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0"/>
  </p:handoutMasterIdLst>
  <p:sldIdLst>
    <p:sldId id="315" r:id="rId3"/>
    <p:sldId id="338" r:id="rId5"/>
    <p:sldId id="321" r:id="rId6"/>
    <p:sldId id="369" r:id="rId7"/>
    <p:sldId id="390" r:id="rId8"/>
    <p:sldId id="348" r:id="rId9"/>
    <p:sldId id="434" r:id="rId10"/>
    <p:sldId id="433" r:id="rId11"/>
    <p:sldId id="360" r:id="rId12"/>
    <p:sldId id="399" r:id="rId13"/>
    <p:sldId id="400" r:id="rId14"/>
    <p:sldId id="401" r:id="rId15"/>
    <p:sldId id="441" r:id="rId16"/>
    <p:sldId id="402" r:id="rId17"/>
    <p:sldId id="442" r:id="rId18"/>
    <p:sldId id="444" r:id="rId19"/>
    <p:sldId id="445" r:id="rId20"/>
    <p:sldId id="446" r:id="rId21"/>
    <p:sldId id="447" r:id="rId22"/>
    <p:sldId id="436" r:id="rId23"/>
    <p:sldId id="437" r:id="rId24"/>
    <p:sldId id="439" r:id="rId25"/>
    <p:sldId id="332" r:id="rId26"/>
    <p:sldId id="330" r:id="rId27"/>
    <p:sldId id="362" r:id="rId28"/>
    <p:sldId id="378" r:id="rId29"/>
  </p:sldIdLst>
  <p:sldSz cx="9144000" cy="5143500"/>
  <p:notesSz cx="6640830" cy="9904730"/>
  <p:custDataLst>
    <p:tags r:id="rId34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7" userDrawn="1">
          <p15:clr>
            <a:srgbClr val="A4A3A4"/>
          </p15:clr>
        </p15:guide>
        <p15:guide id="2" pos="28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000099"/>
    <a:srgbClr val="800000"/>
    <a:srgbClr val="008000"/>
    <a:srgbClr val="0000CC"/>
    <a:srgbClr val="FFFF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611"/>
  </p:normalViewPr>
  <p:slideViewPr>
    <p:cSldViewPr snapToGrid="0" showGuides="1">
      <p:cViewPr varScale="1">
        <p:scale>
          <a:sx n="72" d="100"/>
          <a:sy n="72" d="100"/>
        </p:scale>
        <p:origin x="1120" y="56"/>
      </p:cViewPr>
      <p:guideLst>
        <p:guide orient="horz" pos="1587"/>
        <p:guide pos="28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7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813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60788" y="0"/>
            <a:ext cx="287813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07525"/>
            <a:ext cx="287813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60788" y="9407525"/>
            <a:ext cx="2878138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fld id="{0968E637-9618-47FC-8F73-5C534A1CCBD6}" type="slidenum">
              <a:rPr kumimoji="0" lang="zh-CN" altLang="en-US" sz="1200" b="1" i="0" u="none" strike="noStrike" kern="1200" cap="none" spc="0" normalizeH="0" baseline="0" noProof="1">
                <a:ln>
                  <a:noFill/>
                </a:ln>
                <a:solidFill>
                  <a:srgbClr val="FFFF66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</a:fld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dt" idx="1"/>
          </p:nvPr>
        </p:nvSpPr>
        <p:spPr>
          <a:xfrm>
            <a:off x="3762375" y="0"/>
            <a:ext cx="2878138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/>
          </p:cNvSpPr>
          <p:nvPr>
            <p:ph type="sldImg"/>
          </p:nvPr>
        </p:nvSpPr>
        <p:spPr>
          <a:xfrm>
            <a:off x="19050" y="742950"/>
            <a:ext cx="6604000" cy="37147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885825" y="4705350"/>
            <a:ext cx="4868863" cy="44561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8" name="Rectangle 6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878138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9" name="Rectangle 7"/>
          <p:cNvSpPr>
            <a:spLocks noGrp="1"/>
          </p:cNvSpPr>
          <p:nvPr>
            <p:ph type="sldNum" sz="quarter" idx="5"/>
          </p:nvPr>
        </p:nvSpPr>
        <p:spPr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136B6EF-B9C5-4655-BC77-AE3B1A08534E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TextEdit="1"/>
          </p:cNvSpPr>
          <p:nvPr>
            <p:ph type="sldImg"/>
          </p:nvPr>
        </p:nvSpPr>
        <p:spPr/>
      </p:sp>
      <p:sp>
        <p:nvSpPr>
          <p:cNvPr id="7170" name="文本占位符 2"/>
          <p:cNvSpPr/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F121CF-60F3-41A2-B506-3F8EF87FAFD2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BBCCA6-2CAE-490F-BE06-523E4EB787CF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46C4958-35E6-4990-A084-7C5024C379A3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09DAB68-C83A-4D6C-8F5D-28A254491753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B124A6-8D52-4740-8B42-3E2A3E6A489F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AA67E0-C68C-46BE-944B-46B4B33CE549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A04CC64-4C89-480C-A0D4-CF2F74004ED9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365272-7F23-447F-AC04-6CDBA2DA78D7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D20AB84-00CE-4AEB-8091-4F0F7EE11258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6E21CDB-B592-4B55-ADE8-1D89CFF04B22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905236-F5F9-4339-9F34-BDF0DD32138B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508C22-81DB-47D7-8EDD-E97529229B01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7E37368-7F88-4862-9294-36BAFFF40268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EF82E9D-F4FD-4D51-8A59-DEEE1C79EB0B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b" anchorCtr="0" compatLnSpc="1"/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8BEEF68-9C86-41E0-9490-E73A84CAC54B}" type="slidenum">
              <a:rPr kumimoji="0" lang="zh-CN" altLang="en-US" sz="1200" b="0" i="0" u="none" strike="noStrike" kern="1200" cap="none" spc="0" normalizeH="0" baseline="0" noProof="1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+mn-ea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4708525" y="4740275"/>
            <a:ext cx="4254500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西北大学信息科学与技术学院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.    All rights reserved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" name="Text Box 100"/>
          <p:cNvSpPr txBox="1">
            <a:spLocks noChangeArrowheads="1"/>
          </p:cNvSpPr>
          <p:nvPr/>
        </p:nvSpPr>
        <p:spPr bwMode="auto">
          <a:xfrm>
            <a:off x="1714500" y="4708525"/>
            <a:ext cx="242570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+mn-cs"/>
              </a:rPr>
              <a:t>http://www.nwu-ipmi.cn/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+mn-cs"/>
            </a:endParaRPr>
          </a:p>
        </p:txBody>
      </p:sp>
      <p:pic>
        <p:nvPicPr>
          <p:cNvPr id="2052" name="Picture 10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8988" y="0"/>
            <a:ext cx="2005012" cy="633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3" name="图片 1" descr="实验室logo60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863" y="4498975"/>
            <a:ext cx="1096962" cy="573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9001125" y="4238625"/>
            <a:ext cx="1433513" cy="24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solidFill>
                  <a:srgbClr val="99009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200" b="1" i="0" u="none" strike="noStrike" kern="1200" cap="none" spc="0" normalizeH="0" baseline="0" noProof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ea"/>
              </a:rPr>
              <a:t>Slide No.  </a:t>
            </a:r>
            <a:fld id="{3217B195-D54B-4B81-AD8E-A0F4BA43B331}" type="slidenum">
              <a:rPr kumimoji="0" lang="en-US" altLang="zh-CN" sz="1200" b="1" i="0" u="none" strike="noStrike" kern="1200" cap="none" spc="0" normalizeH="0" baseline="0" noProof="1" dirty="0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kumimoji="0" lang="en-US" altLang="zh-CN" sz="1200" b="1" i="0" u="none" strike="noStrike" kern="1200" cap="none" spc="0" normalizeH="0" baseline="0" noProof="1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ea"/>
            </a:endParaRPr>
          </a:p>
        </p:txBody>
      </p:sp>
    </p:spTree>
  </p:cSld>
  <p:clrMapOvr>
    <a:masterClrMapping/>
  </p:clrMapOvr>
  <p:transition advClick="0" advTm="4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4689475" y="4714875"/>
            <a:ext cx="4135438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西北大学信息科学与技术学院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  All rights reserved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" name="Text Box 100"/>
          <p:cNvSpPr txBox="1">
            <a:spLocks noChangeArrowheads="1"/>
          </p:cNvSpPr>
          <p:nvPr/>
        </p:nvSpPr>
        <p:spPr bwMode="auto">
          <a:xfrm>
            <a:off x="2263775" y="4705350"/>
            <a:ext cx="2071688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+mn-cs"/>
              </a:rPr>
              <a:t>http://www.nwu-ipmi.cn/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+mn-cs"/>
            </a:endParaRPr>
          </a:p>
        </p:txBody>
      </p:sp>
      <p:pic>
        <p:nvPicPr>
          <p:cNvPr id="3076" name="Picture 10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0100" y="0"/>
            <a:ext cx="2005013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077" name="图片 1" descr="实验室logo60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863" y="4498975"/>
            <a:ext cx="1096962" cy="573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 advTm="400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jpe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84"/>
          <p:cNvSpPr>
            <a:spLocks noGrp="1"/>
          </p:cNvSpPr>
          <p:nvPr>
            <p:ph type="title"/>
          </p:nvPr>
        </p:nvSpPr>
        <p:spPr>
          <a:xfrm>
            <a:off x="457200" y="379413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86"/>
          <p:cNvSpPr>
            <a:spLocks noGrp="1"/>
          </p:cNvSpPr>
          <p:nvPr>
            <p:ph type="body"/>
          </p:nvPr>
        </p:nvSpPr>
        <p:spPr>
          <a:xfrm>
            <a:off x="457200" y="1360488"/>
            <a:ext cx="8229600" cy="32337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87"/>
          <p:cNvSpPr>
            <a:spLocks noGrp="1"/>
          </p:cNvSpPr>
          <p:nvPr>
            <p:ph type="dt" sz="half" idx="2"/>
          </p:nvPr>
        </p:nvSpPr>
        <p:spPr>
          <a:xfrm>
            <a:off x="7756525" y="4656138"/>
            <a:ext cx="1433513" cy="24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400" noProof="1">
                <a:solidFill>
                  <a:srgbClr val="595959"/>
                </a:solidFill>
                <a:latin typeface="Times New Roman" panose="02020603050405020304" pitchFamily="18" charset="0"/>
                <a:ea typeface="PMingLiU" pitchFamily="18" charset="-120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ea"/>
              </a:rPr>
              <a:t>Slide No.  </a:t>
            </a:r>
            <a:fld id="{AD63C592-776B-4D50-A491-FE6E5D522C2D}" type="slidenum">
              <a:rPr kumimoji="0" lang="en-US" altLang="zh-CN" sz="1400" b="1" i="0" u="none" strike="noStrike" kern="1200" cap="none" spc="0" normalizeH="0" baseline="0" noProof="1">
                <a:ln>
                  <a:noFill/>
                </a:ln>
                <a:solidFill>
                  <a:srgbClr val="990099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+mn-ea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rgbClr val="990099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30" name="Text Box 99"/>
          <p:cNvSpPr txBox="1">
            <a:spLocks noChangeArrowheads="1"/>
          </p:cNvSpPr>
          <p:nvPr/>
        </p:nvSpPr>
        <p:spPr bwMode="auto">
          <a:xfrm>
            <a:off x="4216400" y="4730750"/>
            <a:ext cx="35004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信息科学技术学院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.  All rights reserved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31" name="Text Box 100"/>
          <p:cNvSpPr txBox="1">
            <a:spLocks noChangeArrowheads="1"/>
          </p:cNvSpPr>
          <p:nvPr/>
        </p:nvSpPr>
        <p:spPr bwMode="auto">
          <a:xfrm>
            <a:off x="2016125" y="4718050"/>
            <a:ext cx="2071688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+mn-cs"/>
              </a:rPr>
              <a:t>http://www.nwu-ipmi.cn/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+mn-cs"/>
            </a:endParaRPr>
          </a:p>
        </p:txBody>
      </p:sp>
      <p:pic>
        <p:nvPicPr>
          <p:cNvPr id="2" name="Picture 10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51688" y="-9525"/>
            <a:ext cx="2005012" cy="631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2" name="图片 1" descr="实验室logo600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863" y="4498975"/>
            <a:ext cx="1096962" cy="5730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advClick="0" advTm="4000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516255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0033CC"/>
          </a:solidFill>
          <a:latin typeface="+mn-lt"/>
          <a:ea typeface="+mn-ea"/>
          <a:cs typeface="+mn-cs"/>
        </a:defRPr>
      </a:lvl1pPr>
      <a:lvl2pPr marL="916305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0033CC"/>
          </a:solidFill>
          <a:latin typeface="+mn-lt"/>
          <a:ea typeface="+mn-ea"/>
          <a:cs typeface="+mn-cs"/>
        </a:defRPr>
      </a:lvl2pPr>
      <a:lvl3pPr marL="1259205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33CC"/>
          </a:solidFill>
          <a:latin typeface="+mn-lt"/>
          <a:ea typeface="+mn-ea"/>
          <a:cs typeface="+mn-cs"/>
        </a:defRPr>
      </a:lvl3pPr>
      <a:lvl4pPr marL="1602105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33CC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33CC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0033CC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0033CC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0033CC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0033CC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6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0.emf"/><Relationship Id="rId10" Type="http://schemas.openxmlformats.org/officeDocument/2006/relationships/notesSlide" Target="../notesSlides/notesSlide8.xml"/><Relationship Id="rId1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Rot="1"/>
          </p:cNvSpPr>
          <p:nvPr/>
        </p:nvSpPr>
        <p:spPr>
          <a:xfrm>
            <a:off x="552765" y="585467"/>
            <a:ext cx="7543803" cy="9715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48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程序设计</a:t>
            </a:r>
            <a:r>
              <a:rPr kumimoji="0" lang="zh-CN" altLang="en-US" sz="48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综合实践</a:t>
            </a:r>
            <a:endParaRPr kumimoji="0" lang="zh-CN" altLang="zh-CN" sz="48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79738" y="3694113"/>
            <a:ext cx="3401060" cy="450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>
              <a:lnSpc>
                <a:spcPct val="13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sym typeface="+mn-ea"/>
              </a:rPr>
              <a:t>信息学院程序设计课程教学团队</a:t>
            </a:r>
            <a:endParaRPr lang="zh-CN" altLang="en-US" sz="1800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华文隶书" panose="02010800040101010101" pitchFamily="2" charset="-122"/>
              <a:sym typeface="+mn-ea"/>
            </a:endParaRPr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4" grpId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 bwMode="auto">
          <a:xfrm>
            <a:off x="2383787" y="279399"/>
            <a:ext cx="1548133" cy="614674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洗牌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22530" name="文本框 1"/>
          <p:cNvSpPr txBox="1"/>
          <p:nvPr/>
        </p:nvSpPr>
        <p:spPr>
          <a:xfrm>
            <a:off x="3738563" y="327025"/>
            <a:ext cx="34131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US" dirty="0">
                <a:solidFill>
                  <a:srgbClr val="00006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 </a:t>
            </a:r>
            <a:r>
              <a:rPr lang="en-US" altLang="en-US" sz="1800" dirty="0">
                <a:solidFill>
                  <a:srgbClr val="00006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void</a:t>
            </a:r>
            <a:r>
              <a:rPr lang="en-US" altLang="en-US" dirty="0">
                <a:solidFill>
                  <a:srgbClr val="00006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 </a:t>
            </a: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Shuffle( Card * wDeck ) 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                </a:t>
            </a:r>
            <a:endParaRPr lang="en-US" alt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2531" name="对象 2"/>
          <p:cNvGraphicFramePr/>
          <p:nvPr/>
        </p:nvGraphicFramePr>
        <p:xfrm>
          <a:off x="266700" y="1476375"/>
          <a:ext cx="3663950" cy="262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6972300" imgH="4610100" progId="Visio.Drawing.15">
                  <p:embed/>
                </p:oleObj>
              </mc:Choice>
              <mc:Fallback>
                <p:oleObj name="" r:id="rId1" imgW="6972300" imgH="4610100" progId="Visio.Drawing.15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" y="1476375"/>
                        <a:ext cx="3663950" cy="2627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5617845" y="2442845"/>
            <a:ext cx="1086485" cy="3352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8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交换前</a:t>
            </a:r>
            <a:endParaRPr kumimoji="0" lang="zh-CN" altLang="zh-CN" sz="1600" b="1" i="0" u="none" strike="noStrike" kern="1200" cap="none" spc="0" normalizeH="0" baseline="0" noProof="1">
              <a:ln>
                <a:noFill/>
              </a:ln>
              <a:solidFill>
                <a:srgbClr val="008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17845" y="4220845"/>
            <a:ext cx="1086485" cy="3352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1">
                <a:ln>
                  <a:noFill/>
                </a:ln>
                <a:solidFill>
                  <a:srgbClr val="008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交换后</a:t>
            </a:r>
            <a:endParaRPr kumimoji="0" lang="en-US" altLang="zh-CN" sz="1600" b="1" i="0" u="none" strike="noStrike" kern="1200" cap="none" spc="0" normalizeH="0" baseline="0" noProof="1">
              <a:ln>
                <a:noFill/>
              </a:ln>
              <a:solidFill>
                <a:srgbClr val="008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6726555" y="1331913"/>
            <a:ext cx="0" cy="36195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9" name="文本框 15"/>
          <p:cNvSpPr txBox="1"/>
          <p:nvPr/>
        </p:nvSpPr>
        <p:spPr>
          <a:xfrm>
            <a:off x="5205413" y="1327150"/>
            <a:ext cx="246062" cy="3651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</a:rPr>
              <a:t>i</a:t>
            </a:r>
            <a:endParaRPr lang="en-US" altLang="zh-CN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2540" name="文本框 16"/>
          <p:cNvSpPr txBox="1"/>
          <p:nvPr/>
        </p:nvSpPr>
        <p:spPr>
          <a:xfrm>
            <a:off x="6704013" y="1316038"/>
            <a:ext cx="246062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</a:rPr>
              <a:t>j</a:t>
            </a:r>
            <a:endParaRPr lang="en-US" altLang="zh-CN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3"/>
            </p:custDataLst>
          </p:nvPr>
        </p:nvGraphicFramePr>
        <p:xfrm>
          <a:off x="3541395" y="1730375"/>
          <a:ext cx="5588312" cy="58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7"/>
                <a:gridCol w="344487"/>
                <a:gridCol w="344487"/>
                <a:gridCol w="344805"/>
                <a:gridCol w="344169"/>
                <a:gridCol w="344487"/>
                <a:gridCol w="344487"/>
                <a:gridCol w="344487"/>
                <a:gridCol w="344487"/>
                <a:gridCol w="376555"/>
                <a:gridCol w="337820"/>
                <a:gridCol w="376554"/>
                <a:gridCol w="394970"/>
                <a:gridCol w="357505"/>
                <a:gridCol w="321945"/>
                <a:gridCol w="322580"/>
              </a:tblGrid>
              <a:tr h="306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&amp;A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&amp;2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&amp;3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&amp;4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&amp;5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&amp;6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&amp;7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&amp;8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&amp;9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&amp;10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&amp;J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&amp;Q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&amp;K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&amp;A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&amp;2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zh-CN" sz="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813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4"/>
            </p:custDataLst>
          </p:nvPr>
        </p:nvGraphicFramePr>
        <p:xfrm>
          <a:off x="3473450" y="3629025"/>
          <a:ext cx="5588312" cy="58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7"/>
                <a:gridCol w="344487"/>
                <a:gridCol w="344487"/>
                <a:gridCol w="344805"/>
                <a:gridCol w="344169"/>
                <a:gridCol w="395605"/>
                <a:gridCol w="331470"/>
                <a:gridCol w="344805"/>
                <a:gridCol w="337820"/>
                <a:gridCol w="344803"/>
                <a:gridCol w="337820"/>
                <a:gridCol w="376554"/>
                <a:gridCol w="394970"/>
                <a:gridCol w="357505"/>
                <a:gridCol w="321945"/>
                <a:gridCol w="322580"/>
              </a:tblGrid>
              <a:tr h="306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&amp;A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&amp;2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&amp;3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&amp;4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&amp;5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&amp;10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&amp;7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&amp;8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&amp;9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&amp;6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&amp;J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&amp;Q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&amp;K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&amp;A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&amp;2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zh-CN" sz="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813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5" name="直接箭头连接符 4"/>
          <p:cNvCxnSpPr/>
          <p:nvPr>
            <p:custDataLst>
              <p:tags r:id="rId5"/>
            </p:custDataLst>
          </p:nvPr>
        </p:nvCxnSpPr>
        <p:spPr>
          <a:xfrm>
            <a:off x="5273675" y="1325563"/>
            <a:ext cx="0" cy="361950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 bwMode="auto">
          <a:xfrm>
            <a:off x="2453640" y="186688"/>
            <a:ext cx="1550035" cy="614682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发牌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24578" name="文本框 1"/>
          <p:cNvSpPr txBox="1"/>
          <p:nvPr/>
        </p:nvSpPr>
        <p:spPr>
          <a:xfrm>
            <a:off x="4102100" y="311150"/>
            <a:ext cx="303212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en-US" sz="1800" dirty="0">
                <a:solidFill>
                  <a:srgbClr val="00006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 </a:t>
            </a:r>
            <a:r>
              <a:rPr lang="en-US" altLang="en-US" sz="1800" dirty="0">
                <a:solidFill>
                  <a:srgbClr val="00006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void </a:t>
            </a:r>
            <a:r>
              <a:rPr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Deal( Card * wDeck )                </a:t>
            </a:r>
            <a:endParaRPr lang="en-US" alt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4579" name="对象 2"/>
          <p:cNvGraphicFramePr/>
          <p:nvPr/>
        </p:nvGraphicFramePr>
        <p:xfrm>
          <a:off x="1916113" y="874713"/>
          <a:ext cx="581025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9144000" imgH="6197600" progId="Visio.Drawing.15">
                  <p:embed/>
                </p:oleObj>
              </mc:Choice>
              <mc:Fallback>
                <p:oleObj name="" r:id="rId1" imgW="9144000" imgH="6197600" progId="Visio.Drawing.1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16113" y="874713"/>
                        <a:ext cx="5810250" cy="403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文本框 1"/>
          <p:cNvSpPr txBox="1"/>
          <p:nvPr/>
        </p:nvSpPr>
        <p:spPr>
          <a:xfrm>
            <a:off x="4064000" y="414338"/>
            <a:ext cx="4143375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</a:rPr>
              <a:t>void 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Write_File(Card * wDeck)</a:t>
            </a:r>
            <a:endParaRPr lang="zh-CN" altLang="en-US" sz="18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674" name="文本框 2"/>
          <p:cNvSpPr txBox="1"/>
          <p:nvPr/>
        </p:nvSpPr>
        <p:spPr>
          <a:xfrm>
            <a:off x="873125" y="1319213"/>
            <a:ext cx="6762750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16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FILE * fopen(const char * path, const char * mode);</a:t>
            </a:r>
            <a:endParaRPr lang="zh-CN" altLang="en-US" sz="1600" dirty="0">
              <a:solidFill>
                <a:srgbClr val="008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73125" y="3257550"/>
            <a:ext cx="6904038" cy="126238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marR="0" indent="-171450" defTabSz="914400">
              <a:lnSpc>
                <a:spcPct val="14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1600" kern="1200" cap="none" spc="0" normalizeH="0" baseline="0" noProof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ptr 为内存区块的指针，它可以是数组、变量、结构体等。</a:t>
            </a:r>
            <a:endParaRPr kumimoji="0" lang="zh-CN" altLang="en-US" sz="1600" kern="1200" cap="none" spc="0" normalizeH="0" baseline="0" noProof="1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  <a:p>
            <a:pPr marL="171450" marR="0" indent="-171450" defTabSz="914400">
              <a:lnSpc>
                <a:spcPct val="14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1600" kern="1200" cap="none" spc="0" normalizeH="0" baseline="0" noProof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size：表示每个数据块的字节数。</a:t>
            </a:r>
            <a:endParaRPr kumimoji="0" lang="zh-CN" altLang="en-US" sz="1600" kern="1200" cap="none" spc="0" normalizeH="0" baseline="0" noProof="1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L="171450" marR="0" indent="-171450" defTabSz="914400">
              <a:lnSpc>
                <a:spcPct val="140000"/>
              </a:lnSpc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1600" kern="1200" cap="none" spc="0" normalizeH="0" baseline="0" noProof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count：表示要读写的数据块的块数</a:t>
            </a:r>
            <a:r>
              <a:rPr kumimoji="0" lang="zh-CN" altLang="en-US" sz="900" kern="1200" cap="none" spc="0" normalizeH="0" baseline="0" noProof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。</a:t>
            </a:r>
            <a:endParaRPr kumimoji="0" lang="zh-CN" altLang="en-US" sz="900" kern="1200" cap="none" spc="0" normalizeH="0" baseline="0" noProof="1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kern="1200" cap="none" spc="0" normalizeH="0" baseline="0" noProof="1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8676" name="文本框 4"/>
          <p:cNvSpPr txBox="1"/>
          <p:nvPr/>
        </p:nvSpPr>
        <p:spPr>
          <a:xfrm>
            <a:off x="873125" y="2311400"/>
            <a:ext cx="7770813" cy="334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16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size_t fwrite ( void * ptr, size_t size, size_t count, FILE *fp );</a:t>
            </a:r>
            <a:endParaRPr lang="zh-CN" altLang="en-US" sz="1600" dirty="0">
              <a:solidFill>
                <a:srgbClr val="008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8677" name="文本框 5"/>
          <p:cNvSpPr txBox="1"/>
          <p:nvPr/>
        </p:nvSpPr>
        <p:spPr>
          <a:xfrm>
            <a:off x="873125" y="1822450"/>
            <a:ext cx="6151563" cy="334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16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path为包含了路径的文件名，mode为文件打开方式。</a:t>
            </a:r>
            <a:endParaRPr lang="zh-CN" altLang="en-US" sz="16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 bwMode="auto">
          <a:xfrm>
            <a:off x="2582544" y="232410"/>
            <a:ext cx="1388744" cy="614680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存储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8679" name="文本框 1"/>
          <p:cNvSpPr txBox="1"/>
          <p:nvPr/>
        </p:nvSpPr>
        <p:spPr>
          <a:xfrm>
            <a:off x="873125" y="2801938"/>
            <a:ext cx="6399213" cy="334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fwrite(wDeck,sizeof(Card),52,fp); 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3"/>
          <p:cNvSpPr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dirty="0">
                <a:solidFill>
                  <a:srgbClr val="000099"/>
                </a:solidFill>
              </a:rPr>
            </a:fld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25780" y="365760"/>
            <a:ext cx="8305800" cy="4567555"/>
          </a:xfrm>
          <a:prstGeom prst="rect">
            <a:avLst/>
          </a:prstGeom>
          <a:noFill/>
          <a:ln w="12700" cap="sq" cmpd="sng">
            <a:solidFill>
              <a:srgbClr val="00FFFF"/>
            </a:solidFill>
            <a:prstDash val="solid"/>
            <a:miter/>
            <a:headEnd type="none" w="sm" len="sm"/>
            <a:tailEnd type="none" w="sm" len="sm"/>
          </a:ln>
        </p:spPr>
        <p:txBody>
          <a:bodyPr anchor="t" anchorCtr="0">
            <a:spAutoFit/>
          </a:bodyPr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16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文件使用方式　　　　　　　　　　　含义	</a:t>
            </a:r>
            <a:endParaRPr lang="zh-CN" altLang="en-US" sz="1600" b="1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r”       	</a:t>
            </a: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只读</a:t>
            </a: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</a:t>
            </a: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为输入数据，打开一个文本文件进行读操作	</a:t>
            </a:r>
            <a:endParaRPr lang="zh-CN" altLang="en-US" sz="16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w”     	</a:t>
            </a: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只写	为输出数据，打开一个文本文件进行写操作	</a:t>
            </a:r>
            <a:endParaRPr lang="zh-CN" altLang="en-US" sz="16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a”       	</a:t>
            </a: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追加</a:t>
            </a: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</a:t>
            </a: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向文本文件尾追加数据	</a:t>
            </a:r>
            <a:endParaRPr lang="zh-CN" altLang="en-US" sz="16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rb”    	</a:t>
            </a: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只读	为输入数据，打开一个二进制文件进行读操作	</a:t>
            </a:r>
            <a:endParaRPr lang="zh-CN" altLang="en-US" sz="16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wb”   	</a:t>
            </a: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只写	为输出数据，打开一个二进制文件进行写操作	</a:t>
            </a:r>
            <a:endParaRPr lang="zh-CN" altLang="en-US" sz="16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ab” 	</a:t>
            </a: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追加	向二进制文件尾追加数据	</a:t>
            </a:r>
            <a:endParaRPr lang="zh-CN" altLang="en-US" sz="16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r+”     	</a:t>
            </a: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读写	为读</a:t>
            </a: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写，打开一个文本文件	</a:t>
            </a:r>
            <a:endParaRPr lang="zh-CN" altLang="en-US" sz="16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w+”    	</a:t>
            </a: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读写</a:t>
            </a: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为读</a:t>
            </a: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写，建立一个新的文本文件	</a:t>
            </a:r>
            <a:endParaRPr lang="zh-CN" altLang="en-US" sz="16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a+”  	</a:t>
            </a: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读写	文本文件</a:t>
            </a:r>
            <a:r>
              <a:rPr 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末尾读写</a:t>
            </a:r>
            <a:endParaRPr lang="en-US" altLang="zh-CN" sz="16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“rb+”	</a:t>
            </a: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读写	为读</a:t>
            </a: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写打开打开一个二进制文件	</a:t>
            </a:r>
            <a:endParaRPr lang="zh-CN" altLang="en-US" sz="16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wb+”	</a:t>
            </a: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读写	为读</a:t>
            </a: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写建立一个新的二进制文件，若文件不存在则创建</a:t>
            </a:r>
            <a:endParaRPr lang="zh-CN" altLang="en-US" sz="16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ab+”	</a:t>
            </a:r>
            <a:r>
              <a:rPr lang="zh-CN" altLang="en-US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读写	二进制文件</a:t>
            </a:r>
            <a:r>
              <a:rPr lang="zh-CN" sz="16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末尾读写</a:t>
            </a:r>
            <a:endParaRPr lang="zh-CN" sz="16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3"/>
          <p:cNvSpPr/>
          <p:nvPr/>
        </p:nvSpPr>
        <p:spPr>
          <a:xfrm>
            <a:off x="525780" y="822960"/>
            <a:ext cx="8305800" cy="0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" name="Line 4"/>
          <p:cNvSpPr/>
          <p:nvPr/>
        </p:nvSpPr>
        <p:spPr>
          <a:xfrm>
            <a:off x="518160" y="1203960"/>
            <a:ext cx="8305800" cy="0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Line 5"/>
          <p:cNvSpPr/>
          <p:nvPr/>
        </p:nvSpPr>
        <p:spPr>
          <a:xfrm>
            <a:off x="533400" y="1470660"/>
            <a:ext cx="8305800" cy="0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" name="Line 6"/>
          <p:cNvSpPr/>
          <p:nvPr/>
        </p:nvSpPr>
        <p:spPr>
          <a:xfrm>
            <a:off x="502920" y="2118360"/>
            <a:ext cx="8305800" cy="0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" name="Line 7"/>
          <p:cNvSpPr/>
          <p:nvPr/>
        </p:nvSpPr>
        <p:spPr>
          <a:xfrm>
            <a:off x="518160" y="2499360"/>
            <a:ext cx="8305800" cy="0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" name="Line 8"/>
          <p:cNvSpPr/>
          <p:nvPr/>
        </p:nvSpPr>
        <p:spPr>
          <a:xfrm>
            <a:off x="533400" y="2832735"/>
            <a:ext cx="8305800" cy="0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" name="Line 9"/>
          <p:cNvSpPr/>
          <p:nvPr/>
        </p:nvSpPr>
        <p:spPr>
          <a:xfrm>
            <a:off x="510540" y="3152140"/>
            <a:ext cx="8305800" cy="0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" name="Line 10"/>
          <p:cNvSpPr/>
          <p:nvPr/>
        </p:nvSpPr>
        <p:spPr>
          <a:xfrm>
            <a:off x="518160" y="3870960"/>
            <a:ext cx="8305800" cy="0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" name="Line 11"/>
          <p:cNvSpPr/>
          <p:nvPr/>
        </p:nvSpPr>
        <p:spPr>
          <a:xfrm>
            <a:off x="525780" y="4251960"/>
            <a:ext cx="8305800" cy="0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" name="Line 12"/>
          <p:cNvSpPr/>
          <p:nvPr/>
        </p:nvSpPr>
        <p:spPr>
          <a:xfrm>
            <a:off x="533400" y="4578350"/>
            <a:ext cx="8305800" cy="0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" name="Line 13"/>
          <p:cNvSpPr/>
          <p:nvPr/>
        </p:nvSpPr>
        <p:spPr>
          <a:xfrm>
            <a:off x="533400" y="1794510"/>
            <a:ext cx="8305800" cy="0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" name="Line 14"/>
          <p:cNvSpPr/>
          <p:nvPr/>
        </p:nvSpPr>
        <p:spPr>
          <a:xfrm>
            <a:off x="533400" y="3511550"/>
            <a:ext cx="8305800" cy="0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Line 16"/>
          <p:cNvSpPr/>
          <p:nvPr/>
        </p:nvSpPr>
        <p:spPr>
          <a:xfrm>
            <a:off x="502920" y="365760"/>
            <a:ext cx="8305800" cy="0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" name="Line 17"/>
          <p:cNvSpPr/>
          <p:nvPr/>
        </p:nvSpPr>
        <p:spPr>
          <a:xfrm flipH="1">
            <a:off x="2134235" y="365760"/>
            <a:ext cx="14605" cy="4610735"/>
          </a:xfrm>
          <a:prstGeom prst="line">
            <a:avLst/>
          </a:prstGeom>
          <a:ln w="12700" cap="sq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Text Box 18"/>
          <p:cNvSpPr txBox="1"/>
          <p:nvPr/>
        </p:nvSpPr>
        <p:spPr>
          <a:xfrm>
            <a:off x="541020" y="68580"/>
            <a:ext cx="3048000" cy="39878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文件使用方式：</a:t>
            </a:r>
            <a:endParaRPr lang="zh-CN" altLang="en-US" sz="2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 advTm="4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21" name="对象 7"/>
          <p:cNvGraphicFramePr/>
          <p:nvPr/>
        </p:nvGraphicFramePr>
        <p:xfrm>
          <a:off x="244475" y="1506538"/>
          <a:ext cx="4483100" cy="314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8115300" imgH="6324600" progId="Visio.Drawing.15">
                  <p:embed/>
                </p:oleObj>
              </mc:Choice>
              <mc:Fallback>
                <p:oleObj name="" r:id="rId1" imgW="8115300" imgH="6324600" progId="Visio.Drawing.15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4475" y="1506538"/>
                        <a:ext cx="4483100" cy="314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7"/>
          <p:cNvGrpSpPr/>
          <p:nvPr/>
        </p:nvGrpSpPr>
        <p:grpSpPr>
          <a:xfrm>
            <a:off x="3371850" y="2447925"/>
            <a:ext cx="882650" cy="549275"/>
            <a:chOff x="4116" y="5139"/>
            <a:chExt cx="2104" cy="2363"/>
          </a:xfrm>
        </p:grpSpPr>
        <p:sp>
          <p:nvSpPr>
            <p:cNvPr id="13" name="上箭头 12"/>
            <p:cNvSpPr/>
            <p:nvPr/>
          </p:nvSpPr>
          <p:spPr>
            <a:xfrm>
              <a:off x="5107" y="5139"/>
              <a:ext cx="121" cy="92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116" y="6058"/>
              <a:ext cx="2104" cy="1444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  <a:scene3d>
                <a:camera prst="orthographicFront"/>
                <a:lightRig rig="threePt" dir="t">
                  <a:rot lat="0" lon="0" rev="0"/>
                </a:lightRig>
              </a:scene3d>
              <a:sp3d extrusionH="120650" prstMaterial="matte"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1" i="0" u="none" strike="noStrike" kern="1200" cap="none" spc="0" normalizeH="0" baseline="0" noProof="1">
                  <a:ln>
                    <a:gradFill>
                      <a:gsLst>
                        <a:gs pos="98000">
                          <a:srgbClr val="F88C89"/>
                        </a:gs>
                        <a:gs pos="86000">
                          <a:srgbClr val="F8D078"/>
                        </a:gs>
                        <a:gs pos="73000">
                          <a:srgbClr val="BAD172"/>
                        </a:gs>
                        <a:gs pos="62000">
                          <a:srgbClr val="BEC7AF"/>
                        </a:gs>
                        <a:gs pos="50000">
                          <a:srgbClr val="83D9E3"/>
                        </a:gs>
                        <a:gs pos="37000">
                          <a:srgbClr val="9C61DF"/>
                        </a:gs>
                        <a:gs pos="24000">
                          <a:srgbClr val="CA78E1"/>
                        </a:gs>
                        <a:gs pos="12000">
                          <a:srgbClr val="E564DF"/>
                        </a:gs>
                        <a:gs pos="0">
                          <a:srgbClr val="F86CC0"/>
                        </a:gs>
                      </a:gsLst>
                      <a:lin ang="0"/>
                    </a:gradFill>
                  </a:ln>
                  <a:solidFill>
                    <a:srgbClr val="000099"/>
                  </a:solidFill>
                  <a:effectLst>
                    <a:outerShdw blurRad="50800" dist="38100" algn="l" rotWithShape="0">
                      <a:srgbClr val="CC00CC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黑体" panose="02010609060101010101" pitchFamily="49" charset="-122"/>
                  <a:cs typeface="+mn-ea"/>
                </a:rPr>
                <a:t>pointer</a:t>
              </a:r>
              <a:endParaRPr kumimoji="0" lang="en-US" altLang="zh-CN" sz="1600" b="1" i="0" u="none" strike="noStrike" kern="1200" cap="none" spc="0" normalizeH="0" baseline="0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solidFill>
                  <a:srgbClr val="000099"/>
                </a:soli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3508375" y="1609725"/>
            <a:ext cx="815975" cy="242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1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wDeck[</a:t>
            </a:r>
            <a:r>
              <a:rPr lang="en-US" altLang="zh-CN" sz="1000" dirty="0">
                <a:solidFill>
                  <a:schemeClr val="bg2"/>
                </a:solidFill>
                <a:latin typeface="Arial" panose="020B0604020202020204" pitchFamily="34" charset="0"/>
              </a:rPr>
              <a:t>0</a:t>
            </a:r>
            <a:r>
              <a:rPr lang="zh-CN" altLang="en-US" sz="1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]</a:t>
            </a:r>
            <a:endParaRPr lang="zh-CN" altLang="en-US" sz="10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972050" y="1631950"/>
            <a:ext cx="801688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1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wDeck[</a:t>
            </a:r>
            <a:r>
              <a:rPr lang="en-US" altLang="zh-CN" sz="1000" dirty="0">
                <a:solidFill>
                  <a:schemeClr val="bg2"/>
                </a:solidFill>
                <a:latin typeface="Arial" panose="020B0604020202020204" pitchFamily="34" charset="0"/>
              </a:rPr>
              <a:t>13</a:t>
            </a:r>
            <a:r>
              <a:rPr lang="zh-CN" altLang="en-US" sz="1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]</a:t>
            </a:r>
            <a:endParaRPr lang="zh-CN" altLang="en-US" sz="10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402388" y="1625600"/>
            <a:ext cx="817562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1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wDeck[</a:t>
            </a:r>
            <a:r>
              <a:rPr lang="en-US" altLang="zh-CN" sz="1000" dirty="0">
                <a:solidFill>
                  <a:schemeClr val="bg2"/>
                </a:solidFill>
                <a:latin typeface="Arial" panose="020B0604020202020204" pitchFamily="34" charset="0"/>
              </a:rPr>
              <a:t>26</a:t>
            </a:r>
            <a:r>
              <a:rPr lang="zh-CN" altLang="en-US" sz="1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]</a:t>
            </a:r>
            <a:endParaRPr lang="zh-CN" altLang="en-US" sz="10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45425" y="1643063"/>
            <a:ext cx="85725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1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wDeck[</a:t>
            </a:r>
            <a:r>
              <a:rPr lang="en-US" altLang="zh-CN" sz="1000" dirty="0">
                <a:solidFill>
                  <a:schemeClr val="bg2"/>
                </a:solidFill>
                <a:latin typeface="Arial" panose="020B0604020202020204" pitchFamily="34" charset="0"/>
              </a:rPr>
              <a:t>39</a:t>
            </a:r>
            <a:r>
              <a:rPr lang="zh-CN" altLang="en-US" sz="1000" dirty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]</a:t>
            </a:r>
            <a:endParaRPr lang="zh-CN" altLang="en-US" sz="1000" dirty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21" name="对象 20"/>
          <p:cNvGraphicFramePr/>
          <p:nvPr/>
        </p:nvGraphicFramePr>
        <p:xfrm>
          <a:off x="3616325" y="1852613"/>
          <a:ext cx="540702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7239000" imgH="800100" progId="Visio.Drawing.15">
                  <p:embed/>
                </p:oleObj>
              </mc:Choice>
              <mc:Fallback>
                <p:oleObj name="" r:id="rId3" imgW="7239000" imgH="800100" progId="Visio.Drawing.15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6325" y="1852613"/>
                        <a:ext cx="5407025" cy="579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4972050" y="2660650"/>
            <a:ext cx="3822700" cy="18148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en-US" sz="1600" dirty="0">
                <a:solidFill>
                  <a:schemeClr val="bg2"/>
                </a:solidFill>
                <a:latin typeface="Arial" panose="020B0604020202020204" pitchFamily="34" charset="0"/>
              </a:rPr>
              <a:t> Card  wDeck[52];</a:t>
            </a:r>
            <a:endParaRPr lang="en-US" altLang="en-US" sz="16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r>
              <a:rPr lang="en-US" altLang="en-US" sz="1600" dirty="0">
                <a:solidFill>
                  <a:schemeClr val="bg2"/>
                </a:solidFill>
                <a:latin typeface="Arial" panose="020B0604020202020204" pitchFamily="34" charset="0"/>
              </a:rPr>
              <a:t> Card *pointer;                                      </a:t>
            </a:r>
            <a:endParaRPr lang="en-US" altLang="en-US" sz="16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r>
              <a:rPr lang="en-US" altLang="en-US" sz="16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1600" dirty="0">
                <a:solidFill>
                  <a:srgbClr val="00B050"/>
                </a:solidFill>
                <a:latin typeface="Arial" panose="020B0604020202020204" pitchFamily="34" charset="0"/>
              </a:rPr>
              <a:t>//定义一个 Card型的指针pointer；</a:t>
            </a:r>
            <a:r>
              <a:rPr lang="en-US" altLang="en-US" sz="1600" dirty="0">
                <a:solidFill>
                  <a:schemeClr val="bg2"/>
                </a:solidFill>
                <a:latin typeface="Arial" panose="020B0604020202020204" pitchFamily="34" charset="0"/>
              </a:rPr>
              <a:t>    </a:t>
            </a:r>
            <a:endParaRPr lang="en-US" altLang="en-US" sz="16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r>
              <a:rPr lang="en-US" altLang="en-US" sz="1600" dirty="0">
                <a:solidFill>
                  <a:schemeClr val="bg2"/>
                </a:solidFill>
                <a:latin typeface="Arial" panose="020B0604020202020204" pitchFamily="34" charset="0"/>
              </a:rPr>
              <a:t> pointer=wDeck;                                       </a:t>
            </a:r>
            <a:endParaRPr lang="en-US" altLang="en-US" sz="16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r>
              <a:rPr lang="en-US" altLang="en-US" sz="16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00B050"/>
                </a:solidFill>
                <a:latin typeface="Arial" panose="020B0604020202020204" pitchFamily="34" charset="0"/>
              </a:rPr>
              <a:t>//让 pointer指向 wDeck；</a:t>
            </a:r>
            <a:endParaRPr lang="en-US" altLang="en-US" sz="16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r>
              <a:rPr lang="en-US" altLang="en-US" sz="1600" dirty="0">
                <a:solidFill>
                  <a:schemeClr val="bg2"/>
                </a:solidFill>
                <a:latin typeface="Arial" panose="020B0604020202020204" pitchFamily="34" charset="0"/>
              </a:rPr>
              <a:t> switch(a)</a:t>
            </a:r>
            <a:endParaRPr lang="en-US" altLang="en-US" sz="16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r>
              <a:rPr lang="en-US" altLang="en-US" sz="1600" dirty="0">
                <a:solidFill>
                  <a:schemeClr val="bg2"/>
                </a:solidFill>
                <a:latin typeface="Arial" panose="020B0604020202020204" pitchFamily="34" charset="0"/>
              </a:rPr>
              <a:t> case 2:pointer = pointer+13;</a:t>
            </a:r>
            <a:endParaRPr lang="en-US" altLang="en-US" sz="160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24" name="五角星 23"/>
          <p:cNvSpPr/>
          <p:nvPr/>
        </p:nvSpPr>
        <p:spPr>
          <a:xfrm>
            <a:off x="1771650" y="1506538"/>
            <a:ext cx="206375" cy="252413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38575" y="406400"/>
            <a:ext cx="34912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kern="1200" cap="none" spc="0" normalizeH="0" baseline="0" noProof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 </a:t>
            </a:r>
            <a:r>
              <a:rPr kumimoji="0" lang="en-US" altLang="zh-CN" sz="1800" kern="1200" cap="none" spc="0" normalizeH="0" baseline="0" noProof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void </a:t>
            </a:r>
            <a:r>
              <a:rPr kumimoji="0" lang="zh-CN" altLang="en-US" sz="1800" kern="1200" cap="none" spc="0" normalizeH="0" baseline="0" noProof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Read</a:t>
            </a:r>
            <a:r>
              <a:rPr kumimoji="0" lang="zh-CN" altLang="en-US" sz="1800" kern="1200" cap="none" spc="0" normalizeH="0" baseline="0" noProof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_File(Card * wDeck)</a:t>
            </a:r>
            <a:endParaRPr kumimoji="0" lang="zh-CN" altLang="en-US" sz="1800" kern="1200" cap="none" spc="0" normalizeH="0" baseline="0" noProof="1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 bwMode="auto">
          <a:xfrm>
            <a:off x="2468243" y="265426"/>
            <a:ext cx="1275082" cy="614684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读牌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30734" name="文本框 1"/>
          <p:cNvSpPr txBox="1"/>
          <p:nvPr/>
        </p:nvSpPr>
        <p:spPr>
          <a:xfrm>
            <a:off x="395288" y="1025525"/>
            <a:ext cx="6278562" cy="336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fread(pointer,sizeof(Card),52,fp);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46250 0.000000 " pathEditMode="relative" ptsTypes=""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7917 0.001728 L 0.315417 0.001728 " pathEditMode="relative" ptsTypes="">
                                      <p:cBhvr>
                                        <p:cTn id="4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167 -0.000494 L 0.472917 -0.000494 " pathEditMode="relative" ptsTypes="">
                                      <p:cBhvr>
                                        <p:cTn id="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2497" name="灯片编号占位符 3"/>
          <p:cNvSpPr>
            <a:spLocks noGrp="1"/>
          </p:cNvSpPr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dirty="0">
                <a:solidFill>
                  <a:srgbClr val="000099"/>
                </a:solidFill>
              </a:rPr>
            </a:fld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362501" name="Text Box 5"/>
          <p:cNvSpPr txBox="1"/>
          <p:nvPr/>
        </p:nvSpPr>
        <p:spPr>
          <a:xfrm>
            <a:off x="1035050" y="628650"/>
            <a:ext cx="4737100" cy="3790950"/>
          </a:xfrm>
          <a:prstGeom prst="rect">
            <a:avLst/>
          </a:prstGeom>
          <a:noFill/>
          <a:ln w="9525">
            <a:noFill/>
          </a:ln>
        </p:spPr>
        <p:txBody>
          <a:bodyPr lIns="18000" tIns="46800" rIns="18000" bIns="46800" anchor="t" anchorCtr="0">
            <a:noAutofit/>
          </a:bodyPr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 main()</a:t>
            </a:r>
            <a:endParaRPr lang="en-US" altLang="zh-CN" sz="2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FILE * fp;</a:t>
            </a:r>
            <a:endParaRPr lang="en-US" altLang="zh-CN" sz="2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fp = fopen("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stulist.txt</a:t>
            </a: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", "r");</a:t>
            </a:r>
            <a:endParaRPr lang="en-US" altLang="zh-CN" sz="2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if (fp == NULL)	</a:t>
            </a:r>
            <a:endParaRPr lang="en-US" altLang="zh-CN" sz="2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{</a:t>
            </a:r>
            <a:endParaRPr lang="en-US" altLang="zh-CN" sz="2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printf("cannot open this file!\n");</a:t>
            </a:r>
            <a:endParaRPr lang="en-US" altLang="zh-CN" sz="2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exit(0);</a:t>
            </a:r>
            <a:endParaRPr lang="en-US" altLang="zh-CN" sz="2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}</a:t>
            </a:r>
            <a:endParaRPr lang="en-US" altLang="zh-CN" sz="2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... ...</a:t>
            </a: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zh-CN" sz="20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fclose(fp);</a:t>
            </a:r>
            <a:endParaRPr lang="en-US" altLang="zh-CN" sz="2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return 0</a:t>
            </a:r>
            <a:r>
              <a:rPr lang="zh-CN" altLang="en-US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2503" name="AutoShape 7"/>
          <p:cNvSpPr/>
          <p:nvPr/>
        </p:nvSpPr>
        <p:spPr>
          <a:xfrm>
            <a:off x="3401060" y="2731770"/>
            <a:ext cx="1313815" cy="441325"/>
          </a:xfrm>
          <a:prstGeom prst="wedgeRectCallout">
            <a:avLst>
              <a:gd name="adj1" fmla="val -172843"/>
              <a:gd name="adj2" fmla="val 86111"/>
            </a:avLst>
          </a:prstGeom>
          <a:solidFill>
            <a:schemeClr val="tx1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>
              <a:spcBef>
                <a:spcPct val="0"/>
              </a:spcBef>
            </a:pP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进行读写操作</a:t>
            </a:r>
            <a:endParaRPr lang="zh-CN" altLang="en-US" sz="16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2504" name="AutoShape 8"/>
          <p:cNvSpPr/>
          <p:nvPr/>
        </p:nvSpPr>
        <p:spPr>
          <a:xfrm>
            <a:off x="5242560" y="1542415"/>
            <a:ext cx="2908300" cy="356235"/>
          </a:xfrm>
          <a:prstGeom prst="wedgeRoundRectCallout">
            <a:avLst>
              <a:gd name="adj1" fmla="val -58493"/>
              <a:gd name="adj2" fmla="val 127361"/>
              <a:gd name="adj3" fmla="val 16667"/>
            </a:avLst>
          </a:prstGeom>
          <a:solidFill>
            <a:schemeClr val="tx1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>
              <a:spcBef>
                <a:spcPct val="0"/>
              </a:spcBef>
            </a:pP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如果打开文件失败，则退出程序</a:t>
            </a:r>
            <a:endParaRPr lang="zh-CN" altLang="en-US" sz="16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2505" name="AutoShape 9"/>
          <p:cNvSpPr/>
          <p:nvPr/>
        </p:nvSpPr>
        <p:spPr>
          <a:xfrm>
            <a:off x="3018155" y="4089400"/>
            <a:ext cx="1353820" cy="412750"/>
          </a:xfrm>
          <a:prstGeom prst="wedgeRectCallout">
            <a:avLst>
              <a:gd name="adj1" fmla="val -103265"/>
              <a:gd name="adj2" fmla="val -120138"/>
            </a:avLst>
          </a:prstGeom>
          <a:solidFill>
            <a:schemeClr val="tx1"/>
          </a:solidFill>
          <a:ln w="12700" cap="sq" cmpd="sng">
            <a:solidFill>
              <a:schemeClr val="bg2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 algn="ctr">
              <a:spcBef>
                <a:spcPct val="0"/>
              </a:spcBef>
            </a:pP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关闭文件</a:t>
            </a:r>
            <a:endParaRPr lang="zh-CN" altLang="en-US" sz="16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5455" y="260350"/>
            <a:ext cx="349123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kern="1200" cap="none" spc="0" normalizeH="0" baseline="0" noProof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 文件读写框架</a:t>
            </a:r>
            <a:endParaRPr kumimoji="0" lang="zh-CN" sz="1800" kern="1200" cap="none" spc="0" normalizeH="0" baseline="0" noProof="1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</p:spTree>
  </p:cSld>
  <p:clrMapOvr>
    <a:masterClrMapping/>
  </p:clrMapOvr>
  <p:transition advClick="0" advTm="4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556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057900" y="4686300"/>
            <a:ext cx="1428750" cy="342900"/>
          </a:xfrm>
        </p:spPr>
        <p:txBody>
          <a:bodyPr wrap="square" lIns="68580" tIns="34290" rIns="68580" bIns="3429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50" dirty="0">
                <a:solidFill>
                  <a:schemeClr val="bg1"/>
                </a:solidFill>
              </a:rPr>
            </a:fld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365570" name="Text Box 2"/>
          <p:cNvSpPr txBox="1"/>
          <p:nvPr/>
        </p:nvSpPr>
        <p:spPr>
          <a:xfrm>
            <a:off x="365760" y="0"/>
            <a:ext cx="8331835" cy="1730375"/>
          </a:xfrm>
          <a:prstGeom prst="rect">
            <a:avLst/>
          </a:prstGeom>
          <a:noFill/>
          <a:ln w="9525">
            <a:noFill/>
          </a:ln>
        </p:spPr>
        <p:txBody>
          <a:bodyPr wrap="square" lIns="13500" tIns="35100" rIns="13500" bIns="35100" anchor="t" anchorCtr="0">
            <a:spAutoFit/>
          </a:bodyPr>
          <a:p>
            <a:pPr marL="292100" indent="-292100">
              <a:lnSpc>
                <a:spcPct val="12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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二进制读写数据块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fread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函数和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fwrite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函数：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92100" indent="-292100">
              <a:lnSpc>
                <a:spcPct val="1200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  </a:t>
            </a: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fread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92100" indent="-292100">
              <a:lnSpc>
                <a:spcPct val="1200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　　　　　　　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fread(buffer, size, count, fp);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92100" indent="-292100">
              <a:lnSpc>
                <a:spcPct val="12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1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表示从</a:t>
            </a:r>
            <a:r>
              <a:rPr lang="en-US" altLang="zh-CN" sz="1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zh-CN" altLang="en-US" sz="1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所指向的文件的当前位置读入</a:t>
            </a:r>
            <a:r>
              <a:rPr lang="en-US" altLang="zh-CN" sz="1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count</a:t>
            </a:r>
            <a:r>
              <a:rPr lang="zh-CN" altLang="en-US" sz="1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个大小为</a:t>
            </a:r>
            <a:r>
              <a:rPr lang="en-US" altLang="zh-CN" sz="1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size</a:t>
            </a:r>
            <a:r>
              <a:rPr lang="zh-CN" altLang="en-US" sz="1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字节的数据块放入</a:t>
            </a:r>
            <a:r>
              <a:rPr lang="en-US" altLang="zh-CN" sz="1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buffer</a:t>
            </a:r>
            <a:r>
              <a:rPr lang="zh-CN" altLang="en-US" sz="1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所指向的内存区域。</a:t>
            </a:r>
            <a:endParaRPr lang="zh-CN" altLang="en-US" sz="180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6531" name="Rectangle 3" descr="蓝色砂纸"/>
          <p:cNvSpPr/>
          <p:nvPr/>
        </p:nvSpPr>
        <p:spPr>
          <a:xfrm>
            <a:off x="1503680" y="3310255"/>
            <a:ext cx="5556250" cy="1390015"/>
          </a:xfrm>
          <a:prstGeom prst="rect">
            <a:avLst/>
          </a:prstGeom>
          <a:blipFill rotWithShape="0">
            <a:blip r:embed="rId1"/>
          </a:blip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buffer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：是一个指针。</a:t>
            </a:r>
            <a:endParaRPr lang="en-US" altLang="en-US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要读写的字节数。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：要进行读写多少个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size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字节的数据项。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fp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　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文件型指针。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6532" name="Text Box 4"/>
          <p:cNvSpPr txBox="1"/>
          <p:nvPr/>
        </p:nvSpPr>
        <p:spPr>
          <a:xfrm>
            <a:off x="477520" y="1810385"/>
            <a:ext cx="8517255" cy="1419860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fwrite</a:t>
            </a: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函数</a:t>
            </a:r>
            <a:endParaRPr lang="zh-CN" altLang="en-US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　　　　　　　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fwrite(buffer, size, count, fp);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zh-CN" altLang="en-US" sz="1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表示将从</a:t>
            </a:r>
            <a:r>
              <a:rPr lang="en-US" altLang="zh-CN" sz="1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buffer</a:t>
            </a:r>
            <a:r>
              <a:rPr lang="zh-CN" altLang="en-US" sz="1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开始的</a:t>
            </a:r>
            <a:r>
              <a:rPr lang="en-US" altLang="zh-CN" sz="1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count</a:t>
            </a:r>
            <a:r>
              <a:rPr lang="zh-CN" altLang="en-US" sz="1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个大小为</a:t>
            </a:r>
            <a:r>
              <a:rPr lang="en-US" altLang="zh-CN" sz="1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size</a:t>
            </a:r>
            <a:r>
              <a:rPr lang="zh-CN" altLang="en-US" sz="1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字节的数据块写入</a:t>
            </a:r>
            <a:r>
              <a:rPr lang="en-US" altLang="zh-CN" sz="1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fp</a:t>
            </a:r>
            <a:r>
              <a:rPr lang="zh-CN" altLang="en-US" sz="180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所指向的文件的当前位置。</a:t>
            </a:r>
            <a:endParaRPr lang="zh-CN" altLang="en-US" sz="1800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/>
      </p:par>
    </p:tnLst>
    <p:bldLst>
      <p:bldP spid="406531" grpId="0" animBg="1"/>
      <p:bldP spid="4065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659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057900" y="4686300"/>
            <a:ext cx="1428750" cy="342900"/>
          </a:xfrm>
        </p:spPr>
        <p:txBody>
          <a:bodyPr wrap="square" lIns="68580" tIns="34290" rIns="68580" bIns="3429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50" dirty="0">
                <a:solidFill>
                  <a:schemeClr val="bg1"/>
                </a:solidFill>
              </a:rPr>
            </a:fld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366594" name="Text Box 2"/>
          <p:cNvSpPr txBox="1"/>
          <p:nvPr/>
        </p:nvSpPr>
        <p:spPr>
          <a:xfrm>
            <a:off x="425450" y="282575"/>
            <a:ext cx="7479030" cy="706755"/>
          </a:xfrm>
          <a:prstGeom prst="rect">
            <a:avLst/>
          </a:prstGeom>
          <a:noFill/>
          <a:ln w="12700" cap="sq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例如：从键盘上输入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个学生的有关数据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然后把他们存储到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磁盘上，再从磁盘中读出来验证一下。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6595" name="Text Box 3"/>
          <p:cNvSpPr txBox="1"/>
          <p:nvPr/>
        </p:nvSpPr>
        <p:spPr>
          <a:xfrm>
            <a:off x="1600200" y="1028700"/>
            <a:ext cx="4972050" cy="41402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endParaRPr lang="zh-CN" altLang="zh-CN" sz="2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6596" name="Text Box 4"/>
          <p:cNvSpPr txBox="1"/>
          <p:nvPr/>
        </p:nvSpPr>
        <p:spPr>
          <a:xfrm>
            <a:off x="1138555" y="941070"/>
            <a:ext cx="4958715" cy="3507740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#include "stdio.h"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#define SIZE 4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struct student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{char name[10];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int num;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int age;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char addr[15];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}stu[SIZE];</a:t>
            </a:r>
            <a:endParaRPr lang="en-US" altLang="zh-CN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 advTm="4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761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057900" y="4686300"/>
            <a:ext cx="1428750" cy="342900"/>
          </a:xfrm>
        </p:spPr>
        <p:txBody>
          <a:bodyPr wrap="square" lIns="68580" tIns="34290" rIns="68580" bIns="3429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000" b="0" i="0" u="none" kern="1200" baseline="0">
                <a:solidFill>
                  <a:srgbClr val="66FF6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050" dirty="0">
                <a:solidFill>
                  <a:schemeClr val="tx1"/>
                </a:solidFill>
              </a:rPr>
            </a:fld>
            <a:endParaRPr lang="en-US" altLang="zh-CN" sz="105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6915" y="448310"/>
            <a:ext cx="8265795" cy="39331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int main()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{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FILE *fp;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int i;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if( (fp=fopen("stulist.txt", "wb")) == NULL) 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{ printf("file can’t open!\n");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exit(0); }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for(i=0;i&lt;SIZE;i++)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scanf("%s %d %d %s", stu[i].name, &amp; stu[i].num, &amp; stu[i].age, stu[i].addr);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fwrite(stu,sizeof(struct student),SIZE,fp);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fclose(fp);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		</a:t>
            </a:r>
            <a:endParaRPr lang="en-US" altLang="zh-CN" sz="1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 advClick="0" advTm="4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7618" name="Text Box 2"/>
          <p:cNvSpPr txBox="1"/>
          <p:nvPr/>
        </p:nvSpPr>
        <p:spPr>
          <a:xfrm>
            <a:off x="379730" y="480060"/>
            <a:ext cx="8765540" cy="37287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noAutofit/>
          </a:bodyPr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if( (fp=fopen("stulist.txt", "rb")) == NULL) 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{printf("file can’t open!\n");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exit(0); }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fread(stu,sizeof(struct student),SIZE,fp);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fclose(fp);</a:t>
            </a:r>
            <a:endParaRPr lang="en-US" altLang="zh-CN" sz="18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for(i=0;i&lt;SIZE;i++)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printf("%10s%10d%10d%20s\n",    stu[i].name, stu[i].num, stu[i].age, stu[i].addr);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 0;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8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 advTm="4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300163" y="971550"/>
            <a:ext cx="2339975" cy="1746250"/>
            <a:chOff x="1976" y="1118"/>
            <a:chExt cx="3684" cy="2750"/>
          </a:xfrm>
        </p:grpSpPr>
        <p:pic>
          <p:nvPicPr>
            <p:cNvPr id="8194" name="图片 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76" y="1118"/>
              <a:ext cx="3685" cy="27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矩形 5"/>
            <p:cNvSpPr/>
            <p:nvPr/>
          </p:nvSpPr>
          <p:spPr>
            <a:xfrm>
              <a:off x="1976" y="1118"/>
              <a:ext cx="822" cy="129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4800" b="1" i="0" u="none" strike="noStrike" kern="1200" cap="none" spc="0" normalizeH="0" baseline="0" noProof="1" dirty="0">
                  <a:solidFill>
                    <a:schemeClr val="accent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1</a:t>
              </a:r>
              <a:endParaRPr kumimoji="0" lang="en-US" altLang="zh-CN" sz="4800" b="1" i="0" u="none" strike="noStrike" kern="1200" cap="none" spc="0" normalizeH="0" baseline="0" noProof="1" dirty="0">
                <a:solidFill>
                  <a:schemeClr val="accent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22838" y="971550"/>
            <a:ext cx="2339975" cy="1800225"/>
            <a:chOff x="7855" y="1118"/>
            <a:chExt cx="3684" cy="2834"/>
          </a:xfrm>
        </p:grpSpPr>
        <p:pic>
          <p:nvPicPr>
            <p:cNvPr id="8197" name="图片 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855" y="1118"/>
              <a:ext cx="3685" cy="28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矩形 6"/>
            <p:cNvSpPr/>
            <p:nvPr/>
          </p:nvSpPr>
          <p:spPr>
            <a:xfrm>
              <a:off x="7855" y="1118"/>
              <a:ext cx="822" cy="129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4800" b="1" i="0" u="none" strike="noStrike" kern="1200" cap="none" spc="0" normalizeH="0" baseline="0" noProof="1" dirty="0">
                  <a:solidFill>
                    <a:schemeClr val="accent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2</a:t>
              </a:r>
              <a:endParaRPr kumimoji="0" lang="en-US" altLang="zh-CN" sz="4800" b="1" i="0" u="none" strike="noStrike" kern="1200" cap="none" spc="0" normalizeH="0" baseline="0" noProof="1" dirty="0">
                <a:solidFill>
                  <a:schemeClr val="accent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455863" y="2846388"/>
            <a:ext cx="3960812" cy="1895475"/>
            <a:chOff x="3803" y="4292"/>
            <a:chExt cx="6236" cy="2986"/>
          </a:xfrm>
        </p:grpSpPr>
        <p:pic>
          <p:nvPicPr>
            <p:cNvPr id="8200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3" y="4292"/>
              <a:ext cx="6236" cy="298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矩形 7"/>
            <p:cNvSpPr/>
            <p:nvPr/>
          </p:nvSpPr>
          <p:spPr>
            <a:xfrm>
              <a:off x="3803" y="4292"/>
              <a:ext cx="822" cy="129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4800" b="1" i="0" u="none" strike="noStrike" kern="1200" cap="none" spc="0" normalizeH="0" baseline="0" noProof="1" dirty="0">
                  <a:solidFill>
                    <a:schemeClr val="accent1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黑体" panose="02010609060101010101" pitchFamily="49" charset="-122"/>
                  <a:cs typeface="+mn-cs"/>
                </a:rPr>
                <a:t>3</a:t>
              </a:r>
              <a:endParaRPr kumimoji="0" lang="en-US" altLang="zh-CN" sz="4800" b="1" i="0" u="none" strike="noStrike" kern="1200" cap="none" spc="0" normalizeH="0" baseline="0" noProof="1" dirty="0">
                <a:solidFill>
                  <a:schemeClr val="accent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 bwMode="auto">
          <a:xfrm>
            <a:off x="799626" y="237335"/>
            <a:ext cx="6858000" cy="614646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第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4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讲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    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模拟发牌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1" name="TextBox 3"/>
          <p:cNvSpPr txBox="1"/>
          <p:nvPr/>
        </p:nvSpPr>
        <p:spPr>
          <a:xfrm>
            <a:off x="1304925" y="1155700"/>
            <a:ext cx="6967855" cy="322643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l"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  int   Integer;</a:t>
            </a: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  float   Real;</a:t>
            </a: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 i, j;           等价于    Integer  i,  j;</a:t>
            </a: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  a, b;      等价于    Real  a,  b;</a:t>
            </a: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  int  Count;</a:t>
            </a: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 i, j             等价于    Count  i, j;    //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 j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的意义更明</a:t>
            </a:r>
            <a:r>
              <a:rPr lang="zh-CN" altLang="en-US" sz="15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确</a:t>
            </a:r>
            <a:endParaRPr lang="en-US" altLang="zh-CN" sz="15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zh-CN" altLang="en-US" sz="15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9431" y="740172"/>
            <a:ext cx="465074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①</a:t>
            </a:r>
            <a:r>
              <a:rPr lang="en-US" altLang="zh-CN" sz="20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用一个新的类型名代替原有的类型名</a:t>
            </a:r>
            <a:endParaRPr lang="zh-CN" altLang="en-US" sz="2000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55330" name="Text Box 2"/>
          <p:cNvSpPr txBox="1"/>
          <p:nvPr/>
        </p:nvSpPr>
        <p:spPr>
          <a:xfrm>
            <a:off x="913765" y="233045"/>
            <a:ext cx="4697254" cy="414020"/>
          </a:xfrm>
          <a:prstGeom prst="rect">
            <a:avLst/>
          </a:prstGeom>
          <a:noFill/>
          <a:ln w="12700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</a:t>
            </a:r>
            <a:r>
              <a:rPr lang="en-US" altLang="zh-CN" sz="2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  </a:t>
            </a:r>
            <a:r>
              <a:rPr lang="zh-CN" altLang="en-US" sz="2100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声明新类型名</a:t>
            </a:r>
            <a:endParaRPr lang="zh-CN" altLang="en-US" sz="2100" dirty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3" name="TextBox 5"/>
          <p:cNvSpPr txBox="1"/>
          <p:nvPr/>
        </p:nvSpPr>
        <p:spPr>
          <a:xfrm>
            <a:off x="977265" y="732155"/>
            <a:ext cx="7628255" cy="3115310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p>
            <a:pPr algn="l">
              <a:lnSpc>
                <a:spcPct val="8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例如：</a:t>
            </a: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struct  data</a:t>
            </a: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int  month;</a:t>
            </a: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int   day;</a:t>
            </a: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int   year;</a:t>
            </a: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buClrTx/>
              <a:buSzTx/>
              <a:buNone/>
            </a:pP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birthday;               等价于     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struct   date</a:t>
            </a:r>
            <a:r>
              <a:rPr lang="en-US" altLang="en-US" sz="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birthday;</a:t>
            </a:r>
            <a:endParaRPr lang="en-US" altLang="en-US" sz="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buClrTx/>
              <a:buSzTx/>
              <a:buNone/>
            </a:pPr>
            <a:endParaRPr lang="en-US" altLang="en-US" sz="2000" dirty="0">
              <a:solidFill>
                <a:schemeClr val="bg2"/>
              </a:solidFill>
              <a:sym typeface="+mn-ea"/>
            </a:endParaRPr>
          </a:p>
          <a:p>
            <a:pPr algn="l">
              <a:lnSpc>
                <a:spcPct val="100000"/>
              </a:lnSpc>
              <a:spcBef>
                <a:spcPct val="50000"/>
              </a:spcBef>
              <a:buClrTx/>
              <a:buSzTx/>
              <a:buNone/>
            </a:pPr>
            <a:endParaRPr lang="en-US" altLang="en-US" sz="2000" dirty="0">
              <a:solidFill>
                <a:schemeClr val="bg2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8495" y="299085"/>
            <a:ext cx="6512560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0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②</a:t>
            </a:r>
            <a:r>
              <a:rPr lang="en-US" altLang="zh-CN" sz="20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  </a:t>
            </a:r>
            <a:r>
              <a:rPr lang="zh-CN" altLang="en-US" sz="2000" dirty="0">
                <a:solidFill>
                  <a:srgbClr val="FF0000"/>
                </a:solidFill>
                <a:latin typeface="Franklin Gothic Book" panose="020B0503020102020204" pitchFamily="34" charset="0"/>
              </a:rPr>
              <a:t>用一个简单的类型名代替复杂的类型表示方式</a:t>
            </a:r>
            <a:endParaRPr lang="zh-CN" altLang="en-US" sz="2000" dirty="0">
              <a:solidFill>
                <a:srgbClr val="FF0000"/>
              </a:solidFill>
              <a:latin typeface="Franklin Gothic Book" panose="020B0503020102020204" pitchFamily="34" charset="0"/>
            </a:endParaRPr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3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730885" y="582295"/>
            <a:ext cx="7466330" cy="413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黑体" panose="02010609060101010101" pitchFamily="49" charset="-122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2000" i="0" u="none" strike="noStrike" kern="1200" cap="none" spc="0" normalizeH="0" baseline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③ 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当不同源文件中用到同一数据类型时，常用typedef声明一些数据类型，把他们单独放在一个头文件中，然后在需要用到它们的文件中用#include命令把它们包含进来。</a:t>
            </a:r>
            <a:endParaRPr kumimoji="0" lang="zh-CN" altLang="en-US" sz="2000" i="0" u="none" strike="noStrike" kern="1200" cap="none" spc="0" normalizeH="0" baseline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④ 使用typedef可以增强程序通用性以及可移植性，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因为有时候程序会依赖于硬件特性。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例如：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位机中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个字节，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位机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是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个字节。要将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32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位机的代码移植到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位机上需要将每一个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int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修改为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long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，把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typedef int Integer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修改为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typedef   </a:t>
            </a:r>
            <a:r>
              <a:rPr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long   Integer</a:t>
            </a:r>
            <a:r>
              <a:rPr lang="zh-CN" altLang="en-US" sz="2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可以简化程序。</a:t>
            </a:r>
            <a:endParaRPr lang="zh-CN" altLang="en-US" sz="21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R="0" lvl="0" algn="l" defTabSz="914400" rtl="0" eaLnBrk="1" fontAlgn="base" latinLnBrk="0" hangingPunct="1">
              <a:lnSpc>
                <a:spcPct val="2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defRPr/>
            </a:pPr>
            <a:endParaRPr kumimoji="0" lang="zh-CN" altLang="en-US" sz="21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1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ransition advClick="0" advTm="4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 bwMode="auto">
          <a:xfrm>
            <a:off x="1011720" y="220191"/>
            <a:ext cx="6858000" cy="614667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第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4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讲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    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模拟发牌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44033" name="副标题 2"/>
          <p:cNvSpPr>
            <a:spLocks noGrp="1"/>
          </p:cNvSpPr>
          <p:nvPr>
            <p:ph type="subTitle" idx="1"/>
          </p:nvPr>
        </p:nvSpPr>
        <p:spPr>
          <a:xfrm>
            <a:off x="1663700" y="1790700"/>
            <a:ext cx="5616575" cy="2359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结构体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字符串指针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文件操作 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     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   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771" name="矩形 5"/>
          <p:cNvSpPr/>
          <p:nvPr/>
        </p:nvSpPr>
        <p:spPr>
          <a:xfrm>
            <a:off x="815975" y="1081088"/>
            <a:ext cx="3651250" cy="646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285750" indent="-285750">
              <a:lnSpc>
                <a:spcPct val="13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实例涉及的知识点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：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 bwMode="auto">
          <a:xfrm>
            <a:off x="1100612" y="495779"/>
            <a:ext cx="6858000" cy="614640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第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4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讲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    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模拟发牌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34818" name="矩形 5"/>
          <p:cNvSpPr/>
          <p:nvPr/>
        </p:nvSpPr>
        <p:spPr>
          <a:xfrm>
            <a:off x="858838" y="1109663"/>
            <a:ext cx="1970087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285750" indent="-285750">
              <a:lnSpc>
                <a:spcPct val="13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实例总结：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4819" name="文本框 1"/>
          <p:cNvSpPr txBox="1"/>
          <p:nvPr/>
        </p:nvSpPr>
        <p:spPr>
          <a:xfrm>
            <a:off x="1587500" y="1755775"/>
            <a:ext cx="6505575" cy="22936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 </a:t>
            </a:r>
            <a:r>
              <a:rPr lang="zh-CN" altLang="en-US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利用结构体来定义扑克牌的结构，同时用字符串定义了数字；</a:t>
            </a:r>
            <a:endParaRPr lang="zh-CN" altLang="en-US" sz="2100" dirty="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2. </a:t>
            </a:r>
            <a:r>
              <a:rPr lang="zh-CN" altLang="en-US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把整副牌看作一个结构体数组，利用数组指针来搜索输出节点；</a:t>
            </a:r>
            <a:endParaRPr lang="zh-CN" altLang="en-US" sz="2100" dirty="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3. </a:t>
            </a:r>
            <a:r>
              <a:rPr lang="zh-CN" altLang="en-US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利用文件的读写操作完成扑克牌的存储和输出。</a:t>
            </a:r>
            <a:endParaRPr lang="zh-CN" altLang="en-US" sz="2100" dirty="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 bwMode="auto">
          <a:xfrm>
            <a:off x="1100613" y="495779"/>
            <a:ext cx="6858000" cy="614640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第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4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讲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    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模拟发牌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36866" name="矩形 5"/>
          <p:cNvSpPr/>
          <p:nvPr/>
        </p:nvSpPr>
        <p:spPr>
          <a:xfrm>
            <a:off x="601663" y="1701800"/>
            <a:ext cx="3400425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285750" indent="-285750">
              <a:lnSpc>
                <a:spcPct val="13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举一反三（习题）：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36867" name="文本框 1"/>
          <p:cNvSpPr txBox="1"/>
          <p:nvPr/>
        </p:nvSpPr>
        <p:spPr>
          <a:xfrm>
            <a:off x="1022350" y="2451100"/>
            <a:ext cx="6935788" cy="2222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请模拟完成一个</a:t>
            </a:r>
            <a:r>
              <a:rPr lang="en-US" altLang="zh-CN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“</a:t>
            </a:r>
            <a:r>
              <a:rPr lang="zh-CN" altLang="en-US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比大小</a:t>
            </a:r>
            <a:r>
              <a:rPr lang="en-US" altLang="zh-CN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”</a:t>
            </a:r>
            <a:r>
              <a:rPr lang="zh-CN" altLang="en-US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纸牌游戏，计算机和用户各为一个玩家，每次给每家发三张牌，豹子（三张一样）最大，然后是对子</a:t>
            </a:r>
            <a:r>
              <a:rPr lang="en-US" altLang="zh-CN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+</a:t>
            </a:r>
            <a:r>
              <a:rPr lang="zh-CN" altLang="en-US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单张，然后是单张（黑桃</a:t>
            </a:r>
            <a:r>
              <a:rPr lang="en-US" altLang="zh-CN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lang="zh-CN" altLang="en-US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最大），相同的牌按黑红梅方的顺序比大小。</a:t>
            </a:r>
            <a:endParaRPr lang="zh-CN" altLang="en-US" sz="2100" dirty="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zh-CN" sz="2100" dirty="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矩形 5"/>
          <p:cNvSpPr/>
          <p:nvPr/>
        </p:nvSpPr>
        <p:spPr>
          <a:xfrm>
            <a:off x="2471738" y="733425"/>
            <a:ext cx="3587750" cy="5032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285750" indent="-28575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致谢制作本实例课程人员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914" name="矩形 6"/>
          <p:cNvSpPr/>
          <p:nvPr/>
        </p:nvSpPr>
        <p:spPr>
          <a:xfrm>
            <a:off x="1068388" y="1676400"/>
            <a:ext cx="6889750" cy="1325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实例课程设计：冯 筠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课件材料准备人：王 东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实例演示视频录制人员列表：王 东、李 勇、刘 勇、王佳阳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实例演示视频摄像人：刘 勇</a:t>
            </a:r>
            <a:endParaRPr lang="zh-CN" altLang="en-US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915" name="文本框 9"/>
          <p:cNvSpPr txBox="1"/>
          <p:nvPr/>
        </p:nvSpPr>
        <p:spPr>
          <a:xfrm>
            <a:off x="4983163" y="4394200"/>
            <a:ext cx="984250" cy="2444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刘勇（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硕士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8916" name="图片 2" descr="QQ截图201608251817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063" y="3257550"/>
            <a:ext cx="984250" cy="1138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7" name="文本框 4"/>
          <p:cNvSpPr txBox="1"/>
          <p:nvPr/>
        </p:nvSpPr>
        <p:spPr>
          <a:xfrm>
            <a:off x="1487488" y="4394200"/>
            <a:ext cx="984250" cy="242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王东（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硕士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8918" name="图片 7" descr="QQ截图20160825193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3189288"/>
            <a:ext cx="982663" cy="113823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9" name="图片 8" descr="QQ截图201608251931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63" y="3257550"/>
            <a:ext cx="984250" cy="1136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20" name="文本框 10"/>
          <p:cNvSpPr txBox="1"/>
          <p:nvPr/>
        </p:nvSpPr>
        <p:spPr>
          <a:xfrm>
            <a:off x="3054350" y="4395788"/>
            <a:ext cx="982663" cy="242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李勇（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硕士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pic>
        <p:nvPicPr>
          <p:cNvPr id="38921" name="图片 8" descr="QQ截图201608301715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125" y="3257550"/>
            <a:ext cx="984250" cy="1136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22" name="文本框 9"/>
          <p:cNvSpPr txBox="1"/>
          <p:nvPr/>
        </p:nvSpPr>
        <p:spPr>
          <a:xfrm flipH="1">
            <a:off x="6767513" y="4394200"/>
            <a:ext cx="1133475" cy="242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王佳阳（</a:t>
            </a:r>
            <a:r>
              <a:rPr lang="zh-CN" altLang="en-US" sz="9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rPr>
              <a:t>硕士</a:t>
            </a:r>
            <a:r>
              <a: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）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 bwMode="auto">
          <a:xfrm>
            <a:off x="788985" y="328328"/>
            <a:ext cx="6857999" cy="614646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第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4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讲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    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模拟发牌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10242" name="矩形 5"/>
          <p:cNvSpPr/>
          <p:nvPr/>
        </p:nvSpPr>
        <p:spPr>
          <a:xfrm>
            <a:off x="788988" y="942975"/>
            <a:ext cx="581025" cy="2940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285750" indent="-285750" algn="ctr">
              <a:lnSpc>
                <a:spcPct val="130000"/>
              </a:lnSpc>
              <a:spcBef>
                <a:spcPct val="200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 </a:t>
            </a:r>
            <a:r>
              <a:rPr lang="zh-CN" altLang="zh-CN" sz="24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模块流程图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graphicFrame>
        <p:nvGraphicFramePr>
          <p:cNvPr id="10243" name="对象 4"/>
          <p:cNvGraphicFramePr/>
          <p:nvPr/>
        </p:nvGraphicFramePr>
        <p:xfrm>
          <a:off x="2668588" y="1135063"/>
          <a:ext cx="4243387" cy="346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247900" imgH="3200400" progId="Visio.Drawing.15">
                  <p:embed/>
                </p:oleObj>
              </mc:Choice>
              <mc:Fallback>
                <p:oleObj name="" r:id="rId1" imgW="2247900" imgH="3200400" progId="Visio.Drawing.1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8588" y="1135063"/>
                        <a:ext cx="4243387" cy="3465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7913688" y="3987800"/>
            <a:ext cx="1054100" cy="358775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4897438" y="3595688"/>
            <a:ext cx="1973263" cy="344488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147888" y="1955800"/>
            <a:ext cx="1154113" cy="333375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43013" y="1473200"/>
            <a:ext cx="1595438" cy="422275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 bwMode="auto">
          <a:xfrm>
            <a:off x="1531793" y="266545"/>
            <a:ext cx="6858000" cy="614656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第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4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讲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    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模拟发牌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12294" name="文本框 1"/>
          <p:cNvSpPr txBox="1"/>
          <p:nvPr/>
        </p:nvSpPr>
        <p:spPr>
          <a:xfrm>
            <a:off x="746125" y="1473200"/>
            <a:ext cx="8429625" cy="34023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ts val="200"/>
              </a:spcBef>
              <a:buClrTx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1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) 打印首页面 </a:t>
            </a:r>
            <a:endParaRPr lang="zh-CN" altLang="en-US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sym typeface="黑体" panose="02010609060101010101" pitchFamily="49" charset="-122"/>
            </a:endParaRPr>
          </a:p>
          <a:p>
            <a:pPr>
              <a:spcBef>
                <a:spcPts val="200"/>
              </a:spcBef>
              <a:buClrTx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2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) 定义  结构体  Card ，包含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number</a:t>
            </a: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和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color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sym typeface="黑体" panose="02010609060101010101" pitchFamily="49" charset="-122"/>
            </a:endParaRPr>
          </a:p>
          <a:p>
            <a:pPr>
              <a:spcBef>
                <a:spcPts val="200"/>
              </a:spcBef>
              <a:buClrTx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(3) 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定义 </a:t>
            </a:r>
            <a:r>
              <a:rPr lang="zh-CN" altLang="en-US" sz="2400">
                <a:solidFill>
                  <a:srgbClr val="0A0A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Card 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型的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数组 </a:t>
            </a:r>
            <a:r>
              <a:rPr lang="zh-CN" altLang="en-US" sz="2400">
                <a:solidFill>
                  <a:srgbClr val="0A0A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deck[</a:t>
            </a:r>
            <a:r>
              <a:rPr lang="en-US" altLang="zh-CN" sz="2400">
                <a:solidFill>
                  <a:srgbClr val="0A0A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52</a:t>
            </a:r>
            <a:r>
              <a:rPr lang="zh-CN" altLang="en-US" sz="2400">
                <a:solidFill>
                  <a:srgbClr val="0A0A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]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，存储 52 张牌； </a:t>
            </a: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sym typeface="黑体" panose="02010609060101010101" pitchFamily="49" charset="-122"/>
            </a:endParaRPr>
          </a:p>
          <a:p>
            <a:pPr>
              <a:spcBef>
                <a:spcPts val="200"/>
              </a:spcBef>
              <a:buClrTx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) *number[ ] 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指针数组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和color[ ]数组的初始化，分别保存13  </a:t>
            </a: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sym typeface="黑体" panose="02010609060101010101" pitchFamily="49" charset="-122"/>
            </a:endParaRPr>
          </a:p>
          <a:p>
            <a:pPr>
              <a:spcBef>
                <a:spcPts val="200"/>
              </a:spcBef>
              <a:buClrTx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      张牌和 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4 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种不同花色； </a:t>
            </a: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sym typeface="黑体" panose="02010609060101010101" pitchFamily="49" charset="-122"/>
            </a:endParaRPr>
          </a:p>
          <a:p>
            <a:pPr>
              <a:spcBef>
                <a:spcPts val="500"/>
              </a:spcBef>
              <a:buClrTx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(5) 将 </a:t>
            </a:r>
            <a:r>
              <a:rPr lang="zh-CN" altLang="en-US" sz="2400">
                <a:solidFill>
                  <a:srgbClr val="0A0A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数字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和 </a:t>
            </a:r>
            <a:r>
              <a:rPr lang="zh-CN" altLang="en-US" sz="2400">
                <a:solidFill>
                  <a:srgbClr val="0A0A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花色 </a:t>
            </a:r>
            <a:r>
              <a:rPr lang="zh-CN" altLang="en-US" sz="240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对应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组合，放入 </a:t>
            </a:r>
            <a:r>
              <a:rPr lang="en-US" altLang="zh-CN" sz="2400">
                <a:solidFill>
                  <a:srgbClr val="0A0A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deck[52]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数组 中； </a:t>
            </a:r>
            <a:endParaRPr lang="zh-CN" altLang="en-US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sym typeface="黑体" panose="02010609060101010101" pitchFamily="49" charset="-122"/>
            </a:endParaRPr>
          </a:p>
          <a:p>
            <a:pPr>
              <a:spcBef>
                <a:spcPts val="500"/>
              </a:spcBef>
              <a:buClrTx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6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) 利用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随机数 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种子，完成 </a:t>
            </a:r>
            <a:r>
              <a:rPr lang="zh-CN" altLang="en-US" sz="2400">
                <a:solidFill>
                  <a:srgbClr val="0A0A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数字 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和 </a:t>
            </a:r>
            <a:r>
              <a:rPr lang="zh-CN" altLang="en-US" sz="2400">
                <a:solidFill>
                  <a:srgbClr val="0A0A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花色 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随机搭配的  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洗牌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  </a:t>
            </a: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sym typeface="黑体" panose="02010609060101010101" pitchFamily="49" charset="-122"/>
            </a:endParaRPr>
          </a:p>
          <a:p>
            <a:pPr>
              <a:spcBef>
                <a:spcPts val="500"/>
              </a:spcBef>
              <a:buClrTx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       过程；  </a:t>
            </a:r>
            <a:endParaRPr lang="zh-CN" altLang="en-US" sz="4400" b="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539750" y="1557338"/>
            <a:ext cx="355600" cy="1824038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6" name="矩形 5"/>
          <p:cNvSpPr/>
          <p:nvPr/>
        </p:nvSpPr>
        <p:spPr>
          <a:xfrm>
            <a:off x="5143500" y="1108075"/>
            <a:ext cx="2324100" cy="5667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285750" indent="-28575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程序的详细设计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550863" y="3771900"/>
            <a:ext cx="255588" cy="436563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圆角矩形 13"/>
          <p:cNvSpPr/>
          <p:nvPr/>
        </p:nvSpPr>
        <p:spPr>
          <a:xfrm>
            <a:off x="2322513" y="3806825"/>
            <a:ext cx="1997075" cy="301625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876300" y="2457450"/>
            <a:ext cx="854075" cy="339725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087938" y="3355975"/>
            <a:ext cx="1065213" cy="312738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952500" y="1584325"/>
            <a:ext cx="703263" cy="377825"/>
          </a:xfrm>
          <a:prstGeom prst="roundRect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 bwMode="auto">
          <a:xfrm>
            <a:off x="952499" y="303209"/>
            <a:ext cx="6858000" cy="614673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第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4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讲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    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模拟发牌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14342" name="文本框 1"/>
          <p:cNvSpPr txBox="1"/>
          <p:nvPr/>
        </p:nvSpPr>
        <p:spPr>
          <a:xfrm>
            <a:off x="431800" y="1560513"/>
            <a:ext cx="8509000" cy="33099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ts val="500"/>
              </a:spcBef>
              <a:buClrTx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7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) 发牌 ；</a:t>
            </a: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sym typeface="黑体" panose="02010609060101010101" pitchFamily="49" charset="-122"/>
            </a:endParaRPr>
          </a:p>
          <a:p>
            <a:pPr>
              <a:spcBef>
                <a:spcPts val="500"/>
              </a:spcBef>
              <a:buClrTx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8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) 定义一个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文件指针  </a:t>
            </a:r>
            <a:r>
              <a:rPr lang="zh-CN" altLang="en-US" sz="2400">
                <a:solidFill>
                  <a:srgbClr val="0A0A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FILE *fp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 ，利用 </a:t>
            </a:r>
            <a:r>
              <a:rPr lang="zh-CN" altLang="en-US" sz="2400">
                <a:solidFill>
                  <a:srgbClr val="0A0A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fwrite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 函数把文件流  </a:t>
            </a: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sym typeface="黑体" panose="02010609060101010101" pitchFamily="49" charset="-122"/>
            </a:endParaRPr>
          </a:p>
          <a:p>
            <a:pPr>
              <a:spcBef>
                <a:spcPts val="500"/>
              </a:spcBef>
              <a:buClrTx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      存储   在一个叫 </a:t>
            </a:r>
            <a:r>
              <a:rPr lang="zh-CN" altLang="en-US" sz="2400">
                <a:solidFill>
                  <a:srgbClr val="0A0A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data.dat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 的文件。</a:t>
            </a: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sym typeface="黑体" panose="02010609060101010101" pitchFamily="49" charset="-122"/>
            </a:endParaRPr>
          </a:p>
          <a:p>
            <a:pPr>
              <a:spcBef>
                <a:spcPts val="500"/>
              </a:spcBef>
              <a:buClrTx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(</a:t>
            </a: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9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)同样利用一个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文件指针  </a:t>
            </a:r>
            <a:r>
              <a:rPr lang="zh-CN" altLang="en-US" sz="2400">
                <a:solidFill>
                  <a:srgbClr val="0A0A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FILE *fp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 ，利用 </a:t>
            </a:r>
            <a:r>
              <a:rPr lang="zh-CN" altLang="en-US" sz="2400">
                <a:solidFill>
                  <a:srgbClr val="0A0A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fread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 函数把文</a:t>
            </a: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sym typeface="黑体" panose="02010609060101010101" pitchFamily="49" charset="-122"/>
            </a:endParaRPr>
          </a:p>
          <a:p>
            <a:pPr>
              <a:spcBef>
                <a:spcPts val="500"/>
              </a:spcBef>
              <a:buClrTx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       件流的内容按照 </a:t>
            </a:r>
            <a:r>
              <a:rPr lang="en-US" altLang="zh-CN" sz="2400">
                <a:solidFill>
                  <a:srgbClr val="0A0A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A0A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副牌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 的格式  读出来  ，并打印。</a:t>
            </a: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sym typeface="黑体" panose="02010609060101010101" pitchFamily="49" charset="-122"/>
            </a:endParaRPr>
          </a:p>
          <a:p>
            <a:pPr>
              <a:spcBef>
                <a:spcPts val="500"/>
              </a:spcBef>
              <a:buClrTx/>
            </a:pPr>
            <a:r>
              <a:rPr lang="en-US" altLang="zh-CN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(10)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玩家可以  任意</a:t>
            </a:r>
            <a:r>
              <a:rPr lang="zh-CN" altLang="en-US" sz="2400">
                <a:solidFill>
                  <a:srgbClr val="0A0A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选择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查看  某副牌，直到玩家 选择 </a:t>
            </a:r>
            <a:r>
              <a:rPr lang="zh-CN" altLang="en-US" sz="2400">
                <a:solidFill>
                  <a:srgbClr val="0A0AFF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退出</a:t>
            </a: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 ，</a:t>
            </a:r>
            <a:endParaRPr lang="zh-CN" altLang="en-US" sz="240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sym typeface="黑体" panose="02010609060101010101" pitchFamily="49" charset="-122"/>
            </a:endParaRPr>
          </a:p>
          <a:p>
            <a:pPr>
              <a:spcBef>
                <a:spcPts val="500"/>
              </a:spcBef>
              <a:buClrTx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      演示结束</a:t>
            </a:r>
            <a:r>
              <a:rPr lang="zh-CN" altLang="en-US" sz="200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  <a:sym typeface="黑体" panose="02010609060101010101" pitchFamily="49" charset="-122"/>
              </a:rPr>
              <a:t>。</a:t>
            </a:r>
            <a:endParaRPr lang="zh-CN" altLang="en-US" sz="1200" b="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sym typeface="黑体" panose="02010609060101010101" pitchFamily="49" charset="-122"/>
            </a:endParaRPr>
          </a:p>
          <a:p>
            <a:pPr>
              <a:spcBef>
                <a:spcPts val="500"/>
              </a:spcBef>
              <a:buClrTx/>
            </a:pPr>
            <a:endParaRPr lang="zh-CN" altLang="en-US" sz="1200" b="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  <a:sym typeface="黑体" panose="02010609060101010101" pitchFamily="49" charset="-122"/>
            </a:endParaRPr>
          </a:p>
        </p:txBody>
      </p:sp>
      <p:sp>
        <p:nvSpPr>
          <p:cNvPr id="5" name="左大括号 4"/>
          <p:cNvSpPr/>
          <p:nvPr/>
        </p:nvSpPr>
        <p:spPr>
          <a:xfrm>
            <a:off x="295275" y="1692275"/>
            <a:ext cx="152400" cy="269875"/>
          </a:xfrm>
          <a:prstGeom prst="leftBrace">
            <a:avLst/>
          </a:prstGeom>
          <a:ln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220663" y="2247900"/>
            <a:ext cx="303213" cy="1735138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5" name="矩形 5"/>
          <p:cNvSpPr/>
          <p:nvPr/>
        </p:nvSpPr>
        <p:spPr>
          <a:xfrm>
            <a:off x="5143500" y="1108075"/>
            <a:ext cx="2324100" cy="5667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marL="285750" indent="-285750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黑体" panose="02010609060101010101" pitchFamily="49" charset="-122"/>
                <a:sym typeface="宋体" panose="02010600030101010101" pitchFamily="2" charset="-122"/>
              </a:rPr>
              <a:t>程序的详细设计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矩形 5"/>
          <p:cNvSpPr/>
          <p:nvPr/>
        </p:nvSpPr>
        <p:spPr bwMode="auto">
          <a:xfrm>
            <a:off x="2948618" y="489902"/>
            <a:ext cx="3246443" cy="579118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宋体" panose="02010600030101010101" pitchFamily="2" charset="-122"/>
              </a:rPr>
              <a:t>数据结构描述</a:t>
            </a:r>
            <a:endParaRPr kumimoji="0" lang="en-US" altLang="zh-CN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宋体" panose="02010600030101010101" pitchFamily="2" charset="-122"/>
            </a:endParaRPr>
          </a:p>
        </p:txBody>
      </p:sp>
      <p:grpSp>
        <p:nvGrpSpPr>
          <p:cNvPr id="16387" name="组合 11"/>
          <p:cNvGrpSpPr/>
          <p:nvPr/>
        </p:nvGrpSpPr>
        <p:grpSpPr>
          <a:xfrm>
            <a:off x="1233488" y="2547295"/>
            <a:ext cx="3464817" cy="1400818"/>
            <a:chOff x="1303" y="1919"/>
            <a:chExt cx="5457" cy="2207"/>
          </a:xfrm>
        </p:grpSpPr>
        <p:sp>
          <p:nvSpPr>
            <p:cNvPr id="10" name="圆角矩形 9"/>
            <p:cNvSpPr/>
            <p:nvPr/>
          </p:nvSpPr>
          <p:spPr>
            <a:xfrm>
              <a:off x="1303" y="1919"/>
              <a:ext cx="5457" cy="220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868" y="2294"/>
              <a:ext cx="3761" cy="57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827" y="3286"/>
              <a:ext cx="3802" cy="62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91" name="文本框 6"/>
            <p:cNvSpPr txBox="1"/>
            <p:nvPr/>
          </p:nvSpPr>
          <p:spPr>
            <a:xfrm>
              <a:off x="1303" y="2171"/>
              <a:ext cx="1567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solidFill>
                    <a:srgbClr val="00B050"/>
                  </a:solidFill>
                  <a:latin typeface="Arial" panose="020B0604020202020204" pitchFamily="34" charset="0"/>
                </a:rPr>
                <a:t>Card</a:t>
              </a:r>
              <a:endParaRPr lang="en-US" altLang="zh-CN" dirty="0">
                <a:solidFill>
                  <a:srgbClr val="00B05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2" name="文本框 7"/>
            <p:cNvSpPr txBox="1"/>
            <p:nvPr/>
          </p:nvSpPr>
          <p:spPr>
            <a:xfrm>
              <a:off x="2870" y="2285"/>
              <a:ext cx="3889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noAutofit/>
            </a:bodyPr>
            <a:p>
              <a:r>
                <a:rPr lang="en-US" altLang="zh-CN" sz="1800" dirty="0">
                  <a:solidFill>
                    <a:srgbClr val="000033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const </a:t>
              </a:r>
              <a:r>
                <a:rPr lang="zh-CN" altLang="en-US" sz="1800" dirty="0">
                  <a:solidFill>
                    <a:srgbClr val="000033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char  *number</a:t>
              </a:r>
              <a:endParaRPr lang="zh-CN" altLang="en-US" sz="1800" dirty="0">
                <a:solidFill>
                  <a:srgbClr val="000033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393" name="文本框 8"/>
            <p:cNvSpPr txBox="1"/>
            <p:nvPr/>
          </p:nvSpPr>
          <p:spPr>
            <a:xfrm>
              <a:off x="2870" y="3250"/>
              <a:ext cx="267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800" dirty="0">
                  <a:solidFill>
                    <a:srgbClr val="000033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int </a:t>
              </a:r>
              <a:r>
                <a:rPr lang="zh-CN" altLang="en-US" sz="1800" dirty="0">
                  <a:solidFill>
                    <a:srgbClr val="000033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color</a:t>
              </a:r>
              <a:endParaRPr lang="zh-CN" altLang="en-US" sz="1800" dirty="0">
                <a:solidFill>
                  <a:srgbClr val="000033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6329672" y="2917825"/>
            <a:ext cx="1635760" cy="6400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结构体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6395" name="图片 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13300" y="2546350"/>
            <a:ext cx="1003300" cy="12112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400050" y="1022350"/>
            <a:ext cx="936942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const char </a:t>
            </a:r>
            <a:r>
              <a:rPr lang="en-US" altLang="zh-CN" sz="2000">
                <a:solidFill>
                  <a:srgbClr val="FF0000"/>
                </a:solidFill>
              </a:rPr>
              <a:t>*</a:t>
            </a:r>
            <a:r>
              <a:rPr lang="en-US" altLang="zh-CN" sz="2000">
                <a:solidFill>
                  <a:schemeClr val="bg1"/>
                </a:solidFill>
              </a:rPr>
              <a:t>number[]=</a:t>
            </a:r>
            <a:endParaRPr lang="en-US" altLang="zh-CN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{”A”,”2”,”3”,”4”,”5”,”6”,”7”,”8”,”9”,”10”,”J”,”Q”,”K” };</a:t>
            </a:r>
            <a:endParaRPr lang="en-US" altLang="zh-CN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int  color[]={3,4,5,6};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矩形 5"/>
          <p:cNvSpPr/>
          <p:nvPr/>
        </p:nvSpPr>
        <p:spPr bwMode="auto">
          <a:xfrm>
            <a:off x="2948618" y="324167"/>
            <a:ext cx="3246443" cy="579118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normAutofit/>
          </a:bodyPr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宋体" panose="02010600030101010101" pitchFamily="2" charset="-122"/>
              </a:rPr>
              <a:t>数据结构描述</a:t>
            </a:r>
            <a:endParaRPr kumimoji="0" lang="en-US" altLang="zh-CN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宋体" panose="02010600030101010101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285" y="1001395"/>
            <a:ext cx="6033770" cy="3726815"/>
          </a:xfrm>
          <a:prstGeom prst="rect">
            <a:avLst/>
          </a:prstGeom>
        </p:spPr>
      </p:pic>
    </p:spTree>
  </p:cSld>
  <p:clrMapOvr>
    <a:masterClrMapping/>
  </p:clrMapOvr>
  <p:transition advClick="0" advTm="4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矩形 5"/>
          <p:cNvSpPr/>
          <p:nvPr/>
        </p:nvSpPr>
        <p:spPr bwMode="auto">
          <a:xfrm>
            <a:off x="3113718" y="149542"/>
            <a:ext cx="3246442" cy="579120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宋体" panose="02010600030101010101" pitchFamily="2" charset="-122"/>
              </a:rPr>
              <a:t>数据结构描述</a:t>
            </a:r>
            <a:endParaRPr kumimoji="0" lang="en-US" altLang="zh-CN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77890" y="941070"/>
            <a:ext cx="1635760" cy="64008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结构体</a:t>
            </a:r>
            <a:endParaRPr kumimoji="0" lang="zh-CN" altLang="en-US" sz="36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9643" name="文本框 37"/>
          <p:cNvSpPr txBox="1"/>
          <p:nvPr/>
        </p:nvSpPr>
        <p:spPr>
          <a:xfrm>
            <a:off x="4432300" y="1060450"/>
            <a:ext cx="3671888" cy="639763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zh-CN" altLang="en-US" sz="36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Card</a:t>
            </a:r>
            <a:r>
              <a:rPr lang="zh-CN" altLang="en-US" sz="3600" dirty="0">
                <a:solidFill>
                  <a:srgbClr val="008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</a:t>
            </a:r>
            <a:r>
              <a:rPr lang="zh-CN" altLang="en-US" sz="3600" dirty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deck</a:t>
            </a:r>
            <a:r>
              <a:rPr lang="zh-CN" altLang="en-US" sz="3600" dirty="0">
                <a:solidFill>
                  <a:srgbClr val="000033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[ 52 ]</a:t>
            </a:r>
            <a:endParaRPr lang="zh-CN" altLang="en-US" sz="3600" dirty="0">
              <a:solidFill>
                <a:srgbClr val="000033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5041900" y="2397125"/>
            <a:ext cx="6350" cy="1027113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603625" y="1517650"/>
            <a:ext cx="5092700" cy="1279525"/>
            <a:chOff x="5675" y="2390"/>
            <a:chExt cx="8020" cy="2014"/>
          </a:xfrm>
        </p:grpSpPr>
        <p:graphicFrame>
          <p:nvGraphicFramePr>
            <p:cNvPr id="18445" name="对象 35"/>
            <p:cNvGraphicFramePr/>
            <p:nvPr/>
          </p:nvGraphicFramePr>
          <p:xfrm>
            <a:off x="5675" y="2390"/>
            <a:ext cx="8020" cy="20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2463800" imgH="520700" progId="Visio.Drawing.15">
                    <p:embed/>
                  </p:oleObj>
                </mc:Choice>
                <mc:Fallback>
                  <p:oleObj name="" r:id="rId1" imgW="2463800" imgH="520700" progId="Visio.Drawing.15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675" y="2390"/>
                          <a:ext cx="8020" cy="20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8446" name="组合 56"/>
            <p:cNvGrpSpPr/>
            <p:nvPr/>
          </p:nvGrpSpPr>
          <p:grpSpPr>
            <a:xfrm>
              <a:off x="6590" y="2875"/>
              <a:ext cx="6355" cy="980"/>
              <a:chOff x="7279" y="1747"/>
              <a:chExt cx="6354" cy="981"/>
            </a:xfrm>
          </p:grpSpPr>
          <p:sp>
            <p:nvSpPr>
              <p:cNvPr id="18447" name="文本框 38"/>
              <p:cNvSpPr txBox="1"/>
              <p:nvPr/>
            </p:nvSpPr>
            <p:spPr>
              <a:xfrm>
                <a:off x="7279" y="1890"/>
                <a:ext cx="513" cy="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dirty="0">
                    <a:solidFill>
                      <a:srgbClr val="000033"/>
                    </a:solidFill>
                    <a:latin typeface="Arial" panose="020B0604020202020204" pitchFamily="34" charset="0"/>
                  </a:rPr>
                  <a:t>0</a:t>
                </a:r>
                <a:endParaRPr lang="en-US" altLang="zh-CN" dirty="0">
                  <a:solidFill>
                    <a:srgbClr val="00003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48" name="文本框 39"/>
              <p:cNvSpPr txBox="1"/>
              <p:nvPr/>
            </p:nvSpPr>
            <p:spPr>
              <a:xfrm flipH="1">
                <a:off x="8308" y="1890"/>
                <a:ext cx="455" cy="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dirty="0">
                    <a:solidFill>
                      <a:srgbClr val="000033"/>
                    </a:solidFill>
                    <a:latin typeface="Arial" panose="020B0604020202020204" pitchFamily="34" charset="0"/>
                  </a:rPr>
                  <a:t>1</a:t>
                </a:r>
                <a:endParaRPr lang="en-US" altLang="zh-CN" dirty="0">
                  <a:solidFill>
                    <a:srgbClr val="00003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49" name="文本框 40"/>
              <p:cNvSpPr txBox="1"/>
              <p:nvPr/>
            </p:nvSpPr>
            <p:spPr>
              <a:xfrm>
                <a:off x="9438" y="1861"/>
                <a:ext cx="494" cy="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dirty="0">
                    <a:solidFill>
                      <a:srgbClr val="000033"/>
                    </a:solidFill>
                    <a:latin typeface="Arial" panose="020B0604020202020204" pitchFamily="34" charset="0"/>
                  </a:rPr>
                  <a:t>2</a:t>
                </a:r>
                <a:endParaRPr lang="en-US" altLang="zh-CN" dirty="0">
                  <a:solidFill>
                    <a:srgbClr val="00003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50" name="文本框 41"/>
              <p:cNvSpPr txBox="1"/>
              <p:nvPr/>
            </p:nvSpPr>
            <p:spPr>
              <a:xfrm>
                <a:off x="10427" y="1747"/>
                <a:ext cx="816" cy="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dirty="0">
                    <a:solidFill>
                      <a:srgbClr val="000033"/>
                    </a:solidFill>
                    <a:latin typeface="Arial" panose="020B0604020202020204" pitchFamily="34" charset="0"/>
                  </a:rPr>
                  <a:t>...</a:t>
                </a:r>
                <a:endParaRPr lang="en-US" altLang="zh-CN" dirty="0">
                  <a:solidFill>
                    <a:srgbClr val="00003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51" name="文本框 42"/>
              <p:cNvSpPr txBox="1"/>
              <p:nvPr/>
            </p:nvSpPr>
            <p:spPr>
              <a:xfrm>
                <a:off x="11434" y="1912"/>
                <a:ext cx="1032" cy="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dirty="0">
                    <a:solidFill>
                      <a:srgbClr val="000033"/>
                    </a:solidFill>
                    <a:latin typeface="Arial" panose="020B0604020202020204" pitchFamily="34" charset="0"/>
                  </a:rPr>
                  <a:t>50</a:t>
                </a:r>
                <a:endParaRPr lang="en-US" altLang="zh-CN" dirty="0">
                  <a:solidFill>
                    <a:srgbClr val="00003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52" name="文本框 43"/>
              <p:cNvSpPr txBox="1"/>
              <p:nvPr/>
            </p:nvSpPr>
            <p:spPr>
              <a:xfrm>
                <a:off x="12543" y="1906"/>
                <a:ext cx="1091" cy="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dirty="0">
                    <a:solidFill>
                      <a:srgbClr val="000033"/>
                    </a:solidFill>
                    <a:latin typeface="Arial" panose="020B0604020202020204" pitchFamily="34" charset="0"/>
                  </a:rPr>
                  <a:t>51</a:t>
                </a:r>
                <a:endParaRPr lang="en-US" altLang="zh-CN" dirty="0">
                  <a:solidFill>
                    <a:srgbClr val="00003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8306" y="1912"/>
                <a:ext cx="615" cy="65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gradFill rotWithShape="1">
                      <a:gsLst>
                        <a:gs pos="0">
                          <a:schemeClr val="dk1">
                            <a:tint val="50000"/>
                            <a:satMod val="300000"/>
                          </a:schemeClr>
                        </a:gs>
                        <a:gs pos="35000">
                          <a:schemeClr val="dk1">
                            <a:tint val="37000"/>
                            <a:satMod val="300000"/>
                          </a:schemeClr>
                        </a:gs>
                        <a:gs pos="100000">
                          <a:schemeClr val="dk1">
                            <a:tint val="15000"/>
                            <a:satMod val="350000"/>
                          </a:schemeClr>
                        </a:gs>
                      </a:gsLst>
                      <a:lin ang="16200000" scaled="1"/>
                    </a:gradFill>
                  </a14:hiddenFill>
                </a:ext>
              </a:ex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454" name="文本框 52"/>
              <p:cNvSpPr txBox="1"/>
              <p:nvPr/>
            </p:nvSpPr>
            <p:spPr>
              <a:xfrm>
                <a:off x="7299" y="1892"/>
                <a:ext cx="513" cy="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dirty="0">
                    <a:solidFill>
                      <a:srgbClr val="000033"/>
                    </a:solidFill>
                    <a:latin typeface="Arial" panose="020B0604020202020204" pitchFamily="34" charset="0"/>
                  </a:rPr>
                  <a:t>0</a:t>
                </a:r>
                <a:endParaRPr lang="en-US" altLang="zh-CN" dirty="0">
                  <a:solidFill>
                    <a:srgbClr val="00003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55" name="文本框 53"/>
              <p:cNvSpPr txBox="1"/>
              <p:nvPr/>
            </p:nvSpPr>
            <p:spPr>
              <a:xfrm flipH="1">
                <a:off x="8328" y="1892"/>
                <a:ext cx="455" cy="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dirty="0">
                    <a:solidFill>
                      <a:srgbClr val="000033"/>
                    </a:solidFill>
                    <a:latin typeface="Arial" panose="020B0604020202020204" pitchFamily="34" charset="0"/>
                  </a:rPr>
                  <a:t>1</a:t>
                </a:r>
                <a:endParaRPr lang="en-US" altLang="zh-CN" dirty="0">
                  <a:solidFill>
                    <a:srgbClr val="00003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56" name="文本框 54"/>
              <p:cNvSpPr txBox="1"/>
              <p:nvPr/>
            </p:nvSpPr>
            <p:spPr>
              <a:xfrm>
                <a:off x="9458" y="1863"/>
                <a:ext cx="494" cy="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dirty="0">
                    <a:solidFill>
                      <a:srgbClr val="000033"/>
                    </a:solidFill>
                    <a:latin typeface="Arial" panose="020B0604020202020204" pitchFamily="34" charset="0"/>
                  </a:rPr>
                  <a:t>2</a:t>
                </a:r>
                <a:endParaRPr lang="en-US" altLang="zh-CN" dirty="0">
                  <a:solidFill>
                    <a:srgbClr val="000033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57" name="文本框 55"/>
              <p:cNvSpPr txBox="1"/>
              <p:nvPr/>
            </p:nvSpPr>
            <p:spPr>
              <a:xfrm>
                <a:off x="10447" y="1749"/>
                <a:ext cx="816" cy="8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r>
                  <a:rPr lang="en-US" altLang="zh-CN" dirty="0">
                    <a:solidFill>
                      <a:srgbClr val="000033"/>
                    </a:solidFill>
                    <a:latin typeface="Arial" panose="020B0604020202020204" pitchFamily="34" charset="0"/>
                  </a:rPr>
                  <a:t>...</a:t>
                </a:r>
                <a:endParaRPr lang="en-US" altLang="zh-CN" dirty="0">
                  <a:solidFill>
                    <a:srgbClr val="000033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822575" y="3460750"/>
            <a:ext cx="6284913" cy="1209675"/>
            <a:chOff x="4445" y="5450"/>
            <a:chExt cx="9897" cy="1905"/>
          </a:xfrm>
        </p:grpSpPr>
        <p:sp>
          <p:nvSpPr>
            <p:cNvPr id="18459" name="文本框 45"/>
            <p:cNvSpPr txBox="1"/>
            <p:nvPr/>
          </p:nvSpPr>
          <p:spPr>
            <a:xfrm>
              <a:off x="6870" y="5450"/>
              <a:ext cx="734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400" dirty="0">
                  <a:solidFill>
                    <a:srgbClr val="00B0F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deck</a:t>
              </a:r>
              <a:r>
                <a:rPr lang="zh-CN" altLang="en-US" sz="2400" dirty="0">
                  <a:solidFill>
                    <a:srgbClr val="000033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[ </a:t>
              </a:r>
              <a:r>
                <a:rPr lang="en-US" altLang="zh-CN" sz="2400" dirty="0">
                  <a:solidFill>
                    <a:srgbClr val="000033"/>
                  </a:solidFill>
                  <a:latin typeface="Arial" panose="020B0604020202020204" pitchFamily="34" charset="0"/>
                </a:rPr>
                <a:t>1</a:t>
              </a:r>
              <a:r>
                <a:rPr lang="zh-CN" altLang="en-US" sz="2400" dirty="0">
                  <a:solidFill>
                    <a:srgbClr val="000033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]</a:t>
              </a:r>
              <a:r>
                <a:rPr lang="en-US" altLang="zh-CN" sz="2400" dirty="0">
                  <a:solidFill>
                    <a:srgbClr val="000033"/>
                  </a:solidFill>
                  <a:latin typeface="Arial" panose="020B0604020202020204" pitchFamily="34" charset="0"/>
                </a:rPr>
                <a:t>.number = ”8”</a:t>
              </a:r>
              <a:r>
                <a:rPr lang="zh-CN" altLang="en-US" sz="2400" dirty="0">
                  <a:solidFill>
                    <a:srgbClr val="000033"/>
                  </a:solidFill>
                  <a:latin typeface="Arial" panose="020B0604020202020204" pitchFamily="34" charset="0"/>
                </a:rPr>
                <a:t>（地址）</a:t>
              </a:r>
              <a:endParaRPr lang="zh-CN" altLang="en-US" sz="2400" dirty="0">
                <a:solidFill>
                  <a:srgbClr val="000033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60" name="文本框 46"/>
            <p:cNvSpPr txBox="1"/>
            <p:nvPr/>
          </p:nvSpPr>
          <p:spPr>
            <a:xfrm>
              <a:off x="6870" y="6265"/>
              <a:ext cx="747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400" dirty="0">
                  <a:solidFill>
                    <a:srgbClr val="00B0F0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黑体" panose="02010609060101010101" pitchFamily="49" charset="-122"/>
                </a:rPr>
                <a:t>deck</a:t>
              </a:r>
              <a:r>
                <a:rPr lang="zh-CN" altLang="en-US" sz="2400" dirty="0">
                  <a:solidFill>
                    <a:srgbClr val="000033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黑体" panose="02010609060101010101" pitchFamily="49" charset="-122"/>
                </a:rPr>
                <a:t>[ </a:t>
              </a:r>
              <a:r>
                <a:rPr lang="en-US" altLang="zh-CN" sz="2400" dirty="0">
                  <a:solidFill>
                    <a:srgbClr val="000033"/>
                  </a:solidFill>
                  <a:latin typeface="Arial" panose="020B0604020202020204" pitchFamily="34" charset="0"/>
                  <a:sym typeface="黑体" panose="02010609060101010101" pitchFamily="49" charset="-122"/>
                </a:rPr>
                <a:t>1</a:t>
              </a:r>
              <a:r>
                <a:rPr lang="zh-CN" altLang="en-US" sz="2400" dirty="0">
                  <a:solidFill>
                    <a:srgbClr val="000033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黑体" panose="02010609060101010101" pitchFamily="49" charset="-122"/>
                </a:rPr>
                <a:t> ]</a:t>
              </a:r>
              <a:r>
                <a:rPr lang="en-US" altLang="zh-CN" sz="2400" dirty="0">
                  <a:solidFill>
                    <a:srgbClr val="000033"/>
                  </a:solidFill>
                  <a:latin typeface="Arial" panose="020B0604020202020204" pitchFamily="34" charset="0"/>
                  <a:sym typeface="黑体" panose="02010609060101010101" pitchFamily="49" charset="-122"/>
                </a:rPr>
                <a:t>.color = 6   </a:t>
              </a:r>
              <a:r>
                <a:rPr lang="en-US" altLang="zh-CN" sz="2400" dirty="0">
                  <a:solidFill>
                    <a:srgbClr val="00B050"/>
                  </a:solidFill>
                  <a:latin typeface="Arial" panose="020B0604020202020204" pitchFamily="34" charset="0"/>
                  <a:sym typeface="黑体" panose="02010609060101010101" pitchFamily="49" charset="-122"/>
                </a:rPr>
                <a:t>//</a:t>
              </a:r>
              <a:r>
                <a:rPr lang="zh-CN" altLang="en-US" sz="2400" dirty="0">
                  <a:solidFill>
                    <a:srgbClr val="00B050"/>
                  </a:solidFill>
                  <a:latin typeface="Arial" panose="020B0604020202020204" pitchFamily="34" charset="0"/>
                  <a:ea typeface="黑体" panose="02010609060101010101" pitchFamily="49" charset="-122"/>
                  <a:sym typeface="黑体" panose="02010609060101010101" pitchFamily="49" charset="-122"/>
                </a:rPr>
                <a:t>黑桃</a:t>
              </a:r>
              <a:endParaRPr lang="zh-CN" altLang="en-US" sz="24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sym typeface="黑体" panose="02010609060101010101" pitchFamily="49" charset="-122"/>
              </a:endParaRPr>
            </a:p>
          </p:txBody>
        </p:sp>
        <p:sp>
          <p:nvSpPr>
            <p:cNvPr id="48" name="左大括号 47"/>
            <p:cNvSpPr/>
            <p:nvPr/>
          </p:nvSpPr>
          <p:spPr>
            <a:xfrm>
              <a:off x="6135" y="5790"/>
              <a:ext cx="815" cy="1078"/>
            </a:xfrm>
            <a:prstGeom prst="leftBrace">
              <a:avLst/>
            </a:prstGeom>
            <a:ln>
              <a:solidFill>
                <a:srgbClr val="0000C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8462" name="图片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45" y="5450"/>
              <a:ext cx="1580" cy="1905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6387" name="组合 11"/>
          <p:cNvGrpSpPr/>
          <p:nvPr/>
        </p:nvGrpSpPr>
        <p:grpSpPr>
          <a:xfrm>
            <a:off x="410528" y="1764340"/>
            <a:ext cx="3464817" cy="1400818"/>
            <a:chOff x="1303" y="1919"/>
            <a:chExt cx="5457" cy="2207"/>
          </a:xfrm>
        </p:grpSpPr>
        <p:sp>
          <p:nvSpPr>
            <p:cNvPr id="10" name="圆角矩形 9"/>
            <p:cNvSpPr/>
            <p:nvPr/>
          </p:nvSpPr>
          <p:spPr>
            <a:xfrm>
              <a:off x="1303" y="1919"/>
              <a:ext cx="5457" cy="220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2868" y="2294"/>
              <a:ext cx="3761" cy="57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827" y="3286"/>
              <a:ext cx="3802" cy="627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391" name="文本框 6"/>
            <p:cNvSpPr txBox="1"/>
            <p:nvPr/>
          </p:nvSpPr>
          <p:spPr>
            <a:xfrm>
              <a:off x="1303" y="2171"/>
              <a:ext cx="1567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dirty="0">
                  <a:solidFill>
                    <a:srgbClr val="00B050"/>
                  </a:solidFill>
                  <a:latin typeface="Arial" panose="020B0604020202020204" pitchFamily="34" charset="0"/>
                </a:rPr>
                <a:t>Card</a:t>
              </a:r>
              <a:endParaRPr lang="en-US" altLang="zh-CN" dirty="0">
                <a:solidFill>
                  <a:srgbClr val="00B05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392" name="文本框 7"/>
            <p:cNvSpPr txBox="1"/>
            <p:nvPr/>
          </p:nvSpPr>
          <p:spPr>
            <a:xfrm>
              <a:off x="2870" y="2285"/>
              <a:ext cx="3889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noAutofit/>
            </a:bodyPr>
            <a:p>
              <a:r>
                <a:rPr lang="en-US" altLang="zh-CN" sz="1800" dirty="0">
                  <a:solidFill>
                    <a:srgbClr val="000033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const </a:t>
              </a:r>
              <a:r>
                <a:rPr lang="zh-CN" altLang="en-US" sz="1800" dirty="0">
                  <a:solidFill>
                    <a:srgbClr val="000033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char  *number</a:t>
              </a:r>
              <a:endParaRPr lang="zh-CN" altLang="en-US" sz="1800" dirty="0">
                <a:solidFill>
                  <a:srgbClr val="000033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393" name="文本框 8"/>
            <p:cNvSpPr txBox="1"/>
            <p:nvPr/>
          </p:nvSpPr>
          <p:spPr>
            <a:xfrm>
              <a:off x="2870" y="3223"/>
              <a:ext cx="2676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r>
                <a:rPr lang="en-US" altLang="zh-CN" sz="1800" dirty="0">
                  <a:solidFill>
                    <a:srgbClr val="000033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int </a:t>
              </a:r>
              <a:r>
                <a:rPr lang="zh-CN" altLang="en-US" sz="1800" dirty="0">
                  <a:solidFill>
                    <a:srgbClr val="000033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color</a:t>
              </a:r>
              <a:endParaRPr lang="zh-CN" altLang="en-US" sz="1800" dirty="0">
                <a:solidFill>
                  <a:srgbClr val="000033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 bwMode="auto">
          <a:xfrm>
            <a:off x="1025073" y="231612"/>
            <a:ext cx="6857999" cy="614669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   </a:t>
            </a:r>
            <a:r>
              <a:rPr kumimoji="0" lang="zh-CN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ea"/>
              </a:rPr>
              <a:t>初始化扑克牌</a:t>
            </a:r>
            <a:endParaRPr kumimoji="0" lang="zh-CN" altLang="zh-CN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  <a:sym typeface="+mn-ea"/>
            </a:endParaRPr>
          </a:p>
        </p:txBody>
      </p:sp>
      <p:sp>
        <p:nvSpPr>
          <p:cNvPr id="20482" name="文本框 1"/>
          <p:cNvSpPr txBox="1"/>
          <p:nvPr/>
        </p:nvSpPr>
        <p:spPr>
          <a:xfrm>
            <a:off x="592138" y="923925"/>
            <a:ext cx="8428037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en-US" sz="1600" dirty="0">
                <a:solidFill>
                  <a:srgbClr val="00006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 </a:t>
            </a:r>
            <a:r>
              <a:rPr lang="en-US" altLang="en-US" sz="1600" dirty="0">
                <a:solidFill>
                  <a:srgbClr val="000069"/>
                </a:solidFill>
                <a:latin typeface="Arial" panose="020B0604020202020204" pitchFamily="34" charset="0"/>
                <a:sym typeface="宋体" panose="02010600030101010101" pitchFamily="2" charset="-122"/>
              </a:rPr>
              <a:t>void </a:t>
            </a:r>
            <a:r>
              <a:rPr lang="en-US" altLang="en-US" sz="1600" dirty="0">
                <a:solidFill>
                  <a:schemeClr val="bg2"/>
                </a:solidFill>
                <a:latin typeface="Arial" panose="020B0604020202020204" pitchFamily="34" charset="0"/>
              </a:rPr>
              <a:t>FillDeck( Card * wDeck, const char * wNumber[], int  wColor[] )      </a:t>
            </a:r>
            <a:endParaRPr lang="en-US" altLang="en-US" sz="16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endParaRPr lang="en-US" altLang="en-US" sz="16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0483" name="对象 2"/>
          <p:cNvGraphicFramePr/>
          <p:nvPr/>
        </p:nvGraphicFramePr>
        <p:xfrm>
          <a:off x="95250" y="1069975"/>
          <a:ext cx="3640138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7467600" imgH="4660900" progId="Visio.Drawing.15">
                  <p:embed/>
                </p:oleObj>
              </mc:Choice>
              <mc:Fallback>
                <p:oleObj name="" r:id="rId1" imgW="7467600" imgH="4660900" progId="Visio.Drawing.15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250" y="1069975"/>
                        <a:ext cx="3640138" cy="276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921760" y="1285875"/>
            <a:ext cx="4204970" cy="3352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char *number[0] ----char *number[12]</a:t>
            </a:r>
            <a:endParaRPr kumimoji="0" lang="en-US" altLang="zh-CN" sz="1600" b="1" i="0" u="none" strike="noStrike" kern="1200" cap="none" spc="0" normalizeH="0" baseline="0" noProof="1">
              <a:ln>
                <a:noFill/>
              </a:ln>
              <a:solidFill>
                <a:srgbClr val="00206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92880" y="2988945"/>
            <a:ext cx="1086485" cy="33528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8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wDeck[i]</a:t>
            </a:r>
            <a:endParaRPr kumimoji="0" lang="en-US" altLang="zh-CN" sz="1600" b="1" i="0" u="none" strike="noStrike" kern="1200" cap="none" spc="0" normalizeH="0" baseline="0" noProof="1">
              <a:ln>
                <a:noFill/>
              </a:ln>
              <a:solidFill>
                <a:srgbClr val="008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5417503" y="1968501"/>
            <a:ext cx="297180" cy="44704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491" name="对象 13"/>
          <p:cNvGraphicFramePr/>
          <p:nvPr/>
        </p:nvGraphicFramePr>
        <p:xfrm>
          <a:off x="5287963" y="2947988"/>
          <a:ext cx="267017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" imgW="5003800" imgH="1244600" progId="Visio.Drawing.15">
                  <p:embed/>
                </p:oleObj>
              </mc:Choice>
              <mc:Fallback>
                <p:oleObj name="" r:id="rId3" imgW="5003800" imgH="1244600" progId="Visio.Drawing.15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7963" y="2947988"/>
                        <a:ext cx="2670175" cy="757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4465959" y="3567995"/>
            <a:ext cx="3345402" cy="33718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int color[0] ----int color[3]</a:t>
            </a:r>
            <a:endParaRPr kumimoji="0" lang="en-US" altLang="zh-CN" sz="1600" b="1" i="0" u="none" strike="noStrike" kern="120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483543" y="2794000"/>
            <a:ext cx="2540" cy="412750"/>
          </a:xfrm>
          <a:prstGeom prst="straightConnector1">
            <a:avLst/>
          </a:prstGeom>
          <a:ln>
            <a:solidFill>
              <a:srgbClr val="8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48590" y="3924935"/>
            <a:ext cx="8562975" cy="880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US" altLang="zh-CN" sz="1800">
                <a:solidFill>
                  <a:schemeClr val="bg1"/>
                </a:solidFill>
              </a:rPr>
              <a:t>const char </a:t>
            </a:r>
            <a:r>
              <a:rPr lang="en-US" altLang="zh-CN" sz="1800">
                <a:solidFill>
                  <a:srgbClr val="FF0000"/>
                </a:solidFill>
              </a:rPr>
              <a:t>*</a:t>
            </a:r>
            <a:r>
              <a:rPr lang="en-US" altLang="zh-CN" sz="1800">
                <a:solidFill>
                  <a:schemeClr val="bg1"/>
                </a:solidFill>
              </a:rPr>
              <a:t>number[]={”A”,”2”,”3”,”4”,”5”,”6”,”7”,”8”,”9”,”10”,”J”,”Q”,”K” };</a:t>
            </a:r>
            <a:endParaRPr lang="en-US" altLang="zh-CN" sz="180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1800">
                <a:solidFill>
                  <a:schemeClr val="bg1"/>
                </a:solidFill>
              </a:rPr>
              <a:t>int  color[]={3,4,5,6};</a:t>
            </a:r>
            <a:endParaRPr lang="en-US" altLang="zh-CN" sz="1800">
              <a:solidFill>
                <a:schemeClr val="bg1"/>
              </a:solidFill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6"/>
            </p:custDataLst>
          </p:nvPr>
        </p:nvGraphicFramePr>
        <p:xfrm>
          <a:off x="3576955" y="1689735"/>
          <a:ext cx="5349240" cy="31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  <a:gridCol w="411480"/>
              </a:tblGrid>
              <a:tr h="31115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&amp;A</a:t>
                      </a:r>
                      <a:endParaRPr lang="en-US" altLang="zh-CN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&amp;2</a:t>
                      </a:r>
                      <a:endParaRPr lang="en-US" altLang="zh-CN" sz="90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&amp;3</a:t>
                      </a:r>
                      <a:endParaRPr lang="en-US" altLang="zh-CN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&amp;4</a:t>
                      </a:r>
                      <a:endParaRPr lang="en-US" altLang="zh-CN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&amp;5</a:t>
                      </a:r>
                      <a:endParaRPr lang="en-US" altLang="zh-CN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&amp;6</a:t>
                      </a:r>
                      <a:endParaRPr lang="en-US" altLang="zh-CN" sz="90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&amp;7</a:t>
                      </a:r>
                      <a:endParaRPr lang="en-US" altLang="zh-CN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&amp;8</a:t>
                      </a:r>
                      <a:endParaRPr lang="en-US" altLang="zh-CN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&amp;9</a:t>
                      </a:r>
                      <a:endParaRPr lang="en-US" altLang="zh-CN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&amp;10</a:t>
                      </a:r>
                      <a:endParaRPr lang="en-US" altLang="zh-CN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&amp;J</a:t>
                      </a:r>
                      <a:endParaRPr lang="en-US" altLang="zh-CN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&amp;Q</a:t>
                      </a:r>
                      <a:endParaRPr lang="en-US" altLang="zh-CN" sz="90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/>
                        <a:t>&amp;K</a:t>
                      </a:r>
                      <a:endParaRPr lang="en-US" altLang="zh-CN" sz="90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7"/>
            </p:custDataLst>
          </p:nvPr>
        </p:nvGraphicFramePr>
        <p:xfrm>
          <a:off x="3573145" y="2320925"/>
          <a:ext cx="5588312" cy="587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87"/>
                <a:gridCol w="344487"/>
                <a:gridCol w="344487"/>
                <a:gridCol w="344487"/>
                <a:gridCol w="344487"/>
                <a:gridCol w="344487"/>
                <a:gridCol w="344487"/>
                <a:gridCol w="344487"/>
                <a:gridCol w="344487"/>
                <a:gridCol w="376555"/>
                <a:gridCol w="337820"/>
                <a:gridCol w="376554"/>
                <a:gridCol w="394970"/>
                <a:gridCol w="357505"/>
                <a:gridCol w="321945"/>
                <a:gridCol w="322580"/>
              </a:tblGrid>
              <a:tr h="3060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&amp;A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&amp;2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&amp;3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&amp;4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&amp;5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&amp;6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&amp;7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&amp;8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&amp;9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&amp;10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&amp;J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&amp;Q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&amp;K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&amp;A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&amp;2</a:t>
                      </a:r>
                      <a:endParaRPr lang="en-US" altLang="zh-CN" sz="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</a:t>
                      </a:r>
                      <a:endParaRPr lang="en-US" altLang="zh-CN" sz="9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</a:tr>
              <a:tr h="2813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zh-CN" sz="8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900">
                          <a:solidFill>
                            <a:schemeClr val="bg1"/>
                          </a:solidFill>
                        </a:rPr>
                        <a:t>...</a:t>
                      </a:r>
                      <a:endParaRPr lang="en-US" altLang="zh-CN" sz="900">
                        <a:solidFill>
                          <a:schemeClr val="bg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TABLE_ENDDRAG_ORIGIN_RECT" val="420*35"/>
  <p:tag name="TABLE_ENDDRAG_RECT" val="126*118*420*35"/>
</p:tagLst>
</file>

<file path=ppt/tags/tag3.xml><?xml version="1.0" encoding="utf-8"?>
<p:tagLst xmlns:p="http://schemas.openxmlformats.org/presentationml/2006/main">
  <p:tag name="KSO_WM_UNIT_TABLE_BEAUTIFY" val="smartTable{ade56ec5-5e46-4691-9f7e-2756cc5416c0}"/>
  <p:tag name="TABLE_ENDDRAG_ORIGIN_RECT" val="424*58"/>
  <p:tag name="TABLE_ENDDRAG_RECT" val="291*171*424*58"/>
</p:tagLst>
</file>

<file path=ppt/tags/tag4.xml><?xml version="1.0" encoding="utf-8"?>
<p:tagLst xmlns:p="http://schemas.openxmlformats.org/presentationml/2006/main">
  <p:tag name="KSO_WM_UNIT_TABLE_BEAUTIFY" val="smartTable{ade56ec5-5e46-4691-9f7e-2756cc5416c0}"/>
  <p:tag name="TABLE_ENDDRAG_ORIGIN_RECT" val="424*58"/>
  <p:tag name="TABLE_ENDDRAG_RECT" val="291*171*424*58"/>
  <p:tag name="KSO_WM_BEAUTIFY_FLAG" val=""/>
</p:tagLst>
</file>

<file path=ppt/tags/tag5.xml><?xml version="1.0" encoding="utf-8"?>
<p:tagLst xmlns:p="http://schemas.openxmlformats.org/presentationml/2006/main">
  <p:tag name="KSO_WM_UNIT_TABLE_BEAUTIFY" val="smartTable{e9da0a80-da67-4d7b-a5da-7010276bef63}"/>
  <p:tag name="TABLE_ENDDRAG_ORIGIN_RECT" val="424*58"/>
  <p:tag name="TABLE_ENDDRAG_RECT" val="291*171*424*58"/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MmNhZTQ1MDNjM2FjOTIxMWZjN2EwZjE0N2Y2YzExMjcifQ=="/>
  <p:tag name="KSO_WPP_MARK_KEY" val="790f41bf-ae9a-4f70-a3c1-e93ce2078ca9"/>
</p:tagLst>
</file>

<file path=ppt/theme/theme1.xml><?xml version="1.0" encoding="utf-8"?>
<a:theme xmlns:a="http://schemas.openxmlformats.org/drawingml/2006/main" name="4_Pulse">
  <a:themeElements>
    <a:clrScheme name="">
      <a:dk1>
        <a:srgbClr val="FFFFFF"/>
      </a:dk1>
      <a:lt1>
        <a:srgbClr val="000066"/>
      </a:lt1>
      <a:dk2>
        <a:srgbClr val="FFCC66"/>
      </a:dk2>
      <a:lt2>
        <a:srgbClr val="000000"/>
      </a:lt2>
      <a:accent1>
        <a:srgbClr val="FF9900"/>
      </a:accent1>
      <a:accent2>
        <a:srgbClr val="000044"/>
      </a:accent2>
      <a:accent3>
        <a:srgbClr val="AAAAB9"/>
      </a:accent3>
      <a:accent4>
        <a:srgbClr val="DCDCDC"/>
      </a:accent4>
      <a:accent5>
        <a:srgbClr val="FFCAAA"/>
      </a:accent5>
      <a:accent6>
        <a:srgbClr val="00003C"/>
      </a:accent6>
      <a:hlink>
        <a:srgbClr val="3366FF"/>
      </a:hlink>
      <a:folHlink>
        <a:srgbClr val="FFFF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4558</Words>
  <Application>WPS 演示</Application>
  <PresentationFormat>全屏显示(16:9)</PresentationFormat>
  <Paragraphs>558</Paragraphs>
  <Slides>26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26</vt:i4>
      </vt:variant>
    </vt:vector>
  </HeadingPairs>
  <TitlesOfParts>
    <vt:vector size="63" baseType="lpstr">
      <vt:lpstr>Arial</vt:lpstr>
      <vt:lpstr>宋体</vt:lpstr>
      <vt:lpstr>Wingdings</vt:lpstr>
      <vt:lpstr>黑体</vt:lpstr>
      <vt:lpstr>Times New Roman</vt:lpstr>
      <vt:lpstr>PMingLiU</vt:lpstr>
      <vt:lpstr>MingLiU-ExtB</vt:lpstr>
      <vt:lpstr>Arial Narrow</vt:lpstr>
      <vt:lpstr>Calibri</vt:lpstr>
      <vt:lpstr>华文隶书</vt:lpstr>
      <vt:lpstr>隶书</vt:lpstr>
      <vt:lpstr>微软雅黑</vt:lpstr>
      <vt:lpstr>Arial Unicode MS</vt:lpstr>
      <vt:lpstr>Wingdings</vt:lpstr>
      <vt:lpstr>Franklin Gothic Book</vt:lpstr>
      <vt:lpstr>Cambria</vt:lpstr>
      <vt:lpstr>Monotype Sorts</vt:lpstr>
      <vt:lpstr>楷体_GB2312</vt:lpstr>
      <vt:lpstr>新宋体</vt:lpstr>
      <vt:lpstr>Algerian</vt:lpstr>
      <vt:lpstr>Agency FB</vt:lpstr>
      <vt:lpstr>Bahnschrift Light Condensed</vt:lpstr>
      <vt:lpstr>Bahnschrift Light SemiCondensed</vt:lpstr>
      <vt:lpstr>Arial Black</vt:lpstr>
      <vt:lpstr>Microsoft YaHei UI Light</vt:lpstr>
      <vt:lpstr>等线</vt:lpstr>
      <vt:lpstr>华文行楷</vt:lpstr>
      <vt:lpstr>华文中宋</vt:lpstr>
      <vt:lpstr>4_Pulse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第4讲    模拟发牌</vt:lpstr>
      <vt:lpstr>第4讲    模拟发牌</vt:lpstr>
      <vt:lpstr>第4讲    模拟发牌</vt:lpstr>
      <vt:lpstr>第4讲    模拟发牌</vt:lpstr>
      <vt:lpstr>PowerPoint 演示文稿</vt:lpstr>
      <vt:lpstr>PowerPoint 演示文稿</vt:lpstr>
      <vt:lpstr>PowerPoint 演示文稿</vt:lpstr>
      <vt:lpstr>   初始化扑克牌</vt:lpstr>
      <vt:lpstr>洗牌</vt:lpstr>
      <vt:lpstr>发牌</vt:lpstr>
      <vt:lpstr>存储</vt:lpstr>
      <vt:lpstr>PowerPoint 演示文稿</vt:lpstr>
      <vt:lpstr>读牌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第4讲    模拟发牌</vt:lpstr>
      <vt:lpstr>第4讲    模拟发牌</vt:lpstr>
      <vt:lpstr>第4讲    模拟发牌</vt:lpstr>
      <vt:lpstr>PowerPoint 演示文稿</vt:lpstr>
    </vt:vector>
  </TitlesOfParts>
  <Company>CITYU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MADLAB</dc:creator>
  <cp:lastModifiedBy>冬夏</cp:lastModifiedBy>
  <cp:revision>1436</cp:revision>
  <dcterms:created xsi:type="dcterms:W3CDTF">1999-11-29T04:47:00Z</dcterms:created>
  <dcterms:modified xsi:type="dcterms:W3CDTF">2025-04-15T08:08:35Z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89D8CFAEF4BC4F4D80D2916222FE42EF</vt:lpwstr>
  </property>
</Properties>
</file>