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315" r:id="rId3"/>
    <p:sldId id="320" r:id="rId5"/>
    <p:sldId id="338" r:id="rId6"/>
    <p:sldId id="406" r:id="rId7"/>
    <p:sldId id="405" r:id="rId8"/>
    <p:sldId id="321" r:id="rId9"/>
    <p:sldId id="409" r:id="rId10"/>
    <p:sldId id="410" r:id="rId11"/>
    <p:sldId id="430" r:id="rId12"/>
    <p:sldId id="395" r:id="rId13"/>
    <p:sldId id="448" r:id="rId14"/>
    <p:sldId id="499" r:id="rId15"/>
    <p:sldId id="368" r:id="rId16"/>
    <p:sldId id="447" r:id="rId17"/>
    <p:sldId id="495" r:id="rId18"/>
    <p:sldId id="388" r:id="rId19"/>
    <p:sldId id="362" r:id="rId20"/>
    <p:sldId id="378" r:id="rId21"/>
  </p:sldIdLst>
  <p:sldSz cx="9144000" cy="5143500"/>
  <p:notesSz cx="6640830" cy="9904730"/>
  <p:custDataLst>
    <p:tags r:id="rId26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rgbClr val="FFFF66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rgbClr val="FFFF66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rgbClr val="FFFF66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rgbClr val="FFFF66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rgbClr val="FFFF66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rgbClr val="FFFF66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rgbClr val="FFFF66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rgbClr val="FFFF66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800" b="1" i="0" u="none" kern="1200" baseline="0">
        <a:solidFill>
          <a:srgbClr val="FFFF66"/>
        </a:solidFill>
        <a:latin typeface="Arial" panose="020B0604020202020204" pitchFamily="34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9" userDrawn="1">
          <p15:clr>
            <a:srgbClr val="A4A3A4"/>
          </p15:clr>
        </p15:guide>
        <p15:guide id="2" pos="274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  <a:srgbClr val="990099"/>
    <a:srgbClr val="0000CC"/>
    <a:srgbClr val="00FF00"/>
    <a:srgbClr val="33CCFF"/>
    <a:srgbClr val="800000"/>
    <a:srgbClr val="0080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611"/>
  </p:normalViewPr>
  <p:slideViewPr>
    <p:cSldViewPr snapToGrid="0" showGuides="1">
      <p:cViewPr varScale="1">
        <p:scale>
          <a:sx n="87" d="100"/>
          <a:sy n="87" d="100"/>
        </p:scale>
        <p:origin x="-876" y="-78"/>
      </p:cViewPr>
      <p:guideLst>
        <p:guide orient="horz" pos="1689"/>
        <p:guide pos="27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8138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FFFF66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760788" y="0"/>
            <a:ext cx="2878138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FFFF66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07525"/>
            <a:ext cx="2878138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1200" b="1" i="0" u="none" strike="noStrike" kern="1200" cap="none" spc="0" normalizeH="0" baseline="0" noProof="0">
              <a:ln>
                <a:noFill/>
              </a:ln>
              <a:solidFill>
                <a:srgbClr val="FFFF66"/>
              </a:solidFill>
              <a:effectLst/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760788" y="9407525"/>
            <a:ext cx="2878138" cy="4953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fld id="{9A0DB2DC-4C9A-4742-B13C-FB6460FD3503}" type="slidenum">
              <a:rPr lang="en-US" altLang="en-US" sz="1200" dirty="0">
                <a:ea typeface="宋体" panose="02010600030101010101" pitchFamily="2" charset="-122"/>
              </a:rPr>
            </a:fld>
            <a:endParaRPr lang="en-US" altLang="en-US" sz="1200" dirty="0"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78138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 sz="1200" b="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type="dt" idx="1"/>
          </p:nvPr>
        </p:nvSpPr>
        <p:spPr>
          <a:xfrm>
            <a:off x="3762375" y="0"/>
            <a:ext cx="2878138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 sz="1200" b="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8" name="Rectangle 4"/>
          <p:cNvSpPr>
            <a:spLocks noGrp="1"/>
          </p:cNvSpPr>
          <p:nvPr>
            <p:ph type="sldImg"/>
          </p:nvPr>
        </p:nvSpPr>
        <p:spPr>
          <a:xfrm>
            <a:off x="19050" y="742950"/>
            <a:ext cx="6604000" cy="371475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885825" y="4705350"/>
            <a:ext cx="4868863" cy="44561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8" name="Rectangle 6"/>
          <p:cNvSpPr>
            <a:spLocks noGrp="1"/>
          </p:cNvSpPr>
          <p:nvPr>
            <p:ph type="ftr" sz="quarter" idx="4"/>
          </p:nvPr>
        </p:nvSpPr>
        <p:spPr>
          <a:xfrm>
            <a:off x="0" y="9409113"/>
            <a:ext cx="2878138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lnSpc>
                <a:spcPct val="130000"/>
              </a:lnSpc>
              <a:spcBef>
                <a:spcPct val="0"/>
              </a:spcBef>
              <a:buFont typeface="Arial" panose="020B0604020202020204" pitchFamily="34" charset="0"/>
              <a:buNone/>
              <a:defRPr sz="1200" b="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x-none" sz="1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9" name="Rectangle 7"/>
          <p:cNvSpPr>
            <a:spLocks noGrp="1"/>
          </p:cNvSpPr>
          <p:nvPr>
            <p:ph type="sldNum" sz="quarter" idx="5"/>
          </p:nvPr>
        </p:nvSpPr>
        <p:spPr>
          <a:xfrm>
            <a:off x="3762375" y="9409113"/>
            <a:ext cx="2878138" cy="4953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b" anchorCtr="0" compatLnSpc="1"/>
          <a:p>
            <a:pPr lvl="0" algn="r" eaLnBrk="1" hangingPunct="1">
              <a:lnSpc>
                <a:spcPct val="130000"/>
              </a:lnSpc>
            </a:pPr>
            <a:fld id="{9A0DB2DC-4C9A-4742-B13C-FB6460FD3503}" type="slidenum">
              <a:rPr lang="en-US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en-US" sz="1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幻灯片图像占位符 1"/>
          <p:cNvSpPr>
            <a:spLocks noGrp="1" noTextEdit="1"/>
          </p:cNvSpPr>
          <p:nvPr>
            <p:ph type="sldImg"/>
          </p:nvPr>
        </p:nvSpPr>
        <p:spPr/>
      </p:sp>
      <p:sp>
        <p:nvSpPr>
          <p:cNvPr id="22531" name="文本占位符 2"/>
          <p:cNvSpPr/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317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762375" y="9409113"/>
            <a:ext cx="2878138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lnSpc>
                <a:spcPct val="130000"/>
              </a:lnSpc>
            </a:pPr>
            <a:fld id="{9A0DB2DC-4C9A-4742-B13C-FB6460FD3503}" type="slidenum">
              <a:rPr lang="en-US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</a:fld>
            <a:endParaRPr lang="en-US" altLang="en-US" sz="1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2771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327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762375" y="9409113"/>
            <a:ext cx="2878138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lnSpc>
                <a:spcPct val="130000"/>
              </a:lnSpc>
            </a:pPr>
            <a:fld id="{9A0DB2DC-4C9A-4742-B13C-FB6460FD3503}" type="slidenum">
              <a:rPr lang="en-US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</a:fld>
            <a:endParaRPr lang="en-US" altLang="en-US" sz="1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5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337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762375" y="9409113"/>
            <a:ext cx="2878138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lnSpc>
                <a:spcPct val="130000"/>
              </a:lnSpc>
            </a:pPr>
            <a:fld id="{9A0DB2DC-4C9A-4742-B13C-FB6460FD3503}" type="slidenum">
              <a:rPr lang="en-US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</a:fld>
            <a:endParaRPr lang="en-US" altLang="en-US" sz="1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4819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348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762375" y="9409113"/>
            <a:ext cx="2878138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lnSpc>
                <a:spcPct val="130000"/>
              </a:lnSpc>
            </a:pPr>
            <a:fld id="{9A0DB2DC-4C9A-4742-B13C-FB6460FD3503}" type="slidenum">
              <a:rPr lang="en-US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</a:fld>
            <a:endParaRPr lang="en-US" altLang="en-US" sz="1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5843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3584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762375" y="9409113"/>
            <a:ext cx="2878138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lnSpc>
                <a:spcPct val="130000"/>
              </a:lnSpc>
            </a:pPr>
            <a:fld id="{9A0DB2DC-4C9A-4742-B13C-FB6460FD3503}" type="slidenum">
              <a:rPr lang="en-US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</a:fld>
            <a:endParaRPr lang="en-US" altLang="en-US" sz="1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368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762375" y="9409113"/>
            <a:ext cx="2878138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lnSpc>
                <a:spcPct val="130000"/>
              </a:lnSpc>
            </a:pPr>
            <a:fld id="{9A0DB2DC-4C9A-4742-B13C-FB6460FD3503}" type="slidenum">
              <a:rPr lang="en-US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</a:fld>
            <a:endParaRPr lang="en-US" altLang="en-US" sz="1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7891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3789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762375" y="9409113"/>
            <a:ext cx="2878138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lnSpc>
                <a:spcPct val="130000"/>
              </a:lnSpc>
            </a:pPr>
            <a:fld id="{9A0DB2DC-4C9A-4742-B13C-FB6460FD3503}" type="slidenum">
              <a:rPr lang="en-US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</a:fld>
            <a:endParaRPr lang="en-US" altLang="en-US" sz="1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8915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762375" y="9409113"/>
            <a:ext cx="2878138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lnSpc>
                <a:spcPct val="130000"/>
              </a:lnSpc>
            </a:pPr>
            <a:fld id="{9A0DB2DC-4C9A-4742-B13C-FB6460FD3503}" type="slidenum">
              <a:rPr lang="en-US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</a:fld>
            <a:endParaRPr lang="en-US" altLang="en-US" sz="1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35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762375" y="9409113"/>
            <a:ext cx="2878138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lnSpc>
                <a:spcPct val="130000"/>
              </a:lnSpc>
            </a:pPr>
            <a:fld id="{9A0DB2DC-4C9A-4742-B13C-FB6460FD3503}" type="slidenum">
              <a:rPr lang="en-US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</a:fld>
            <a:endParaRPr lang="en-US" altLang="en-US" sz="1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4579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45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762375" y="9409113"/>
            <a:ext cx="2878138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lnSpc>
                <a:spcPct val="130000"/>
              </a:lnSpc>
            </a:pPr>
            <a:fld id="{9A0DB2DC-4C9A-4742-B13C-FB6460FD3503}" type="slidenum">
              <a:rPr lang="en-US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</a:fld>
            <a:endParaRPr lang="en-US" altLang="en-US" sz="1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5603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56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762375" y="9409113"/>
            <a:ext cx="2878138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lnSpc>
                <a:spcPct val="130000"/>
              </a:lnSpc>
            </a:pPr>
            <a:fld id="{9A0DB2DC-4C9A-4742-B13C-FB6460FD3503}" type="slidenum">
              <a:rPr lang="en-US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</a:fld>
            <a:endParaRPr lang="en-US" altLang="en-US" sz="1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6627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662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762375" y="9409113"/>
            <a:ext cx="2878138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lnSpc>
                <a:spcPct val="130000"/>
              </a:lnSpc>
            </a:pPr>
            <a:fld id="{9A0DB2DC-4C9A-4742-B13C-FB6460FD3503}" type="slidenum">
              <a:rPr lang="en-US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</a:fld>
            <a:endParaRPr lang="en-US" altLang="en-US" sz="1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1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76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762375" y="9409113"/>
            <a:ext cx="2878138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lnSpc>
                <a:spcPct val="130000"/>
              </a:lnSpc>
            </a:pPr>
            <a:fld id="{9A0DB2DC-4C9A-4742-B13C-FB6460FD3503}" type="slidenum">
              <a:rPr lang="en-US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</a:fld>
            <a:endParaRPr lang="en-US" altLang="en-US" sz="1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8675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867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762375" y="9409113"/>
            <a:ext cx="2878138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lnSpc>
                <a:spcPct val="130000"/>
              </a:lnSpc>
            </a:pPr>
            <a:fld id="{9A0DB2DC-4C9A-4742-B13C-FB6460FD3503}" type="slidenum">
              <a:rPr lang="en-US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</a:fld>
            <a:endParaRPr lang="en-US" altLang="en-US" sz="1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9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762375" y="9409113"/>
            <a:ext cx="2878138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lnSpc>
                <a:spcPct val="130000"/>
              </a:lnSpc>
            </a:pPr>
            <a:fld id="{9A0DB2DC-4C9A-4742-B13C-FB6460FD3503}" type="slidenum">
              <a:rPr lang="en-US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</a:fld>
            <a:endParaRPr lang="en-US" altLang="en-US" sz="1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0723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307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762375" y="9409113"/>
            <a:ext cx="2878138" cy="4953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>
              <a:lnSpc>
                <a:spcPct val="130000"/>
              </a:lnSpc>
            </a:pPr>
            <a:fld id="{9A0DB2DC-4C9A-4742-B13C-FB6460FD3503}" type="slidenum">
              <a:rPr lang="en-US" altLang="en-US" sz="1200" b="0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</a:fld>
            <a:endParaRPr lang="en-US" altLang="en-US" sz="1200" b="0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99"/>
          <p:cNvSpPr txBox="1">
            <a:spLocks noChangeArrowheads="1"/>
          </p:cNvSpPr>
          <p:nvPr/>
        </p:nvSpPr>
        <p:spPr bwMode="auto">
          <a:xfrm>
            <a:off x="4708525" y="4740275"/>
            <a:ext cx="4254500" cy="2746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 Narrow" panose="020B0606020202030204" pitchFamily="34" charset="0"/>
                <a:ea typeface="PMingLiU" pitchFamily="18" charset="-120"/>
                <a:cs typeface="+mn-cs"/>
              </a:rPr>
              <a:t>西北大学信息科学与技术学院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 Narrow" panose="020B0606020202030204" pitchFamily="34" charset="0"/>
                <a:ea typeface="PMingLiU" pitchFamily="18" charset="-120"/>
                <a:cs typeface="+mn-cs"/>
              </a:rPr>
              <a:t>.    All rights reserved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0" name="Text Box 100"/>
          <p:cNvSpPr txBox="1">
            <a:spLocks noChangeArrowheads="1"/>
          </p:cNvSpPr>
          <p:nvPr/>
        </p:nvSpPr>
        <p:spPr bwMode="auto">
          <a:xfrm>
            <a:off x="1714500" y="4708525"/>
            <a:ext cx="2425700" cy="3079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 pitchFamily="34" charset="0"/>
                <a:ea typeface="PMingLiU" pitchFamily="18" charset="-120"/>
                <a:cs typeface="+mn-cs"/>
              </a:rPr>
              <a:t>http://www.nwu-ipmi.cn/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alibri" panose="020F0502020204030204" pitchFamily="34" charset="0"/>
              <a:ea typeface="PMingLiU" pitchFamily="18" charset="-120"/>
              <a:cs typeface="+mn-cs"/>
            </a:endParaRPr>
          </a:p>
        </p:txBody>
      </p:sp>
      <p:pic>
        <p:nvPicPr>
          <p:cNvPr id="5124" name="Picture 10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38988" y="0"/>
            <a:ext cx="2005012" cy="63341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125" name="图片 1" descr="实验室logo600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6863" y="4498975"/>
            <a:ext cx="1096962" cy="573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  <p:sp>
        <p:nvSpPr>
          <p:cNvPr id="13" name="日期占位符 3"/>
          <p:cNvSpPr>
            <a:spLocks noGrp="1"/>
          </p:cNvSpPr>
          <p:nvPr>
            <p:ph type="dt" sz="half" idx="2"/>
          </p:nvPr>
        </p:nvSpPr>
        <p:spPr>
          <a:xfrm>
            <a:off x="9001125" y="4238625"/>
            <a:ext cx="1433513" cy="242888"/>
          </a:xfrm>
          <a:prstGeom prst="rect">
            <a:avLst/>
          </a:prstGeom>
          <a:ln>
            <a:miter/>
          </a:ln>
        </p:spPr>
        <p:txBody>
          <a:bodyPr vert="horz" wrap="square" lIns="91440" tIns="45720" rIns="91440" bIns="45720" numCol="1" anchor="t" anchorCtr="0" compatLnSpc="1"/>
          <a:p>
            <a:pPr eaLnBrk="1" hangingPunct="1">
              <a:lnSpc>
                <a:spcPct val="130000"/>
              </a:lnSpc>
              <a:buNone/>
            </a:pPr>
            <a:r>
              <a:rPr lang="en-US" altLang="zh-CN" sz="1200" dirty="0">
                <a:solidFill>
                  <a:srgbClr val="990099"/>
                </a:solidFill>
                <a:latin typeface="Times New Roman" panose="02020603050405020304" pitchFamily="18" charset="0"/>
                <a:ea typeface="PMingLiU" pitchFamily="18" charset="-120"/>
              </a:rPr>
              <a:t>Slide No.  </a:t>
            </a:r>
            <a:fld id="{9A0DB2DC-4C9A-4742-B13C-FB6460FD3503}" type="slidenum">
              <a:rPr lang="en-US" altLang="zh-CN" sz="1200" dirty="0">
                <a:solidFill>
                  <a:srgbClr val="990099"/>
                </a:solidFill>
                <a:latin typeface="Times New Roman" panose="02020603050405020304" pitchFamily="18" charset="0"/>
                <a:ea typeface="PMingLiU" pitchFamily="18" charset="-120"/>
              </a:rPr>
            </a:fld>
            <a:endParaRPr lang="en-US" altLang="zh-CN" sz="1200" dirty="0">
              <a:solidFill>
                <a:srgbClr val="990099"/>
              </a:solidFill>
              <a:latin typeface="Times New Roman" panose="02020603050405020304" pitchFamily="18" charset="0"/>
              <a:ea typeface="PMingLiU" pitchFamily="18" charset="-120"/>
            </a:endParaRPr>
          </a:p>
        </p:txBody>
      </p:sp>
    </p:spTree>
  </p:cSld>
  <p:clrMapOvr>
    <a:masterClrMapping/>
  </p:clrMapOvr>
  <p:transition advClick="0" advTm="4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99"/>
          <p:cNvSpPr txBox="1">
            <a:spLocks noChangeArrowheads="1"/>
          </p:cNvSpPr>
          <p:nvPr/>
        </p:nvSpPr>
        <p:spPr bwMode="auto">
          <a:xfrm>
            <a:off x="4689475" y="4714875"/>
            <a:ext cx="4135438" cy="2746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 Narrow" panose="020B0606020202030204" pitchFamily="34" charset="0"/>
                <a:ea typeface="PMingLiU" pitchFamily="18" charset="-120"/>
                <a:cs typeface="+mn-cs"/>
              </a:rPr>
              <a:t>西北大学信息科学与技术学院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 Narrow" panose="020B0606020202030204" pitchFamily="34" charset="0"/>
                <a:ea typeface="PMingLiU" pitchFamily="18" charset="-120"/>
                <a:cs typeface="+mn-cs"/>
              </a:rPr>
              <a:t>  All rights reserved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0" name="Text Box 100"/>
          <p:cNvSpPr txBox="1">
            <a:spLocks noChangeArrowheads="1"/>
          </p:cNvSpPr>
          <p:nvPr/>
        </p:nvSpPr>
        <p:spPr bwMode="auto">
          <a:xfrm>
            <a:off x="2263775" y="4705350"/>
            <a:ext cx="2071688" cy="3079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 pitchFamily="34" charset="0"/>
                <a:ea typeface="PMingLiU" pitchFamily="18" charset="-120"/>
                <a:cs typeface="+mn-cs"/>
              </a:rPr>
              <a:t>http://www.nwu-ipmi.cn/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alibri" panose="020F0502020204030204" pitchFamily="34" charset="0"/>
              <a:ea typeface="PMingLiU" pitchFamily="18" charset="-120"/>
              <a:cs typeface="+mn-cs"/>
            </a:endParaRPr>
          </a:p>
        </p:txBody>
      </p:sp>
      <p:pic>
        <p:nvPicPr>
          <p:cNvPr id="6148" name="Picture 10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50100" y="0"/>
            <a:ext cx="2005013" cy="6762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6149" name="图片 1" descr="实验室logo600"/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6863" y="4498975"/>
            <a:ext cx="1096962" cy="5730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advClick="0" advTm="4000"/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2.jpeg"/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84"/>
          <p:cNvSpPr>
            <a:spLocks noGrp="1"/>
          </p:cNvSpPr>
          <p:nvPr>
            <p:ph type="title"/>
          </p:nvPr>
        </p:nvSpPr>
        <p:spPr>
          <a:xfrm>
            <a:off x="457200" y="379413"/>
            <a:ext cx="8229600" cy="85725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4099" name="Rectangle 86"/>
          <p:cNvSpPr>
            <a:spLocks noGrp="1"/>
          </p:cNvSpPr>
          <p:nvPr>
            <p:ph type="body"/>
          </p:nvPr>
        </p:nvSpPr>
        <p:spPr>
          <a:xfrm>
            <a:off x="457200" y="1360488"/>
            <a:ext cx="8229600" cy="3233737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87"/>
          <p:cNvSpPr>
            <a:spLocks noGrp="1"/>
          </p:cNvSpPr>
          <p:nvPr>
            <p:ph type="dt" sz="half" idx="2"/>
          </p:nvPr>
        </p:nvSpPr>
        <p:spPr>
          <a:xfrm>
            <a:off x="7756525" y="4656138"/>
            <a:ext cx="1433513" cy="242888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solidFill>
                  <a:srgbClr val="595959"/>
                </a:solidFill>
                <a:latin typeface="Times New Roman" panose="02020603050405020304" pitchFamily="18" charset="0"/>
                <a:ea typeface="PMingLiU" pitchFamily="18" charset="-120"/>
              </a:defRPr>
            </a:lvl1pPr>
          </a:lstStyle>
          <a:p>
            <a:pPr lvl="0" eaLnBrk="1" hangingPunct="1">
              <a:lnSpc>
                <a:spcPct val="130000"/>
              </a:lnSpc>
              <a:buNone/>
            </a:pPr>
            <a:r>
              <a:rPr lang="en-US" altLang="zh-CN" dirty="0"/>
              <a:t>Slide No.  </a:t>
            </a:r>
            <a:fld id="{9A0DB2DC-4C9A-4742-B13C-FB6460FD3503}" type="slidenum">
              <a:rPr lang="en-US" altLang="zh-CN" sz="1400" dirty="0">
                <a:solidFill>
                  <a:srgbClr val="990099"/>
                </a:solidFill>
                <a:latin typeface="Times New Roman" panose="02020603050405020304" pitchFamily="18" charset="0"/>
                <a:ea typeface="PMingLiU" pitchFamily="18" charset="-120"/>
              </a:rPr>
            </a:fld>
            <a:endParaRPr lang="en-US" altLang="zh-CN" sz="1400" b="0" dirty="0">
              <a:solidFill>
                <a:srgbClr val="990099"/>
              </a:solidFill>
              <a:latin typeface="Times New Roman" panose="02020603050405020304" pitchFamily="18" charset="0"/>
              <a:ea typeface="PMingLiU" pitchFamily="18" charset="-120"/>
            </a:endParaRPr>
          </a:p>
        </p:txBody>
      </p:sp>
      <p:sp>
        <p:nvSpPr>
          <p:cNvPr id="1030" name="Text Box 99"/>
          <p:cNvSpPr txBox="1">
            <a:spLocks noChangeArrowheads="1"/>
          </p:cNvSpPr>
          <p:nvPr/>
        </p:nvSpPr>
        <p:spPr bwMode="auto">
          <a:xfrm>
            <a:off x="4216400" y="4730750"/>
            <a:ext cx="3500438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 Narrow" panose="020B0606020202030204" pitchFamily="34" charset="0"/>
                <a:ea typeface="PMingLiU" pitchFamily="18" charset="-120"/>
                <a:cs typeface="+mn-cs"/>
              </a:rPr>
              <a:t>信息科学技术学院 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latin typeface="Arial Narrow" panose="020B0606020202030204" pitchFamily="34" charset="0"/>
                <a:ea typeface="PMingLiU" pitchFamily="18" charset="-120"/>
                <a:cs typeface="+mn-cs"/>
              </a:rPr>
              <a:t>.  All rights reserved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0033CC"/>
              </a:solidFill>
              <a:effectLst/>
              <a:uLnTx/>
              <a:uFillTx/>
              <a:latin typeface="Times New Roman" panose="02020603050405020304" pitchFamily="18" charset="0"/>
              <a:ea typeface="PMingLiU" pitchFamily="18" charset="-120"/>
              <a:cs typeface="+mn-cs"/>
            </a:endParaRPr>
          </a:p>
        </p:txBody>
      </p:sp>
      <p:sp>
        <p:nvSpPr>
          <p:cNvPr id="1031" name="Text Box 100"/>
          <p:cNvSpPr txBox="1">
            <a:spLocks noChangeArrowheads="1"/>
          </p:cNvSpPr>
          <p:nvPr/>
        </p:nvSpPr>
        <p:spPr bwMode="auto">
          <a:xfrm>
            <a:off x="2016125" y="4718050"/>
            <a:ext cx="2071688" cy="3079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4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alibri" panose="020F0502020204030204" pitchFamily="34" charset="0"/>
                <a:ea typeface="PMingLiU" pitchFamily="18" charset="-120"/>
                <a:cs typeface="+mn-cs"/>
              </a:rPr>
              <a:t>http://www.nwu-ipmi.cn/</a:t>
            </a: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alibri" panose="020F0502020204030204" pitchFamily="34" charset="0"/>
              <a:ea typeface="PMingLiU" pitchFamily="18" charset="-120"/>
              <a:cs typeface="+mn-cs"/>
            </a:endParaRPr>
          </a:p>
        </p:txBody>
      </p:sp>
      <p:pic>
        <p:nvPicPr>
          <p:cNvPr id="4103" name="Picture 10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51688" y="-9525"/>
            <a:ext cx="2005012" cy="6318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04" name="图片 1" descr="实验室logo600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6863" y="4498975"/>
            <a:ext cx="1096962" cy="57308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advClick="0" advTm="4000"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 kern="1200">
          <a:solidFill>
            <a:srgbClr val="0000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000099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516255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rgbClr val="0033CC"/>
          </a:solidFill>
          <a:latin typeface="+mn-lt"/>
          <a:ea typeface="+mn-ea"/>
          <a:cs typeface="+mn-cs"/>
        </a:defRPr>
      </a:lvl1pPr>
      <a:lvl2pPr marL="916305" lvl="1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rgbClr val="0033CC"/>
          </a:solidFill>
          <a:latin typeface="+mn-lt"/>
          <a:ea typeface="+mn-ea"/>
          <a:cs typeface="+mn-cs"/>
        </a:defRPr>
      </a:lvl2pPr>
      <a:lvl3pPr marL="1259205" lvl="2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rgbClr val="0033CC"/>
          </a:solidFill>
          <a:latin typeface="+mn-lt"/>
          <a:ea typeface="+mn-ea"/>
          <a:cs typeface="+mn-cs"/>
        </a:defRPr>
      </a:lvl3pPr>
      <a:lvl4pPr marL="1602105" lvl="3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rgbClr val="0033CC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rgbClr val="0033CC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0033CC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0033CC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0033CC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rgbClr val="0033CC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b="1" i="0" u="none" kern="1200" baseline="0">
          <a:solidFill>
            <a:srgbClr val="FFFF66"/>
          </a:solidFill>
          <a:latin typeface="+mn-lt"/>
          <a:ea typeface="+mn-ea"/>
          <a:cs typeface="+mn-cs"/>
        </a:defRPr>
      </a:lvl1pPr>
      <a:lvl2pPr marL="457200" lvl="1" indent="0" algn="l" defTabSz="914400" eaLnBrk="0" fontAlgn="base" latinLnBrk="0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b="1" i="0" u="none" kern="1200" baseline="0">
          <a:solidFill>
            <a:srgbClr val="FFFF66"/>
          </a:solidFill>
          <a:latin typeface="+mn-lt"/>
          <a:ea typeface="+mn-ea"/>
          <a:cs typeface="+mn-cs"/>
        </a:defRPr>
      </a:lvl2pPr>
      <a:lvl3pPr marL="914400" lvl="2" indent="0" algn="l" defTabSz="914400" eaLnBrk="0" fontAlgn="base" latinLnBrk="0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b="1" i="0" u="none" kern="1200" baseline="0">
          <a:solidFill>
            <a:srgbClr val="FFFF66"/>
          </a:solidFill>
          <a:latin typeface="+mn-lt"/>
          <a:ea typeface="+mn-ea"/>
          <a:cs typeface="+mn-cs"/>
        </a:defRPr>
      </a:lvl3pPr>
      <a:lvl4pPr marL="1371600" lvl="3" indent="0" algn="l" defTabSz="914400" eaLnBrk="0" fontAlgn="base" latinLnBrk="0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b="1" i="0" u="none" kern="1200" baseline="0">
          <a:solidFill>
            <a:srgbClr val="FFFF66"/>
          </a:solidFill>
          <a:latin typeface="+mn-lt"/>
          <a:ea typeface="+mn-ea"/>
          <a:cs typeface="+mn-cs"/>
        </a:defRPr>
      </a:lvl4pPr>
      <a:lvl5pPr marL="1828800" lvl="4" indent="0" algn="l" defTabSz="914400" eaLnBrk="0" fontAlgn="base" latinLnBrk="0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b="1" i="0" u="none" kern="1200" baseline="0">
          <a:solidFill>
            <a:srgbClr val="FFFF66"/>
          </a:solidFill>
          <a:latin typeface="+mn-lt"/>
          <a:ea typeface="+mn-ea"/>
          <a:cs typeface="+mn-cs"/>
        </a:defRPr>
      </a:lvl5pPr>
      <a:lvl6pPr marL="2286000" lvl="5" indent="0" algn="l" defTabSz="914400" eaLnBrk="0" fontAlgn="base" latinLnBrk="0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b="1" i="0" u="none" kern="1200" baseline="0">
          <a:solidFill>
            <a:srgbClr val="FFFF66"/>
          </a:solidFill>
          <a:latin typeface="+mn-lt"/>
          <a:ea typeface="+mn-ea"/>
          <a:cs typeface="+mn-cs"/>
        </a:defRPr>
      </a:lvl6pPr>
      <a:lvl7pPr marL="2743200" lvl="6" indent="0" algn="l" defTabSz="914400" eaLnBrk="0" fontAlgn="base" latinLnBrk="0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b="1" i="0" u="none" kern="1200" baseline="0">
          <a:solidFill>
            <a:srgbClr val="FFFF66"/>
          </a:solidFill>
          <a:latin typeface="+mn-lt"/>
          <a:ea typeface="+mn-ea"/>
          <a:cs typeface="+mn-cs"/>
        </a:defRPr>
      </a:lvl7pPr>
      <a:lvl8pPr marL="3200400" lvl="7" indent="0" algn="l" defTabSz="914400" eaLnBrk="0" fontAlgn="base" latinLnBrk="0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b="1" i="0" u="none" kern="1200" baseline="0">
          <a:solidFill>
            <a:srgbClr val="FFFF66"/>
          </a:solidFill>
          <a:latin typeface="+mn-lt"/>
          <a:ea typeface="+mn-ea"/>
          <a:cs typeface="+mn-cs"/>
        </a:defRPr>
      </a:lvl8pPr>
      <a:lvl9pPr marL="3657600" lvl="8" indent="0" algn="l" defTabSz="914400" eaLnBrk="0" fontAlgn="base" latinLnBrk="0" hangingPunct="0">
        <a:lnSpc>
          <a:spcPct val="130000"/>
        </a:lnSpc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b="1" i="0" u="none" kern="1200" baseline="0">
          <a:solidFill>
            <a:srgbClr val="FFFF66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emf"/><Relationship Id="rId1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4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emf"/><Relationship Id="rId1" Type="http://schemas.openxmlformats.org/officeDocument/2006/relationships/oleObject" Target="../embeddings/oleObject3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Rectangle 2"/>
          <p:cNvSpPr>
            <a:spLocks noGrp="1" noRot="1"/>
          </p:cNvSpPr>
          <p:nvPr/>
        </p:nvSpPr>
        <p:spPr>
          <a:xfrm>
            <a:off x="428479" y="585468"/>
            <a:ext cx="7543802" cy="9715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marL="0" marR="0" lvl="0" indent="0" algn="ctr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48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程序设计</a:t>
            </a:r>
            <a:r>
              <a:rPr kumimoji="0" lang="zh-CN" altLang="en-US" sz="48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ea"/>
              </a:rPr>
              <a:t>综合实践</a:t>
            </a:r>
            <a:endParaRPr kumimoji="0" lang="zh-CN" altLang="zh-CN" sz="4800" b="1" i="0" u="none" strike="noStrike" kern="120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25750" y="3154363"/>
            <a:ext cx="3401060" cy="4508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algn="l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1800" dirty="0">
                <a:solidFill>
                  <a:schemeClr val="accent6">
                    <a:lumMod val="75000"/>
                    <a:lumOff val="25000"/>
                  </a:schemeClr>
                </a:solidFill>
                <a:latin typeface="黑体" panose="02010609060101010101" pitchFamily="49" charset="-122"/>
                <a:sym typeface="+mn-ea"/>
              </a:rPr>
              <a:t>信息学院程序设计课程教学团队</a:t>
            </a:r>
            <a:endParaRPr lang="zh-CN" altLang="en-US" sz="1800" dirty="0">
              <a:solidFill>
                <a:schemeClr val="accent6">
                  <a:lumMod val="75000"/>
                  <a:lumOff val="25000"/>
                </a:schemeClr>
              </a:solidFill>
              <a:latin typeface="黑体" panose="02010609060101010101" pitchFamily="49" charset="-122"/>
              <a:ea typeface="华文隶书" panose="02010800040101010101" pitchFamily="2" charset="-122"/>
              <a:sym typeface="+mn-ea"/>
            </a:endParaRPr>
          </a:p>
        </p:txBody>
      </p:sp>
    </p:spTree>
  </p:cSld>
  <p:clrMapOvr>
    <a:masterClrMapping/>
  </p:clrMapOvr>
  <p:transition advClick="0" advTm="4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3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7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/>
      <p:bldP spid="13314" grpId="1"/>
      <p:bldP spid="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矩形 5"/>
          <p:cNvSpPr txBox="1"/>
          <p:nvPr/>
        </p:nvSpPr>
        <p:spPr>
          <a:xfrm>
            <a:off x="3255963" y="292100"/>
            <a:ext cx="2632075" cy="579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3200" kern="1200" cap="none" spc="0" normalizeH="0" baseline="0" noProof="1">
                <a:solidFill>
                  <a:schemeClr val="accent6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宋体" panose="02010600030101010101" pitchFamily="2" charset="-122"/>
              </a:rPr>
              <a:t>数据结构描述</a:t>
            </a:r>
            <a:endParaRPr kumimoji="0" lang="zh-CN" altLang="zh-CN" sz="3200" kern="1200" cap="none" spc="0" normalizeH="0" baseline="0" noProof="1">
              <a:solidFill>
                <a:schemeClr val="accent6">
                  <a:lumMod val="90000"/>
                  <a:lumOff val="1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+mn-ea"/>
              <a:sym typeface="宋体" panose="02010600030101010101" pitchFamily="2" charset="-122"/>
            </a:endParaRPr>
          </a:p>
        </p:txBody>
      </p:sp>
      <p:sp>
        <p:nvSpPr>
          <p:cNvPr id="15363" name="文本框 1"/>
          <p:cNvSpPr txBox="1"/>
          <p:nvPr/>
        </p:nvSpPr>
        <p:spPr>
          <a:xfrm>
            <a:off x="1692275" y="3517900"/>
            <a:ext cx="5761038" cy="1066800"/>
          </a:xfrm>
          <a:prstGeom prst="rect">
            <a:avLst/>
          </a:pr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/>
            <a:r>
              <a:rPr lang="zh-CN" altLang="en-US" sz="1600" dirty="0">
                <a:solidFill>
                  <a:schemeClr val="bg2"/>
                </a:solidFill>
                <a:latin typeface="Arial" panose="020B0604020202020204" pitchFamily="34" charset="0"/>
              </a:rPr>
              <a:t>int nSum;                                        </a:t>
            </a:r>
            <a:r>
              <a:rPr lang="zh-CN" altLang="en-US" sz="1600" dirty="0">
                <a:solidFill>
                  <a:srgbClr val="00B050"/>
                </a:solidFill>
                <a:latin typeface="Arial" panose="020B0604020202020204" pitchFamily="34" charset="0"/>
              </a:rPr>
              <a:t> //计算的 5个数的和值</a:t>
            </a:r>
            <a:endParaRPr lang="zh-CN" altLang="en-US" sz="1600" dirty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1600" dirty="0">
                <a:solidFill>
                  <a:schemeClr val="bg2"/>
                </a:solidFill>
                <a:latin typeface="Arial" panose="020B0604020202020204" pitchFamily="34" charset="0"/>
              </a:rPr>
              <a:t>int nNumber;                                  </a:t>
            </a:r>
            <a:r>
              <a:rPr lang="zh-CN" altLang="en-US" sz="1600" dirty="0">
                <a:solidFill>
                  <a:srgbClr val="00B050"/>
                </a:solidFill>
                <a:latin typeface="Arial" panose="020B0604020202020204" pitchFamily="34" charset="0"/>
              </a:rPr>
              <a:t> //三位数的值</a:t>
            </a:r>
            <a:endParaRPr lang="zh-CN" altLang="en-US" sz="1600" dirty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600" dirty="0">
                <a:solidFill>
                  <a:schemeClr val="bg2"/>
                </a:solidFill>
                <a:latin typeface="Arial" panose="020B0604020202020204" pitchFamily="34" charset="0"/>
              </a:rPr>
              <a:t>int nCon; </a:t>
            </a: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</a:rPr>
              <a:t>                                         //</a:t>
            </a:r>
            <a:r>
              <a:rPr lang="zh-CN" altLang="en-US" sz="1600" dirty="0">
                <a:solidFill>
                  <a:srgbClr val="00B050"/>
                </a:solidFill>
                <a:latin typeface="Arial" panose="020B0604020202020204" pitchFamily="34" charset="0"/>
              </a:rPr>
              <a:t>商数</a:t>
            </a:r>
            <a:endParaRPr lang="zh-CN" altLang="en-US" sz="1600" dirty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en-US" altLang="zh-CN" sz="1600" dirty="0">
                <a:solidFill>
                  <a:schemeClr val="bg2"/>
                </a:solidFill>
                <a:latin typeface="Arial" panose="020B0604020202020204" pitchFamily="34" charset="0"/>
              </a:rPr>
              <a:t>int nReminder; </a:t>
            </a:r>
            <a:r>
              <a:rPr lang="en-US" altLang="zh-CN" sz="1600" dirty="0">
                <a:solidFill>
                  <a:srgbClr val="00B050"/>
                </a:solidFill>
                <a:latin typeface="Arial" panose="020B0604020202020204" pitchFamily="34" charset="0"/>
              </a:rPr>
              <a:t>                               //</a:t>
            </a:r>
            <a:r>
              <a:rPr lang="zh-CN" altLang="zh-CN" sz="1600" dirty="0">
                <a:solidFill>
                  <a:srgbClr val="00B050"/>
                </a:solidFill>
                <a:latin typeface="Arial" panose="020B0604020202020204" pitchFamily="34" charset="0"/>
              </a:rPr>
              <a:t>余数</a:t>
            </a:r>
            <a:endParaRPr lang="zh-CN" altLang="en-US" sz="1600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800849" y="1297305"/>
            <a:ext cx="4969510" cy="57912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1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  <a:t>abc =a*100 + b*10 + c</a:t>
            </a:r>
            <a:endParaRPr kumimoji="0" lang="en-US" altLang="zh-CN" sz="3200" b="1" i="0" u="none" strike="noStrike" kern="1200" cap="none" spc="0" normalizeH="0" baseline="0" noProof="1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gradFill>
                <a:gsLst>
                  <a:gs pos="79000">
                    <a:srgbClr val="CCFF66"/>
                  </a:gs>
                  <a:gs pos="94000">
                    <a:srgbClr val="FFFF00">
                      <a:alpha val="50000"/>
                    </a:srgbClr>
                  </a:gs>
                  <a:gs pos="70000">
                    <a:srgbClr val="00FF00">
                      <a:alpha val="13000"/>
                    </a:srgbClr>
                  </a:gs>
                  <a:gs pos="56000">
                    <a:srgbClr val="00FFFF">
                      <a:alpha val="50000"/>
                    </a:srgbClr>
                  </a:gs>
                  <a:gs pos="43000">
                    <a:srgbClr val="00FFFF">
                      <a:alpha val="13000"/>
                    </a:srgbClr>
                  </a:gs>
                  <a:gs pos="22000">
                    <a:srgbClr val="FF00FF">
                      <a:alpha val="50000"/>
                    </a:srgbClr>
                  </a:gs>
                  <a:gs pos="33000">
                    <a:srgbClr val="9900FF">
                      <a:alpha val="50000"/>
                    </a:srgbClr>
                  </a:gs>
                  <a:gs pos="5000">
                    <a:srgbClr val="FF00FF">
                      <a:alpha val="50000"/>
                    </a:srgbClr>
                  </a:gs>
                  <a:gs pos="0">
                    <a:srgbClr val="FF3300">
                      <a:alpha val="50000"/>
                    </a:srgbClr>
                  </a:gs>
                  <a:gs pos="100000">
                    <a:srgbClr val="FF3300">
                      <a:alpha val="30000"/>
                    </a:srgbClr>
                  </a:gs>
                </a:gsLst>
                <a:lin ang="0"/>
              </a:gra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5365" name="文本框 4"/>
          <p:cNvSpPr txBox="1"/>
          <p:nvPr/>
        </p:nvSpPr>
        <p:spPr>
          <a:xfrm>
            <a:off x="2168525" y="1997075"/>
            <a:ext cx="4232275" cy="822325"/>
          </a:xfrm>
          <a:prstGeom prst="rect">
            <a:avLst/>
          </a:prstGeom>
          <a:noFill/>
          <a:ln w="9525" cap="flat" cmpd="sng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</p:spPr>
        <p:txBody>
          <a:bodyPr>
            <a:spAutoFit/>
          </a:bodyPr>
          <a:p>
            <a:pPr eaLnBrk="1" hangingPunct="1"/>
            <a:r>
              <a:rPr lang="zh-CN" altLang="en-US" sz="16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int </a:t>
            </a:r>
            <a:r>
              <a:rPr lang="zh-CN" altLang="en-US" sz="1600" dirty="0">
                <a:solidFill>
                  <a:schemeClr val="bg2"/>
                </a:solidFill>
                <a:latin typeface="Arial" panose="020B0604020202020204" pitchFamily="34" charset="0"/>
              </a:rPr>
              <a:t>nHundreds;                              </a:t>
            </a:r>
            <a:r>
              <a:rPr lang="zh-CN" altLang="en-US" sz="1600" dirty="0">
                <a:solidFill>
                  <a:srgbClr val="00B050"/>
                </a:solidFill>
                <a:latin typeface="Arial" panose="020B0604020202020204" pitchFamily="34" charset="0"/>
              </a:rPr>
              <a:t> //百位 </a:t>
            </a:r>
            <a:endParaRPr lang="zh-CN" altLang="en-US" sz="1600" dirty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1600" dirty="0">
                <a:solidFill>
                  <a:schemeClr val="bg2"/>
                </a:solidFill>
                <a:latin typeface="Arial" panose="020B0604020202020204" pitchFamily="34" charset="0"/>
              </a:rPr>
              <a:t>int nTens;                                       </a:t>
            </a:r>
            <a:r>
              <a:rPr lang="zh-CN" altLang="en-US" sz="1600" dirty="0">
                <a:solidFill>
                  <a:srgbClr val="00B050"/>
                </a:solidFill>
                <a:latin typeface="Arial" panose="020B0604020202020204" pitchFamily="34" charset="0"/>
              </a:rPr>
              <a:t> //十位 </a:t>
            </a:r>
            <a:endParaRPr lang="zh-CN" altLang="en-US" sz="1600" dirty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1600" dirty="0">
                <a:solidFill>
                  <a:schemeClr val="bg2"/>
                </a:solidFill>
                <a:latin typeface="Arial" panose="020B0604020202020204" pitchFamily="34" charset="0"/>
              </a:rPr>
              <a:t>int nOnes;                                      </a:t>
            </a:r>
            <a:r>
              <a:rPr lang="zh-CN" altLang="en-US" sz="1600" dirty="0">
                <a:solidFill>
                  <a:srgbClr val="00B050"/>
                </a:solidFill>
                <a:latin typeface="Arial" panose="020B0604020202020204" pitchFamily="34" charset="0"/>
              </a:rPr>
              <a:t> //个位 </a:t>
            </a:r>
            <a:endParaRPr lang="zh-CN" altLang="en-US" sz="1600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696402" y="2818765"/>
            <a:ext cx="5753100" cy="579120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  <a:scene3d>
              <a:camera prst="orthographicFront"/>
              <a:lightRig rig="threePt" dir="t">
                <a:rot lat="0" lon="0" rev="0"/>
              </a:lightRig>
            </a:scene3d>
            <a:sp3d extrusionH="120650" prstMaterial="matte"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3200" b="1" i="0" u="none" strike="noStrike" kern="1200" cap="none" spc="0" normalizeH="0" baseline="0" noProof="1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  <a:t>acb+bca</a:t>
            </a:r>
            <a:r>
              <a:rPr kumimoji="0" lang="zh-CN" altLang="en-US" sz="3200" b="1" i="0" u="none" strike="noStrike" kern="1200" cap="none" spc="0" normalizeH="0" baseline="0" noProof="1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  <a:t>+</a:t>
            </a:r>
            <a:r>
              <a:rPr kumimoji="0" lang="en-US" altLang="zh-CN" sz="3200" b="1" i="0" u="none" strike="noStrike" kern="1200" cap="none" spc="0" normalizeH="0" baseline="0" noProof="1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  <a:t>bac</a:t>
            </a:r>
            <a:r>
              <a:rPr kumimoji="0" lang="zh-CN" altLang="en-US" sz="3200" b="1" i="0" u="none" strike="noStrike" kern="1200" cap="none" spc="0" normalizeH="0" baseline="0" noProof="1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  <a:t>+</a:t>
            </a:r>
            <a:r>
              <a:rPr kumimoji="0" lang="en-US" altLang="zh-CN" sz="3200" b="1" i="0" u="none" strike="noStrike" kern="1200" cap="none" spc="0" normalizeH="0" baseline="0" noProof="1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  <a:t>cab</a:t>
            </a:r>
            <a:r>
              <a:rPr kumimoji="0" lang="zh-CN" altLang="en-US" sz="3200" b="1" i="0" u="none" strike="noStrike" kern="1200" cap="none" spc="0" normalizeH="0" baseline="0" noProof="1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  <a:t>+</a:t>
            </a:r>
            <a:r>
              <a:rPr kumimoji="0" lang="en-US" altLang="zh-CN" sz="3200" b="1" i="0" u="none" strike="noStrike" kern="1200" cap="none" spc="0" normalizeH="0" baseline="0" noProof="1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  <a:t>cba</a:t>
            </a:r>
            <a:r>
              <a:rPr kumimoji="0" lang="zh-CN" altLang="en-US" sz="3200" b="1" i="0" u="none" strike="noStrike" kern="1200" cap="none" spc="0" normalizeH="0" baseline="0" noProof="1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  <a:t>=</a:t>
            </a:r>
            <a:r>
              <a:rPr kumimoji="0" lang="en-US" altLang="zh-CN" sz="3200" b="1" i="0" u="none" strike="noStrike" kern="1200" cap="none" spc="0" normalizeH="0" baseline="0" noProof="1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  <a:t>S</a:t>
            </a:r>
            <a:r>
              <a:rPr kumimoji="0" lang="zh-CN" altLang="en-US" sz="3200" b="1" i="0" u="none" strike="noStrike" kern="1200" cap="none" spc="0" normalizeH="0" baseline="0" noProof="1">
                <a:ln>
                  <a:gradFill>
                    <a:gsLst>
                      <a:gs pos="98000">
                        <a:srgbClr val="F88C89"/>
                      </a:gs>
                      <a:gs pos="86000">
                        <a:srgbClr val="F8D078"/>
                      </a:gs>
                      <a:gs pos="73000">
                        <a:srgbClr val="BAD172"/>
                      </a:gs>
                      <a:gs pos="62000">
                        <a:srgbClr val="BEC7AF"/>
                      </a:gs>
                      <a:gs pos="50000">
                        <a:srgbClr val="83D9E3"/>
                      </a:gs>
                      <a:gs pos="37000">
                        <a:srgbClr val="9C61DF"/>
                      </a:gs>
                      <a:gs pos="24000">
                        <a:srgbClr val="CA78E1"/>
                      </a:gs>
                      <a:gs pos="12000">
                        <a:srgbClr val="E564DF"/>
                      </a:gs>
                      <a:gs pos="0">
                        <a:srgbClr val="F86CC0"/>
                      </a:gs>
                    </a:gsLst>
                    <a:lin ang="0"/>
                  </a:gradFill>
                </a:ln>
                <a:gradFill>
                  <a:gsLst>
                    <a:gs pos="79000">
                      <a:srgbClr val="CCFF66"/>
                    </a:gs>
                    <a:gs pos="94000">
                      <a:srgbClr val="FFFF00">
                        <a:alpha val="50000"/>
                      </a:srgbClr>
                    </a:gs>
                    <a:gs pos="70000">
                      <a:srgbClr val="00FF00">
                        <a:alpha val="13000"/>
                      </a:srgbClr>
                    </a:gs>
                    <a:gs pos="56000">
                      <a:srgbClr val="00FFFF">
                        <a:alpha val="50000"/>
                      </a:srgbClr>
                    </a:gs>
                    <a:gs pos="43000">
                      <a:srgbClr val="00FFFF">
                        <a:alpha val="13000"/>
                      </a:srgbClr>
                    </a:gs>
                    <a:gs pos="22000">
                      <a:srgbClr val="FF00FF">
                        <a:alpha val="50000"/>
                      </a:srgbClr>
                    </a:gs>
                    <a:gs pos="33000">
                      <a:srgbClr val="9900FF">
                        <a:alpha val="50000"/>
                      </a:srgbClr>
                    </a:gs>
                    <a:gs pos="5000">
                      <a:srgbClr val="FF00FF">
                        <a:alpha val="50000"/>
                      </a:srgbClr>
                    </a:gs>
                    <a:gs pos="0">
                      <a:srgbClr val="FF3300">
                        <a:alpha val="50000"/>
                      </a:srgbClr>
                    </a:gs>
                    <a:gs pos="100000">
                      <a:srgbClr val="FF3300">
                        <a:alpha val="30000"/>
                      </a:srgbClr>
                    </a:gs>
                  </a:gsLst>
                  <a:lin ang="0"/>
                </a:gradFill>
                <a:effectLst>
                  <a:outerShdw blurRad="50800" dist="38100" algn="l" rotWithShape="0">
                    <a:srgbClr val="CC00CC">
                      <a:alpha val="40000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  <a:t>um</a:t>
            </a:r>
            <a:endParaRPr kumimoji="0" lang="zh-CN" altLang="en-US" sz="3200" b="1" i="0" u="none" strike="noStrike" kern="1200" cap="none" spc="0" normalizeH="0" baseline="0" noProof="1">
              <a:ln>
                <a:gradFill>
                  <a:gsLst>
                    <a:gs pos="98000">
                      <a:srgbClr val="F88C89"/>
                    </a:gs>
                    <a:gs pos="86000">
                      <a:srgbClr val="F8D078"/>
                    </a:gs>
                    <a:gs pos="73000">
                      <a:srgbClr val="BAD172"/>
                    </a:gs>
                    <a:gs pos="62000">
                      <a:srgbClr val="BEC7AF"/>
                    </a:gs>
                    <a:gs pos="50000">
                      <a:srgbClr val="83D9E3"/>
                    </a:gs>
                    <a:gs pos="37000">
                      <a:srgbClr val="9C61DF"/>
                    </a:gs>
                    <a:gs pos="24000">
                      <a:srgbClr val="CA78E1"/>
                    </a:gs>
                    <a:gs pos="12000">
                      <a:srgbClr val="E564DF"/>
                    </a:gs>
                    <a:gs pos="0">
                      <a:srgbClr val="F86CC0"/>
                    </a:gs>
                  </a:gsLst>
                  <a:lin ang="0"/>
                </a:gradFill>
              </a:ln>
              <a:gradFill>
                <a:gsLst>
                  <a:gs pos="79000">
                    <a:srgbClr val="CCFF66"/>
                  </a:gs>
                  <a:gs pos="94000">
                    <a:srgbClr val="FFFF00">
                      <a:alpha val="50000"/>
                    </a:srgbClr>
                  </a:gs>
                  <a:gs pos="70000">
                    <a:srgbClr val="00FF00">
                      <a:alpha val="13000"/>
                    </a:srgbClr>
                  </a:gs>
                  <a:gs pos="56000">
                    <a:srgbClr val="00FFFF">
                      <a:alpha val="50000"/>
                    </a:srgbClr>
                  </a:gs>
                  <a:gs pos="43000">
                    <a:srgbClr val="00FFFF">
                      <a:alpha val="13000"/>
                    </a:srgbClr>
                  </a:gs>
                  <a:gs pos="22000">
                    <a:srgbClr val="FF00FF">
                      <a:alpha val="50000"/>
                    </a:srgbClr>
                  </a:gs>
                  <a:gs pos="33000">
                    <a:srgbClr val="9900FF">
                      <a:alpha val="50000"/>
                    </a:srgbClr>
                  </a:gs>
                  <a:gs pos="5000">
                    <a:srgbClr val="FF00FF">
                      <a:alpha val="50000"/>
                    </a:srgbClr>
                  </a:gs>
                  <a:gs pos="0">
                    <a:srgbClr val="FF3300">
                      <a:alpha val="50000"/>
                    </a:srgbClr>
                  </a:gs>
                  <a:gs pos="100000">
                    <a:srgbClr val="FF3300">
                      <a:alpha val="30000"/>
                    </a:srgbClr>
                  </a:gs>
                </a:gsLst>
                <a:lin ang="0"/>
              </a:gradFill>
              <a:effectLst>
                <a:outerShdw blurRad="50800" dist="38100" algn="l" rotWithShape="0">
                  <a:srgbClr val="CC00CC">
                    <a:alpha val="40000"/>
                  </a:srgbClr>
                </a:outerShdw>
              </a:effectLst>
              <a:uLnTx/>
              <a:uFillTx/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文本框 5"/>
          <p:cNvSpPr txBox="1"/>
          <p:nvPr/>
        </p:nvSpPr>
        <p:spPr>
          <a:xfrm>
            <a:off x="976313" y="1520825"/>
            <a:ext cx="7405687" cy="11703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30000"/>
              </a:lnSpc>
            </a:pP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222*</a:t>
            </a:r>
            <a:r>
              <a:rPr lang="en-US" altLang="zh-CN" sz="1800" dirty="0">
                <a:solidFill>
                  <a:schemeClr val="bg2"/>
                </a:solidFill>
                <a:latin typeface="Arial" panose="020B0604020202020204" pitchFamily="34" charset="0"/>
              </a:rPr>
              <a:t>(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zh-CN" altLang="en-US" sz="1800" dirty="0">
                <a:solidFill>
                  <a:srgbClr val="00B050"/>
                </a:solidFill>
                <a:latin typeface="Arial" panose="020B0604020202020204" pitchFamily="34" charset="0"/>
              </a:rPr>
              <a:t>+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zh-CN" altLang="en-US" sz="1800" dirty="0">
                <a:solidFill>
                  <a:srgbClr val="00B050"/>
                </a:solidFill>
                <a:latin typeface="Arial" panose="020B0604020202020204" pitchFamily="34" charset="0"/>
              </a:rPr>
              <a:t>+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=</a:t>
            </a:r>
            <a:r>
              <a:rPr lang="zh-CN" altLang="en-US" sz="1800" dirty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chemeClr val="accent1"/>
                </a:solidFill>
                <a:latin typeface="Arial" panose="020B0604020202020204" pitchFamily="34" charset="0"/>
              </a:rPr>
              <a:t>nSum</a:t>
            </a: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 +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abc</a:t>
            </a: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1800" dirty="0">
                <a:solidFill>
                  <a:schemeClr val="bg2"/>
                </a:solidFill>
                <a:latin typeface="Arial" panose="020B0604020202020204" pitchFamily="34" charset="0"/>
              </a:rPr>
              <a:t>=&gt; </a:t>
            </a:r>
            <a:r>
              <a:rPr lang="zh-CN" altLang="en-US" sz="1800" dirty="0">
                <a:solidFill>
                  <a:schemeClr val="accent1"/>
                </a:solidFill>
                <a:latin typeface="Arial" panose="020B0604020202020204" pitchFamily="34" charset="0"/>
              </a:rPr>
              <a:t>   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abc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= </a:t>
            </a: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222*</a:t>
            </a:r>
            <a:r>
              <a:rPr lang="en-US" altLang="zh-CN" sz="18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(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a</a:t>
            </a:r>
            <a:r>
              <a:rPr lang="zh-CN" altLang="en-US" sz="1800" dirty="0">
                <a:solidFill>
                  <a:srgbClr val="00B05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+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b</a:t>
            </a:r>
            <a:r>
              <a:rPr lang="zh-CN" altLang="en-US" sz="1800" dirty="0">
                <a:solidFill>
                  <a:srgbClr val="00B05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+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c</a:t>
            </a:r>
            <a:r>
              <a:rPr lang="en-US" altLang="zh-CN" sz="1800" dirty="0">
                <a:solidFill>
                  <a:schemeClr val="accent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)</a:t>
            </a:r>
            <a:r>
              <a:rPr lang="en-US" altLang="zh-CN" sz="18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-</a:t>
            </a:r>
            <a:r>
              <a:rPr lang="zh-CN" altLang="en-US" sz="1800" dirty="0">
                <a:solidFill>
                  <a:schemeClr val="accent1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</a:t>
            </a:r>
            <a:r>
              <a:rPr lang="en-US" altLang="zh-CN" sz="1800" dirty="0">
                <a:solidFill>
                  <a:schemeClr val="accent1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nSum</a:t>
            </a: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</a:t>
            </a:r>
            <a:endParaRPr lang="zh-CN" altLang="en-US" sz="1800" dirty="0">
              <a:solidFill>
                <a:schemeClr val="bg2"/>
              </a:solidFill>
              <a:latin typeface="Arial" panose="020B0604020202020204" pitchFamily="34" charset="0"/>
              <a:sym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18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=&gt;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100</a:t>
            </a:r>
            <a:r>
              <a:rPr lang="en-US" altLang="zh-CN" sz="1800" dirty="0">
                <a:solidFill>
                  <a:srgbClr val="0A0A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&lt;</a:t>
            </a:r>
            <a:r>
              <a:rPr lang="en-US" altLang="zh-CN" sz="18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[</a:t>
            </a: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222*</a:t>
            </a:r>
            <a:r>
              <a:rPr lang="en-US" altLang="zh-CN" sz="18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(</a:t>
            </a: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a+b+c</a:t>
            </a:r>
            <a:r>
              <a:rPr lang="en-US" altLang="zh-CN" sz="18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)- </a:t>
            </a:r>
            <a:r>
              <a:rPr lang="en-US" altLang="zh-CN" sz="1800" dirty="0">
                <a:solidFill>
                  <a:schemeClr val="accent1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nSum</a:t>
            </a: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</a:t>
            </a:r>
            <a:r>
              <a:rPr lang="en-US" altLang="zh-CN" sz="18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]</a:t>
            </a:r>
            <a:r>
              <a:rPr lang="en-US" altLang="zh-CN" sz="1800" dirty="0">
                <a:solidFill>
                  <a:srgbClr val="0A0A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&lt;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1000; 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</a:t>
            </a: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因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</a:t>
            </a:r>
            <a:r>
              <a:rPr lang="en-US" altLang="zh-CN" sz="1800" dirty="0">
                <a:solidFill>
                  <a:schemeClr val="accent1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nSum</a:t>
            </a:r>
            <a:r>
              <a:rPr lang="zh-CN" altLang="en-US" sz="1800" dirty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/ 222 =</a:t>
            </a:r>
            <a:r>
              <a:rPr lang="zh-CN" altLang="en-US" sz="1800" dirty="0">
                <a:solidFill>
                  <a:srgbClr val="00B0F0"/>
                </a:solidFill>
                <a:latin typeface="Arial" panose="020B0604020202020204" pitchFamily="34" charset="0"/>
              </a:rPr>
              <a:t>商数</a:t>
            </a: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......</a:t>
            </a:r>
            <a:r>
              <a:rPr lang="zh-CN" altLang="en-US" sz="1800" dirty="0">
                <a:solidFill>
                  <a:srgbClr val="00B050"/>
                </a:solidFill>
                <a:latin typeface="Arial" panose="020B0604020202020204" pitchFamily="34" charset="0"/>
              </a:rPr>
              <a:t>余数</a:t>
            </a:r>
            <a:endParaRPr lang="zh-CN" altLang="en-US" sz="1800" dirty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所以：</a:t>
            </a:r>
            <a:r>
              <a:rPr lang="en-US" altLang="zh-CN" sz="18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222*</a:t>
            </a:r>
            <a:r>
              <a:rPr lang="zh-CN" altLang="en-US" sz="1800" dirty="0">
                <a:solidFill>
                  <a:srgbClr val="00B0F0"/>
                </a:solidFill>
                <a:latin typeface="Arial" panose="020B0604020202020204" pitchFamily="34" charset="0"/>
              </a:rPr>
              <a:t>商数</a:t>
            </a:r>
            <a:r>
              <a:rPr lang="en-US" altLang="zh-CN" sz="1800" dirty="0">
                <a:solidFill>
                  <a:srgbClr val="00B0F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-</a:t>
            </a:r>
            <a:r>
              <a:rPr lang="en-US" altLang="zh-CN" sz="1800" dirty="0">
                <a:solidFill>
                  <a:schemeClr val="accent1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nSum</a:t>
            </a:r>
            <a:r>
              <a:rPr lang="en-US" altLang="zh-CN" sz="1800" dirty="0">
                <a:solidFill>
                  <a:srgbClr val="00B0F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=</a:t>
            </a:r>
            <a:r>
              <a:rPr lang="zh-CN" altLang="en-US" sz="1800" dirty="0">
                <a:solidFill>
                  <a:srgbClr val="00B05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余数</a:t>
            </a: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，</a:t>
            </a:r>
            <a:r>
              <a:rPr lang="en-US" altLang="zh-CN" sz="18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(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a</a:t>
            </a: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+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b</a:t>
            </a: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+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c</a:t>
            </a: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</a:t>
            </a:r>
            <a:r>
              <a:rPr lang="en-US" altLang="zh-CN" sz="18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)&lt;=&gt;</a:t>
            </a:r>
            <a:r>
              <a:rPr lang="zh-CN" altLang="en-US" sz="1800" dirty="0">
                <a:solidFill>
                  <a:srgbClr val="00B0F0"/>
                </a:solidFill>
                <a:latin typeface="Arial" panose="020B0604020202020204" pitchFamily="34" charset="0"/>
              </a:rPr>
              <a:t>商数</a:t>
            </a: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，</a:t>
            </a:r>
            <a:r>
              <a:rPr lang="en-US" altLang="zh-CN" sz="18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abc&lt;=&gt;</a:t>
            </a:r>
            <a:r>
              <a:rPr lang="zh-CN" altLang="zh-CN" sz="1800" dirty="0">
                <a:solidFill>
                  <a:srgbClr val="00B05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余数</a:t>
            </a:r>
            <a:endParaRPr lang="zh-CN" altLang="zh-CN" sz="1800" dirty="0">
              <a:solidFill>
                <a:srgbClr val="00B050"/>
              </a:solidFill>
              <a:latin typeface="Arial" panose="020B0604020202020204" pitchFamily="34" charset="0"/>
              <a:sym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2000" y="1603375"/>
            <a:ext cx="7620000" cy="1077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986" name="矩形 5"/>
          <p:cNvSpPr txBox="1"/>
          <p:nvPr/>
        </p:nvSpPr>
        <p:spPr>
          <a:xfrm>
            <a:off x="2613025" y="285750"/>
            <a:ext cx="4205288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400" kern="1200" cap="none" spc="0" normalizeH="0" baseline="0" noProof="1">
                <a:solidFill>
                  <a:schemeClr val="accent6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宋体" panose="02010600030101010101" pitchFamily="2" charset="-122"/>
              </a:rPr>
              <a:t>基本算法描述（</a:t>
            </a:r>
            <a:r>
              <a:rPr kumimoji="0" lang="en-US" altLang="zh-CN" sz="2400" kern="1200" cap="none" spc="0" normalizeH="0" baseline="0" noProof="1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+mn-ea"/>
              </a:rPr>
              <a:t>玩家是</a:t>
            </a:r>
            <a:r>
              <a:rPr kumimoji="0" lang="zh-CN" altLang="en-US" sz="2400" kern="1200" cap="none" spc="0" normalizeH="0" baseline="0" noProof="1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+mn-ea"/>
              </a:rPr>
              <a:t>观众</a:t>
            </a:r>
            <a:r>
              <a:rPr kumimoji="0" lang="zh-CN" altLang="zh-CN" sz="2400" kern="1200" cap="none" spc="0" normalizeH="0" baseline="0" noProof="1">
                <a:solidFill>
                  <a:schemeClr val="accent6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宋体" panose="02010600030101010101" pitchFamily="2" charset="-122"/>
              </a:rPr>
              <a:t>）</a:t>
            </a:r>
            <a:endParaRPr kumimoji="0" lang="zh-CN" altLang="zh-CN" sz="2400" kern="1200" cap="none" spc="0" normalizeH="0" baseline="0" noProof="1">
              <a:solidFill>
                <a:schemeClr val="accent6">
                  <a:lumMod val="90000"/>
                  <a:lumOff val="1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+mn-ea"/>
              <a:sym typeface="宋体" panose="02010600030101010101" pitchFamily="2" charset="-122"/>
            </a:endParaRPr>
          </a:p>
        </p:txBody>
      </p:sp>
      <p:sp>
        <p:nvSpPr>
          <p:cNvPr id="16389" name="文本框 23"/>
          <p:cNvSpPr txBox="1"/>
          <p:nvPr/>
        </p:nvSpPr>
        <p:spPr>
          <a:xfrm>
            <a:off x="1085850" y="939800"/>
            <a:ext cx="625316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小龙输入 </a:t>
            </a: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nSum ，</a:t>
            </a: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魔术师（</a:t>
            </a: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电脑</a:t>
            </a: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）输出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nNumber (abc) </a:t>
            </a:r>
            <a:endParaRPr lang="zh-CN" altLang="en-US" sz="18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66040" y="2821305"/>
            <a:ext cx="873569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eaLnBrk="1" hangingPunct="1"/>
            <a:r>
              <a:rPr lang="en-US" altLang="zh-CN" sz="1800" dirty="0">
                <a:solidFill>
                  <a:schemeClr val="bg2"/>
                </a:solidFill>
                <a:sym typeface="+mn-ea"/>
              </a:rPr>
              <a:t>       </a:t>
            </a:r>
            <a:r>
              <a:rPr lang="zh-CN" altLang="en-US" sz="1800" dirty="0">
                <a:solidFill>
                  <a:schemeClr val="bg2"/>
                </a:solidFill>
                <a:sym typeface="+mn-ea"/>
              </a:rPr>
              <a:t>例如：</a:t>
            </a:r>
            <a:r>
              <a:rPr lang="zh-CN" altLang="en-US" sz="1800" dirty="0">
                <a:solidFill>
                  <a:schemeClr val="accent1"/>
                </a:solidFill>
                <a:sym typeface="+mn-ea"/>
              </a:rPr>
              <a:t>3194 </a:t>
            </a:r>
            <a:r>
              <a:rPr lang="zh-CN" altLang="en-US" sz="1800" dirty="0">
                <a:solidFill>
                  <a:schemeClr val="bg2"/>
                </a:solidFill>
                <a:sym typeface="+mn-ea"/>
              </a:rPr>
              <a:t>/ 222 = </a:t>
            </a:r>
            <a:r>
              <a:rPr lang="zh-CN" altLang="en-US" sz="1800" dirty="0">
                <a:solidFill>
                  <a:srgbClr val="00B0F0"/>
                </a:solidFill>
                <a:sym typeface="+mn-ea"/>
              </a:rPr>
              <a:t>14</a:t>
            </a:r>
            <a:r>
              <a:rPr lang="zh-CN" altLang="en-US" sz="1800" dirty="0">
                <a:solidFill>
                  <a:schemeClr val="bg2"/>
                </a:solidFill>
                <a:sym typeface="+mn-ea"/>
              </a:rPr>
              <a:t>......</a:t>
            </a:r>
            <a:r>
              <a:rPr lang="zh-CN" altLang="en-US" sz="1800" dirty="0">
                <a:solidFill>
                  <a:srgbClr val="800000"/>
                </a:solidFill>
                <a:sym typeface="+mn-ea"/>
              </a:rPr>
              <a:t>86</a:t>
            </a:r>
            <a:endParaRPr lang="en-US" altLang="zh-CN" sz="1800" dirty="0">
              <a:solidFill>
                <a:schemeClr val="bg2"/>
              </a:solidFill>
              <a:sym typeface="+mn-ea"/>
            </a:endParaRPr>
          </a:p>
          <a:p>
            <a:pPr eaLnBrk="1" hangingPunct="1"/>
            <a:r>
              <a:rPr lang="en-US" altLang="zh-CN" sz="1800" dirty="0">
                <a:solidFill>
                  <a:schemeClr val="bg2"/>
                </a:solidFill>
                <a:sym typeface="+mn-ea"/>
              </a:rPr>
              <a:t>       </a:t>
            </a:r>
            <a:r>
              <a:rPr lang="zh-CN" altLang="en-US" sz="1800" dirty="0">
                <a:solidFill>
                  <a:schemeClr val="bg2"/>
                </a:solidFill>
                <a:sym typeface="+mn-ea"/>
              </a:rPr>
              <a:t>当 a+b+c=15 时，abc=222</a:t>
            </a:r>
            <a:r>
              <a:rPr lang="en-US" altLang="zh-CN" sz="1800" dirty="0">
                <a:solidFill>
                  <a:schemeClr val="bg2"/>
                </a:solidFill>
                <a:sym typeface="+mn-ea"/>
              </a:rPr>
              <a:t>*15</a:t>
            </a:r>
            <a:r>
              <a:rPr lang="zh-CN" altLang="en-US" sz="1800" dirty="0">
                <a:solidFill>
                  <a:schemeClr val="bg2"/>
                </a:solidFill>
                <a:sym typeface="+mn-ea"/>
              </a:rPr>
              <a:t>-3194=136   但是   1+3+6  不等于 15  ，故错误！ </a:t>
            </a:r>
            <a:endParaRPr lang="zh-CN" altLang="en-US" sz="18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1800" dirty="0">
                <a:solidFill>
                  <a:schemeClr val="bg2"/>
                </a:solidFill>
                <a:sym typeface="+mn-ea"/>
              </a:rPr>
              <a:t>       当 a+b+c=16 时，abc=222</a:t>
            </a:r>
            <a:r>
              <a:rPr lang="en-US" altLang="zh-CN" sz="1800" dirty="0">
                <a:solidFill>
                  <a:srgbClr val="FF0000"/>
                </a:solidFill>
                <a:sym typeface="+mn-ea"/>
              </a:rPr>
              <a:t>*16</a:t>
            </a:r>
            <a:r>
              <a:rPr lang="zh-CN" altLang="en-US" sz="1800" dirty="0">
                <a:solidFill>
                  <a:schemeClr val="bg2"/>
                </a:solidFill>
                <a:sym typeface="+mn-ea"/>
              </a:rPr>
              <a:t>-3194=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358 </a:t>
            </a:r>
            <a:r>
              <a:rPr lang="zh-CN" altLang="en-US" sz="1800" dirty="0">
                <a:solidFill>
                  <a:schemeClr val="bg2"/>
                </a:solidFill>
                <a:sym typeface="+mn-ea"/>
              </a:rPr>
              <a:t>   3+5+8  等于   </a:t>
            </a:r>
            <a:r>
              <a:rPr lang="zh-CN" altLang="en-US" sz="1800" dirty="0">
                <a:solidFill>
                  <a:srgbClr val="FF0000"/>
                </a:solidFill>
                <a:sym typeface="+mn-ea"/>
              </a:rPr>
              <a:t>  16 </a:t>
            </a:r>
            <a:r>
              <a:rPr lang="zh-CN" altLang="en-US" sz="1800" dirty="0">
                <a:solidFill>
                  <a:schemeClr val="bg2"/>
                </a:solidFill>
                <a:sym typeface="+mn-ea"/>
              </a:rPr>
              <a:t> ，故正确！ </a:t>
            </a:r>
            <a:endParaRPr lang="zh-CN" altLang="en-US" sz="18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1800" dirty="0">
                <a:solidFill>
                  <a:schemeClr val="bg2"/>
                </a:solidFill>
                <a:sym typeface="+mn-ea"/>
              </a:rPr>
              <a:t>       当 a+b+c=17 时，abc=222</a:t>
            </a:r>
            <a:r>
              <a:rPr lang="en-US" altLang="zh-CN" sz="1800" dirty="0">
                <a:solidFill>
                  <a:schemeClr val="bg2"/>
                </a:solidFill>
                <a:sym typeface="+mn-ea"/>
              </a:rPr>
              <a:t>*17</a:t>
            </a:r>
            <a:r>
              <a:rPr lang="zh-CN" altLang="en-US" sz="1800" dirty="0">
                <a:solidFill>
                  <a:schemeClr val="bg2"/>
                </a:solidFill>
                <a:sym typeface="+mn-ea"/>
              </a:rPr>
              <a:t>-3194=580   但是   5+8+0  不等于 17  ，故错误！  </a:t>
            </a:r>
            <a:endParaRPr lang="zh-CN" altLang="en-US" sz="18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1800" dirty="0">
                <a:solidFill>
                  <a:schemeClr val="bg2"/>
                </a:solidFill>
                <a:sym typeface="+mn-ea"/>
              </a:rPr>
              <a:t>       当 a+b+c=18 时，abc=222</a:t>
            </a:r>
            <a:r>
              <a:rPr lang="en-US" altLang="zh-CN" sz="1800" dirty="0">
                <a:solidFill>
                  <a:schemeClr val="bg2"/>
                </a:solidFill>
                <a:sym typeface="+mn-ea"/>
              </a:rPr>
              <a:t>*18</a:t>
            </a:r>
            <a:r>
              <a:rPr lang="zh-CN" altLang="en-US" sz="1800" dirty="0">
                <a:solidFill>
                  <a:schemeClr val="bg2"/>
                </a:solidFill>
                <a:sym typeface="+mn-ea"/>
              </a:rPr>
              <a:t>-3194=802   但是   8+0+2  不等于 18  ，故错误！</a:t>
            </a:r>
            <a:endParaRPr lang="zh-CN" altLang="en-US" sz="18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1800" dirty="0">
                <a:solidFill>
                  <a:schemeClr val="bg2"/>
                </a:solidFill>
                <a:sym typeface="+mn-ea"/>
              </a:rPr>
              <a:t>       当 a+b+c=19 时，abc &gt; 1000 ，故错误！</a:t>
            </a:r>
            <a:endParaRPr lang="zh-CN" altLang="en-US" sz="1800" dirty="0">
              <a:solidFill>
                <a:schemeClr val="bg2"/>
              </a:solidFill>
              <a:sym typeface="+mn-ea"/>
            </a:endParaRP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8860" name="文本框 2"/>
          <p:cNvSpPr txBox="1"/>
          <p:nvPr/>
        </p:nvSpPr>
        <p:spPr>
          <a:xfrm>
            <a:off x="625475" y="2809875"/>
            <a:ext cx="7893050" cy="1616075"/>
          </a:xfrm>
          <a:prstGeom prst="rect">
            <a:avLst/>
          </a:prstGeom>
          <a:noFill/>
          <a:ln w="28575">
            <a:solidFill>
              <a:schemeClr val="accent6">
                <a:lumMod val="75000"/>
                <a:lumOff val="25000"/>
              </a:schemeClr>
            </a:solidFill>
          </a:ln>
        </p:spPr>
        <p:txBody>
          <a:bodyPr>
            <a:spAutoFit/>
          </a:bodyPr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000" b="0" kern="1200" cap="none" spc="0" normalizeH="0" baseline="0" noProof="1" smtClean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1. </a:t>
            </a:r>
            <a:r>
              <a:rPr kumimoji="0" lang="zh-CN" altLang="en-US" sz="2000" b="0" kern="1200" cap="none" spc="0" normalizeH="0" baseline="0" noProof="1" smtClean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计算：</a:t>
            </a:r>
            <a:r>
              <a:rPr kumimoji="0" lang="en-US" altLang="en-US" sz="2000" b="0" kern="1200" cap="none" spc="0" normalizeH="0" baseline="0" noProof="1" smtClean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nSum </a:t>
            </a:r>
            <a:r>
              <a:rPr kumimoji="0" lang="en-US" altLang="en-US" sz="2000" b="0" kern="1200" cap="none" spc="0" normalizeH="0" baseline="0" noProof="1" smtClean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/ 222 = </a:t>
            </a:r>
            <a:r>
              <a:rPr kumimoji="0" lang="en-US" altLang="en-US" sz="2000" b="0" kern="1200" cap="none" spc="0" normalizeH="0" baseline="0" noProof="1" smtClean="0">
                <a:solidFill>
                  <a:srgbClr val="00B0F0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黑体" panose="02010609060101010101" pitchFamily="49" charset="-122"/>
              </a:rPr>
              <a:t>nCon</a:t>
            </a:r>
            <a:r>
              <a:rPr kumimoji="0" lang="en-US" altLang="en-US" sz="2000" b="0" kern="1200" cap="none" spc="0" normalizeH="0" baseline="0" noProof="1" smtClean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...... </a:t>
            </a:r>
            <a:r>
              <a:rPr kumimoji="0" lang="zh-CN" altLang="en-US" sz="2000" b="0" kern="1200" cap="none" spc="0" normalizeH="0" baseline="0" noProof="1" smtClean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得到</a:t>
            </a:r>
            <a:r>
              <a:rPr kumimoji="0" lang="en-US" altLang="en-US" sz="2000" b="0" kern="1200" cap="none" spc="0" normalizeH="0" baseline="0" noProof="1" smtClean="0">
                <a:solidFill>
                  <a:srgbClr val="00B0F0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nCon</a:t>
            </a:r>
            <a:r>
              <a:rPr kumimoji="0" lang="zh-CN" altLang="en-US" sz="2000" b="0" kern="1200" cap="none" spc="0" normalizeH="0" baseline="0" noProof="1" smtClean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</a:rPr>
              <a:t>的初始值</a:t>
            </a:r>
            <a:endParaRPr kumimoji="0" lang="zh-CN" altLang="en-US" sz="2000" b="0" kern="1200" cap="none" spc="0" normalizeH="0" baseline="0" noProof="1" smtClean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000" b="0" kern="1200" cap="none" spc="0" normalizeH="0" baseline="0" noProof="1" smtClean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黑体" panose="02010609060101010101" pitchFamily="49" charset="-122"/>
              </a:rPr>
              <a:t>2. </a:t>
            </a:r>
            <a:r>
              <a:rPr kumimoji="0" lang="zh-CN" altLang="en-US" sz="2000" b="0" kern="1200" cap="none" spc="0" normalizeH="0" baseline="0" noProof="1" smtClean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黑体" panose="02010609060101010101" pitchFamily="49" charset="-122"/>
              </a:rPr>
              <a:t>计算</a:t>
            </a:r>
            <a:r>
              <a:rPr kumimoji="0" lang="zh-CN" altLang="en-US" sz="2000" b="0" kern="1200" cap="none" spc="0" normalizeH="0" baseline="0" noProof="1" smtClean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黑体" panose="02010609060101010101" pitchFamily="49" charset="-122"/>
              </a:rPr>
              <a:t>余数</a:t>
            </a:r>
            <a:r>
              <a:rPr kumimoji="0" lang="zh-CN" altLang="en-US" sz="2000" b="0" kern="1200" cap="none" spc="0" normalizeH="0" baseline="0" noProof="1" smtClean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黑体" panose="02010609060101010101" pitchFamily="49" charset="-122"/>
              </a:rPr>
              <a:t>：</a:t>
            </a:r>
            <a:r>
              <a:rPr kumimoji="0" lang="en-US" altLang="en-US" sz="2000" b="0" kern="1200" cap="none" spc="0" normalizeH="0" baseline="0" noProof="1" smtClean="0">
                <a:solidFill>
                  <a:srgbClr val="00B0F0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+mn-ea"/>
              </a:rPr>
              <a:t>nCon</a:t>
            </a:r>
            <a:r>
              <a:rPr kumimoji="0" lang="en-US" altLang="en-US" sz="2000" b="0" kern="1200" cap="none" spc="0" normalizeH="0" baseline="0" noProof="1" smtClean="0">
                <a:solidFill>
                  <a:srgbClr val="5C5CFF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+mn-ea"/>
              </a:rPr>
              <a:t> </a:t>
            </a:r>
            <a:r>
              <a:rPr kumimoji="0" lang="en-US" altLang="zh-CN" sz="2000" b="0" kern="1200" cap="none" spc="0" normalizeH="0" baseline="0" noProof="1" smtClean="0">
                <a:solidFill>
                  <a:srgbClr val="5C5CFF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+mn-ea"/>
              </a:rPr>
              <a:t>*</a:t>
            </a:r>
            <a:r>
              <a:rPr kumimoji="0" lang="en-US" altLang="en-US" sz="2000" b="0" kern="1200" cap="none" spc="0" normalizeH="0" baseline="0" noProof="1" smtClean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黑体" panose="02010609060101010101" pitchFamily="49" charset="-122"/>
              </a:rPr>
              <a:t>222  </a:t>
            </a:r>
            <a:r>
              <a:rPr kumimoji="0" lang="en-US" altLang="zh-CN" sz="2000" b="0" kern="1200" cap="none" spc="0" normalizeH="0" baseline="0" noProof="1" smtClean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黑体" panose="02010609060101010101" pitchFamily="49" charset="-122"/>
              </a:rPr>
              <a:t>-  </a:t>
            </a:r>
            <a:r>
              <a:rPr kumimoji="0" lang="en-US" altLang="en-US" sz="2000" b="0" kern="1200" cap="none" spc="0" normalizeH="0" baseline="0" noProof="1" smtClean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+mn-ea"/>
              </a:rPr>
              <a:t>nSum  </a:t>
            </a:r>
            <a:r>
              <a:rPr kumimoji="0" lang="en-US" altLang="en-US" sz="2000" b="0" kern="1200" cap="none" spc="0" normalizeH="0" baseline="0" noProof="1" smtClean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黑体" panose="02010609060101010101" pitchFamily="49" charset="-122"/>
              </a:rPr>
              <a:t>= </a:t>
            </a:r>
            <a:r>
              <a:rPr kumimoji="0" lang="en-US" altLang="zh-CN" sz="2000" b="0" kern="1200" cap="none" spc="0" normalizeH="0" baseline="0" noProof="1" smtClean="0">
                <a:solidFill>
                  <a:srgbClr val="5C5CFF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+mn-ea"/>
              </a:rPr>
              <a:t> </a:t>
            </a:r>
            <a:r>
              <a:rPr kumimoji="0" lang="en-US" altLang="zh-CN" sz="2000" b="0" kern="1200" cap="none" spc="0" normalizeH="0" baseline="0" noProof="1" smtClean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黑体" panose="02010609060101010101" pitchFamily="49" charset="-122"/>
              </a:rPr>
              <a:t> </a:t>
            </a:r>
            <a:r>
              <a:rPr kumimoji="0" lang="zh-CN" altLang="en-US" sz="2000" b="0" kern="1200" cap="none" spc="0" normalizeH="0" baseline="0" noProof="1" smtClean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黑体" panose="02010609060101010101" pitchFamily="49" charset="-122"/>
              </a:rPr>
              <a:t>余数 </a:t>
            </a:r>
            <a:r>
              <a:rPr kumimoji="0" lang="zh-CN" altLang="zh-CN" sz="2000" b="0" kern="1200" cap="none" spc="0" normalizeH="0" baseline="0" noProof="1" smtClean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+mn-ea"/>
              </a:rPr>
              <a:t>&lt;=&gt;</a:t>
            </a:r>
            <a:r>
              <a:rPr kumimoji="0" lang="zh-CN" altLang="en-US" sz="2000" b="0" kern="1200" cap="none" spc="0" normalizeH="0" baseline="0" noProof="1" smtClean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黑体" panose="02010609060101010101" pitchFamily="49" charset="-122"/>
              </a:rPr>
              <a:t> </a:t>
            </a:r>
            <a:r>
              <a:rPr kumimoji="0" lang="en-US" altLang="zh-CN" sz="2000" b="0" kern="1200" cap="none" spc="0" normalizeH="0" baseline="0" noProof="1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+mn-ea"/>
              </a:rPr>
              <a:t>nNumber (abc)</a:t>
            </a:r>
            <a:r>
              <a:rPr kumimoji="0" lang="en-US" altLang="en-US" sz="2000" b="0" kern="1200" cap="none" spc="0" normalizeH="0" baseline="0" noProof="1" smtClean="0">
                <a:solidFill>
                  <a:srgbClr val="5C5CFF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+mn-ea"/>
              </a:rPr>
              <a:t>  </a:t>
            </a:r>
            <a:endParaRPr kumimoji="0" lang="en-US" altLang="en-US" sz="2000" b="0" kern="1200" cap="none" spc="0" normalizeH="0" baseline="0" noProof="1" smtClean="0">
              <a:solidFill>
                <a:srgbClr val="5C5CFF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  <a:sym typeface="+mn-ea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0" kern="1200" cap="none" spc="0" normalizeH="0" baseline="0" noProof="1" smtClean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黑体" panose="02010609060101010101" pitchFamily="49" charset="-122"/>
              </a:rPr>
              <a:t>3. </a:t>
            </a:r>
            <a:r>
              <a:rPr kumimoji="0" lang="zh-CN" altLang="en-US" sz="2000" b="0" kern="1200" cap="none" spc="0" normalizeH="0" baseline="0" noProof="1" smtClean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黑体" panose="02010609060101010101" pitchFamily="49" charset="-122"/>
              </a:rPr>
              <a:t>如果</a:t>
            </a:r>
            <a:r>
              <a:rPr kumimoji="0" lang="zh-CN" altLang="en-US" sz="2000" b="0" kern="1200" cap="none" spc="0" normalizeH="0" baseline="0" noProof="1" smtClean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黑体" panose="02010609060101010101" pitchFamily="49" charset="-122"/>
              </a:rPr>
              <a:t>余数</a:t>
            </a:r>
            <a:r>
              <a:rPr kumimoji="0" lang="zh-CN" altLang="zh-CN" sz="2000" b="0" kern="1200" cap="none" spc="0" normalizeH="0" baseline="0" noProof="1" smtClean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黑体" panose="02010609060101010101" pitchFamily="49" charset="-122"/>
              </a:rPr>
              <a:t>&lt;100,</a:t>
            </a:r>
            <a:r>
              <a:rPr kumimoji="0" lang="en-US" altLang="en-US" sz="2000" b="0" kern="1200" cap="none" spc="0" normalizeH="0" baseline="0" noProof="1" smtClean="0">
                <a:solidFill>
                  <a:srgbClr val="00B0F0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黑体" panose="02010609060101010101" pitchFamily="49" charset="-122"/>
              </a:rPr>
              <a:t>nCon+1</a:t>
            </a:r>
            <a:r>
              <a:rPr kumimoji="0" lang="en-US" altLang="zh-CN" sz="2000" b="0" kern="1200" cap="none" spc="0" normalizeH="0" baseline="0" noProof="1" smtClean="0">
                <a:solidFill>
                  <a:srgbClr val="00B0F0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黑体" panose="02010609060101010101" pitchFamily="49" charset="-122"/>
              </a:rPr>
              <a:t>, </a:t>
            </a:r>
            <a:r>
              <a:rPr kumimoji="0" lang="zh-CN" altLang="en-US" sz="2000" b="0" kern="1200" cap="none" spc="0" normalizeH="0" baseline="0" noProof="1" smtClean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黑体" panose="02010609060101010101" pitchFamily="49" charset="-122"/>
              </a:rPr>
              <a:t>返2，</a:t>
            </a:r>
            <a:r>
              <a:rPr kumimoji="0" lang="zh-CN" altLang="en-US" sz="2000" b="0" kern="1200" cap="none" spc="0" normalizeH="0" baseline="0" noProof="1" smtClean="0">
                <a:solidFill>
                  <a:srgbClr val="00B0F0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黑体" panose="02010609060101010101" pitchFamily="49" charset="-122"/>
              </a:rPr>
              <a:t> </a:t>
            </a:r>
            <a:r>
              <a:rPr kumimoji="0" lang="zh-CN" altLang="en-US" sz="2000" b="0" kern="1200" cap="none" spc="0" normalizeH="0" baseline="0" noProof="1" smtClean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黑体" panose="02010609060101010101" pitchFamily="49" charset="-122"/>
              </a:rPr>
              <a:t>如果</a:t>
            </a:r>
            <a:r>
              <a:rPr kumimoji="0" lang="zh-CN" altLang="en-US" sz="2000" b="0" kern="1200" cap="none" spc="0" normalizeH="0" baseline="0" noProof="1" smtClean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黑体" panose="02010609060101010101" pitchFamily="49" charset="-122"/>
              </a:rPr>
              <a:t>余数</a:t>
            </a:r>
            <a:r>
              <a:rPr kumimoji="0" lang="zh-CN" altLang="zh-CN" sz="2000" b="0" kern="1200" cap="none" spc="0" normalizeH="0" baseline="0" noProof="1" smtClean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黑体" panose="02010609060101010101" pitchFamily="49" charset="-122"/>
              </a:rPr>
              <a:t>&gt;1000,</a:t>
            </a:r>
            <a:r>
              <a:rPr kumimoji="0" lang="zh-CN" altLang="en-US" sz="2000" b="0" kern="1200" cap="none" spc="0" normalizeH="0" baseline="0" noProof="1" smtClean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黑体" panose="02010609060101010101" pitchFamily="49" charset="-122"/>
              </a:rPr>
              <a:t>则无解，退出循环</a:t>
            </a:r>
            <a:endParaRPr kumimoji="0" lang="zh-CN" altLang="en-US" sz="2000" b="0" kern="1200" cap="none" spc="0" normalizeH="0" baseline="0" noProof="1" smtClean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  <a:sym typeface="黑体" panose="02010609060101010101" pitchFamily="49" charset="-122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000" b="0" kern="1200" cap="none" spc="0" normalizeH="0" baseline="0" noProof="1" smtClean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黑体" panose="02010609060101010101" pitchFamily="49" charset="-122"/>
              </a:rPr>
              <a:t>4. </a:t>
            </a:r>
            <a:r>
              <a:rPr kumimoji="0" lang="zh-CN" altLang="en-US" sz="2000" b="0" kern="1200" cap="none" spc="0" normalizeH="0" baseline="0" noProof="1" smtClean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黑体" panose="02010609060101010101" pitchFamily="49" charset="-122"/>
              </a:rPr>
              <a:t>把</a:t>
            </a:r>
            <a:r>
              <a:rPr kumimoji="0" lang="zh-CN" altLang="en-US" sz="2000" b="0" kern="1200" cap="none" spc="0" normalizeH="0" baseline="0" noProof="1" smtClean="0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黑体" panose="02010609060101010101" pitchFamily="49" charset="-122"/>
              </a:rPr>
              <a:t>余数</a:t>
            </a:r>
            <a:r>
              <a:rPr kumimoji="0" lang="zh-CN" altLang="zh-CN" sz="2000" b="0" kern="1200" cap="none" spc="0" normalizeH="0" baseline="0" noProof="1" smtClean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黑体" panose="02010609060101010101" pitchFamily="49" charset="-122"/>
              </a:rPr>
              <a:t>分解为</a:t>
            </a:r>
            <a:r>
              <a:rPr kumimoji="0" lang="en-US" altLang="zh-CN" sz="2000" b="0" kern="1200" cap="none" spc="0" normalizeH="0" baseline="0" noProof="1" smtClean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黑体" panose="02010609060101010101" pitchFamily="49" charset="-122"/>
              </a:rPr>
              <a:t>a,b,c,</a:t>
            </a:r>
            <a:r>
              <a:rPr kumimoji="0" lang="zh-CN" altLang="en-US" sz="2000" b="0" kern="1200" cap="none" spc="0" normalizeH="0" baseline="0" noProof="1" smtClean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黑体" panose="02010609060101010101" pitchFamily="49" charset="-122"/>
              </a:rPr>
              <a:t>看看是否符合</a:t>
            </a:r>
            <a:r>
              <a:rPr kumimoji="0" lang="zh-CN" altLang="zh-CN" sz="2000" kern="1200" cap="none" spc="0" normalizeH="0" baseline="0" noProof="1" smtClean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+mn-ea"/>
              </a:rPr>
              <a:t>(</a:t>
            </a:r>
            <a:r>
              <a:rPr kumimoji="0" lang="en-US" altLang="en-US" sz="2000" kern="1200" cap="none" spc="0" normalizeH="0" baseline="0" noProof="1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+mn-ea"/>
              </a:rPr>
              <a:t>a</a:t>
            </a:r>
            <a:r>
              <a:rPr kumimoji="0" lang="en-US" altLang="en-US" sz="2000" kern="1200" cap="none" spc="0" normalizeH="0" baseline="0" noProof="1" smtClean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+mn-ea"/>
              </a:rPr>
              <a:t>+</a:t>
            </a:r>
            <a:r>
              <a:rPr kumimoji="0" lang="en-US" altLang="en-US" sz="2000" kern="1200" cap="none" spc="0" normalizeH="0" baseline="0" noProof="1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+mn-ea"/>
              </a:rPr>
              <a:t>b</a:t>
            </a:r>
            <a:r>
              <a:rPr kumimoji="0" lang="en-US" altLang="en-US" sz="2000" kern="1200" cap="none" spc="0" normalizeH="0" baseline="0" noProof="1" smtClean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+mn-ea"/>
              </a:rPr>
              <a:t>+</a:t>
            </a:r>
            <a:r>
              <a:rPr kumimoji="0" lang="en-US" altLang="en-US" sz="2000" kern="1200" cap="none" spc="0" normalizeH="0" baseline="0" noProof="1" smtClean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+mn-ea"/>
              </a:rPr>
              <a:t>c</a:t>
            </a:r>
            <a:r>
              <a:rPr kumimoji="0" lang="en-US" altLang="en-US" sz="2000" kern="1200" cap="none" spc="0" normalizeH="0" baseline="0" noProof="1" smtClean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+mn-ea"/>
              </a:rPr>
              <a:t> </a:t>
            </a:r>
            <a:r>
              <a:rPr kumimoji="0" lang="en-US" altLang="zh-CN" sz="2000" kern="1200" cap="none" spc="0" normalizeH="0" baseline="0" noProof="1" smtClean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+mn-ea"/>
              </a:rPr>
              <a:t>)=</a:t>
            </a:r>
            <a:r>
              <a:rPr kumimoji="0" lang="en-US" altLang="en-US" sz="2000" kern="1200" cap="none" spc="0" normalizeH="0" baseline="0" noProof="1" smtClean="0">
                <a:solidFill>
                  <a:srgbClr val="00B0F0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+mn-ea"/>
              </a:rPr>
              <a:t>nCon，</a:t>
            </a:r>
            <a:r>
              <a:rPr kumimoji="0" lang="zh-CN" altLang="en-US" sz="2000" b="0" kern="1200" cap="none" spc="0" normalizeH="0" baseline="0" noProof="1" smtClean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+mn-ea"/>
              </a:rPr>
              <a:t>符合找到解  </a:t>
            </a:r>
            <a:endParaRPr kumimoji="0" lang="zh-CN" altLang="en-US" sz="2000" b="0" kern="1200" cap="none" spc="0" normalizeH="0" baseline="0" noProof="1" smtClean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  <a:sym typeface="+mn-ea"/>
            </a:endParaRPr>
          </a:p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000" b="0" kern="1200" cap="none" spc="0" normalizeH="0" baseline="0" noProof="1" smtClean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+mn-ea"/>
              </a:rPr>
              <a:t>5. </a:t>
            </a:r>
            <a:r>
              <a:rPr kumimoji="0" lang="zh-CN" altLang="en-US" sz="2000" b="0" kern="1200" cap="none" spc="0" normalizeH="0" baseline="0" noProof="1" smtClean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+mn-ea"/>
              </a:rPr>
              <a:t>不符合</a:t>
            </a:r>
            <a:r>
              <a:rPr kumimoji="0" lang="en-US" altLang="en-US" sz="2000" b="0" kern="1200" cap="none" spc="0" normalizeH="0" baseline="0" noProof="1" smtClean="0">
                <a:solidFill>
                  <a:srgbClr val="00B0F0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黑体" panose="02010609060101010101" pitchFamily="49" charset="-122"/>
              </a:rPr>
              <a:t>nCon+1</a:t>
            </a:r>
            <a:r>
              <a:rPr kumimoji="0" lang="zh-CN" altLang="en-US" sz="2000" b="0" kern="1200" cap="none" spc="0" normalizeH="0" baseline="0" noProof="1" smtClean="0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+mn-cs"/>
                <a:sym typeface="黑体" panose="02010609060101010101" pitchFamily="49" charset="-122"/>
              </a:rPr>
              <a:t>，返2。</a:t>
            </a:r>
            <a:endParaRPr kumimoji="0" lang="zh-CN" altLang="en-US" sz="2000" b="0" kern="1200" cap="none" spc="0" normalizeH="0" baseline="0" noProof="1" smtClean="0">
              <a:solidFill>
                <a:schemeClr val="bg2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6386" name="文本框 5"/>
          <p:cNvSpPr txBox="1"/>
          <p:nvPr/>
        </p:nvSpPr>
        <p:spPr>
          <a:xfrm>
            <a:off x="976313" y="1520825"/>
            <a:ext cx="7405687" cy="11703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30000"/>
              </a:lnSpc>
            </a:pP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222*</a:t>
            </a:r>
            <a:r>
              <a:rPr lang="en-US" altLang="zh-CN" sz="1800" dirty="0">
                <a:solidFill>
                  <a:schemeClr val="bg2"/>
                </a:solidFill>
                <a:latin typeface="Arial" panose="020B0604020202020204" pitchFamily="34" charset="0"/>
              </a:rPr>
              <a:t>(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zh-CN" altLang="en-US" sz="1800" dirty="0">
                <a:solidFill>
                  <a:srgbClr val="00B050"/>
                </a:solidFill>
                <a:latin typeface="Arial" panose="020B0604020202020204" pitchFamily="34" charset="0"/>
              </a:rPr>
              <a:t>+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zh-CN" altLang="en-US" sz="1800" dirty="0">
                <a:solidFill>
                  <a:srgbClr val="00B050"/>
                </a:solidFill>
                <a:latin typeface="Arial" panose="020B0604020202020204" pitchFamily="34" charset="0"/>
              </a:rPr>
              <a:t>+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)</a:t>
            </a: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=</a:t>
            </a:r>
            <a:r>
              <a:rPr lang="zh-CN" altLang="en-US" sz="1800" dirty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en-US" altLang="zh-CN" sz="1800" dirty="0">
                <a:solidFill>
                  <a:schemeClr val="accent1"/>
                </a:solidFill>
                <a:latin typeface="Arial" panose="020B0604020202020204" pitchFamily="34" charset="0"/>
              </a:rPr>
              <a:t>nSum</a:t>
            </a: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 +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abc</a:t>
            </a: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1800" dirty="0">
                <a:solidFill>
                  <a:schemeClr val="bg2"/>
                </a:solidFill>
                <a:latin typeface="Arial" panose="020B0604020202020204" pitchFamily="34" charset="0"/>
              </a:rPr>
              <a:t>=&gt; </a:t>
            </a:r>
            <a:r>
              <a:rPr lang="zh-CN" altLang="en-US" sz="1800" dirty="0">
                <a:solidFill>
                  <a:schemeClr val="accent1"/>
                </a:solidFill>
                <a:latin typeface="Arial" panose="020B0604020202020204" pitchFamily="34" charset="0"/>
              </a:rPr>
              <a:t>   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abc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= </a:t>
            </a: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222*</a:t>
            </a:r>
            <a:r>
              <a:rPr lang="en-US" altLang="zh-CN" sz="18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(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a</a:t>
            </a:r>
            <a:r>
              <a:rPr lang="zh-CN" altLang="en-US" sz="1800" dirty="0">
                <a:solidFill>
                  <a:srgbClr val="00B05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+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b</a:t>
            </a:r>
            <a:r>
              <a:rPr lang="zh-CN" altLang="en-US" sz="1800" dirty="0">
                <a:solidFill>
                  <a:srgbClr val="00B05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+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c</a:t>
            </a:r>
            <a:r>
              <a:rPr lang="en-US" altLang="zh-CN" sz="1800" dirty="0">
                <a:solidFill>
                  <a:schemeClr val="accent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)</a:t>
            </a:r>
            <a:r>
              <a:rPr lang="en-US" altLang="zh-CN" sz="18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-</a:t>
            </a:r>
            <a:r>
              <a:rPr lang="zh-CN" altLang="en-US" sz="1800" dirty="0">
                <a:solidFill>
                  <a:schemeClr val="accent1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</a:t>
            </a:r>
            <a:r>
              <a:rPr lang="en-US" altLang="zh-CN" sz="1800" dirty="0">
                <a:solidFill>
                  <a:schemeClr val="accent1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nSum</a:t>
            </a: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</a:t>
            </a:r>
            <a:endParaRPr lang="zh-CN" altLang="en-US" sz="1800" dirty="0">
              <a:solidFill>
                <a:schemeClr val="bg2"/>
              </a:solidFill>
              <a:latin typeface="Arial" panose="020B0604020202020204" pitchFamily="34" charset="0"/>
              <a:sym typeface="黑体" panose="02010609060101010101" pitchFamily="49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18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=&gt;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100</a:t>
            </a:r>
            <a:r>
              <a:rPr lang="en-US" altLang="zh-CN" sz="1800" dirty="0">
                <a:solidFill>
                  <a:srgbClr val="0A0A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&lt;</a:t>
            </a:r>
            <a:r>
              <a:rPr lang="en-US" altLang="zh-CN" sz="18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[</a:t>
            </a: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222*</a:t>
            </a:r>
            <a:r>
              <a:rPr lang="en-US" altLang="zh-CN" sz="18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(</a:t>
            </a: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a+b+c</a:t>
            </a:r>
            <a:r>
              <a:rPr lang="en-US" altLang="zh-CN" sz="18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)- </a:t>
            </a:r>
            <a:r>
              <a:rPr lang="en-US" altLang="zh-CN" sz="1800" dirty="0">
                <a:solidFill>
                  <a:schemeClr val="accent1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nSum</a:t>
            </a: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</a:t>
            </a:r>
            <a:r>
              <a:rPr lang="en-US" altLang="zh-CN" sz="18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]</a:t>
            </a:r>
            <a:r>
              <a:rPr lang="en-US" altLang="zh-CN" sz="1800" dirty="0">
                <a:solidFill>
                  <a:srgbClr val="0A0A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&lt;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1000; 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</a:t>
            </a: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因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</a:t>
            </a:r>
            <a:r>
              <a:rPr lang="en-US" altLang="zh-CN" sz="1800" dirty="0">
                <a:solidFill>
                  <a:schemeClr val="accent1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nSum</a:t>
            </a:r>
            <a:r>
              <a:rPr lang="zh-CN" altLang="en-US" sz="1800" dirty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/ 222 =</a:t>
            </a:r>
            <a:r>
              <a:rPr lang="zh-CN" altLang="en-US" sz="1800" dirty="0">
                <a:solidFill>
                  <a:srgbClr val="00B0F0"/>
                </a:solidFill>
                <a:latin typeface="Arial" panose="020B0604020202020204" pitchFamily="34" charset="0"/>
              </a:rPr>
              <a:t>商数</a:t>
            </a: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......</a:t>
            </a:r>
            <a:r>
              <a:rPr lang="zh-CN" altLang="en-US" sz="1800" dirty="0">
                <a:solidFill>
                  <a:srgbClr val="00B050"/>
                </a:solidFill>
                <a:latin typeface="Arial" panose="020B0604020202020204" pitchFamily="34" charset="0"/>
              </a:rPr>
              <a:t>余数</a:t>
            </a:r>
            <a:endParaRPr lang="zh-CN" altLang="en-US" sz="1800" dirty="0">
              <a:solidFill>
                <a:srgbClr val="00B05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所以：</a:t>
            </a:r>
            <a:r>
              <a:rPr lang="zh-CN" altLang="en-US" sz="1800" dirty="0">
                <a:solidFill>
                  <a:srgbClr val="00B0F0"/>
                </a:solidFill>
                <a:latin typeface="Arial" panose="020B0604020202020204" pitchFamily="34" charset="0"/>
              </a:rPr>
              <a:t>商数</a:t>
            </a:r>
            <a:r>
              <a:rPr lang="en-US" altLang="zh-CN" sz="1800" dirty="0">
                <a:solidFill>
                  <a:schemeClr val="bg1"/>
                </a:solidFill>
                <a:latin typeface="Arial" panose="020B0604020202020204" pitchFamily="34" charset="0"/>
              </a:rPr>
              <a:t>*222</a:t>
            </a:r>
            <a:r>
              <a:rPr lang="en-US" altLang="zh-CN" sz="1800" dirty="0">
                <a:solidFill>
                  <a:srgbClr val="00B0F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-</a:t>
            </a:r>
            <a:r>
              <a:rPr lang="en-US" altLang="zh-CN" sz="1800" dirty="0">
                <a:solidFill>
                  <a:schemeClr val="accent1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nSum</a:t>
            </a:r>
            <a:r>
              <a:rPr lang="en-US" altLang="zh-CN" sz="1800" dirty="0">
                <a:solidFill>
                  <a:srgbClr val="00B0F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=</a:t>
            </a:r>
            <a:r>
              <a:rPr lang="zh-CN" altLang="en-US" sz="1800" dirty="0">
                <a:solidFill>
                  <a:srgbClr val="00B05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余数</a:t>
            </a: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，</a:t>
            </a:r>
            <a:r>
              <a:rPr lang="en-US" altLang="zh-CN" sz="18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(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a</a:t>
            </a: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+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b</a:t>
            </a: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+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c</a:t>
            </a: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</a:t>
            </a:r>
            <a:r>
              <a:rPr lang="en-US" altLang="zh-CN" sz="18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)&lt;=&gt;</a:t>
            </a:r>
            <a:r>
              <a:rPr lang="zh-CN" altLang="en-US" sz="1800" dirty="0">
                <a:solidFill>
                  <a:srgbClr val="00B0F0"/>
                </a:solidFill>
                <a:latin typeface="Arial" panose="020B0604020202020204" pitchFamily="34" charset="0"/>
              </a:rPr>
              <a:t>商数</a:t>
            </a: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，</a:t>
            </a:r>
            <a:r>
              <a:rPr lang="en-US" altLang="zh-CN" sz="18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abc&lt;=&gt;</a:t>
            </a:r>
            <a:r>
              <a:rPr lang="zh-CN" altLang="zh-CN" sz="1800" dirty="0">
                <a:solidFill>
                  <a:srgbClr val="00B05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余数</a:t>
            </a:r>
            <a:endParaRPr lang="zh-CN" altLang="zh-CN" sz="1800" dirty="0">
              <a:solidFill>
                <a:srgbClr val="00B050"/>
              </a:solidFill>
              <a:latin typeface="Arial" panose="020B0604020202020204" pitchFamily="34" charset="0"/>
              <a:sym typeface="黑体" panose="02010609060101010101" pitchFamily="49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762000" y="1603375"/>
            <a:ext cx="7620000" cy="10779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6389" name="文本框 23"/>
          <p:cNvSpPr txBox="1"/>
          <p:nvPr/>
        </p:nvSpPr>
        <p:spPr>
          <a:xfrm>
            <a:off x="1085850" y="939800"/>
            <a:ext cx="625316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小龙输入 </a:t>
            </a: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nSum ，</a:t>
            </a: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魔术师（</a:t>
            </a: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电脑</a:t>
            </a: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）输出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nNumber (abc) </a:t>
            </a:r>
            <a:endParaRPr lang="zh-CN" altLang="en-US" sz="18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advClick="0" advTm="4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050" name="对象 1"/>
          <p:cNvGraphicFramePr/>
          <p:nvPr/>
        </p:nvGraphicFramePr>
        <p:xfrm>
          <a:off x="-55562" y="373063"/>
          <a:ext cx="8570912" cy="462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8521700" imgH="6553200" progId="Visio.Drawing.15">
                  <p:embed/>
                </p:oleObj>
              </mc:Choice>
              <mc:Fallback>
                <p:oleObj name="" r:id="rId1" imgW="8521700" imgH="6553200" progId="Visio.Drawing.15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-55562" y="373063"/>
                        <a:ext cx="8570912" cy="4625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36525" y="66675"/>
            <a:ext cx="8483600" cy="52197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kern="1200" cap="none" spc="0" normalizeH="0" baseline="0" noProof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  <a:t> </a:t>
            </a:r>
            <a:r>
              <a:rPr kumimoji="0" lang="zh-CN" altLang="en-US" sz="2400" kern="1200" cap="none" spc="0" normalizeH="0" baseline="0" noProof="1">
                <a:solidFill>
                  <a:schemeClr val="accent6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宋体" panose="02010600030101010101" pitchFamily="2" charset="-122"/>
              </a:rPr>
              <a:t>关键模块分析</a:t>
            </a:r>
            <a:r>
              <a:rPr kumimoji="0" lang="zh-CN" altLang="en-US" sz="1800" kern="1200" cap="none" spc="0" normalizeH="0" baseline="0" noProof="1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宋体" panose="02010600030101010101" pitchFamily="2" charset="-122"/>
              </a:rPr>
              <a:t>：    </a:t>
            </a:r>
            <a:r>
              <a:rPr kumimoji="0" lang="en-US" altLang="zh-CN" sz="1800" kern="1200" cap="none" spc="0" normalizeH="0" baseline="0" noProof="1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宋体" panose="02010600030101010101" pitchFamily="2" charset="-122"/>
              </a:rPr>
              <a:t>int  </a:t>
            </a:r>
            <a:r>
              <a:rPr kumimoji="0" lang="zh-CN" altLang="en-US" sz="1800" kern="1200" cap="none" spc="0" normalizeH="0" baseline="0" noProof="1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宋体" panose="02010600030101010101" pitchFamily="2" charset="-122"/>
              </a:rPr>
              <a:t>Viewer(</a:t>
            </a:r>
            <a:r>
              <a:rPr kumimoji="0" lang="en-US" altLang="zh-CN" sz="1800" kern="1200" cap="none" spc="0" normalizeH="0" baseline="0" noProof="1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宋体" panose="02010600030101010101" pitchFamily="2" charset="-122"/>
              </a:rPr>
              <a:t> </a:t>
            </a:r>
            <a:r>
              <a:rPr kumimoji="0" lang="zh-CN" altLang="en-US" sz="1800" kern="1200" cap="none" spc="0" normalizeH="0" baseline="0" noProof="1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宋体" panose="02010600030101010101" pitchFamily="2" charset="-122"/>
              </a:rPr>
              <a:t>) </a:t>
            </a:r>
            <a:r>
              <a:rPr kumimoji="0" lang="zh-CN" altLang="en-US" kern="1200" cap="none" spc="0" normalizeH="0" baseline="0" noProof="1">
                <a:solidFill>
                  <a:schemeClr val="accent6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宋体" panose="02010600030101010101" pitchFamily="2" charset="-122"/>
              </a:rPr>
              <a:t> </a:t>
            </a:r>
            <a:r>
              <a:rPr kumimoji="0" lang="zh-CN" altLang="en-US" sz="2000" kern="1200" cap="none" spc="0" normalizeH="0" baseline="0" noProof="1">
                <a:solidFill>
                  <a:schemeClr val="accent6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宋体" panose="02010600030101010101" pitchFamily="2" charset="-122"/>
              </a:rPr>
              <a:t> </a:t>
            </a:r>
            <a:r>
              <a:rPr kumimoji="0" lang="en-US" altLang="zh-CN" sz="2000" kern="1200" cap="none" spc="0" normalizeH="0" baseline="0" noProof="1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  <a:t>//玩家是观众</a:t>
            </a:r>
            <a:endParaRPr kumimoji="0" sz="2000" kern="1200" cap="none" spc="0" normalizeH="0" baseline="0" noProof="1">
              <a:solidFill>
                <a:srgbClr val="FFFF66"/>
              </a:solidFill>
              <a:latin typeface="Arial" panose="020B0604020202020204" pitchFamily="34" charset="0"/>
              <a:ea typeface="黑体" panose="02010609060101010101" pitchFamily="49" charset="-122"/>
              <a:cs typeface="+mn-ea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矩形 5"/>
          <p:cNvSpPr txBox="1"/>
          <p:nvPr/>
        </p:nvSpPr>
        <p:spPr>
          <a:xfrm>
            <a:off x="2601913" y="285750"/>
            <a:ext cx="4205288" cy="4572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zh-CN" sz="2400" kern="1200" cap="none" spc="0" normalizeH="0" baseline="0" noProof="1">
                <a:solidFill>
                  <a:schemeClr val="accent6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宋体" panose="02010600030101010101" pitchFamily="2" charset="-122"/>
              </a:rPr>
              <a:t>数据结构描述（</a:t>
            </a:r>
            <a:r>
              <a:rPr kumimoji="0" lang="en-US" altLang="zh-CN" sz="2400" kern="1200" cap="none" spc="0" normalizeH="0" baseline="0" noProof="1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+mn-ea"/>
              </a:rPr>
              <a:t>玩家是</a:t>
            </a:r>
            <a:r>
              <a:rPr kumimoji="0" lang="zh-CN" altLang="en-US" sz="2400" kern="1200" cap="none" spc="0" normalizeH="0" baseline="0" noProof="1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+mn-ea"/>
              </a:rPr>
              <a:t>魔术师</a:t>
            </a:r>
            <a:r>
              <a:rPr kumimoji="0" lang="zh-CN" altLang="zh-CN" sz="2400" kern="1200" cap="none" spc="0" normalizeH="0" baseline="0" noProof="1">
                <a:solidFill>
                  <a:schemeClr val="accent6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宋体" panose="02010600030101010101" pitchFamily="2" charset="-122"/>
              </a:rPr>
              <a:t>）</a:t>
            </a:r>
            <a:endParaRPr kumimoji="0" lang="zh-CN" altLang="zh-CN" sz="2400" kern="1200" cap="none" spc="0" normalizeH="0" baseline="0" noProof="1">
              <a:solidFill>
                <a:schemeClr val="accent6">
                  <a:lumMod val="90000"/>
                  <a:lumOff val="10000"/>
                </a:schemeClr>
              </a:solidFill>
              <a:latin typeface="Arial" panose="020B0604020202020204" pitchFamily="34" charset="0"/>
              <a:ea typeface="黑体" panose="02010609060101010101" pitchFamily="49" charset="-122"/>
              <a:cs typeface="+mn-ea"/>
              <a:sym typeface="宋体" panose="02010600030101010101" pitchFamily="2" charset="-122"/>
            </a:endParaRPr>
          </a:p>
        </p:txBody>
      </p:sp>
      <p:sp>
        <p:nvSpPr>
          <p:cNvPr id="17411" name="文本框 23"/>
          <p:cNvSpPr txBox="1"/>
          <p:nvPr/>
        </p:nvSpPr>
        <p:spPr>
          <a:xfrm>
            <a:off x="925513" y="742950"/>
            <a:ext cx="6900862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 eaLnBrk="1" hangingPunct="1">
              <a:buFont typeface="Wingdings" panose="05000000000000000000" pitchFamily="2" charset="2"/>
              <a:buChar char="l"/>
            </a:pP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电脑随机生成 </a:t>
            </a:r>
            <a:r>
              <a:rPr lang="zh-CN" altLang="en-US" sz="1800" dirty="0">
                <a:solidFill>
                  <a:schemeClr val="accent1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nSum</a:t>
            </a: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，</a:t>
            </a: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小龙计算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nNumber (abc)</a:t>
            </a:r>
            <a:r>
              <a:rPr lang="zh-CN" altLang="en-US" sz="1800" dirty="0">
                <a:solidFill>
                  <a:schemeClr val="accent1"/>
                </a:solidFill>
                <a:latin typeface="Arial" panose="020B0604020202020204" pitchFamily="34" charset="0"/>
              </a:rPr>
              <a:t> </a:t>
            </a: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。</a:t>
            </a:r>
            <a:endParaRPr lang="zh-CN" altLang="en-US" sz="18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70660" name="文本框 2"/>
          <p:cNvSpPr txBox="1"/>
          <p:nvPr/>
        </p:nvSpPr>
        <p:spPr>
          <a:xfrm>
            <a:off x="1141413" y="2159000"/>
            <a:ext cx="5884862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</a:t>
            </a:r>
            <a:r>
              <a:rPr lang="zh-CN" altLang="en-US" sz="20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原式变形：</a:t>
            </a: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nSum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= </a:t>
            </a:r>
            <a:r>
              <a:rPr lang="zh-CN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222* </a:t>
            </a:r>
            <a:r>
              <a:rPr lang="zh-CN" altLang="en-US" sz="2000" b="0" dirty="0">
                <a:solidFill>
                  <a:srgbClr val="00B0F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nCon </a:t>
            </a:r>
            <a:r>
              <a:rPr lang="en-US" altLang="zh-CN" sz="2000" dirty="0">
                <a:solidFill>
                  <a:schemeClr val="bg2"/>
                </a:solidFill>
                <a:latin typeface="Arial" panose="020B0604020202020204" pitchFamily="34" charset="0"/>
              </a:rPr>
              <a:t>-</a:t>
            </a: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  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nNumber</a:t>
            </a:r>
            <a:endParaRPr lang="en-US" altLang="zh-CN" sz="1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73736" name="文本框 3"/>
          <p:cNvSpPr txBox="1"/>
          <p:nvPr/>
        </p:nvSpPr>
        <p:spPr>
          <a:xfrm>
            <a:off x="1200150" y="3571875"/>
            <a:ext cx="471646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判定：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nNumber</a:t>
            </a: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==</a:t>
            </a:r>
            <a:r>
              <a:rPr lang="zh-CN" altLang="en-US" sz="1800" dirty="0">
                <a:solidFill>
                  <a:srgbClr val="7030A0"/>
                </a:solidFill>
                <a:latin typeface="Arial" panose="020B0604020202020204" pitchFamily="34" charset="0"/>
              </a:rPr>
              <a:t>nGuessNumber</a:t>
            </a:r>
            <a:endParaRPr lang="zh-CN" altLang="en-US" sz="180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组合 22"/>
          <p:cNvGrpSpPr/>
          <p:nvPr/>
        </p:nvGrpSpPr>
        <p:grpSpPr>
          <a:xfrm>
            <a:off x="1347788" y="2901950"/>
            <a:ext cx="6446837" cy="488950"/>
            <a:chOff x="9194" y="5991"/>
            <a:chExt cx="5954" cy="607"/>
          </a:xfrm>
        </p:grpSpPr>
        <p:sp>
          <p:nvSpPr>
            <p:cNvPr id="27" name="圆角矩形 26"/>
            <p:cNvSpPr/>
            <p:nvPr/>
          </p:nvSpPr>
          <p:spPr>
            <a:xfrm>
              <a:off x="9194" y="5991"/>
              <a:ext cx="5953" cy="607"/>
            </a:xfrm>
            <a:prstGeom prst="round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430" name="文本框 14"/>
            <p:cNvSpPr txBox="1"/>
            <p:nvPr/>
          </p:nvSpPr>
          <p:spPr>
            <a:xfrm>
              <a:off x="9197" y="6033"/>
              <a:ext cx="5951" cy="49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1400" dirty="0">
                  <a:solidFill>
                    <a:srgbClr val="5C5CFF"/>
                  </a:solidFill>
                  <a:latin typeface="Arial" panose="020B0604020202020204" pitchFamily="34" charset="0"/>
                </a:rPr>
                <a:t> </a:t>
              </a:r>
              <a:r>
                <a:rPr lang="zh-CN" altLang="en-US" sz="2000" dirty="0">
                  <a:solidFill>
                    <a:srgbClr val="5C5CFF"/>
                  </a:solidFill>
                  <a:latin typeface="Arial" panose="020B0604020202020204" pitchFamily="34" charset="0"/>
                </a:rPr>
                <a:t>小龙给出</a:t>
              </a:r>
              <a:r>
                <a:rPr lang="zh-CN" altLang="en-US" sz="2000" dirty="0">
                  <a:solidFill>
                    <a:srgbClr val="7030A0"/>
                  </a:solidFill>
                  <a:latin typeface="Arial" panose="020B0604020202020204" pitchFamily="34" charset="0"/>
                </a:rPr>
                <a:t>nGuessNumber</a:t>
              </a:r>
              <a:endParaRPr lang="zh-CN" altLang="en-US" sz="2000" dirty="0">
                <a:solidFill>
                  <a:srgbClr val="5C5CFF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70679" name="文本框 4"/>
          <p:cNvSpPr txBox="1"/>
          <p:nvPr/>
        </p:nvSpPr>
        <p:spPr>
          <a:xfrm>
            <a:off x="1200150" y="1366838"/>
            <a:ext cx="6046788" cy="395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电脑随机生成一个三位数：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nNumber</a:t>
            </a:r>
            <a:endParaRPr lang="zh-CN" altLang="en-US" sz="200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00150" y="4103688"/>
            <a:ext cx="352425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输出：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nNumber 或者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0</a:t>
            </a:r>
            <a:endParaRPr lang="en-US" altLang="zh-CN" sz="1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228725" y="1792288"/>
            <a:ext cx="46101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算出：每一位数字，相加得 </a:t>
            </a:r>
            <a:r>
              <a:rPr lang="zh-CN" altLang="en-US" sz="1800" b="0" dirty="0">
                <a:solidFill>
                  <a:srgbClr val="00B0F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nCon</a:t>
            </a:r>
            <a:endParaRPr lang="zh-CN" altLang="en-US" sz="18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pSp>
        <p:nvGrpSpPr>
          <p:cNvPr id="6" name="组合 18"/>
          <p:cNvGrpSpPr/>
          <p:nvPr/>
        </p:nvGrpSpPr>
        <p:grpSpPr>
          <a:xfrm>
            <a:off x="1350963" y="1366838"/>
            <a:ext cx="4827587" cy="1323975"/>
            <a:chOff x="2128" y="2152"/>
            <a:chExt cx="7602" cy="2086"/>
          </a:xfrm>
        </p:grpSpPr>
        <p:grpSp>
          <p:nvGrpSpPr>
            <p:cNvPr id="17419" name="组合 16"/>
            <p:cNvGrpSpPr/>
            <p:nvPr/>
          </p:nvGrpSpPr>
          <p:grpSpPr>
            <a:xfrm>
              <a:off x="6839" y="2152"/>
              <a:ext cx="2875" cy="700"/>
              <a:chOff x="9171" y="1795"/>
              <a:chExt cx="2875" cy="700"/>
            </a:xfrm>
          </p:grpSpPr>
          <p:sp>
            <p:nvSpPr>
              <p:cNvPr id="15" name="圆角矩形 14"/>
              <p:cNvSpPr/>
              <p:nvPr/>
            </p:nvSpPr>
            <p:spPr>
              <a:xfrm>
                <a:off x="9172" y="1795"/>
                <a:ext cx="2875" cy="623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428" name="文本框 15"/>
              <p:cNvSpPr txBox="1"/>
              <p:nvPr/>
            </p:nvSpPr>
            <p:spPr>
              <a:xfrm>
                <a:off x="9567" y="1795"/>
                <a:ext cx="2083" cy="7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 eaLnBrk="1" hangingPunct="1"/>
                <a:r>
                  <a:rPr lang="zh-CN" altLang="en-US" sz="2400" dirty="0">
                    <a:solidFill>
                      <a:schemeClr val="bg2"/>
                    </a:solidFill>
                    <a:latin typeface="Arial" panose="020B0604020202020204" pitchFamily="34" charset="0"/>
                  </a:rPr>
                  <a:t>？？？</a:t>
                </a:r>
                <a:endParaRPr lang="zh-CN" altLang="en-US" sz="2400" dirty="0">
                  <a:solidFill>
                    <a:schemeClr val="bg2"/>
                  </a:solidFill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7420" name="组合 17"/>
            <p:cNvGrpSpPr/>
            <p:nvPr/>
          </p:nvGrpSpPr>
          <p:grpSpPr>
            <a:xfrm>
              <a:off x="2128" y="3446"/>
              <a:ext cx="7602" cy="792"/>
              <a:chOff x="2128" y="3446"/>
              <a:chExt cx="7602" cy="792"/>
            </a:xfrm>
          </p:grpSpPr>
          <p:sp>
            <p:nvSpPr>
              <p:cNvPr id="14" name="圆角矩形 13"/>
              <p:cNvSpPr/>
              <p:nvPr/>
            </p:nvSpPr>
            <p:spPr>
              <a:xfrm>
                <a:off x="2128" y="3445"/>
                <a:ext cx="7602" cy="793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17422" name="组合 12"/>
              <p:cNvGrpSpPr/>
              <p:nvPr/>
            </p:nvGrpSpPr>
            <p:grpSpPr>
              <a:xfrm>
                <a:off x="4070" y="3478"/>
                <a:ext cx="4367" cy="739"/>
                <a:chOff x="9773" y="3540"/>
                <a:chExt cx="4367" cy="770"/>
              </a:xfrm>
            </p:grpSpPr>
            <p:sp>
              <p:nvSpPr>
                <p:cNvPr id="5" name="右箭头 4"/>
                <p:cNvSpPr/>
                <p:nvPr/>
              </p:nvSpPr>
              <p:spPr>
                <a:xfrm>
                  <a:off x="9773" y="3863"/>
                  <a:ext cx="1445" cy="125"/>
                </a:xfrm>
                <a:prstGeom prst="right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 typeface="Arial" panose="020B0604020202020204" pitchFamily="34" charset="0"/>
                    <a:buNone/>
                    <a:defRPr/>
                  </a:pPr>
                  <a:endParaRPr kumimoji="0" lang="zh-CN" altLang="en-US" sz="2800" b="1" i="0" u="none" strike="noStrike" kern="1200" cap="none" spc="0" normalizeH="0" baseline="0" noProof="1">
                    <a:ln>
                      <a:noFill/>
                    </a:ln>
                    <a:solidFill>
                      <a:schemeClr val="lt1"/>
                    </a:solidFill>
                    <a:effectLst/>
                    <a:uLnTx/>
                    <a:uFillTx/>
                    <a:latin typeface="+mn-lt"/>
                    <a:ea typeface="+mn-ea"/>
                    <a:cs typeface="+mn-cs"/>
                  </a:endParaRPr>
                </a:p>
              </p:txBody>
            </p:sp>
            <p:grpSp>
              <p:nvGrpSpPr>
                <p:cNvPr id="17424" name="组合 22"/>
                <p:cNvGrpSpPr/>
                <p:nvPr/>
              </p:nvGrpSpPr>
              <p:grpSpPr>
                <a:xfrm>
                  <a:off x="11668" y="3540"/>
                  <a:ext cx="2473" cy="770"/>
                  <a:chOff x="9194" y="5991"/>
                  <a:chExt cx="5954" cy="607"/>
                </a:xfrm>
              </p:grpSpPr>
              <p:sp>
                <p:nvSpPr>
                  <p:cNvPr id="7" name="圆角矩形 6"/>
                  <p:cNvSpPr/>
                  <p:nvPr/>
                </p:nvSpPr>
                <p:spPr>
                  <a:xfrm>
                    <a:off x="9195" y="5991"/>
                    <a:ext cx="5952" cy="608"/>
                  </a:xfrm>
                  <a:prstGeom prst="roundRect">
                    <a:avLst/>
                  </a:prstGeom>
                </p:spPr>
                <p:style>
                  <a:lnRef idx="2">
                    <a:schemeClr val="dk1">
                      <a:shade val="50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marL="0" marR="0" lvl="0" indent="0" algn="ctr" defTabSz="914400" rtl="0" eaLnBrk="1" fontAlgn="base" latinLnBrk="0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 typeface="Arial" panose="020B0604020202020204" pitchFamily="34" charset="0"/>
                      <a:buNone/>
                      <a:defRPr/>
                    </a:pPr>
                    <a:endParaRPr kumimoji="0" lang="zh-CN" altLang="en-US" sz="2800" b="1" i="0" u="none" strike="noStrike" kern="1200" cap="none" spc="0" normalizeH="0" baseline="0" noProof="1">
                      <a:ln>
                        <a:noFill/>
                      </a:ln>
                      <a:solidFill>
                        <a:schemeClr val="lt1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7426" name="文本框 14"/>
                  <p:cNvSpPr txBox="1"/>
                  <p:nvPr/>
                </p:nvSpPr>
                <p:spPr>
                  <a:xfrm>
                    <a:off x="9197" y="6033"/>
                    <a:ext cx="5951" cy="513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>
                    <a:spAutoFit/>
                  </a:bodyPr>
                  <a:p>
                    <a:pPr eaLnBrk="1" hangingPunct="1"/>
                    <a:r>
                      <a:rPr lang="zh-CN" altLang="en-US" sz="1400" dirty="0">
                        <a:solidFill>
                          <a:srgbClr val="5C5CFF"/>
                        </a:solidFill>
                        <a:latin typeface="Arial" panose="020B0604020202020204" pitchFamily="34" charset="0"/>
                      </a:rPr>
                      <a:t> 给出 </a:t>
                    </a:r>
                    <a:r>
                      <a:rPr lang="zh-CN" altLang="en-US" sz="20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sym typeface="黑体" panose="02010609060101010101" pitchFamily="49" charset="-122"/>
                      </a:rPr>
                      <a:t>nSum</a:t>
                    </a:r>
                    <a:endParaRPr lang="zh-CN" altLang="en-US" sz="2000" dirty="0">
                      <a:solidFill>
                        <a:srgbClr val="5C5CFF"/>
                      </a:solidFill>
                      <a:latin typeface="Arial" panose="020B0604020202020204" pitchFamily="34" charset="0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06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06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06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37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0" grpId="0"/>
      <p:bldP spid="73736" grpId="0"/>
      <p:bldP spid="70679" grpId="0"/>
      <p:bldP spid="3" grpId="0"/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207963" y="139700"/>
            <a:ext cx="8353425" cy="517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kern="1200" cap="none" spc="0" normalizeH="0" baseline="0" noProof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</a:rPr>
              <a:t> </a:t>
            </a:r>
            <a:r>
              <a:rPr kumimoji="0" lang="zh-CN" altLang="en-US" sz="2400" kern="1200" cap="none" spc="0" normalizeH="0" baseline="0" noProof="1">
                <a:solidFill>
                  <a:schemeClr val="accent6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宋体" panose="02010600030101010101" pitchFamily="2" charset="-122"/>
              </a:rPr>
              <a:t>关键模块分析</a:t>
            </a:r>
            <a:r>
              <a:rPr kumimoji="0" lang="zh-CN" altLang="en-US" kern="1200" cap="none" spc="0" normalizeH="0" baseline="0" noProof="1">
                <a:solidFill>
                  <a:schemeClr val="accent6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宋体" panose="02010600030101010101" pitchFamily="2" charset="-122"/>
              </a:rPr>
              <a:t>：  </a:t>
            </a:r>
            <a:r>
              <a:rPr kumimoji="0" lang="zh-CN" altLang="en-US" sz="1800" kern="1200" cap="none" spc="0" normalizeH="0" baseline="0" noProof="1">
                <a:solidFill>
                  <a:schemeClr val="bg2">
                    <a:lumMod val="95000"/>
                    <a:lumOff val="5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宋体" panose="02010600030101010101" pitchFamily="2" charset="-122"/>
              </a:rPr>
              <a:t>int Magician() </a:t>
            </a:r>
            <a:r>
              <a:rPr kumimoji="0" lang="zh-CN" altLang="en-US" kern="1200" cap="none" spc="0" normalizeH="0" baseline="0" noProof="1">
                <a:solidFill>
                  <a:schemeClr val="accent6">
                    <a:lumMod val="90000"/>
                    <a:lumOff val="10000"/>
                  </a:schemeClr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宋体" panose="02010600030101010101" pitchFamily="2" charset="-122"/>
              </a:rPr>
              <a:t>    </a:t>
            </a:r>
            <a:r>
              <a:rPr kumimoji="0" lang="en-US" altLang="zh-CN" sz="2400" kern="1200" cap="none" spc="0" normalizeH="0" baseline="0" noProof="1">
                <a:solidFill>
                  <a:srgbClr val="00B05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宋体" panose="02010600030101010101" pitchFamily="2" charset="-122"/>
              </a:rPr>
              <a:t>//玩家是魔术师</a:t>
            </a:r>
            <a:endParaRPr kumimoji="0" lang="en-US" altLang="zh-CN" sz="2400" kern="1200" cap="none" spc="0" normalizeH="0" baseline="0" noProof="1">
              <a:solidFill>
                <a:srgbClr val="00B050"/>
              </a:solidFill>
              <a:latin typeface="Arial" panose="020B0604020202020204" pitchFamily="34" charset="0"/>
              <a:ea typeface="黑体" panose="02010609060101010101" pitchFamily="49" charset="-122"/>
              <a:cs typeface="+mn-ea"/>
            </a:endParaRPr>
          </a:p>
        </p:txBody>
      </p:sp>
      <p:graphicFrame>
        <p:nvGraphicFramePr>
          <p:cNvPr id="3074" name="对象 17"/>
          <p:cNvGraphicFramePr/>
          <p:nvPr/>
        </p:nvGraphicFramePr>
        <p:xfrm>
          <a:off x="1628775" y="525463"/>
          <a:ext cx="6115050" cy="4257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10223500" imgH="8547100" progId="Visio.Drawing.15">
                  <p:embed/>
                </p:oleObj>
              </mc:Choice>
              <mc:Fallback>
                <p:oleObj name="" r:id="rId1" imgW="10223500" imgH="8547100" progId="Visio.Drawing.15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28775" y="525463"/>
                        <a:ext cx="6115050" cy="42576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矩形 5"/>
          <p:cNvSpPr/>
          <p:nvPr/>
        </p:nvSpPr>
        <p:spPr>
          <a:xfrm>
            <a:off x="815975" y="1081088"/>
            <a:ext cx="3651250" cy="646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实例涉及的知识点</a:t>
            </a: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：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4033" name="副标题 2"/>
          <p:cNvSpPr>
            <a:spLocks noGrp="1"/>
          </p:cNvSpPr>
          <p:nvPr>
            <p:ph type="subTitle" idx="1"/>
          </p:nvPr>
        </p:nvSpPr>
        <p:spPr>
          <a:xfrm>
            <a:off x="1516063" y="1419225"/>
            <a:ext cx="5684838" cy="29003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从数学模型到计算模型</a:t>
            </a: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暴力穷举的简化</a:t>
            </a: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复杂的选择判断流程</a:t>
            </a: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随机数的生成与使用 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 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chemeClr val="bg1">
                    <a:lumMod val="40000"/>
                    <a:lumOff val="6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ea"/>
                <a:sym typeface="+mn-ea"/>
              </a:rPr>
              <a:t>     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宋体" panose="02010600030101010101" pitchFamily="2" charset="-122"/>
              </a:rPr>
              <a:t>    </a:t>
            </a: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l"/>
              <a:defRPr/>
            </a:pP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  <a:sym typeface="宋体" panose="02010600030101010101" pitchFamily="2" charset="-122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endParaRPr kumimoji="0" lang="zh-CN" altLang="en-US" sz="18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标题 16"/>
          <p:cNvSpPr>
            <a:spLocks noGrp="1"/>
          </p:cNvSpPr>
          <p:nvPr>
            <p:ph type="ctrTitle"/>
          </p:nvPr>
        </p:nvSpPr>
        <p:spPr bwMode="auto">
          <a:xfrm>
            <a:off x="930444" y="242413"/>
            <a:ext cx="6858000" cy="614660"/>
          </a:xfrm>
          <a:ln>
            <a:miter lim="800000"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j-ea"/>
                <a:cs typeface="+mn-ea"/>
              </a:rPr>
              <a:t>第</a:t>
            </a:r>
            <a:r>
              <a:rPr kumimoji="0" lang="en-US" altLang="zh-CN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j-ea"/>
                <a:cs typeface="+mn-ea"/>
              </a:rPr>
              <a:t>3</a:t>
            </a:r>
            <a:r>
              <a:rPr kumimoji="0" lang="zh-CN" altLang="en-US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j-ea"/>
                <a:cs typeface="+mn-ea"/>
              </a:rPr>
              <a:t>讲  位数小魔术</a:t>
            </a:r>
            <a:endParaRPr kumimoji="0" lang="zh-CN" altLang="en-US" sz="3200" b="1" i="0" u="none" strike="noStrike" kern="120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 bwMode="auto">
          <a:xfrm>
            <a:off x="1100595" y="495780"/>
            <a:ext cx="6858000" cy="614622"/>
          </a:xfrm>
          <a:ln>
            <a:miter lim="800000"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j-ea"/>
                <a:cs typeface="+mn-ea"/>
              </a:rPr>
              <a:t>第</a:t>
            </a:r>
            <a:r>
              <a:rPr kumimoji="0" lang="en-US" altLang="zh-CN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j-ea"/>
                <a:cs typeface="+mn-ea"/>
              </a:rPr>
              <a:t>3</a:t>
            </a:r>
            <a:r>
              <a:rPr kumimoji="0" lang="zh-CN" altLang="en-US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j-ea"/>
                <a:cs typeface="+mn-ea"/>
              </a:rPr>
              <a:t>讲  位数小魔术</a:t>
            </a:r>
            <a:endParaRPr kumimoji="0" lang="zh-CN" altLang="en-US" sz="3200" b="1" i="0" u="none" strike="noStrike" kern="120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</p:txBody>
      </p:sp>
      <p:sp>
        <p:nvSpPr>
          <p:cNvPr id="19459" name="矩形 5"/>
          <p:cNvSpPr/>
          <p:nvPr/>
        </p:nvSpPr>
        <p:spPr>
          <a:xfrm>
            <a:off x="877888" y="1349375"/>
            <a:ext cx="3400425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285750" indent="-285750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dirty="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举一反三（习题）：</a:t>
            </a:r>
            <a:endParaRPr lang="zh-CN" altLang="en-US" dirty="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19460" name="文本框 1"/>
          <p:cNvSpPr txBox="1"/>
          <p:nvPr/>
        </p:nvSpPr>
        <p:spPr>
          <a:xfrm>
            <a:off x="1062038" y="2249488"/>
            <a:ext cx="6935787" cy="18303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1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1.  </a:t>
            </a:r>
            <a:r>
              <a:rPr lang="zh-CN" altLang="en-US" sz="21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仿照本例，编写给</a:t>
            </a:r>
            <a:r>
              <a:rPr lang="en-US" altLang="zh-CN" sz="21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200</a:t>
            </a:r>
            <a:r>
              <a:rPr lang="zh-CN" altLang="en-US" sz="21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个新生随机分配</a:t>
            </a:r>
            <a:r>
              <a:rPr lang="en-US" altLang="zh-CN" sz="21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50</a:t>
            </a:r>
            <a:r>
              <a:rPr lang="zh-CN" altLang="en-US" sz="21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个宿舍小程序。  </a:t>
            </a:r>
            <a:endParaRPr lang="zh-CN" altLang="en-US" sz="2100" dirty="0">
              <a:solidFill>
                <a:schemeClr val="bg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</a:pPr>
            <a:r>
              <a:rPr lang="zh-CN" altLang="en-US" sz="21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  （已知楼号，房号；学生学号，班级，性别等信息）</a:t>
            </a:r>
            <a:endParaRPr lang="en-US" altLang="zh-CN" sz="2100" dirty="0">
              <a:solidFill>
                <a:schemeClr val="bg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130000"/>
              </a:lnSpc>
              <a:spcBef>
                <a:spcPts val="200"/>
              </a:spcBef>
              <a:spcAft>
                <a:spcPts val="200"/>
              </a:spcAft>
            </a:pPr>
            <a:r>
              <a:rPr lang="en-US" altLang="zh-CN" sz="21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2. </a:t>
            </a:r>
            <a:r>
              <a:rPr lang="zh-CN" altLang="en-US" sz="21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假设有个</a:t>
            </a:r>
            <a:r>
              <a:rPr lang="en-US" altLang="zh-CN" sz="21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3000</a:t>
            </a:r>
            <a:r>
              <a:rPr lang="zh-CN" altLang="en-US" sz="21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道题的习题库，包括选择题和判断题。有</a:t>
            </a:r>
            <a:r>
              <a:rPr lang="en-US" altLang="zh-CN" sz="21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100</a:t>
            </a:r>
            <a:r>
              <a:rPr lang="zh-CN" altLang="en-US" sz="21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个学生要考试，每组</a:t>
            </a:r>
            <a:r>
              <a:rPr lang="en-US" altLang="zh-CN" sz="21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10</a:t>
            </a:r>
            <a:r>
              <a:rPr lang="zh-CN" altLang="en-US" sz="2100" dirty="0">
                <a:solidFill>
                  <a:schemeClr val="bg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人，编程完成随机组卷功能</a:t>
            </a:r>
            <a:endParaRPr lang="en-US" altLang="zh-CN" sz="2100" dirty="0">
              <a:solidFill>
                <a:schemeClr val="bg2"/>
              </a:solidFill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矩形 5"/>
          <p:cNvSpPr/>
          <p:nvPr/>
        </p:nvSpPr>
        <p:spPr>
          <a:xfrm>
            <a:off x="1066800" y="1436688"/>
            <a:ext cx="3743325" cy="5048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85750" indent="-285750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致谢制作本实例课程人员</a:t>
            </a:r>
            <a:r>
              <a: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:</a:t>
            </a:r>
            <a:endParaRPr lang="en-US" altLang="zh-CN" sz="2400" dirty="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20483" name="矩形 6"/>
          <p:cNvSpPr/>
          <p:nvPr/>
        </p:nvSpPr>
        <p:spPr>
          <a:xfrm>
            <a:off x="2101850" y="2728913"/>
            <a:ext cx="6889750" cy="1114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4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王 东（硕士）</a:t>
            </a: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lnSpc>
                <a:spcPct val="130000"/>
              </a:lnSpc>
              <a:spcBef>
                <a:spcPct val="20000"/>
              </a:spcBef>
            </a:pPr>
            <a:endParaRPr lang="zh-CN" altLang="en-US" sz="2400" dirty="0">
              <a:solidFill>
                <a:schemeClr val="bg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20484" name="图片 2" descr="QQ截图201608251817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0250" y="2463800"/>
            <a:ext cx="984250" cy="11382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" name="标题 3"/>
          <p:cNvSpPr>
            <a:spLocks noGrp="1"/>
          </p:cNvSpPr>
          <p:nvPr/>
        </p:nvSpPr>
        <p:spPr bwMode="auto">
          <a:xfrm>
            <a:off x="1374949" y="477984"/>
            <a:ext cx="6858000" cy="614675"/>
          </a:xfrm>
          <a:prstGeom prst="rect">
            <a:avLst/>
          </a:prstGeom>
          <a:noFill/>
          <a:ln w="9525">
            <a:noFill/>
            <a:miter lim="800000"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500" b="1" kern="1200">
                <a:solidFill>
                  <a:srgbClr val="0000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j-ea"/>
                <a:cs typeface="+mn-ea"/>
              </a:rPr>
              <a:t>第</a:t>
            </a:r>
            <a:r>
              <a:rPr kumimoji="0" lang="en-US" altLang="zh-CN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j-ea"/>
                <a:cs typeface="+mn-ea"/>
              </a:rPr>
              <a:t>3</a:t>
            </a:r>
            <a:r>
              <a:rPr kumimoji="0" lang="zh-CN" altLang="en-US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j-ea"/>
                <a:cs typeface="+mn-ea"/>
              </a:rPr>
              <a:t>讲  位数小魔术</a:t>
            </a:r>
            <a:endParaRPr kumimoji="0" lang="zh-CN" altLang="en-US" sz="3200" b="1" i="0" u="none" strike="noStrike" kern="120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6"/>
          <p:cNvSpPr>
            <a:spLocks noChangeArrowheads="1"/>
          </p:cNvSpPr>
          <p:nvPr/>
        </p:nvSpPr>
        <p:spPr bwMode="auto">
          <a:xfrm>
            <a:off x="588963" y="2082800"/>
            <a:ext cx="8223250" cy="20732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b="1">
                <a:solidFill>
                  <a:srgbClr val="FFFF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ea"/>
                <a:sym typeface="+mn-ea"/>
              </a:rPr>
              <a:t>有用户作为 观众/魔术师 两种模式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ea"/>
                <a:sym typeface="+mn-ea"/>
              </a:rPr>
              <a:t>；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ea"/>
                <a:sym typeface="+mn-ea"/>
              </a:rPr>
              <a:t>以观众模式为例：</a:t>
            </a: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ea"/>
              <a:sym typeface="+mn-ea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ea"/>
                <a:sym typeface="+mn-ea"/>
              </a:rPr>
              <a:t>在游戏中,魔术师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ea"/>
                <a:sym typeface="+mn-ea"/>
              </a:rPr>
              <a:t>（电脑）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ea"/>
                <a:sym typeface="+mn-ea"/>
              </a:rPr>
              <a:t>要求每一位观众心中想一个三位数abc!</a:t>
            </a:r>
            <a:endParaRPr kumimoji="0" lang="en-US" altLang="zh-CN" sz="2000" b="1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ea"/>
              <a:sym typeface="+mn-ea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ea"/>
                <a:sym typeface="+mn-ea"/>
              </a:rPr>
              <a:t>a、b、c分别是百位，十位和个位数字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ea"/>
                <a:sym typeface="+mn-ea"/>
              </a:rPr>
              <a:t>；</a:t>
            </a: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ea"/>
              <a:sym typeface="+mn-ea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ea"/>
                <a:sym typeface="+mn-ea"/>
              </a:rPr>
              <a:t>观众心中记下acb、bac、bca、cab、cba这5个数的和值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ea"/>
                <a:sym typeface="+mn-ea"/>
              </a:rPr>
              <a:t>；</a:t>
            </a: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ea"/>
              <a:sym typeface="+mn-ea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ea"/>
                <a:sym typeface="+mn-ea"/>
              </a:rPr>
              <a:t>只要观众说出这个和是多少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ea"/>
                <a:sym typeface="+mn-ea"/>
              </a:rPr>
              <a:t>，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ea"/>
                <a:sym typeface="+mn-ea"/>
              </a:rPr>
              <a:t>魔术师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ea"/>
                <a:sym typeface="+mn-ea"/>
              </a:rPr>
              <a:t>就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ea"/>
                <a:sym typeface="+mn-ea"/>
              </a:rPr>
              <a:t>能猜到观众心里想的原数abc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ea"/>
                <a:sym typeface="+mn-ea"/>
              </a:rPr>
              <a:t>。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ea"/>
                <a:sym typeface="+mn-ea"/>
              </a:rPr>
              <a:t> </a:t>
            </a:r>
            <a:endParaRPr kumimoji="0" lang="en-US" altLang="zh-CN" sz="2000" b="1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ea"/>
              <a:sym typeface="+mn-ea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 bwMode="auto">
          <a:xfrm>
            <a:off x="1143169" y="493859"/>
            <a:ext cx="6858000" cy="614675"/>
          </a:xfrm>
          <a:ln>
            <a:miter lim="800000"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第</a:t>
            </a:r>
            <a:r>
              <a:rPr kumimoji="0" lang="en-US" altLang="zh-CN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3</a:t>
            </a:r>
            <a:r>
              <a:rPr kumimoji="0" lang="zh-CN" altLang="en-US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讲</a:t>
            </a:r>
            <a:r>
              <a:rPr kumimoji="0" lang="en-US" altLang="zh-CN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   </a:t>
            </a:r>
            <a:r>
              <a:rPr kumimoji="0" lang="zh-CN" altLang="en-US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位数小魔术</a:t>
            </a:r>
            <a:endParaRPr kumimoji="0" lang="zh-CN" altLang="en-US" sz="3200" b="1" i="0" u="none" strike="noStrike" kern="120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</p:txBody>
      </p:sp>
      <p:grpSp>
        <p:nvGrpSpPr>
          <p:cNvPr id="8196" name="组合 2"/>
          <p:cNvGrpSpPr/>
          <p:nvPr/>
        </p:nvGrpSpPr>
        <p:grpSpPr>
          <a:xfrm>
            <a:off x="588963" y="1335088"/>
            <a:ext cx="6943725" cy="565150"/>
            <a:chOff x="927" y="1827"/>
            <a:chExt cx="8763" cy="892"/>
          </a:xfrm>
        </p:grpSpPr>
        <p:sp>
          <p:nvSpPr>
            <p:cNvPr id="8197" name="矩形 5"/>
            <p:cNvSpPr/>
            <p:nvPr/>
          </p:nvSpPr>
          <p:spPr>
            <a:xfrm>
              <a:off x="927" y="1827"/>
              <a:ext cx="2697" cy="89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pPr marL="285750" indent="-285750" eaLnBrk="1" hangingPunct="1">
                <a:lnSpc>
                  <a:spcPct val="130000"/>
                </a:lnSpc>
                <a:spcBef>
                  <a:spcPct val="20000"/>
                </a:spcBef>
              </a:pPr>
              <a:r>
                <a:rPr lang="zh-CN" altLang="en-US" sz="2400" dirty="0">
                  <a:solidFill>
                    <a:schemeClr val="bg1"/>
                  </a:solidFill>
                  <a:latin typeface="宋体" panose="02010600030101010101" pitchFamily="2" charset="-122"/>
                  <a:sym typeface="宋体" panose="02010600030101010101" pitchFamily="2" charset="-122"/>
                </a:rPr>
                <a:t>实例描述：</a:t>
              </a:r>
              <a:endParaRPr lang="en-US" altLang="zh-CN" sz="2400" dirty="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endParaRPr>
            </a:p>
          </p:txBody>
        </p:sp>
        <p:sp>
          <p:nvSpPr>
            <p:cNvPr id="8198" name="文本框 2"/>
            <p:cNvSpPr txBox="1"/>
            <p:nvPr/>
          </p:nvSpPr>
          <p:spPr>
            <a:xfrm>
              <a:off x="4710" y="1864"/>
              <a:ext cx="4980" cy="8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dirty="0">
                  <a:solidFill>
                    <a:schemeClr val="accent1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     </a:t>
              </a:r>
              <a:r>
                <a:rPr lang="zh-CN" altLang="en-US" dirty="0">
                  <a:solidFill>
                    <a:schemeClr val="accent1"/>
                  </a:solidFill>
                  <a:latin typeface="方正舒体" panose="02010601030101010101" pitchFamily="2" charset="-122"/>
                  <a:ea typeface="方正舒体" panose="02010601030101010101" pitchFamily="2" charset="-122"/>
                </a:rPr>
                <a:t>我们都是魔术师</a:t>
              </a:r>
              <a:endParaRPr lang="zh-CN" altLang="en-US" dirty="0">
                <a:solidFill>
                  <a:schemeClr val="accent1"/>
                </a:solidFill>
                <a:latin typeface="方正舒体" panose="02010601030101010101" pitchFamily="2" charset="-122"/>
                <a:ea typeface="方正舒体" panose="02010601030101010101" pitchFamily="2" charset="-122"/>
              </a:endParaRPr>
            </a:p>
          </p:txBody>
        </p:sp>
      </p:grp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文本框 12"/>
          <p:cNvSpPr txBox="1"/>
          <p:nvPr/>
        </p:nvSpPr>
        <p:spPr>
          <a:xfrm>
            <a:off x="8148638" y="1031875"/>
            <a:ext cx="539750" cy="30781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dirty="0">
                <a:solidFill>
                  <a:srgbClr val="800000"/>
                </a:solidFill>
                <a:latin typeface="黑体" panose="02010609060101010101" pitchFamily="49" charset="-122"/>
              </a:rPr>
              <a:t>场</a:t>
            </a:r>
            <a:endParaRPr lang="zh-CN" altLang="en-US" dirty="0">
              <a:solidFill>
                <a:srgbClr val="800000"/>
              </a:solidFill>
              <a:latin typeface="黑体" panose="02010609060101010101" pitchFamily="49" charset="-122"/>
            </a:endParaRPr>
          </a:p>
          <a:p>
            <a:pPr eaLnBrk="1" hangingPunct="1"/>
            <a:r>
              <a:rPr lang="zh-CN" altLang="en-US" dirty="0">
                <a:solidFill>
                  <a:srgbClr val="800000"/>
                </a:solidFill>
                <a:latin typeface="黑体" panose="02010609060101010101" pitchFamily="49" charset="-122"/>
              </a:rPr>
              <a:t>景</a:t>
            </a:r>
            <a:endParaRPr lang="zh-CN" altLang="en-US" dirty="0">
              <a:solidFill>
                <a:srgbClr val="800000"/>
              </a:solidFill>
              <a:latin typeface="黑体" panose="02010609060101010101" pitchFamily="49" charset="-122"/>
            </a:endParaRPr>
          </a:p>
          <a:p>
            <a:pPr eaLnBrk="1" hangingPunct="1"/>
            <a:r>
              <a:rPr lang="zh-CN" altLang="en-US" dirty="0">
                <a:solidFill>
                  <a:srgbClr val="800000"/>
                </a:solidFill>
                <a:latin typeface="黑体" panose="02010609060101010101" pitchFamily="49" charset="-122"/>
              </a:rPr>
              <a:t>视</a:t>
            </a:r>
            <a:endParaRPr lang="zh-CN" altLang="en-US" dirty="0">
              <a:solidFill>
                <a:srgbClr val="800000"/>
              </a:solidFill>
              <a:latin typeface="黑体" panose="02010609060101010101" pitchFamily="49" charset="-122"/>
            </a:endParaRPr>
          </a:p>
          <a:p>
            <a:pPr eaLnBrk="1" hangingPunct="1"/>
            <a:r>
              <a:rPr lang="zh-CN" altLang="en-US" dirty="0">
                <a:solidFill>
                  <a:srgbClr val="800000"/>
                </a:solidFill>
                <a:latin typeface="黑体" panose="02010609060101010101" pitchFamily="49" charset="-122"/>
              </a:rPr>
              <a:t>频</a:t>
            </a:r>
            <a:endParaRPr lang="zh-CN" altLang="en-US" dirty="0">
              <a:solidFill>
                <a:srgbClr val="800000"/>
              </a:solidFill>
              <a:latin typeface="黑体" panose="02010609060101010101" pitchFamily="49" charset="-122"/>
            </a:endParaRPr>
          </a:p>
          <a:p>
            <a:pPr eaLnBrk="1" hangingPunct="1"/>
            <a:r>
              <a:rPr lang="zh-CN" altLang="en-US" dirty="0">
                <a:solidFill>
                  <a:srgbClr val="800000"/>
                </a:solidFill>
                <a:latin typeface="黑体" panose="02010609060101010101" pitchFamily="49" charset="-122"/>
              </a:rPr>
              <a:t>图</a:t>
            </a:r>
            <a:endParaRPr lang="zh-CN" altLang="en-US" dirty="0">
              <a:solidFill>
                <a:srgbClr val="800000"/>
              </a:solidFill>
              <a:latin typeface="黑体" panose="02010609060101010101" pitchFamily="49" charset="-122"/>
            </a:endParaRPr>
          </a:p>
          <a:p>
            <a:pPr eaLnBrk="1" hangingPunct="1"/>
            <a:r>
              <a:rPr lang="zh-CN" altLang="en-US" dirty="0">
                <a:solidFill>
                  <a:srgbClr val="800000"/>
                </a:solidFill>
                <a:latin typeface="黑体" panose="02010609060101010101" pitchFamily="49" charset="-122"/>
              </a:rPr>
              <a:t>例</a:t>
            </a:r>
            <a:endParaRPr lang="zh-CN" altLang="en-US" dirty="0">
              <a:solidFill>
                <a:srgbClr val="800000"/>
              </a:solidFill>
              <a:latin typeface="黑体" panose="02010609060101010101" pitchFamily="49" charset="-122"/>
            </a:endParaRPr>
          </a:p>
          <a:p>
            <a:pPr eaLnBrk="1" hangingPunct="1"/>
            <a:endParaRPr lang="zh-CN" altLang="en-US" dirty="0">
              <a:solidFill>
                <a:srgbClr val="800000"/>
              </a:solidFill>
              <a:latin typeface="黑体" panose="02010609060101010101" pitchFamily="49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1"/>
          <a:stretch>
            <a:fillRect/>
          </a:stretch>
        </p:blipFill>
        <p:spPr>
          <a:xfrm>
            <a:off x="555625" y="1352550"/>
            <a:ext cx="3421063" cy="23399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2"/>
          <p:cNvPicPr/>
          <p:nvPr/>
        </p:nvPicPr>
        <p:blipFill>
          <a:blip r:embed="rId2"/>
          <a:stretch>
            <a:fillRect/>
          </a:stretch>
        </p:blipFill>
        <p:spPr>
          <a:xfrm>
            <a:off x="4503738" y="1352550"/>
            <a:ext cx="3419475" cy="23399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文本框 4"/>
          <p:cNvSpPr txBox="1"/>
          <p:nvPr/>
        </p:nvSpPr>
        <p:spPr>
          <a:xfrm>
            <a:off x="3278188" y="166688"/>
            <a:ext cx="31146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</a:rPr>
              <a:t>观众模式举例</a:t>
            </a:r>
            <a:endParaRPr lang="zh-CN" alt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组合 22"/>
          <p:cNvGrpSpPr/>
          <p:nvPr/>
        </p:nvGrpSpPr>
        <p:grpSpPr>
          <a:xfrm>
            <a:off x="304800" y="1003300"/>
            <a:ext cx="3841750" cy="674688"/>
            <a:chOff x="480" y="1581"/>
            <a:chExt cx="6051" cy="1062"/>
          </a:xfrm>
        </p:grpSpPr>
        <p:sp>
          <p:nvSpPr>
            <p:cNvPr id="6" name="笑脸 5"/>
            <p:cNvSpPr/>
            <p:nvPr/>
          </p:nvSpPr>
          <p:spPr>
            <a:xfrm>
              <a:off x="480" y="1781"/>
              <a:ext cx="693" cy="667"/>
            </a:xfrm>
            <a:prstGeom prst="smileyFace">
              <a:avLst/>
            </a:prstGeom>
            <a:solidFill>
              <a:srgbClr val="33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对角圆角矩形 10"/>
            <p:cNvSpPr/>
            <p:nvPr/>
          </p:nvSpPr>
          <p:spPr>
            <a:xfrm>
              <a:off x="1450" y="1581"/>
              <a:ext cx="5081" cy="1062"/>
            </a:xfrm>
            <a:prstGeom prst="round2Diag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1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小龙：</a:t>
              </a:r>
              <a:r>
                <a:rPr kumimoji="0" lang="zh-CN" altLang="en-US" sz="1800" b="1" i="0" u="none" strike="noStrike" kern="1200" cap="none" spc="0" normalizeH="0" baseline="0" noProof="1">
                  <a:ln>
                    <a:noFill/>
                  </a:ln>
                  <a:solidFill>
                    <a:schemeClr val="accent2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我出的数字和是</a:t>
              </a:r>
              <a:r>
                <a:rPr kumimoji="0" lang="en-US" altLang="zh-CN" sz="1800" b="1" i="0" u="none" strike="noStrike" kern="1200" cap="none" spc="0" normalizeH="0" baseline="0" noProof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3194</a:t>
              </a:r>
              <a:endPara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</p:grpSp>
      <p:grpSp>
        <p:nvGrpSpPr>
          <p:cNvPr id="3" name="组合 23"/>
          <p:cNvGrpSpPr/>
          <p:nvPr/>
        </p:nvGrpSpPr>
        <p:grpSpPr>
          <a:xfrm>
            <a:off x="5021263" y="1679575"/>
            <a:ext cx="3792537" cy="674688"/>
            <a:chOff x="7907" y="2644"/>
            <a:chExt cx="5973" cy="1063"/>
          </a:xfrm>
        </p:grpSpPr>
        <p:sp>
          <p:nvSpPr>
            <p:cNvPr id="8" name="笑脸 7"/>
            <p:cNvSpPr/>
            <p:nvPr/>
          </p:nvSpPr>
          <p:spPr>
            <a:xfrm>
              <a:off x="13187" y="2644"/>
              <a:ext cx="693" cy="668"/>
            </a:xfrm>
            <a:prstGeom prst="smileyFac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对角圆角矩形 11"/>
            <p:cNvSpPr/>
            <p:nvPr/>
          </p:nvSpPr>
          <p:spPr>
            <a:xfrm>
              <a:off x="7907" y="2644"/>
              <a:ext cx="5083" cy="1063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259" name="文本框 16"/>
            <p:cNvSpPr txBox="1"/>
            <p:nvPr/>
          </p:nvSpPr>
          <p:spPr>
            <a:xfrm>
              <a:off x="8070" y="2644"/>
              <a:ext cx="4706" cy="100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1800" dirty="0">
                  <a:solidFill>
                    <a:schemeClr val="bg2"/>
                  </a:solidFill>
                  <a:latin typeface="黑体" panose="02010609060101010101" pitchFamily="49" charset="-122"/>
                </a:rPr>
                <a:t>电脑：</a:t>
              </a:r>
              <a:r>
                <a:rPr lang="zh-CN" altLang="en-US" sz="1800" dirty="0">
                  <a:solidFill>
                    <a:srgbClr val="2222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稍等</a:t>
              </a:r>
              <a:r>
                <a:rPr lang="en-US" altLang="zh-CN" sz="1800" dirty="0">
                  <a:solidFill>
                    <a:srgbClr val="2222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2</a:t>
              </a:r>
              <a:r>
                <a:rPr lang="zh-CN" altLang="en-US" sz="1800" dirty="0">
                  <a:solidFill>
                    <a:srgbClr val="2222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秒，我就能说出原来的数。</a:t>
              </a:r>
              <a:endParaRPr lang="en-US" altLang="zh-CN" sz="1800" dirty="0">
                <a:solidFill>
                  <a:srgbClr val="2222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4" name="组合 24"/>
          <p:cNvGrpSpPr/>
          <p:nvPr/>
        </p:nvGrpSpPr>
        <p:grpSpPr>
          <a:xfrm>
            <a:off x="292100" y="2403475"/>
            <a:ext cx="4043363" cy="676275"/>
            <a:chOff x="480" y="3781"/>
            <a:chExt cx="6368" cy="1063"/>
          </a:xfrm>
        </p:grpSpPr>
        <p:sp>
          <p:nvSpPr>
            <p:cNvPr id="9" name="笑脸 8"/>
            <p:cNvSpPr/>
            <p:nvPr/>
          </p:nvSpPr>
          <p:spPr>
            <a:xfrm>
              <a:off x="480" y="3781"/>
              <a:ext cx="693" cy="666"/>
            </a:xfrm>
            <a:prstGeom prst="smileyFace">
              <a:avLst/>
            </a:prstGeom>
            <a:solidFill>
              <a:srgbClr val="33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" name="对角圆角矩形 12"/>
            <p:cNvSpPr/>
            <p:nvPr/>
          </p:nvSpPr>
          <p:spPr>
            <a:xfrm>
              <a:off x="1450" y="3781"/>
              <a:ext cx="5083" cy="1063"/>
            </a:xfrm>
            <a:prstGeom prst="round2Diag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256" name="文本框 17"/>
            <p:cNvSpPr txBox="1"/>
            <p:nvPr/>
          </p:nvSpPr>
          <p:spPr>
            <a:xfrm>
              <a:off x="1745" y="4028"/>
              <a:ext cx="5103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1800" dirty="0">
                  <a:solidFill>
                    <a:schemeClr val="bg2"/>
                  </a:solidFill>
                  <a:latin typeface="Arial" panose="020B0604020202020204" pitchFamily="34" charset="0"/>
                </a:rPr>
                <a:t>小龙：</a:t>
              </a:r>
              <a:r>
                <a:rPr lang="zh-CN" altLang="en-US" sz="1800" dirty="0">
                  <a:solidFill>
                    <a:srgbClr val="2222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等就等，猜吧！</a:t>
              </a:r>
              <a:endParaRPr lang="zh-CN" altLang="en-US" sz="1800" dirty="0">
                <a:solidFill>
                  <a:srgbClr val="2222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5" name="组合 25"/>
          <p:cNvGrpSpPr/>
          <p:nvPr/>
        </p:nvGrpSpPr>
        <p:grpSpPr>
          <a:xfrm>
            <a:off x="5021263" y="2657475"/>
            <a:ext cx="3792537" cy="742950"/>
            <a:chOff x="7907" y="4844"/>
            <a:chExt cx="5973" cy="1171"/>
          </a:xfrm>
        </p:grpSpPr>
        <p:sp>
          <p:nvSpPr>
            <p:cNvPr id="7" name="笑脸 6"/>
            <p:cNvSpPr/>
            <p:nvPr/>
          </p:nvSpPr>
          <p:spPr>
            <a:xfrm>
              <a:off x="13187" y="4844"/>
              <a:ext cx="693" cy="668"/>
            </a:xfrm>
            <a:prstGeom prst="smileyFac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对角圆角矩形 13"/>
            <p:cNvSpPr/>
            <p:nvPr/>
          </p:nvSpPr>
          <p:spPr>
            <a:xfrm>
              <a:off x="7907" y="4952"/>
              <a:ext cx="5083" cy="1063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253" name="文本框 18"/>
            <p:cNvSpPr txBox="1"/>
            <p:nvPr/>
          </p:nvSpPr>
          <p:spPr>
            <a:xfrm>
              <a:off x="8069" y="5172"/>
              <a:ext cx="4214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dirty="0">
                  <a:solidFill>
                    <a:schemeClr val="bg2"/>
                  </a:solidFill>
                  <a:latin typeface="Arial" panose="020B0604020202020204" pitchFamily="34" charset="0"/>
                </a:rPr>
                <a:t>电脑：</a:t>
              </a:r>
              <a:r>
                <a:rPr lang="zh-CN" altLang="en-US" sz="1800" dirty="0">
                  <a:solidFill>
                    <a:srgbClr val="2222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绝对是</a:t>
              </a:r>
              <a:r>
                <a:rPr lang="en-US" altLang="zh-CN" sz="1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358</a:t>
              </a:r>
              <a:r>
                <a:rPr lang="zh-CN" altLang="en-US" sz="1800" dirty="0">
                  <a:solidFill>
                    <a:srgbClr val="2222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！</a:t>
              </a:r>
              <a:endParaRPr lang="zh-CN" altLang="en-US" sz="1800" dirty="0">
                <a:solidFill>
                  <a:srgbClr val="2222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10" name="组合 1"/>
          <p:cNvGrpSpPr/>
          <p:nvPr/>
        </p:nvGrpSpPr>
        <p:grpSpPr>
          <a:xfrm>
            <a:off x="304800" y="3679825"/>
            <a:ext cx="6526213" cy="520700"/>
            <a:chOff x="480" y="5795"/>
            <a:chExt cx="10278" cy="820"/>
          </a:xfrm>
        </p:grpSpPr>
        <p:sp>
          <p:nvSpPr>
            <p:cNvPr id="20" name="笑脸 19"/>
            <p:cNvSpPr/>
            <p:nvPr/>
          </p:nvSpPr>
          <p:spPr>
            <a:xfrm>
              <a:off x="480" y="5795"/>
              <a:ext cx="693" cy="515"/>
            </a:xfrm>
            <a:prstGeom prst="smileyFace">
              <a:avLst/>
            </a:prstGeom>
            <a:solidFill>
              <a:srgbClr val="33CC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对角圆角矩形 20"/>
            <p:cNvSpPr/>
            <p:nvPr/>
          </p:nvSpPr>
          <p:spPr>
            <a:xfrm>
              <a:off x="1450" y="5795"/>
              <a:ext cx="9308" cy="820"/>
            </a:xfrm>
            <a:prstGeom prst="round2Diag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250" name="文本框 21"/>
            <p:cNvSpPr txBox="1"/>
            <p:nvPr/>
          </p:nvSpPr>
          <p:spPr>
            <a:xfrm>
              <a:off x="1345" y="5933"/>
              <a:ext cx="9345" cy="57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1800" dirty="0">
                  <a:solidFill>
                    <a:schemeClr val="bg2"/>
                  </a:solidFill>
                  <a:latin typeface="Arial" panose="020B0604020202020204" pitchFamily="34" charset="0"/>
                </a:rPr>
                <a:t>   </a:t>
              </a:r>
              <a:r>
                <a:rPr lang="zh-CN" altLang="en-US" sz="1800" dirty="0">
                  <a:solidFill>
                    <a:schemeClr val="bg2"/>
                  </a:solidFill>
                  <a:latin typeface="Arial" panose="020B0604020202020204" pitchFamily="34" charset="0"/>
                </a:rPr>
                <a:t>小龙：</a:t>
              </a:r>
              <a:r>
                <a:rPr lang="zh-CN" altLang="en-US" sz="1800" dirty="0">
                  <a:solidFill>
                    <a:srgbClr val="2222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我的天，他怎么算的，我得学一学。</a:t>
              </a:r>
              <a:endParaRPr lang="zh-CN" altLang="en-US" sz="1800" dirty="0">
                <a:solidFill>
                  <a:srgbClr val="2222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文本框 3"/>
          <p:cNvSpPr txBox="1"/>
          <p:nvPr/>
        </p:nvSpPr>
        <p:spPr>
          <a:xfrm>
            <a:off x="2970213" y="196850"/>
            <a:ext cx="32035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solidFill>
                  <a:schemeClr val="bg2"/>
                </a:solidFill>
                <a:latin typeface="Arial" panose="020B0604020202020204" pitchFamily="34" charset="0"/>
              </a:rPr>
              <a:t>魔术师模式举例：</a:t>
            </a:r>
            <a:endParaRPr lang="zh-CN" altLang="en-US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组合 51"/>
          <p:cNvGrpSpPr/>
          <p:nvPr/>
        </p:nvGrpSpPr>
        <p:grpSpPr>
          <a:xfrm>
            <a:off x="304800" y="1003300"/>
            <a:ext cx="3854450" cy="674688"/>
            <a:chOff x="480" y="1581"/>
            <a:chExt cx="6071" cy="1062"/>
          </a:xfrm>
        </p:grpSpPr>
        <p:sp>
          <p:nvSpPr>
            <p:cNvPr id="17" name="笑脸 16"/>
            <p:cNvSpPr/>
            <p:nvPr/>
          </p:nvSpPr>
          <p:spPr>
            <a:xfrm>
              <a:off x="480" y="1778"/>
              <a:ext cx="693" cy="667"/>
            </a:xfrm>
            <a:prstGeom prst="smileyFace">
              <a:avLst/>
            </a:prstGeom>
            <a:solidFill>
              <a:srgbClr val="33CCFF"/>
            </a:solidFill>
            <a:ln>
              <a:solidFill>
                <a:schemeClr val="accent1"/>
              </a:solidFill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1" name="对角圆角矩形 20"/>
            <p:cNvSpPr/>
            <p:nvPr/>
          </p:nvSpPr>
          <p:spPr>
            <a:xfrm>
              <a:off x="1450" y="1581"/>
              <a:ext cx="5101" cy="1062"/>
            </a:xfrm>
            <a:prstGeom prst="round2Diag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1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rPr>
                <a:t>小龙：</a:t>
              </a:r>
              <a:r>
                <a:rPr kumimoji="0" lang="zh-CN" altLang="en-US" sz="1800" b="1" i="0" u="none" strike="noStrike" kern="1200" cap="none" spc="0" normalizeH="0" baseline="0" noProof="1">
                  <a:ln>
                    <a:noFill/>
                  </a:ln>
                  <a:solidFill>
                    <a:schemeClr val="bg1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这次你出</a:t>
              </a:r>
              <a:r>
                <a:rPr kumimoji="0" lang="zh-CN" altLang="en-US" sz="1800" b="1" i="0" u="none" strike="noStrike" kern="1200" cap="none" spc="0" normalizeH="0" baseline="0" noProof="1">
                  <a:ln>
                    <a:noFill/>
                  </a:ln>
                  <a:solidFill>
                    <a:srgbClr val="0000CC"/>
                  </a:solidFill>
                  <a:effectLst/>
                  <a:uLnTx/>
                  <a:uFillTx/>
                  <a:latin typeface="楷体" panose="02010609060101010101" pitchFamily="49" charset="-122"/>
                  <a:ea typeface="楷体" panose="02010609060101010101" pitchFamily="49" charset="-122"/>
                  <a:cs typeface="+mn-cs"/>
                </a:rPr>
                <a:t>数字，我猜。</a:t>
              </a:r>
              <a:endPara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  <a:cs typeface="+mn-cs"/>
              </a:endParaRPr>
            </a:p>
          </p:txBody>
        </p:sp>
      </p:grpSp>
      <p:grpSp>
        <p:nvGrpSpPr>
          <p:cNvPr id="3" name="组合 52"/>
          <p:cNvGrpSpPr/>
          <p:nvPr/>
        </p:nvGrpSpPr>
        <p:grpSpPr>
          <a:xfrm>
            <a:off x="5021263" y="1679575"/>
            <a:ext cx="3792537" cy="673100"/>
            <a:chOff x="7907" y="2644"/>
            <a:chExt cx="5973" cy="1062"/>
          </a:xfrm>
        </p:grpSpPr>
        <p:sp>
          <p:nvSpPr>
            <p:cNvPr id="19" name="笑脸 18"/>
            <p:cNvSpPr/>
            <p:nvPr/>
          </p:nvSpPr>
          <p:spPr>
            <a:xfrm>
              <a:off x="13187" y="2644"/>
              <a:ext cx="693" cy="666"/>
            </a:xfrm>
            <a:prstGeom prst="smileyFac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对角圆角矩形 21"/>
            <p:cNvSpPr/>
            <p:nvPr/>
          </p:nvSpPr>
          <p:spPr>
            <a:xfrm>
              <a:off x="7907" y="2644"/>
              <a:ext cx="5083" cy="1062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304" name="文本框 24"/>
            <p:cNvSpPr txBox="1"/>
            <p:nvPr/>
          </p:nvSpPr>
          <p:spPr>
            <a:xfrm>
              <a:off x="8307" y="2888"/>
              <a:ext cx="4471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1800" dirty="0">
                  <a:solidFill>
                    <a:schemeClr val="bg2"/>
                  </a:solidFill>
                  <a:latin typeface="Arial" panose="020B0604020202020204" pitchFamily="34" charset="0"/>
                </a:rPr>
                <a:t>电脑：</a:t>
              </a:r>
              <a:r>
                <a:rPr lang="zh-CN" altLang="en-US" sz="1800" dirty="0">
                  <a:solidFill>
                    <a:srgbClr val="0000CC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我出的数字是</a:t>
              </a:r>
              <a:r>
                <a:rPr lang="en-US" altLang="zh-CN" sz="1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1606</a:t>
              </a:r>
              <a:r>
                <a:rPr lang="zh-CN" altLang="en-US" sz="1800" dirty="0">
                  <a:solidFill>
                    <a:schemeClr val="tx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。</a:t>
              </a:r>
              <a:endParaRPr lang="zh-CN" altLang="en-US" sz="1800" dirty="0">
                <a:solidFill>
                  <a:schemeClr val="tx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4" name="组合 32"/>
          <p:cNvGrpSpPr/>
          <p:nvPr/>
        </p:nvGrpSpPr>
        <p:grpSpPr>
          <a:xfrm>
            <a:off x="304800" y="2354263"/>
            <a:ext cx="4043363" cy="674687"/>
            <a:chOff x="480" y="3781"/>
            <a:chExt cx="6368" cy="1063"/>
          </a:xfrm>
        </p:grpSpPr>
        <p:sp>
          <p:nvSpPr>
            <p:cNvPr id="20" name="笑脸 19"/>
            <p:cNvSpPr/>
            <p:nvPr/>
          </p:nvSpPr>
          <p:spPr>
            <a:xfrm>
              <a:off x="480" y="3781"/>
              <a:ext cx="693" cy="668"/>
            </a:xfrm>
            <a:prstGeom prst="smileyFace">
              <a:avLst/>
            </a:prstGeom>
            <a:solidFill>
              <a:srgbClr val="33CC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3" name="对角圆角矩形 22"/>
            <p:cNvSpPr/>
            <p:nvPr/>
          </p:nvSpPr>
          <p:spPr>
            <a:xfrm>
              <a:off x="1450" y="3781"/>
              <a:ext cx="5083" cy="1063"/>
            </a:xfrm>
            <a:prstGeom prst="round2Diag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301" name="文本框 25"/>
            <p:cNvSpPr txBox="1"/>
            <p:nvPr/>
          </p:nvSpPr>
          <p:spPr>
            <a:xfrm>
              <a:off x="1448" y="4038"/>
              <a:ext cx="5400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1800" dirty="0">
                  <a:solidFill>
                    <a:schemeClr val="bg2"/>
                  </a:solidFill>
                  <a:latin typeface="Arial" panose="020B0604020202020204" pitchFamily="34" charset="0"/>
                </a:rPr>
                <a:t>小龙：</a:t>
              </a:r>
              <a:r>
                <a:rPr lang="zh-CN" altLang="en-US" sz="1800" dirty="0">
                  <a:solidFill>
                    <a:srgbClr val="0000CC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等等哈。</a:t>
              </a:r>
              <a:endParaRPr lang="zh-CN" altLang="en-US" sz="1800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5" name="组合 30"/>
          <p:cNvGrpSpPr/>
          <p:nvPr/>
        </p:nvGrpSpPr>
        <p:grpSpPr>
          <a:xfrm>
            <a:off x="5021263" y="3824288"/>
            <a:ext cx="3792537" cy="744537"/>
            <a:chOff x="7907" y="4844"/>
            <a:chExt cx="5973" cy="1171"/>
          </a:xfrm>
        </p:grpSpPr>
        <p:sp>
          <p:nvSpPr>
            <p:cNvPr id="18" name="笑脸 17"/>
            <p:cNvSpPr/>
            <p:nvPr/>
          </p:nvSpPr>
          <p:spPr>
            <a:xfrm>
              <a:off x="13187" y="4844"/>
              <a:ext cx="693" cy="667"/>
            </a:xfrm>
            <a:prstGeom prst="smileyFace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4" name="对角圆角矩形 23"/>
            <p:cNvSpPr/>
            <p:nvPr/>
          </p:nvSpPr>
          <p:spPr>
            <a:xfrm>
              <a:off x="7907" y="4951"/>
              <a:ext cx="5083" cy="1064"/>
            </a:xfrm>
            <a:prstGeom prst="round2Diag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298" name="文本框 26"/>
            <p:cNvSpPr txBox="1"/>
            <p:nvPr/>
          </p:nvSpPr>
          <p:spPr>
            <a:xfrm>
              <a:off x="8307" y="5171"/>
              <a:ext cx="3976" cy="62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2000" dirty="0">
                  <a:solidFill>
                    <a:schemeClr val="bg2"/>
                  </a:solidFill>
                  <a:latin typeface="Arial" panose="020B0604020202020204" pitchFamily="34" charset="0"/>
                </a:rPr>
                <a:t>电脑：</a:t>
              </a:r>
              <a:r>
                <a:rPr lang="zh-CN" altLang="en-US" sz="2000" dirty="0">
                  <a:solidFill>
                    <a:srgbClr val="0A0AFF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魔术师真聪明！</a:t>
              </a:r>
              <a:endParaRPr lang="en-US" altLang="zh-CN" sz="2000" dirty="0">
                <a:solidFill>
                  <a:srgbClr val="0A0AFF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6" name="组合 31"/>
          <p:cNvGrpSpPr/>
          <p:nvPr/>
        </p:nvGrpSpPr>
        <p:grpSpPr>
          <a:xfrm>
            <a:off x="304800" y="3424238"/>
            <a:ext cx="3856038" cy="674687"/>
            <a:chOff x="480" y="5999"/>
            <a:chExt cx="6072" cy="1063"/>
          </a:xfrm>
        </p:grpSpPr>
        <p:sp>
          <p:nvSpPr>
            <p:cNvPr id="28" name="笑脸 27"/>
            <p:cNvSpPr/>
            <p:nvPr/>
          </p:nvSpPr>
          <p:spPr>
            <a:xfrm>
              <a:off x="480" y="5999"/>
              <a:ext cx="692" cy="668"/>
            </a:xfrm>
            <a:prstGeom prst="smileyFace">
              <a:avLst/>
            </a:prstGeom>
            <a:solidFill>
              <a:srgbClr val="33CCFF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9" name="对角圆角矩形 28"/>
            <p:cNvSpPr/>
            <p:nvPr/>
          </p:nvSpPr>
          <p:spPr>
            <a:xfrm>
              <a:off x="1450" y="5999"/>
              <a:ext cx="5082" cy="1063"/>
            </a:xfrm>
            <a:prstGeom prst="round2Diag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295" name="文本框 29"/>
            <p:cNvSpPr txBox="1"/>
            <p:nvPr/>
          </p:nvSpPr>
          <p:spPr>
            <a:xfrm>
              <a:off x="1449" y="6054"/>
              <a:ext cx="5103" cy="57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1800" dirty="0">
                  <a:solidFill>
                    <a:schemeClr val="bg2"/>
                  </a:solidFill>
                  <a:latin typeface="Arial" panose="020B0604020202020204" pitchFamily="34" charset="0"/>
                </a:rPr>
                <a:t>小龙：</a:t>
              </a:r>
              <a:r>
                <a:rPr lang="zh-CN" altLang="en-US" sz="1800" dirty="0">
                  <a:solidFill>
                    <a:srgbClr val="0000CC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哈哈，是不是</a:t>
              </a:r>
              <a:r>
                <a:rPr lang="en-US" altLang="zh-CN" sz="18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170</a:t>
              </a:r>
              <a:r>
                <a:rPr lang="zh-CN" altLang="en-US" sz="1800" dirty="0">
                  <a:solidFill>
                    <a:srgbClr val="0000CC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。</a:t>
              </a:r>
              <a:endParaRPr lang="zh-CN" altLang="en-US" sz="1800" dirty="0">
                <a:solidFill>
                  <a:srgbClr val="0000CC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</p:txBody>
        </p:sp>
      </p:grpSp>
      <p:grpSp>
        <p:nvGrpSpPr>
          <p:cNvPr id="7" name="组合 82"/>
          <p:cNvGrpSpPr/>
          <p:nvPr/>
        </p:nvGrpSpPr>
        <p:grpSpPr>
          <a:xfrm>
            <a:off x="-3175" y="3155950"/>
            <a:ext cx="8904288" cy="74613"/>
            <a:chOff x="14" y="5018"/>
            <a:chExt cx="14024" cy="118"/>
          </a:xfrm>
        </p:grpSpPr>
        <p:sp>
          <p:nvSpPr>
            <p:cNvPr id="63" name="减号 62"/>
            <p:cNvSpPr/>
            <p:nvPr/>
          </p:nvSpPr>
          <p:spPr>
            <a:xfrm>
              <a:off x="14" y="5018"/>
              <a:ext cx="850" cy="118"/>
            </a:xfrm>
            <a:prstGeom prst="mathMinu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1274" name="组合 63"/>
            <p:cNvGrpSpPr/>
            <p:nvPr/>
          </p:nvGrpSpPr>
          <p:grpSpPr>
            <a:xfrm>
              <a:off x="864" y="5018"/>
              <a:ext cx="2700" cy="118"/>
              <a:chOff x="864" y="5018"/>
              <a:chExt cx="2700" cy="118"/>
            </a:xfrm>
          </p:grpSpPr>
          <p:sp>
            <p:nvSpPr>
              <p:cNvPr id="65" name="减号 64"/>
              <p:cNvSpPr/>
              <p:nvPr/>
            </p:nvSpPr>
            <p:spPr>
              <a:xfrm>
                <a:off x="864" y="5018"/>
                <a:ext cx="850" cy="118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6" name="减号 65"/>
              <p:cNvSpPr/>
              <p:nvPr/>
            </p:nvSpPr>
            <p:spPr>
              <a:xfrm>
                <a:off x="1844" y="5018"/>
                <a:ext cx="850" cy="118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67" name="减号 66"/>
              <p:cNvSpPr/>
              <p:nvPr/>
            </p:nvSpPr>
            <p:spPr>
              <a:xfrm>
                <a:off x="2714" y="5018"/>
                <a:ext cx="850" cy="118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1275" name="组合 67"/>
            <p:cNvGrpSpPr/>
            <p:nvPr/>
          </p:nvGrpSpPr>
          <p:grpSpPr>
            <a:xfrm>
              <a:off x="12338" y="5018"/>
              <a:ext cx="1700" cy="118"/>
              <a:chOff x="12338" y="5018"/>
              <a:chExt cx="1700" cy="118"/>
            </a:xfrm>
          </p:grpSpPr>
          <p:sp>
            <p:nvSpPr>
              <p:cNvPr id="69" name="减号 68"/>
              <p:cNvSpPr/>
              <p:nvPr/>
            </p:nvSpPr>
            <p:spPr>
              <a:xfrm>
                <a:off x="12338" y="5018"/>
                <a:ext cx="850" cy="118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0" name="减号 69"/>
              <p:cNvSpPr/>
              <p:nvPr/>
            </p:nvSpPr>
            <p:spPr>
              <a:xfrm>
                <a:off x="13188" y="5018"/>
                <a:ext cx="850" cy="118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1276" name="组合 70"/>
            <p:cNvGrpSpPr/>
            <p:nvPr/>
          </p:nvGrpSpPr>
          <p:grpSpPr>
            <a:xfrm>
              <a:off x="3564" y="5018"/>
              <a:ext cx="4250" cy="118"/>
              <a:chOff x="3564" y="5018"/>
              <a:chExt cx="4250" cy="118"/>
            </a:xfrm>
          </p:grpSpPr>
          <p:sp>
            <p:nvSpPr>
              <p:cNvPr id="72" name="减号 71"/>
              <p:cNvSpPr/>
              <p:nvPr/>
            </p:nvSpPr>
            <p:spPr>
              <a:xfrm>
                <a:off x="3564" y="5018"/>
                <a:ext cx="850" cy="118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3" name="减号 72"/>
              <p:cNvSpPr/>
              <p:nvPr/>
            </p:nvSpPr>
            <p:spPr>
              <a:xfrm>
                <a:off x="4414" y="5018"/>
                <a:ext cx="850" cy="118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4" name="减号 73"/>
              <p:cNvSpPr/>
              <p:nvPr/>
            </p:nvSpPr>
            <p:spPr>
              <a:xfrm>
                <a:off x="5265" y="5018"/>
                <a:ext cx="850" cy="118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5" name="减号 74"/>
              <p:cNvSpPr/>
              <p:nvPr/>
            </p:nvSpPr>
            <p:spPr>
              <a:xfrm>
                <a:off x="6115" y="5018"/>
                <a:ext cx="850" cy="118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6" name="减号 75"/>
              <p:cNvSpPr/>
              <p:nvPr/>
            </p:nvSpPr>
            <p:spPr>
              <a:xfrm>
                <a:off x="6965" y="5018"/>
                <a:ext cx="850" cy="118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grpSp>
          <p:nvGrpSpPr>
            <p:cNvPr id="11277" name="组合 76"/>
            <p:cNvGrpSpPr/>
            <p:nvPr/>
          </p:nvGrpSpPr>
          <p:grpSpPr>
            <a:xfrm>
              <a:off x="7888" y="5018"/>
              <a:ext cx="4376" cy="118"/>
              <a:chOff x="7907" y="5018"/>
              <a:chExt cx="4376" cy="118"/>
            </a:xfrm>
          </p:grpSpPr>
          <p:sp>
            <p:nvSpPr>
              <p:cNvPr id="78" name="减号 77"/>
              <p:cNvSpPr/>
              <p:nvPr/>
            </p:nvSpPr>
            <p:spPr>
              <a:xfrm>
                <a:off x="7906" y="5018"/>
                <a:ext cx="850" cy="118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79" name="减号 78"/>
              <p:cNvSpPr/>
              <p:nvPr/>
            </p:nvSpPr>
            <p:spPr>
              <a:xfrm>
                <a:off x="8756" y="5018"/>
                <a:ext cx="848" cy="118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0" name="减号 79"/>
              <p:cNvSpPr/>
              <p:nvPr/>
            </p:nvSpPr>
            <p:spPr>
              <a:xfrm>
                <a:off x="9607" y="5018"/>
                <a:ext cx="850" cy="118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1" name="减号 80"/>
              <p:cNvSpPr/>
              <p:nvPr/>
            </p:nvSpPr>
            <p:spPr>
              <a:xfrm>
                <a:off x="11432" y="5018"/>
                <a:ext cx="850" cy="118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2" name="减号 81"/>
              <p:cNvSpPr/>
              <p:nvPr/>
            </p:nvSpPr>
            <p:spPr>
              <a:xfrm>
                <a:off x="10457" y="5018"/>
                <a:ext cx="850" cy="118"/>
              </a:xfrm>
              <a:prstGeom prst="mathMinu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 bwMode="auto">
          <a:xfrm>
            <a:off x="930444" y="242413"/>
            <a:ext cx="6858000" cy="614660"/>
          </a:xfrm>
          <a:ln>
            <a:miter lim="800000"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第</a:t>
            </a:r>
            <a:r>
              <a:rPr kumimoji="0" lang="en-US" altLang="zh-CN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3</a:t>
            </a:r>
            <a:r>
              <a:rPr kumimoji="0" lang="zh-CN" altLang="en-US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讲  位数小魔术</a:t>
            </a:r>
            <a:endParaRPr kumimoji="0" lang="zh-CN" altLang="en-US" sz="3200" b="1" i="0" u="none" strike="noStrike" kern="120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</p:txBody>
      </p:sp>
      <p:sp>
        <p:nvSpPr>
          <p:cNvPr id="1028" name="矩形 5"/>
          <p:cNvSpPr/>
          <p:nvPr/>
        </p:nvSpPr>
        <p:spPr>
          <a:xfrm>
            <a:off x="608013" y="857250"/>
            <a:ext cx="2479675" cy="4873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marL="285750" indent="-285750" eaLnBrk="1" hangingPunct="1">
              <a:lnSpc>
                <a:spcPct val="130000"/>
              </a:lnSpc>
              <a:spcBef>
                <a:spcPct val="20000"/>
              </a:spcBef>
            </a:pPr>
            <a:r>
              <a:rPr lang="zh-CN" altLang="en-US" sz="2000" dirty="0">
                <a:solidFill>
                  <a:schemeClr val="bg1"/>
                </a:solidFill>
                <a:latin typeface="宋体" panose="02010600030101010101" pitchFamily="2" charset="-122"/>
                <a:sym typeface="宋体" panose="02010600030101010101" pitchFamily="2" charset="-122"/>
              </a:rPr>
              <a:t>界面设计的流程图：</a:t>
            </a:r>
            <a:endParaRPr lang="zh-CN" altLang="en-US" sz="2000" dirty="0">
              <a:solidFill>
                <a:schemeClr val="bg1"/>
              </a:solidFill>
              <a:latin typeface="宋体" panose="02010600030101010101" pitchFamily="2" charset="-122"/>
              <a:sym typeface="宋体" panose="02010600030101010101" pitchFamily="2" charset="-122"/>
            </a:endParaRPr>
          </a:p>
        </p:txBody>
      </p:sp>
      <p:graphicFrame>
        <p:nvGraphicFramePr>
          <p:cNvPr id="1026" name="对象 1"/>
          <p:cNvGraphicFramePr/>
          <p:nvPr/>
        </p:nvGraphicFramePr>
        <p:xfrm>
          <a:off x="1252538" y="1166813"/>
          <a:ext cx="7234237" cy="355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876800" imgH="3492500" progId="Visio.Drawing.15">
                  <p:embed/>
                </p:oleObj>
              </mc:Choice>
              <mc:Fallback>
                <p:oleObj name="" r:id="rId1" imgW="4876800" imgH="3492500" progId="Visio.Drawing.15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52538" y="1166813"/>
                        <a:ext cx="7234237" cy="355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ctrTitle"/>
          </p:nvPr>
        </p:nvSpPr>
        <p:spPr bwMode="auto">
          <a:xfrm>
            <a:off x="943144" y="260193"/>
            <a:ext cx="6858000" cy="614635"/>
          </a:xfrm>
          <a:ln>
            <a:miter lim="800000"/>
          </a:ln>
          <a:effectLst/>
          <a:scene3d>
            <a:camera prst="orthographicFront"/>
            <a:lightRig rig="balanced" dir="t"/>
          </a:scene3d>
          <a:sp3d prstMaterial="plastic"/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算法思想 </a:t>
            </a:r>
            <a:r>
              <a:rPr kumimoji="0" lang="en-US" altLang="zh-CN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/  </a:t>
            </a:r>
            <a:r>
              <a:rPr kumimoji="0" lang="zh-CN" altLang="en-US" sz="3200" b="1" i="0" u="none" strike="noStrike" kern="1200" cap="none" spc="0" normalizeH="0" baseline="0" noProof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ea"/>
              </a:rPr>
              <a:t>数学原理</a:t>
            </a:r>
            <a:endParaRPr kumimoji="0" lang="zh-CN" altLang="en-US" sz="3200" b="1" i="0" u="none" strike="noStrike" kern="1200" cap="none" spc="0" normalizeH="0" baseline="0" noProof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uLnTx/>
              <a:uFillTx/>
              <a:latin typeface="+mn-ea"/>
              <a:ea typeface="+mn-ea"/>
              <a:cs typeface="+mn-ea"/>
            </a:endParaRPr>
          </a:p>
        </p:txBody>
      </p:sp>
      <p:sp>
        <p:nvSpPr>
          <p:cNvPr id="12291" name="文本框 4"/>
          <p:cNvSpPr txBox="1"/>
          <p:nvPr/>
        </p:nvSpPr>
        <p:spPr>
          <a:xfrm>
            <a:off x="665163" y="1519238"/>
            <a:ext cx="2984500" cy="3952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/>
            <a:r>
              <a:rPr lang="zh-CN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选出一个三位数</a:t>
            </a:r>
            <a:r>
              <a:rPr lang="en-US" altLang="zh-CN" sz="2000" dirty="0">
                <a:solidFill>
                  <a:schemeClr val="bg2"/>
                </a:solidFill>
                <a:latin typeface="Arial" panose="020B0604020202020204" pitchFamily="34" charset="0"/>
              </a:rPr>
              <a:t>:    </a:t>
            </a:r>
            <a:r>
              <a:rPr lang="en-US" altLang="zh-CN" sz="2000" dirty="0">
                <a:solidFill>
                  <a:srgbClr val="00B050"/>
                </a:solidFill>
                <a:latin typeface="Arial" panose="020B0604020202020204" pitchFamily="34" charset="0"/>
              </a:rPr>
              <a:t>abc</a:t>
            </a:r>
            <a:r>
              <a:rPr lang="en-US" altLang="zh-CN" sz="2000" dirty="0">
                <a:solidFill>
                  <a:schemeClr val="bg2"/>
                </a:solidFill>
                <a:latin typeface="Arial" panose="020B0604020202020204" pitchFamily="34" charset="0"/>
              </a:rPr>
              <a:t>   </a:t>
            </a:r>
            <a:endParaRPr lang="zh-CN" altLang="en-US" sz="2000" dirty="0">
              <a:latin typeface="Arial" panose="020B0604020202020204" pitchFamily="34" charset="0"/>
            </a:endParaRPr>
          </a:p>
        </p:txBody>
      </p:sp>
      <p:grpSp>
        <p:nvGrpSpPr>
          <p:cNvPr id="12292" name="组合 14"/>
          <p:cNvGrpSpPr/>
          <p:nvPr/>
        </p:nvGrpSpPr>
        <p:grpSpPr>
          <a:xfrm>
            <a:off x="4048125" y="1519238"/>
            <a:ext cx="1111250" cy="517525"/>
            <a:chOff x="6113" y="1320"/>
            <a:chExt cx="1750" cy="816"/>
          </a:xfrm>
        </p:grpSpPr>
        <p:sp>
          <p:nvSpPr>
            <p:cNvPr id="7" name="圆角矩形 6"/>
            <p:cNvSpPr/>
            <p:nvPr/>
          </p:nvSpPr>
          <p:spPr>
            <a:xfrm>
              <a:off x="6131" y="1378"/>
              <a:ext cx="1207" cy="693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301" name="文本框 10"/>
            <p:cNvSpPr txBox="1"/>
            <p:nvPr/>
          </p:nvSpPr>
          <p:spPr>
            <a:xfrm>
              <a:off x="6113" y="1320"/>
              <a:ext cx="1750" cy="81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dirty="0">
                  <a:solidFill>
                    <a:srgbClr val="00B050"/>
                  </a:solidFill>
                  <a:latin typeface="Arial" panose="020B0604020202020204" pitchFamily="34" charset="0"/>
                </a:rPr>
                <a:t>358</a:t>
              </a:r>
              <a:endParaRPr lang="en-US" altLang="zh-CN" dirty="0">
                <a:solidFill>
                  <a:srgbClr val="00B05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2293" name="文本框 5"/>
          <p:cNvSpPr txBox="1"/>
          <p:nvPr/>
        </p:nvSpPr>
        <p:spPr>
          <a:xfrm>
            <a:off x="665163" y="1947863"/>
            <a:ext cx="7877175" cy="16916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按照：</a:t>
            </a:r>
            <a:r>
              <a:rPr lang="zh-CN" altLang="en-US" sz="2000" dirty="0">
                <a:solidFill>
                  <a:srgbClr val="00B05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acb、bca、bac、cab、cba</a:t>
            </a:r>
            <a:endParaRPr lang="zh-CN" altLang="en-US" sz="2000" dirty="0">
              <a:solidFill>
                <a:srgbClr val="00B050"/>
              </a:solidFill>
              <a:latin typeface="Arial" panose="020B0604020202020204" pitchFamily="34" charset="0"/>
              <a:sym typeface="黑体" panose="02010609060101010101" pitchFamily="49" charset="-122"/>
            </a:endParaRPr>
          </a:p>
          <a:p>
            <a:pPr eaLnBrk="1" hangingPunct="1"/>
            <a:r>
              <a:rPr lang="zh-CN" altLang="en-US" sz="20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          搭配成</a:t>
            </a:r>
            <a:r>
              <a:rPr lang="en-US" altLang="zh-CN" sz="20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5</a:t>
            </a:r>
            <a:r>
              <a:rPr lang="zh-CN" altLang="en-US" sz="20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个新的数字，并且求出</a:t>
            </a:r>
            <a:r>
              <a:rPr lang="en-US" altLang="zh-CN" sz="20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5</a:t>
            </a:r>
            <a:r>
              <a:rPr lang="zh-CN" altLang="en-US" sz="20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个数的 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和</a:t>
            </a:r>
            <a:r>
              <a:rPr lang="zh-CN" altLang="en-US" sz="20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。</a:t>
            </a:r>
            <a:endParaRPr lang="zh-CN" altLang="en-US" sz="2000" dirty="0">
              <a:solidFill>
                <a:schemeClr val="bg2"/>
              </a:solidFill>
              <a:latin typeface="Arial" panose="020B0604020202020204" pitchFamily="34" charset="0"/>
              <a:sym typeface="黑体" panose="02010609060101010101" pitchFamily="49" charset="-122"/>
            </a:endParaRPr>
          </a:p>
          <a:p>
            <a:pPr algn="ctr" eaLnBrk="1" hangingPunct="1"/>
            <a:r>
              <a:rPr lang="zh-CN" altLang="en-US" sz="20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</a:t>
            </a:r>
            <a:r>
              <a:rPr lang="zh-CN" altLang="en-US" dirty="0">
                <a:solidFill>
                  <a:srgbClr val="00B05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acb+bca+bac+cab+cba=</a:t>
            </a:r>
            <a:r>
              <a:rPr lang="zh-CN" altLang="en-US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sum</a:t>
            </a:r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sym typeface="黑体" panose="02010609060101010101" pitchFamily="49" charset="-122"/>
            </a:endParaRPr>
          </a:p>
          <a:p>
            <a:pPr eaLnBrk="1" hangingPunct="1"/>
            <a:endParaRPr lang="zh-CN" altLang="en-US" dirty="0">
              <a:solidFill>
                <a:srgbClr val="FF0000"/>
              </a:solidFill>
              <a:latin typeface="Arial" panose="020B0604020202020204" pitchFamily="34" charset="0"/>
              <a:sym typeface="黑体" panose="02010609060101010101" pitchFamily="49" charset="-122"/>
            </a:endParaRPr>
          </a:p>
        </p:txBody>
      </p:sp>
      <p:sp>
        <p:nvSpPr>
          <p:cNvPr id="12294" name="文本框 7"/>
          <p:cNvSpPr txBox="1"/>
          <p:nvPr/>
        </p:nvSpPr>
        <p:spPr>
          <a:xfrm>
            <a:off x="592138" y="3556000"/>
            <a:ext cx="7886700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只告诉魔术师算出的总和，魔术师来算出原来的数 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abc</a:t>
            </a:r>
            <a:r>
              <a:rPr lang="en-US" altLang="zh-CN" sz="20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</a:t>
            </a:r>
            <a:r>
              <a:rPr lang="zh-CN" altLang="en-US" sz="20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。</a:t>
            </a:r>
            <a:endParaRPr lang="zh-CN" altLang="en-US" sz="2000" dirty="0">
              <a:solidFill>
                <a:schemeClr val="bg2"/>
              </a:solidFill>
              <a:latin typeface="Arial" panose="020B0604020202020204" pitchFamily="34" charset="0"/>
              <a:sym typeface="黑体" panose="02010609060101010101" pitchFamily="49" charset="-122"/>
            </a:endParaRPr>
          </a:p>
        </p:txBody>
      </p:sp>
      <p:grpSp>
        <p:nvGrpSpPr>
          <p:cNvPr id="12295" name="组合 15"/>
          <p:cNvGrpSpPr/>
          <p:nvPr/>
        </p:nvGrpSpPr>
        <p:grpSpPr>
          <a:xfrm>
            <a:off x="2682875" y="3952875"/>
            <a:ext cx="1020763" cy="519113"/>
            <a:chOff x="11455" y="2357"/>
            <a:chExt cx="1607" cy="816"/>
          </a:xfrm>
        </p:grpSpPr>
        <p:sp>
          <p:nvSpPr>
            <p:cNvPr id="10" name="圆角矩形 9"/>
            <p:cNvSpPr/>
            <p:nvPr/>
          </p:nvSpPr>
          <p:spPr>
            <a:xfrm>
              <a:off x="11620" y="2414"/>
              <a:ext cx="1442" cy="694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299" name="文本框 12"/>
            <p:cNvSpPr txBox="1"/>
            <p:nvPr/>
          </p:nvSpPr>
          <p:spPr>
            <a:xfrm>
              <a:off x="11455" y="2357"/>
              <a:ext cx="1593" cy="81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algn="ctr" eaLnBrk="1" hangingPunct="1"/>
              <a:r>
                <a:rPr lang="en-US" altLang="zh-CN" dirty="0">
                  <a:solidFill>
                    <a:srgbClr val="FF0000"/>
                  </a:solidFill>
                  <a:latin typeface="Arial" panose="020B0604020202020204" pitchFamily="34" charset="0"/>
                  <a:sym typeface="黑体" panose="02010609060101010101" pitchFamily="49" charset="-122"/>
                </a:rPr>
                <a:t>3194</a:t>
              </a:r>
              <a:endParaRPr lang="en-US" altLang="zh-CN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endParaRPr>
            </a:p>
          </p:txBody>
        </p:sp>
      </p:grpSp>
      <p:sp>
        <p:nvSpPr>
          <p:cNvPr id="18" name="圆角矩形 17"/>
          <p:cNvSpPr/>
          <p:nvPr/>
        </p:nvSpPr>
        <p:spPr>
          <a:xfrm>
            <a:off x="6340475" y="3971925"/>
            <a:ext cx="766763" cy="43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？</a:t>
            </a: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4059238" y="1554163"/>
            <a:ext cx="766763" cy="4397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？</a:t>
            </a: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1019175" y="222250"/>
            <a:ext cx="7724775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0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原式等于：  </a:t>
            </a:r>
            <a:r>
              <a:rPr lang="zh-CN" altLang="en-US" sz="2000" dirty="0">
                <a:solidFill>
                  <a:srgbClr val="00B050"/>
                </a:solidFill>
                <a:latin typeface="Arial" panose="020B0604020202020204" pitchFamily="34" charset="0"/>
              </a:rPr>
              <a:t>acb</a:t>
            </a:r>
            <a:r>
              <a:rPr lang="zh-CN" altLang="en-US" sz="2000" dirty="0">
                <a:solidFill>
                  <a:srgbClr val="000033"/>
                </a:solidFill>
                <a:latin typeface="Arial" panose="020B0604020202020204" pitchFamily="34" charset="0"/>
              </a:rPr>
              <a:t>+</a:t>
            </a:r>
            <a:r>
              <a:rPr lang="zh-CN" altLang="en-US" sz="2000" dirty="0">
                <a:solidFill>
                  <a:srgbClr val="00B050"/>
                </a:solidFill>
                <a:latin typeface="Arial" panose="020B0604020202020204" pitchFamily="34" charset="0"/>
              </a:rPr>
              <a:t>bca</a:t>
            </a:r>
            <a:r>
              <a:rPr lang="zh-CN" altLang="en-US" sz="2000" dirty="0">
                <a:solidFill>
                  <a:srgbClr val="000033"/>
                </a:solidFill>
                <a:latin typeface="Arial" panose="020B0604020202020204" pitchFamily="34" charset="0"/>
              </a:rPr>
              <a:t>+</a:t>
            </a:r>
            <a:r>
              <a:rPr lang="zh-CN" altLang="en-US" sz="2000" dirty="0">
                <a:solidFill>
                  <a:srgbClr val="00B050"/>
                </a:solidFill>
                <a:latin typeface="Arial" panose="020B0604020202020204" pitchFamily="34" charset="0"/>
              </a:rPr>
              <a:t>bac</a:t>
            </a:r>
            <a:r>
              <a:rPr lang="zh-CN" altLang="en-US" sz="2000" dirty="0">
                <a:solidFill>
                  <a:srgbClr val="000033"/>
                </a:solidFill>
                <a:latin typeface="Arial" panose="020B0604020202020204" pitchFamily="34" charset="0"/>
              </a:rPr>
              <a:t>+</a:t>
            </a:r>
            <a:r>
              <a:rPr lang="zh-CN" altLang="en-US" sz="2000" dirty="0">
                <a:solidFill>
                  <a:srgbClr val="00B050"/>
                </a:solidFill>
                <a:latin typeface="Arial" panose="020B0604020202020204" pitchFamily="34" charset="0"/>
              </a:rPr>
              <a:t>cab</a:t>
            </a:r>
            <a:r>
              <a:rPr lang="zh-CN" altLang="en-US" sz="2000" dirty="0">
                <a:solidFill>
                  <a:srgbClr val="000033"/>
                </a:solidFill>
                <a:latin typeface="Arial" panose="020B0604020202020204" pitchFamily="34" charset="0"/>
              </a:rPr>
              <a:t>+</a:t>
            </a:r>
            <a:r>
              <a:rPr lang="zh-CN" altLang="en-US" sz="2000" dirty="0">
                <a:solidFill>
                  <a:srgbClr val="00B050"/>
                </a:solidFill>
                <a:latin typeface="Arial" panose="020B0604020202020204" pitchFamily="34" charset="0"/>
              </a:rPr>
              <a:t>cba</a:t>
            </a:r>
            <a:r>
              <a:rPr lang="zh-CN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+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abc</a:t>
            </a:r>
            <a:r>
              <a:rPr lang="zh-CN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=</a:t>
            </a: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sum</a:t>
            </a:r>
            <a:r>
              <a:rPr lang="en-US" altLang="zh-CN" sz="2000" dirty="0">
                <a:solidFill>
                  <a:schemeClr val="bg2"/>
                </a:solidFill>
                <a:latin typeface="Arial" panose="020B0604020202020204" pitchFamily="34" charset="0"/>
              </a:rPr>
              <a:t>+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abc</a:t>
            </a: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endParaRPr lang="zh-CN" altLang="en-US" sz="18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	        222(</a:t>
            </a:r>
            <a:r>
              <a:rPr lang="zh-CN" altLang="en-US" sz="2000" dirty="0">
                <a:solidFill>
                  <a:srgbClr val="00B050"/>
                </a:solidFill>
                <a:latin typeface="Arial" panose="020B0604020202020204" pitchFamily="34" charset="0"/>
              </a:rPr>
              <a:t>a+b+c</a:t>
            </a:r>
            <a:r>
              <a:rPr lang="zh-CN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)=</a:t>
            </a: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sum</a:t>
            </a:r>
            <a:r>
              <a:rPr lang="en-US" altLang="zh-CN" sz="2000" dirty="0">
                <a:solidFill>
                  <a:schemeClr val="bg2"/>
                </a:solidFill>
                <a:latin typeface="Arial" panose="020B0604020202020204" pitchFamily="34" charset="0"/>
              </a:rPr>
              <a:t>+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abc</a:t>
            </a:r>
            <a:r>
              <a:rPr lang="zh-CN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  </a:t>
            </a:r>
            <a:endParaRPr lang="zh-CN" altLang="en-US" sz="20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971550" y="974725"/>
            <a:ext cx="7102475" cy="3460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736725" y="1473200"/>
            <a:ext cx="5840413" cy="216535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for(a=1;a&lt;=9;a++)                   </a:t>
            </a:r>
            <a:r>
              <a:rPr kumimoji="0" lang="zh-CN" altLang="en-US" sz="8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800" b="1" i="0" u="none" strike="noStrike" kern="1200" cap="none" spc="0" normalizeH="0" baseline="0" noProof="1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zh-CN" altLang="en-US" sz="1200" b="1" i="0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//百位</a:t>
            </a: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{</a:t>
            </a:r>
            <a:endParaRPr kumimoji="0" lang="zh-CN" altLang="en-US" sz="1000" b="1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for(b=0;b&lt;=9;b++)         </a:t>
            </a:r>
            <a:r>
              <a:rPr kumimoji="0" lang="zh-CN" altLang="en-US" sz="8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</a:t>
            </a:r>
            <a:r>
              <a:rPr kumimoji="0" lang="zh-CN" altLang="en-US" sz="1200" b="1" i="0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//十位</a:t>
            </a: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{</a:t>
            </a:r>
            <a:endParaRPr kumimoji="0" lang="zh-CN" altLang="en-US" sz="1000" b="1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for(c=0;c&lt;=9;c++)     </a:t>
            </a:r>
            <a:r>
              <a:rPr kumimoji="0" lang="zh-CN" altLang="en-US" sz="8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1200" b="1" i="0" u="none" strike="noStrike" kern="1200" cap="none" spc="0" normalizeH="0" baseline="0" noProof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     //个位</a:t>
            </a:r>
            <a:endParaRPr kumimoji="0" lang="zh-CN" altLang="en-US" sz="1200" b="1" i="0" u="none" strike="noStrike" kern="1200" cap="none" spc="0" normalizeH="0" baseline="0" noProof="1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{</a:t>
            </a:r>
            <a:endParaRPr kumimoji="0" lang="zh-CN" altLang="en-US" sz="1000" b="1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      if(222*(a+b+c)-(a*100+b*10+c)==sum)</a:t>
            </a:r>
            <a:endParaRPr kumimoji="0" lang="zh-CN" altLang="en-US" sz="1000" b="1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   printf("%d",abc=a*100+b*10+c);</a:t>
            </a:r>
            <a:endParaRPr kumimoji="0" lang="zh-CN" altLang="en-US" sz="1000" b="1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  }</a:t>
            </a:r>
            <a:endParaRPr kumimoji="0" lang="zh-CN" altLang="en-US" sz="1000" b="1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}</a:t>
            </a:r>
            <a:endParaRPr kumimoji="0" lang="zh-CN" altLang="en-US" sz="1000" b="1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}</a:t>
            </a:r>
            <a:endParaRPr kumimoji="0" lang="zh-CN" altLang="en-US" sz="1000" b="1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1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158875" y="1093788"/>
            <a:ext cx="7232650" cy="357187"/>
            <a:chOff x="1825" y="1723"/>
            <a:chExt cx="11389" cy="562"/>
          </a:xfrm>
        </p:grpSpPr>
        <p:sp>
          <p:nvSpPr>
            <p:cNvPr id="13326" name="文本框 9"/>
            <p:cNvSpPr txBox="1"/>
            <p:nvPr/>
          </p:nvSpPr>
          <p:spPr>
            <a:xfrm>
              <a:off x="2630" y="1740"/>
              <a:ext cx="10585" cy="5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1600" dirty="0">
                  <a:solidFill>
                    <a:schemeClr val="bg2"/>
                  </a:solidFill>
                  <a:latin typeface="Arial" panose="020B0604020202020204" pitchFamily="34" charset="0"/>
                </a:rPr>
                <a:t>小龙：暴力穷举法，列出所有的三位数去试。  </a:t>
              </a:r>
              <a:endParaRPr lang="zh-CN" altLang="en-US" sz="1600" dirty="0">
                <a:solidFill>
                  <a:srgbClr val="990099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2" name="笑脸 11"/>
            <p:cNvSpPr/>
            <p:nvPr/>
          </p:nvSpPr>
          <p:spPr>
            <a:xfrm>
              <a:off x="1825" y="1723"/>
              <a:ext cx="600" cy="562"/>
            </a:xfrm>
            <a:prstGeom prst="smileyFace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158875" y="3771900"/>
            <a:ext cx="5702300" cy="409575"/>
            <a:chOff x="1825" y="5940"/>
            <a:chExt cx="8979" cy="644"/>
          </a:xfrm>
        </p:grpSpPr>
        <p:sp>
          <p:nvSpPr>
            <p:cNvPr id="14" name="笑脸 13"/>
            <p:cNvSpPr/>
            <p:nvPr/>
          </p:nvSpPr>
          <p:spPr>
            <a:xfrm>
              <a:off x="1825" y="5940"/>
              <a:ext cx="600" cy="564"/>
            </a:xfrm>
            <a:prstGeom prst="smileyFace">
              <a:avLst/>
            </a:prstGeom>
            <a:solidFill>
              <a:srgbClr val="33CCFF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325" name="文本框 14"/>
            <p:cNvSpPr txBox="1"/>
            <p:nvPr/>
          </p:nvSpPr>
          <p:spPr>
            <a:xfrm>
              <a:off x="2630" y="6057"/>
              <a:ext cx="8175" cy="5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zh-CN" altLang="en-US" sz="1600" dirty="0">
                  <a:solidFill>
                    <a:schemeClr val="bg2"/>
                  </a:solidFill>
                  <a:latin typeface="Arial" panose="020B0604020202020204" pitchFamily="34" charset="0"/>
                  <a:sym typeface="黑体" panose="02010609060101010101" pitchFamily="49" charset="-122"/>
                </a:rPr>
                <a:t>小龙：太浪费时间了！魔术师不可能用这样的办法吧！</a:t>
              </a:r>
              <a:endParaRPr lang="zh-CN" altLang="en-US" sz="16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endParaRPr>
            </a:p>
          </p:txBody>
        </p:sp>
      </p:grpSp>
      <p:grpSp>
        <p:nvGrpSpPr>
          <p:cNvPr id="7" name="组合 21"/>
          <p:cNvGrpSpPr/>
          <p:nvPr/>
        </p:nvGrpSpPr>
        <p:grpSpPr>
          <a:xfrm>
            <a:off x="4972050" y="2338388"/>
            <a:ext cx="2454275" cy="612775"/>
            <a:chOff x="6142" y="3586"/>
            <a:chExt cx="4129" cy="1244"/>
          </a:xfrm>
        </p:grpSpPr>
        <p:grpSp>
          <p:nvGrpSpPr>
            <p:cNvPr id="13320" name="组合 19"/>
            <p:cNvGrpSpPr/>
            <p:nvPr/>
          </p:nvGrpSpPr>
          <p:grpSpPr>
            <a:xfrm>
              <a:off x="6142" y="3586"/>
              <a:ext cx="4129" cy="1244"/>
              <a:chOff x="6142" y="3586"/>
              <a:chExt cx="4129" cy="1244"/>
            </a:xfrm>
          </p:grpSpPr>
          <p:sp>
            <p:nvSpPr>
              <p:cNvPr id="18" name="圆角矩形 17"/>
              <p:cNvSpPr/>
              <p:nvPr/>
            </p:nvSpPr>
            <p:spPr>
              <a:xfrm>
                <a:off x="7648" y="3586"/>
                <a:ext cx="2623" cy="912"/>
              </a:xfrm>
              <a:prstGeom prst="round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直角上箭头 18"/>
              <p:cNvSpPr/>
              <p:nvPr/>
            </p:nvSpPr>
            <p:spPr>
              <a:xfrm>
                <a:off x="6142" y="4498"/>
                <a:ext cx="2860" cy="332"/>
              </a:xfrm>
              <a:prstGeom prst="bentUpArrow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defRPr/>
                </a:pPr>
                <a:endParaRPr kumimoji="0" lang="zh-CN" altLang="en-US" sz="2800" b="1" i="0" u="none" strike="noStrike" kern="1200" cap="none" spc="0" normalizeH="0" baseline="0" noProof="1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3321" name="文本框 20"/>
            <p:cNvSpPr txBox="1"/>
            <p:nvPr/>
          </p:nvSpPr>
          <p:spPr>
            <a:xfrm>
              <a:off x="8299" y="3586"/>
              <a:ext cx="1277" cy="92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 eaLnBrk="1" hangingPunct="1"/>
              <a:r>
                <a:rPr lang="en-US" altLang="zh-CN" sz="2400" dirty="0">
                  <a:solidFill>
                    <a:srgbClr val="FF0000"/>
                  </a:solidFill>
                  <a:latin typeface="Arial" panose="020B0604020202020204" pitchFamily="34" charset="0"/>
                </a:rPr>
                <a:t>358</a:t>
              </a:r>
              <a:endParaRPr lang="en-US" altLang="zh-CN" sz="24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450850" y="492125"/>
            <a:ext cx="8040688" cy="822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原式等于：  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</a:rPr>
              <a:t>acb</a:t>
            </a:r>
            <a:r>
              <a:rPr lang="zh-CN" altLang="en-US" sz="2400" dirty="0">
                <a:solidFill>
                  <a:srgbClr val="000033"/>
                </a:solidFill>
                <a:latin typeface="Arial" panose="020B0604020202020204" pitchFamily="34" charset="0"/>
              </a:rPr>
              <a:t>+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</a:rPr>
              <a:t>bca</a:t>
            </a:r>
            <a:r>
              <a:rPr lang="zh-CN" altLang="en-US" sz="2400" dirty="0">
                <a:solidFill>
                  <a:srgbClr val="000033"/>
                </a:solidFill>
                <a:latin typeface="Arial" panose="020B0604020202020204" pitchFamily="34" charset="0"/>
              </a:rPr>
              <a:t>+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</a:rPr>
              <a:t>bac</a:t>
            </a:r>
            <a:r>
              <a:rPr lang="zh-CN" altLang="en-US" sz="2400" dirty="0">
                <a:solidFill>
                  <a:srgbClr val="000033"/>
                </a:solidFill>
                <a:latin typeface="Arial" panose="020B0604020202020204" pitchFamily="34" charset="0"/>
              </a:rPr>
              <a:t>+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</a:rPr>
              <a:t>cab</a:t>
            </a:r>
            <a:r>
              <a:rPr lang="zh-CN" altLang="en-US" sz="2400" dirty="0">
                <a:solidFill>
                  <a:srgbClr val="000033"/>
                </a:solidFill>
                <a:latin typeface="Arial" panose="020B0604020202020204" pitchFamily="34" charset="0"/>
              </a:rPr>
              <a:t>+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</a:rPr>
              <a:t>cba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+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abc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=</a:t>
            </a: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</a:rPr>
              <a:t>sum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+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abc</a:t>
            </a:r>
            <a:r>
              <a:rPr lang="zh-CN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endParaRPr lang="zh-CN" altLang="en-US" sz="20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	         222(</a:t>
            </a:r>
            <a:r>
              <a:rPr lang="zh-CN" altLang="en-US" sz="2400" dirty="0">
                <a:solidFill>
                  <a:srgbClr val="00B050"/>
                </a:solidFill>
                <a:latin typeface="Arial" panose="020B0604020202020204" pitchFamily="34" charset="0"/>
              </a:rPr>
              <a:t>a+b+c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)=</a:t>
            </a: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</a:rPr>
              <a:t>sum</a:t>
            </a:r>
            <a:r>
              <a:rPr lang="en-US" altLang="zh-CN" sz="2400" dirty="0">
                <a:solidFill>
                  <a:schemeClr val="bg2"/>
                </a:solidFill>
                <a:latin typeface="Arial" panose="020B0604020202020204" pitchFamily="34" charset="0"/>
              </a:rPr>
              <a:t>+</a:t>
            </a:r>
            <a:r>
              <a:rPr lang="zh-CN" altLang="en-US" sz="2400" dirty="0">
                <a:solidFill>
                  <a:srgbClr val="FF0000"/>
                </a:solidFill>
                <a:latin typeface="Arial" panose="020B0604020202020204" pitchFamily="34" charset="0"/>
              </a:rPr>
              <a:t>abc</a:t>
            </a:r>
            <a:r>
              <a:rPr lang="zh-CN" altLang="en-US" sz="2400" dirty="0">
                <a:solidFill>
                  <a:schemeClr val="bg2"/>
                </a:solidFill>
                <a:latin typeface="Arial" panose="020B0604020202020204" pitchFamily="34" charset="0"/>
              </a:rPr>
              <a:t>  例如：</a:t>
            </a:r>
            <a:r>
              <a:rPr lang="zh-CN" altLang="en-US" sz="2400" dirty="0">
                <a:solidFill>
                  <a:schemeClr val="accent1"/>
                </a:solidFill>
                <a:latin typeface="Arial" panose="020B0604020202020204" pitchFamily="34" charset="0"/>
              </a:rPr>
              <a:t>sum=3194</a:t>
            </a:r>
            <a:endParaRPr lang="zh-CN" altLang="en-US" sz="240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41375" y="1409700"/>
            <a:ext cx="7650163" cy="13709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3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222*（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zh-CN" altLang="en-US" sz="2000" dirty="0">
                <a:solidFill>
                  <a:srgbClr val="00B050"/>
                </a:solidFill>
                <a:latin typeface="Arial" panose="020B0604020202020204" pitchFamily="34" charset="0"/>
              </a:rPr>
              <a:t>+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zh-CN" altLang="en-US" sz="2000" dirty="0">
                <a:solidFill>
                  <a:srgbClr val="00B050"/>
                </a:solidFill>
                <a:latin typeface="Arial" panose="020B0604020202020204" pitchFamily="34" charset="0"/>
              </a:rPr>
              <a:t>+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lang="zh-CN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）=</a:t>
            </a: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 3194</a:t>
            </a:r>
            <a:r>
              <a:rPr lang="zh-CN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 +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abc</a:t>
            </a: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    </a:t>
            </a:r>
            <a:r>
              <a:rPr lang="en-US" altLang="zh-CN" sz="1800" dirty="0">
                <a:solidFill>
                  <a:schemeClr val="bg2"/>
                </a:solidFill>
                <a:latin typeface="Arial" panose="020B0604020202020204" pitchFamily="34" charset="0"/>
              </a:rPr>
              <a:t>=&gt; </a:t>
            </a: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   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abc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= </a:t>
            </a:r>
            <a:r>
              <a:rPr lang="zh-CN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222*（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zh-CN" altLang="en-US" sz="2000" dirty="0">
                <a:solidFill>
                  <a:srgbClr val="00B050"/>
                </a:solidFill>
                <a:latin typeface="Arial" panose="020B0604020202020204" pitchFamily="34" charset="0"/>
              </a:rPr>
              <a:t>+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zh-CN" altLang="en-US" sz="2000" dirty="0">
                <a:solidFill>
                  <a:srgbClr val="00B050"/>
                </a:solidFill>
                <a:latin typeface="Arial" panose="020B0604020202020204" pitchFamily="34" charset="0"/>
              </a:rPr>
              <a:t>+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lang="zh-CN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）</a:t>
            </a:r>
            <a:r>
              <a:rPr lang="en-US" altLang="zh-CN" sz="2000" dirty="0">
                <a:solidFill>
                  <a:schemeClr val="bg2"/>
                </a:solidFill>
                <a:latin typeface="Arial" panose="020B0604020202020204" pitchFamily="34" charset="0"/>
              </a:rPr>
              <a:t>-</a:t>
            </a: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 3194</a:t>
            </a:r>
            <a:r>
              <a:rPr lang="zh-CN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endParaRPr lang="zh-CN" altLang="en-US" sz="20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Arial" panose="020B0604020202020204" pitchFamily="34" charset="0"/>
              </a:rPr>
              <a:t>=&gt; 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rPr>
              <a:t>100=</a:t>
            </a:r>
            <a:r>
              <a:rPr lang="en-US" altLang="zh-CN" sz="2400" dirty="0">
                <a:solidFill>
                  <a:srgbClr val="0A0AFF"/>
                </a:solidFill>
                <a:latin typeface="Arial" panose="020B0604020202020204" pitchFamily="34" charset="0"/>
              </a:rPr>
              <a:t>&lt;</a:t>
            </a:r>
            <a:r>
              <a:rPr lang="en-US" altLang="zh-CN" sz="2000" dirty="0">
                <a:solidFill>
                  <a:schemeClr val="bg2"/>
                </a:solidFill>
                <a:latin typeface="Arial" panose="020B0604020202020204" pitchFamily="34" charset="0"/>
              </a:rPr>
              <a:t> </a:t>
            </a:r>
            <a:r>
              <a:rPr lang="zh-CN" altLang="en-US" sz="20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222*（a+b+c）</a:t>
            </a:r>
            <a:r>
              <a:rPr lang="en-US" altLang="zh-CN" sz="20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- </a:t>
            </a:r>
            <a:r>
              <a:rPr lang="zh-CN" altLang="en-US" sz="20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3194 </a:t>
            </a:r>
            <a:r>
              <a:rPr lang="en-US" altLang="zh-CN" sz="2400" dirty="0">
                <a:solidFill>
                  <a:srgbClr val="0A0AFF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&lt;</a:t>
            </a:r>
            <a:r>
              <a:rPr lang="en-US" altLang="zh-CN" sz="2000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1000; </a:t>
            </a:r>
            <a:r>
              <a:rPr lang="zh-CN" altLang="en-US" sz="2000" dirty="0">
                <a:solidFill>
                  <a:schemeClr val="bg2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因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  <a:sym typeface="黑体" panose="02010609060101010101" pitchFamily="49" charset="-122"/>
              </a:rPr>
              <a:t> </a:t>
            </a:r>
            <a:r>
              <a:rPr lang="zh-CN" altLang="en-US" sz="2000" dirty="0">
                <a:solidFill>
                  <a:schemeClr val="accent1"/>
                </a:solidFill>
                <a:latin typeface="Arial" panose="020B0604020202020204" pitchFamily="34" charset="0"/>
              </a:rPr>
              <a:t>3194 </a:t>
            </a:r>
            <a:r>
              <a:rPr lang="zh-CN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/ 222 = </a:t>
            </a:r>
            <a:r>
              <a:rPr lang="zh-CN" altLang="en-US" sz="2000" dirty="0">
                <a:solidFill>
                  <a:srgbClr val="00B0F0"/>
                </a:solidFill>
                <a:latin typeface="Arial" panose="020B0604020202020204" pitchFamily="34" charset="0"/>
              </a:rPr>
              <a:t>14</a:t>
            </a:r>
            <a:r>
              <a:rPr lang="zh-CN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......</a:t>
            </a:r>
            <a:r>
              <a:rPr lang="zh-CN" altLang="en-US" sz="2000" dirty="0">
                <a:solidFill>
                  <a:srgbClr val="800000"/>
                </a:solidFill>
                <a:latin typeface="Arial" panose="020B0604020202020204" pitchFamily="34" charset="0"/>
              </a:rPr>
              <a:t>86 </a:t>
            </a:r>
            <a:endParaRPr lang="zh-CN" altLang="en-US" sz="2000" dirty="0">
              <a:solidFill>
                <a:srgbClr val="800000"/>
              </a:solidFill>
              <a:latin typeface="Arial" panose="020B0604020202020204" pitchFamily="34" charset="0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所以： 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zh-CN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+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zh-CN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+</a:t>
            </a:r>
            <a:r>
              <a:rPr lang="zh-CN" altLang="en-US" sz="2000" dirty="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lang="zh-CN" altLang="en-US" sz="2000" dirty="0">
                <a:solidFill>
                  <a:schemeClr val="bg2"/>
                </a:solidFill>
                <a:latin typeface="Arial" panose="020B0604020202020204" pitchFamily="34" charset="0"/>
              </a:rPr>
              <a:t> &gt;</a:t>
            </a:r>
            <a:r>
              <a:rPr lang="zh-CN" altLang="en-US" sz="2000" dirty="0">
                <a:solidFill>
                  <a:srgbClr val="00B0F0"/>
                </a:solidFill>
                <a:latin typeface="Arial" panose="020B0604020202020204" pitchFamily="34" charset="0"/>
              </a:rPr>
              <a:t>14</a:t>
            </a:r>
            <a:r>
              <a:rPr lang="zh-CN" altLang="zh-CN" sz="2000" dirty="0">
                <a:solidFill>
                  <a:schemeClr val="bg2"/>
                </a:solidFill>
                <a:latin typeface="Arial" panose="020B0604020202020204" pitchFamily="34" charset="0"/>
              </a:rPr>
              <a:t>, 下面列举各种情况：</a:t>
            </a:r>
            <a:r>
              <a:rPr lang="zh-CN" altLang="en-US" sz="2000" dirty="0">
                <a:solidFill>
                  <a:srgbClr val="800000"/>
                </a:solidFill>
                <a:latin typeface="Arial" panose="020B0604020202020204" pitchFamily="34" charset="0"/>
              </a:rPr>
              <a:t>    </a:t>
            </a:r>
            <a:endParaRPr lang="zh-CN" altLang="en-US" sz="2000" dirty="0">
              <a:solidFill>
                <a:srgbClr val="800000"/>
              </a:solidFill>
              <a:latin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8425" y="2987675"/>
            <a:ext cx="8947150" cy="1476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1800" dirty="0">
                <a:solidFill>
                  <a:schemeClr val="bg2"/>
                </a:solidFill>
                <a:latin typeface="Arial" panose="020B0604020202020204" pitchFamily="34" charset="0"/>
              </a:rPr>
              <a:t>       </a:t>
            </a: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当 a+b+c=15 时，abc=222</a:t>
            </a:r>
            <a:r>
              <a:rPr lang="en-US" altLang="zh-CN" sz="1800" dirty="0">
                <a:solidFill>
                  <a:schemeClr val="bg2"/>
                </a:solidFill>
                <a:latin typeface="Arial" panose="020B0604020202020204" pitchFamily="34" charset="0"/>
              </a:rPr>
              <a:t>*15</a:t>
            </a: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-3194=136   但是   1+3+6  不等于 15  ，故错误！ </a:t>
            </a:r>
            <a:endParaRPr lang="zh-CN" altLang="en-US" sz="18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       当 a+b+c=16 时，abc=222</a:t>
            </a:r>
            <a:r>
              <a:rPr lang="en-US" altLang="zh-CN" sz="1800" dirty="0">
                <a:solidFill>
                  <a:srgbClr val="FF0000"/>
                </a:solidFill>
                <a:latin typeface="Arial" panose="020B0604020202020204" pitchFamily="34" charset="0"/>
              </a:rPr>
              <a:t>*16</a:t>
            </a: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-3194=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358 </a:t>
            </a: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   3+5+8  等于   </a:t>
            </a:r>
            <a:r>
              <a:rPr lang="zh-CN" altLang="en-US" sz="1800" dirty="0">
                <a:solidFill>
                  <a:srgbClr val="FF0000"/>
                </a:solidFill>
                <a:latin typeface="Arial" panose="020B0604020202020204" pitchFamily="34" charset="0"/>
              </a:rPr>
              <a:t>  16 </a:t>
            </a: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 ，故正确！ </a:t>
            </a:r>
            <a:endParaRPr lang="zh-CN" altLang="en-US" sz="18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       当 a+b+c=17 时，abc=222</a:t>
            </a:r>
            <a:r>
              <a:rPr lang="en-US" altLang="zh-CN" sz="1800" dirty="0">
                <a:solidFill>
                  <a:schemeClr val="bg2"/>
                </a:solidFill>
                <a:latin typeface="Arial" panose="020B0604020202020204" pitchFamily="34" charset="0"/>
              </a:rPr>
              <a:t>*17</a:t>
            </a: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-3194=580   但是   5+8+0  不等于 17  ，故错误！  </a:t>
            </a:r>
            <a:endParaRPr lang="zh-CN" altLang="en-US" sz="18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       当 a+b+c=18 时，abc=222</a:t>
            </a:r>
            <a:r>
              <a:rPr lang="en-US" altLang="zh-CN" sz="1800" dirty="0">
                <a:solidFill>
                  <a:schemeClr val="bg2"/>
                </a:solidFill>
                <a:latin typeface="Arial" panose="020B0604020202020204" pitchFamily="34" charset="0"/>
              </a:rPr>
              <a:t>*18</a:t>
            </a:r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-3194=802   但是   8+0+2  不等于 18  ，故错误！</a:t>
            </a:r>
            <a:endParaRPr lang="zh-CN" altLang="en-US" sz="1800" dirty="0">
              <a:solidFill>
                <a:schemeClr val="bg2"/>
              </a:solidFill>
              <a:latin typeface="Arial" panose="020B0604020202020204" pitchFamily="34" charset="0"/>
            </a:endParaRPr>
          </a:p>
          <a:p>
            <a:pPr eaLnBrk="1" hangingPunct="1"/>
            <a:r>
              <a:rPr lang="zh-CN" altLang="en-US" sz="1800" dirty="0">
                <a:solidFill>
                  <a:schemeClr val="bg2"/>
                </a:solidFill>
                <a:latin typeface="Arial" panose="020B0604020202020204" pitchFamily="34" charset="0"/>
              </a:rPr>
              <a:t>       当 a+b+c=19 时，abc &gt; 1000 ，故错误！</a:t>
            </a:r>
            <a:endParaRPr lang="zh-CN" altLang="en-US" sz="1800" dirty="0">
              <a:solidFill>
                <a:schemeClr val="bg2"/>
              </a:solidFill>
              <a:latin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980304" y="4163694"/>
            <a:ext cx="3721100" cy="5791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pPr marR="0" defTabSz="914400" eaLnBrk="1" hangingPunct="1"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kern="1200" cap="none" spc="0" normalizeH="0" baseline="0" noProof="1">
                <a:solidFill>
                  <a:schemeClr val="bg2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最后的三位数是</a:t>
            </a:r>
            <a:r>
              <a:rPr kumimoji="0" lang="zh-CN" altLang="en-US" kern="1200" cap="none" spc="0" normalizeH="0" baseline="0" noProof="1">
                <a:solidFill>
                  <a:schemeClr val="bg2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+mn-ea"/>
              </a:rPr>
              <a:t>：</a:t>
            </a:r>
            <a:r>
              <a:rPr kumimoji="0" lang="en-US" altLang="zh-CN" sz="3200" kern="1200" cap="none" spc="0" normalizeH="0" baseline="0" noProof="1">
                <a:ln w="12700">
                  <a:solidFill>
                    <a:schemeClr val="tx1"/>
                  </a:solidFill>
                  <a:prstDash val="solid"/>
                </a:ln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  <a:cs typeface="+mn-ea"/>
                <a:sym typeface="+mn-ea"/>
              </a:rPr>
              <a:t>358</a:t>
            </a:r>
            <a:endParaRPr kumimoji="0" lang="en-US" altLang="zh-CN" sz="3200" kern="1200" cap="none" spc="0" normalizeH="0" baseline="0" noProof="1">
              <a:ln w="12700">
                <a:solidFill>
                  <a:schemeClr val="tx1"/>
                </a:solidFill>
                <a:prstDash val="solid"/>
              </a:ln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619125" y="1384300"/>
            <a:ext cx="7872413" cy="14954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8" grpId="0"/>
      <p:bldP spid="2" grpId="0" bldLvl="0" animBg="1"/>
    </p:bldLst>
  </p:timing>
</p:sld>
</file>

<file path=ppt/tags/tag1.xml><?xml version="1.0" encoding="utf-8"?>
<p:tagLst xmlns:p="http://schemas.openxmlformats.org/presentationml/2006/main">
  <p:tag name="COMMONDATA" val="eyJoZGlkIjoiMmNhZTQ1MDNjM2FjOTIxMWZjN2EwZjE0N2Y2YzExMjcifQ=="/>
</p:tagLst>
</file>

<file path=ppt/theme/theme1.xml><?xml version="1.0" encoding="utf-8"?>
<a:theme xmlns:a="http://schemas.openxmlformats.org/drawingml/2006/main" name="3_Pulse">
  <a:themeElements>
    <a:clrScheme name="">
      <a:dk1>
        <a:srgbClr val="FFFFFF"/>
      </a:dk1>
      <a:lt1>
        <a:srgbClr val="000066"/>
      </a:lt1>
      <a:dk2>
        <a:srgbClr val="FFCC66"/>
      </a:dk2>
      <a:lt2>
        <a:srgbClr val="000000"/>
      </a:lt2>
      <a:accent1>
        <a:srgbClr val="FF9900"/>
      </a:accent1>
      <a:accent2>
        <a:srgbClr val="000044"/>
      </a:accent2>
      <a:accent3>
        <a:srgbClr val="AAAAB9"/>
      </a:accent3>
      <a:accent4>
        <a:srgbClr val="DCDCDC"/>
      </a:accent4>
      <a:accent5>
        <a:srgbClr val="FFCAAA"/>
      </a:accent5>
      <a:accent6>
        <a:srgbClr val="00003C"/>
      </a:accent6>
      <a:hlink>
        <a:srgbClr val="3366FF"/>
      </a:hlink>
      <a:folHlink>
        <a:srgbClr val="FFFF0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Puls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uls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uls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3314</Words>
  <Application>WPS 演示</Application>
  <PresentationFormat>全屏显示(16:9)</PresentationFormat>
  <Paragraphs>204</Paragraphs>
  <Slides>18</Slides>
  <Notes>17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18</vt:i4>
      </vt:variant>
    </vt:vector>
  </HeadingPairs>
  <TitlesOfParts>
    <vt:vector size="38" baseType="lpstr">
      <vt:lpstr>Arial</vt:lpstr>
      <vt:lpstr>宋体</vt:lpstr>
      <vt:lpstr>Wingdings</vt:lpstr>
      <vt:lpstr>黑体</vt:lpstr>
      <vt:lpstr>Times New Roman</vt:lpstr>
      <vt:lpstr>PMingLiU</vt:lpstr>
      <vt:lpstr>MingLiU-ExtB</vt:lpstr>
      <vt:lpstr>Arial Narrow</vt:lpstr>
      <vt:lpstr>Calibri</vt:lpstr>
      <vt:lpstr>华文隶书</vt:lpstr>
      <vt:lpstr>隶书</vt:lpstr>
      <vt:lpstr>方正舒体</vt:lpstr>
      <vt:lpstr>楷体</vt:lpstr>
      <vt:lpstr>微软雅黑</vt:lpstr>
      <vt:lpstr>Arial Unicode MS</vt:lpstr>
      <vt:lpstr>Cambria</vt:lpstr>
      <vt:lpstr>3_Pulse</vt:lpstr>
      <vt:lpstr>Visio.Drawing.15</vt:lpstr>
      <vt:lpstr>Visio.Drawing.15</vt:lpstr>
      <vt:lpstr>Visio.Drawing.15</vt:lpstr>
      <vt:lpstr>PowerPoint 演示文稿</vt:lpstr>
      <vt:lpstr>第3讲   位数小魔术</vt:lpstr>
      <vt:lpstr>PowerPoint 演示文稿</vt:lpstr>
      <vt:lpstr>PowerPoint 演示文稿</vt:lpstr>
      <vt:lpstr>PowerPoint 演示文稿</vt:lpstr>
      <vt:lpstr>第3讲  位数小魔术</vt:lpstr>
      <vt:lpstr>算法思想 /  数学原理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第3讲  位数小魔术</vt:lpstr>
      <vt:lpstr>第3讲  位数小魔术</vt:lpstr>
      <vt:lpstr>PowerPoint 演示文稿</vt:lpstr>
    </vt:vector>
  </TitlesOfParts>
  <Company>CITYU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MADLAB</dc:creator>
  <cp:lastModifiedBy>冬夏</cp:lastModifiedBy>
  <cp:revision>1473</cp:revision>
  <dcterms:created xsi:type="dcterms:W3CDTF">1999-11-29T04:47:00Z</dcterms:created>
  <dcterms:modified xsi:type="dcterms:W3CDTF">2025-03-10T02:44:28Z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3C198D7C7D9C4123B906CA78B94B99C5</vt:lpwstr>
  </property>
</Properties>
</file>