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8"/>
  </p:notesMasterIdLst>
  <p:sldIdLst>
    <p:sldId id="256" r:id="rId5"/>
    <p:sldId id="327" r:id="rId6"/>
    <p:sldId id="644" r:id="rId7"/>
    <p:sldId id="660" r:id="rId9"/>
    <p:sldId id="631" r:id="rId10"/>
    <p:sldId id="611" r:id="rId11"/>
    <p:sldId id="668" r:id="rId12"/>
    <p:sldId id="664" r:id="rId13"/>
    <p:sldId id="632" r:id="rId14"/>
    <p:sldId id="669" r:id="rId15"/>
    <p:sldId id="678" r:id="rId16"/>
    <p:sldId id="642" r:id="rId17"/>
    <p:sldId id="646" r:id="rId18"/>
    <p:sldId id="637" r:id="rId19"/>
    <p:sldId id="643" r:id="rId20"/>
  </p:sldIdLst>
  <p:sldSz cx="9144000" cy="6858000" type="screen4x3"/>
  <p:notesSz cx="6858000" cy="9144000"/>
  <p:custDataLst>
    <p:tags r:id="rId24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23CC"/>
    <a:srgbClr val="0766D4"/>
    <a:srgbClr val="EEE4E2"/>
    <a:srgbClr val="C2E277"/>
    <a:srgbClr val="F6F5E3"/>
    <a:srgbClr val="EEDCB4"/>
    <a:srgbClr val="465C98"/>
    <a:srgbClr val="C2BF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0" d="100"/>
          <a:sy n="70" d="100"/>
        </p:scale>
        <p:origin x="516" y="66"/>
      </p:cViewPr>
      <p:guideLst>
        <p:guide orient="horz" pos="2131"/>
        <p:guide pos="2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4" Type="http://schemas.openxmlformats.org/officeDocument/2006/relationships/tags" Target="tags/tag4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1C7620-2FF7-4B18-A1C7-7E70F885A014}" type="slidenum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4339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4339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0243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2291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4339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4339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4339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4339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幻灯片图像占位符 1"/>
          <p:cNvSpPr>
            <a:spLocks noGrp="1" noRot="1" noTextEdit="1"/>
          </p:cNvSpPr>
          <p:nvPr>
            <p:ph type="sldImg"/>
          </p:nvPr>
        </p:nvSpPr>
        <p:spPr>
          <a:ln>
            <a:miter lim="800000"/>
          </a:ln>
        </p:spPr>
      </p:sp>
      <p:sp>
        <p:nvSpPr>
          <p:cNvPr id="14339" name="文本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47674C4-2F33-4158-A30B-BE981C27CF9A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EBBCCD-7F85-47C4-9FF4-676A0C8AB5BD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123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 noProof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B21460-EF09-4510-B962-82AAB07EE13F}" type="slidenum">
              <a:rPr kumimoji="0" lang="zh-CN" altLang="en-US" sz="1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hyperlink" Target="&#36229;&#22768;&#27874;&#39764;&#26415;&#25163;&#28436;&#31034;.mp4" TargetMode="Externa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3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文本框 2"/>
          <p:cNvSpPr txBox="1"/>
          <p:nvPr/>
        </p:nvSpPr>
        <p:spPr>
          <a:xfrm>
            <a:off x="65088" y="1733550"/>
            <a:ext cx="9007475" cy="1851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30000"/>
              </a:lnSpc>
            </a:pPr>
            <a:r>
              <a:rPr lang="zh-CN" altLang="en-US" sz="48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程序设计综合实践</a:t>
            </a:r>
            <a:endParaRPr lang="zh-CN" altLang="en-US" sz="44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ctr" eaLnBrk="1" hangingPunct="1">
              <a:lnSpc>
                <a:spcPct val="130000"/>
              </a:lnSpc>
            </a:pPr>
            <a:r>
              <a:rPr lang="zh-CN" altLang="en-US" sz="4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zh-CN" altLang="zh-CN" sz="4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嵌入式</a:t>
            </a:r>
            <a:r>
              <a:rPr lang="en-US" altLang="zh-CN" sz="4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sz="4000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语言实践部分）</a:t>
            </a:r>
            <a:endParaRPr lang="zh-CN" altLang="en-US" sz="4000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1" name="文本框 1"/>
          <p:cNvSpPr txBox="1"/>
          <p:nvPr/>
        </p:nvSpPr>
        <p:spPr>
          <a:xfrm>
            <a:off x="3343275" y="4425950"/>
            <a:ext cx="262763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任课教师：</a:t>
            </a:r>
            <a:r>
              <a:rPr lang="zh-CN" altLang="en-US" sz="2400">
                <a:sym typeface="+mn-ea"/>
              </a:rPr>
              <a:t>王德奎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2730" y="131445"/>
            <a:ext cx="8638540" cy="5345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40000"/>
              </a:lnSpc>
            </a:pPr>
            <a:r>
              <a:rPr 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超声波模块的使用：</a:t>
            </a:r>
            <a:endParaRPr lang="zh-CN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）使超声波模块</a:t>
            </a:r>
            <a:r>
              <a:rPr lang="zh-CN" sz="2400" b="1" u="sng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发送</a:t>
            </a:r>
            <a:r>
              <a:rPr 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超声波信号：</a:t>
            </a:r>
            <a:endParaRPr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sz="2400">
                <a:solidFill>
                  <a:srgbClr val="072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sz="2400">
                <a:solidFill>
                  <a:srgbClr val="072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Trig_SET;</a:t>
            </a:r>
            <a:endParaRPr sz="2400">
              <a:solidFill>
                <a:srgbClr val="072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en-US" sz="2400">
                <a:solidFill>
                  <a:srgbClr val="072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）使超声波模块</a:t>
            </a:r>
            <a:r>
              <a:rPr lang="zh-CN" sz="2400" b="1" u="sng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等待返回信号</a:t>
            </a:r>
            <a:r>
              <a:rPr 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en-US" sz="2400">
                <a:solidFill>
                  <a:srgbClr val="072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lang="zh-CN" altLang="en-US" sz="2400">
                <a:solidFill>
                  <a:srgbClr val="072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Trig_RESET;</a:t>
            </a:r>
            <a:endParaRPr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endParaRPr lang="zh-CN" altLang="en-US" sz="2400" b="1">
              <a:solidFill>
                <a:srgbClr val="072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）读取超声波模块</a:t>
            </a:r>
            <a:r>
              <a:rPr lang="zh-CN" sz="2400" b="1" u="sng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返回信号</a:t>
            </a:r>
            <a:r>
              <a:rPr 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#define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Echo</a:t>
            </a:r>
            <a:r>
              <a:rPr lang="en-US" altLang="zh-CN" sz="2400">
                <a:solidFill>
                  <a:srgbClr val="072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GPIO_ReadInputDataBit</a:t>
            </a:r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(Echo_GPIO, Echo_PIN)</a:t>
            </a:r>
            <a:endParaRPr lang="zh-CN" altLang="en-US" sz="2400">
              <a:solidFill>
                <a:srgbClr val="072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en-US" sz="2400">
                <a:solidFill>
                  <a:srgbClr val="072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zh-CN" altLang="en-US" sz="2400">
                <a:solidFill>
                  <a:srgbClr val="072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while(Echo == 0)</a:t>
            </a:r>
            <a:r>
              <a:rPr lang="en-US" altLang="zh-CN" sz="2400">
                <a:solidFill>
                  <a:srgbClr val="0723C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 ......</a:t>
            </a:r>
            <a:endParaRPr lang="zh-CN" altLang="en-US" sz="2400" b="1">
              <a:solidFill>
                <a:srgbClr val="0723C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611505" y="836930"/>
            <a:ext cx="7804785" cy="5259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40000"/>
              </a:lnSpc>
            </a:pPr>
            <a:r>
              <a:rPr 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定时器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TIM4</a:t>
            </a:r>
            <a:r>
              <a:rPr 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的使用</a:t>
            </a:r>
            <a:r>
              <a:rPr lang="zh-CN" sz="2400" b="1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sz="2400">
                <a:solidFill>
                  <a:srgbClr val="072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每过</a:t>
            </a:r>
            <a:r>
              <a:rPr lang="en-US" altLang="zh-CN" sz="2400">
                <a:solidFill>
                  <a:srgbClr val="072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1us</a:t>
            </a:r>
            <a:r>
              <a:rPr lang="zh-CN" altLang="en-US" sz="2400">
                <a:solidFill>
                  <a:srgbClr val="072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zh-CN" sz="2400">
                <a:solidFill>
                  <a:srgbClr val="072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计数增加</a:t>
            </a:r>
            <a:r>
              <a:rPr lang="en-US" altLang="zh-CN" sz="2400">
                <a:solidFill>
                  <a:srgbClr val="072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zh-CN" sz="2400" b="1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打开定时器：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TIM_Cmd(TIM4, ENABLE);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4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关闭定时器：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TIM_Cmd(TIM4, DISABLE)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设置定时器计数值为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：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TIM_SetCounter(TIM4, 0);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40000"/>
              </a:lnSpc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读取计时器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TIM4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当前的值：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TIM_GetCounter(TIM4)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23215" y="157480"/>
            <a:ext cx="8440420" cy="6451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</a:pPr>
            <a:r>
              <a:rPr lang="zh-CN" altLang="en-US" sz="320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设计思路</a:t>
            </a:r>
            <a:endParaRPr lang="zh-CN" altLang="en-US" sz="3200">
              <a:solidFill>
                <a:srgbClr val="0723CC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</a:pPr>
            <a:r>
              <a:rPr lang="zh-CN" altLang="en-US" sz="2400" b="1">
                <a:solidFill>
                  <a:srgbClr val="072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超声波检测前方障碍物距离功能：</a:t>
            </a:r>
            <a:endParaRPr lang="zh-CN" altLang="en-US" sz="2400" b="1">
              <a:solidFill>
                <a:srgbClr val="0723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</a:pP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void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Distance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() </a:t>
            </a:r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-&gt;</a:t>
            </a:r>
            <a:r>
              <a:rPr lang="en-US" altLang="zh-CN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GetDistanceDelay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()</a:t>
            </a:r>
            <a:endParaRPr lang="zh-CN" altLang="en-US" sz="2400">
              <a:solidFill>
                <a:srgbClr val="0723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打开超声波模块，设为发射超声波信号状态（此时并没有真正发射信号）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延时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10us</a:t>
            </a:r>
            <a:endParaRPr lang="en-US" altLang="zh-CN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超声波模块改为接收反射信号状态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等待返回信号（可以使用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while</a:t>
            </a: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循环）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</a:pPr>
            <a:r>
              <a:rPr lang="en-US" altLang="zh-CN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      </a:t>
            </a:r>
            <a:r>
              <a:rPr lang="zh-CN" altLang="en-US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如果超过</a:t>
            </a:r>
            <a:r>
              <a:rPr lang="en-US" altLang="zh-CN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60000us</a:t>
            </a:r>
            <a:r>
              <a:rPr lang="zh-CN" altLang="en-US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后还没有返回信号，则将与障碍物的</a:t>
            </a:r>
            <a:r>
              <a:rPr lang="zh-CN" altLang="en-US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距离设为</a:t>
            </a:r>
            <a:r>
              <a:rPr lang="en-US" altLang="zh-CN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endParaRPr lang="zh-CN" altLang="en-US" sz="20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</a:pPr>
            <a:r>
              <a:rPr lang="zh-CN" altLang="en-US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zh-CN" altLang="en-US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同时关闭定时器</a:t>
            </a:r>
            <a:endParaRPr lang="zh-CN" altLang="en-US" sz="20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如果遇到反射回来的信号（高电平），则统计高电平持续的时间dis_count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</a:pPr>
            <a:r>
              <a:rPr lang="en-US" altLang="zh-CN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zh-CN" altLang="en-US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如果高电平持续时间超过</a:t>
            </a:r>
            <a:r>
              <a:rPr lang="en-US" altLang="zh-CN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60000us</a:t>
            </a:r>
            <a:r>
              <a:rPr lang="zh-CN" altLang="en-US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，则认为是异常信号，则将与障碍</a:t>
            </a:r>
            <a:endParaRPr lang="zh-CN" altLang="en-US" sz="2000"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</a:pPr>
            <a:r>
              <a:rPr lang="zh-CN" altLang="en-US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</a:t>
            </a:r>
            <a:r>
              <a:rPr lang="zh-CN" altLang="en-US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物的</a:t>
            </a:r>
            <a:r>
              <a:rPr lang="zh-CN" altLang="en-US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距离</a:t>
            </a:r>
            <a:r>
              <a:rPr lang="zh-CN" altLang="en-US" sz="20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distance_cm</a:t>
            </a:r>
            <a:r>
              <a:rPr lang="zh-CN" altLang="en-US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设为</a:t>
            </a:r>
            <a:r>
              <a:rPr lang="en-US" altLang="zh-CN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，并关闭定时器。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关闭定时器</a:t>
            </a:r>
            <a:r>
              <a:rPr lang="en-US" altLang="zh-CN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TIM4</a:t>
            </a:r>
            <a:endParaRPr lang="en-US" altLang="zh-CN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  <a:buChar char="l"/>
            </a:pPr>
            <a:r>
              <a:rPr lang="zh-CN" altLang="en-US"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计算距离：</a:t>
            </a:r>
            <a:r>
              <a:rPr lang="zh-CN" altLang="en-US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distance_cm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=</a:t>
            </a:r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高电平时间*声速(340m/s)/2</a:t>
            </a:r>
            <a:endParaRPr lang="zh-CN" altLang="en-US" sz="240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80440"/>
            <a:ext cx="9163050" cy="2503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39750" y="191135"/>
            <a:ext cx="8194675" cy="6134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</a:pP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设计思路</a:t>
            </a:r>
            <a:r>
              <a:rPr lang="en-US" altLang="zh-CN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功能要求</a:t>
            </a:r>
            <a:r>
              <a:rPr lang="en-US" altLang="zh-CN" sz="3200"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)</a:t>
            </a:r>
            <a:endParaRPr lang="zh-CN" altLang="en-US" sz="3200" b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</a:pPr>
            <a:endParaRPr lang="zh-CN" altLang="en-US" sz="2400" b="1">
              <a:solidFill>
                <a:srgbClr val="0723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</a:pPr>
            <a:r>
              <a:rPr lang="zh-CN" altLang="en-US" sz="2400" b="1">
                <a:solidFill>
                  <a:srgbClr val="072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超声波检测前方障碍物距离功能：</a:t>
            </a:r>
            <a:endParaRPr lang="zh-CN" altLang="en-US" sz="2400" b="1">
              <a:solidFill>
                <a:srgbClr val="0723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algn="ctr"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BarrierProc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  <a:buClr>
                <a:srgbClr val="00B050"/>
              </a:buClr>
              <a:buFont typeface="Wingdings" panose="05000000000000000000" charset="0"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charset="0"/>
              <a:buChar char="l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如果前方障碍物的距离（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distance_cm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）在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10-15cm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范围、或者大于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25cm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，则小车停止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否则：</a:t>
            </a:r>
            <a:endParaRPr lang="zh-CN" altLang="en-US" sz="240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charset="0"/>
              <a:buChar char="l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如果前方障碍物的距离小于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10cm</a:t>
            </a:r>
            <a:r>
              <a:rPr 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则小车后退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charset="0"/>
              <a:buChar char="l"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如果前方障碍物的距离大于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15cm</a:t>
            </a:r>
            <a:r>
              <a:rPr 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则小车前进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Clr>
                <a:srgbClr val="00B050"/>
              </a:buClr>
              <a:buFont typeface="Wingdings" panose="05000000000000000000" charset="0"/>
              <a:buChar char="l"/>
            </a:pP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ctr">
              <a:lnSpc>
                <a:spcPct val="150000"/>
              </a:lnSpc>
            </a:pPr>
            <a:r>
              <a:rPr lang="zh-CN" altLang="en-US" sz="2400" b="1">
                <a:solidFill>
                  <a:srgbClr val="072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小车下一步运动的命令：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ctrl_comm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876300" y="1103313"/>
            <a:ext cx="7740650" cy="5408295"/>
          </a:xfrm>
          <a:prstGeom prst="rect">
            <a:avLst/>
          </a:prstGeom>
          <a:solidFill>
            <a:schemeClr val="accent6">
              <a:lumMod val="20000"/>
              <a:lumOff val="80000"/>
              <a:alpha val="72000"/>
            </a:schemeClr>
          </a:solidFill>
        </p:spPr>
        <p:txBody>
          <a:bodyPr>
            <a:spAutoFit/>
          </a:bodyPr>
          <a:lstStyle/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en-US" altLang="zh-CN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】void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Distance</a:t>
            </a:r>
            <a:r>
              <a:rPr kumimoji="0" lang="en-US" altLang="zh-CN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-&gt;</a:t>
            </a:r>
            <a:r>
              <a:rPr kumimoji="0" lang="en-US" altLang="zh-CN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GetDistanceDelay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()   </a:t>
            </a:r>
            <a:endParaRPr kumimoji="0" lang="zh-CN" altLang="en-US" sz="2400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【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】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void </a:t>
            </a:r>
            <a:r>
              <a:rPr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BarrierProc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(void)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kumimoji="0" lang="en-US" altLang="zh-CN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】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void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CarLeft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(void) </a:t>
            </a:r>
            <a:endParaRPr kumimoji="0" lang="zh-CN" altLang="en-US" sz="2400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kumimoji="0" lang="zh-CN" altLang="en-US" sz="2400" b="1" kern="1200" cap="none" spc="0" normalizeH="0" baseline="0" noProof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功能：</a:t>
            </a:r>
            <a:r>
              <a:rPr kumimoji="0" lang="zh-CN" sz="2400" b="1" kern="1200" cap="none" spc="0" normalizeH="0" baseline="0" noProof="1">
                <a:solidFill>
                  <a:srgbClr val="072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小车左转</a:t>
            </a:r>
            <a:endParaRPr kumimoji="0" lang="zh-CN" sz="2400" b="1" kern="1200" cap="none" spc="0" normalizeH="0" baseline="0" noProof="1">
              <a:solidFill>
                <a:srgbClr val="072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2400" b="1" kern="1200" cap="none" spc="0" normalizeH="0" baseline="0" noProof="1">
              <a:solidFill>
                <a:srgbClr val="072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kumimoji="0" lang="en-US" altLang="zh-CN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】void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CarRight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(void) </a:t>
            </a:r>
            <a:endParaRPr kumimoji="0" lang="zh-CN" altLang="en-US" sz="2400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kumimoji="0" lang="zh-CN" altLang="en-US" sz="2400" b="1" kern="1200" cap="none" spc="0" normalizeH="0" baseline="0" noProof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功能：</a:t>
            </a:r>
            <a:r>
              <a:rPr kumimoji="0" lang="zh-CN" sz="2400" b="1" kern="1200" cap="none" spc="0" normalizeH="0" baseline="0" noProof="1">
                <a:solidFill>
                  <a:srgbClr val="072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小车右转</a:t>
            </a:r>
            <a:endParaRPr kumimoji="0" lang="zh-CN" sz="2400" b="1" kern="1200" cap="none" spc="0" normalizeH="0" baseline="0" noProof="1">
              <a:solidFill>
                <a:srgbClr val="0723CC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endParaRPr kumimoji="0" lang="zh-CN" altLang="en-US" sz="2400" kern="1200" cap="none" spc="0" normalizeH="0" baseline="0" noProof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【</a:t>
            </a:r>
            <a:r>
              <a:rPr kumimoji="0" lang="en-US" altLang="zh-CN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】void </a:t>
            </a: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Car</a:t>
            </a: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Back</a:t>
            </a:r>
            <a:r>
              <a:rPr kumimoji="0" lang="zh-CN" altLang="en-US" sz="2400" kern="1200" cap="none" spc="0" normalizeH="0" baseline="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(void)</a:t>
            </a:r>
            <a:endParaRPr kumimoji="0" lang="zh-CN" altLang="en-US" sz="2400" kern="1200" cap="none" spc="0" normalizeH="0" baseline="0" noProof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 </a:t>
            </a:r>
            <a:r>
              <a:rPr kumimoji="0" lang="zh-CN" altLang="en-US" sz="2400" b="1" kern="1200" cap="none" spc="0" normalizeH="0" baseline="0" noProof="1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功能：</a:t>
            </a:r>
            <a:r>
              <a:rPr kumimoji="0" lang="zh-CN" sz="2400" b="1" kern="1200" cap="none" spc="0" normalizeH="0" baseline="0" noProof="1">
                <a:solidFill>
                  <a:srgbClr val="0723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小车后退</a:t>
            </a:r>
            <a:endParaRPr kumimoji="0" lang="zh-CN" altLang="en-US" sz="2400" kern="1200" cap="none" spc="0" normalizeH="0" baseline="0" noProof="1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29699" name="文本框 5"/>
          <p:cNvSpPr txBox="1"/>
          <p:nvPr/>
        </p:nvSpPr>
        <p:spPr>
          <a:xfrm>
            <a:off x="876300" y="249238"/>
            <a:ext cx="6256338" cy="650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需要补充完整的函数：</a:t>
            </a:r>
            <a:endParaRPr lang="zh-CN" altLang="en-US" sz="28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文本框 6"/>
          <p:cNvSpPr txBox="1"/>
          <p:nvPr/>
        </p:nvSpPr>
        <p:spPr>
          <a:xfrm>
            <a:off x="1115695" y="1916748"/>
            <a:ext cx="6356350" cy="2011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hangingPunct="1">
              <a:lnSpc>
                <a:spcPct val="130000"/>
              </a:lnSpc>
            </a:pPr>
            <a:r>
              <a:rPr lang="zh-CN" altLang="en-US" sz="4800" b="1" dirty="0">
                <a:latin typeface="Times New Roman" panose="02020603050405020304" pitchFamily="18" charset="0"/>
                <a:ea typeface="黑体" panose="02010609060101010101" pitchFamily="49" charset="-122"/>
                <a:sym typeface="宋体" panose="02010600030101010101" pitchFamily="2" charset="-122"/>
              </a:rPr>
              <a:t>超声波魔术手实验</a:t>
            </a:r>
            <a:endParaRPr lang="zh-CN" altLang="zh-CN" sz="4800" b="1" dirty="0"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ctr" eaLnBrk="1" hangingPunct="1">
              <a:lnSpc>
                <a:spcPct val="130000"/>
              </a:lnSpc>
            </a:pPr>
            <a:endParaRPr lang="zh-CN" altLang="zh-CN" sz="4800" b="1" dirty="0">
              <a:latin typeface="Times New Roman" panose="02020603050405020304" pitchFamily="18" charset="0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8196" name="文本框 8"/>
          <p:cNvSpPr txBox="1"/>
          <p:nvPr/>
        </p:nvSpPr>
        <p:spPr>
          <a:xfrm>
            <a:off x="2555875" y="4364990"/>
            <a:ext cx="30213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ctr" eaLnBrk="1" hangingPunct="1"/>
            <a:r>
              <a:rPr lang="zh-CN" altLang="en-US" sz="2400" dirty="0">
                <a:latin typeface="Arial" panose="020B0604020202020204" pitchFamily="34" charset="0"/>
                <a:hlinkClick r:id="rId1" action="ppaction://hlinkfile"/>
              </a:rPr>
              <a:t>超声波魔术手实验</a:t>
            </a:r>
            <a:endParaRPr lang="zh-CN" altLang="en-US" sz="2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 rot="20340000">
            <a:off x="926465" y="2465070"/>
            <a:ext cx="1687195" cy="126428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443980" y="1916430"/>
            <a:ext cx="1945640" cy="3190240"/>
          </a:xfrm>
          <a:prstGeom prst="rect">
            <a:avLst/>
          </a:prstGeom>
          <a:solidFill>
            <a:srgbClr val="0723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676525" y="2252980"/>
            <a:ext cx="3671570" cy="742950"/>
            <a:chOff x="4215" y="3548"/>
            <a:chExt cx="5782" cy="1170"/>
          </a:xfrm>
        </p:grpSpPr>
        <p:cxnSp>
          <p:nvCxnSpPr>
            <p:cNvPr id="5" name="直接箭头连接符 4"/>
            <p:cNvCxnSpPr/>
            <p:nvPr/>
          </p:nvCxnSpPr>
          <p:spPr>
            <a:xfrm flipV="1">
              <a:off x="4215" y="4606"/>
              <a:ext cx="5783" cy="113"/>
            </a:xfrm>
            <a:prstGeom prst="straightConnector1">
              <a:avLst/>
            </a:prstGeom>
            <a:ln w="12700" cmpd="sng">
              <a:solidFill>
                <a:srgbClr val="00B05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/>
            <p:cNvSpPr txBox="1"/>
            <p:nvPr/>
          </p:nvSpPr>
          <p:spPr>
            <a:xfrm>
              <a:off x="6352" y="3548"/>
              <a:ext cx="19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>
                  <a:solidFill>
                    <a:srgbClr val="00B05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发射</a:t>
              </a:r>
              <a:endParaRPr lang="zh-CN" altLang="en-US" sz="2400" b="1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771775" y="3213100"/>
            <a:ext cx="3671570" cy="603250"/>
            <a:chOff x="4365" y="5060"/>
            <a:chExt cx="5782" cy="950"/>
          </a:xfrm>
        </p:grpSpPr>
        <p:cxnSp>
          <p:nvCxnSpPr>
            <p:cNvPr id="6" name="直接箭头连接符 5"/>
            <p:cNvCxnSpPr/>
            <p:nvPr/>
          </p:nvCxnSpPr>
          <p:spPr>
            <a:xfrm flipH="1">
              <a:off x="4365" y="5060"/>
              <a:ext cx="5783" cy="0"/>
            </a:xfrm>
            <a:prstGeom prst="straightConnector1">
              <a:avLst/>
            </a:prstGeom>
            <a:ln w="12700" cmpd="sng">
              <a:solidFill>
                <a:srgbClr val="FF0000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6406" y="5286"/>
              <a:ext cx="1981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返回</a:t>
              </a:r>
              <a:endPara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6800215" y="3068320"/>
            <a:ext cx="125793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障碍物</a:t>
            </a:r>
            <a:endParaRPr lang="zh-CN" altLang="en-US" sz="2400" b="1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218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83895" y="764540"/>
            <a:ext cx="5559425" cy="4166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文本框 30"/>
          <p:cNvSpPr txBox="1"/>
          <p:nvPr/>
        </p:nvSpPr>
        <p:spPr>
          <a:xfrm>
            <a:off x="6660515" y="3140075"/>
            <a:ext cx="17068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超声波模块</a:t>
            </a:r>
            <a:endParaRPr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椭圆 2"/>
          <p:cNvSpPr/>
          <p:nvPr/>
        </p:nvSpPr>
        <p:spPr>
          <a:xfrm rot="19260000">
            <a:off x="3558540" y="2473960"/>
            <a:ext cx="1862455" cy="1612265"/>
          </a:xfrm>
          <a:prstGeom prst="ellipse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4" name="直接连接符 3"/>
          <p:cNvCxnSpPr>
            <a:stCxn id="3" idx="5"/>
            <a:endCxn id="9219" idx="1"/>
          </p:cNvCxnSpPr>
          <p:nvPr/>
        </p:nvCxnSpPr>
        <p:spPr>
          <a:xfrm>
            <a:off x="5360035" y="3308985"/>
            <a:ext cx="1300480" cy="61595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9" name="文本框 30"/>
          <p:cNvSpPr txBox="1"/>
          <p:nvPr/>
        </p:nvSpPr>
        <p:spPr>
          <a:xfrm>
            <a:off x="107315" y="4293870"/>
            <a:ext cx="8898255" cy="16916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Trig:</a:t>
            </a:r>
            <a:r>
              <a:rPr lang="en-US" altLang="zh-CN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Trig脚是输入,在这个引脚中输入一个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10us以上的高电平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，这时候就会驱动这个超声波模块发出声波。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eaLnBrk="1" hangingPunct="1">
              <a:lnSpc>
                <a:spcPct val="13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Echo: 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模块自动接收超声波,并且接收完后在Echo脚上输出一段高电平，</a:t>
            </a:r>
            <a:r>
              <a:rPr lang="zh-CN" altLang="en-US" sz="2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高电平的持续时间就是声波发出并且反射回来所用的时间</a:t>
            </a:r>
            <a:r>
              <a:rPr lang="zh-CN" altLang="en-US" sz="20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  <a:endParaRPr lang="zh-CN" altLang="en-US" sz="2000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0110" y="260350"/>
            <a:ext cx="4835525" cy="39890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94055" y="347980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超声波测距模块：</a:t>
            </a:r>
            <a:endParaRPr lang="zh-CN" altLang="en-US" sz="24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844165" y="2070735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763520" y="2348865"/>
            <a:ext cx="67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2771775" y="260350"/>
            <a:ext cx="385762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超声波模块测距原理</a:t>
            </a:r>
            <a:endParaRPr lang="zh-CN" altLang="en-US" sz="3200" b="1">
              <a:solidFill>
                <a:srgbClr val="072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633095" y="1049655"/>
            <a:ext cx="8852535" cy="4100830"/>
            <a:chOff x="1562" y="1653"/>
            <a:chExt cx="13941" cy="6458"/>
          </a:xfrm>
        </p:grpSpPr>
        <p:pic>
          <p:nvPicPr>
            <p:cNvPr id="2" name="图片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2"/>
            <a:stretch>
              <a:fillRect/>
            </a:stretch>
          </p:blipFill>
          <p:spPr>
            <a:xfrm>
              <a:off x="1562" y="1653"/>
              <a:ext cx="12728" cy="6458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6" y="6298"/>
              <a:ext cx="9957" cy="1794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-36195" y="1913890"/>
            <a:ext cx="7353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Trig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-18415" y="4638675"/>
            <a:ext cx="843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endParaRPr lang="en-US" altLang="zh-CN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2339658" y="1556068"/>
            <a:ext cx="2306638" cy="30464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4" name="矩形 3"/>
          <p:cNvSpPr/>
          <p:nvPr/>
        </p:nvSpPr>
        <p:spPr>
          <a:xfrm>
            <a:off x="2758758" y="1802130"/>
            <a:ext cx="1112838" cy="62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en-US" altLang="zh-CN" sz="2000" b="1" strike="noStrike" noProof="1">
                <a:solidFill>
                  <a:srgbClr val="FF0000"/>
                </a:solidFill>
              </a:rPr>
              <a:t>CPU</a:t>
            </a:r>
            <a:endParaRPr lang="en-US" altLang="zh-CN" sz="2000" b="1" strike="noStrike" noProof="1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8758" y="2557780"/>
            <a:ext cx="1112838" cy="6254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000" b="1" strike="noStrike" noProof="1">
                <a:solidFill>
                  <a:srgbClr val="FF0000"/>
                </a:solidFill>
              </a:rPr>
              <a:t>存储</a:t>
            </a:r>
            <a:endParaRPr lang="zh-CN" altLang="en-US" sz="2000" b="1" strike="noStrike" noProof="1">
              <a:solidFill>
                <a:srgbClr val="FF0000"/>
              </a:solidFill>
            </a:endParaRPr>
          </a:p>
          <a:p>
            <a:pPr algn="ctr" fontAlgn="base"/>
            <a:r>
              <a:rPr lang="zh-CN" altLang="en-US" sz="2000" b="1" strike="noStrike" noProof="1">
                <a:solidFill>
                  <a:srgbClr val="FF0000"/>
                </a:solidFill>
              </a:rPr>
              <a:t>单元</a:t>
            </a:r>
            <a:endParaRPr lang="zh-CN" altLang="en-US" sz="2000" b="1" strike="noStrike" noProof="1">
              <a:solidFill>
                <a:srgbClr val="FF0000"/>
              </a:solidFill>
            </a:endParaRPr>
          </a:p>
        </p:txBody>
      </p:sp>
      <p:sp>
        <p:nvSpPr>
          <p:cNvPr id="20484" name="文本框 7"/>
          <p:cNvSpPr txBox="1"/>
          <p:nvPr/>
        </p:nvSpPr>
        <p:spPr>
          <a:xfrm>
            <a:off x="2663508" y="4042093"/>
            <a:ext cx="1271587" cy="5222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800" b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 . . . . .</a:t>
            </a:r>
            <a:endParaRPr lang="en-US" altLang="zh-CN" sz="2800" b="1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58758" y="3395980"/>
            <a:ext cx="1112838" cy="6270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r>
              <a:rPr lang="zh-CN" altLang="en-US" sz="2000" b="1" strike="noStrike" noProof="1">
                <a:solidFill>
                  <a:srgbClr val="FF0000"/>
                </a:solidFill>
              </a:rPr>
              <a:t>定时器</a:t>
            </a:r>
            <a:r>
              <a:rPr lang="en-US" altLang="zh-CN" sz="2000" b="1" strike="noStrike" noProof="1">
                <a:solidFill>
                  <a:srgbClr val="FF0000"/>
                </a:solidFill>
              </a:rPr>
              <a:t>TIM4</a:t>
            </a:r>
            <a:endParaRPr lang="en-US" altLang="zh-CN" sz="2000" b="1" strike="noStrike" noProof="1">
              <a:solidFill>
                <a:srgbClr val="FF000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935095" y="1930718"/>
            <a:ext cx="2837279" cy="2017634"/>
            <a:chOff x="4747" y="1924"/>
            <a:chExt cx="4467" cy="3177"/>
          </a:xfrm>
        </p:grpSpPr>
        <p:sp>
          <p:nvSpPr>
            <p:cNvPr id="20487" name="文本框 4"/>
            <p:cNvSpPr txBox="1"/>
            <p:nvPr/>
          </p:nvSpPr>
          <p:spPr>
            <a:xfrm>
              <a:off x="6526" y="1924"/>
              <a:ext cx="268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main()</a:t>
              </a:r>
              <a:r>
                <a:rPr lang="zh-CN" altLang="en-US" sz="2400">
                  <a:latin typeface="黑体" panose="02010609060101010101" pitchFamily="49" charset="-122"/>
                  <a:ea typeface="黑体" panose="02010609060101010101" pitchFamily="49" charset="-122"/>
                </a:rPr>
                <a:t>函数</a:t>
              </a:r>
              <a:endParaRPr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1" name="右箭头 10"/>
            <p:cNvSpPr/>
            <p:nvPr/>
          </p:nvSpPr>
          <p:spPr>
            <a:xfrm>
              <a:off x="4747" y="1988"/>
              <a:ext cx="1587" cy="4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12" name="文本框 4"/>
            <p:cNvSpPr txBox="1"/>
            <p:nvPr/>
          </p:nvSpPr>
          <p:spPr>
            <a:xfrm>
              <a:off x="6405" y="4376"/>
              <a:ext cx="2207" cy="725"/>
            </a:xfrm>
            <a:prstGeom prst="rect">
              <a:avLst/>
            </a:prstGeom>
            <a:solidFill>
              <a:srgbClr val="F6F5E3">
                <a:alpha val="46000"/>
              </a:srgbClr>
            </a:solidFill>
            <a:ln w="9525">
              <a:solidFill>
                <a:schemeClr val="accent1"/>
              </a:solidFill>
            </a:ln>
          </p:spPr>
          <p:txBody>
            <a:bodyPr wrap="none" anchor="t">
              <a:spAutoFit/>
            </a:bodyPr>
            <a:p>
              <a:pPr>
                <a:buClr>
                  <a:srgbClr val="00B050"/>
                </a:buClr>
                <a:buFont typeface="Wingdings" panose="05000000000000000000" charset="0"/>
              </a:pPr>
              <a:r>
                <a:rPr lang="zh-CN" sz="2400" noProof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递增计数</a:t>
              </a:r>
              <a:endParaRPr lang="zh-CN" sz="2400" noProof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endParaRPr>
            </a:p>
          </p:txBody>
        </p:sp>
        <p:sp>
          <p:nvSpPr>
            <p:cNvPr id="13" name="右箭头 12"/>
            <p:cNvSpPr/>
            <p:nvPr/>
          </p:nvSpPr>
          <p:spPr>
            <a:xfrm>
              <a:off x="4747" y="4556"/>
              <a:ext cx="1587" cy="454"/>
            </a:xfrm>
            <a:prstGeom prst="rightArrow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</p:grpSp>
      <p:sp>
        <p:nvSpPr>
          <p:cNvPr id="20491" name="文本框 4"/>
          <p:cNvSpPr txBox="1"/>
          <p:nvPr/>
        </p:nvSpPr>
        <p:spPr>
          <a:xfrm>
            <a:off x="2263458" y="4600893"/>
            <a:ext cx="2468562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STM32</a:t>
            </a:r>
            <a:r>
              <a:rPr lang="zh-CN" altLang="en-US" sz="2400">
                <a:solidFill>
                  <a:srgbClr val="0723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单片机芯片</a:t>
            </a:r>
            <a:endParaRPr lang="zh-CN" altLang="en-US" sz="2400">
              <a:solidFill>
                <a:srgbClr val="0723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0" y="332740"/>
            <a:ext cx="6528435" cy="6087745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>
            <a:off x="3636010" y="4580890"/>
            <a:ext cx="5363845" cy="829310"/>
            <a:chOff x="5726" y="7214"/>
            <a:chExt cx="8447" cy="1306"/>
          </a:xfrm>
        </p:grpSpPr>
        <p:sp>
          <p:nvSpPr>
            <p:cNvPr id="12" name="圆角矩形 11"/>
            <p:cNvSpPr/>
            <p:nvPr/>
          </p:nvSpPr>
          <p:spPr>
            <a:xfrm>
              <a:off x="5726" y="7214"/>
              <a:ext cx="3123" cy="1086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文本框 4"/>
            <p:cNvSpPr txBox="1"/>
            <p:nvPr/>
          </p:nvSpPr>
          <p:spPr>
            <a:xfrm>
              <a:off x="8901" y="7214"/>
              <a:ext cx="5273" cy="1307"/>
            </a:xfrm>
            <a:prstGeom prst="rect">
              <a:avLst/>
            </a:prstGeom>
            <a:solidFill>
              <a:schemeClr val="accent5"/>
            </a:solidFill>
            <a:ln w="9525">
              <a:noFill/>
            </a:ln>
          </p:spPr>
          <p:txBody>
            <a:bodyPr wrap="square">
              <a:spAutoFit/>
            </a:bodyPr>
            <a:p>
              <a:pPr marR="0" defTabSz="914400" eaLnBrk="1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r>
                <a:rPr kumimoji="0" lang="en-US" altLang="zh-CN" sz="2000" b="1" kern="1200" cap="none" spc="0" normalizeH="0" baseline="0" noProof="1">
                  <a:solidFill>
                    <a:srgbClr val="072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 </a:t>
              </a:r>
              <a:r>
                <a:rPr kumimoji="0" lang="zh-CN" altLang="en-US" sz="2000" b="1" kern="1200" cap="none" spc="0" normalizeH="0" baseline="0" noProof="1">
                  <a:solidFill>
                    <a:srgbClr val="072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将小车</a:t>
              </a:r>
              <a:r>
                <a:rPr kumimoji="0" lang="zh-CN" altLang="en-US" sz="2000" b="1" kern="1200" cap="none" spc="0" normalizeH="0" baseline="0" noProof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后退、左转、右转</a:t>
              </a:r>
              <a:r>
                <a:rPr kumimoji="0" lang="zh-CN" altLang="en-US" sz="2000" b="1" kern="1200" cap="none" spc="0" normalizeH="0" baseline="0" noProof="1">
                  <a:solidFill>
                    <a:srgbClr val="072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三个功能补充完整</a:t>
              </a:r>
              <a:endParaRPr kumimoji="0" lang="zh-CN" altLang="en-US" sz="2000" b="1" kern="1200" cap="none" spc="0" normalizeH="0" baseline="0" noProof="1">
                <a:solidFill>
                  <a:srgbClr val="072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356360" y="1907540"/>
            <a:ext cx="7644130" cy="1198880"/>
            <a:chOff x="2136" y="3004"/>
            <a:chExt cx="12038" cy="1888"/>
          </a:xfrm>
        </p:grpSpPr>
        <p:sp>
          <p:nvSpPr>
            <p:cNvPr id="19460" name="文本框 4"/>
            <p:cNvSpPr txBox="1"/>
            <p:nvPr/>
          </p:nvSpPr>
          <p:spPr>
            <a:xfrm>
              <a:off x="7714" y="3004"/>
              <a:ext cx="6460" cy="1888"/>
            </a:xfrm>
            <a:prstGeom prst="rect">
              <a:avLst/>
            </a:prstGeom>
            <a:solidFill>
              <a:schemeClr val="accent5"/>
            </a:solidFill>
            <a:ln w="3175" cmpd="sng">
              <a:solidFill>
                <a:srgbClr val="FF0000"/>
              </a:solidFill>
              <a:prstDash val="solid"/>
            </a:ln>
          </p:spPr>
          <p:txBody>
            <a:bodyPr>
              <a:spAutoFit/>
            </a:bodyPr>
            <a:p>
              <a:pPr marR="0" defTabSz="914400" eaLnBrk="1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功能：</a:t>
              </a:r>
              <a:endParaRPr kumimoji="0" lang="zh-CN" altLang="en-US" sz="2000" b="1" kern="120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285750" marR="0" indent="-285750" defTabSz="914400" eaLnBrk="1" hangingPunct="1">
                <a:lnSpc>
                  <a:spcPct val="120000"/>
                </a:lnSpc>
                <a:buClrTx/>
                <a:buSzTx/>
                <a:buFont typeface="Wingdings" panose="05000000000000000000" charset="0"/>
                <a:buChar char="n"/>
                <a:defRPr/>
              </a:pPr>
              <a:r>
                <a:rPr kumimoji="0" lang="zh-CN" altLang="en-US" sz="2000" kern="1200" cap="none" spc="0" normalizeH="0" baseline="0" noProof="1">
                  <a:solidFill>
                    <a:srgbClr val="072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调用超声波模块检测前方障碍物的距离</a:t>
              </a:r>
              <a:r>
                <a:rPr kumimoji="0" lang="en-US" altLang="zh-CN" sz="2000" kern="1200" cap="none" spc="0" normalizeH="0" baseline="0" noProof="1">
                  <a:solidFill>
                    <a:srgbClr val="072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: </a:t>
              </a:r>
              <a:r>
                <a:rPr kumimoji="0" lang="zh-CN" altLang="en-US" sz="2000" kern="1200" cap="none" spc="0" normalizeH="0" baseline="0" noProof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distance_cm</a:t>
              </a:r>
              <a:endParaRPr kumimoji="0" lang="zh-CN" altLang="en-US" sz="2000" kern="1200" cap="none" spc="0" normalizeH="0" baseline="0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flipV="1">
              <a:off x="2136" y="4758"/>
              <a:ext cx="5556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1356360" y="3209925"/>
            <a:ext cx="7630160" cy="1198880"/>
            <a:chOff x="2136" y="5055"/>
            <a:chExt cx="12016" cy="1888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2136" y="5128"/>
              <a:ext cx="5556" cy="0"/>
            </a:xfrm>
            <a:prstGeom prst="straightConnector1">
              <a:avLst/>
            </a:prstGeom>
            <a:ln w="444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4"/>
            <p:cNvSpPr txBox="1"/>
            <p:nvPr/>
          </p:nvSpPr>
          <p:spPr>
            <a:xfrm>
              <a:off x="7692" y="5055"/>
              <a:ext cx="6460" cy="1888"/>
            </a:xfrm>
            <a:prstGeom prst="rect">
              <a:avLst/>
            </a:prstGeom>
            <a:solidFill>
              <a:schemeClr val="accent5"/>
            </a:solidFill>
            <a:ln w="3175" cmpd="sng">
              <a:solidFill>
                <a:srgbClr val="FF0000"/>
              </a:solidFill>
              <a:prstDash val="solid"/>
            </a:ln>
          </p:spPr>
          <p:txBody>
            <a:bodyPr>
              <a:spAutoFit/>
            </a:bodyPr>
            <a:p>
              <a:pPr marR="0" defTabSz="914400" eaLnBrk="1" hangingPunct="1">
                <a:lnSpc>
                  <a:spcPct val="120000"/>
                </a:lnSpc>
                <a:buClrTx/>
                <a:buSzTx/>
                <a:buFontTx/>
                <a:buNone/>
                <a:defRPr/>
              </a:pPr>
              <a:r>
                <a:rPr kumimoji="0" lang="zh-CN" altLang="en-US" sz="2000" b="1" kern="1200" cap="none" spc="0" normalizeH="0" baseline="0" noProof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+mn-cs"/>
                </a:rPr>
                <a:t>功能：</a:t>
              </a:r>
              <a:endParaRPr kumimoji="0" lang="zh-CN" altLang="en-US" sz="2000" b="1" kern="120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  <a:p>
              <a:pPr marL="285750" marR="0" indent="-285750" defTabSz="914400" eaLnBrk="1" hangingPunct="1">
                <a:lnSpc>
                  <a:spcPct val="120000"/>
                </a:lnSpc>
                <a:buClrTx/>
                <a:buSzTx/>
                <a:buFont typeface="Wingdings" panose="05000000000000000000" charset="0"/>
                <a:buChar char="n"/>
                <a:defRPr/>
              </a:pPr>
              <a:r>
                <a:rPr kumimoji="0" lang="zh-CN" altLang="en-US" sz="2000" kern="1200" cap="none" spc="0" normalizeH="0" baseline="0" noProof="1">
                  <a:solidFill>
                    <a:srgbClr val="072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根据</a:t>
              </a:r>
              <a:r>
                <a:rPr kumimoji="0" lang="en-US" altLang="zh-CN" sz="2000" kern="1200" cap="none" spc="0" normalizeH="0" baseline="0" noProof="1">
                  <a:solidFill>
                    <a:srgbClr val="0723CC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 </a:t>
              </a:r>
              <a:r>
                <a:rPr kumimoji="0" lang="zh-CN" altLang="en-US" sz="2000" kern="1200" cap="none" spc="0" normalizeH="0" baseline="0" noProof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distance_cm</a:t>
              </a:r>
              <a:r>
                <a:rPr kumimoji="0" lang="en-US" altLang="zh-CN" sz="2000" kern="1200" cap="none" spc="0" normalizeH="0" baseline="0" noProof="1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 </a:t>
              </a:r>
              <a:r>
                <a:rPr lang="zh-CN" altLang="en-US" sz="2000">
                  <a:solidFill>
                    <a:srgbClr val="0723CC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+mn-ea"/>
                </a:rPr>
                <a:t>值来设置小车下一步的动作</a:t>
              </a:r>
              <a:endParaRPr kumimoji="0" lang="en-US" altLang="zh-CN" sz="2000" kern="1200" cap="none" spc="0" normalizeH="0" baseline="0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4"/>
          <p:cNvSpPr txBox="1"/>
          <p:nvPr/>
        </p:nvSpPr>
        <p:spPr>
          <a:xfrm>
            <a:off x="539750" y="548640"/>
            <a:ext cx="8079105" cy="1420495"/>
          </a:xfrm>
          <a:prstGeom prst="rect">
            <a:avLst/>
          </a:prstGeom>
          <a:solidFill>
            <a:schemeClr val="accent5"/>
          </a:solidFill>
          <a:ln w="3175" cmpd="sng">
            <a:solidFill>
              <a:srgbClr val="FF0000"/>
            </a:solidFill>
            <a:prstDash val="solid"/>
          </a:ln>
        </p:spPr>
        <p:txBody>
          <a:bodyPr wrap="square">
            <a:spAutoFit/>
          </a:bodyPr>
          <a:p>
            <a:pPr marR="0" defTabSz="914400" eaLnBrk="1" hangingPunct="1">
              <a:lnSpc>
                <a:spcPct val="120000"/>
              </a:lnSpc>
              <a:buClrTx/>
              <a:buSzTx/>
              <a:buFontTx/>
              <a:buNone/>
              <a:defRPr/>
            </a:pPr>
            <a:r>
              <a:rPr kumimoji="0" lang="zh-CN" altLang="en-US" sz="2400" b="1" kern="1200" cap="none" spc="0" normalizeH="0" baseline="0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功能：</a:t>
            </a:r>
            <a:endParaRPr kumimoji="0" lang="zh-CN" altLang="en-US" sz="2400" b="1" kern="1200" cap="none" spc="0" normalizeH="0" baseline="0" noProof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285750" marR="0" indent="-285750" defTabSz="914400" eaLnBrk="1" hangingPunct="1">
              <a:lnSpc>
                <a:spcPct val="120000"/>
              </a:lnSpc>
              <a:buClrTx/>
              <a:buSzTx/>
              <a:buFont typeface="Wingdings" panose="05000000000000000000" charset="0"/>
              <a:buChar char="n"/>
              <a:defRPr/>
            </a:pPr>
            <a:r>
              <a:rPr kumimoji="0" lang="zh-CN" altLang="en-US" sz="2400" kern="1200" cap="none" spc="0" normalizeH="0" baseline="0" noProof="1">
                <a:solidFill>
                  <a:srgbClr val="072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调用超声波模块检测前方障碍物的距离</a:t>
            </a:r>
            <a:r>
              <a:rPr kumimoji="0" lang="en-US" altLang="zh-CN" sz="2400" kern="1200" cap="none" spc="0" normalizeH="0" baseline="0" noProof="1">
                <a:solidFill>
                  <a:srgbClr val="0723CC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: </a:t>
            </a:r>
            <a:r>
              <a:rPr kumimoji="0" lang="zh-CN" altLang="en-US" sz="2400" kern="1200" cap="none" spc="0" normalizeH="0" baseline="0" noProof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distance_cm</a:t>
            </a:r>
            <a:endParaRPr kumimoji="0" lang="zh-CN" altLang="en-US" sz="2400" kern="1200" cap="none" spc="0" normalizeH="0" baseline="0" noProof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285750" marR="0" indent="-285750" defTabSz="914400" eaLnBrk="1" hangingPunct="1">
              <a:lnSpc>
                <a:spcPct val="120000"/>
              </a:lnSpc>
              <a:buClrTx/>
              <a:buSzTx/>
              <a:buFont typeface="Wingdings" panose="05000000000000000000" charset="0"/>
              <a:buChar char="n"/>
              <a:defRPr/>
            </a:pPr>
            <a:endParaRPr kumimoji="0" lang="zh-CN" altLang="en-US" sz="2400" kern="1200" cap="none" spc="0" normalizeH="0" baseline="0" noProof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8370" y="2060575"/>
            <a:ext cx="4446270" cy="45358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6640,&quot;width&quot;:8859}"/>
</p:tagLst>
</file>

<file path=ppt/tags/tag2.xml><?xml version="1.0" encoding="utf-8"?>
<p:tagLst xmlns:p="http://schemas.openxmlformats.org/presentationml/2006/main">
  <p:tag name="KSO_WM_UNIT_PLACING_PICTURE_USER_VIEWPORT" val="{&quot;height&quot;:6640,&quot;width&quot;:8859}"/>
</p:tagLst>
</file>

<file path=ppt/tags/tag3.xml><?xml version="1.0" encoding="utf-8"?>
<p:tagLst xmlns:p="http://schemas.openxmlformats.org/presentationml/2006/main">
  <p:tag name="KSO_WM_UNIT_PLACING_PICTURE_USER_VIEWPORT" val="{&quot;height&quot;:6458,&quot;width&quot;:12728}"/>
</p:tagLst>
</file>

<file path=ppt/tags/tag4.xml><?xml version="1.0" encoding="utf-8"?>
<p:tagLst xmlns:p="http://schemas.openxmlformats.org/presentationml/2006/main">
  <p:tag name="KSO_WPP_MARK_KEY" val="a0f531cc-d598-4ccb-92ad-42a65b91c588"/>
  <p:tag name="COMMONDATA" val="eyJoZGlkIjoiZTI1ZmRmYzVjYTg4Y2EzZDA3MzY5MWI5M2U4OGY3ZTkifQ==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4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5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5_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1414</Words>
  <Application>WPS 演示</Application>
  <PresentationFormat>全屏显示(4:3)</PresentationFormat>
  <Paragraphs>124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15</vt:i4>
      </vt:variant>
    </vt:vector>
  </HeadingPairs>
  <TitlesOfParts>
    <vt:vector size="29" baseType="lpstr">
      <vt:lpstr>Arial</vt:lpstr>
      <vt:lpstr>宋体</vt:lpstr>
      <vt:lpstr>Wingdings</vt:lpstr>
      <vt:lpstr>Times New Roman</vt:lpstr>
      <vt:lpstr>黑体</vt:lpstr>
      <vt:lpstr>楷体</vt:lpstr>
      <vt:lpstr>Wingdings</vt:lpstr>
      <vt:lpstr>仿宋</vt:lpstr>
      <vt:lpstr>微软雅黑</vt:lpstr>
      <vt:lpstr>Arial Unicode MS</vt:lpstr>
      <vt:lpstr>Calibri</vt:lpstr>
      <vt:lpstr>默认设计模板</vt:lpstr>
      <vt:lpstr>4_默认设计模板</vt:lpstr>
      <vt:lpstr>5_默认设计模板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Wait。</cp:lastModifiedBy>
  <cp:revision>630</cp:revision>
  <dcterms:created xsi:type="dcterms:W3CDTF">2020-05-28T08:34:00Z</dcterms:created>
  <dcterms:modified xsi:type="dcterms:W3CDTF">2025-05-20T23:56:24Z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2052-11.1.0.11372</vt:lpwstr>
  </property>
  <property fmtid="{D5CDD505-2E9C-101B-9397-08002B2CF9AE}" pid="3" name="ICV">
    <vt:lpwstr>0838BA553C3649F68F21F20E5CA0A8E4</vt:lpwstr>
  </property>
</Properties>
</file>