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23"/>
  </p:handoutMasterIdLst>
  <p:sldIdLst>
    <p:sldId id="315" r:id="rId3"/>
    <p:sldId id="320" r:id="rId4"/>
    <p:sldId id="381" r:id="rId6"/>
    <p:sldId id="417" r:id="rId7"/>
    <p:sldId id="418" r:id="rId8"/>
    <p:sldId id="371" r:id="rId9"/>
    <p:sldId id="360" r:id="rId10"/>
    <p:sldId id="321" r:id="rId11"/>
    <p:sldId id="395" r:id="rId12"/>
    <p:sldId id="401" r:id="rId13"/>
    <p:sldId id="403" r:id="rId14"/>
    <p:sldId id="409" r:id="rId15"/>
    <p:sldId id="419" r:id="rId16"/>
    <p:sldId id="420" r:id="rId17"/>
    <p:sldId id="415" r:id="rId18"/>
    <p:sldId id="416" r:id="rId19"/>
    <p:sldId id="330" r:id="rId20"/>
    <p:sldId id="368" r:id="rId21"/>
    <p:sldId id="346" r:id="rId22"/>
  </p:sldIdLst>
  <p:sldSz cx="9144000" cy="5143500"/>
  <p:notesSz cx="6640830" cy="9904730"/>
  <p:custDataLst>
    <p:tags r:id="rId27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FFFF66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FFFF66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FFFF66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FFFF66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FFFF66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FFFF66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FFFF66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FFFF66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FFFF66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2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7A7FC"/>
    <a:srgbClr val="000099"/>
    <a:srgbClr val="0000CC"/>
    <a:srgbClr val="008000"/>
    <a:srgbClr val="800000"/>
    <a:srgbClr val="FFFF00"/>
    <a:srgbClr val="FF0000"/>
    <a:srgbClr val="9644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611"/>
  </p:normalViewPr>
  <p:slideViewPr>
    <p:cSldViewPr snapToGrid="0" showGuides="1">
      <p:cViewPr varScale="1">
        <p:scale>
          <a:sx n="77" d="100"/>
          <a:sy n="77" d="100"/>
        </p:scale>
        <p:origin x="980" y="56"/>
      </p:cViewPr>
      <p:guideLst>
        <p:guide orient="horz" pos="1344"/>
        <p:guide pos="29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8138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FFFF66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60788" y="0"/>
            <a:ext cx="2878138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FFFF66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07525"/>
            <a:ext cx="2878138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FFFF66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60788" y="9407525"/>
            <a:ext cx="2878138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 noProof="1"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fld id="{270C6015-76D1-4B80-A28F-188CA7D912E6}" type="slidenum">
              <a:rPr kumimoji="0" lang="zh-CN" altLang="en-US" sz="1200" b="1" i="0" u="none" strike="noStrike" kern="1200" cap="none" spc="0" normalizeH="0" baseline="0" noProof="1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</a:fld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FFFF66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8138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 sz="1200" b="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dt" idx="1"/>
          </p:nvPr>
        </p:nvSpPr>
        <p:spPr>
          <a:xfrm>
            <a:off x="3762375" y="0"/>
            <a:ext cx="2878138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 sz="1200" b="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Grp="1"/>
          </p:cNvSpPr>
          <p:nvPr>
            <p:ph type="sldImg"/>
          </p:nvPr>
        </p:nvSpPr>
        <p:spPr>
          <a:xfrm>
            <a:off x="19050" y="742950"/>
            <a:ext cx="6604000" cy="371475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885825" y="4705350"/>
            <a:ext cx="4868863" cy="44561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8" name="Rectangle 6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878138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 sz="1200" b="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9" name="Rectangle 7"/>
          <p:cNvSpPr>
            <a:spLocks noGrp="1"/>
          </p:cNvSpPr>
          <p:nvPr>
            <p:ph type="sldNum" sz="quarter" idx="5"/>
          </p:nvPr>
        </p:nvSpPr>
        <p:spPr>
          <a:xfrm>
            <a:off x="3762375" y="9409113"/>
            <a:ext cx="2878138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 sz="1200" b="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A7642A3-0353-4E17-8E73-17A5DDB86AA7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9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7E62474-4620-44A1-B568-816AB5C2983D}" type="slidenum">
              <a:rPr kumimoji="0" lang="zh-CN" altLang="en-US" sz="12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AFA3CBC-5D11-4C7E-AC84-4EF6507788A9}" type="slidenum">
              <a:rPr kumimoji="0" lang="zh-CN" altLang="en-US" sz="12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3932062-1C53-4927-B1C5-328DF87556C3}" type="slidenum">
              <a:rPr kumimoji="0" lang="zh-CN" altLang="en-US" sz="12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8688685-52AE-4C17-AC5E-8A433FC1E326}" type="slidenum">
              <a:rPr kumimoji="0" lang="zh-CN" altLang="en-US" sz="12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F4689C-92E4-4CA5-9CBA-043B23CEF7DA}" type="slidenum">
              <a:rPr kumimoji="0" lang="zh-CN" altLang="en-US" sz="12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C9C578-F17C-410B-8A0C-6A773CC3F5F7}" type="slidenum">
              <a:rPr kumimoji="0" lang="zh-CN" altLang="en-US" sz="12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60B321E-86B6-4227-BA6F-7BFB2E7BD8CB}" type="slidenum">
              <a:rPr kumimoji="0" lang="zh-CN" altLang="en-US" sz="12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2CD0034-26A7-48B2-8F51-8F3B220B6558}" type="slidenum">
              <a:rPr kumimoji="0" lang="zh-CN" altLang="en-US" sz="12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5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23CB19E-8D21-4777-84F9-45875825812C}" type="slidenum">
              <a:rPr kumimoji="0" lang="zh-CN" altLang="en-US" sz="12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DE0C854-DD81-4A9C-8EFF-8F93F8061050}" type="slidenum">
              <a:rPr kumimoji="0" lang="zh-CN" altLang="en-US" sz="12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4DD602D-5672-49BF-A287-7E26500862B6}" type="slidenum">
              <a:rPr kumimoji="0" lang="zh-CN" altLang="en-US" sz="12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1638EF9-0559-44CE-AC9E-6FBA18CB5F6F}" type="slidenum">
              <a:rPr kumimoji="0" lang="zh-CN" altLang="en-US" sz="12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75A0FC9-6813-48FB-882E-60E45063718C}" type="slidenum">
              <a:rPr kumimoji="0" lang="zh-CN" altLang="en-US" sz="12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99"/>
          <p:cNvSpPr txBox="1">
            <a:spLocks noChangeArrowheads="1"/>
          </p:cNvSpPr>
          <p:nvPr/>
        </p:nvSpPr>
        <p:spPr bwMode="auto">
          <a:xfrm>
            <a:off x="4708525" y="4740275"/>
            <a:ext cx="4254500" cy="2746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 Narrow" panose="020B0606020202030204" pitchFamily="34" charset="0"/>
                <a:ea typeface="PMingLiU" pitchFamily="18" charset="-120"/>
                <a:cs typeface="+mn-cs"/>
              </a:rPr>
              <a:t>西北大学信息科学与技术学院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 Narrow" panose="020B0606020202030204" pitchFamily="34" charset="0"/>
                <a:ea typeface="PMingLiU" pitchFamily="18" charset="-120"/>
                <a:cs typeface="+mn-cs"/>
              </a:rPr>
              <a:t>.    All rights reserved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0" name="Text Box 100"/>
          <p:cNvSpPr txBox="1">
            <a:spLocks noChangeArrowheads="1"/>
          </p:cNvSpPr>
          <p:nvPr/>
        </p:nvSpPr>
        <p:spPr bwMode="auto">
          <a:xfrm>
            <a:off x="1714500" y="4708525"/>
            <a:ext cx="2425700" cy="307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 pitchFamily="34" charset="0"/>
                <a:ea typeface="PMingLiU" pitchFamily="18" charset="-120"/>
                <a:cs typeface="+mn-cs"/>
              </a:rPr>
              <a:t>http://www.nwu-ipmi.cn/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libri" panose="020F0502020204030204" pitchFamily="34" charset="0"/>
              <a:ea typeface="PMingLiU" pitchFamily="18" charset="-120"/>
              <a:cs typeface="+mn-cs"/>
            </a:endParaRPr>
          </a:p>
        </p:txBody>
      </p:sp>
      <p:pic>
        <p:nvPicPr>
          <p:cNvPr id="2052" name="Picture 10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38988" y="0"/>
            <a:ext cx="2005012" cy="6334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3" name="图片 1" descr="实验室logo600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6863" y="4498975"/>
            <a:ext cx="1096962" cy="573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9001125" y="4238625"/>
            <a:ext cx="1433513" cy="242888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rgbClr val="99009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1" i="0" u="none" strike="noStrike" kern="1200" cap="none" spc="0" normalizeH="0" baseline="0" noProof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ea"/>
              </a:rPr>
              <a:t>Slide No.  </a:t>
            </a:r>
            <a:fld id="{A202AFE2-D3B0-4A51-8EDD-6262ECBAB9D1}" type="slidenum">
              <a:rPr kumimoji="0" lang="en-US" altLang="zh-CN" sz="1200" b="1" i="0" u="none" strike="noStrike" kern="1200" cap="none" spc="0" normalizeH="0" baseline="0" noProof="1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kumimoji="0" lang="en-US" altLang="zh-CN" sz="1200" b="1" i="0" u="none" strike="noStrike" kern="1200" cap="none" spc="0" normalizeH="0" baseline="0" noProof="1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ea"/>
            </a:endParaRPr>
          </a:p>
        </p:txBody>
      </p:sp>
    </p:spTree>
  </p:cSld>
  <p:clrMapOvr>
    <a:masterClrMapping/>
  </p:clrMapOvr>
  <p:transition advClick="0" advTm="4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99"/>
          <p:cNvSpPr txBox="1">
            <a:spLocks noChangeArrowheads="1"/>
          </p:cNvSpPr>
          <p:nvPr/>
        </p:nvSpPr>
        <p:spPr bwMode="auto">
          <a:xfrm>
            <a:off x="4216400" y="4730750"/>
            <a:ext cx="35004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 Narrow" panose="020B0606020202030204" pitchFamily="34" charset="0"/>
                <a:ea typeface="PMingLiU" pitchFamily="18" charset="-120"/>
                <a:cs typeface="+mn-cs"/>
              </a:rPr>
              <a:t>信息科学技术学院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 Narrow" panose="020B0606020202030204" pitchFamily="34" charset="0"/>
                <a:ea typeface="PMingLiU" pitchFamily="18" charset="-120"/>
                <a:cs typeface="+mn-cs"/>
              </a:rPr>
              <a:t>.  All rights reserved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0" name="Text Box 100"/>
          <p:cNvSpPr txBox="1">
            <a:spLocks noChangeArrowheads="1"/>
          </p:cNvSpPr>
          <p:nvPr/>
        </p:nvSpPr>
        <p:spPr bwMode="auto">
          <a:xfrm>
            <a:off x="2016125" y="4718050"/>
            <a:ext cx="2071688" cy="307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 pitchFamily="34" charset="0"/>
                <a:ea typeface="PMingLiU" pitchFamily="18" charset="-120"/>
                <a:cs typeface="+mn-cs"/>
              </a:rPr>
              <a:t>http://www.nwu-ipmi.cn/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libri" panose="020F0502020204030204" pitchFamily="34" charset="0"/>
              <a:ea typeface="PMingLiU" pitchFamily="18" charset="-120"/>
              <a:cs typeface="+mn-cs"/>
            </a:endParaRPr>
          </a:p>
        </p:txBody>
      </p:sp>
      <p:pic>
        <p:nvPicPr>
          <p:cNvPr id="3076" name="Picture 10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1688" y="-9525"/>
            <a:ext cx="2005012" cy="479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7" name="图片 1" descr="实验室logo600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6863" y="4498975"/>
            <a:ext cx="1096962" cy="573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3" name="Rectangle 87"/>
          <p:cNvSpPr>
            <a:spLocks noGrp="1"/>
          </p:cNvSpPr>
          <p:nvPr>
            <p:ph type="dt" sz="half" idx="2"/>
          </p:nvPr>
        </p:nvSpPr>
        <p:spPr>
          <a:xfrm>
            <a:off x="7756525" y="4656138"/>
            <a:ext cx="1433513" cy="242888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1" i="0" u="none" strike="noStrike" kern="1200" cap="none" spc="0" normalizeH="0" baseline="0" noProof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ea"/>
              </a:rPr>
              <a:t>Slide No.  </a:t>
            </a:r>
            <a:fld id="{AA7945CF-2E16-419C-A8D2-B4869D05785F}" type="slidenum">
              <a:rPr kumimoji="0" lang="en-US" altLang="zh-CN" sz="1400" b="1" i="0" u="none" strike="noStrike" kern="1200" cap="none" spc="0" normalizeH="0" baseline="0" noProof="1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ea"/>
            </a:endParaRPr>
          </a:p>
        </p:txBody>
      </p:sp>
    </p:spTree>
  </p:cSld>
  <p:clrMapOvr>
    <a:masterClrMapping/>
  </p:clrMapOvr>
  <p:transition advClick="0" advTm="4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99"/>
          <p:cNvSpPr txBox="1">
            <a:spLocks noChangeArrowheads="1"/>
          </p:cNvSpPr>
          <p:nvPr/>
        </p:nvSpPr>
        <p:spPr bwMode="auto">
          <a:xfrm>
            <a:off x="4689475" y="4714875"/>
            <a:ext cx="4135438" cy="2746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 Narrow" panose="020B0606020202030204" pitchFamily="34" charset="0"/>
                <a:ea typeface="PMingLiU" pitchFamily="18" charset="-120"/>
                <a:cs typeface="+mn-cs"/>
              </a:rPr>
              <a:t>西北大学信息科学与技术学院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 Narrow" panose="020B0606020202030204" pitchFamily="34" charset="0"/>
                <a:ea typeface="PMingLiU" pitchFamily="18" charset="-120"/>
                <a:cs typeface="+mn-cs"/>
              </a:rPr>
              <a:t>  All rights reserved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0" name="Text Box 100"/>
          <p:cNvSpPr txBox="1">
            <a:spLocks noChangeArrowheads="1"/>
          </p:cNvSpPr>
          <p:nvPr/>
        </p:nvSpPr>
        <p:spPr bwMode="auto">
          <a:xfrm>
            <a:off x="2263775" y="4705350"/>
            <a:ext cx="2071688" cy="307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 pitchFamily="34" charset="0"/>
                <a:ea typeface="PMingLiU" pitchFamily="18" charset="-120"/>
                <a:cs typeface="+mn-cs"/>
              </a:rPr>
              <a:t>http://www.nwu-ipmi.cn/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libri" panose="020F0502020204030204" pitchFamily="34" charset="0"/>
              <a:ea typeface="PMingLiU" pitchFamily="18" charset="-120"/>
              <a:cs typeface="+mn-cs"/>
            </a:endParaRPr>
          </a:p>
        </p:txBody>
      </p:sp>
      <p:pic>
        <p:nvPicPr>
          <p:cNvPr id="4100" name="Picture 10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0100" y="0"/>
            <a:ext cx="2005013" cy="676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1" name="图片 1" descr="实验室logo600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6863" y="4498975"/>
            <a:ext cx="1096962" cy="5730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 advTm="400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84"/>
          <p:cNvSpPr>
            <a:spLocks noGrp="1"/>
          </p:cNvSpPr>
          <p:nvPr>
            <p:ph type="title"/>
          </p:nvPr>
        </p:nvSpPr>
        <p:spPr>
          <a:xfrm>
            <a:off x="457200" y="379413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86"/>
          <p:cNvSpPr>
            <a:spLocks noGrp="1"/>
          </p:cNvSpPr>
          <p:nvPr>
            <p:ph type="body"/>
          </p:nvPr>
        </p:nvSpPr>
        <p:spPr>
          <a:xfrm>
            <a:off x="457200" y="1360488"/>
            <a:ext cx="8229600" cy="32337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87"/>
          <p:cNvSpPr>
            <a:spLocks noGrp="1"/>
          </p:cNvSpPr>
          <p:nvPr>
            <p:ph type="dt" sz="half" idx="2"/>
          </p:nvPr>
        </p:nvSpPr>
        <p:spPr>
          <a:xfrm>
            <a:off x="7756525" y="4656138"/>
            <a:ext cx="1433513" cy="2428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 sz="1400" noProof="1">
                <a:solidFill>
                  <a:srgbClr val="595959"/>
                </a:solidFill>
                <a:latin typeface="Times New Roman" panose="02020603050405020304" pitchFamily="18" charset="0"/>
                <a:ea typeface="PMingLiU" pitchFamily="18" charset="-120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1" i="0" u="none" strike="noStrike" kern="1200" cap="none" spc="0" normalizeH="0" baseline="0" noProof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ea"/>
              </a:rPr>
              <a:t>Slide No.  </a:t>
            </a:r>
            <a:fld id="{9B25FAF7-F3FB-440C-8488-8A91531D308B}" type="slidenum">
              <a:rPr kumimoji="0" lang="en-US" altLang="zh-CN" sz="1400" b="1" i="0" u="none" strike="noStrike" kern="1200" cap="none" spc="0" normalizeH="0" baseline="0" noProof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030" name="Text Box 99"/>
          <p:cNvSpPr txBox="1">
            <a:spLocks noChangeArrowheads="1"/>
          </p:cNvSpPr>
          <p:nvPr/>
        </p:nvSpPr>
        <p:spPr bwMode="auto">
          <a:xfrm>
            <a:off x="4216400" y="4730750"/>
            <a:ext cx="35004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 Narrow" panose="020B0606020202030204" pitchFamily="34" charset="0"/>
                <a:ea typeface="PMingLiU" pitchFamily="18" charset="-120"/>
                <a:cs typeface="+mn-cs"/>
              </a:rPr>
              <a:t>信息科学技术学院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 Narrow" panose="020B0606020202030204" pitchFamily="34" charset="0"/>
                <a:ea typeface="PMingLiU" pitchFamily="18" charset="-120"/>
                <a:cs typeface="+mn-cs"/>
              </a:rPr>
              <a:t>.  All rights reserved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031" name="Text Box 100"/>
          <p:cNvSpPr txBox="1">
            <a:spLocks noChangeArrowheads="1"/>
          </p:cNvSpPr>
          <p:nvPr/>
        </p:nvSpPr>
        <p:spPr bwMode="auto">
          <a:xfrm>
            <a:off x="2016125" y="4718050"/>
            <a:ext cx="2071688" cy="307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 pitchFamily="34" charset="0"/>
                <a:ea typeface="PMingLiU" pitchFamily="18" charset="-120"/>
                <a:cs typeface="+mn-cs"/>
              </a:rPr>
              <a:t>http://www.nwu-ipmi.cn/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libri" panose="020F0502020204030204" pitchFamily="34" charset="0"/>
              <a:ea typeface="PMingLiU" pitchFamily="18" charset="-120"/>
              <a:cs typeface="+mn-cs"/>
            </a:endParaRPr>
          </a:p>
        </p:txBody>
      </p:sp>
      <p:pic>
        <p:nvPicPr>
          <p:cNvPr id="2" name="Picture 10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51688" y="-9525"/>
            <a:ext cx="2005012" cy="631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2" name="图片 1" descr="实验室logo600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6863" y="4498975"/>
            <a:ext cx="1096962" cy="57308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advClick="0" advTm="4000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516255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rgbClr val="0033CC"/>
          </a:solidFill>
          <a:latin typeface="+mn-lt"/>
          <a:ea typeface="+mn-ea"/>
          <a:cs typeface="+mn-cs"/>
        </a:defRPr>
      </a:lvl1pPr>
      <a:lvl2pPr marL="916305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0033CC"/>
          </a:solidFill>
          <a:latin typeface="+mn-lt"/>
          <a:ea typeface="+mn-ea"/>
          <a:cs typeface="+mn-cs"/>
        </a:defRPr>
      </a:lvl2pPr>
      <a:lvl3pPr marL="1259205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33CC"/>
          </a:solidFill>
          <a:latin typeface="+mn-lt"/>
          <a:ea typeface="+mn-ea"/>
          <a:cs typeface="+mn-cs"/>
        </a:defRPr>
      </a:lvl3pPr>
      <a:lvl4pPr marL="1602105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33CC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33CC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0033CC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0033CC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0033CC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0033CC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b="1" i="0" u="none" kern="1200" baseline="0">
          <a:solidFill>
            <a:srgbClr val="FFFF66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b="1" i="0" u="none" kern="1200" baseline="0">
          <a:solidFill>
            <a:srgbClr val="FFFF66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b="1" i="0" u="none" kern="1200" baseline="0">
          <a:solidFill>
            <a:srgbClr val="FFFF66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b="1" i="0" u="none" kern="1200" baseline="0">
          <a:solidFill>
            <a:srgbClr val="FFFF66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b="1" i="0" u="none" kern="1200" baseline="0">
          <a:solidFill>
            <a:srgbClr val="FFFF66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b="1" i="0" u="none" kern="1200" baseline="0">
          <a:solidFill>
            <a:srgbClr val="FFFF66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b="1" i="0" u="none" kern="1200" baseline="0">
          <a:solidFill>
            <a:srgbClr val="FFFF66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b="1" i="0" u="none" kern="1200" baseline="0">
          <a:solidFill>
            <a:srgbClr val="FFFF66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b="1" i="0" u="none" kern="1200" baseline="0">
          <a:solidFill>
            <a:srgbClr val="FFFF66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 noRot="1"/>
          </p:cNvSpPr>
          <p:nvPr/>
        </p:nvSpPr>
        <p:spPr>
          <a:xfrm>
            <a:off x="552765" y="585468"/>
            <a:ext cx="7543803" cy="9715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8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C</a:t>
            </a:r>
            <a:r>
              <a:rPr kumimoji="0" lang="zh-CN" altLang="zh-CN" sz="48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程序设计</a:t>
            </a:r>
            <a:r>
              <a:rPr kumimoji="0" lang="zh-CN" altLang="en-US" sz="48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综合实践</a:t>
            </a:r>
            <a:endParaRPr kumimoji="0" lang="zh-CN" altLang="zh-CN" sz="4800" b="1" i="0" u="none" strike="noStrike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28925" y="3143250"/>
            <a:ext cx="3401060" cy="4508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800" dirty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sym typeface="+mn-ea"/>
              </a:rPr>
              <a:t>信息学院程序设计课程教学团队</a:t>
            </a:r>
            <a:endParaRPr lang="zh-CN" altLang="en-US" sz="1800" dirty="0">
              <a:solidFill>
                <a:schemeClr val="accent6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华文隶书" panose="02010800040101010101" pitchFamily="2" charset="-122"/>
              <a:sym typeface="+mn-ea"/>
            </a:endParaRPr>
          </a:p>
        </p:txBody>
      </p:sp>
    </p:spTree>
  </p:cSld>
  <p:clrMapOvr>
    <a:masterClrMapping/>
  </p:clrMapOvr>
  <p:transition advClick="0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4" grpId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" name="矩形 5"/>
          <p:cNvSpPr txBox="1"/>
          <p:nvPr/>
        </p:nvSpPr>
        <p:spPr>
          <a:xfrm>
            <a:off x="2873375" y="293688"/>
            <a:ext cx="3395663" cy="6397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kern="1200" cap="none" spc="0" normalizeH="0" baseline="0" noProof="1">
                <a:solidFill>
                  <a:schemeClr val="accent6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宋体" panose="02010600030101010101" pitchFamily="2" charset="-122"/>
              </a:rPr>
              <a:t>关键模块流程图</a:t>
            </a:r>
            <a:endParaRPr kumimoji="0" lang="en-US" altLang="zh-CN" sz="3600" kern="1200" cap="none" spc="0" normalizeH="0" baseline="0" noProof="1">
              <a:solidFill>
                <a:schemeClr val="accent6">
                  <a:lumMod val="90000"/>
                  <a:lumOff val="1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+mn-ea"/>
              <a:sym typeface="宋体" panose="02010600030101010101" pitchFamily="2" charset="-122"/>
            </a:endParaRPr>
          </a:p>
        </p:txBody>
      </p:sp>
      <p:grpSp>
        <p:nvGrpSpPr>
          <p:cNvPr id="19459" name="组合 2"/>
          <p:cNvGrpSpPr/>
          <p:nvPr/>
        </p:nvGrpSpPr>
        <p:grpSpPr>
          <a:xfrm>
            <a:off x="182563" y="1185863"/>
            <a:ext cx="4302125" cy="998537"/>
            <a:chOff x="195" y="1515"/>
            <a:chExt cx="6774" cy="1572"/>
          </a:xfrm>
        </p:grpSpPr>
        <p:sp>
          <p:nvSpPr>
            <p:cNvPr id="19462" name="文本框 3"/>
            <p:cNvSpPr txBox="1"/>
            <p:nvPr/>
          </p:nvSpPr>
          <p:spPr>
            <a:xfrm>
              <a:off x="630" y="1872"/>
              <a:ext cx="2565" cy="815"/>
            </a:xfrm>
            <a:prstGeom prst="rect">
              <a:avLst/>
            </a:prstGeom>
            <a:noFill/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1" hangingPunct="1"/>
              <a:r>
                <a:rPr lang="zh-CN" altLang="en-US" b="0" dirty="0">
                  <a:solidFill>
                    <a:schemeClr val="bg2"/>
                  </a:solidFill>
                  <a:latin typeface="Arial" panose="020B0604020202020204" pitchFamily="34" charset="0"/>
                </a:rPr>
                <a:t>掷骰子</a:t>
              </a:r>
              <a:endParaRPr lang="zh-CN" altLang="en-US" b="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右箭头 11"/>
            <p:cNvSpPr/>
            <p:nvPr/>
          </p:nvSpPr>
          <p:spPr>
            <a:xfrm>
              <a:off x="3205" y="2115"/>
              <a:ext cx="940" cy="260"/>
            </a:xfrm>
            <a:prstGeom prst="rightArrow">
              <a:avLst/>
            </a:prstGeom>
            <a:noFill/>
            <a:ln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4134" y="1872"/>
              <a:ext cx="2490" cy="817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465" name="文本框 13"/>
            <p:cNvSpPr txBox="1"/>
            <p:nvPr/>
          </p:nvSpPr>
          <p:spPr>
            <a:xfrm>
              <a:off x="4495" y="1997"/>
              <a:ext cx="1817" cy="5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1600" dirty="0">
                  <a:solidFill>
                    <a:schemeClr val="bg2"/>
                  </a:solidFill>
                  <a:latin typeface="Arial" panose="020B0604020202020204" pitchFamily="34" charset="0"/>
                </a:rPr>
                <a:t>anDice[   ]</a:t>
              </a:r>
              <a:endParaRPr lang="en-US" altLang="zh-CN" sz="160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95" y="1515"/>
              <a:ext cx="6774" cy="1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9460" name="文本框 1"/>
          <p:cNvSpPr txBox="1"/>
          <p:nvPr/>
        </p:nvSpPr>
        <p:spPr>
          <a:xfrm>
            <a:off x="4635500" y="1412875"/>
            <a:ext cx="43148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void ThrowDice(int anDice[])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9461" name="对象 1"/>
          <p:cNvGraphicFramePr/>
          <p:nvPr/>
        </p:nvGraphicFramePr>
        <p:xfrm>
          <a:off x="-168275" y="2089150"/>
          <a:ext cx="11044238" cy="367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5435600" imgH="1841500" progId="Visio.Drawing.15">
                  <p:embed/>
                </p:oleObj>
              </mc:Choice>
              <mc:Fallback>
                <p:oleObj name="" r:id="rId1" imgW="5435600" imgH="1841500" progId="Visio.Drawing.15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168275" y="2089150"/>
                        <a:ext cx="11044238" cy="3675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1506" name="对象 1"/>
          <p:cNvGraphicFramePr/>
          <p:nvPr/>
        </p:nvGraphicFramePr>
        <p:xfrm>
          <a:off x="-23812" y="1482725"/>
          <a:ext cx="9923462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5435600" imgH="1841500" progId="Visio.Drawing.15">
                  <p:embed/>
                </p:oleObj>
              </mc:Choice>
              <mc:Fallback>
                <p:oleObj name="" r:id="rId1" imgW="5435600" imgH="1841500" progId="Visio.Drawing.15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23812" y="1482725"/>
                        <a:ext cx="9923462" cy="3267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平行四边形 4"/>
          <p:cNvSpPr/>
          <p:nvPr/>
        </p:nvSpPr>
        <p:spPr>
          <a:xfrm>
            <a:off x="7550150" y="3081338"/>
            <a:ext cx="1439863" cy="615950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508" name="文本框 17"/>
          <p:cNvSpPr txBox="1"/>
          <p:nvPr/>
        </p:nvSpPr>
        <p:spPr>
          <a:xfrm>
            <a:off x="7637463" y="3121025"/>
            <a:ext cx="1211262" cy="577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1600" dirty="0">
                <a:solidFill>
                  <a:srgbClr val="000099"/>
                </a:solidFill>
                <a:latin typeface="Arial" panose="020B0604020202020204" pitchFamily="34" charset="0"/>
              </a:rPr>
              <a:t>nChoice</a:t>
            </a:r>
            <a:endParaRPr lang="en-US" altLang="zh-CN" sz="1600" dirty="0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600" dirty="0">
                <a:solidFill>
                  <a:srgbClr val="000099"/>
                </a:solidFill>
                <a:latin typeface="Arial" panose="020B0604020202020204" pitchFamily="34" charset="0"/>
              </a:rPr>
              <a:t>nBetScore</a:t>
            </a:r>
            <a:endParaRPr lang="en-US" altLang="zh-CN" sz="1600" dirty="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21509" name="文本框 1"/>
          <p:cNvSpPr txBox="1"/>
          <p:nvPr/>
        </p:nvSpPr>
        <p:spPr>
          <a:xfrm>
            <a:off x="735013" y="382588"/>
            <a:ext cx="7427912" cy="822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int  GetInput(int nUserScore, int nComputerScore,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                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int *nChoice, int * nBetScore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1510" name="组合 1"/>
          <p:cNvGrpSpPr/>
          <p:nvPr/>
        </p:nvGrpSpPr>
        <p:grpSpPr>
          <a:xfrm>
            <a:off x="666750" y="1346200"/>
            <a:ext cx="7500938" cy="736600"/>
            <a:chOff x="673" y="2265"/>
            <a:chExt cx="11812" cy="1158"/>
          </a:xfrm>
        </p:grpSpPr>
        <p:sp>
          <p:nvSpPr>
            <p:cNvPr id="21511" name="文本框 14"/>
            <p:cNvSpPr txBox="1"/>
            <p:nvPr/>
          </p:nvSpPr>
          <p:spPr>
            <a:xfrm>
              <a:off x="5280" y="2432"/>
              <a:ext cx="2565" cy="815"/>
            </a:xfrm>
            <a:prstGeom prst="rect">
              <a:avLst/>
            </a:prstGeom>
            <a:noFill/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1" hangingPunct="1"/>
              <a:r>
                <a:rPr lang="zh-CN" altLang="en-US" b="0" dirty="0">
                  <a:solidFill>
                    <a:schemeClr val="bg2"/>
                  </a:solidFill>
                  <a:latin typeface="Arial" panose="020B0604020202020204" pitchFamily="34" charset="0"/>
                </a:rPr>
                <a:t>玩家输入</a:t>
              </a:r>
              <a:endParaRPr lang="zh-CN" altLang="en-US" b="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右箭头 15"/>
            <p:cNvSpPr/>
            <p:nvPr/>
          </p:nvSpPr>
          <p:spPr>
            <a:xfrm>
              <a:off x="7855" y="2672"/>
              <a:ext cx="940" cy="262"/>
            </a:xfrm>
            <a:prstGeom prst="rightArrow">
              <a:avLst/>
            </a:prstGeom>
            <a:noFill/>
            <a:ln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8718" y="2265"/>
              <a:ext cx="2490" cy="1038"/>
            </a:xfrm>
            <a:prstGeom prst="parallelogram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514" name="文本框 17"/>
            <p:cNvSpPr txBox="1"/>
            <p:nvPr/>
          </p:nvSpPr>
          <p:spPr>
            <a:xfrm>
              <a:off x="9077" y="2335"/>
              <a:ext cx="2130" cy="9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1600" dirty="0">
                  <a:solidFill>
                    <a:srgbClr val="000099"/>
                  </a:solidFill>
                  <a:latin typeface="Arial" panose="020B0604020202020204" pitchFamily="34" charset="0"/>
                </a:rPr>
                <a:t>nChoice</a:t>
              </a:r>
              <a:endParaRPr lang="en-US" altLang="zh-CN" sz="16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  <a:p>
              <a:pPr eaLnBrk="1" hangingPunct="1"/>
              <a:r>
                <a:rPr lang="en-US" altLang="zh-CN" sz="1600" dirty="0">
                  <a:solidFill>
                    <a:srgbClr val="000099"/>
                  </a:solidFill>
                  <a:latin typeface="Arial" panose="020B0604020202020204" pitchFamily="34" charset="0"/>
                </a:rPr>
                <a:t>nBetScore</a:t>
              </a:r>
              <a:endParaRPr lang="en-US" altLang="zh-CN" sz="16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73" y="2265"/>
              <a:ext cx="11812" cy="1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平行四边形 49"/>
            <p:cNvSpPr/>
            <p:nvPr/>
          </p:nvSpPr>
          <p:spPr>
            <a:xfrm>
              <a:off x="1158" y="2380"/>
              <a:ext cx="3210" cy="911"/>
            </a:xfrm>
            <a:prstGeom prst="parallelogram">
              <a:avLst/>
            </a:prstGeom>
            <a:solidFill>
              <a:srgbClr val="F7A7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517" name="文本框 45"/>
            <p:cNvSpPr txBox="1"/>
            <p:nvPr/>
          </p:nvSpPr>
          <p:spPr>
            <a:xfrm>
              <a:off x="1342" y="2377"/>
              <a:ext cx="3030" cy="9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1600" dirty="0">
                  <a:solidFill>
                    <a:srgbClr val="FF0000"/>
                  </a:solidFill>
                  <a:latin typeface="Arial" panose="020B0604020202020204" pitchFamily="34" charset="0"/>
                </a:rPr>
                <a:t>nUserScore</a:t>
              </a:r>
              <a:endPara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  <a:p>
              <a:pPr eaLnBrk="1" hangingPunct="1"/>
              <a:r>
                <a:rPr lang="en-US" altLang="zh-CN" sz="1600" dirty="0">
                  <a:solidFill>
                    <a:srgbClr val="FF0000"/>
                  </a:solidFill>
                  <a:latin typeface="Arial" panose="020B0604020202020204" pitchFamily="34" charset="0"/>
                </a:rPr>
                <a:t>nComputerScore</a:t>
              </a:r>
              <a:endPara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" name="右箭头 3"/>
            <p:cNvSpPr/>
            <p:nvPr/>
          </p:nvSpPr>
          <p:spPr>
            <a:xfrm>
              <a:off x="4373" y="2727"/>
              <a:ext cx="940" cy="262"/>
            </a:xfrm>
            <a:prstGeom prst="rightArrow">
              <a:avLst/>
            </a:prstGeom>
            <a:noFill/>
            <a:ln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3554" name="对象 1"/>
          <p:cNvGraphicFramePr/>
          <p:nvPr/>
        </p:nvGraphicFramePr>
        <p:xfrm>
          <a:off x="139700" y="1851025"/>
          <a:ext cx="8839200" cy="311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5435600" imgH="1841500" progId="Visio.Drawing.15">
                  <p:embed/>
                </p:oleObj>
              </mc:Choice>
              <mc:Fallback>
                <p:oleObj name="" r:id="rId1" imgW="5435600" imgH="1841500" progId="Visio.Drawing.15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9700" y="1851025"/>
                        <a:ext cx="8839200" cy="311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文本框 1"/>
          <p:cNvSpPr txBox="1"/>
          <p:nvPr/>
        </p:nvSpPr>
        <p:spPr>
          <a:xfrm>
            <a:off x="735013" y="382588"/>
            <a:ext cx="61579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int JudgeChoice(int anDice[],int nChoice)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3556" name="组合 1"/>
          <p:cNvGrpSpPr/>
          <p:nvPr/>
        </p:nvGrpSpPr>
        <p:grpSpPr>
          <a:xfrm>
            <a:off x="735013" y="1047750"/>
            <a:ext cx="7515225" cy="904875"/>
            <a:chOff x="273" y="2113"/>
            <a:chExt cx="12302" cy="1660"/>
          </a:xfrm>
        </p:grpSpPr>
        <p:sp>
          <p:nvSpPr>
            <p:cNvPr id="23557" name="文本框 23"/>
            <p:cNvSpPr txBox="1"/>
            <p:nvPr/>
          </p:nvSpPr>
          <p:spPr>
            <a:xfrm>
              <a:off x="4795" y="2350"/>
              <a:ext cx="3855" cy="838"/>
            </a:xfrm>
            <a:prstGeom prst="rect">
              <a:avLst/>
            </a:prstGeom>
            <a:noFill/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1" hangingPunct="1"/>
              <a:r>
                <a:rPr lang="zh-CN" altLang="en-US" sz="2400" b="0" dirty="0">
                  <a:solidFill>
                    <a:schemeClr val="bg2"/>
                  </a:solidFill>
                  <a:latin typeface="Arial" panose="020B0604020202020204" pitchFamily="34" charset="0"/>
                </a:rPr>
                <a:t>判断输赢倍数</a:t>
              </a:r>
              <a:endParaRPr lang="zh-CN" altLang="en-US" sz="2400" b="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右箭头 24"/>
            <p:cNvSpPr/>
            <p:nvPr/>
          </p:nvSpPr>
          <p:spPr>
            <a:xfrm>
              <a:off x="8851" y="2492"/>
              <a:ext cx="1154" cy="364"/>
            </a:xfrm>
            <a:prstGeom prst="rightArrow">
              <a:avLst/>
            </a:prstGeom>
            <a:noFill/>
            <a:ln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10005" y="2308"/>
              <a:ext cx="2490" cy="818"/>
            </a:xfrm>
            <a:prstGeom prst="parallelogram">
              <a:avLst/>
            </a:prstGeom>
            <a:solidFill>
              <a:schemeClr val="bg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560" name="文本框 26"/>
            <p:cNvSpPr txBox="1"/>
            <p:nvPr/>
          </p:nvSpPr>
          <p:spPr>
            <a:xfrm>
              <a:off x="10516" y="2446"/>
              <a:ext cx="1817" cy="61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1600" dirty="0">
                  <a:solidFill>
                    <a:schemeClr val="bg2"/>
                  </a:solidFill>
                  <a:latin typeface="Arial" panose="020B0604020202020204" pitchFamily="34" charset="0"/>
                </a:rPr>
                <a:t>nTimes</a:t>
              </a:r>
              <a:endParaRPr lang="en-US" altLang="zh-CN" sz="160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1110" y="2282"/>
              <a:ext cx="2492" cy="527"/>
            </a:xfrm>
            <a:prstGeom prst="parallelogram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562" name="文本框 29"/>
            <p:cNvSpPr txBox="1"/>
            <p:nvPr/>
          </p:nvSpPr>
          <p:spPr>
            <a:xfrm>
              <a:off x="1473" y="2282"/>
              <a:ext cx="2130" cy="61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1600" dirty="0">
                  <a:solidFill>
                    <a:srgbClr val="000099"/>
                  </a:solidFill>
                  <a:latin typeface="Arial" panose="020B0604020202020204" pitchFamily="34" charset="0"/>
                </a:rPr>
                <a:t>nChoice</a:t>
              </a:r>
              <a:endParaRPr lang="en-US" altLang="zh-CN" sz="16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" name="平行四边形 30"/>
            <p:cNvSpPr/>
            <p:nvPr/>
          </p:nvSpPr>
          <p:spPr>
            <a:xfrm>
              <a:off x="850" y="3132"/>
              <a:ext cx="2490" cy="501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右箭头 32"/>
            <p:cNvSpPr/>
            <p:nvPr/>
          </p:nvSpPr>
          <p:spPr>
            <a:xfrm>
              <a:off x="3602" y="2393"/>
              <a:ext cx="1123" cy="379"/>
            </a:xfrm>
            <a:prstGeom prst="rightArrow">
              <a:avLst/>
            </a:prstGeom>
            <a:noFill/>
            <a:ln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右箭头 33"/>
            <p:cNvSpPr/>
            <p:nvPr/>
          </p:nvSpPr>
          <p:spPr>
            <a:xfrm rot="20760000" flipV="1">
              <a:off x="3415" y="3048"/>
              <a:ext cx="1242" cy="376"/>
            </a:xfrm>
            <a:prstGeom prst="rightArrow">
              <a:avLst/>
            </a:prstGeom>
            <a:noFill/>
            <a:ln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566" name="文本框 46"/>
            <p:cNvSpPr txBox="1"/>
            <p:nvPr/>
          </p:nvSpPr>
          <p:spPr>
            <a:xfrm>
              <a:off x="1223" y="3102"/>
              <a:ext cx="1817" cy="61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1600" dirty="0">
                  <a:solidFill>
                    <a:schemeClr val="bg2"/>
                  </a:solidFill>
                  <a:latin typeface="Arial" panose="020B0604020202020204" pitchFamily="34" charset="0"/>
                </a:rPr>
                <a:t>anDice[   ]</a:t>
              </a:r>
              <a:endParaRPr lang="en-US" altLang="zh-CN" sz="160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273" y="2113"/>
              <a:ext cx="12302" cy="166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2400"/>
              <a:t>中位数：一组数据按从小到大（或从大到小）排列后处于中间位置的数值。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0805"/>
            <a:ext cx="8587105" cy="3233420"/>
          </a:xfrm>
        </p:spPr>
        <p:txBody>
          <a:bodyPr/>
          <a:p>
            <a:r>
              <a:rPr lang="zh-CN" altLang="en-US" sz="2400"/>
              <a:t>中位数的计算方法</a:t>
            </a:r>
            <a:endParaRPr lang="zh-CN" altLang="en-US" sz="2400"/>
          </a:p>
          <a:p>
            <a:r>
              <a:rPr lang="zh-CN" altLang="en-US" sz="2400"/>
              <a:t>奇数个数据：如果数据点个数是奇数，那么中位数就是排在正中间的那个数。</a:t>
            </a:r>
            <a:endParaRPr lang="zh-CN" altLang="en-US" sz="2400"/>
          </a:p>
          <a:p>
            <a:pPr marL="173355" indent="0">
              <a:buNone/>
            </a:pPr>
            <a:r>
              <a:rPr lang="en-US" altLang="zh-CN" sz="2400"/>
              <a:t>     </a:t>
            </a:r>
            <a:r>
              <a:rPr lang="zh-CN" altLang="en-US" sz="2400"/>
              <a:t>例：数据集</a:t>
            </a:r>
            <a:r>
              <a:rPr lang="en-US" altLang="zh-CN" sz="2400"/>
              <a:t> {3, 7, 5}</a:t>
            </a:r>
            <a:r>
              <a:rPr lang="zh-CN" altLang="en-US" sz="2400"/>
              <a:t>，排序后</a:t>
            </a:r>
            <a:r>
              <a:rPr lang="en-US" altLang="zh-CN" sz="2400"/>
              <a:t> {3, 5, 7}</a:t>
            </a:r>
            <a:r>
              <a:rPr lang="zh-CN" altLang="en-US" sz="2400"/>
              <a:t>，中位数是</a:t>
            </a:r>
            <a:r>
              <a:rPr lang="en-US" altLang="zh-CN" sz="2400"/>
              <a:t> 5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偶数个数据：如果数据点个数是偶数，中位数是中间两个数的平均值。</a:t>
            </a:r>
            <a:endParaRPr lang="zh-CN" altLang="en-US" sz="2400"/>
          </a:p>
          <a:p>
            <a:pPr marL="173355" indent="0">
              <a:buNone/>
            </a:pPr>
            <a:r>
              <a:rPr lang="en-US" altLang="zh-CN" sz="2400"/>
              <a:t>     </a:t>
            </a:r>
            <a:r>
              <a:rPr lang="zh-CN" altLang="en-US" sz="2400"/>
              <a:t>例：数据集</a:t>
            </a:r>
            <a:r>
              <a:rPr lang="en-US" altLang="zh-CN" sz="2400"/>
              <a:t> {2, 6, 4, 8}</a:t>
            </a:r>
            <a:r>
              <a:rPr lang="zh-CN" altLang="en-US" sz="2400"/>
              <a:t>，排序后</a:t>
            </a:r>
            <a:r>
              <a:rPr lang="en-US" altLang="zh-CN" sz="2400"/>
              <a:t> {2, 4, 6, 8}</a:t>
            </a:r>
            <a:r>
              <a:rPr lang="zh-CN" altLang="en-US" sz="2400"/>
              <a:t>，中间两个数是</a:t>
            </a:r>
            <a:r>
              <a:rPr lang="en-US" altLang="zh-CN" sz="2400"/>
              <a:t> 4 </a:t>
            </a:r>
            <a:r>
              <a:rPr lang="zh-CN" altLang="en-US" sz="2400"/>
              <a:t>和</a:t>
            </a:r>
            <a:r>
              <a:rPr lang="en-US" altLang="zh-CN" sz="2400"/>
              <a:t> 6</a:t>
            </a:r>
            <a:r>
              <a:rPr lang="zh-CN" altLang="en-US" sz="2400"/>
              <a:t>，中位数是</a:t>
            </a:r>
            <a:r>
              <a:rPr lang="en-US" altLang="zh-CN" sz="2400"/>
              <a:t> (4 + 6) / 2 = 5</a:t>
            </a:r>
            <a:r>
              <a:rPr lang="zh-CN" altLang="en-US" sz="2400"/>
              <a:t>。</a:t>
            </a:r>
            <a:endParaRPr lang="zh-CN" altLang="en-US" sz="2400"/>
          </a:p>
        </p:txBody>
      </p:sp>
    </p:spTree>
  </p:cSld>
  <p:clrMapOvr>
    <a:masterClrMapping/>
  </p:clrMapOvr>
  <p:transition advClick="0" advTm="4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0563"/>
            <a:ext cx="8229600" cy="3233737"/>
          </a:xfrm>
        </p:spPr>
        <p:txBody>
          <a:bodyPr/>
          <a:p>
            <a:pPr>
              <a:lnSpc>
                <a:spcPct val="120000"/>
              </a:lnSpc>
            </a:pPr>
            <a:r>
              <a:rPr lang="en-US" altLang="zh-CN" sz="2400"/>
              <a:t>3</a:t>
            </a:r>
            <a:r>
              <a:rPr lang="zh-CN" altLang="en-US" sz="2400"/>
              <a:t>个骰子：</a:t>
            </a:r>
            <a:endParaRPr lang="zh-CN" altLang="en-US" sz="2400"/>
          </a:p>
          <a:p>
            <a:pPr marL="173355" indent="0">
              <a:lnSpc>
                <a:spcPct val="120000"/>
              </a:lnSpc>
              <a:buNone/>
            </a:pPr>
            <a:r>
              <a:rPr lang="en-US" altLang="zh-CN" sz="2400"/>
              <a:t>     3 4 5 6 7 8 9 </a:t>
            </a:r>
            <a:r>
              <a:rPr lang="en-US" altLang="zh-CN" sz="2400">
                <a:solidFill>
                  <a:srgbClr val="FF0000"/>
                </a:solidFill>
              </a:rPr>
              <a:t>10 11</a:t>
            </a:r>
            <a:r>
              <a:rPr lang="en-US" altLang="zh-CN" sz="2400"/>
              <a:t> 12 13 14 15 16 17 18</a:t>
            </a:r>
            <a:endParaRPr lang="en-US" altLang="zh-CN" sz="2400"/>
          </a:p>
          <a:p>
            <a:pPr marL="173355" indent="0">
              <a:lnSpc>
                <a:spcPct val="120000"/>
              </a:lnSpc>
              <a:buNone/>
            </a:pPr>
            <a:r>
              <a:rPr lang="en-US" altLang="zh-CN" sz="2400"/>
              <a:t>     </a:t>
            </a:r>
            <a:r>
              <a:rPr lang="zh-CN" altLang="en-US" sz="2400"/>
              <a:t>中位数：（</a:t>
            </a:r>
            <a:r>
              <a:rPr lang="en-US" altLang="zh-CN" sz="2400"/>
              <a:t>10+11</a:t>
            </a:r>
            <a:r>
              <a:rPr lang="zh-CN" altLang="en-US" sz="2400"/>
              <a:t>）</a:t>
            </a:r>
            <a:r>
              <a:rPr lang="en-US" altLang="zh-CN" sz="2400"/>
              <a:t>/2</a:t>
            </a:r>
            <a:endParaRPr lang="en-US" altLang="zh-CN" sz="2400"/>
          </a:p>
          <a:p>
            <a:pPr>
              <a:lnSpc>
                <a:spcPct val="120000"/>
              </a:lnSpc>
            </a:pPr>
            <a:r>
              <a:rPr lang="en-US" altLang="zh-CN" sz="2400"/>
              <a:t>DiceNum</a:t>
            </a:r>
            <a:r>
              <a:rPr lang="zh-CN" altLang="en-US" sz="2400"/>
              <a:t>个骰子：</a:t>
            </a:r>
            <a:endParaRPr lang="zh-CN" altLang="en-US" sz="2400"/>
          </a:p>
          <a:p>
            <a:pPr marL="173355" indent="0">
              <a:lnSpc>
                <a:spcPct val="120000"/>
              </a:lnSpc>
              <a:buNone/>
            </a:pPr>
            <a:r>
              <a:rPr lang="en-US" altLang="zh-CN" sz="2400"/>
              <a:t>     1</a:t>
            </a:r>
            <a:r>
              <a:rPr lang="zh-CN" altLang="en-US" sz="2400"/>
              <a:t>个骰子：</a:t>
            </a:r>
            <a:r>
              <a:rPr lang="en-US" altLang="zh-CN" sz="2400"/>
              <a:t>1 2 </a:t>
            </a:r>
            <a:r>
              <a:rPr lang="en-US" altLang="zh-CN" sz="2400">
                <a:solidFill>
                  <a:srgbClr val="FF0000"/>
                </a:solidFill>
              </a:rPr>
              <a:t>3 4</a:t>
            </a:r>
            <a:r>
              <a:rPr lang="en-US" altLang="zh-CN" sz="2400"/>
              <a:t> 5 6</a:t>
            </a:r>
            <a:endParaRPr lang="en-US" altLang="zh-CN" sz="2400"/>
          </a:p>
          <a:p>
            <a:pPr marL="173355" indent="0">
              <a:lnSpc>
                <a:spcPct val="120000"/>
              </a:lnSpc>
              <a:buNone/>
            </a:pPr>
            <a:r>
              <a:rPr lang="en-US" altLang="zh-CN" sz="2400"/>
              <a:t>     </a:t>
            </a:r>
            <a:r>
              <a:rPr lang="zh-CN" altLang="en-US" sz="2400"/>
              <a:t>中位数：（</a:t>
            </a:r>
            <a:r>
              <a:rPr lang="en-US" altLang="zh-CN" sz="2400"/>
              <a:t>3+4</a:t>
            </a:r>
            <a:r>
              <a:rPr lang="zh-CN" altLang="en-US" sz="2400"/>
              <a:t>）</a:t>
            </a:r>
            <a:r>
              <a:rPr lang="en-US" altLang="zh-CN" sz="2400"/>
              <a:t>/2</a:t>
            </a:r>
            <a:endParaRPr lang="en-US" altLang="zh-CN" sz="2400"/>
          </a:p>
          <a:p>
            <a:pPr marL="173355" indent="0">
              <a:lnSpc>
                <a:spcPct val="120000"/>
              </a:lnSpc>
              <a:buNone/>
            </a:pPr>
            <a:r>
              <a:rPr lang="en-US" altLang="zh-CN" sz="2400"/>
              <a:t>     DiceNum</a:t>
            </a:r>
            <a:r>
              <a:rPr lang="zh-CN" altLang="en-US" sz="2400"/>
              <a:t>个骰子中位数：（</a:t>
            </a:r>
            <a:r>
              <a:rPr lang="en-US" altLang="zh-CN" sz="2400"/>
              <a:t>3+4</a:t>
            </a:r>
            <a:r>
              <a:rPr lang="zh-CN" altLang="en-US" sz="2400"/>
              <a:t>）</a:t>
            </a:r>
            <a:r>
              <a:rPr lang="en-US" altLang="zh-CN" sz="2400"/>
              <a:t>*DiceNum/2</a:t>
            </a:r>
            <a:endParaRPr lang="en-US" altLang="zh-CN" sz="2400"/>
          </a:p>
        </p:txBody>
      </p:sp>
    </p:spTree>
  </p:cSld>
  <p:clrMapOvr>
    <a:masterClrMapping/>
  </p:clrMapOvr>
  <p:transition advClick="0" advTm="4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文本框 1"/>
          <p:cNvSpPr txBox="1"/>
          <p:nvPr/>
        </p:nvSpPr>
        <p:spPr>
          <a:xfrm>
            <a:off x="401638" y="157163"/>
            <a:ext cx="6577012" cy="822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int ComputeScore(int nTimes,int nBetScore,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                 int* npUScore,int *npCScore)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5603" name="组合 1"/>
          <p:cNvGrpSpPr/>
          <p:nvPr/>
        </p:nvGrpSpPr>
        <p:grpSpPr>
          <a:xfrm>
            <a:off x="187325" y="981075"/>
            <a:ext cx="8769350" cy="1581150"/>
            <a:chOff x="503" y="5055"/>
            <a:chExt cx="13810" cy="2490"/>
          </a:xfrm>
        </p:grpSpPr>
        <p:sp>
          <p:nvSpPr>
            <p:cNvPr id="54" name="平行四边形 53"/>
            <p:cNvSpPr/>
            <p:nvPr/>
          </p:nvSpPr>
          <p:spPr>
            <a:xfrm>
              <a:off x="10996" y="5060"/>
              <a:ext cx="2490" cy="600"/>
            </a:xfrm>
            <a:prstGeom prst="parallelogram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平行四边形 49"/>
            <p:cNvSpPr/>
            <p:nvPr/>
          </p:nvSpPr>
          <p:spPr>
            <a:xfrm>
              <a:off x="1423" y="5750"/>
              <a:ext cx="3213" cy="818"/>
            </a:xfrm>
            <a:prstGeom prst="parallelogram">
              <a:avLst/>
            </a:prstGeom>
            <a:solidFill>
              <a:srgbClr val="F7A7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607" name="文本框 42"/>
            <p:cNvSpPr txBox="1"/>
            <p:nvPr/>
          </p:nvSpPr>
          <p:spPr>
            <a:xfrm>
              <a:off x="6238" y="5660"/>
              <a:ext cx="3855" cy="720"/>
            </a:xfrm>
            <a:prstGeom prst="rect">
              <a:avLst/>
            </a:prstGeom>
            <a:noFill/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1" hangingPunct="1"/>
              <a:r>
                <a:rPr lang="zh-CN" altLang="zh-CN" sz="2400" b="0" dirty="0">
                  <a:solidFill>
                    <a:schemeClr val="bg2"/>
                  </a:solidFill>
                  <a:latin typeface="Arial" panose="020B0604020202020204" pitchFamily="34" charset="0"/>
                </a:rPr>
                <a:t>计算积分</a:t>
              </a:r>
              <a:endParaRPr lang="zh-CN" altLang="zh-CN" sz="2400" b="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08" name="文本框 45"/>
            <p:cNvSpPr txBox="1"/>
            <p:nvPr/>
          </p:nvSpPr>
          <p:spPr>
            <a:xfrm>
              <a:off x="1715" y="5703"/>
              <a:ext cx="3030" cy="9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1600" dirty="0">
                  <a:solidFill>
                    <a:srgbClr val="FF0000"/>
                  </a:solidFill>
                  <a:latin typeface="Arial" panose="020B0604020202020204" pitchFamily="34" charset="0"/>
                </a:rPr>
                <a:t>nUserScore</a:t>
              </a:r>
              <a:endPara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  <a:p>
              <a:pPr eaLnBrk="1" hangingPunct="1"/>
              <a:r>
                <a:rPr lang="en-US" altLang="zh-CN" sz="1600" dirty="0">
                  <a:solidFill>
                    <a:srgbClr val="FF0000"/>
                  </a:solidFill>
                  <a:latin typeface="Arial" panose="020B0604020202020204" pitchFamily="34" charset="0"/>
                </a:rPr>
                <a:t>nComputerScore</a:t>
              </a:r>
              <a:endPara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" name="平行四边形 50"/>
            <p:cNvSpPr/>
            <p:nvPr/>
          </p:nvSpPr>
          <p:spPr>
            <a:xfrm>
              <a:off x="10736" y="5833"/>
              <a:ext cx="2490" cy="652"/>
            </a:xfrm>
            <a:prstGeom prst="parallelogram">
              <a:avLst/>
            </a:prstGeom>
            <a:solidFill>
              <a:schemeClr val="bg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610" name="文本框 51"/>
            <p:cNvSpPr txBox="1"/>
            <p:nvPr/>
          </p:nvSpPr>
          <p:spPr>
            <a:xfrm>
              <a:off x="11240" y="5895"/>
              <a:ext cx="1818" cy="52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1600" dirty="0">
                  <a:solidFill>
                    <a:schemeClr val="bg2"/>
                  </a:solidFill>
                  <a:latin typeface="Arial" panose="020B0604020202020204" pitchFamily="34" charset="0"/>
                </a:rPr>
                <a:t>nTimes</a:t>
              </a:r>
              <a:endParaRPr lang="en-US" altLang="zh-CN" sz="160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11" name="文本框 52"/>
            <p:cNvSpPr txBox="1"/>
            <p:nvPr/>
          </p:nvSpPr>
          <p:spPr>
            <a:xfrm>
              <a:off x="11198" y="5060"/>
              <a:ext cx="2130" cy="52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1600" dirty="0">
                  <a:solidFill>
                    <a:srgbClr val="000099"/>
                  </a:solidFill>
                  <a:latin typeface="Arial" panose="020B0604020202020204" pitchFamily="34" charset="0"/>
                </a:rPr>
                <a:t>nBetScore</a:t>
              </a:r>
              <a:endParaRPr lang="en-US" altLang="zh-CN" sz="16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" name="平行四边形 54"/>
            <p:cNvSpPr/>
            <p:nvPr/>
          </p:nvSpPr>
          <p:spPr>
            <a:xfrm>
              <a:off x="10453" y="6595"/>
              <a:ext cx="3213" cy="818"/>
            </a:xfrm>
            <a:prstGeom prst="parallelogram">
              <a:avLst/>
            </a:prstGeom>
            <a:solidFill>
              <a:srgbClr val="F7A7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613" name="文本框 55"/>
            <p:cNvSpPr txBox="1"/>
            <p:nvPr/>
          </p:nvSpPr>
          <p:spPr>
            <a:xfrm>
              <a:off x="10633" y="6568"/>
              <a:ext cx="3032" cy="9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1600" dirty="0">
                  <a:solidFill>
                    <a:srgbClr val="000099"/>
                  </a:solidFill>
                  <a:latin typeface="Arial" panose="020B0604020202020204" pitchFamily="34" charset="0"/>
                </a:rPr>
                <a:t>nUserScore</a:t>
              </a:r>
              <a:endParaRPr lang="en-US" altLang="zh-CN" sz="16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  <a:p>
              <a:pPr eaLnBrk="1" hangingPunct="1"/>
              <a:r>
                <a:rPr lang="en-US" altLang="zh-CN" sz="1600" dirty="0">
                  <a:solidFill>
                    <a:srgbClr val="000099"/>
                  </a:solidFill>
                  <a:latin typeface="Arial" panose="020B0604020202020204" pitchFamily="34" charset="0"/>
                </a:rPr>
                <a:t>nComputerScore</a:t>
              </a:r>
              <a:endParaRPr lang="en-US" altLang="zh-CN" sz="16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" name="右箭头 57"/>
            <p:cNvSpPr/>
            <p:nvPr/>
          </p:nvSpPr>
          <p:spPr>
            <a:xfrm rot="8580000">
              <a:off x="10116" y="5410"/>
              <a:ext cx="855" cy="365"/>
            </a:xfrm>
            <a:prstGeom prst="rightArrow">
              <a:avLst/>
            </a:prstGeom>
            <a:noFill/>
            <a:ln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右箭头 59"/>
            <p:cNvSpPr/>
            <p:nvPr/>
          </p:nvSpPr>
          <p:spPr>
            <a:xfrm rot="10800000">
              <a:off x="10093" y="6048"/>
              <a:ext cx="643" cy="375"/>
            </a:xfrm>
            <a:prstGeom prst="rightArrow">
              <a:avLst/>
            </a:prstGeom>
            <a:noFill/>
            <a:ln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右箭头 60"/>
            <p:cNvSpPr/>
            <p:nvPr/>
          </p:nvSpPr>
          <p:spPr>
            <a:xfrm rot="12660000">
              <a:off x="9806" y="6635"/>
              <a:ext cx="705" cy="375"/>
            </a:xfrm>
            <a:prstGeom prst="rightArrow">
              <a:avLst/>
            </a:prstGeom>
            <a:noFill/>
            <a:ln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右箭头 61"/>
            <p:cNvSpPr/>
            <p:nvPr/>
          </p:nvSpPr>
          <p:spPr>
            <a:xfrm rot="10800000">
              <a:off x="4746" y="5833"/>
              <a:ext cx="1395" cy="375"/>
            </a:xfrm>
            <a:prstGeom prst="rightArrow">
              <a:avLst/>
            </a:prstGeom>
            <a:noFill/>
            <a:ln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3613" y="6780"/>
              <a:ext cx="2490" cy="528"/>
            </a:xfrm>
            <a:prstGeom prst="parallelogram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619" name="文本框 63"/>
            <p:cNvSpPr txBox="1"/>
            <p:nvPr/>
          </p:nvSpPr>
          <p:spPr>
            <a:xfrm>
              <a:off x="3883" y="6780"/>
              <a:ext cx="2160" cy="52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1600" dirty="0">
                  <a:solidFill>
                    <a:schemeClr val="bg2"/>
                  </a:solidFill>
                  <a:latin typeface="Arial" panose="020B0604020202020204" pitchFamily="34" charset="0"/>
                </a:rPr>
                <a:t>bContinue</a:t>
              </a:r>
              <a:endParaRPr lang="en-US" altLang="zh-CN" sz="160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5" name="右箭头 64"/>
            <p:cNvSpPr/>
            <p:nvPr/>
          </p:nvSpPr>
          <p:spPr>
            <a:xfrm rot="8580000">
              <a:off x="5101" y="6175"/>
              <a:ext cx="1032" cy="358"/>
            </a:xfrm>
            <a:prstGeom prst="rightArrow">
              <a:avLst/>
            </a:prstGeom>
            <a:noFill/>
            <a:ln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503" y="5055"/>
              <a:ext cx="13810" cy="2490"/>
            </a:xfrm>
            <a:prstGeom prst="rect">
              <a:avLst/>
            </a:prstGeom>
            <a:noFill/>
            <a:ln>
              <a:solidFill>
                <a:srgbClr val="96449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aphicFrame>
        <p:nvGraphicFramePr>
          <p:cNvPr id="25604" name="对象 1"/>
          <p:cNvGraphicFramePr/>
          <p:nvPr/>
        </p:nvGraphicFramePr>
        <p:xfrm>
          <a:off x="-47625" y="2095500"/>
          <a:ext cx="9398000" cy="344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5778500" imgH="1955800" progId="Visio.Drawing.15">
                  <p:embed/>
                </p:oleObj>
              </mc:Choice>
              <mc:Fallback>
                <p:oleObj name="" r:id="rId1" imgW="5778500" imgH="1955800" progId="Visio.Drawing.15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47625" y="2095500"/>
                        <a:ext cx="9398000" cy="3443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7650" name="对象 1"/>
          <p:cNvGraphicFramePr/>
          <p:nvPr/>
        </p:nvGraphicFramePr>
        <p:xfrm>
          <a:off x="171450" y="942975"/>
          <a:ext cx="8799513" cy="388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4114800" imgH="1955800" progId="Visio.Drawing.15">
                  <p:embed/>
                </p:oleObj>
              </mc:Choice>
              <mc:Fallback>
                <p:oleObj name="" r:id="rId1" imgW="4114800" imgH="1955800" progId="Visio.Drawing.15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1450" y="942975"/>
                        <a:ext cx="8799513" cy="3887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95300" y="423863"/>
            <a:ext cx="2327275" cy="519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kern="1200" cap="none" spc="0" normalizeH="0" baseline="0" noProof="1">
                <a:solidFill>
                  <a:schemeClr val="accent6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  <a:t>主函数的流程</a:t>
            </a:r>
            <a:endParaRPr kumimoji="0" lang="zh-CN" altLang="zh-CN" kern="1200" cap="none" spc="0" normalizeH="0" baseline="0" noProof="1">
              <a:solidFill>
                <a:schemeClr val="accent6">
                  <a:lumMod val="90000"/>
                  <a:lumOff val="1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 bwMode="auto">
          <a:xfrm>
            <a:off x="1100628" y="495780"/>
            <a:ext cx="6858000" cy="614659"/>
          </a:xfrm>
          <a:ln>
            <a:miter lim="800000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第</a:t>
            </a:r>
            <a:r>
              <a:rPr kumimoji="0" lang="en-US" altLang="zh-CN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2</a:t>
            </a: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讲</a:t>
            </a:r>
            <a:r>
              <a:rPr kumimoji="0" lang="en-US" altLang="zh-CN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   </a:t>
            </a: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骰子游戏</a:t>
            </a:r>
            <a:endParaRPr kumimoji="0" lang="zh-CN" altLang="en-US" sz="3200" b="1" i="0" u="none" strike="noStrike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</p:txBody>
      </p:sp>
      <p:sp>
        <p:nvSpPr>
          <p:cNvPr id="29699" name="矩形 5"/>
          <p:cNvSpPr/>
          <p:nvPr/>
        </p:nvSpPr>
        <p:spPr>
          <a:xfrm>
            <a:off x="693738" y="1019175"/>
            <a:ext cx="1903412" cy="5667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案例总结：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7827" name="文本框 1"/>
          <p:cNvSpPr txBox="1"/>
          <p:nvPr/>
        </p:nvSpPr>
        <p:spPr>
          <a:xfrm>
            <a:off x="912813" y="1676400"/>
            <a:ext cx="7258050" cy="2803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 eaLnBrk="1" hangingPunct="1"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kern="0" cap="none" spc="0" normalizeH="0" baseline="0" noProof="1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ea"/>
              </a:rPr>
              <a:t>1. </a:t>
            </a:r>
            <a:r>
              <a:rPr kumimoji="0" lang="zh-CN" altLang="en-US" sz="2400" kern="0" cap="none" spc="0" normalizeH="0" baseline="0" noProof="1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ea"/>
              </a:rPr>
              <a:t>自顶向下，逐步求精是写大程序的关键思想，利用函数设计每个模块，使得程序更加容易理解，也更加容易调试和维护。</a:t>
            </a:r>
            <a:endParaRPr kumimoji="0" lang="zh-CN" altLang="en-US" sz="2400" kern="0" cap="none" spc="0" normalizeH="0" baseline="0" noProof="1">
              <a:solidFill>
                <a:schemeClr val="bg2"/>
              </a:solidFill>
              <a:latin typeface="Times New Roman" panose="02020603050405020304" pitchFamily="18" charset="0"/>
              <a:ea typeface="隶书" panose="02010509060101010101" pitchFamily="49" charset="-122"/>
              <a:cs typeface="+mn-ea"/>
            </a:endParaRPr>
          </a:p>
          <a:p>
            <a:pPr marR="0" defTabSz="914400" eaLnBrk="1" hangingPunct="1"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kern="1200" cap="none" spc="0" normalizeH="0" baseline="0" noProof="1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ea"/>
              </a:rPr>
              <a:t> </a:t>
            </a:r>
            <a:r>
              <a:rPr kumimoji="0" lang="en-US" altLang="zh-CN" sz="2400" kern="0" cap="none" spc="0" normalizeH="0" baseline="0" noProof="1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ea"/>
              </a:rPr>
              <a:t>2.  </a:t>
            </a:r>
            <a:r>
              <a:rPr kumimoji="0" lang="zh-CN" altLang="en-US" sz="2400" kern="0" cap="none" spc="0" normalizeH="0" baseline="0" noProof="1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ea"/>
              </a:rPr>
              <a:t>设计函数的时候，特别注意输入参数和输出的返回值，当需要给主函数返回多个值的时候，可以使用指针做参数</a:t>
            </a:r>
            <a:r>
              <a:rPr kumimoji="0" lang="en-US" altLang="zh-CN" sz="2400" kern="0" cap="none" spc="0" normalizeH="0" baseline="0" noProof="1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ea"/>
              </a:rPr>
              <a:t>；</a:t>
            </a:r>
            <a:endParaRPr kumimoji="0" lang="en-US" altLang="zh-CN" sz="2400" kern="0" cap="none" spc="0" normalizeH="0" baseline="0" noProof="1">
              <a:solidFill>
                <a:schemeClr val="bg2"/>
              </a:solidFill>
              <a:latin typeface="Times New Roman" panose="02020603050405020304" pitchFamily="18" charset="0"/>
              <a:ea typeface="隶书" panose="02010509060101010101" pitchFamily="49" charset="-122"/>
              <a:cs typeface="+mn-ea"/>
            </a:endParaRPr>
          </a:p>
          <a:p>
            <a:pPr marR="0" defTabSz="914400" eaLnBrk="1" hangingPunct="1"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kern="0" cap="none" spc="0" normalizeH="0" baseline="0" noProof="1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ea"/>
              </a:rPr>
              <a:t>3. </a:t>
            </a:r>
            <a:r>
              <a:rPr kumimoji="0" lang="zh-CN" altLang="en-US" sz="2400" kern="0" cap="none" spc="0" normalizeH="0" baseline="0" noProof="1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ea"/>
              </a:rPr>
              <a:t>参数较多，函数功能较复杂的时候，考虑函数拆分</a:t>
            </a:r>
            <a:endParaRPr kumimoji="0" lang="zh-CN" altLang="en-US" sz="2400" kern="0" cap="none" spc="0" normalizeH="0" baseline="0" noProof="1">
              <a:solidFill>
                <a:schemeClr val="bg2"/>
              </a:solidFill>
              <a:latin typeface="Times New Roman" panose="02020603050405020304" pitchFamily="18" charset="0"/>
              <a:ea typeface="隶书" panose="02010509060101010101" pitchFamily="49" charset="-122"/>
              <a:cs typeface="+mn-ea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 bwMode="auto">
          <a:xfrm>
            <a:off x="1100623" y="495780"/>
            <a:ext cx="6858000" cy="614652"/>
          </a:xfrm>
          <a:ln>
            <a:miter lim="800000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第</a:t>
            </a:r>
            <a:r>
              <a:rPr kumimoji="0" lang="en-US" altLang="zh-CN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2</a:t>
            </a: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讲</a:t>
            </a:r>
            <a:r>
              <a:rPr kumimoji="0" lang="en-US" altLang="zh-CN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   </a:t>
            </a: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骰子游戏</a:t>
            </a:r>
            <a:endParaRPr kumimoji="0" lang="zh-CN" altLang="en-US" sz="3200" b="1" i="0" u="none" strike="noStrike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+mn-ea"/>
              <a:ea typeface="+mj-ea"/>
              <a:cs typeface="+mn-ea"/>
            </a:endParaRPr>
          </a:p>
        </p:txBody>
      </p:sp>
      <p:sp>
        <p:nvSpPr>
          <p:cNvPr id="31747" name="矩形 5"/>
          <p:cNvSpPr/>
          <p:nvPr/>
        </p:nvSpPr>
        <p:spPr>
          <a:xfrm>
            <a:off x="771525" y="1109663"/>
            <a:ext cx="3313113" cy="5667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举一反三（习题）：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8851" name="文本框 1"/>
          <p:cNvSpPr txBox="1"/>
          <p:nvPr/>
        </p:nvSpPr>
        <p:spPr>
          <a:xfrm>
            <a:off x="941388" y="1774825"/>
            <a:ext cx="6607175" cy="2805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 eaLnBrk="1" hangingPunct="1"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kern="0" cap="none" spc="0" normalizeH="0" baseline="0" noProof="1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ea"/>
                <a:sym typeface="黑体" panose="02010609060101010101" pitchFamily="49" charset="-122"/>
              </a:rPr>
              <a:t>1. 设计一个程序，利用折半查找的思想，建议   玩家每次应该猜什么数字。</a:t>
            </a:r>
            <a:endParaRPr kumimoji="0" lang="en-US" altLang="zh-CN" sz="2400" kern="0" cap="none" spc="0" normalizeH="0" baseline="0" noProof="1">
              <a:solidFill>
                <a:schemeClr val="bg2"/>
              </a:solidFill>
              <a:latin typeface="Times New Roman" panose="02020603050405020304" pitchFamily="18" charset="0"/>
              <a:ea typeface="隶书" panose="02010509060101010101" pitchFamily="49" charset="-122"/>
              <a:cs typeface="+mn-ea"/>
              <a:sym typeface="黑体" panose="02010609060101010101" pitchFamily="49" charset="-122"/>
            </a:endParaRPr>
          </a:p>
          <a:p>
            <a:pPr marR="0" defTabSz="914400" eaLnBrk="1" hangingPunct="1"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kern="0" cap="none" spc="0" normalizeH="0" baseline="0" noProof="1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ea"/>
                <a:sym typeface="黑体" panose="02010609060101010101" pitchFamily="49" charset="-122"/>
              </a:rPr>
              <a:t>2. 用计算机模拟掷骰子1000-10000次，计算每种点数出现的次数和比率，分析其和概率的异同。</a:t>
            </a:r>
            <a:endParaRPr kumimoji="0" lang="en-US" altLang="zh-CN" sz="2400" kern="0" cap="none" spc="0" normalizeH="0" baseline="0" noProof="1">
              <a:solidFill>
                <a:schemeClr val="bg2"/>
              </a:solidFill>
              <a:latin typeface="Times New Roman" panose="02020603050405020304" pitchFamily="18" charset="0"/>
              <a:ea typeface="隶书" panose="02010509060101010101" pitchFamily="49" charset="-122"/>
              <a:cs typeface="+mn-ea"/>
              <a:sym typeface="黑体" panose="02010609060101010101" pitchFamily="49" charset="-122"/>
            </a:endParaRPr>
          </a:p>
          <a:p>
            <a:pPr marR="0" defTabSz="914400" eaLnBrk="1" hangingPunct="1"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kern="0" cap="none" spc="0" normalizeH="0" baseline="0" noProof="1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ea"/>
                <a:sym typeface="黑体" panose="02010609060101010101" pitchFamily="49" charset="-122"/>
              </a:rPr>
              <a:t>3. </a:t>
            </a:r>
            <a:r>
              <a:rPr kumimoji="0" lang="zh-CN" altLang="en-US" sz="2400" kern="0" cap="none" spc="0" normalizeH="0" baseline="0" noProof="1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ea"/>
                <a:sym typeface="黑体" panose="02010609060101010101" pitchFamily="49" charset="-122"/>
              </a:rPr>
              <a:t>设计一个简易的</a:t>
            </a:r>
            <a:r>
              <a:rPr kumimoji="0" lang="en-US" altLang="zh-CN" sz="2400" kern="0" cap="none" spc="0" normalizeH="0" baseline="0" noProof="1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ea"/>
                <a:sym typeface="黑体" panose="02010609060101010101" pitchFamily="49" charset="-122"/>
              </a:rPr>
              <a:t>“</a:t>
            </a:r>
            <a:r>
              <a:rPr kumimoji="0" lang="zh-CN" altLang="en-US" sz="2400" kern="0" cap="none" spc="0" normalizeH="0" baseline="0" noProof="1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ea"/>
                <a:sym typeface="黑体" panose="02010609060101010101" pitchFamily="49" charset="-122"/>
              </a:rPr>
              <a:t>飞行棋</a:t>
            </a:r>
            <a:r>
              <a:rPr kumimoji="0" lang="en-US" altLang="zh-CN" sz="2400" kern="0" cap="none" spc="0" normalizeH="0" baseline="0" noProof="1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ea"/>
                <a:sym typeface="黑体" panose="02010609060101010101" pitchFamily="49" charset="-122"/>
              </a:rPr>
              <a:t>”</a:t>
            </a:r>
            <a:r>
              <a:rPr kumimoji="0" lang="zh-CN" altLang="en-US" sz="2400" kern="0" cap="none" spc="0" normalizeH="0" baseline="0" noProof="1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ea"/>
                <a:sym typeface="黑体" panose="02010609060101010101" pitchFamily="49" charset="-122"/>
              </a:rPr>
              <a:t>游戏，用数组存储每个格子的状态，模拟掷骰子，扔到</a:t>
            </a:r>
            <a:r>
              <a:rPr kumimoji="0" lang="en-US" altLang="zh-CN" sz="2400" kern="0" cap="none" spc="0" normalizeH="0" baseline="0" noProof="1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ea"/>
                <a:sym typeface="黑体" panose="02010609060101010101" pitchFamily="49" charset="-122"/>
              </a:rPr>
              <a:t>6</a:t>
            </a:r>
            <a:r>
              <a:rPr kumimoji="0" lang="zh-CN" altLang="en-US" sz="2400" kern="0" cap="none" spc="0" normalizeH="0" baseline="0" noProof="1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ea"/>
                <a:sym typeface="黑体" panose="02010609060101010101" pitchFamily="49" charset="-122"/>
              </a:rPr>
              <a:t>的时候，飞机才能出动，然后扔几步，走几步。</a:t>
            </a:r>
            <a:endParaRPr kumimoji="0" lang="zh-CN" altLang="en-US" sz="2400" kern="0" cap="none" spc="0" normalizeH="0" baseline="0" noProof="1">
              <a:solidFill>
                <a:schemeClr val="bg2"/>
              </a:solidFill>
              <a:latin typeface="Times New Roman" panose="02020603050405020304" pitchFamily="18" charset="0"/>
              <a:ea typeface="隶书" panose="02010509060101010101" pitchFamily="49" charset="-122"/>
              <a:cs typeface="+mn-ea"/>
              <a:sym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矩形 5"/>
          <p:cNvSpPr/>
          <p:nvPr/>
        </p:nvSpPr>
        <p:spPr>
          <a:xfrm>
            <a:off x="2500313" y="465138"/>
            <a:ext cx="3897312" cy="5048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85750" indent="-285750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鸣谢：制作本实例课程人员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3795" name="矩形 6"/>
          <p:cNvSpPr/>
          <p:nvPr/>
        </p:nvSpPr>
        <p:spPr>
          <a:xfrm>
            <a:off x="1068388" y="1277938"/>
            <a:ext cx="6889750" cy="1327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案例课程设计：冯 筠</a:t>
            </a:r>
            <a:endParaRPr lang="en-US" altLang="zh-CN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课件材料准备人：王 东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实例演示视频录制人员列表：王 东、李 勇、刘 勇、王佳阳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实例演示视频摄像人：刘 勇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796" name="文本框 9"/>
          <p:cNvSpPr txBox="1"/>
          <p:nvPr/>
        </p:nvSpPr>
        <p:spPr>
          <a:xfrm>
            <a:off x="4983163" y="3995738"/>
            <a:ext cx="984250" cy="244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刘勇（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硕士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）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33797" name="图片 2" descr="QQ截图201608251817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2063" y="2859088"/>
            <a:ext cx="984250" cy="11382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8" name="文本框 4"/>
          <p:cNvSpPr txBox="1"/>
          <p:nvPr/>
        </p:nvSpPr>
        <p:spPr>
          <a:xfrm>
            <a:off x="1487488" y="3995738"/>
            <a:ext cx="984250" cy="242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王东（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</a:rPr>
              <a:t>硕士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）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33799" name="图片 7" descr="QQ截图201608251931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0" y="2790825"/>
            <a:ext cx="982663" cy="11382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800" name="图片 8" descr="QQ截图20160825193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163" y="2859088"/>
            <a:ext cx="984250" cy="1136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801" name="文本框 10"/>
          <p:cNvSpPr txBox="1"/>
          <p:nvPr/>
        </p:nvSpPr>
        <p:spPr>
          <a:xfrm>
            <a:off x="3054350" y="3997325"/>
            <a:ext cx="982663" cy="242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李勇（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硕士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）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33802" name="图片 8" descr="QQ截图201608301715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25" y="2859088"/>
            <a:ext cx="984250" cy="1136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803" name="文本框 9"/>
          <p:cNvSpPr txBox="1"/>
          <p:nvPr/>
        </p:nvSpPr>
        <p:spPr>
          <a:xfrm flipH="1">
            <a:off x="6767513" y="3995738"/>
            <a:ext cx="1133475" cy="242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王佳阳（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硕士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</a:rPr>
              <a:t>）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 bwMode="auto">
          <a:xfrm>
            <a:off x="1025070" y="287498"/>
            <a:ext cx="6857999" cy="614668"/>
          </a:xfrm>
          <a:ln>
            <a:miter lim="800000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第</a:t>
            </a:r>
            <a:r>
              <a:rPr kumimoji="0" lang="en-US" altLang="zh-CN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2</a:t>
            </a: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讲</a:t>
            </a:r>
            <a:r>
              <a:rPr kumimoji="0" lang="en-US" altLang="zh-CN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   </a:t>
            </a: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骰子游戏</a:t>
            </a:r>
            <a:endParaRPr kumimoji="0" lang="zh-CN" altLang="en-US" sz="3200" b="1" i="0" u="none" strike="noStrike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</p:txBody>
      </p:sp>
      <p:sp>
        <p:nvSpPr>
          <p:cNvPr id="8195" name="矩形 5"/>
          <p:cNvSpPr/>
          <p:nvPr/>
        </p:nvSpPr>
        <p:spPr>
          <a:xfrm>
            <a:off x="287338" y="1041400"/>
            <a:ext cx="6200775" cy="5667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实例描述：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（游戏仅为娱乐，请勿参与赌博）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587375" y="1773238"/>
            <a:ext cx="8116888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marL="457200" indent="-457200" eaLnBrk="1" hangingPunct="1">
              <a:lnSpc>
                <a:spcPct val="90000"/>
              </a:lnSpc>
              <a:spcBef>
                <a:spcPts val="800"/>
              </a:spcBef>
              <a:buFont typeface="Calibri" panose="020F0502020204030204" pitchFamily="34" charset="0"/>
              <a:buAutoNum type="arabicPeriod"/>
            </a:pPr>
            <a:r>
              <a:rPr lang="zh-CN" altLang="x-none" sz="20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比大小押注赌输赢游戏，电脑庄家和玩家</a:t>
            </a: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PK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ts val="800"/>
              </a:spcBef>
              <a:buFont typeface="Calibri" panose="020F0502020204030204" pitchFamily="34" charset="0"/>
              <a:buAutoNum type="arabicPeriod"/>
            </a:pPr>
            <a:r>
              <a:rPr lang="zh-CN" altLang="x-none" sz="20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事先设定好</a:t>
            </a:r>
            <a:r>
              <a:rPr lang="zh-CN" altLang="x-none" sz="20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玩家和庄家</a:t>
            </a:r>
            <a:r>
              <a:rPr lang="zh-CN" altLang="x-none" sz="20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</a:t>
            </a:r>
            <a:r>
              <a:rPr lang="zh-CN" altLang="x-none" sz="20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积分</a:t>
            </a:r>
            <a:r>
              <a:rPr lang="zh-CN" altLang="x-none" sz="20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（</a:t>
            </a: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2000</a:t>
            </a: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分</a:t>
            </a:r>
            <a:r>
              <a:rPr lang="zh-CN" altLang="x-none" sz="20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）</a:t>
            </a:r>
            <a:endParaRPr lang="zh-CN" altLang="x-none" sz="2000" dirty="0">
              <a:solidFill>
                <a:schemeClr val="bg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ts val="800"/>
              </a:spcBef>
              <a:buFont typeface="+mj-lt"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3.    </a:t>
            </a: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程序</a:t>
            </a:r>
            <a:r>
              <a:rPr lang="zh-CN" altLang="x-none" sz="20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模拟</a:t>
            </a: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N</a:t>
            </a:r>
            <a:r>
              <a:rPr lang="zh-CN" altLang="x-none" sz="20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个骰子投掷，让玩家猜：大</a:t>
            </a: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小</a:t>
            </a: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/</a:t>
            </a: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豹子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ea typeface="隶书" panose="02010509060101010101" pitchFamily="49" charset="-122"/>
              <a:sym typeface="+mn-ea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ts val="800"/>
              </a:spcBef>
              <a:buFont typeface="+mj-lt"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4.    </a:t>
            </a:r>
            <a:r>
              <a:rPr lang="zh-CN" altLang="x-none" sz="20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玩家</a:t>
            </a:r>
            <a:r>
              <a:rPr lang="zh-CN" altLang="x-none" sz="20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选择</a:t>
            </a:r>
            <a:r>
              <a:rPr lang="zh-CN" altLang="x-none" sz="20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下</a:t>
            </a:r>
            <a:r>
              <a:rPr lang="zh-CN" altLang="x-none" sz="20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注多少</a:t>
            </a:r>
            <a:r>
              <a:rPr lang="zh-CN" altLang="x-none" sz="20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分值，</a:t>
            </a:r>
            <a:r>
              <a:rPr lang="zh-CN" altLang="zh-CN" sz="20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程序</a:t>
            </a:r>
            <a:r>
              <a:rPr lang="zh-CN" altLang="x-none" sz="20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+mn-ea"/>
              </a:rPr>
              <a:t>根据</a:t>
            </a:r>
            <a:r>
              <a:rPr lang="zh-CN" altLang="x-none" sz="20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结果确定玩家的输赢</a:t>
            </a:r>
            <a:endParaRPr lang="zh-CN" altLang="x-none" sz="2000" dirty="0">
              <a:solidFill>
                <a:schemeClr val="bg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ts val="800"/>
              </a:spcBef>
              <a:buFont typeface="+mj-lt"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5.    </a:t>
            </a:r>
            <a:r>
              <a:rPr lang="zh-CN" altLang="zh-CN" sz="20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猜大小的胜方获得</a:t>
            </a: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倍下注积分，猜豹子胜方获得</a:t>
            </a: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5</a:t>
            </a: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倍下注积分，败方扣除相同积分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ts val="800"/>
              </a:spcBef>
              <a:buFont typeface="+mj-lt"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6.    </a:t>
            </a: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积分</a:t>
            </a:r>
            <a:r>
              <a:rPr lang="zh-CN" altLang="x-none" sz="20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随着输赢改变后，重复掷骰子，</a:t>
            </a: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lang="zh-CN" altLang="x-none" sz="20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直</a:t>
            </a:r>
            <a:r>
              <a:rPr lang="zh-CN" altLang="x-none" sz="20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到</a:t>
            </a:r>
            <a:r>
              <a:rPr lang="zh-CN" altLang="x-none" sz="20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积分小于 </a:t>
            </a:r>
            <a:r>
              <a:rPr lang="zh-CN" altLang="zh-CN" sz="20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0</a:t>
            </a:r>
            <a:r>
              <a:rPr lang="zh-CN" altLang="x-none" sz="20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，游戏结束 。</a:t>
            </a:r>
            <a:endParaRPr lang="zh-CN" altLang="x-none" sz="2000">
              <a:solidFill>
                <a:schemeClr val="bg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242" name="对象 9"/>
          <p:cNvGraphicFramePr/>
          <p:nvPr/>
        </p:nvGraphicFramePr>
        <p:xfrm>
          <a:off x="1104900" y="-22225"/>
          <a:ext cx="6738938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661660" imgH="4411980" progId="Paint.Picture">
                  <p:embed/>
                </p:oleObj>
              </mc:Choice>
              <mc:Fallback>
                <p:oleObj name="" r:id="rId1" imgW="5661660" imgH="4411980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04900" y="-22225"/>
                        <a:ext cx="6738938" cy="5086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文本框 12"/>
          <p:cNvSpPr txBox="1"/>
          <p:nvPr/>
        </p:nvSpPr>
        <p:spPr>
          <a:xfrm>
            <a:off x="565150" y="844550"/>
            <a:ext cx="546100" cy="3108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solidFill>
                  <a:srgbClr val="800000"/>
                </a:solidFill>
                <a:latin typeface="黑体" panose="02010609060101010101" pitchFamily="49" charset="-122"/>
              </a:rPr>
              <a:t>骰</a:t>
            </a:r>
            <a:endParaRPr lang="zh-CN" altLang="en-US" dirty="0">
              <a:solidFill>
                <a:srgbClr val="800000"/>
              </a:solidFill>
              <a:latin typeface="黑体" panose="02010609060101010101" pitchFamily="49" charset="-122"/>
            </a:endParaRPr>
          </a:p>
          <a:p>
            <a:pPr eaLnBrk="1" hangingPunct="1"/>
            <a:r>
              <a:rPr lang="zh-CN" altLang="en-US" dirty="0">
                <a:solidFill>
                  <a:srgbClr val="800000"/>
                </a:solidFill>
                <a:latin typeface="黑体" panose="02010609060101010101" pitchFamily="49" charset="-122"/>
              </a:rPr>
              <a:t>子</a:t>
            </a:r>
            <a:endParaRPr lang="zh-CN" altLang="en-US" dirty="0">
              <a:solidFill>
                <a:srgbClr val="800000"/>
              </a:solidFill>
              <a:latin typeface="黑体" panose="02010609060101010101" pitchFamily="49" charset="-122"/>
            </a:endParaRPr>
          </a:p>
          <a:p>
            <a:pPr eaLnBrk="1" hangingPunct="1"/>
            <a:r>
              <a:rPr lang="zh-CN" altLang="en-US" dirty="0">
                <a:solidFill>
                  <a:srgbClr val="800000"/>
                </a:solidFill>
                <a:latin typeface="黑体" panose="02010609060101010101" pitchFamily="49" charset="-122"/>
              </a:rPr>
              <a:t>游</a:t>
            </a:r>
            <a:endParaRPr lang="zh-CN" altLang="en-US" dirty="0">
              <a:solidFill>
                <a:srgbClr val="800000"/>
              </a:solidFill>
              <a:latin typeface="黑体" panose="02010609060101010101" pitchFamily="49" charset="-122"/>
            </a:endParaRPr>
          </a:p>
          <a:p>
            <a:pPr eaLnBrk="1" hangingPunct="1"/>
            <a:r>
              <a:rPr lang="zh-CN" altLang="en-US" dirty="0">
                <a:solidFill>
                  <a:srgbClr val="800000"/>
                </a:solidFill>
                <a:latin typeface="黑体" panose="02010609060101010101" pitchFamily="49" charset="-122"/>
              </a:rPr>
              <a:t>戏</a:t>
            </a:r>
            <a:endParaRPr lang="zh-CN" altLang="en-US" dirty="0">
              <a:solidFill>
                <a:srgbClr val="800000"/>
              </a:solidFill>
              <a:latin typeface="黑体" panose="02010609060101010101" pitchFamily="49" charset="-122"/>
            </a:endParaRPr>
          </a:p>
          <a:p>
            <a:pPr eaLnBrk="1" hangingPunct="1"/>
            <a:r>
              <a:rPr lang="zh-CN" altLang="en-US" dirty="0">
                <a:solidFill>
                  <a:srgbClr val="800000"/>
                </a:solidFill>
                <a:latin typeface="黑体" panose="02010609060101010101" pitchFamily="49" charset="-122"/>
              </a:rPr>
              <a:t>展</a:t>
            </a:r>
            <a:endParaRPr lang="zh-CN" altLang="en-US" dirty="0">
              <a:solidFill>
                <a:srgbClr val="800000"/>
              </a:solidFill>
              <a:latin typeface="黑体" panose="02010609060101010101" pitchFamily="49" charset="-122"/>
            </a:endParaRPr>
          </a:p>
          <a:p>
            <a:pPr eaLnBrk="1" hangingPunct="1"/>
            <a:r>
              <a:rPr lang="zh-CN" altLang="en-US" dirty="0">
                <a:solidFill>
                  <a:srgbClr val="800000"/>
                </a:solidFill>
                <a:latin typeface="黑体" panose="02010609060101010101" pitchFamily="49" charset="-122"/>
              </a:rPr>
              <a:t>示</a:t>
            </a:r>
            <a:endParaRPr lang="zh-CN" altLang="en-US" dirty="0">
              <a:latin typeface="Arial" panose="020B0604020202020204" pitchFamily="34" charset="0"/>
            </a:endParaRPr>
          </a:p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44" name="文本框 12"/>
          <p:cNvSpPr txBox="1"/>
          <p:nvPr/>
        </p:nvSpPr>
        <p:spPr>
          <a:xfrm>
            <a:off x="8148638" y="1031875"/>
            <a:ext cx="539750" cy="30781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solidFill>
                  <a:srgbClr val="800000"/>
                </a:solidFill>
                <a:latin typeface="黑体" panose="02010609060101010101" pitchFamily="49" charset="-122"/>
              </a:rPr>
              <a:t>场</a:t>
            </a:r>
            <a:endParaRPr lang="zh-CN" altLang="en-US" dirty="0">
              <a:solidFill>
                <a:srgbClr val="800000"/>
              </a:solidFill>
              <a:latin typeface="黑体" panose="02010609060101010101" pitchFamily="49" charset="-122"/>
            </a:endParaRPr>
          </a:p>
          <a:p>
            <a:pPr eaLnBrk="1" hangingPunct="1"/>
            <a:r>
              <a:rPr lang="zh-CN" altLang="en-US" dirty="0">
                <a:solidFill>
                  <a:srgbClr val="800000"/>
                </a:solidFill>
                <a:latin typeface="黑体" panose="02010609060101010101" pitchFamily="49" charset="-122"/>
              </a:rPr>
              <a:t>景</a:t>
            </a:r>
            <a:endParaRPr lang="zh-CN" altLang="en-US" dirty="0">
              <a:solidFill>
                <a:srgbClr val="800000"/>
              </a:solidFill>
              <a:latin typeface="黑体" panose="02010609060101010101" pitchFamily="49" charset="-122"/>
            </a:endParaRPr>
          </a:p>
          <a:p>
            <a:pPr eaLnBrk="1" hangingPunct="1"/>
            <a:r>
              <a:rPr lang="zh-CN" altLang="en-US" dirty="0">
                <a:solidFill>
                  <a:srgbClr val="800000"/>
                </a:solidFill>
                <a:latin typeface="黑体" panose="02010609060101010101" pitchFamily="49" charset="-122"/>
              </a:rPr>
              <a:t>视</a:t>
            </a:r>
            <a:endParaRPr lang="zh-CN" altLang="en-US" dirty="0">
              <a:solidFill>
                <a:srgbClr val="800000"/>
              </a:solidFill>
              <a:latin typeface="黑体" panose="02010609060101010101" pitchFamily="49" charset="-122"/>
            </a:endParaRPr>
          </a:p>
          <a:p>
            <a:pPr eaLnBrk="1" hangingPunct="1"/>
            <a:r>
              <a:rPr lang="zh-CN" altLang="en-US" dirty="0">
                <a:solidFill>
                  <a:srgbClr val="800000"/>
                </a:solidFill>
                <a:latin typeface="黑体" panose="02010609060101010101" pitchFamily="49" charset="-122"/>
              </a:rPr>
              <a:t>频</a:t>
            </a:r>
            <a:endParaRPr lang="zh-CN" altLang="en-US" dirty="0">
              <a:solidFill>
                <a:srgbClr val="800000"/>
              </a:solidFill>
              <a:latin typeface="黑体" panose="02010609060101010101" pitchFamily="49" charset="-122"/>
            </a:endParaRPr>
          </a:p>
          <a:p>
            <a:pPr eaLnBrk="1" hangingPunct="1"/>
            <a:r>
              <a:rPr lang="zh-CN" altLang="en-US" dirty="0">
                <a:solidFill>
                  <a:srgbClr val="800000"/>
                </a:solidFill>
                <a:latin typeface="黑体" panose="02010609060101010101" pitchFamily="49" charset="-122"/>
              </a:rPr>
              <a:t>图</a:t>
            </a:r>
            <a:endParaRPr lang="zh-CN" altLang="en-US" dirty="0">
              <a:solidFill>
                <a:srgbClr val="800000"/>
              </a:solidFill>
              <a:latin typeface="黑体" panose="02010609060101010101" pitchFamily="49" charset="-122"/>
            </a:endParaRPr>
          </a:p>
          <a:p>
            <a:pPr eaLnBrk="1" hangingPunct="1"/>
            <a:r>
              <a:rPr lang="zh-CN" altLang="en-US" dirty="0">
                <a:solidFill>
                  <a:srgbClr val="800000"/>
                </a:solidFill>
                <a:latin typeface="黑体" panose="02010609060101010101" pitchFamily="49" charset="-122"/>
              </a:rPr>
              <a:t>例</a:t>
            </a:r>
            <a:endParaRPr lang="zh-CN" altLang="en-US" dirty="0">
              <a:solidFill>
                <a:srgbClr val="800000"/>
              </a:solidFill>
              <a:latin typeface="黑体" panose="02010609060101010101" pitchFamily="49" charset="-122"/>
            </a:endParaRPr>
          </a:p>
          <a:p>
            <a:pPr eaLnBrk="1" hangingPunct="1"/>
            <a:endParaRPr lang="zh-CN" altLang="en-US" dirty="0">
              <a:solidFill>
                <a:srgbClr val="800000"/>
              </a:solidFill>
              <a:latin typeface="黑体" panose="02010609060101010101" pitchFamily="49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205038" y="2052638"/>
            <a:ext cx="4175125" cy="60642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6" name="文本框 17"/>
          <p:cNvSpPr txBox="1"/>
          <p:nvPr/>
        </p:nvSpPr>
        <p:spPr>
          <a:xfrm>
            <a:off x="3141663" y="2778125"/>
            <a:ext cx="1331912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1800" dirty="0">
                <a:solidFill>
                  <a:schemeClr val="accent1"/>
                </a:solidFill>
                <a:latin typeface="Arial" panose="020B0604020202020204" pitchFamily="34" charset="0"/>
              </a:rPr>
              <a:t>玩家猜测区</a:t>
            </a:r>
            <a:endParaRPr lang="zh-CN" altLang="en-US" sz="180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95850" y="3074353"/>
            <a:ext cx="1332224" cy="36575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kern="1200" cap="none" spc="0" normalizeH="0" baseline="0" noProof="1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+mn-ea"/>
              </a:rPr>
              <a:t>玩家下注区</a:t>
            </a:r>
            <a:endParaRPr kumimoji="0" lang="zh-CN" altLang="en-US" sz="1800" kern="1200" cap="none" spc="0" normalizeH="0" baseline="0" noProof="1">
              <a:ln>
                <a:solidFill>
                  <a:sysClr val="windowText" lastClr="000000"/>
                </a:solidFill>
              </a:ln>
              <a:solidFill>
                <a:srgbClr val="00B050"/>
              </a:solidFill>
              <a:latin typeface="Arial" panose="020B0604020202020204" pitchFamily="34" charset="0"/>
              <a:ea typeface="黑体" panose="02010609060101010101" pitchFamily="49" charset="-122"/>
              <a:cs typeface="+mn-ea"/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406525" y="681038"/>
            <a:ext cx="1106488" cy="1098550"/>
          </a:xfrm>
          <a:prstGeom prst="roundRect">
            <a:avLst/>
          </a:prstGeom>
          <a:noFill/>
          <a:ln w="38100">
            <a:solidFill>
              <a:schemeClr val="bg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9" name="文本框 4"/>
          <p:cNvSpPr txBox="1"/>
          <p:nvPr/>
        </p:nvSpPr>
        <p:spPr>
          <a:xfrm>
            <a:off x="2620963" y="1509713"/>
            <a:ext cx="1562100" cy="365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1800" dirty="0">
                <a:solidFill>
                  <a:srgbClr val="0000CC"/>
                </a:solidFill>
                <a:latin typeface="Arial" panose="020B0604020202020204" pitchFamily="34" charset="0"/>
              </a:rPr>
              <a:t>模拟掷骰子区</a:t>
            </a:r>
            <a:endParaRPr lang="zh-CN" altLang="en-US" sz="18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273675" y="222250"/>
            <a:ext cx="1106488" cy="10985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51" name="文本框 6"/>
          <p:cNvSpPr txBox="1"/>
          <p:nvPr/>
        </p:nvSpPr>
        <p:spPr>
          <a:xfrm>
            <a:off x="6380163" y="681038"/>
            <a:ext cx="1331912" cy="365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庄家积分区</a:t>
            </a:r>
            <a:endParaRPr lang="zh-CN" altLang="en-US" sz="1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866900" y="4487863"/>
            <a:ext cx="3135313" cy="576263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44681" y="3897307"/>
            <a:ext cx="1331918" cy="365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kern="1200" cap="none" spc="0" normalizeH="0" baseline="0" noProof="1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  <a:t>玩家积分区</a:t>
            </a:r>
            <a:endParaRPr kumimoji="0" lang="zh-CN" altLang="en-US" sz="1800" kern="1200" cap="none" spc="0" normalizeH="0" baseline="0" noProof="1">
              <a:ln>
                <a:solidFill>
                  <a:sysClr val="windowText" lastClr="000000"/>
                </a:solidFill>
              </a:ln>
              <a:solidFill>
                <a:srgbClr val="00B050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620963" y="234950"/>
            <a:ext cx="1106488" cy="10985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17588"/>
            <a:ext cx="8229600" cy="3233737"/>
          </a:xfrm>
        </p:spPr>
        <p:txBody>
          <a:bodyPr/>
          <a:p>
            <a:pPr marL="173355" indent="0" algn="ctr">
              <a:lnSpc>
                <a:spcPct val="140000"/>
              </a:lnSpc>
              <a:buNone/>
            </a:pPr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算法</a:t>
            </a:r>
            <a:r>
              <a:rPr lang="en-US" altLang="zh-CN"/>
              <a:t>+</a:t>
            </a:r>
            <a:r>
              <a:rPr lang="zh-CN" altLang="en-US"/>
              <a:t>数据结构</a:t>
            </a:r>
            <a:endParaRPr lang="zh-CN" altLang="en-US"/>
          </a:p>
          <a:p>
            <a:pPr algn="l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2400"/>
              <a:t>数据结构：数据类型和数据的组织形式。</a:t>
            </a:r>
            <a:endParaRPr lang="zh-CN" altLang="en-US" sz="2400"/>
          </a:p>
          <a:p>
            <a:pPr algn="l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2400"/>
              <a:t>算法：对数据操作的描述</a:t>
            </a:r>
            <a:r>
              <a:rPr lang="zh-CN" altLang="en-US"/>
              <a:t>。</a:t>
            </a:r>
            <a:endParaRPr lang="zh-CN" altLang="en-US"/>
          </a:p>
          <a:p>
            <a:pPr algn="l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2400"/>
              <a:t>程序设计方法：结构化程序设计方法</a:t>
            </a:r>
            <a:endParaRPr lang="zh-CN" altLang="en-US" sz="2400"/>
          </a:p>
          <a:p>
            <a:pPr marL="173355" indent="0" algn="l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altLang="zh-CN" sz="2400"/>
              <a:t>     </a:t>
            </a:r>
            <a:r>
              <a:rPr lang="zh-CN" altLang="en-US" sz="2400"/>
              <a:t> </a:t>
            </a:r>
            <a:r>
              <a:rPr lang="en-US" altLang="zh-CN" sz="2400"/>
              <a:t>                               </a:t>
            </a:r>
            <a:r>
              <a:rPr lang="zh-CN" altLang="en-US" sz="2400"/>
              <a:t>面向对象的程序设计方法</a:t>
            </a:r>
            <a:endParaRPr lang="zh-CN" altLang="en-US" sz="2400"/>
          </a:p>
          <a:p>
            <a:pPr algn="l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2400"/>
              <a:t>程序设计语言：</a:t>
            </a:r>
            <a:endParaRPr lang="zh-CN" altLang="en-US" sz="2400"/>
          </a:p>
          <a:p>
            <a:pPr marL="173355" indent="0" algn="l">
              <a:lnSpc>
                <a:spcPct val="70000"/>
              </a:lnSpc>
              <a:buNone/>
            </a:pPr>
            <a:endParaRPr lang="zh-CN" altLang="en-US" sz="2400"/>
          </a:p>
        </p:txBody>
      </p:sp>
      <p:sp>
        <p:nvSpPr>
          <p:cNvPr id="4" name="标题 3"/>
          <p:cNvSpPr>
            <a:spLocks noGrp="1"/>
          </p:cNvSpPr>
          <p:nvPr/>
        </p:nvSpPr>
        <p:spPr bwMode="auto">
          <a:xfrm>
            <a:off x="1025070" y="287498"/>
            <a:ext cx="6857999" cy="614668"/>
          </a:xfrm>
          <a:prstGeom prst="rect">
            <a:avLst/>
          </a:prstGeom>
          <a:noFill/>
          <a:ln w="9525">
            <a:noFill/>
            <a:miter lim="800000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500" b="1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第</a:t>
            </a:r>
            <a:r>
              <a:rPr kumimoji="0" lang="en-US" altLang="zh-CN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2</a:t>
            </a: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讲</a:t>
            </a:r>
            <a:r>
              <a:rPr kumimoji="0" lang="en-US" altLang="zh-CN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   </a:t>
            </a: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骰子游戏</a:t>
            </a:r>
            <a:endParaRPr kumimoji="0" lang="zh-CN" altLang="en-US" sz="3200" b="1" i="0" u="none" strike="noStrike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  <p:transition advClick="0" advTm="4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8063"/>
            <a:ext cx="8229600" cy="3233737"/>
          </a:xfrm>
        </p:spPr>
        <p:txBody>
          <a:bodyPr/>
          <a:p>
            <a:pPr marL="173355" indent="0">
              <a:lnSpc>
                <a:spcPct val="130000"/>
              </a:lnSpc>
              <a:buNone/>
            </a:pPr>
            <a:r>
              <a:rPr lang="zh-CN" altLang="en-US">
                <a:sym typeface="+mn-ea"/>
              </a:rPr>
              <a:t>结构化程序设计方法</a:t>
            </a:r>
            <a:endParaRPr lang="zh-CN" altLang="en-US"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/>
              <a:t>三种控制结构：顺序、选择、循环</a:t>
            </a:r>
            <a:endParaRPr lang="zh-CN" altLang="en-US" sz="2400"/>
          </a:p>
          <a:p>
            <a:pPr>
              <a:lnSpc>
                <a:spcPct val="130000"/>
              </a:lnSpc>
            </a:pPr>
            <a:r>
              <a:rPr lang="zh-CN" altLang="en-US" sz="2400"/>
              <a:t>单入口单出口</a:t>
            </a:r>
            <a:endParaRPr lang="zh-CN" altLang="en-US" sz="2400"/>
          </a:p>
          <a:p>
            <a:pPr>
              <a:lnSpc>
                <a:spcPct val="130000"/>
              </a:lnSpc>
            </a:pPr>
            <a:r>
              <a:rPr lang="zh-CN" altLang="en-US" sz="2400"/>
              <a:t>模块化：函数</a:t>
            </a:r>
            <a:endParaRPr lang="zh-CN" altLang="en-US" sz="2400"/>
          </a:p>
          <a:p>
            <a:pPr>
              <a:lnSpc>
                <a:spcPct val="130000"/>
              </a:lnSpc>
            </a:pPr>
            <a:r>
              <a:rPr lang="zh-CN" altLang="en-US" sz="2400"/>
              <a:t>自顶向下、逐步细化</a:t>
            </a:r>
            <a:endParaRPr lang="zh-CN" altLang="en-US" sz="2400"/>
          </a:p>
        </p:txBody>
      </p:sp>
      <p:sp>
        <p:nvSpPr>
          <p:cNvPr id="4" name="标题 3"/>
          <p:cNvSpPr>
            <a:spLocks noGrp="1"/>
          </p:cNvSpPr>
          <p:nvPr/>
        </p:nvSpPr>
        <p:spPr bwMode="auto">
          <a:xfrm>
            <a:off x="1025070" y="287498"/>
            <a:ext cx="6857999" cy="614668"/>
          </a:xfrm>
          <a:prstGeom prst="rect">
            <a:avLst/>
          </a:prstGeom>
          <a:noFill/>
          <a:ln w="9525">
            <a:noFill/>
            <a:miter lim="800000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500" b="1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第</a:t>
            </a:r>
            <a:r>
              <a:rPr kumimoji="0" lang="en-US" altLang="zh-CN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2</a:t>
            </a: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讲</a:t>
            </a:r>
            <a:r>
              <a:rPr kumimoji="0" lang="en-US" altLang="zh-CN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   </a:t>
            </a: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骰子游戏</a:t>
            </a:r>
            <a:endParaRPr kumimoji="0" lang="zh-CN" altLang="en-US" sz="3200" b="1" i="0" u="none" strike="noStrike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  <p:transition advClick="0" advTm="4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958850" y="1655763"/>
            <a:ext cx="7689850" cy="2773363"/>
          </a:xfrm>
          <a:prstGeom prst="rect">
            <a:avLst/>
          </a:prstGeom>
          <a:noFill/>
          <a:ln w="158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ea"/>
                <a:sym typeface="+mn-ea"/>
              </a:rPr>
              <a:t>（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ea"/>
                <a:sym typeface="+mn-ea"/>
              </a:rPr>
              <a:t>0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ea"/>
                <a:sym typeface="+mn-ea"/>
              </a:rPr>
              <a:t>）输出游戏规则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ea"/>
              </a:rPr>
              <a:t>（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ea"/>
              </a:rPr>
              <a:t>1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ea"/>
              </a:rPr>
              <a:t>）电脑随机生成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ea"/>
              </a:rPr>
              <a:t>N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ea"/>
              </a:rPr>
              <a:t>个骰子值 掷骰子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ea"/>
              </a:rPr>
              <a:t>（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ea"/>
              </a:rPr>
              <a:t>2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ea"/>
              </a:rPr>
              <a:t>）提示玩家依次输入猜测选项和下注分值   玩家输入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ea"/>
              </a:rPr>
              <a:t>（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ea"/>
              </a:rPr>
              <a:t>3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ea"/>
              </a:rPr>
              <a:t>）根据玩家的猜测，计算玩家获得的输赢倍数 判断输赢倍数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ea"/>
              </a:rPr>
              <a:t>（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ea"/>
              </a:rPr>
              <a:t>4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ea"/>
              </a:rPr>
              <a:t>）计算玩家和电脑目前的积分  计算积分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ea"/>
              </a:rPr>
              <a:t>（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ea"/>
              </a:rPr>
              <a:t>5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ea"/>
              </a:rPr>
              <a:t>）根据目前的积分，确定是否能继续下去，回（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ea"/>
              </a:rPr>
              <a:t>1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ea"/>
              </a:rPr>
              <a:t>）或退出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ea"/>
            </a:endParaRPr>
          </a:p>
        </p:txBody>
      </p:sp>
      <p:sp>
        <p:nvSpPr>
          <p:cNvPr id="11267" name="矩形 5"/>
          <p:cNvSpPr/>
          <p:nvPr/>
        </p:nvSpPr>
        <p:spPr>
          <a:xfrm>
            <a:off x="806450" y="993775"/>
            <a:ext cx="6151563" cy="5667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85750" indent="-285750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基本游戏流程描述（自顶向下，逐步求精）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: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617538" y="1863725"/>
            <a:ext cx="533400" cy="2346325"/>
          </a:xfrm>
          <a:prstGeom prst="leftBrace">
            <a:avLst/>
          </a:prstGeom>
          <a:ln w="31750">
            <a:solidFill>
              <a:schemeClr val="accent5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标题 3"/>
          <p:cNvSpPr>
            <a:spLocks noGrp="1"/>
          </p:cNvSpPr>
          <p:nvPr/>
        </p:nvSpPr>
        <p:spPr bwMode="auto">
          <a:xfrm>
            <a:off x="1044765" y="378940"/>
            <a:ext cx="6858000" cy="614672"/>
          </a:xfrm>
          <a:prstGeom prst="rect">
            <a:avLst/>
          </a:prstGeom>
          <a:noFill/>
          <a:ln w="9525">
            <a:noFill/>
            <a:miter lim="800000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500" b="1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第</a:t>
            </a:r>
            <a:r>
              <a:rPr kumimoji="0" lang="en-US" altLang="zh-CN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2</a:t>
            </a: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讲</a:t>
            </a:r>
            <a:r>
              <a:rPr kumimoji="0" lang="en-US" altLang="zh-CN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   </a:t>
            </a: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骰子游戏</a:t>
            </a:r>
            <a:endParaRPr kumimoji="0" lang="zh-CN" altLang="en-US" sz="3200" b="1" i="0" u="none" strike="noStrike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64050" y="2190750"/>
            <a:ext cx="836613" cy="34290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30925" y="2636838"/>
            <a:ext cx="1155700" cy="33178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32563" y="3132138"/>
            <a:ext cx="1616075" cy="341313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57750" y="3581400"/>
            <a:ext cx="1060450" cy="29527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81150" y="1739900"/>
            <a:ext cx="1781175" cy="366713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314" name="对象 1"/>
          <p:cNvGraphicFramePr/>
          <p:nvPr/>
        </p:nvGraphicFramePr>
        <p:xfrm>
          <a:off x="-1185862" y="184150"/>
          <a:ext cx="11950700" cy="514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5588000" imgH="2590800" progId="Visio.Drawing.15">
                  <p:embed/>
                </p:oleObj>
              </mc:Choice>
              <mc:Fallback>
                <p:oleObj name="" r:id="rId1" imgW="5588000" imgH="2590800" progId="Visio.Drawing.15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1185862" y="184150"/>
                        <a:ext cx="11950700" cy="5149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95300" y="423863"/>
            <a:ext cx="2327275" cy="519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kern="1200" cap="none" spc="0" normalizeH="0" baseline="0" noProof="1">
                <a:solidFill>
                  <a:schemeClr val="accent6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  <a:t>主函数的流程</a:t>
            </a:r>
            <a:endParaRPr kumimoji="0" lang="zh-CN" altLang="zh-CN" kern="1200" cap="none" spc="0" normalizeH="0" baseline="0" noProof="1">
              <a:solidFill>
                <a:schemeClr val="accent6">
                  <a:lumMod val="90000"/>
                  <a:lumOff val="1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矩形 5"/>
          <p:cNvSpPr txBox="1"/>
          <p:nvPr/>
        </p:nvSpPr>
        <p:spPr>
          <a:xfrm>
            <a:off x="2847975" y="455613"/>
            <a:ext cx="3759200" cy="5175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kern="1200" cap="none" spc="0" normalizeH="0" baseline="0" noProof="1">
                <a:solidFill>
                  <a:schemeClr val="accent6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宋体" panose="02010600030101010101" pitchFamily="2" charset="-122"/>
              </a:rPr>
              <a:t>主函数的数据结构分析</a:t>
            </a:r>
            <a:endParaRPr kumimoji="0" lang="zh-CN" altLang="zh-CN" kern="1200" cap="none" spc="0" normalizeH="0" baseline="0" noProof="1">
              <a:solidFill>
                <a:schemeClr val="accent6">
                  <a:lumMod val="90000"/>
                  <a:lumOff val="1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+mn-ea"/>
              <a:sym typeface="宋体" panose="02010600030101010101" pitchFamily="2" charset="-122"/>
            </a:endParaRPr>
          </a:p>
        </p:txBody>
      </p:sp>
      <p:grpSp>
        <p:nvGrpSpPr>
          <p:cNvPr id="15363" name="组合 6"/>
          <p:cNvGrpSpPr/>
          <p:nvPr/>
        </p:nvGrpSpPr>
        <p:grpSpPr>
          <a:xfrm>
            <a:off x="1530350" y="2481263"/>
            <a:ext cx="1101725" cy="554037"/>
            <a:chOff x="1635" y="3584"/>
            <a:chExt cx="1736" cy="872"/>
          </a:xfrm>
        </p:grpSpPr>
        <p:sp>
          <p:nvSpPr>
            <p:cNvPr id="2" name="同侧圆角矩形 1"/>
            <p:cNvSpPr/>
            <p:nvPr/>
          </p:nvSpPr>
          <p:spPr>
            <a:xfrm>
              <a:off x="1635" y="3584"/>
              <a:ext cx="1736" cy="872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392" name="文本框 2"/>
            <p:cNvSpPr txBox="1"/>
            <p:nvPr/>
          </p:nvSpPr>
          <p:spPr>
            <a:xfrm>
              <a:off x="1635" y="3762"/>
              <a:ext cx="1736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1800" dirty="0">
                  <a:solidFill>
                    <a:schemeClr val="bg1"/>
                  </a:solidFill>
                  <a:latin typeface="Arial" panose="020B0604020202020204" pitchFamily="34" charset="0"/>
                </a:rPr>
                <a:t>电脑积分</a:t>
              </a:r>
              <a:endParaRPr lang="zh-CN" altLang="en-US" sz="1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5364" name="组合 7"/>
          <p:cNvGrpSpPr/>
          <p:nvPr/>
        </p:nvGrpSpPr>
        <p:grpSpPr>
          <a:xfrm>
            <a:off x="1530350" y="3146425"/>
            <a:ext cx="1101725" cy="554038"/>
            <a:chOff x="1635" y="4631"/>
            <a:chExt cx="1736" cy="872"/>
          </a:xfrm>
        </p:grpSpPr>
        <p:sp>
          <p:nvSpPr>
            <p:cNvPr id="6" name="同侧圆角矩形 5"/>
            <p:cNvSpPr/>
            <p:nvPr/>
          </p:nvSpPr>
          <p:spPr>
            <a:xfrm>
              <a:off x="1635" y="4631"/>
              <a:ext cx="1736" cy="872"/>
            </a:xfrm>
            <a:prstGeom prst="round2Same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390" name="文本框 4"/>
            <p:cNvSpPr txBox="1"/>
            <p:nvPr/>
          </p:nvSpPr>
          <p:spPr>
            <a:xfrm>
              <a:off x="1635" y="4780"/>
              <a:ext cx="1736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1800" dirty="0">
                  <a:solidFill>
                    <a:schemeClr val="bg1"/>
                  </a:solidFill>
                  <a:latin typeface="Arial" panose="020B0604020202020204" pitchFamily="34" charset="0"/>
                </a:rPr>
                <a:t>玩家积分</a:t>
              </a:r>
              <a:endParaRPr lang="zh-CN" altLang="en-US" sz="18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359150" y="2462530"/>
            <a:ext cx="1102360" cy="554355"/>
            <a:chOff x="1635" y="3584"/>
            <a:chExt cx="1736" cy="873"/>
          </a:xfrm>
          <a:solidFill>
            <a:srgbClr val="92D050"/>
          </a:solidFill>
        </p:grpSpPr>
        <p:sp>
          <p:nvSpPr>
            <p:cNvPr id="10" name="同侧圆角矩形 9"/>
            <p:cNvSpPr/>
            <p:nvPr/>
          </p:nvSpPr>
          <p:spPr>
            <a:xfrm>
              <a:off x="1635" y="3584"/>
              <a:ext cx="1735" cy="873"/>
            </a:xfrm>
            <a:prstGeom prst="round2Same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635" y="3762"/>
              <a:ext cx="1736" cy="57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ea"/>
                </a:rPr>
                <a:t>玩家猜测</a:t>
              </a:r>
              <a:endPara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359150" y="3241040"/>
            <a:ext cx="1102360" cy="554355"/>
            <a:chOff x="1635" y="3584"/>
            <a:chExt cx="1736" cy="873"/>
          </a:xfrm>
          <a:solidFill>
            <a:srgbClr val="92D050"/>
          </a:solidFill>
        </p:grpSpPr>
        <p:sp>
          <p:nvSpPr>
            <p:cNvPr id="13" name="同侧圆角矩形 12"/>
            <p:cNvSpPr/>
            <p:nvPr/>
          </p:nvSpPr>
          <p:spPr>
            <a:xfrm>
              <a:off x="1635" y="3584"/>
              <a:ext cx="1735" cy="873"/>
            </a:xfrm>
            <a:prstGeom prst="round2Same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635" y="3762"/>
              <a:ext cx="1736" cy="57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ea"/>
                </a:rPr>
                <a:t>玩家下注</a:t>
              </a:r>
              <a:endPara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5367" name="组合 32"/>
          <p:cNvGrpSpPr/>
          <p:nvPr/>
        </p:nvGrpSpPr>
        <p:grpSpPr>
          <a:xfrm>
            <a:off x="4803775" y="1984375"/>
            <a:ext cx="1639888" cy="720725"/>
            <a:chOff x="6669" y="3956"/>
            <a:chExt cx="2582" cy="1134"/>
          </a:xfrm>
        </p:grpSpPr>
        <p:grpSp>
          <p:nvGrpSpPr>
            <p:cNvPr id="15382" name="组合 31"/>
            <p:cNvGrpSpPr/>
            <p:nvPr/>
          </p:nvGrpSpPr>
          <p:grpSpPr>
            <a:xfrm>
              <a:off x="6669" y="3993"/>
              <a:ext cx="2582" cy="1058"/>
              <a:chOff x="6669" y="3993"/>
              <a:chExt cx="2582" cy="1058"/>
            </a:xfrm>
          </p:grpSpPr>
          <p:sp>
            <p:nvSpPr>
              <p:cNvPr id="15" name="同侧圆角矩形 14"/>
              <p:cNvSpPr/>
              <p:nvPr/>
            </p:nvSpPr>
            <p:spPr>
              <a:xfrm>
                <a:off x="6669" y="3993"/>
                <a:ext cx="2582" cy="1057"/>
              </a:xfrm>
              <a:prstGeom prst="round2SameRect">
                <a:avLst/>
              </a:prstGeom>
              <a:solidFill>
                <a:schemeClr val="tx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386" name="文本框 17"/>
              <p:cNvSpPr txBox="1"/>
              <p:nvPr/>
            </p:nvSpPr>
            <p:spPr>
              <a:xfrm>
                <a:off x="6900" y="4115"/>
                <a:ext cx="599" cy="8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5</a:t>
                </a:r>
                <a:endParaRPr lang="en-US" altLang="zh-CN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387" name="文本框 18"/>
              <p:cNvSpPr txBox="1"/>
              <p:nvPr/>
            </p:nvSpPr>
            <p:spPr>
              <a:xfrm>
                <a:off x="7658" y="4135"/>
                <a:ext cx="599" cy="8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6</a:t>
                </a:r>
                <a:endParaRPr lang="en-US" altLang="zh-CN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388" name="文本框 19"/>
              <p:cNvSpPr txBox="1"/>
              <p:nvPr/>
            </p:nvSpPr>
            <p:spPr>
              <a:xfrm>
                <a:off x="8504" y="4153"/>
                <a:ext cx="599" cy="8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1</a:t>
                </a:r>
                <a:endParaRPr lang="en-US" altLang="zh-CN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7539" y="3993"/>
              <a:ext cx="0" cy="109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8371" y="3956"/>
              <a:ext cx="7" cy="108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68" name="文本框 20"/>
          <p:cNvSpPr txBox="1"/>
          <p:nvPr/>
        </p:nvSpPr>
        <p:spPr>
          <a:xfrm>
            <a:off x="4679950" y="2814638"/>
            <a:ext cx="1817688" cy="334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每个骰子的随机数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369" name="文本框 21"/>
          <p:cNvSpPr txBox="1"/>
          <p:nvPr/>
        </p:nvSpPr>
        <p:spPr>
          <a:xfrm>
            <a:off x="4803775" y="1527175"/>
            <a:ext cx="1933575" cy="334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</a:rPr>
              <a:t>anDice[DICENUM]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370" name="文本框 22"/>
          <p:cNvSpPr txBox="1"/>
          <p:nvPr/>
        </p:nvSpPr>
        <p:spPr>
          <a:xfrm>
            <a:off x="3429000" y="2073275"/>
            <a:ext cx="982663" cy="334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</a:rPr>
              <a:t>nChoice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371" name="文本框 23"/>
          <p:cNvSpPr txBox="1"/>
          <p:nvPr/>
        </p:nvSpPr>
        <p:spPr>
          <a:xfrm>
            <a:off x="3338513" y="3883025"/>
            <a:ext cx="1198562" cy="334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</a:rPr>
              <a:t>nBetScore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372" name="文本框 24"/>
          <p:cNvSpPr txBox="1"/>
          <p:nvPr/>
        </p:nvSpPr>
        <p:spPr>
          <a:xfrm>
            <a:off x="1308100" y="3883025"/>
            <a:ext cx="1323975" cy="334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</a:rPr>
              <a:t>nUserScore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373" name="文本框 25"/>
          <p:cNvSpPr txBox="1"/>
          <p:nvPr/>
        </p:nvSpPr>
        <p:spPr>
          <a:xfrm>
            <a:off x="1160463" y="2073275"/>
            <a:ext cx="1830387" cy="334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</a:rPr>
              <a:t>nComputerScore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15374" name="组合 30"/>
          <p:cNvGrpSpPr/>
          <p:nvPr/>
        </p:nvGrpSpPr>
        <p:grpSpPr>
          <a:xfrm>
            <a:off x="7097713" y="1970088"/>
            <a:ext cx="914400" cy="1766887"/>
            <a:chOff x="10979" y="2778"/>
            <a:chExt cx="1440" cy="2782"/>
          </a:xfrm>
        </p:grpSpPr>
        <p:sp>
          <p:nvSpPr>
            <p:cNvPr id="27" name="折角形 26"/>
            <p:cNvSpPr/>
            <p:nvPr/>
          </p:nvSpPr>
          <p:spPr>
            <a:xfrm>
              <a:off x="10979" y="2778"/>
              <a:ext cx="1440" cy="1440"/>
            </a:xfrm>
            <a:prstGeom prst="foldedCorne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10996" y="3963"/>
              <a:ext cx="38" cy="159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75" name="文本框 28"/>
          <p:cNvSpPr txBox="1"/>
          <p:nvPr/>
        </p:nvSpPr>
        <p:spPr>
          <a:xfrm flipH="1">
            <a:off x="7108825" y="2168525"/>
            <a:ext cx="857250" cy="517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0/1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376" name="文本框 29"/>
          <p:cNvSpPr txBox="1"/>
          <p:nvPr/>
        </p:nvSpPr>
        <p:spPr>
          <a:xfrm>
            <a:off x="7108825" y="3101975"/>
            <a:ext cx="1187450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</a:rPr>
              <a:t>bContinue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5" name="同侧圆角矩形 34"/>
          <p:cNvSpPr/>
          <p:nvPr/>
        </p:nvSpPr>
        <p:spPr>
          <a:xfrm>
            <a:off x="5037138" y="3351213"/>
            <a:ext cx="1101725" cy="554038"/>
          </a:xfrm>
          <a:prstGeom prst="round2SameRect">
            <a:avLst/>
          </a:prstGeom>
          <a:solidFill>
            <a:schemeClr val="accent6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78" name="文本框 36"/>
          <p:cNvSpPr txBox="1"/>
          <p:nvPr/>
        </p:nvSpPr>
        <p:spPr>
          <a:xfrm>
            <a:off x="5119688" y="3992563"/>
            <a:ext cx="890587" cy="334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</a:rPr>
              <a:t>nTimes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030788" y="3444875"/>
            <a:ext cx="1103313" cy="3667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kern="1200" cap="none" spc="0" normalizeH="0" baseline="0" noProof="1">
                <a:solidFill>
                  <a:schemeClr val="accent6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  <a:t>输赢倍数</a:t>
            </a:r>
            <a:endParaRPr kumimoji="0" lang="zh-CN" altLang="en-US" sz="1800" kern="1200" cap="none" spc="0" normalizeH="0" baseline="0" noProof="1">
              <a:solidFill>
                <a:schemeClr val="accent6">
                  <a:lumMod val="75000"/>
                  <a:lumOff val="25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" name="矩形 5"/>
          <p:cNvSpPr txBox="1"/>
          <p:nvPr/>
        </p:nvSpPr>
        <p:spPr>
          <a:xfrm>
            <a:off x="2322513" y="231775"/>
            <a:ext cx="4114800" cy="5175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kern="1200" cap="none" spc="0" normalizeH="0" baseline="0" noProof="1">
                <a:solidFill>
                  <a:schemeClr val="accent6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宋体" panose="02010600030101010101" pitchFamily="2" charset="-122"/>
              </a:rPr>
              <a:t>关键模块的输入输出分析</a:t>
            </a:r>
            <a:endParaRPr kumimoji="0" lang="zh-CN" altLang="en-US" kern="1200" cap="none" spc="0" normalizeH="0" baseline="0" noProof="1">
              <a:solidFill>
                <a:schemeClr val="accent6">
                  <a:lumMod val="90000"/>
                  <a:lumOff val="1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+mn-ea"/>
              <a:sym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3825" y="962025"/>
            <a:ext cx="3455988" cy="998538"/>
            <a:chOff x="195" y="1515"/>
            <a:chExt cx="5442" cy="1572"/>
          </a:xfrm>
        </p:grpSpPr>
        <p:sp>
          <p:nvSpPr>
            <p:cNvPr id="17454" name="文本框 3"/>
            <p:cNvSpPr txBox="1"/>
            <p:nvPr/>
          </p:nvSpPr>
          <p:spPr>
            <a:xfrm>
              <a:off x="306" y="1873"/>
              <a:ext cx="2102" cy="720"/>
            </a:xfrm>
            <a:prstGeom prst="rect">
              <a:avLst/>
            </a:prstGeom>
            <a:noFill/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1" hangingPunct="1"/>
              <a:r>
                <a:rPr lang="zh-CN" altLang="en-US" sz="2400" b="0" dirty="0">
                  <a:solidFill>
                    <a:schemeClr val="bg2"/>
                  </a:solidFill>
                  <a:latin typeface="Arial" panose="020B0604020202020204" pitchFamily="34" charset="0"/>
                </a:rPr>
                <a:t>掷骰子</a:t>
              </a:r>
              <a:endParaRPr lang="zh-CN" altLang="en-US" sz="2400" b="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右箭头 11"/>
            <p:cNvSpPr/>
            <p:nvPr/>
          </p:nvSpPr>
          <p:spPr>
            <a:xfrm>
              <a:off x="2467" y="2115"/>
              <a:ext cx="790" cy="262"/>
            </a:xfrm>
            <a:prstGeom prst="rightArrow">
              <a:avLst/>
            </a:prstGeom>
            <a:noFill/>
            <a:ln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3162" y="1872"/>
              <a:ext cx="2315" cy="82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457" name="文本框 13"/>
            <p:cNvSpPr txBox="1"/>
            <p:nvPr/>
          </p:nvSpPr>
          <p:spPr>
            <a:xfrm>
              <a:off x="3365" y="1998"/>
              <a:ext cx="1966" cy="52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1600" dirty="0">
                  <a:solidFill>
                    <a:schemeClr val="bg2"/>
                  </a:solidFill>
                  <a:latin typeface="Arial" panose="020B0604020202020204" pitchFamily="34" charset="0"/>
                </a:rPr>
                <a:t>anDice[   ]</a:t>
              </a:r>
              <a:endParaRPr lang="en-US" altLang="zh-CN" sz="160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95" y="1515"/>
              <a:ext cx="5442" cy="1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52400" y="2057400"/>
            <a:ext cx="7812088" cy="1054100"/>
            <a:chOff x="240" y="3240"/>
            <a:chExt cx="12302" cy="1660"/>
          </a:xfrm>
        </p:grpSpPr>
        <p:sp>
          <p:nvSpPr>
            <p:cNvPr id="17443" name="文本框 23"/>
            <p:cNvSpPr txBox="1"/>
            <p:nvPr/>
          </p:nvSpPr>
          <p:spPr>
            <a:xfrm>
              <a:off x="4745" y="3487"/>
              <a:ext cx="3855" cy="720"/>
            </a:xfrm>
            <a:prstGeom prst="rect">
              <a:avLst/>
            </a:prstGeom>
            <a:noFill/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1" hangingPunct="1"/>
              <a:r>
                <a:rPr lang="zh-CN" altLang="en-US" sz="2400" b="0" dirty="0">
                  <a:solidFill>
                    <a:schemeClr val="bg2"/>
                  </a:solidFill>
                  <a:latin typeface="Arial" panose="020B0604020202020204" pitchFamily="34" charset="0"/>
                </a:rPr>
                <a:t>判断输赢倍数</a:t>
              </a:r>
              <a:endParaRPr lang="zh-CN" altLang="en-US" sz="2400" b="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右箭头 24"/>
            <p:cNvSpPr/>
            <p:nvPr/>
          </p:nvSpPr>
          <p:spPr>
            <a:xfrm>
              <a:off x="8800" y="3630"/>
              <a:ext cx="1155" cy="365"/>
            </a:xfrm>
            <a:prstGeom prst="rightArrow">
              <a:avLst/>
            </a:prstGeom>
            <a:noFill/>
            <a:ln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9955" y="3448"/>
              <a:ext cx="2490" cy="817"/>
            </a:xfrm>
            <a:prstGeom prst="parallelogram">
              <a:avLst/>
            </a:prstGeom>
            <a:solidFill>
              <a:schemeClr val="bg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446" name="文本框 26"/>
            <p:cNvSpPr txBox="1"/>
            <p:nvPr/>
          </p:nvSpPr>
          <p:spPr>
            <a:xfrm>
              <a:off x="10482" y="3572"/>
              <a:ext cx="1817" cy="5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1600" dirty="0">
                  <a:solidFill>
                    <a:schemeClr val="bg2"/>
                  </a:solidFill>
                  <a:latin typeface="Arial" panose="020B0604020202020204" pitchFamily="34" charset="0"/>
                </a:rPr>
                <a:t>nTimes</a:t>
              </a:r>
              <a:endParaRPr lang="en-US" altLang="zh-CN" sz="160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1060" y="3420"/>
              <a:ext cx="2492" cy="528"/>
            </a:xfrm>
            <a:prstGeom prst="parallelogram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448" name="文本框 29"/>
            <p:cNvSpPr txBox="1"/>
            <p:nvPr/>
          </p:nvSpPr>
          <p:spPr>
            <a:xfrm>
              <a:off x="1422" y="3420"/>
              <a:ext cx="2130" cy="5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1600" dirty="0">
                  <a:solidFill>
                    <a:srgbClr val="000099"/>
                  </a:solidFill>
                  <a:latin typeface="Arial" panose="020B0604020202020204" pitchFamily="34" charset="0"/>
                </a:rPr>
                <a:t>nChoice</a:t>
              </a:r>
              <a:endParaRPr lang="en-US" altLang="zh-CN" sz="16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" name="平行四边形 30"/>
            <p:cNvSpPr/>
            <p:nvPr/>
          </p:nvSpPr>
          <p:spPr>
            <a:xfrm>
              <a:off x="800" y="4270"/>
              <a:ext cx="2490" cy="50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右箭头 32"/>
            <p:cNvSpPr/>
            <p:nvPr/>
          </p:nvSpPr>
          <p:spPr>
            <a:xfrm>
              <a:off x="3552" y="3530"/>
              <a:ext cx="1122" cy="380"/>
            </a:xfrm>
            <a:prstGeom prst="rightArrow">
              <a:avLst/>
            </a:prstGeom>
            <a:noFill/>
            <a:ln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右箭头 33"/>
            <p:cNvSpPr/>
            <p:nvPr/>
          </p:nvSpPr>
          <p:spPr>
            <a:xfrm rot="20760000" flipV="1">
              <a:off x="3365" y="4185"/>
              <a:ext cx="1242" cy="378"/>
            </a:xfrm>
            <a:prstGeom prst="rightArrow">
              <a:avLst/>
            </a:prstGeom>
            <a:noFill/>
            <a:ln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452" name="文本框 46"/>
            <p:cNvSpPr txBox="1"/>
            <p:nvPr/>
          </p:nvSpPr>
          <p:spPr>
            <a:xfrm>
              <a:off x="1172" y="4240"/>
              <a:ext cx="1817" cy="5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1600" dirty="0">
                  <a:solidFill>
                    <a:schemeClr val="bg2"/>
                  </a:solidFill>
                  <a:latin typeface="Arial" panose="020B0604020202020204" pitchFamily="34" charset="0"/>
                </a:rPr>
                <a:t>anDice[   ]</a:t>
              </a:r>
              <a:endParaRPr lang="en-US" altLang="zh-CN" sz="160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240" y="3240"/>
              <a:ext cx="12302" cy="166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78871" name="组合 1"/>
          <p:cNvGrpSpPr/>
          <p:nvPr/>
        </p:nvGrpSpPr>
        <p:grpSpPr>
          <a:xfrm>
            <a:off x="284163" y="3209925"/>
            <a:ext cx="8769350" cy="1581150"/>
            <a:chOff x="503" y="5055"/>
            <a:chExt cx="13810" cy="2490"/>
          </a:xfrm>
        </p:grpSpPr>
        <p:sp>
          <p:nvSpPr>
            <p:cNvPr id="54" name="平行四边形 53"/>
            <p:cNvSpPr/>
            <p:nvPr/>
          </p:nvSpPr>
          <p:spPr>
            <a:xfrm>
              <a:off x="10995" y="5060"/>
              <a:ext cx="2490" cy="600"/>
            </a:xfrm>
            <a:prstGeom prst="parallelogram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平行四边形 49"/>
            <p:cNvSpPr/>
            <p:nvPr/>
          </p:nvSpPr>
          <p:spPr>
            <a:xfrm>
              <a:off x="1423" y="5750"/>
              <a:ext cx="3210" cy="818"/>
            </a:xfrm>
            <a:prstGeom prst="parallelogram">
              <a:avLst/>
            </a:prstGeom>
            <a:solidFill>
              <a:srgbClr val="F7A7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428" name="文本框 42"/>
            <p:cNvSpPr txBox="1"/>
            <p:nvPr/>
          </p:nvSpPr>
          <p:spPr>
            <a:xfrm>
              <a:off x="6237" y="5660"/>
              <a:ext cx="3855" cy="720"/>
            </a:xfrm>
            <a:prstGeom prst="rect">
              <a:avLst/>
            </a:prstGeom>
            <a:noFill/>
            <a:ln w="952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 eaLnBrk="1" hangingPunct="1"/>
              <a:r>
                <a:rPr lang="zh-CN" altLang="zh-CN" sz="2400" b="0" dirty="0">
                  <a:solidFill>
                    <a:schemeClr val="bg2"/>
                  </a:solidFill>
                  <a:latin typeface="Arial" panose="020B0604020202020204" pitchFamily="34" charset="0"/>
                </a:rPr>
                <a:t>计算积分</a:t>
              </a:r>
              <a:endParaRPr lang="zh-CN" altLang="zh-CN" sz="2400" b="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29" name="文本框 45"/>
            <p:cNvSpPr txBox="1"/>
            <p:nvPr/>
          </p:nvSpPr>
          <p:spPr>
            <a:xfrm>
              <a:off x="1715" y="5702"/>
              <a:ext cx="3030" cy="9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1600" dirty="0">
                  <a:solidFill>
                    <a:srgbClr val="FF0000"/>
                  </a:solidFill>
                  <a:latin typeface="Arial" panose="020B0604020202020204" pitchFamily="34" charset="0"/>
                </a:rPr>
                <a:t>nUserScore</a:t>
              </a:r>
              <a:endPara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  <a:p>
              <a:pPr eaLnBrk="1" hangingPunct="1"/>
              <a:r>
                <a:rPr lang="en-US" altLang="zh-CN" sz="1600" dirty="0">
                  <a:solidFill>
                    <a:srgbClr val="FF0000"/>
                  </a:solidFill>
                  <a:latin typeface="Arial" panose="020B0604020202020204" pitchFamily="34" charset="0"/>
                </a:rPr>
                <a:t>nComputerScore</a:t>
              </a:r>
              <a:endParaRPr lang="en-US" altLang="zh-CN" sz="16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1" name="平行四边形 50"/>
            <p:cNvSpPr/>
            <p:nvPr/>
          </p:nvSpPr>
          <p:spPr>
            <a:xfrm>
              <a:off x="10735" y="5833"/>
              <a:ext cx="2490" cy="652"/>
            </a:xfrm>
            <a:prstGeom prst="parallelogram">
              <a:avLst/>
            </a:prstGeom>
            <a:solidFill>
              <a:schemeClr val="bg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431" name="文本框 51"/>
            <p:cNvSpPr txBox="1"/>
            <p:nvPr/>
          </p:nvSpPr>
          <p:spPr>
            <a:xfrm>
              <a:off x="11240" y="5895"/>
              <a:ext cx="1817" cy="5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1600" dirty="0">
                  <a:solidFill>
                    <a:schemeClr val="bg2"/>
                  </a:solidFill>
                  <a:latin typeface="Arial" panose="020B0604020202020204" pitchFamily="34" charset="0"/>
                </a:rPr>
                <a:t>nTimes</a:t>
              </a:r>
              <a:endParaRPr lang="en-US" altLang="zh-CN" sz="160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32" name="文本框 52"/>
            <p:cNvSpPr txBox="1"/>
            <p:nvPr/>
          </p:nvSpPr>
          <p:spPr>
            <a:xfrm>
              <a:off x="11197" y="5060"/>
              <a:ext cx="2130" cy="5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1600" dirty="0">
                  <a:solidFill>
                    <a:srgbClr val="000099"/>
                  </a:solidFill>
                  <a:latin typeface="Arial" panose="020B0604020202020204" pitchFamily="34" charset="0"/>
                </a:rPr>
                <a:t>nBetScore</a:t>
              </a:r>
              <a:endParaRPr lang="en-US" altLang="zh-CN" sz="16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" name="平行四边形 54"/>
            <p:cNvSpPr/>
            <p:nvPr/>
          </p:nvSpPr>
          <p:spPr>
            <a:xfrm>
              <a:off x="10453" y="6595"/>
              <a:ext cx="3210" cy="818"/>
            </a:xfrm>
            <a:prstGeom prst="parallelogram">
              <a:avLst/>
            </a:prstGeom>
            <a:solidFill>
              <a:srgbClr val="F7A7F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434" name="文本框 55"/>
            <p:cNvSpPr txBox="1"/>
            <p:nvPr/>
          </p:nvSpPr>
          <p:spPr>
            <a:xfrm>
              <a:off x="10632" y="6567"/>
              <a:ext cx="3032" cy="9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1600" dirty="0">
                  <a:solidFill>
                    <a:srgbClr val="000099"/>
                  </a:solidFill>
                  <a:latin typeface="Arial" panose="020B0604020202020204" pitchFamily="34" charset="0"/>
                </a:rPr>
                <a:t>nUserScore</a:t>
              </a:r>
              <a:endParaRPr lang="en-US" altLang="zh-CN" sz="16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  <a:p>
              <a:pPr eaLnBrk="1" hangingPunct="1"/>
              <a:r>
                <a:rPr lang="en-US" altLang="zh-CN" sz="1600" dirty="0">
                  <a:solidFill>
                    <a:srgbClr val="000099"/>
                  </a:solidFill>
                  <a:latin typeface="Arial" panose="020B0604020202020204" pitchFamily="34" charset="0"/>
                </a:rPr>
                <a:t>nComputerScore</a:t>
              </a:r>
              <a:endParaRPr lang="en-US" altLang="zh-CN" sz="1600" dirty="0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" name="右箭头 57"/>
            <p:cNvSpPr/>
            <p:nvPr/>
          </p:nvSpPr>
          <p:spPr>
            <a:xfrm rot="8580000">
              <a:off x="10115" y="5410"/>
              <a:ext cx="855" cy="365"/>
            </a:xfrm>
            <a:prstGeom prst="rightArrow">
              <a:avLst/>
            </a:prstGeom>
            <a:noFill/>
            <a:ln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右箭头 59"/>
            <p:cNvSpPr/>
            <p:nvPr/>
          </p:nvSpPr>
          <p:spPr>
            <a:xfrm rot="10800000">
              <a:off x="10093" y="6048"/>
              <a:ext cx="640" cy="375"/>
            </a:xfrm>
            <a:prstGeom prst="rightArrow">
              <a:avLst/>
            </a:prstGeom>
            <a:noFill/>
            <a:ln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1" name="右箭头 60"/>
            <p:cNvSpPr/>
            <p:nvPr/>
          </p:nvSpPr>
          <p:spPr>
            <a:xfrm rot="12660000">
              <a:off x="9805" y="6635"/>
              <a:ext cx="705" cy="375"/>
            </a:xfrm>
            <a:prstGeom prst="rightArrow">
              <a:avLst/>
            </a:prstGeom>
            <a:noFill/>
            <a:ln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右箭头 61"/>
            <p:cNvSpPr/>
            <p:nvPr/>
          </p:nvSpPr>
          <p:spPr>
            <a:xfrm rot="10800000">
              <a:off x="4745" y="5833"/>
              <a:ext cx="1395" cy="375"/>
            </a:xfrm>
            <a:prstGeom prst="rightArrow">
              <a:avLst/>
            </a:prstGeom>
            <a:noFill/>
            <a:ln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平行四边形 62"/>
            <p:cNvSpPr/>
            <p:nvPr/>
          </p:nvSpPr>
          <p:spPr>
            <a:xfrm>
              <a:off x="3613" y="6780"/>
              <a:ext cx="2490" cy="528"/>
            </a:xfrm>
            <a:prstGeom prst="parallelogram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440" name="文本框 63"/>
            <p:cNvSpPr txBox="1"/>
            <p:nvPr/>
          </p:nvSpPr>
          <p:spPr>
            <a:xfrm>
              <a:off x="3882" y="6780"/>
              <a:ext cx="2160" cy="5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1600" dirty="0">
                  <a:solidFill>
                    <a:schemeClr val="bg2"/>
                  </a:solidFill>
                  <a:latin typeface="Arial" panose="020B0604020202020204" pitchFamily="34" charset="0"/>
                </a:rPr>
                <a:t>bContinue</a:t>
              </a:r>
              <a:endParaRPr lang="en-US" altLang="zh-CN" sz="160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5" name="右箭头 64"/>
            <p:cNvSpPr/>
            <p:nvPr/>
          </p:nvSpPr>
          <p:spPr>
            <a:xfrm rot="8580000">
              <a:off x="5100" y="6175"/>
              <a:ext cx="1033" cy="358"/>
            </a:xfrm>
            <a:prstGeom prst="rightArrow">
              <a:avLst/>
            </a:prstGeom>
            <a:noFill/>
            <a:ln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503" y="5055"/>
              <a:ext cx="13810" cy="2490"/>
            </a:xfrm>
            <a:prstGeom prst="rect">
              <a:avLst/>
            </a:prstGeom>
            <a:noFill/>
            <a:ln>
              <a:solidFill>
                <a:srgbClr val="96449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656013" y="989013"/>
            <a:ext cx="5416550" cy="1011237"/>
            <a:chOff x="5757" y="1557"/>
            <a:chExt cx="8530" cy="1594"/>
          </a:xfrm>
        </p:grpSpPr>
        <p:grpSp>
          <p:nvGrpSpPr>
            <p:cNvPr id="17415" name="组合 13"/>
            <p:cNvGrpSpPr/>
            <p:nvPr/>
          </p:nvGrpSpPr>
          <p:grpSpPr>
            <a:xfrm>
              <a:off x="5854" y="1768"/>
              <a:ext cx="8362" cy="1038"/>
              <a:chOff x="5854" y="1768"/>
              <a:chExt cx="8362" cy="1038"/>
            </a:xfrm>
          </p:grpSpPr>
          <p:sp>
            <p:nvSpPr>
              <p:cNvPr id="6" name="平行四边形 5"/>
              <p:cNvSpPr/>
              <p:nvPr/>
            </p:nvSpPr>
            <p:spPr>
              <a:xfrm>
                <a:off x="5854" y="1892"/>
                <a:ext cx="2975" cy="818"/>
              </a:xfrm>
              <a:prstGeom prst="parallelogram">
                <a:avLst/>
              </a:prstGeom>
              <a:solidFill>
                <a:srgbClr val="F7A7F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平行四边形 16"/>
              <p:cNvSpPr/>
              <p:nvPr/>
            </p:nvSpPr>
            <p:spPr>
              <a:xfrm>
                <a:off x="11892" y="1767"/>
                <a:ext cx="2325" cy="1038"/>
              </a:xfrm>
              <a:prstGeom prst="parallelogram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7416" name="组合 9"/>
            <p:cNvGrpSpPr/>
            <p:nvPr/>
          </p:nvGrpSpPr>
          <p:grpSpPr>
            <a:xfrm>
              <a:off x="5757" y="1557"/>
              <a:ext cx="8531" cy="1595"/>
              <a:chOff x="5757" y="1515"/>
              <a:chExt cx="8531" cy="1595"/>
            </a:xfrm>
          </p:grpSpPr>
          <p:grpSp>
            <p:nvGrpSpPr>
              <p:cNvPr id="17417" name="组合 8"/>
              <p:cNvGrpSpPr/>
              <p:nvPr/>
            </p:nvGrpSpPr>
            <p:grpSpPr>
              <a:xfrm>
                <a:off x="5757" y="1515"/>
                <a:ext cx="8531" cy="1595"/>
                <a:chOff x="5757" y="1515"/>
                <a:chExt cx="8531" cy="1595"/>
              </a:xfrm>
            </p:grpSpPr>
            <p:sp>
              <p:nvSpPr>
                <p:cNvPr id="68" name="矩形 67"/>
                <p:cNvSpPr/>
                <p:nvPr/>
              </p:nvSpPr>
              <p:spPr>
                <a:xfrm>
                  <a:off x="5757" y="1515"/>
                  <a:ext cx="8467" cy="15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2800" b="1" i="0" u="none" strike="noStrike" kern="1200" cap="none" spc="0" normalizeH="0" baseline="0" noProof="1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7420" name="文本框 14"/>
                <p:cNvSpPr txBox="1"/>
                <p:nvPr/>
              </p:nvSpPr>
              <p:spPr>
                <a:xfrm>
                  <a:off x="9117" y="1915"/>
                  <a:ext cx="2266" cy="72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p>
                  <a:pPr algn="ctr" eaLnBrk="1" hangingPunct="1"/>
                  <a:r>
                    <a:rPr lang="zh-CN" altLang="en-US" sz="2400" b="0" dirty="0">
                      <a:solidFill>
                        <a:schemeClr val="bg2"/>
                      </a:solidFill>
                      <a:latin typeface="Arial" panose="020B0604020202020204" pitchFamily="34" charset="0"/>
                    </a:rPr>
                    <a:t>玩家输入</a:t>
                  </a:r>
                  <a:endParaRPr lang="zh-CN" altLang="en-US" sz="2400" b="0" dirty="0">
                    <a:solidFill>
                      <a:schemeClr val="bg2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" name="右箭头 15"/>
                <p:cNvSpPr/>
                <p:nvPr/>
              </p:nvSpPr>
              <p:spPr>
                <a:xfrm>
                  <a:off x="11389" y="2156"/>
                  <a:ext cx="615" cy="218"/>
                </a:xfrm>
                <a:prstGeom prst="rightArrow">
                  <a:avLst/>
                </a:prstGeom>
                <a:noFill/>
                <a:ln>
                  <a:solidFill>
                    <a:srgbClr val="00B05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B050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2800" b="1" i="0" u="none" strike="noStrike" kern="1200" cap="none" spc="0" normalizeH="0" baseline="0" noProof="1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7422" name="文本框 17"/>
                <p:cNvSpPr txBox="1"/>
                <p:nvPr/>
              </p:nvSpPr>
              <p:spPr>
                <a:xfrm>
                  <a:off x="12158" y="1830"/>
                  <a:ext cx="2130" cy="91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/>
                  <a:r>
                    <a:rPr lang="en-US" altLang="zh-CN" sz="1600" dirty="0">
                      <a:solidFill>
                        <a:srgbClr val="000099"/>
                      </a:solidFill>
                      <a:latin typeface="Arial" panose="020B0604020202020204" pitchFamily="34" charset="0"/>
                    </a:rPr>
                    <a:t>nChoice</a:t>
                  </a:r>
                  <a:endParaRPr lang="en-US" altLang="zh-CN" sz="1600" dirty="0">
                    <a:solidFill>
                      <a:srgbClr val="000099"/>
                    </a:solidFill>
                    <a:latin typeface="Arial" panose="020B0604020202020204" pitchFamily="34" charset="0"/>
                  </a:endParaRPr>
                </a:p>
                <a:p>
                  <a:pPr eaLnBrk="1" hangingPunct="1"/>
                  <a:r>
                    <a:rPr lang="en-US" altLang="zh-CN" sz="1600" dirty="0">
                      <a:solidFill>
                        <a:srgbClr val="000099"/>
                      </a:solidFill>
                      <a:latin typeface="Arial" panose="020B0604020202020204" pitchFamily="34" charset="0"/>
                    </a:rPr>
                    <a:t>nBetScore</a:t>
                  </a:r>
                  <a:endParaRPr lang="en-US" altLang="zh-CN" sz="1600" dirty="0">
                    <a:solidFill>
                      <a:srgbClr val="000099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423" name="文本框 55"/>
                <p:cNvSpPr txBox="1"/>
                <p:nvPr/>
              </p:nvSpPr>
              <p:spPr>
                <a:xfrm>
                  <a:off x="5964" y="1809"/>
                  <a:ext cx="3032" cy="8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/>
                  <a:r>
                    <a:rPr lang="en-US" altLang="zh-CN" sz="1400" dirty="0">
                      <a:solidFill>
                        <a:srgbClr val="000099"/>
                      </a:solidFill>
                      <a:latin typeface="Arial" panose="020B0604020202020204" pitchFamily="34" charset="0"/>
                    </a:rPr>
                    <a:t>nUserScore</a:t>
                  </a:r>
                  <a:endParaRPr lang="en-US" altLang="zh-CN" sz="1400" dirty="0">
                    <a:solidFill>
                      <a:srgbClr val="000099"/>
                    </a:solidFill>
                    <a:latin typeface="Arial" panose="020B0604020202020204" pitchFamily="34" charset="0"/>
                  </a:endParaRPr>
                </a:p>
                <a:p>
                  <a:pPr eaLnBrk="1" hangingPunct="1"/>
                  <a:r>
                    <a:rPr lang="en-US" altLang="zh-CN" sz="1400" dirty="0">
                      <a:solidFill>
                        <a:srgbClr val="000099"/>
                      </a:solidFill>
                      <a:latin typeface="Arial" panose="020B0604020202020204" pitchFamily="34" charset="0"/>
                    </a:rPr>
                    <a:t>nComputerScore</a:t>
                  </a:r>
                  <a:endParaRPr lang="en-US" altLang="zh-CN" sz="1400" dirty="0">
                    <a:solidFill>
                      <a:srgbClr val="000099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7" name="右箭头 6"/>
              <p:cNvSpPr/>
              <p:nvPr/>
            </p:nvSpPr>
            <p:spPr>
              <a:xfrm>
                <a:off x="8747" y="2156"/>
                <a:ext cx="370" cy="220"/>
              </a:xfrm>
              <a:prstGeom prst="rightArrow">
                <a:avLst/>
              </a:prstGeom>
              <a:noFill/>
              <a:ln>
                <a:solidFill>
                  <a:srgbClr val="00B0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B05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MmNhZTQ1MDNjM2FjOTIxMWZjN2EwZjE0N2Y2YzExMjcifQ=="/>
</p:tagLst>
</file>

<file path=ppt/theme/theme1.xml><?xml version="1.0" encoding="utf-8"?>
<a:theme xmlns:a="http://schemas.openxmlformats.org/drawingml/2006/main" name="4_Pulse">
  <a:themeElements>
    <a:clrScheme name="">
      <a:dk1>
        <a:srgbClr val="FFFFFF"/>
      </a:dk1>
      <a:lt1>
        <a:srgbClr val="000066"/>
      </a:lt1>
      <a:dk2>
        <a:srgbClr val="FFCC66"/>
      </a:dk2>
      <a:lt2>
        <a:srgbClr val="000000"/>
      </a:lt2>
      <a:accent1>
        <a:srgbClr val="FF9900"/>
      </a:accent1>
      <a:accent2>
        <a:srgbClr val="000044"/>
      </a:accent2>
      <a:accent3>
        <a:srgbClr val="AAAAB9"/>
      </a:accent3>
      <a:accent4>
        <a:srgbClr val="DCDCDC"/>
      </a:accent4>
      <a:accent5>
        <a:srgbClr val="FFCAAA"/>
      </a:accent5>
      <a:accent6>
        <a:srgbClr val="00003C"/>
      </a:accent6>
      <a:hlink>
        <a:srgbClr val="3366FF"/>
      </a:hlink>
      <a:folHlink>
        <a:srgbClr val="FFFF0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uls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2147</Words>
  <Application>WPS 演示</Application>
  <PresentationFormat>全屏显示(16:9)</PresentationFormat>
  <Paragraphs>242</Paragraphs>
  <Slides>19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19</vt:i4>
      </vt:variant>
    </vt:vector>
  </HeadingPairs>
  <TitlesOfParts>
    <vt:vector size="42" baseType="lpstr">
      <vt:lpstr>Arial</vt:lpstr>
      <vt:lpstr>宋体</vt:lpstr>
      <vt:lpstr>Wingdings</vt:lpstr>
      <vt:lpstr>黑体</vt:lpstr>
      <vt:lpstr>Times New Roman</vt:lpstr>
      <vt:lpstr>PMingLiU</vt:lpstr>
      <vt:lpstr>MingLiU-ExtB</vt:lpstr>
      <vt:lpstr>Arial Narrow</vt:lpstr>
      <vt:lpstr>Calibri</vt:lpstr>
      <vt:lpstr>华文隶书</vt:lpstr>
      <vt:lpstr>隶书</vt:lpstr>
      <vt:lpstr>Wingdings</vt:lpstr>
      <vt:lpstr>微软雅黑</vt:lpstr>
      <vt:lpstr>Arial Unicode MS</vt:lpstr>
      <vt:lpstr>Cambria</vt:lpstr>
      <vt:lpstr>4_Pulse</vt:lpstr>
      <vt:lpstr>Paint.Picture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PowerPoint 演示文稿</vt:lpstr>
      <vt:lpstr>第2讲   骰子游戏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中位数：一组数据按从小到大（或从大到小）排列后处于中间位置的数值。</vt:lpstr>
      <vt:lpstr>PowerPoint 演示文稿</vt:lpstr>
      <vt:lpstr>PowerPoint 演示文稿</vt:lpstr>
      <vt:lpstr>PowerPoint 演示文稿</vt:lpstr>
      <vt:lpstr>第2讲   骰子游戏</vt:lpstr>
      <vt:lpstr>第2讲   骰子游戏</vt:lpstr>
      <vt:lpstr>PowerPoint 演示文稿</vt:lpstr>
    </vt:vector>
  </TitlesOfParts>
  <Company>CITYU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MADLAB</dc:creator>
  <cp:lastModifiedBy>冬夏</cp:lastModifiedBy>
  <cp:revision>1349</cp:revision>
  <dcterms:created xsi:type="dcterms:W3CDTF">1999-11-29T04:47:00Z</dcterms:created>
  <dcterms:modified xsi:type="dcterms:W3CDTF">2025-04-01T05:19:59Z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E1A4BF6317A34001857599F736A87F01</vt:lpwstr>
  </property>
</Properties>
</file>