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9"/>
  </p:notesMasterIdLst>
  <p:sldIdLst>
    <p:sldId id="256" r:id="rId6"/>
    <p:sldId id="327" r:id="rId7"/>
    <p:sldId id="554" r:id="rId8"/>
    <p:sldId id="611" r:id="rId10"/>
    <p:sldId id="612" r:id="rId11"/>
    <p:sldId id="614" r:id="rId12"/>
    <p:sldId id="616" r:id="rId13"/>
    <p:sldId id="606" r:id="rId14"/>
    <p:sldId id="623" r:id="rId15"/>
    <p:sldId id="608" r:id="rId16"/>
    <p:sldId id="624" r:id="rId17"/>
    <p:sldId id="621" r:id="rId18"/>
    <p:sldId id="620" r:id="rId1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3CC"/>
    <a:srgbClr val="EEE4E2"/>
    <a:srgbClr val="C2E277"/>
    <a:srgbClr val="0766D4"/>
    <a:srgbClr val="F6F5E3"/>
    <a:srgbClr val="EEDCB4"/>
    <a:srgbClr val="465C98"/>
    <a:srgbClr val="C2B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04"/>
        <p:guide pos="2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1C7620-2FF7-4B18-A1C7-7E70F885A01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867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229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843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048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253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457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662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CC36D2-F578-4647-B0B5-A15D07A3C2E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&#24490;&#36857;&#23567;&#36710;&#28436;&#31034;.mp4" TargetMode="Externa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2"/>
          <p:cNvSpPr txBox="1"/>
          <p:nvPr/>
        </p:nvSpPr>
        <p:spPr>
          <a:xfrm>
            <a:off x="65088" y="1733550"/>
            <a:ext cx="9007475" cy="185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程序设计综合实践</a:t>
            </a:r>
            <a:endParaRPr lang="zh-CN" altLang="en-US" sz="4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嵌入式</a:t>
            </a:r>
            <a:r>
              <a: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语言实践部分）</a:t>
            </a:r>
            <a:endParaRPr lang="zh-CN" altLang="en-US" sz="40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文本框 1"/>
          <p:cNvSpPr txBox="1"/>
          <p:nvPr/>
        </p:nvSpPr>
        <p:spPr>
          <a:xfrm>
            <a:off x="3343275" y="4425950"/>
            <a:ext cx="26276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任课教师：</a:t>
            </a:r>
            <a:r>
              <a:rPr lang="zh-CN" altLang="en-US" sz="2400">
                <a:sym typeface="+mn-ea"/>
              </a:rPr>
              <a:t>王德奎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530225" y="655638"/>
            <a:ext cx="8196580" cy="48666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三路红外循迹模块调用接口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</a:t>
            </a:r>
            <a:r>
              <a:rPr lang="zh-CN" altLang="en-US" sz="2400" dirty="0">
                <a:latin typeface="Times New Roman" panose="02020603050405020304" pitchFamily="18" charset="0"/>
              </a:rPr>
              <a:t>红外单元是否探测到黑色区域：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#define SEARCH_M_IO    </a:t>
            </a:r>
            <a:r>
              <a:rPr lang="zh-CN" altLang="en-US" sz="2000" b="1" dirty="0">
                <a:solidFill>
                  <a:srgbClr val="0723CC"/>
                </a:solidFill>
                <a:latin typeface="Times New Roman" panose="02020603050405020304" pitchFamily="18" charset="0"/>
              </a:rPr>
              <a:t>GPIO_ReadInputDataBit</a:t>
            </a:r>
            <a:r>
              <a:rPr lang="zh-CN" altLang="en-US" sz="2000" dirty="0">
                <a:latin typeface="Times New Roman" panose="02020603050405020304" pitchFamily="18" charset="0"/>
              </a:rPr>
              <a:t>(GPIOG, GPIO_Pin_8)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000" b="1" dirty="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探测到黑色区域：</a:t>
            </a:r>
            <a:r>
              <a:rPr lang="zh-CN" altLang="en-US" sz="2000" dirty="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函数返回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否则返回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右侧：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#define SEARCH_R_IO     </a:t>
            </a:r>
            <a:r>
              <a:rPr lang="zh-CN" altLang="en-US" sz="2000" b="1" dirty="0">
                <a:solidFill>
                  <a:srgbClr val="0723CC"/>
                </a:solidFill>
                <a:latin typeface="Times New Roman" panose="02020603050405020304" pitchFamily="18" charset="0"/>
              </a:rPr>
              <a:t>GPIO_ReadInputDataBit</a:t>
            </a:r>
            <a:r>
              <a:rPr lang="zh-CN" altLang="en-US" sz="2000" dirty="0">
                <a:latin typeface="Times New Roman" panose="02020603050405020304" pitchFamily="18" charset="0"/>
              </a:rPr>
              <a:t>(GPIOG, GPIO_Pin_6)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左侧：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#define SEARCH_L_IO     </a:t>
            </a:r>
            <a:r>
              <a:rPr lang="zh-CN" altLang="en-US" sz="2000" b="1" dirty="0">
                <a:solidFill>
                  <a:srgbClr val="0723CC"/>
                </a:solidFill>
                <a:latin typeface="Times New Roman" panose="02020603050405020304" pitchFamily="18" charset="0"/>
              </a:rPr>
              <a:t>GPIO_ReadInputDataBit</a:t>
            </a:r>
            <a:r>
              <a:rPr lang="zh-CN" altLang="en-US" sz="2000" dirty="0">
                <a:latin typeface="Times New Roman" panose="02020603050405020304" pitchFamily="18" charset="0"/>
              </a:rPr>
              <a:t>(GPIOG, GPIO_Pin_4)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8" y="481013"/>
            <a:ext cx="5834062" cy="58245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063625" y="1400175"/>
            <a:ext cx="6942138" cy="1822450"/>
            <a:chOff x="1675" y="2205"/>
            <a:chExt cx="10933" cy="2870"/>
          </a:xfrm>
        </p:grpSpPr>
        <p:sp>
          <p:nvSpPr>
            <p:cNvPr id="3" name="圆角矩形 2"/>
            <p:cNvSpPr/>
            <p:nvPr/>
          </p:nvSpPr>
          <p:spPr>
            <a:xfrm>
              <a:off x="1675" y="4493"/>
              <a:ext cx="3653" cy="58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60" name="文本框 4"/>
            <p:cNvSpPr txBox="1"/>
            <p:nvPr/>
          </p:nvSpPr>
          <p:spPr>
            <a:xfrm>
              <a:off x="6148" y="2205"/>
              <a:ext cx="6460" cy="2760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b="1" kern="1200" cap="none" spc="0" normalizeH="0" baseline="0" noProof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功能：</a:t>
              </a:r>
              <a:endParaRPr kumimoji="0" lang="zh-CN" altLang="en-US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285750" marR="0" indent="-285750" defTabSz="914400" eaLnBrk="1" hangingPunct="1">
                <a:lnSpc>
                  <a:spcPct val="120000"/>
                </a:lnSpc>
                <a:buClrTx/>
                <a:buSzTx/>
                <a:buFont typeface="Wingdings" panose="05000000000000000000" charset="0"/>
                <a:buChar char="n"/>
                <a:defRPr/>
              </a:pPr>
              <a:r>
                <a:rPr kumimoji="0" lang="zh-CN" altLang="en-US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调用三路红外循迹的接口函数，判断哪一侧检测到黑色区域；</a:t>
              </a:r>
              <a:endParaRPr kumimoji="0" lang="zh-CN" altLang="en-US" kern="1200" cap="none" spc="0" normalizeH="0" baseline="0" noProof="1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  <a:p>
              <a:pPr marL="285750" marR="0" indent="-285750" defTabSz="914400" eaLnBrk="1" hangingPunct="1">
                <a:lnSpc>
                  <a:spcPct val="120000"/>
                </a:lnSpc>
                <a:buClrTx/>
                <a:buSzTx/>
                <a:buFont typeface="Wingdings" panose="05000000000000000000" charset="0"/>
                <a:buChar char="n"/>
                <a:defRPr/>
              </a:pPr>
              <a:r>
                <a:rPr kumimoji="0" lang="zh-CN" altLang="en-US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然后判断该做什么动作</a:t>
              </a:r>
              <a:r>
                <a:rPr kumimoji="0" lang="zh-CN" altLang="en-US" kern="1200" cap="none" spc="0" normalizeH="0" baseline="0" noProof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（前行、左转、右转）</a:t>
              </a:r>
              <a:endParaRPr kumimoji="0" lang="zh-CN" altLang="en-US" kern="1200" cap="none" spc="0" normalizeH="0" baseline="0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cxnSp>
          <p:nvCxnSpPr>
            <p:cNvPr id="4" name="直接箭头连接符 3"/>
            <p:cNvCxnSpPr>
              <a:stCxn id="3" idx="3"/>
              <a:endCxn id="19460" idx="1"/>
            </p:cNvCxnSpPr>
            <p:nvPr/>
          </p:nvCxnSpPr>
          <p:spPr>
            <a:xfrm flipV="1">
              <a:off x="5328" y="3585"/>
              <a:ext cx="820" cy="120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232150" y="4240213"/>
            <a:ext cx="5632450" cy="976312"/>
            <a:chOff x="5090" y="6678"/>
            <a:chExt cx="8870" cy="1538"/>
          </a:xfrm>
        </p:grpSpPr>
        <p:sp>
          <p:nvSpPr>
            <p:cNvPr id="5" name="圆角矩形 4"/>
            <p:cNvSpPr/>
            <p:nvPr/>
          </p:nvSpPr>
          <p:spPr>
            <a:xfrm>
              <a:off x="5090" y="6906"/>
              <a:ext cx="3123" cy="10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文本框 4"/>
            <p:cNvSpPr txBox="1"/>
            <p:nvPr/>
          </p:nvSpPr>
          <p:spPr>
            <a:xfrm>
              <a:off x="8368" y="6678"/>
              <a:ext cx="5592" cy="1535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marR="0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 </a:t>
              </a:r>
              <a:r>
                <a:rPr kumimoji="0" lang="zh-CN" altLang="en-US" sz="2400" b="1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将小车</a:t>
              </a:r>
              <a:r>
                <a:rPr kumimoji="0" lang="zh-CN" altLang="en-US" sz="2400" b="1" kern="1200" cap="none" spc="0" normalizeH="0" baseline="0" noProof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后退、左转、右转</a:t>
              </a:r>
              <a:r>
                <a:rPr kumimoji="0" lang="zh-CN" altLang="en-US" sz="2400" b="1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三个功能补充完整</a:t>
              </a:r>
              <a:endParaRPr kumimoji="0" lang="zh-CN" altLang="en-US" sz="2400" b="1" kern="1200" cap="none" spc="0" normalizeH="0" baseline="0" noProof="1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8" y="263525"/>
            <a:ext cx="9047162" cy="4691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圆角矩形 2"/>
          <p:cNvSpPr/>
          <p:nvPr/>
        </p:nvSpPr>
        <p:spPr>
          <a:xfrm>
            <a:off x="917575" y="3556000"/>
            <a:ext cx="4856163" cy="1074738"/>
          </a:xfrm>
          <a:prstGeom prst="roundRect">
            <a:avLst>
              <a:gd name="adj" fmla="val 956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0" name="文本框 4"/>
          <p:cNvSpPr txBox="1"/>
          <p:nvPr/>
        </p:nvSpPr>
        <p:spPr>
          <a:xfrm>
            <a:off x="1016000" y="4838700"/>
            <a:ext cx="4659313" cy="533400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将该函数中其它情况补充完整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4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76300" y="1533843"/>
            <a:ext cx="7740650" cy="4965700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SearchRun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    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//main.c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CarLeft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    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//motor.c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文件中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kumimoji="0" lang="zh-CN" altLang="en-US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功能：</a:t>
            </a:r>
            <a:r>
              <a:rPr kumimoji="0" lang="zh-CN" sz="2400" b="1" kern="1200" cap="none" spc="0" normalizeH="0" baseline="0" noProof="1">
                <a:solidFill>
                  <a:srgbClr val="072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小车左转</a:t>
            </a:r>
            <a:endParaRPr kumimoji="0" lang="zh-CN" sz="2400" b="1" kern="1200" cap="none" spc="0" normalizeH="0" baseline="0" noProof="1">
              <a:solidFill>
                <a:srgbClr val="072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1">
              <a:solidFill>
                <a:srgbClr val="072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CarRight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(void)  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//motor.c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文件中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kumimoji="0" lang="zh-CN" altLang="en-US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功能：</a:t>
            </a:r>
            <a:r>
              <a:rPr kumimoji="0" lang="zh-CN" sz="2400" b="1" kern="1200" cap="none" spc="0" normalizeH="0" baseline="0" noProof="1">
                <a:solidFill>
                  <a:srgbClr val="072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小车右转</a:t>
            </a:r>
            <a:endParaRPr kumimoji="0" lang="zh-CN" sz="2400" b="1" kern="1200" cap="none" spc="0" normalizeH="0" baseline="0" noProof="1">
              <a:solidFill>
                <a:srgbClr val="072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Car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Back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(void)  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//motor.c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文件中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kumimoji="0" lang="zh-CN" altLang="en-US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功能：</a:t>
            </a:r>
            <a:r>
              <a:rPr kumimoji="0" lang="zh-CN" sz="2400" b="1" kern="1200" cap="none" spc="0" normalizeH="0" baseline="0" noProof="1">
                <a:solidFill>
                  <a:srgbClr val="072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小车后退</a:t>
            </a:r>
            <a:endParaRPr kumimoji="0" lang="zh-CN" sz="2400" b="1" kern="1200" cap="none" spc="0" normalizeH="0" baseline="0" noProof="1">
              <a:solidFill>
                <a:srgbClr val="072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9699" name="文本框 5"/>
          <p:cNvSpPr txBox="1"/>
          <p:nvPr/>
        </p:nvSpPr>
        <p:spPr>
          <a:xfrm>
            <a:off x="589280" y="823278"/>
            <a:ext cx="6256338" cy="65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需要大家补充完整的函数：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54" name="文本框 1"/>
          <p:cNvSpPr txBox="1"/>
          <p:nvPr/>
        </p:nvSpPr>
        <p:spPr>
          <a:xfrm>
            <a:off x="2029778" y="115253"/>
            <a:ext cx="5084445" cy="6819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三路红外循迹</a:t>
            </a: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—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代码实现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6"/>
          <p:cNvSpPr txBox="1"/>
          <p:nvPr/>
        </p:nvSpPr>
        <p:spPr>
          <a:xfrm>
            <a:off x="962025" y="1516063"/>
            <a:ext cx="6356350" cy="730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三路循迹实验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: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8195" name="文本框 1"/>
          <p:cNvSpPr txBox="1"/>
          <p:nvPr/>
        </p:nvSpPr>
        <p:spPr>
          <a:xfrm>
            <a:off x="3609975" y="488950"/>
            <a:ext cx="2225675" cy="730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zh-CN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本节课内容</a:t>
            </a:r>
            <a:endParaRPr lang="zh-CN" altLang="zh-CN" sz="32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8196" name="文本框 8"/>
          <p:cNvSpPr txBox="1"/>
          <p:nvPr/>
        </p:nvSpPr>
        <p:spPr>
          <a:xfrm>
            <a:off x="3275965" y="3198813"/>
            <a:ext cx="22256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400" dirty="0">
                <a:latin typeface="Arial" panose="020B0604020202020204" pitchFamily="34" charset="0"/>
                <a:hlinkClick r:id="rId1" action="ppaction://hlinkfile"/>
              </a:rPr>
              <a:t>循迹实验演示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7475" y="127000"/>
            <a:ext cx="4344988" cy="325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文本框 30"/>
          <p:cNvSpPr txBox="1"/>
          <p:nvPr/>
        </p:nvSpPr>
        <p:spPr>
          <a:xfrm>
            <a:off x="4854575" y="2600325"/>
            <a:ext cx="26209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三路红外循迹模块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 rot="19260000">
            <a:off x="3014663" y="2520950"/>
            <a:ext cx="1322388" cy="869950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1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65425" y="3795713"/>
            <a:ext cx="3359150" cy="24955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>
            <a:endCxn id="3" idx="2"/>
          </p:cNvCxnSpPr>
          <p:nvPr/>
        </p:nvCxnSpPr>
        <p:spPr>
          <a:xfrm flipV="1">
            <a:off x="2844800" y="3371850"/>
            <a:ext cx="317500" cy="4889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6"/>
            <a:endCxn id="3" idx="2"/>
          </p:cNvCxnSpPr>
          <p:nvPr/>
        </p:nvCxnSpPr>
        <p:spPr>
          <a:xfrm>
            <a:off x="4189413" y="2540000"/>
            <a:ext cx="1895475" cy="13938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文本框 30"/>
          <p:cNvSpPr txBox="1"/>
          <p:nvPr/>
        </p:nvSpPr>
        <p:spPr>
          <a:xfrm>
            <a:off x="3259138" y="6291263"/>
            <a:ext cx="7921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正面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5" name="文本框 30"/>
          <p:cNvSpPr txBox="1"/>
          <p:nvPr/>
        </p:nvSpPr>
        <p:spPr>
          <a:xfrm>
            <a:off x="4854575" y="6291263"/>
            <a:ext cx="7921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反面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76750" y="4641850"/>
            <a:ext cx="417513" cy="6111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19725" y="5346700"/>
            <a:ext cx="417513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94263" y="4976813"/>
            <a:ext cx="415925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9" name="文本框 30"/>
          <p:cNvSpPr txBox="1"/>
          <p:nvPr/>
        </p:nvSpPr>
        <p:spPr>
          <a:xfrm>
            <a:off x="6192838" y="4867275"/>
            <a:ext cx="2011362" cy="828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三个红外发射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和接收单元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4463" y="4718050"/>
            <a:ext cx="2981325" cy="660400"/>
            <a:chOff x="228" y="7430"/>
            <a:chExt cx="4695" cy="1041"/>
          </a:xfrm>
        </p:grpSpPr>
        <p:sp>
          <p:nvSpPr>
            <p:cNvPr id="9231" name="文本框 30"/>
            <p:cNvSpPr txBox="1"/>
            <p:nvPr/>
          </p:nvSpPr>
          <p:spPr>
            <a:xfrm>
              <a:off x="227" y="7430"/>
              <a:ext cx="412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探测距离可调电阻</a:t>
              </a:r>
              <a:endPara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493" y="7803"/>
              <a:ext cx="430" cy="6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0675" y="603250"/>
            <a:ext cx="5195888" cy="4040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8"/>
          <p:cNvSpPr txBox="1"/>
          <p:nvPr/>
        </p:nvSpPr>
        <p:spPr>
          <a:xfrm>
            <a:off x="803275" y="4843463"/>
            <a:ext cx="725805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原理：</a:t>
            </a:r>
            <a:r>
              <a:rPr lang="zh-CN" altLang="en-US" sz="2400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</a:t>
            </a:r>
            <a:r>
              <a:rPr lang="zh-CN" altLang="en-US" sz="2400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白色</a:t>
            </a:r>
            <a:r>
              <a:rPr lang="zh-CN" altLang="en-US" sz="2400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对红外线的吸收作用不同。</a:t>
            </a:r>
            <a:endParaRPr lang="zh-CN" altLang="en-US" sz="2400" dirty="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400" dirty="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遇到黑色区域：</a:t>
            </a:r>
            <a:r>
              <a:rPr lang="zh-CN" altLang="en-US" sz="2400" b="1" dirty="0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指示灯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灭</a:t>
            </a:r>
            <a:endParaRPr lang="zh-CN" altLang="en-US" sz="2400" dirty="0">
              <a:solidFill>
                <a:srgbClr val="072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白色区域：</a:t>
            </a:r>
            <a:r>
              <a:rPr lang="zh-CN" altLang="en-US" sz="2400" b="1" dirty="0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指示灯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亮</a:t>
            </a:r>
            <a:endParaRPr lang="zh-CN" altLang="en-US" sz="2400" b="1" dirty="0">
              <a:solidFill>
                <a:srgbClr val="0723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73513" y="320675"/>
            <a:ext cx="503238" cy="6326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315" name="组合 9"/>
          <p:cNvGrpSpPr/>
          <p:nvPr/>
        </p:nvGrpSpPr>
        <p:grpSpPr>
          <a:xfrm>
            <a:off x="3252788" y="3243263"/>
            <a:ext cx="1944687" cy="1511300"/>
            <a:chOff x="5123" y="5107"/>
            <a:chExt cx="3062" cy="2380"/>
          </a:xfrm>
        </p:grpSpPr>
        <p:sp>
          <p:nvSpPr>
            <p:cNvPr id="5" name="剪去同侧角的矩形 4"/>
            <p:cNvSpPr/>
            <p:nvPr/>
          </p:nvSpPr>
          <p:spPr>
            <a:xfrm rot="10800000">
              <a:off x="5123" y="5107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273" y="5259"/>
              <a:ext cx="452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335" y="5259"/>
              <a:ext cx="455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398" y="5259"/>
              <a:ext cx="455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316" name="文本框 8"/>
          <p:cNvSpPr txBox="1"/>
          <p:nvPr/>
        </p:nvSpPr>
        <p:spPr>
          <a:xfrm>
            <a:off x="5521325" y="3340100"/>
            <a:ext cx="21732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小车直行</a:t>
            </a:r>
            <a:endParaRPr lang="zh-CN" altLang="en-US" sz="2400" b="1" dirty="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73513" y="320675"/>
            <a:ext cx="503238" cy="6326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5363" name="组合 1"/>
          <p:cNvGrpSpPr/>
          <p:nvPr/>
        </p:nvGrpSpPr>
        <p:grpSpPr>
          <a:xfrm rot="-420000">
            <a:off x="2616200" y="3124200"/>
            <a:ext cx="1944688" cy="1511300"/>
            <a:chOff x="4120" y="4919"/>
            <a:chExt cx="3062" cy="2380"/>
          </a:xfrm>
        </p:grpSpPr>
        <p:sp>
          <p:nvSpPr>
            <p:cNvPr id="5" name="剪去同侧角的矩形 4"/>
            <p:cNvSpPr/>
            <p:nvPr/>
          </p:nvSpPr>
          <p:spPr>
            <a:xfrm rot="10800000">
              <a:off x="4120" y="4919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68" y="5069"/>
              <a:ext cx="452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31" y="5069"/>
              <a:ext cx="455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393" y="5071"/>
              <a:ext cx="455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5364" name="文本框 8"/>
          <p:cNvSpPr txBox="1"/>
          <p:nvPr/>
        </p:nvSpPr>
        <p:spPr>
          <a:xfrm>
            <a:off x="5322888" y="3009900"/>
            <a:ext cx="34163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红外单元探测到黑色区域，所以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小车方向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偏左</a:t>
            </a:r>
            <a:r>
              <a:rPr lang="zh-CN" altLang="en-US" sz="2400" b="1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endParaRPr lang="zh-CN" altLang="en-US" sz="2400" b="1" dirty="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应该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右转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52788" y="854075"/>
            <a:ext cx="1944687" cy="1511300"/>
            <a:chOff x="5123" y="5107"/>
            <a:chExt cx="3062" cy="2380"/>
          </a:xfrm>
        </p:grpSpPr>
        <p:sp>
          <p:nvSpPr>
            <p:cNvPr id="3" name="剪去同侧角的矩形 2"/>
            <p:cNvSpPr/>
            <p:nvPr/>
          </p:nvSpPr>
          <p:spPr>
            <a:xfrm rot="10800000">
              <a:off x="5123" y="5107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73" y="5260"/>
              <a:ext cx="452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335" y="5260"/>
              <a:ext cx="455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398" y="5260"/>
              <a:ext cx="455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973513" y="320675"/>
            <a:ext cx="503238" cy="6326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1" name="组合 1"/>
          <p:cNvGrpSpPr/>
          <p:nvPr/>
        </p:nvGrpSpPr>
        <p:grpSpPr>
          <a:xfrm rot="1380000">
            <a:off x="3690938" y="3194050"/>
            <a:ext cx="1944687" cy="1511300"/>
            <a:chOff x="4120" y="4919"/>
            <a:chExt cx="3062" cy="2380"/>
          </a:xfrm>
        </p:grpSpPr>
        <p:sp>
          <p:nvSpPr>
            <p:cNvPr id="5" name="剪去同侧角的矩形 4"/>
            <p:cNvSpPr/>
            <p:nvPr/>
          </p:nvSpPr>
          <p:spPr>
            <a:xfrm rot="10800000">
              <a:off x="4120" y="4919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69" y="5071"/>
              <a:ext cx="452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31" y="5071"/>
              <a:ext cx="455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392" y="5071"/>
              <a:ext cx="455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12" name="文本框 8"/>
          <p:cNvSpPr txBox="1"/>
          <p:nvPr/>
        </p:nvSpPr>
        <p:spPr>
          <a:xfrm>
            <a:off x="276225" y="3000375"/>
            <a:ext cx="34163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红外单元探测到黑色区域，所以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小车方向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偏右</a:t>
            </a:r>
            <a:r>
              <a:rPr lang="zh-CN" altLang="en-US" sz="2400" b="1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  </a:t>
            </a:r>
            <a:endParaRPr lang="zh-CN" altLang="en-US" sz="2400" b="1" dirty="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应该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左转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52788" y="854075"/>
            <a:ext cx="1944687" cy="1511300"/>
            <a:chOff x="5123" y="5107"/>
            <a:chExt cx="3062" cy="2380"/>
          </a:xfrm>
        </p:grpSpPr>
        <p:sp>
          <p:nvSpPr>
            <p:cNvPr id="3" name="剪去同侧角的矩形 2"/>
            <p:cNvSpPr/>
            <p:nvPr/>
          </p:nvSpPr>
          <p:spPr>
            <a:xfrm rot="10800000">
              <a:off x="5123" y="5107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73" y="5260"/>
              <a:ext cx="452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335" y="5260"/>
              <a:ext cx="455" cy="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398" y="5260"/>
              <a:ext cx="455" cy="4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813" y="1165225"/>
            <a:ext cx="6540500" cy="3511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文本框 6"/>
          <p:cNvSpPr txBox="1"/>
          <p:nvPr/>
        </p:nvSpPr>
        <p:spPr>
          <a:xfrm>
            <a:off x="768350" y="384175"/>
            <a:ext cx="6256338" cy="65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简单赛道：</a:t>
            </a:r>
            <a:endParaRPr lang="zh-CN" altLang="en-US" sz="2800" b="1" dirty="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0" name="文本框 8"/>
          <p:cNvSpPr txBox="1"/>
          <p:nvPr/>
        </p:nvSpPr>
        <p:spPr>
          <a:xfrm>
            <a:off x="523875" y="5307013"/>
            <a:ext cx="71294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原理：</a:t>
            </a:r>
            <a:r>
              <a:rPr lang="zh-CN" altLang="en-US" sz="2400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</a:t>
            </a:r>
            <a:r>
              <a:rPr lang="zh-CN" altLang="en-US" sz="2400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白色</a:t>
            </a:r>
            <a:r>
              <a:rPr lang="zh-CN" altLang="en-US" sz="2400" dirty="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对红外线的吸收作用不同</a:t>
            </a:r>
            <a:endParaRPr lang="zh-CN" altLang="en-US" sz="2400" dirty="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1"/>
          <p:cNvSpPr txBox="1"/>
          <p:nvPr/>
        </p:nvSpPr>
        <p:spPr>
          <a:xfrm>
            <a:off x="530225" y="655638"/>
            <a:ext cx="7256463" cy="534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功能要求：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让小车沿着所设置的黑色路径前行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2150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000250"/>
            <a:ext cx="8205787" cy="4406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08" name="组合 3"/>
          <p:cNvGrpSpPr/>
          <p:nvPr/>
        </p:nvGrpSpPr>
        <p:grpSpPr>
          <a:xfrm rot="2940000">
            <a:off x="773113" y="2430463"/>
            <a:ext cx="1001712" cy="742950"/>
            <a:chOff x="4120" y="4919"/>
            <a:chExt cx="3062" cy="2380"/>
          </a:xfrm>
        </p:grpSpPr>
        <p:sp>
          <p:nvSpPr>
            <p:cNvPr id="5" name="剪去同侧角的矩形 4"/>
            <p:cNvSpPr/>
            <p:nvPr/>
          </p:nvSpPr>
          <p:spPr>
            <a:xfrm rot="10800000">
              <a:off x="4120" y="4919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266" y="5079"/>
              <a:ext cx="451" cy="4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329" y="5077"/>
              <a:ext cx="451" cy="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391" y="5075"/>
              <a:ext cx="451" cy="4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09" name="文本框 18"/>
          <p:cNvSpPr txBox="1"/>
          <p:nvPr/>
        </p:nvSpPr>
        <p:spPr>
          <a:xfrm>
            <a:off x="895350" y="1571625"/>
            <a:ext cx="6429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前行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 rot="5400000">
            <a:off x="3352800" y="2241550"/>
            <a:ext cx="1000125" cy="742950"/>
            <a:chOff x="4120" y="4919"/>
            <a:chExt cx="3062" cy="2380"/>
          </a:xfrm>
        </p:grpSpPr>
        <p:sp>
          <p:nvSpPr>
            <p:cNvPr id="10" name="剪去同侧角的矩形 9"/>
            <p:cNvSpPr/>
            <p:nvPr/>
          </p:nvSpPr>
          <p:spPr>
            <a:xfrm rot="10800000">
              <a:off x="4120" y="4919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271" y="5077"/>
              <a:ext cx="452" cy="4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330" y="5077"/>
              <a:ext cx="457" cy="4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395" y="5077"/>
              <a:ext cx="452" cy="45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71" name="文本框 19"/>
          <p:cNvSpPr txBox="1"/>
          <p:nvPr/>
        </p:nvSpPr>
        <p:spPr>
          <a:xfrm>
            <a:off x="3687763" y="1485900"/>
            <a:ext cx="6429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左转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565" name="组合 13"/>
          <p:cNvGrpSpPr/>
          <p:nvPr/>
        </p:nvGrpSpPr>
        <p:grpSpPr>
          <a:xfrm rot="8160000">
            <a:off x="7440613" y="2017713"/>
            <a:ext cx="1003300" cy="744537"/>
            <a:chOff x="4120" y="4919"/>
            <a:chExt cx="3062" cy="2380"/>
          </a:xfrm>
        </p:grpSpPr>
        <p:sp>
          <p:nvSpPr>
            <p:cNvPr id="15" name="剪去同侧角的矩形 14"/>
            <p:cNvSpPr/>
            <p:nvPr/>
          </p:nvSpPr>
          <p:spPr>
            <a:xfrm rot="10800000">
              <a:off x="4120" y="4919"/>
              <a:ext cx="3062" cy="2380"/>
            </a:xfrm>
            <a:prstGeom prst="snip2SameRect">
              <a:avLst>
                <a:gd name="adj1" fmla="val 49601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275" y="5073"/>
              <a:ext cx="451" cy="4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333" y="5073"/>
              <a:ext cx="455" cy="4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402" y="5073"/>
              <a:ext cx="451" cy="4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72" name="文本框 20"/>
          <p:cNvSpPr txBox="1"/>
          <p:nvPr/>
        </p:nvSpPr>
        <p:spPr>
          <a:xfrm>
            <a:off x="7621588" y="1631950"/>
            <a:ext cx="6429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右转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1" grpId="0"/>
      <p:bldP spid="2357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640,&quot;width&quot;:8859}"/>
</p:tagLst>
</file>

<file path=ppt/tags/tag2.xml><?xml version="1.0" encoding="utf-8"?>
<p:tagLst xmlns:p="http://schemas.openxmlformats.org/presentationml/2006/main">
  <p:tag name="KSO_WM_UNIT_PLACING_PICTURE_USER_VIEWPORT" val="{&quot;height&quot;:5290,&quot;width&quot;:393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全屏显示(4:3)</PresentationFormat>
  <Paragraphs>85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黑体</vt:lpstr>
      <vt:lpstr>楷体</vt:lpstr>
      <vt:lpstr>Wingdings</vt:lpstr>
      <vt:lpstr>微软雅黑</vt:lpstr>
      <vt:lpstr>Arial Unicode MS</vt:lpstr>
      <vt:lpstr>Calibri</vt:lpstr>
      <vt:lpstr>默认设计模板</vt:lpstr>
      <vt:lpstr>4_默认设计模板</vt:lpstr>
      <vt:lpstr>1_默认设计模板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Wait。</cp:lastModifiedBy>
  <cp:revision>559</cp:revision>
  <dcterms:created xsi:type="dcterms:W3CDTF">2020-05-28T08:34:00Z</dcterms:created>
  <dcterms:modified xsi:type="dcterms:W3CDTF">2025-04-17T00:21:30Z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1789FFA3B5F7410E9971261BE97C7DFE</vt:lpwstr>
  </property>
</Properties>
</file>