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4630400" cy="8229600"/>
  <p:notesSz cx="8229600" cy="146304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205276" y="3134558"/>
            <a:ext cx="1021984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基于分布式微服务的医院预约挂号平台的设计与实现</a:t>
            </a:r>
            <a:endParaRPr lang="en-US" sz="3500" dirty="0"/>
          </a:p>
        </p:txBody>
      </p:sp>
      <p:sp>
        <p:nvSpPr>
          <p:cNvPr id="5" name="Text 3"/>
          <p:cNvSpPr/>
          <p:nvPr/>
        </p:nvSpPr>
        <p:spPr>
          <a:xfrm>
            <a:off x="2037993" y="4134326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庞晓宇 2020118100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739640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指导教师：卢燕宁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513647" y="556736"/>
            <a:ext cx="4043363" cy="5054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18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开发环境</a:t>
            </a:r>
            <a:endParaRPr lang="en-US" sz="318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0784" y="1466493"/>
            <a:ext cx="5888712" cy="56555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3647" y="7349490"/>
            <a:ext cx="9602986" cy="323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1526977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实现</a:t>
            </a:r>
            <a:endParaRPr lang="en-US" sz="3500" dirty="0"/>
          </a:p>
        </p:txBody>
      </p:sp>
      <p:sp>
        <p:nvSpPr>
          <p:cNvPr id="5" name="Text 3"/>
          <p:cNvSpPr/>
          <p:nvPr/>
        </p:nvSpPr>
        <p:spPr>
          <a:xfrm>
            <a:off x="2393394" y="2526744"/>
            <a:ext cx="1019901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数据字典模块 构建了一套全面的数据字典管理系统，其核心API接口囊括了数据字典的导入导出、检索和层级查询等功能。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326368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医院管理模块 实现了对医院信息的CRUD操作，覆盖了从新增到状态变更的所有管理功能点。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770590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用户模块 承载了用户账户生命周期的全程管理。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214813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短信服务模块 专注于短信通信服务。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659035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对象存储模块 为了高效管理和访问用户上传的文件资源，设计了丰富易用的对象存储服务接口。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103257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订单管理模块 实现了全面而细致的订单资源管理功能，既满足后台管理需求，又兼顾用户端操作权限。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5547479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定时任务模块 支持人工触发或自动执行一系列关键任务。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5991701"/>
            <a:ext cx="1019901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统计分析模块 为了深入洞察系统运行状况，统计分析模块提供了针对医院、用户及订单的多样统计分析接口。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1709857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部署</a:t>
            </a:r>
            <a:endParaRPr lang="en-US" sz="3500" dirty="0"/>
          </a:p>
        </p:txBody>
      </p:sp>
      <p:sp>
        <p:nvSpPr>
          <p:cNvPr id="5" name="Shape 3"/>
          <p:cNvSpPr/>
          <p:nvPr/>
        </p:nvSpPr>
        <p:spPr>
          <a:xfrm>
            <a:off x="2037993" y="4614624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</p:spPr>
      </p:sp>
      <p:sp>
        <p:nvSpPr>
          <p:cNvPr id="6" name="Shape 4"/>
          <p:cNvSpPr/>
          <p:nvPr/>
        </p:nvSpPr>
        <p:spPr>
          <a:xfrm>
            <a:off x="4059972" y="383708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</p:spPr>
      </p:sp>
      <p:sp>
        <p:nvSpPr>
          <p:cNvPr id="7" name="Shape 5"/>
          <p:cNvSpPr/>
          <p:nvPr/>
        </p:nvSpPr>
        <p:spPr>
          <a:xfrm>
            <a:off x="3887867" y="442025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415659" y="2709624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清理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2260163" y="3259336"/>
            <a:ext cx="364402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6215241" y="461456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</p:spPr>
      </p:sp>
      <p:sp>
        <p:nvSpPr>
          <p:cNvPr id="11" name="Shape 9"/>
          <p:cNvSpPr/>
          <p:nvPr/>
        </p:nvSpPr>
        <p:spPr>
          <a:xfrm>
            <a:off x="6043136" y="442025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571048" y="5614511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构建</a:t>
            </a:r>
            <a:endParaRPr lang="en-US" sz="2625" dirty="0"/>
          </a:p>
        </p:txBody>
      </p:sp>
      <p:sp>
        <p:nvSpPr>
          <p:cNvPr id="13" name="Text 11"/>
          <p:cNvSpPr/>
          <p:nvPr/>
        </p:nvSpPr>
        <p:spPr>
          <a:xfrm>
            <a:off x="4415433" y="6164223"/>
            <a:ext cx="364414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70510" y="383708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</p:spPr>
      </p:sp>
      <p:sp>
        <p:nvSpPr>
          <p:cNvPr id="15" name="Shape 13"/>
          <p:cNvSpPr/>
          <p:nvPr/>
        </p:nvSpPr>
        <p:spPr>
          <a:xfrm>
            <a:off x="8198406" y="442025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726317" y="2709624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初始化</a:t>
            </a:r>
            <a:endParaRPr lang="en-US" sz="2625" dirty="0"/>
          </a:p>
        </p:txBody>
      </p:sp>
      <p:sp>
        <p:nvSpPr>
          <p:cNvPr id="17" name="Text 15"/>
          <p:cNvSpPr/>
          <p:nvPr/>
        </p:nvSpPr>
        <p:spPr>
          <a:xfrm>
            <a:off x="6570702" y="3259336"/>
            <a:ext cx="364414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10525899" y="461456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</p:spPr>
      </p:sp>
      <p:sp>
        <p:nvSpPr>
          <p:cNvPr id="19" name="Shape 17"/>
          <p:cNvSpPr/>
          <p:nvPr/>
        </p:nvSpPr>
        <p:spPr>
          <a:xfrm>
            <a:off x="10353794" y="442025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881705" y="5614511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运行</a:t>
            </a:r>
            <a:endParaRPr lang="en-US" sz="2625" dirty="0"/>
          </a:p>
        </p:txBody>
      </p:sp>
      <p:sp>
        <p:nvSpPr>
          <p:cNvPr id="21" name="Text 19"/>
          <p:cNvSpPr/>
          <p:nvPr/>
        </p:nvSpPr>
        <p:spPr>
          <a:xfrm>
            <a:off x="8726091" y="6164223"/>
            <a:ext cx="364414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3837027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演示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1987868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总结</a:t>
            </a:r>
            <a:endParaRPr lang="en-US" sz="3500" dirty="0"/>
          </a:p>
        </p:txBody>
      </p:sp>
      <p:sp>
        <p:nvSpPr>
          <p:cNvPr id="5" name="Text 3"/>
          <p:cNvSpPr/>
          <p:nvPr/>
        </p:nvSpPr>
        <p:spPr>
          <a:xfrm>
            <a:off x="2037993" y="2987635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本项目采用Spring技术栈构建了一款全面的医疗预约挂号系统，满足当前社会迫切需求。系统特色包括：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592949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微服务架构（Spring Cloud）提高可维护性与扩展性；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037171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服务网关（Spring Cloud Gateway）提升系统稳定性和并发处理能力；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481393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功能全面（数据字典、订单、短信、用户管理等），支持多种支付登录方式，优化用户体验；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925616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通过严格测试验证系统稳定可靠，具备强大扩展潜力。 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530929"/>
            <a:ext cx="1055441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在开发过程中，注重需求分析与架构设计，确保系统实用与高效。系统上线运行，有效改善挂号难问题，优化就医流程，提高医疗资源利用率。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1721287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展望</a:t>
            </a:r>
            <a:endParaRPr lang="en-US" sz="3500" dirty="0"/>
          </a:p>
        </p:txBody>
      </p:sp>
      <p:sp>
        <p:nvSpPr>
          <p:cNvPr id="5" name="Text 3"/>
          <p:cNvSpPr/>
          <p:nvPr/>
        </p:nvSpPr>
        <p:spPr>
          <a:xfrm>
            <a:off x="2037993" y="2721054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未来发展方向：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326368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定期更新升级系统功能；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770590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引入个性化推荐系统；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214813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集成全文搜索引擎（Elasticsearch）；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659035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实施细粒度权限控制（Spring Security）；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103257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应用K8S集群管理强化系统稳定性与可扩展性；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5547479"/>
            <a:ext cx="1019901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开发移动端APP及微信、支付宝小程序，拓宽服务渠道。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037993" y="6152793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系统将持续迭代优化，力求成为行业标杆，引领在线医疗预约领域发展。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4537710" y="376761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谢谢！</a:t>
            </a:r>
            <a:endParaRPr lang="en-US" sz="43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1090970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设计选题的背景与意义</a:t>
            </a:r>
            <a:endParaRPr lang="en-US" sz="3500" dirty="0"/>
          </a:p>
        </p:txBody>
      </p:sp>
      <p:sp>
        <p:nvSpPr>
          <p:cNvPr id="5" name="Text 3"/>
          <p:cNvSpPr/>
          <p:nvPr/>
        </p:nvSpPr>
        <p:spPr>
          <a:xfrm>
            <a:off x="2037993" y="2201823"/>
            <a:ext cx="3295888" cy="7331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57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—</a:t>
            </a:r>
            <a:endParaRPr lang="en-US" sz="5775" dirty="0"/>
          </a:p>
        </p:txBody>
      </p:sp>
      <p:sp>
        <p:nvSpPr>
          <p:cNvPr id="6" name="Text 4"/>
          <p:cNvSpPr/>
          <p:nvPr/>
        </p:nvSpPr>
        <p:spPr>
          <a:xfrm>
            <a:off x="2037993" y="3212663"/>
            <a:ext cx="329588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互联网技术的推动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037993" y="3762375"/>
            <a:ext cx="32958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互联网技术快速发展，引领医疗行业变革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606409"/>
            <a:ext cx="329588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在线挂号预约服务成为医疗服务数字化转型的关键环节，有效解决患者面临的现实问题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667137" y="2201823"/>
            <a:ext cx="3296007" cy="7331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57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—</a:t>
            </a:r>
            <a:endParaRPr lang="en-US" sz="5775" dirty="0"/>
          </a:p>
        </p:txBody>
      </p:sp>
      <p:sp>
        <p:nvSpPr>
          <p:cNvPr id="10" name="Text 8"/>
          <p:cNvSpPr/>
          <p:nvPr/>
        </p:nvSpPr>
        <p:spPr>
          <a:xfrm>
            <a:off x="5667137" y="3212663"/>
            <a:ext cx="329600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现状与挑战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5667137" y="3762375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传统线下挂号方式无法适应现代社会需求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667137" y="4606409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市场上的在线挂号平台众多但缺乏资源整合与统一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296400" y="2201823"/>
            <a:ext cx="3296007" cy="7331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577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—</a:t>
            </a:r>
            <a:endParaRPr lang="en-US" sz="5775" dirty="0"/>
          </a:p>
        </p:txBody>
      </p:sp>
      <p:sp>
        <p:nvSpPr>
          <p:cNvPr id="14" name="Text 12"/>
          <p:cNvSpPr/>
          <p:nvPr/>
        </p:nvSpPr>
        <p:spPr>
          <a:xfrm>
            <a:off x="9296400" y="3212663"/>
            <a:ext cx="329600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设计目标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9296400" y="3762375"/>
            <a:ext cx="329600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构建资源统一的预约挂号平台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296400" y="4251008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整合各医院信息与挂号服务，实现一站式解决方案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296400" y="5095042"/>
            <a:ext cx="329600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提高就医效率和用户满意度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296400" y="5583674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设计并实现基于分布式微服务的预约挂号平台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296400" y="6427708"/>
            <a:ext cx="329600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采用高效技术手段弥补现有系统不足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37993" y="1260396"/>
            <a:ext cx="4443889" cy="5554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75"/>
              </a:lnSpc>
              <a:buNone/>
            </a:pPr>
            <a:r>
              <a:rPr lang="en-US" sz="35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理论与实证准备</a:t>
            </a:r>
            <a:endParaRPr lang="en-US" sz="3500" dirty="0"/>
          </a:p>
        </p:txBody>
      </p:sp>
      <p:sp>
        <p:nvSpPr>
          <p:cNvPr id="5" name="Shape 3"/>
          <p:cNvSpPr/>
          <p:nvPr/>
        </p:nvSpPr>
        <p:spPr>
          <a:xfrm>
            <a:off x="2037993" y="24684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1228" y="2510076"/>
            <a:ext cx="1733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760107" y="2510076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理论研究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2760107" y="3059787"/>
            <a:ext cx="444400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深入分析现有在线挂号平台及功能特性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60107" y="3548420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学习关键技术理论：分布式系统设计、数据库优化、用户交互设计等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24684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37013" y="2510076"/>
            <a:ext cx="27836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10"/>
          <p:cNvSpPr/>
          <p:nvPr/>
        </p:nvSpPr>
        <p:spPr>
          <a:xfrm>
            <a:off x="8148399" y="2510076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实证调研</a:t>
            </a:r>
            <a:endParaRPr lang="en-US" sz="2625" dirty="0"/>
          </a:p>
        </p:txBody>
      </p:sp>
      <p:sp>
        <p:nvSpPr>
          <p:cNvPr id="13" name="Text 11"/>
          <p:cNvSpPr/>
          <p:nvPr/>
        </p:nvSpPr>
        <p:spPr>
          <a:xfrm>
            <a:off x="8148399" y="3059787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通过问卷调查和访谈收集用户、医院多方反馈信息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8148399" y="3903821"/>
            <a:ext cx="444400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明确系统设计目标和具体功能需求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37993" y="46896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48126" y="4731306"/>
            <a:ext cx="27967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5" dirty="0"/>
          </a:p>
        </p:txBody>
      </p:sp>
      <p:sp>
        <p:nvSpPr>
          <p:cNvPr id="17" name="Text 15"/>
          <p:cNvSpPr/>
          <p:nvPr/>
        </p:nvSpPr>
        <p:spPr>
          <a:xfrm>
            <a:off x="2760107" y="4731306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技术选型</a:t>
            </a:r>
            <a:endParaRPr lang="en-US" sz="2625" dirty="0"/>
          </a:p>
        </p:txBody>
      </p:sp>
      <p:sp>
        <p:nvSpPr>
          <p:cNvPr id="18" name="Text 16"/>
          <p:cNvSpPr/>
          <p:nvPr/>
        </p:nvSpPr>
        <p:spPr>
          <a:xfrm>
            <a:off x="2760107" y="5281017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开发技术栈：Java、SpringBoot、SpringCloud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760107" y="6125051"/>
            <a:ext cx="444400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数据持久化：MySQL和MongoDB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2760107" y="6613684"/>
            <a:ext cx="444400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异步消息通信：RabbitMQ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426285" y="46896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532727" y="4731306"/>
            <a:ext cx="286941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5" dirty="0"/>
          </a:p>
        </p:txBody>
      </p:sp>
      <p:sp>
        <p:nvSpPr>
          <p:cNvPr id="23" name="Text 21"/>
          <p:cNvSpPr/>
          <p:nvPr/>
        </p:nvSpPr>
        <p:spPr>
          <a:xfrm>
            <a:off x="8148399" y="4731306"/>
            <a:ext cx="333291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系统核心目标</a:t>
            </a:r>
            <a:endParaRPr lang="en-US" sz="2625" dirty="0"/>
          </a:p>
        </p:txBody>
      </p:sp>
      <p:sp>
        <p:nvSpPr>
          <p:cNvPr id="24" name="Text 22"/>
          <p:cNvSpPr/>
          <p:nvPr/>
        </p:nvSpPr>
        <p:spPr>
          <a:xfrm>
            <a:off x="8148399" y="5281017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前台设计：构建标准化操作界面，实现跨医院的一站式挂号预约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8148399" y="6125051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后台整合：集成医院、科室、医生信息，实现信息透明化展示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57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545794" y="552212"/>
            <a:ext cx="4016216" cy="5019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55"/>
              </a:lnSpc>
              <a:buNone/>
            </a:pPr>
            <a:r>
              <a:rPr lang="en-US" sz="31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需求分析</a:t>
            </a:r>
            <a:endParaRPr lang="en-US" sz="3160" dirty="0"/>
          </a:p>
        </p:txBody>
      </p:sp>
      <p:sp>
        <p:nvSpPr>
          <p:cNvPr id="5" name="Text 3"/>
          <p:cNvSpPr/>
          <p:nvPr/>
        </p:nvSpPr>
        <p:spPr>
          <a:xfrm>
            <a:off x="2545794" y="1480780"/>
            <a:ext cx="3012162" cy="3764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237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前台门户</a:t>
            </a:r>
            <a:endParaRPr lang="en-US" sz="2370" dirty="0"/>
          </a:p>
        </p:txBody>
      </p:sp>
      <p:sp>
        <p:nvSpPr>
          <p:cNvPr id="6" name="Shape 4"/>
          <p:cNvSpPr/>
          <p:nvPr/>
        </p:nvSpPr>
        <p:spPr>
          <a:xfrm>
            <a:off x="2545794" y="2118122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867025" y="2057995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医院部分</a:t>
            </a:r>
            <a:endParaRPr lang="en-US" sz="1580" dirty="0"/>
          </a:p>
        </p:txBody>
      </p:sp>
      <p:sp>
        <p:nvSpPr>
          <p:cNvPr id="8" name="Shape 6"/>
          <p:cNvSpPr/>
          <p:nvPr/>
        </p:nvSpPr>
        <p:spPr>
          <a:xfrm>
            <a:off x="2867144" y="2519720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188375" y="2459593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医院检索模块</a:t>
            </a:r>
            <a:endParaRPr lang="en-US" sz="1580" dirty="0"/>
          </a:p>
        </p:txBody>
      </p:sp>
      <p:sp>
        <p:nvSpPr>
          <p:cNvPr id="10" name="Shape 8"/>
          <p:cNvSpPr/>
          <p:nvPr/>
        </p:nvSpPr>
        <p:spPr>
          <a:xfrm>
            <a:off x="2867144" y="2921318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188375" y="2861191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医院详情页面</a:t>
            </a:r>
            <a:endParaRPr lang="en-US" sz="1580" dirty="0"/>
          </a:p>
        </p:txBody>
      </p:sp>
      <p:sp>
        <p:nvSpPr>
          <p:cNvPr id="12" name="Shape 10"/>
          <p:cNvSpPr/>
          <p:nvPr/>
        </p:nvSpPr>
        <p:spPr>
          <a:xfrm>
            <a:off x="2867144" y="3322915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188375" y="3262789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门诊排班查询</a:t>
            </a:r>
            <a:endParaRPr lang="en-US" sz="1580" dirty="0"/>
          </a:p>
        </p:txBody>
      </p:sp>
      <p:sp>
        <p:nvSpPr>
          <p:cNvPr id="14" name="Shape 12"/>
          <p:cNvSpPr/>
          <p:nvPr/>
        </p:nvSpPr>
        <p:spPr>
          <a:xfrm>
            <a:off x="2867144" y="3724513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3188375" y="3664387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挂号预约流程</a:t>
            </a:r>
            <a:endParaRPr lang="en-US" sz="1580" dirty="0"/>
          </a:p>
        </p:txBody>
      </p:sp>
      <p:sp>
        <p:nvSpPr>
          <p:cNvPr id="16" name="Shape 14"/>
          <p:cNvSpPr/>
          <p:nvPr/>
        </p:nvSpPr>
        <p:spPr>
          <a:xfrm>
            <a:off x="2545794" y="4126111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2867025" y="4065984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用户部分</a:t>
            </a:r>
            <a:endParaRPr lang="en-US" sz="1580" dirty="0"/>
          </a:p>
        </p:txBody>
      </p:sp>
      <p:sp>
        <p:nvSpPr>
          <p:cNvPr id="18" name="Shape 16"/>
          <p:cNvSpPr/>
          <p:nvPr/>
        </p:nvSpPr>
        <p:spPr>
          <a:xfrm>
            <a:off x="2867144" y="4527709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3188375" y="4467582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用户认证与登录</a:t>
            </a:r>
            <a:endParaRPr lang="en-US" sz="1580" dirty="0"/>
          </a:p>
        </p:txBody>
      </p:sp>
      <p:sp>
        <p:nvSpPr>
          <p:cNvPr id="20" name="Shape 18"/>
          <p:cNvSpPr/>
          <p:nvPr/>
        </p:nvSpPr>
        <p:spPr>
          <a:xfrm>
            <a:off x="2867144" y="4929307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3188375" y="4869180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实名认证功能</a:t>
            </a:r>
            <a:endParaRPr lang="en-US" sz="1580" dirty="0"/>
          </a:p>
        </p:txBody>
      </p:sp>
      <p:sp>
        <p:nvSpPr>
          <p:cNvPr id="22" name="Shape 20"/>
          <p:cNvSpPr/>
          <p:nvPr/>
        </p:nvSpPr>
        <p:spPr>
          <a:xfrm>
            <a:off x="2867144" y="5330904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188375" y="5270778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就诊人信息管理</a:t>
            </a:r>
            <a:endParaRPr lang="en-US" sz="1580" dirty="0"/>
          </a:p>
        </p:txBody>
      </p:sp>
      <p:sp>
        <p:nvSpPr>
          <p:cNvPr id="24" name="Shape 22"/>
          <p:cNvSpPr/>
          <p:nvPr/>
        </p:nvSpPr>
        <p:spPr>
          <a:xfrm>
            <a:off x="2867144" y="5732502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3188375" y="5672376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个人订单管理</a:t>
            </a:r>
            <a:endParaRPr lang="en-US" sz="1580" dirty="0"/>
          </a:p>
        </p:txBody>
      </p:sp>
      <p:sp>
        <p:nvSpPr>
          <p:cNvPr id="26" name="Shape 24"/>
          <p:cNvSpPr/>
          <p:nvPr/>
        </p:nvSpPr>
        <p:spPr>
          <a:xfrm>
            <a:off x="2867144" y="6134100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3188375" y="6073973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讨论区功能</a:t>
            </a:r>
            <a:endParaRPr lang="en-US" sz="1580" dirty="0"/>
          </a:p>
        </p:txBody>
      </p:sp>
      <p:sp>
        <p:nvSpPr>
          <p:cNvPr id="28" name="Shape 26"/>
          <p:cNvSpPr/>
          <p:nvPr/>
        </p:nvSpPr>
        <p:spPr>
          <a:xfrm>
            <a:off x="2545794" y="6535698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2867025" y="6475571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其他</a:t>
            </a:r>
            <a:endParaRPr lang="en-US" sz="1580" dirty="0"/>
          </a:p>
        </p:txBody>
      </p:sp>
      <p:sp>
        <p:nvSpPr>
          <p:cNvPr id="30" name="Shape 28"/>
          <p:cNvSpPr/>
          <p:nvPr/>
        </p:nvSpPr>
        <p:spPr>
          <a:xfrm>
            <a:off x="2867144" y="6937296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3188375" y="6877169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消息通知机制</a:t>
            </a:r>
            <a:endParaRPr lang="en-US" sz="1580" dirty="0"/>
          </a:p>
        </p:txBody>
      </p:sp>
      <p:sp>
        <p:nvSpPr>
          <p:cNvPr id="32" name="Shape 30"/>
          <p:cNvSpPr/>
          <p:nvPr/>
        </p:nvSpPr>
        <p:spPr>
          <a:xfrm>
            <a:off x="2867144" y="7338893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3188375" y="7278767"/>
            <a:ext cx="3881795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医院接入流程</a:t>
            </a:r>
            <a:endParaRPr lang="en-US" sz="1580" dirty="0"/>
          </a:p>
        </p:txBody>
      </p:sp>
      <p:sp>
        <p:nvSpPr>
          <p:cNvPr id="34" name="Text 32"/>
          <p:cNvSpPr/>
          <p:nvPr/>
        </p:nvSpPr>
        <p:spPr>
          <a:xfrm>
            <a:off x="7567612" y="1480780"/>
            <a:ext cx="3012162" cy="3764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237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后台管理</a:t>
            </a:r>
            <a:endParaRPr lang="en-US" sz="2370" dirty="0"/>
          </a:p>
        </p:txBody>
      </p:sp>
      <p:sp>
        <p:nvSpPr>
          <p:cNvPr id="35" name="Shape 33"/>
          <p:cNvSpPr/>
          <p:nvPr/>
        </p:nvSpPr>
        <p:spPr>
          <a:xfrm>
            <a:off x="7567612" y="2118122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7888843" y="2057995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首页</a:t>
            </a:r>
            <a:endParaRPr lang="en-US" sz="1580" dirty="0"/>
          </a:p>
        </p:txBody>
      </p:sp>
      <p:sp>
        <p:nvSpPr>
          <p:cNvPr id="37" name="Shape 35"/>
          <p:cNvSpPr/>
          <p:nvPr/>
        </p:nvSpPr>
        <p:spPr>
          <a:xfrm>
            <a:off x="7567612" y="2519720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7888843" y="2459593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数据字典</a:t>
            </a:r>
            <a:endParaRPr lang="en-US" sz="1580" dirty="0"/>
          </a:p>
        </p:txBody>
      </p:sp>
      <p:sp>
        <p:nvSpPr>
          <p:cNvPr id="39" name="Shape 37"/>
          <p:cNvSpPr/>
          <p:nvPr/>
        </p:nvSpPr>
        <p:spPr>
          <a:xfrm>
            <a:off x="7567612" y="2921318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40" name="Text 38"/>
          <p:cNvSpPr/>
          <p:nvPr/>
        </p:nvSpPr>
        <p:spPr>
          <a:xfrm>
            <a:off x="7888843" y="2861191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医院管理</a:t>
            </a:r>
            <a:endParaRPr lang="en-US" sz="1580" dirty="0"/>
          </a:p>
        </p:txBody>
      </p:sp>
      <p:sp>
        <p:nvSpPr>
          <p:cNvPr id="41" name="Shape 39"/>
          <p:cNvSpPr/>
          <p:nvPr/>
        </p:nvSpPr>
        <p:spPr>
          <a:xfrm>
            <a:off x="7567612" y="3322915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42" name="Text 40"/>
          <p:cNvSpPr/>
          <p:nvPr/>
        </p:nvSpPr>
        <p:spPr>
          <a:xfrm>
            <a:off x="7888843" y="3262789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用户管理</a:t>
            </a:r>
            <a:endParaRPr lang="en-US" sz="1580" dirty="0"/>
          </a:p>
        </p:txBody>
      </p:sp>
      <p:sp>
        <p:nvSpPr>
          <p:cNvPr id="43" name="Shape 41"/>
          <p:cNvSpPr/>
          <p:nvPr/>
        </p:nvSpPr>
        <p:spPr>
          <a:xfrm>
            <a:off x="7567612" y="3724513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44" name="Text 42"/>
          <p:cNvSpPr/>
          <p:nvPr/>
        </p:nvSpPr>
        <p:spPr>
          <a:xfrm>
            <a:off x="7888843" y="3664387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消息管理</a:t>
            </a:r>
            <a:endParaRPr lang="en-US" sz="1580" dirty="0"/>
          </a:p>
        </p:txBody>
      </p:sp>
      <p:sp>
        <p:nvSpPr>
          <p:cNvPr id="45" name="Shape 43"/>
          <p:cNvSpPr/>
          <p:nvPr/>
        </p:nvSpPr>
        <p:spPr>
          <a:xfrm>
            <a:off x="7567612" y="4126111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46" name="Text 44"/>
          <p:cNvSpPr/>
          <p:nvPr/>
        </p:nvSpPr>
        <p:spPr>
          <a:xfrm>
            <a:off x="7888843" y="4065984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对象存储</a:t>
            </a:r>
            <a:endParaRPr lang="en-US" sz="1580" dirty="0"/>
          </a:p>
        </p:txBody>
      </p:sp>
      <p:sp>
        <p:nvSpPr>
          <p:cNvPr id="47" name="Shape 45"/>
          <p:cNvSpPr/>
          <p:nvPr/>
        </p:nvSpPr>
        <p:spPr>
          <a:xfrm>
            <a:off x="7567612" y="4527709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48" name="Text 46"/>
          <p:cNvSpPr/>
          <p:nvPr/>
        </p:nvSpPr>
        <p:spPr>
          <a:xfrm>
            <a:off x="7888843" y="4467582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订单管理</a:t>
            </a:r>
            <a:endParaRPr lang="en-US" sz="1580" dirty="0"/>
          </a:p>
        </p:txBody>
      </p:sp>
      <p:sp>
        <p:nvSpPr>
          <p:cNvPr id="49" name="Shape 47"/>
          <p:cNvSpPr/>
          <p:nvPr/>
        </p:nvSpPr>
        <p:spPr>
          <a:xfrm>
            <a:off x="7567612" y="4929307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50" name="Text 48"/>
          <p:cNvSpPr/>
          <p:nvPr/>
        </p:nvSpPr>
        <p:spPr>
          <a:xfrm>
            <a:off x="7888843" y="4869180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定时任务</a:t>
            </a:r>
            <a:endParaRPr lang="en-US" sz="1580" dirty="0"/>
          </a:p>
        </p:txBody>
      </p:sp>
      <p:sp>
        <p:nvSpPr>
          <p:cNvPr id="51" name="Shape 49"/>
          <p:cNvSpPr/>
          <p:nvPr/>
        </p:nvSpPr>
        <p:spPr>
          <a:xfrm>
            <a:off x="7567612" y="5330904"/>
            <a:ext cx="200739" cy="200739"/>
          </a:xfrm>
          <a:prstGeom prst="roundRect">
            <a:avLst>
              <a:gd name="adj" fmla="val 45017"/>
            </a:avLst>
          </a:prstGeom>
          <a:noFill/>
          <a:ln w="22860">
            <a:solidFill>
              <a:srgbClr val="26A688"/>
            </a:solidFill>
            <a:prstDash val="solid"/>
          </a:ln>
        </p:spPr>
      </p:sp>
      <p:sp>
        <p:nvSpPr>
          <p:cNvPr id="52" name="Text 50"/>
          <p:cNvSpPr/>
          <p:nvPr/>
        </p:nvSpPr>
        <p:spPr>
          <a:xfrm>
            <a:off x="7888843" y="5270778"/>
            <a:ext cx="4203144" cy="3213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30"/>
              </a:lnSpc>
              <a:buNone/>
            </a:pPr>
            <a:r>
              <a:rPr lang="en-US" sz="158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统计分析</a:t>
            </a:r>
            <a:endParaRPr lang="en-US" sz="15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513647" y="556736"/>
            <a:ext cx="4043363" cy="5054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18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业务流程</a:t>
            </a:r>
            <a:endParaRPr lang="en-US" sz="318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05" y="1466493"/>
            <a:ext cx="6696551" cy="56555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3647" y="7349490"/>
            <a:ext cx="9602986" cy="323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569607" y="549712"/>
            <a:ext cx="3996214" cy="49946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35"/>
              </a:lnSpc>
              <a:buNone/>
            </a:pPr>
            <a:r>
              <a:rPr lang="en-US" sz="314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技术选型</a:t>
            </a:r>
            <a:endParaRPr lang="en-US" sz="3145" dirty="0"/>
          </a:p>
        </p:txBody>
      </p:sp>
      <p:sp>
        <p:nvSpPr>
          <p:cNvPr id="5" name="Shape 3"/>
          <p:cNvSpPr/>
          <p:nvPr/>
        </p:nvSpPr>
        <p:spPr>
          <a:xfrm>
            <a:off x="2569607" y="1636038"/>
            <a:ext cx="449461" cy="449461"/>
          </a:xfrm>
          <a:prstGeom prst="roundRect">
            <a:avLst>
              <a:gd name="adj" fmla="val 200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716411" y="1673423"/>
            <a:ext cx="155853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60" dirty="0"/>
          </a:p>
        </p:txBody>
      </p:sp>
      <p:sp>
        <p:nvSpPr>
          <p:cNvPr id="7" name="Text 5"/>
          <p:cNvSpPr/>
          <p:nvPr/>
        </p:nvSpPr>
        <p:spPr>
          <a:xfrm>
            <a:off x="3218855" y="1673423"/>
            <a:ext cx="2997160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后端开发</a:t>
            </a:r>
            <a:endParaRPr lang="en-US" sz="2360" dirty="0"/>
          </a:p>
        </p:txBody>
      </p:sp>
      <p:sp>
        <p:nvSpPr>
          <p:cNvPr id="8" name="Text 6"/>
          <p:cNvSpPr/>
          <p:nvPr/>
        </p:nvSpPr>
        <p:spPr>
          <a:xfrm>
            <a:off x="3218855" y="2167771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基础框架: Spring Boot</a:t>
            </a:r>
            <a:endParaRPr lang="en-US" sz="1575" dirty="0"/>
          </a:p>
        </p:txBody>
      </p:sp>
      <p:sp>
        <p:nvSpPr>
          <p:cNvPr id="9" name="Text 7"/>
          <p:cNvSpPr/>
          <p:nvPr/>
        </p:nvSpPr>
        <p:spPr>
          <a:xfrm>
            <a:off x="3218855" y="2607112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微服务框架: Spring Cloud + Alibaba</a:t>
            </a:r>
            <a:endParaRPr lang="en-US" sz="1575" dirty="0"/>
          </a:p>
        </p:txBody>
      </p:sp>
      <p:sp>
        <p:nvSpPr>
          <p:cNvPr id="10" name="Text 8"/>
          <p:cNvSpPr/>
          <p:nvPr/>
        </p:nvSpPr>
        <p:spPr>
          <a:xfrm>
            <a:off x="3218855" y="3046452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程序构建工具: Maven</a:t>
            </a:r>
            <a:endParaRPr lang="en-US" sz="1575" dirty="0"/>
          </a:p>
        </p:txBody>
      </p:sp>
      <p:sp>
        <p:nvSpPr>
          <p:cNvPr id="11" name="Text 9"/>
          <p:cNvSpPr/>
          <p:nvPr/>
        </p:nvSpPr>
        <p:spPr>
          <a:xfrm>
            <a:off x="3218855" y="3485793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持久层框架: Mybatis-Plus</a:t>
            </a:r>
            <a:endParaRPr lang="en-US" sz="1575" dirty="0"/>
          </a:p>
        </p:txBody>
      </p:sp>
      <p:sp>
        <p:nvSpPr>
          <p:cNvPr id="12" name="Shape 10"/>
          <p:cNvSpPr/>
          <p:nvPr/>
        </p:nvSpPr>
        <p:spPr>
          <a:xfrm>
            <a:off x="7415093" y="1636038"/>
            <a:ext cx="449461" cy="449461"/>
          </a:xfrm>
          <a:prstGeom prst="roundRect">
            <a:avLst>
              <a:gd name="adj" fmla="val 200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514630" y="1673423"/>
            <a:ext cx="250269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60" dirty="0"/>
          </a:p>
        </p:txBody>
      </p:sp>
      <p:sp>
        <p:nvSpPr>
          <p:cNvPr id="14" name="Text 12"/>
          <p:cNvSpPr/>
          <p:nvPr/>
        </p:nvSpPr>
        <p:spPr>
          <a:xfrm>
            <a:off x="8064341" y="1673423"/>
            <a:ext cx="2997160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数据存储</a:t>
            </a:r>
            <a:endParaRPr lang="en-US" sz="2360" dirty="0"/>
          </a:p>
        </p:txBody>
      </p:sp>
      <p:sp>
        <p:nvSpPr>
          <p:cNvPr id="15" name="Text 13"/>
          <p:cNvSpPr/>
          <p:nvPr/>
        </p:nvSpPr>
        <p:spPr>
          <a:xfrm>
            <a:off x="8064341" y="2167771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关系型数据库: MySQL</a:t>
            </a:r>
            <a:endParaRPr lang="en-US" sz="1575" dirty="0"/>
          </a:p>
        </p:txBody>
      </p:sp>
      <p:sp>
        <p:nvSpPr>
          <p:cNvPr id="16" name="Text 14"/>
          <p:cNvSpPr/>
          <p:nvPr/>
        </p:nvSpPr>
        <p:spPr>
          <a:xfrm>
            <a:off x="8064341" y="2607112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非关系型数据库: MongoDB</a:t>
            </a:r>
            <a:endParaRPr lang="en-US" sz="1575" dirty="0"/>
          </a:p>
        </p:txBody>
      </p:sp>
      <p:sp>
        <p:nvSpPr>
          <p:cNvPr id="17" name="Text 15"/>
          <p:cNvSpPr/>
          <p:nvPr/>
        </p:nvSpPr>
        <p:spPr>
          <a:xfrm>
            <a:off x="8064341" y="3046452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缓存系统: Redis</a:t>
            </a:r>
            <a:endParaRPr lang="en-US" sz="1575" dirty="0"/>
          </a:p>
        </p:txBody>
      </p:sp>
      <p:sp>
        <p:nvSpPr>
          <p:cNvPr id="18" name="Shape 16"/>
          <p:cNvSpPr/>
          <p:nvPr/>
        </p:nvSpPr>
        <p:spPr>
          <a:xfrm>
            <a:off x="2569607" y="4192429"/>
            <a:ext cx="449461" cy="449461"/>
          </a:xfrm>
          <a:prstGeom prst="roundRect">
            <a:avLst>
              <a:gd name="adj" fmla="val 200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2668548" y="4229814"/>
            <a:ext cx="251460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60" dirty="0"/>
          </a:p>
        </p:txBody>
      </p:sp>
      <p:sp>
        <p:nvSpPr>
          <p:cNvPr id="20" name="Text 18"/>
          <p:cNvSpPr/>
          <p:nvPr/>
        </p:nvSpPr>
        <p:spPr>
          <a:xfrm>
            <a:off x="3218855" y="4229814"/>
            <a:ext cx="2997160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分布式服务</a:t>
            </a:r>
            <a:endParaRPr lang="en-US" sz="2360" dirty="0"/>
          </a:p>
        </p:txBody>
      </p:sp>
      <p:sp>
        <p:nvSpPr>
          <p:cNvPr id="21" name="Text 19"/>
          <p:cNvSpPr/>
          <p:nvPr/>
        </p:nvSpPr>
        <p:spPr>
          <a:xfrm>
            <a:off x="3218855" y="4724162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注册与配置中心: Nacos</a:t>
            </a:r>
            <a:endParaRPr lang="en-US" sz="1575" dirty="0"/>
          </a:p>
        </p:txBody>
      </p:sp>
      <p:sp>
        <p:nvSpPr>
          <p:cNvPr id="22" name="Text 20"/>
          <p:cNvSpPr/>
          <p:nvPr/>
        </p:nvSpPr>
        <p:spPr>
          <a:xfrm>
            <a:off x="3218855" y="5163503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认证机制: JWT</a:t>
            </a:r>
            <a:endParaRPr lang="en-US" sz="1575" dirty="0"/>
          </a:p>
        </p:txBody>
      </p:sp>
      <p:sp>
        <p:nvSpPr>
          <p:cNvPr id="23" name="Text 21"/>
          <p:cNvSpPr/>
          <p:nvPr/>
        </p:nvSpPr>
        <p:spPr>
          <a:xfrm>
            <a:off x="3218855" y="5602843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API 网关: Spring Gateway</a:t>
            </a:r>
            <a:endParaRPr lang="en-US" sz="1575" dirty="0"/>
          </a:p>
        </p:txBody>
      </p:sp>
      <p:sp>
        <p:nvSpPr>
          <p:cNvPr id="24" name="Text 22"/>
          <p:cNvSpPr/>
          <p:nvPr/>
        </p:nvSpPr>
        <p:spPr>
          <a:xfrm>
            <a:off x="3218855" y="6042184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负载均衡: Nginx</a:t>
            </a:r>
            <a:endParaRPr lang="en-US" sz="1575" dirty="0"/>
          </a:p>
        </p:txBody>
      </p:sp>
      <p:sp>
        <p:nvSpPr>
          <p:cNvPr id="25" name="Text 23"/>
          <p:cNvSpPr/>
          <p:nvPr/>
        </p:nvSpPr>
        <p:spPr>
          <a:xfrm>
            <a:off x="3218855" y="6481524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消息中间件: RabbitMQ</a:t>
            </a:r>
            <a:endParaRPr lang="en-US" sz="1575" dirty="0"/>
          </a:p>
        </p:txBody>
      </p:sp>
      <p:sp>
        <p:nvSpPr>
          <p:cNvPr id="26" name="Shape 24"/>
          <p:cNvSpPr/>
          <p:nvPr/>
        </p:nvSpPr>
        <p:spPr>
          <a:xfrm>
            <a:off x="7415093" y="4192429"/>
            <a:ext cx="449461" cy="449461"/>
          </a:xfrm>
          <a:prstGeom prst="roundRect">
            <a:avLst>
              <a:gd name="adj" fmla="val 200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7510701" y="4229814"/>
            <a:ext cx="258128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360" dirty="0"/>
          </a:p>
        </p:txBody>
      </p:sp>
      <p:sp>
        <p:nvSpPr>
          <p:cNvPr id="28" name="Text 26"/>
          <p:cNvSpPr/>
          <p:nvPr/>
        </p:nvSpPr>
        <p:spPr>
          <a:xfrm>
            <a:off x="8064341" y="4229814"/>
            <a:ext cx="2997160" cy="3745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前端开发</a:t>
            </a:r>
            <a:endParaRPr lang="en-US" sz="2360" dirty="0"/>
          </a:p>
        </p:txBody>
      </p:sp>
      <p:sp>
        <p:nvSpPr>
          <p:cNvPr id="29" name="Text 27"/>
          <p:cNvSpPr/>
          <p:nvPr/>
        </p:nvSpPr>
        <p:spPr>
          <a:xfrm>
            <a:off x="8064341" y="4724162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打包工具: Vite</a:t>
            </a:r>
            <a:endParaRPr lang="en-US" sz="1575" dirty="0"/>
          </a:p>
        </p:txBody>
      </p:sp>
      <p:sp>
        <p:nvSpPr>
          <p:cNvPr id="30" name="Text 28"/>
          <p:cNvSpPr/>
          <p:nvPr/>
        </p:nvSpPr>
        <p:spPr>
          <a:xfrm>
            <a:off x="8064341" y="5163503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基础JS框架: Vue.js、Nuxt.js</a:t>
            </a:r>
            <a:endParaRPr lang="en-US" sz="1575" dirty="0"/>
          </a:p>
        </p:txBody>
      </p:sp>
      <p:sp>
        <p:nvSpPr>
          <p:cNvPr id="31" name="Text 29"/>
          <p:cNvSpPr/>
          <p:nvPr/>
        </p:nvSpPr>
        <p:spPr>
          <a:xfrm>
            <a:off x="8064341" y="5602843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路由管理: Vue Router</a:t>
            </a:r>
            <a:endParaRPr lang="en-US" sz="1575" dirty="0"/>
          </a:p>
        </p:txBody>
      </p:sp>
      <p:sp>
        <p:nvSpPr>
          <p:cNvPr id="32" name="Text 30"/>
          <p:cNvSpPr/>
          <p:nvPr/>
        </p:nvSpPr>
        <p:spPr>
          <a:xfrm>
            <a:off x="8064341" y="6042184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状态管理: Vuex</a:t>
            </a:r>
            <a:endParaRPr lang="en-US" sz="1575" dirty="0"/>
          </a:p>
        </p:txBody>
      </p:sp>
      <p:sp>
        <p:nvSpPr>
          <p:cNvPr id="33" name="Text 31"/>
          <p:cNvSpPr/>
          <p:nvPr/>
        </p:nvSpPr>
        <p:spPr>
          <a:xfrm>
            <a:off x="8064341" y="6481524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UI组件库: Element-Plus</a:t>
            </a:r>
            <a:endParaRPr lang="en-US" sz="1575" dirty="0"/>
          </a:p>
        </p:txBody>
      </p:sp>
      <p:sp>
        <p:nvSpPr>
          <p:cNvPr id="34" name="Text 32"/>
          <p:cNvSpPr/>
          <p:nvPr/>
        </p:nvSpPr>
        <p:spPr>
          <a:xfrm>
            <a:off x="8064341" y="6920865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网络请求: axios</a:t>
            </a:r>
            <a:endParaRPr lang="en-US" sz="1575" dirty="0"/>
          </a:p>
        </p:txBody>
      </p:sp>
      <p:sp>
        <p:nvSpPr>
          <p:cNvPr id="35" name="Text 33"/>
          <p:cNvSpPr/>
          <p:nvPr/>
        </p:nvSpPr>
        <p:spPr>
          <a:xfrm>
            <a:off x="8064341" y="7360206"/>
            <a:ext cx="3996452" cy="3195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157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图表库: echarts</a:t>
            </a:r>
            <a:endParaRPr lang="en-US" sz="15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086332" y="605433"/>
            <a:ext cx="4403169" cy="5503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系统架构</a:t>
            </a:r>
            <a:endParaRPr lang="en-US" sz="3465" dirty="0"/>
          </a:p>
        </p:txBody>
      </p:sp>
      <p:sp>
        <p:nvSpPr>
          <p:cNvPr id="5" name="Shape 3"/>
          <p:cNvSpPr/>
          <p:nvPr/>
        </p:nvSpPr>
        <p:spPr>
          <a:xfrm>
            <a:off x="2086332" y="1802487"/>
            <a:ext cx="495300" cy="495300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48138" y="1843683"/>
            <a:ext cx="171688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2801779" y="1843683"/>
            <a:ext cx="3302318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微服务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2801779" y="2388513"/>
            <a:ext cx="4403288" cy="10565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75"/>
              </a:lnSpc>
              <a:buNone/>
            </a:pP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服务注册：系统划分为八大微服务，使用Nacos作为注册中心，实现服务发现与动态管理通信</a:t>
            </a:r>
            <a:endParaRPr lang="en-US" sz="1735" dirty="0"/>
          </a:p>
        </p:txBody>
      </p:sp>
      <p:sp>
        <p:nvSpPr>
          <p:cNvPr id="9" name="Text 7"/>
          <p:cNvSpPr/>
          <p:nvPr/>
        </p:nvSpPr>
        <p:spPr>
          <a:xfrm>
            <a:off x="2801779" y="3577114"/>
            <a:ext cx="4403288" cy="7043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75"/>
              </a:lnSpc>
              <a:buNone/>
            </a:pP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网关：作为系统入口，承担路由转发、权限控制、限流降级等功能</a:t>
            </a:r>
            <a:endParaRPr lang="en-US" sz="1735" dirty="0"/>
          </a:p>
        </p:txBody>
      </p:sp>
      <p:sp>
        <p:nvSpPr>
          <p:cNvPr id="10" name="Shape 8"/>
          <p:cNvSpPr/>
          <p:nvPr/>
        </p:nvSpPr>
        <p:spPr>
          <a:xfrm>
            <a:off x="7425214" y="1802487"/>
            <a:ext cx="495300" cy="495300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34989" y="1843683"/>
            <a:ext cx="275749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140660" y="1843683"/>
            <a:ext cx="3302318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持久化</a:t>
            </a:r>
            <a:endParaRPr lang="en-US" sz="2600" dirty="0"/>
          </a:p>
        </p:txBody>
      </p:sp>
      <p:sp>
        <p:nvSpPr>
          <p:cNvPr id="13" name="Text 11"/>
          <p:cNvSpPr/>
          <p:nvPr/>
        </p:nvSpPr>
        <p:spPr>
          <a:xfrm>
            <a:off x="8140660" y="2388513"/>
            <a:ext cx="4403288" cy="7043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75"/>
              </a:lnSpc>
              <a:buNone/>
            </a:pP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MySQL：存储强关系、高事务数据（如用户信息、订单详情）</a:t>
            </a:r>
            <a:endParaRPr lang="en-US" sz="1735" dirty="0"/>
          </a:p>
        </p:txBody>
      </p:sp>
      <p:sp>
        <p:nvSpPr>
          <p:cNvPr id="14" name="Text 12"/>
          <p:cNvSpPr/>
          <p:nvPr/>
        </p:nvSpPr>
        <p:spPr>
          <a:xfrm>
            <a:off x="8140660" y="3224927"/>
            <a:ext cx="4403288" cy="7043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75"/>
              </a:lnSpc>
              <a:buNone/>
            </a:pP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MongoDB：存储结构灵活的文档型数据（如医院信息、科室信息）</a:t>
            </a:r>
            <a:endParaRPr lang="en-US" sz="1735" dirty="0"/>
          </a:p>
        </p:txBody>
      </p:sp>
      <p:sp>
        <p:nvSpPr>
          <p:cNvPr id="15" name="Text 13"/>
          <p:cNvSpPr/>
          <p:nvPr/>
        </p:nvSpPr>
        <p:spPr>
          <a:xfrm>
            <a:off x="8140660" y="4061341"/>
            <a:ext cx="4403288" cy="7043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75"/>
              </a:lnSpc>
              <a:buNone/>
            </a:pP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Redis：作为缓存中间件，提高性能，缓存高频访问数据（如用户session、订单状态）</a:t>
            </a:r>
            <a:endParaRPr lang="en-US" sz="1735" dirty="0"/>
          </a:p>
        </p:txBody>
      </p:sp>
      <p:sp>
        <p:nvSpPr>
          <p:cNvPr id="16" name="Shape 14"/>
          <p:cNvSpPr/>
          <p:nvPr/>
        </p:nvSpPr>
        <p:spPr>
          <a:xfrm>
            <a:off x="2086332" y="5192316"/>
            <a:ext cx="495300" cy="495300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2195393" y="5233511"/>
            <a:ext cx="277058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6"/>
          <p:cNvSpPr/>
          <p:nvPr/>
        </p:nvSpPr>
        <p:spPr>
          <a:xfrm>
            <a:off x="2801779" y="5233511"/>
            <a:ext cx="3302318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消息队列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2801779" y="5778341"/>
            <a:ext cx="4403288" cy="10565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75"/>
              </a:lnSpc>
              <a:buNone/>
            </a:pP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RabbitMQ：实现系统异步解耦，用于订单状态变更、消息推送等场景，确保高可用性和扩展性</a:t>
            </a:r>
            <a:endParaRPr lang="en-US" sz="1735" dirty="0"/>
          </a:p>
        </p:txBody>
      </p:sp>
      <p:sp>
        <p:nvSpPr>
          <p:cNvPr id="20" name="Shape 18"/>
          <p:cNvSpPr/>
          <p:nvPr/>
        </p:nvSpPr>
        <p:spPr>
          <a:xfrm>
            <a:off x="7425214" y="5192316"/>
            <a:ext cx="495300" cy="495300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530703" y="5233511"/>
            <a:ext cx="284321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140660" y="5233511"/>
            <a:ext cx="3302318" cy="4127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前端技术栈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8492728" y="5778341"/>
            <a:ext cx="4051221" cy="10565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75"/>
              </a:lnSpc>
              <a:buSzPct val="100000"/>
              <a:buNone/>
            </a:pPr>
            <a:r>
              <a:rPr lang="en-US" sz="1735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前台门户</a:t>
            </a: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：运用Nuxt.js结合Vue.js SSR特性构建，优化SEO与首屏加载，提供流畅用户体验</a:t>
            </a:r>
            <a:endParaRPr lang="en-US" sz="1735" dirty="0"/>
          </a:p>
        </p:txBody>
      </p:sp>
      <p:sp>
        <p:nvSpPr>
          <p:cNvPr id="24" name="Text 22"/>
          <p:cNvSpPr/>
          <p:nvPr/>
        </p:nvSpPr>
        <p:spPr>
          <a:xfrm>
            <a:off x="8492728" y="6922889"/>
            <a:ext cx="4051221" cy="7043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75"/>
              </a:lnSpc>
              <a:buSzPct val="100000"/>
              <a:buNone/>
            </a:pPr>
            <a:r>
              <a:rPr lang="en-US" sz="1735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后台管理系统</a:t>
            </a:r>
            <a:r>
              <a:rPr lang="en-US" sz="173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：基于Vue.js框架开发，满足精细管理需求</a:t>
            </a:r>
            <a:endParaRPr lang="en-US" sz="17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513647" y="556736"/>
            <a:ext cx="4043363" cy="5054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18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系统架构</a:t>
            </a:r>
            <a:endParaRPr lang="en-US" sz="318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732" y="1466493"/>
            <a:ext cx="8638818" cy="56555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3647" y="7349490"/>
            <a:ext cx="9602986" cy="323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2"/>
          <p:cNvSpPr/>
          <p:nvPr/>
        </p:nvSpPr>
        <p:spPr>
          <a:xfrm>
            <a:off x="2513647" y="556736"/>
            <a:ext cx="4043363" cy="5054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18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模块划分</a:t>
            </a:r>
            <a:endParaRPr lang="en-US" sz="318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347" y="1466493"/>
            <a:ext cx="5655588" cy="56555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3647" y="7349490"/>
            <a:ext cx="9602986" cy="323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JjMzQyMWQ2ZmNiMjc5YzFjMTNkNDUxZGRiMTZlOD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WPS 演示</Application>
  <PresentationFormat>On-screen Show (16:9)</PresentationFormat>
  <Paragraphs>288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Unbounded</vt:lpstr>
      <vt:lpstr>Segoe Print</vt:lpstr>
      <vt:lpstr>Unbounded</vt:lpstr>
      <vt:lpstr>Unbounded</vt:lpstr>
      <vt:lpstr>Open Sans</vt:lpstr>
      <vt:lpstr>Open Sans</vt:lpstr>
      <vt:lpstr>Open Sans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通晓宇宙</cp:lastModifiedBy>
  <cp:revision>2</cp:revision>
  <dcterms:created xsi:type="dcterms:W3CDTF">2024-04-20T17:00:00Z</dcterms:created>
  <dcterms:modified xsi:type="dcterms:W3CDTF">2024-04-20T17:01:53Z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962DDAEB3E1D448EB7B5FA544F18CC60_12</vt:lpwstr>
  </property>
  <property fmtid="{D5CDD505-2E9C-101B-9397-08002B2CF9AE}" pid="3" name="KSOProductBuildVer">
    <vt:lpwstr>2052-12.1.0.16729</vt:lpwstr>
  </property>
</Properties>
</file>