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3698200"/>
            <a:ext cx="8262104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spc="-157" kern="0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医院网约挂号及病历管理APP</a:t>
            </a:r>
            <a:endParaRPr lang="en-US" sz="5249" dirty="0"/>
          </a:p>
        </p:txBody>
      </p:sp>
      <p:pic>
        <p:nvPicPr>
          <p:cNvPr id="5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163122"/>
            <a:ext cx="863357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spc="-131" kern="0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一、论文（设计）选题的背景与意义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301835"/>
            <a:ext cx="1055441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随着互联网技术的快速发展，越来越多的服务开始向线上迁移。在医疗领域，传统的线下挂号方式已经逐渐被在线挂号所取代。然而，目前市场上的在线挂号平台众多，用户需要下载不同的APP或者访问不同的网站进行挂号，给用户带来了很大的不便。同时，不同医院的挂号服务可能界面或操作不同，导致用户在使用过程中产生困惑和不满。因此，开发一个预约挂号统一平台具有重要的现实意义。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037993" y="3973354"/>
            <a:ext cx="10554414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预约挂号统一平台通过将各个医院的挂号服务整合到一个平台上，使得用户可以在一个统一的界面上完成对所有医院的挂号、预约操作，而无需下载多个APP或者访问多个网站。极大的节省了用户的时间和精力，提高了挂号的效率。统一平台可以方便用户对比。在我们的平台上，用户可以查看到各个医院、科室以及医师的具体信息，包括医生的专业、经验、评价等，以及挂号的费用、时间等。方便用户清晰地了解到各个医院的详细情况，从而帮助用户做出更加优质的选择。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037993" y="6000274"/>
            <a:ext cx="1055441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预约挂号统一平台不仅为用户提供了方便，同时医院可以借助该平台扩大自身的曝光度和影响力，顺带提升医院形象和知名度。另外医院也可以通过平台及时了解用户的反馈和需求，进一步优化服务流程，提升服务质量。</a:t>
            </a:r>
            <a:endParaRPr lang="en-US" sz="1750" dirty="0"/>
          </a:p>
        </p:txBody>
      </p:sp>
      <p:pic>
        <p:nvPicPr>
          <p:cNvPr id="8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sp>
        <p:nvSpPr>
          <p:cNvPr id="4" name="Text 2"/>
          <p:cNvSpPr/>
          <p:nvPr/>
        </p:nvSpPr>
        <p:spPr>
          <a:xfrm>
            <a:off x="2185273" y="594717"/>
            <a:ext cx="4723448" cy="6748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315"/>
              </a:lnSpc>
              <a:buNone/>
            </a:pPr>
            <a:r>
              <a:rPr lang="en-US" sz="4252" spc="-128" kern="0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二、理论与实证准备</a:t>
            </a:r>
            <a:endParaRPr lang="en-US" sz="4252" dirty="0"/>
          </a:p>
        </p:txBody>
      </p:sp>
      <p:sp>
        <p:nvSpPr>
          <p:cNvPr id="5" name="Text 3"/>
          <p:cNvSpPr/>
          <p:nvPr/>
        </p:nvSpPr>
        <p:spPr>
          <a:xfrm>
            <a:off x="2185273" y="1593533"/>
            <a:ext cx="2591991" cy="4049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89"/>
              </a:lnSpc>
              <a:buNone/>
            </a:pPr>
            <a:r>
              <a:rPr lang="en-US" sz="2551" spc="-77" kern="0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1、理论研究</a:t>
            </a:r>
            <a:endParaRPr lang="en-US" sz="2551" dirty="0"/>
          </a:p>
        </p:txBody>
      </p:sp>
      <p:sp>
        <p:nvSpPr>
          <p:cNvPr id="6" name="Text 4"/>
          <p:cNvSpPr/>
          <p:nvPr/>
        </p:nvSpPr>
        <p:spPr>
          <a:xfrm>
            <a:off x="2185273" y="2322433"/>
            <a:ext cx="10259854" cy="13820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21"/>
              </a:lnSpc>
              <a:buNone/>
            </a:pPr>
            <a:r>
              <a:rPr lang="en-US" sz="1701" spc="-34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对现有的在线挂号平台进行研究，了解其功能、特点、思考其优点和不足的同时对相关的理论进行深入的学习，如数据库设计、接口设计、系统架构设计、用户界面设计等。其次，研究用户的需求和使用习惯，通过问卷调查、访谈等方式获取用户的反馈和意见。研究医院的需求和期望，了解医院希望通过预约挂号统一平台实现的目标和效益。</a:t>
            </a:r>
            <a:endParaRPr lang="en-US" sz="1701" dirty="0"/>
          </a:p>
        </p:txBody>
      </p:sp>
      <p:sp>
        <p:nvSpPr>
          <p:cNvPr id="7" name="Text 5"/>
          <p:cNvSpPr/>
          <p:nvPr/>
        </p:nvSpPr>
        <p:spPr>
          <a:xfrm>
            <a:off x="2185273" y="4028480"/>
            <a:ext cx="2591991" cy="4049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89"/>
              </a:lnSpc>
              <a:buNone/>
            </a:pPr>
            <a:r>
              <a:rPr lang="en-US" sz="2551" spc="-77" kern="0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2、技术选型</a:t>
            </a:r>
            <a:endParaRPr lang="en-US" sz="2551" dirty="0"/>
          </a:p>
        </p:txBody>
      </p:sp>
      <p:sp>
        <p:nvSpPr>
          <p:cNvPr id="8" name="Text 6"/>
          <p:cNvSpPr/>
          <p:nvPr/>
        </p:nvSpPr>
        <p:spPr>
          <a:xfrm>
            <a:off x="2185273" y="4757380"/>
            <a:ext cx="10259854" cy="3455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21"/>
              </a:lnSpc>
              <a:buNone/>
            </a:pPr>
            <a:r>
              <a:rPr lang="en-US" sz="1701" spc="-34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根据平台的需求和特点，同时考虑平台的可扩展性、稳定性和安全性等。暂定的技术选型如下：</a:t>
            </a:r>
            <a:endParaRPr lang="en-US" sz="1701" dirty="0"/>
          </a:p>
        </p:txBody>
      </p:sp>
      <p:sp>
        <p:nvSpPr>
          <p:cNvPr id="9" name="Text 7"/>
          <p:cNvSpPr/>
          <p:nvPr/>
        </p:nvSpPr>
        <p:spPr>
          <a:xfrm>
            <a:off x="2530793" y="5345787"/>
            <a:ext cx="9914334" cy="3887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3061"/>
              </a:lnSpc>
              <a:buSzPct val="100000"/>
              <a:buChar char="•"/>
            </a:pPr>
            <a:r>
              <a:rPr lang="en-US" sz="1701" spc="-34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开发语言：Java、JavaScript</a:t>
            </a:r>
            <a:endParaRPr lang="en-US" sz="1701" dirty="0"/>
          </a:p>
        </p:txBody>
      </p:sp>
      <p:sp>
        <p:nvSpPr>
          <p:cNvPr id="10" name="Text 8"/>
          <p:cNvSpPr/>
          <p:nvPr/>
        </p:nvSpPr>
        <p:spPr>
          <a:xfrm>
            <a:off x="2530793" y="5820847"/>
            <a:ext cx="9914334" cy="3887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3061"/>
              </a:lnSpc>
              <a:buSzPct val="100000"/>
              <a:buChar char="•"/>
            </a:pPr>
            <a:r>
              <a:rPr lang="en-US" sz="1701" spc="-34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构建工具：Maven、Vite</a:t>
            </a:r>
            <a:endParaRPr lang="en-US" sz="1701" dirty="0"/>
          </a:p>
        </p:txBody>
      </p:sp>
      <p:sp>
        <p:nvSpPr>
          <p:cNvPr id="11" name="Text 9"/>
          <p:cNvSpPr/>
          <p:nvPr/>
        </p:nvSpPr>
        <p:spPr>
          <a:xfrm>
            <a:off x="2530793" y="6295906"/>
            <a:ext cx="9914334" cy="3887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3061"/>
              </a:lnSpc>
              <a:buSzPct val="100000"/>
              <a:buChar char="•"/>
            </a:pPr>
            <a:r>
              <a:rPr lang="en-US" sz="1701" spc="-34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开发框架：SpringBoot、SpringCloud、Vue、Nuxt</a:t>
            </a:r>
            <a:endParaRPr lang="en-US" sz="1701" dirty="0"/>
          </a:p>
        </p:txBody>
      </p:sp>
      <p:sp>
        <p:nvSpPr>
          <p:cNvPr id="12" name="Text 10"/>
          <p:cNvSpPr/>
          <p:nvPr/>
        </p:nvSpPr>
        <p:spPr>
          <a:xfrm>
            <a:off x="2530793" y="6770965"/>
            <a:ext cx="9914334" cy="3887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3061"/>
              </a:lnSpc>
              <a:buSzPct val="100000"/>
              <a:buChar char="•"/>
            </a:pPr>
            <a:r>
              <a:rPr lang="en-US" sz="1701" spc="-34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数据库：MySQL、MongoDB、Redis</a:t>
            </a:r>
            <a:endParaRPr lang="en-US" sz="1701" dirty="0"/>
          </a:p>
        </p:txBody>
      </p:sp>
      <p:sp>
        <p:nvSpPr>
          <p:cNvPr id="13" name="Text 11"/>
          <p:cNvSpPr/>
          <p:nvPr/>
        </p:nvSpPr>
        <p:spPr>
          <a:xfrm>
            <a:off x="2530793" y="7246025"/>
            <a:ext cx="9914334" cy="3887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3061"/>
              </a:lnSpc>
              <a:buSzPct val="100000"/>
              <a:buChar char="•"/>
            </a:pPr>
            <a:r>
              <a:rPr lang="en-US" sz="1701" spc="-34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消息队列：RabbitMQ</a:t>
            </a:r>
            <a:endParaRPr lang="en-US" sz="1701" dirty="0"/>
          </a:p>
        </p:txBody>
      </p:sp>
      <p:pic>
        <p:nvPicPr>
          <p:cNvPr id="1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510308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spc="-131" kern="0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三、拟解决的问题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649022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本文拟解决的关键问题如下：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393394" y="3254335"/>
            <a:ext cx="10199013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3149"/>
              </a:lnSpc>
              <a:buSzPct val="100000"/>
              <a:buFont typeface="+mj-lt"/>
              <a:buAutoNum type="arabicPeriod" startAt="1"/>
            </a:pPr>
            <a:r>
              <a:rPr lang="en-US" sz="1750" spc="-35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标准化界面和操作，提升用户操作的便利性：提供一个统一的界面，使得用户可以在同一个平台上完成对所有医院的挂号、预约操作，而无需下载多个APP或者访问多个网站。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393394" y="4142780"/>
            <a:ext cx="10199013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3149"/>
              </a:lnSpc>
              <a:buSzPct val="100000"/>
              <a:buFont typeface="+mj-lt"/>
              <a:buAutoNum type="arabicPeriod" startAt="2"/>
            </a:pPr>
            <a:r>
              <a:rPr lang="en-US" sz="1750" spc="-35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为用户提供更多的信息，帮助用户做出优质的选择：在平台上提供医院、科室和医生的详细信息以及挂号的费用、时间等，使得用户可以更加全面地了解医院和医生的情况。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393394" y="5031224"/>
            <a:ext cx="10199013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3149"/>
              </a:lnSpc>
              <a:buSzPct val="100000"/>
              <a:buFont typeface="+mj-lt"/>
              <a:buAutoNum type="arabicPeriod" startAt="3"/>
            </a:pPr>
            <a:r>
              <a:rPr lang="en-US" sz="1750" spc="-35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设计平台的推广机制和反馈系统：增强医院和用户之间的互动，扩大医院的曝光度和影响力，了解用户的反馈和需求以优化服务流程，提升服务质量。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2393394" y="5919668"/>
            <a:ext cx="10199013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3149"/>
              </a:lnSpc>
              <a:buSzPct val="100000"/>
              <a:buFont typeface="+mj-lt"/>
              <a:buAutoNum type="arabicPeriod" startAt="4"/>
            </a:pPr>
            <a:r>
              <a:rPr lang="en-US" sz="1750" spc="-35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降低医疗资源分配不合理的情况：通过平台的引导和推荐，用户可以选择适合自己的医院和医生，避免资源浪费和过度集中的情况发生，促进医疗资源的合理分配和利用。</a:t>
            </a:r>
            <a:endParaRPr lang="en-US" sz="1750" dirty="0"/>
          </a:p>
        </p:txBody>
      </p:sp>
      <p:pic>
        <p:nvPicPr>
          <p:cNvPr id="10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515314"/>
            <a:ext cx="809398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spc="-131" kern="0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四、研究（设计）方法与技术路线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542943"/>
            <a:ext cx="305478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spc="-79" kern="0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1、软件生命周期模型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037993" y="4292679"/>
            <a:ext cx="1055441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根据上述内容，本项目选择瀑布模型作为该项目的软件生命周期模型。瀑布模型是一种线性的软件开发模型，按照需求分析、设计、编码、测试和维护的顺序逐步进行。每个阶段都有明确的任务和输出，为下一阶段提供基础。瀑布模型提供了明确的阶段划分和任务定义，有利于对项目的管理和监控。由于其线性和有序的特性，瀑布模型适合需求稳定、无大量变动的项目。这符合预约挂号统一平台的开发需求。</a:t>
            </a:r>
            <a:endParaRPr lang="en-US" sz="1750" dirty="0"/>
          </a:p>
        </p:txBody>
      </p:sp>
      <p:pic>
        <p:nvPicPr>
          <p:cNvPr id="7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sp>
        <p:nvSpPr>
          <p:cNvPr id="4" name="Text 2"/>
          <p:cNvSpPr/>
          <p:nvPr/>
        </p:nvSpPr>
        <p:spPr>
          <a:xfrm>
            <a:off x="2791897" y="524708"/>
            <a:ext cx="2285405" cy="3569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12"/>
              </a:lnSpc>
              <a:buNone/>
            </a:pPr>
            <a:r>
              <a:rPr lang="en-US" sz="2249" spc="-67" kern="0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2、系统结构设计</a:t>
            </a:r>
            <a:endParaRPr lang="en-US" sz="2249" dirty="0"/>
          </a:p>
        </p:txBody>
      </p:sp>
      <p:sp>
        <p:nvSpPr>
          <p:cNvPr id="5" name="Text 3"/>
          <p:cNvSpPr/>
          <p:nvPr/>
        </p:nvSpPr>
        <p:spPr>
          <a:xfrm>
            <a:off x="2791897" y="1262539"/>
            <a:ext cx="9046607" cy="3048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399"/>
              </a:lnSpc>
              <a:buNone/>
            </a:pPr>
            <a:r>
              <a:rPr lang="en-US" sz="1500" spc="-30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模块及其功能如下：</a:t>
            </a:r>
            <a:endParaRPr lang="en-US" sz="1500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1897" y="1781532"/>
            <a:ext cx="9046607" cy="5923240"/>
          </a:xfrm>
          <a:prstGeom prst="rect">
            <a:avLst/>
          </a:prstGeom>
        </p:spPr>
      </p:pic>
      <p:pic>
        <p:nvPicPr>
          <p:cNvPr id="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3328987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spc="-79" kern="0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3、开发平台</a:t>
            </a:r>
            <a:endParaRPr lang="en-US" sz="2624" dirty="0"/>
          </a:p>
        </p:txBody>
      </p:sp>
      <p:sp>
        <p:nvSpPr>
          <p:cNvPr id="5" name="Text 3"/>
          <p:cNvSpPr/>
          <p:nvPr/>
        </p:nvSpPr>
        <p:spPr>
          <a:xfrm>
            <a:off x="2037993" y="4189809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本项目将在AMD Ryzen 7 4800U with Radeon Graphics、16GB RAM、Windows11 x64位操作系统、 IDEA2023.3、JDK21、SpringBoot3.1.6、SpringCloud2022.0.4下进行开发。</a:t>
            </a:r>
            <a:endParaRPr lang="en-US" sz="1750" dirty="0"/>
          </a:p>
        </p:txBody>
      </p:sp>
      <p:pic>
        <p:nvPicPr>
          <p:cNvPr id="6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376761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spc="-131" kern="0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谢谢大家</a:t>
            </a:r>
            <a:endParaRPr lang="en-US" sz="4374" dirty="0"/>
          </a:p>
        </p:txBody>
      </p:sp>
      <p:pic>
        <p:nvPicPr>
          <p:cNvPr id="5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2024-01-04T13:07:57Z</dcterms:created>
  <dcterms:modified xsi:type="dcterms:W3CDTF">2024-01-04T13:07:57Z</dcterms:modified>
</cp:coreProperties>
</file>