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custDataLst>
    <p:tags r:id="rId1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sp>
        <p:nvSpPr>
          <p:cNvPr id="4" name="Text 2"/>
          <p:cNvSpPr/>
          <p:nvPr/>
        </p:nvSpPr>
        <p:spPr>
          <a:xfrm>
            <a:off x="2037993" y="3698200"/>
            <a:ext cx="8262104" cy="833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6560"/>
              </a:lnSpc>
              <a:buNone/>
            </a:pPr>
            <a:r>
              <a:rPr lang="en-US" sz="5250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基于分布式微服务的预约挂号统一平台</a:t>
            </a:r>
            <a:endParaRPr lang="en-US" sz="5250" kern="0" spc="-157" dirty="0">
              <a:solidFill>
                <a:srgbClr val="2C3F42"/>
              </a:solidFill>
              <a:latin typeface="Bitter" pitchFamily="34" charset="0"/>
              <a:ea typeface="Bitter" pitchFamily="34" charset="-122"/>
              <a:cs typeface="Bitter" pitchFamily="34" charset="-120"/>
            </a:endParaRPr>
          </a:p>
          <a:p>
            <a:pPr marL="0" indent="0" algn="l">
              <a:lnSpc>
                <a:spcPts val="6560"/>
              </a:lnSpc>
              <a:buNone/>
            </a:pPr>
            <a:r>
              <a:rPr lang="en-US" sz="5250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的设计与实现</a:t>
            </a:r>
            <a:endParaRPr lang="en-US" sz="5250" kern="0" spc="-157" dirty="0">
              <a:solidFill>
                <a:srgbClr val="2C3F42"/>
              </a:solidFill>
              <a:latin typeface="Bitter" pitchFamily="34" charset="0"/>
              <a:ea typeface="Bitter" pitchFamily="34" charset="-122"/>
              <a:cs typeface="Bitter" pitchFamily="34" charset="-120"/>
            </a:endParaRPr>
          </a:p>
        </p:txBody>
      </p:sp>
      <p:pic>
        <p:nvPicPr>
          <p:cNvPr id="5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sp>
        <p:nvSpPr>
          <p:cNvPr id="4" name="Text 2"/>
          <p:cNvSpPr/>
          <p:nvPr/>
        </p:nvSpPr>
        <p:spPr>
          <a:xfrm>
            <a:off x="2037993" y="1163122"/>
            <a:ext cx="863357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一、论文（设计）选题的背景与意义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2301835"/>
            <a:ext cx="10554414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随着互联网技术的快速发展，越来越多的服务开始向线上迁移。在医疗领域，传统的线下挂号方式已经逐渐被在线挂号所取代。然而，目前市场上的在线挂号平台众多，用户需要下载不同的APP或者访问不同的网站进行挂号，给用户带来了很大的不便。同时，不同医院的挂号服务可能界面或操作不同，导致用户在使用过程中产生困惑和不满。因此，开发一个预约挂号统一平台具有重要的现实意义。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973354"/>
            <a:ext cx="10554414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预约挂号统一平台通过将各个医院的挂号服务整合到一个平台上，使得用户可以在一个统一的界面上完成对所有医院的挂号、预约操作，而无需下载多个APP或者访问多个网站。极大的节省了用户的时间和精力，提高了挂号的效率。统一平台可以方便用户对比。在我们的平台上，用户可以查看到各个医院、科室以及医师的具体信息，包括医生的专业、经验、评价等，以及挂号的费用、时间等。方便用户清晰地了解到各个医院的详细情况，从而帮助用户做出更加优质的选择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6000274"/>
            <a:ext cx="10554414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预约挂号统一平台不仅为用户提供了方便，同时医院可以借助该平台扩大自身的曝光度和影响力，顺带提升医院形象和知名度。另外医院也可以通过平台及时了解用户的反馈和需求，进一步优化服务流程，提升服务质量。</a:t>
            </a:r>
            <a:endParaRPr lang="en-US" sz="1750" dirty="0"/>
          </a:p>
        </p:txBody>
      </p:sp>
      <p:pic>
        <p:nvPicPr>
          <p:cNvPr id="8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sp>
        <p:nvSpPr>
          <p:cNvPr id="4" name="Text 2"/>
          <p:cNvSpPr/>
          <p:nvPr/>
        </p:nvSpPr>
        <p:spPr>
          <a:xfrm>
            <a:off x="2185273" y="594717"/>
            <a:ext cx="4723448" cy="67484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315"/>
              </a:lnSpc>
              <a:buNone/>
            </a:pPr>
            <a:r>
              <a:rPr lang="en-US" sz="4250" kern="0" spc="-128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二、理论与实证准备</a:t>
            </a:r>
            <a:endParaRPr lang="en-US" sz="4250" dirty="0"/>
          </a:p>
        </p:txBody>
      </p:sp>
      <p:sp>
        <p:nvSpPr>
          <p:cNvPr id="5" name="Text 3"/>
          <p:cNvSpPr/>
          <p:nvPr/>
        </p:nvSpPr>
        <p:spPr>
          <a:xfrm>
            <a:off x="2185273" y="1593533"/>
            <a:ext cx="2591991" cy="40493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0"/>
              </a:lnSpc>
              <a:buNone/>
            </a:pPr>
            <a:r>
              <a:rPr lang="en-US" sz="2550" kern="0" spc="-7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1、理论研究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2185273" y="2322433"/>
            <a:ext cx="10259854" cy="138207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20"/>
              </a:lnSpc>
              <a:buNone/>
            </a:pPr>
            <a:r>
              <a:rPr lang="en-US" sz="170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对现有的在线挂号平台进行研究，了解其功能、特点、思考其优点和不足的同时对相关的理论进行深入的学习，如数据库设计、接口设计、系统架构设计、用户界面设计等。其次，研究用户的需求和使用习惯，通过问卷调查、访谈等方式获取用户的反馈和意见。研究医院的需求和期望，了解医院希望通过预约挂号统一平台实现的目标和效益。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2185273" y="4028480"/>
            <a:ext cx="2591991" cy="40493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0"/>
              </a:lnSpc>
              <a:buNone/>
            </a:pPr>
            <a:r>
              <a:rPr lang="en-US" sz="2550" kern="0" spc="-7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2、技术选型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2185273" y="4757380"/>
            <a:ext cx="10259854" cy="34551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20"/>
              </a:lnSpc>
              <a:buNone/>
            </a:pPr>
            <a:r>
              <a:rPr lang="en-US" sz="170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根据平台的需求和特点，同时考虑平台的可扩展性、稳定性和安全性等。暂定的技术选型如下：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2530793" y="5345787"/>
            <a:ext cx="9914334" cy="38873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3060"/>
              </a:lnSpc>
              <a:buSzPct val="100000"/>
              <a:buChar char="•"/>
            </a:pPr>
            <a:r>
              <a:rPr lang="en-US" sz="170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开发语言：Java、JavaScript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2530793" y="5820847"/>
            <a:ext cx="9914334" cy="38873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3060"/>
              </a:lnSpc>
              <a:buSzPct val="100000"/>
              <a:buChar char="•"/>
            </a:pPr>
            <a:r>
              <a:rPr lang="en-US" sz="170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构建工具：Maven、Vite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2530793" y="6295906"/>
            <a:ext cx="9914334" cy="38873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3060"/>
              </a:lnSpc>
              <a:buSzPct val="100000"/>
              <a:buChar char="•"/>
            </a:pPr>
            <a:r>
              <a:rPr lang="en-US" sz="170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开发框架：SpringBoot、SpringCloud、Vue、Nuxt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2530793" y="6770965"/>
            <a:ext cx="9914334" cy="38873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3060"/>
              </a:lnSpc>
              <a:buSzPct val="100000"/>
              <a:buChar char="•"/>
            </a:pPr>
            <a:r>
              <a:rPr lang="en-US" sz="170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数据库：MySQL、MongoDB、Redis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2530793" y="7246025"/>
            <a:ext cx="9914334" cy="38873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3060"/>
              </a:lnSpc>
              <a:buSzPct val="100000"/>
              <a:buChar char="•"/>
            </a:pPr>
            <a:r>
              <a:rPr lang="en-US" sz="170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消息队列：RabbitMQ</a:t>
            </a:r>
            <a:endParaRPr lang="en-US" sz="1700" dirty="0"/>
          </a:p>
        </p:txBody>
      </p:sp>
      <p:pic>
        <p:nvPicPr>
          <p:cNvPr id="1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sp>
        <p:nvSpPr>
          <p:cNvPr id="4" name="Text 2"/>
          <p:cNvSpPr/>
          <p:nvPr/>
        </p:nvSpPr>
        <p:spPr>
          <a:xfrm>
            <a:off x="2037993" y="1510308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三、拟解决的问题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2649022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本文拟解决的关键问题如下：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254335"/>
            <a:ext cx="10199013" cy="7996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3150"/>
              </a:lnSpc>
              <a:buSzPct val="100000"/>
              <a:buFont typeface="+mj-lt"/>
              <a:buAutoNum type="arabicPeriod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标准化界面和操作，提升用户操作的便利性：提供一个统一的界面，使得用户可以在同一个平台上完成对所有医院的挂号、预约操作，而无需下载多个APP或者访问多个网站。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142780"/>
            <a:ext cx="10199013" cy="7996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3150"/>
              </a:lnSpc>
              <a:buSzPct val="100000"/>
              <a:buFont typeface="+mj-lt"/>
              <a:buAutoNum type="arabicPeriod" startAt="2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为用户提供更多的信息，帮助用户做出优质的选择：在平台上提供医院、科室和医生的详细信息以及挂号的费用、时间等，使得用户可以更加全面地了解医院和医生的情况。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031224"/>
            <a:ext cx="10199013" cy="7996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3150"/>
              </a:lnSpc>
              <a:buSzPct val="100000"/>
              <a:buFont typeface="+mj-lt"/>
              <a:buAutoNum type="arabicPeriod" startAt="3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设计平台的推广机制和反馈系统：增强医院和用户之间的互动，扩大医院的曝光度和影响力，了解用户的反馈和需求以优化服务流程，提升服务质量。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919668"/>
            <a:ext cx="10199013" cy="7996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3150"/>
              </a:lnSpc>
              <a:buSzPct val="100000"/>
              <a:buFont typeface="+mj-lt"/>
              <a:buAutoNum type="arabicPeriod" startAt="4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降低医疗资源分配不合理的情况：通过平台的引导和推荐，用户可以选择适合自己的医院和医生，避免资源浪费和过度集中的情况发生，促进医疗资源的合理分配和利用。</a:t>
            </a:r>
            <a:endParaRPr lang="en-US" sz="1750" dirty="0"/>
          </a:p>
        </p:txBody>
      </p:sp>
      <p:pic>
        <p:nvPicPr>
          <p:cNvPr id="10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sp>
        <p:nvSpPr>
          <p:cNvPr id="4" name="Text 2"/>
          <p:cNvSpPr/>
          <p:nvPr/>
        </p:nvSpPr>
        <p:spPr>
          <a:xfrm>
            <a:off x="2037993" y="2515314"/>
            <a:ext cx="809398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四、研究（设计）方法与技术路线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3542943"/>
            <a:ext cx="305478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1、软件生命周期模型</a:t>
            </a:r>
            <a:endParaRPr lang="en-US" sz="2625" dirty="0"/>
          </a:p>
        </p:txBody>
      </p:sp>
      <p:sp>
        <p:nvSpPr>
          <p:cNvPr id="6" name="Text 4"/>
          <p:cNvSpPr/>
          <p:nvPr/>
        </p:nvSpPr>
        <p:spPr>
          <a:xfrm>
            <a:off x="2037993" y="4292679"/>
            <a:ext cx="10554414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根据上述内容，本项目选择瀑布模型作为该项目的软件生命周期模型。瀑布模型是一种线性的软件开发模型，按照需求分析、设计、编码、测试和维护的顺序逐步进行。每个阶段都有明确的任务和输出，为下一阶段提供基础。瀑布模型提供了明确的阶段划分和任务定义，有利于对项目的管理和监控。由于其线性和有序的特性，瀑布模型适合需求稳定、无大量变动的项目。这符合预约挂号统一平台的开发需求。</a:t>
            </a:r>
            <a:endParaRPr lang="en-US" sz="1750" dirty="0"/>
          </a:p>
        </p:txBody>
      </p:sp>
      <p:pic>
        <p:nvPicPr>
          <p:cNvPr id="7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sp>
        <p:nvSpPr>
          <p:cNvPr id="4" name="Text 2"/>
          <p:cNvSpPr/>
          <p:nvPr/>
        </p:nvSpPr>
        <p:spPr>
          <a:xfrm>
            <a:off x="2791897" y="524708"/>
            <a:ext cx="2285405" cy="3569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10"/>
              </a:lnSpc>
              <a:buNone/>
            </a:pPr>
            <a:r>
              <a:rPr lang="en-US" sz="2250" kern="0" spc="-6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2、系统结构设计</a:t>
            </a:r>
            <a:endParaRPr lang="en-US" sz="2250" dirty="0"/>
          </a:p>
        </p:txBody>
      </p:sp>
      <p:sp>
        <p:nvSpPr>
          <p:cNvPr id="5" name="Text 3"/>
          <p:cNvSpPr/>
          <p:nvPr/>
        </p:nvSpPr>
        <p:spPr>
          <a:xfrm>
            <a:off x="2791897" y="1262539"/>
            <a:ext cx="9046607" cy="30480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模块及其功能如下：</a:t>
            </a:r>
            <a:endParaRPr lang="en-US" sz="15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1897" y="1781532"/>
            <a:ext cx="9046607" cy="5923240"/>
          </a:xfrm>
          <a:prstGeom prst="rect">
            <a:avLst/>
          </a:prstGeom>
        </p:spPr>
      </p:pic>
      <p:pic>
        <p:nvPicPr>
          <p:cNvPr id="7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sp>
        <p:nvSpPr>
          <p:cNvPr id="4" name="Text 2"/>
          <p:cNvSpPr/>
          <p:nvPr/>
        </p:nvSpPr>
        <p:spPr>
          <a:xfrm>
            <a:off x="2037993" y="3328987"/>
            <a:ext cx="2666286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3、开发平台</a:t>
            </a:r>
            <a:endParaRPr lang="en-US" sz="2625" dirty="0"/>
          </a:p>
        </p:txBody>
      </p:sp>
      <p:sp>
        <p:nvSpPr>
          <p:cNvPr id="5" name="Text 3"/>
          <p:cNvSpPr/>
          <p:nvPr/>
        </p:nvSpPr>
        <p:spPr>
          <a:xfrm>
            <a:off x="2037993" y="4189809"/>
            <a:ext cx="10554414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本项目将在AMD Ryzen 7 4800U with Radeon Graphics、16GB RAM、Windows11 x64位操作系统、 IDEA2023.3、JDK21、SpringBoot3.1.6、SpringCloud2022.0.4下进行开发。</a:t>
            </a:r>
            <a:endParaRPr lang="en-US" sz="1750" dirty="0"/>
          </a:p>
        </p:txBody>
      </p:sp>
      <p:pic>
        <p:nvPicPr>
          <p:cNvPr id="6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谢谢大家</a:t>
            </a:r>
            <a:endParaRPr lang="en-US" sz="4375" dirty="0"/>
          </a:p>
        </p:txBody>
      </p:sp>
      <p:pic>
        <p:nvPicPr>
          <p:cNvPr id="5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JjMzQyMWQ2ZmNiMjc5YzFjMTNkNDUxZGRiMTZlOD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1525</Words>
  <Application>WPS 演示</Application>
  <PresentationFormat>On-screen Show 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Bitter</vt:lpstr>
      <vt:lpstr>Segoe Print</vt:lpstr>
      <vt:lpstr>Bitter</vt:lpstr>
      <vt:lpstr>Bitter</vt:lpstr>
      <vt:lpstr>Open Sans</vt:lpstr>
      <vt:lpstr>Open Sans</vt:lpstr>
      <vt:lpstr>Open Sans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通晓宇宙</cp:lastModifiedBy>
  <cp:revision>2</cp:revision>
  <dcterms:created xsi:type="dcterms:W3CDTF">2024-01-04T13:07:00Z</dcterms:created>
  <dcterms:modified xsi:type="dcterms:W3CDTF">2024-04-10T21:52:59Z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E9CDCEAD5F444AA9B5BD05763C351425_12</vt:lpwstr>
  </property>
  <property fmtid="{D5CDD505-2E9C-101B-9397-08002B2CF9AE}" pid="3" name="KSOProductBuildVer">
    <vt:lpwstr>2052-12.1.0.16417</vt:lpwstr>
  </property>
</Properties>
</file>