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927F7D6-1A6B-4E01-8F23-72C6B98FAF03}">
          <p14:sldIdLst>
            <p14:sldId id="256"/>
          </p14:sldIdLst>
        </p14:section>
        <p14:section name="目录" id="{E086AB77-7B1A-4247-9F5A-8754D28CDCF6}">
          <p14:sldIdLst>
            <p14:sldId id="257"/>
          </p14:sldIdLst>
        </p14:section>
        <p14:section name="背景与现状" id="{35DF0364-CCA3-450B-B74E-E5C923B24F40}">
          <p14:sldIdLst>
            <p14:sldId id="258"/>
            <p14:sldId id="259"/>
            <p14:sldId id="260"/>
          </p14:sldIdLst>
        </p14:section>
        <p14:section name="工程伦理矛盾分析" id="{C3C40D05-DCBA-4702-933B-386D464C602A}">
          <p14:sldIdLst>
            <p14:sldId id="261"/>
            <p14:sldId id="262"/>
          </p14:sldIdLst>
        </p14:section>
        <p14:section name="算法推荐之下：不自觉的傀儡们" id="{410929D9-0389-4CCB-BC0E-DD65E973E0F4}">
          <p14:sldIdLst>
            <p14:sldId id="263"/>
            <p14:sldId id="264"/>
            <p14:sldId id="265"/>
            <p14:sldId id="266"/>
            <p14:sldId id="267"/>
            <p14:sldId id="268"/>
          </p14:sldIdLst>
        </p14:section>
        <p14:section name="改进措施与反思" id="{7A63881A-F8DF-44BD-987C-0C567E5BBE98}">
          <p14:sldIdLst>
            <p14:sldId id="269"/>
            <p14:sldId id="270"/>
            <p14:sldId id="271"/>
            <p14:sldId id="272"/>
            <p14:sldId id="273"/>
          </p14:sldIdLst>
        </p14:section>
        <p14:section name="致谢" id="{850632F9-0D9C-4B62-9F34-D1E37ADA9670}">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7480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586990" y="3031688"/>
            <a:ext cx="9456420" cy="694373"/>
          </a:xfrm>
          <a:prstGeom prst="rect">
            <a:avLst/>
          </a:prstGeom>
          <a:noFill/>
          <a:ln/>
        </p:spPr>
        <p:txBody>
          <a:bodyPr wrap="none" rtlCol="0" anchor="t"/>
          <a:lstStyle/>
          <a:p>
            <a:pPr marL="0" indent="0" algn="ctr">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个性化算法推荐技术：伦理挑战与反思</a:t>
            </a:r>
            <a:endParaRPr lang="en-US" sz="4374" dirty="0"/>
          </a:p>
        </p:txBody>
      </p:sp>
      <p:sp>
        <p:nvSpPr>
          <p:cNvPr id="5" name="Text 2"/>
          <p:cNvSpPr/>
          <p:nvPr/>
        </p:nvSpPr>
        <p:spPr>
          <a:xfrm>
            <a:off x="9926122" y="4059317"/>
            <a:ext cx="2666286" cy="416481"/>
          </a:xfrm>
          <a:prstGeom prst="rect">
            <a:avLst/>
          </a:prstGeom>
          <a:noFill/>
          <a:ln/>
        </p:spPr>
        <p:txBody>
          <a:bodyPr wrap="none" rtlCol="0" anchor="t"/>
          <a:lstStyle/>
          <a:p>
            <a:pPr marL="0" indent="0" algn="r">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汇报人：XXX</a:t>
            </a:r>
            <a:endParaRPr lang="en-US" sz="2624" dirty="0"/>
          </a:p>
        </p:txBody>
      </p:sp>
      <p:sp>
        <p:nvSpPr>
          <p:cNvPr id="6" name="Shape 3"/>
          <p:cNvSpPr/>
          <p:nvPr/>
        </p:nvSpPr>
        <p:spPr>
          <a:xfrm>
            <a:off x="12237006" y="4825722"/>
            <a:ext cx="355402" cy="355402"/>
          </a:xfrm>
          <a:prstGeom prst="roundRect">
            <a:avLst>
              <a:gd name="adj" fmla="val 25726039"/>
            </a:avLst>
          </a:prstGeom>
          <a:noFill/>
          <a:ln w="7620">
            <a:solidFill>
              <a:srgbClr val="FFFFFF"/>
            </a:solidFill>
            <a:prstDash val="solid"/>
          </a:ln>
        </p:spPr>
        <p:txBody>
          <a:bodyPr/>
          <a:lstStyle/>
          <a:p>
            <a:endParaRPr lang="zh-CN" altLang="en-US"/>
          </a:p>
        </p:txBody>
      </p:sp>
      <p:pic>
        <p:nvPicPr>
          <p:cNvPr id="7" name="Image 1" descr="preencoded.png"/>
          <p:cNvPicPr>
            <a:picLocks noChangeAspect="1"/>
          </p:cNvPicPr>
          <p:nvPr/>
        </p:nvPicPr>
        <p:blipFill>
          <a:blip r:embed="rId4"/>
          <a:stretch>
            <a:fillRect/>
          </a:stretch>
        </p:blipFill>
        <p:spPr>
          <a:xfrm>
            <a:off x="14290238" y="0"/>
            <a:ext cx="340162" cy="340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454706"/>
            <a:ext cx="3555087"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数据泄露之患</a:t>
            </a:r>
            <a:endParaRPr lang="en-US" sz="3499" dirty="0"/>
          </a:p>
        </p:txBody>
      </p:sp>
      <p:sp>
        <p:nvSpPr>
          <p:cNvPr id="6" name="Text 2"/>
          <p:cNvSpPr/>
          <p:nvPr/>
        </p:nvSpPr>
        <p:spPr>
          <a:xfrm>
            <a:off x="833199" y="2260044"/>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个性化推荐算法可以利用大量的用户数据来进行分析和建模，从而更好的服务对应的用户，形成个性化的服务。但是，这样用户数据的获取是否侵犯了用户的隐私，软件又是否做到了隐私保护，用户却很少知悉。 例如，用户的浏览历史、购物记录等敏感信息可能会被不当 地收集和使用，从而侵犯用户的隐私权。</a:t>
            </a:r>
            <a:endParaRPr lang="en-US" sz="1750" dirty="0"/>
          </a:p>
        </p:txBody>
      </p:sp>
      <p:sp>
        <p:nvSpPr>
          <p:cNvPr id="7" name="Text 3"/>
          <p:cNvSpPr/>
          <p:nvPr/>
        </p:nvSpPr>
        <p:spPr>
          <a:xfrm>
            <a:off x="833199" y="4286964"/>
            <a:ext cx="7477601"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近年来，某些大型科技公司在数据收集和分析方面的做法引起了争议。例如，Facebook曾因曝出个人数据泄露事件而受到批评和指责。此外，许多个性化推荐算法的使用者也被指控对用户存在歧视。 这些指控引发了对隐私保护的更多关注。用户对于自己的个人信息的使用和保护变得更加关注，并开始寻求更加透明和可信赖的软件和平台。为了解决这一问题，一些组织和政府机构开始采取措施，制定更严格的隐私法规和准则，以确保用户的隐私权得到保护。</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454706"/>
            <a:ext cx="3555087"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算法的歧视</a:t>
            </a:r>
            <a:endParaRPr lang="en-US" sz="3499" dirty="0"/>
          </a:p>
        </p:txBody>
      </p:sp>
      <p:sp>
        <p:nvSpPr>
          <p:cNvPr id="6" name="Text 2"/>
          <p:cNvSpPr/>
          <p:nvPr/>
        </p:nvSpPr>
        <p:spPr>
          <a:xfrm>
            <a:off x="833199" y="2260044"/>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在构建个性化推荐算法推荐系统时，数据和算法的歧视十分常见。数据存在明显来源偏差，算法存在违反公正原则的加权。 例如，2018年路透社报道，亚马逊公司的招聘算法会对女性简历进行降权处理，英国达姆勒警方使用了数年的犯罪预测系统将黑人是罪犯的几率定位白人的两倍，同时倾向于将白人定为低风险，单独犯罪。谷歌照片识别也曾将黑人打上猩猩的标签。</a:t>
            </a:r>
            <a:endParaRPr lang="en-US" sz="1750" dirty="0"/>
          </a:p>
        </p:txBody>
      </p:sp>
      <p:sp>
        <p:nvSpPr>
          <p:cNvPr id="7" name="Text 3"/>
          <p:cNvSpPr/>
          <p:nvPr/>
        </p:nvSpPr>
        <p:spPr>
          <a:xfrm>
            <a:off x="833199" y="4286964"/>
            <a:ext cx="7477601"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例如，如果一个电影推荐系统使用了包含种族信息的数据集，那么可能会出现种族偏见的情况，导致一些用户无法收到公平的推荐。因此，我们需要采取措施确保在推荐算法中使用的数据是公平的，以便让所有用户都能从个性化推荐中受益。 公平性的重要性也体现在推荐算法的开发过程中。我们需要确保使用透明和公正的方法来筛选、准备和处理数据集，以避免引入偏见。同时，我们需要监测和评估推荐算法的表现，以确保它们符合公平性的标准。</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277064"/>
            <a:ext cx="5760720"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打开信息壁垒or筑起信息壁垒</a:t>
            </a:r>
            <a:endParaRPr lang="en-US" sz="3499" dirty="0"/>
          </a:p>
        </p:txBody>
      </p:sp>
      <p:sp>
        <p:nvSpPr>
          <p:cNvPr id="6" name="Text 2"/>
          <p:cNvSpPr/>
          <p:nvPr/>
        </p:nvSpPr>
        <p:spPr>
          <a:xfrm>
            <a:off x="833199" y="2082403"/>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个性化推荐算法根据用户需要，用户不需自己去寻找感兴趣的内容，算法会源源不断的向用户推荐其所感兴趣领域的内容。看似打开了信息的大门，然而，这种推荐方式也可能导致用户陷入信息茧房，即只接触到与自己观点相符的信息，可能导致社会分化和极端化，从而影响民主价值观的传播和社会和谐。</a:t>
            </a:r>
            <a:endParaRPr lang="en-US" sz="1750" dirty="0"/>
          </a:p>
        </p:txBody>
      </p:sp>
      <p:sp>
        <p:nvSpPr>
          <p:cNvPr id="7" name="Text 3"/>
          <p:cNvSpPr/>
          <p:nvPr/>
        </p:nvSpPr>
        <p:spPr>
          <a:xfrm>
            <a:off x="833199" y="4109323"/>
            <a:ext cx="7477601"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例如，社交媒体平台上的个性化推荐算法可能使用户只看到与自己观点相符的帖子和新闻，忽略了其他多元的视角和观点。这种信息过滤可能导致用户更加极端和偏执，而且也加剧了社会中的分化和对立。因此，评估和调整算法，以确保用户接触到多样的观点和信息，变得尤为重要。 这需要确保社交媒体平台的个性化推荐算法能够更加平衡用户的观点，提供多样化的信息和观点。鼓励用户通过关注不同的媒体和意见领袖来拓宽自己的视野，同时也鼓励平台更加负责地筛选和呈现有价值的内容，以促进社会的和谐与共识。</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1549">
            <a:solidFill>
              <a:srgbClr val="FFFFFF">
                <a:alpha val="64000"/>
              </a:srgbClr>
            </a:solidFill>
            <a:prstDash val="solid"/>
          </a:ln>
        </p:spPr>
        <p:txBody>
          <a:bodyPr/>
          <a:lstStyle/>
          <a:p>
            <a:endParaRPr lang="zh-CN" alt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93777" y="1099304"/>
            <a:ext cx="4160520" cy="462558"/>
          </a:xfrm>
          <a:prstGeom prst="rect">
            <a:avLst/>
          </a:prstGeom>
          <a:noFill/>
          <a:ln/>
        </p:spPr>
        <p:txBody>
          <a:bodyPr wrap="none" rtlCol="0" anchor="t"/>
          <a:lstStyle/>
          <a:p>
            <a:pPr marL="0" indent="0">
              <a:lnSpc>
                <a:spcPts val="3642"/>
              </a:lnSpc>
              <a:buNone/>
            </a:pPr>
            <a:r>
              <a:rPr lang="en-US" sz="2914" b="1" dirty="0">
                <a:solidFill>
                  <a:srgbClr val="000000"/>
                </a:solidFill>
                <a:latin typeface="p22-mackinac-pro" pitchFamily="34" charset="0"/>
                <a:ea typeface="p22-mackinac-pro" pitchFamily="34" charset="-122"/>
                <a:cs typeface="p22-mackinac-pro" pitchFamily="34" charset="-120"/>
              </a:rPr>
              <a:t>信息”摇篮”or犯罪”摇篮”</a:t>
            </a:r>
            <a:endParaRPr lang="en-US" sz="2914" dirty="0"/>
          </a:p>
        </p:txBody>
      </p:sp>
      <p:sp>
        <p:nvSpPr>
          <p:cNvPr id="6" name="Text 2"/>
          <p:cNvSpPr/>
          <p:nvPr/>
        </p:nvSpPr>
        <p:spPr>
          <a:xfrm>
            <a:off x="693777" y="1769983"/>
            <a:ext cx="7756446" cy="887968"/>
          </a:xfrm>
          <a:prstGeom prst="rect">
            <a:avLst/>
          </a:prstGeom>
          <a:noFill/>
          <a:ln/>
        </p:spPr>
        <p:txBody>
          <a:bodyPr wrap="square" rtlCol="0" anchor="t"/>
          <a:lstStyle/>
          <a:p>
            <a:pPr marL="0" indent="0">
              <a:lnSpc>
                <a:spcPts val="2331"/>
              </a:lnSpc>
              <a:buNone/>
            </a:pPr>
            <a:r>
              <a:rPr lang="en-US" sz="1457" dirty="0">
                <a:solidFill>
                  <a:srgbClr val="272525"/>
                </a:solidFill>
                <a:latin typeface="Eudoxus Sans" pitchFamily="34" charset="0"/>
                <a:ea typeface="Eudoxus Sans" pitchFamily="34" charset="-122"/>
                <a:cs typeface="Eudoxus Sans" pitchFamily="34" charset="-120"/>
              </a:rPr>
              <a:t>        个性化推荐犹如信息的摇篮，让人身处其中受信息”滋养”，但是信息是一把双刃剑，积极的信息可以让人开阔视野，增长见识，消极负面的信息会让人充满怨恨，甚至产生犯罪。 个性化推荐可能会让一个人小的恶念通过相关信息的侵染不断扩大，最终酿成大祸。</a:t>
            </a:r>
            <a:endParaRPr lang="en-US" sz="1457" dirty="0"/>
          </a:p>
        </p:txBody>
      </p:sp>
      <p:sp>
        <p:nvSpPr>
          <p:cNvPr id="7" name="Text 3"/>
          <p:cNvSpPr/>
          <p:nvPr/>
        </p:nvSpPr>
        <p:spPr>
          <a:xfrm>
            <a:off x="693777" y="2866073"/>
            <a:ext cx="7756446" cy="1183958"/>
          </a:xfrm>
          <a:prstGeom prst="rect">
            <a:avLst/>
          </a:prstGeom>
          <a:noFill/>
          <a:ln/>
        </p:spPr>
        <p:txBody>
          <a:bodyPr wrap="square" rtlCol="0" anchor="t"/>
          <a:lstStyle/>
          <a:p>
            <a:pPr marL="0" indent="0">
              <a:lnSpc>
                <a:spcPts val="2331"/>
              </a:lnSpc>
              <a:buNone/>
            </a:pPr>
            <a:r>
              <a:rPr lang="en-US" sz="1457" dirty="0">
                <a:solidFill>
                  <a:srgbClr val="272525"/>
                </a:solidFill>
                <a:latin typeface="Eudoxus Sans" pitchFamily="34" charset="0"/>
                <a:ea typeface="Eudoxus Sans" pitchFamily="34" charset="-122"/>
                <a:cs typeface="Eudoxus Sans" pitchFamily="34" charset="-120"/>
              </a:rPr>
              <a:t>        假设网友A在观看了一些恋爱番剧后，对这类内容产生了浓厚的兴趣。随后，他开始在B站上搜索番剧解析和原作CG，以及改编部分相关的视频。经过几天的浏览，他发现一个名为xxx汉化的视频，并与UP主进行了私信交流，在UP主的引导下，A加入了一个QQ群。在该群中，A发现了大量有关这类番剧的资源和讨论，进一步满足了他对这类内容的需求。 </a:t>
            </a:r>
            <a:endParaRPr lang="en-US" sz="1457" dirty="0"/>
          </a:p>
        </p:txBody>
      </p:sp>
      <p:sp>
        <p:nvSpPr>
          <p:cNvPr id="8" name="Text 4"/>
          <p:cNvSpPr/>
          <p:nvPr/>
        </p:nvSpPr>
        <p:spPr>
          <a:xfrm>
            <a:off x="693777" y="4258151"/>
            <a:ext cx="7756446" cy="1479947"/>
          </a:xfrm>
          <a:prstGeom prst="rect">
            <a:avLst/>
          </a:prstGeom>
          <a:noFill/>
          <a:ln/>
        </p:spPr>
        <p:txBody>
          <a:bodyPr wrap="square" rtlCol="0" anchor="t"/>
          <a:lstStyle/>
          <a:p>
            <a:pPr marL="0" indent="0">
              <a:lnSpc>
                <a:spcPts val="2331"/>
              </a:lnSpc>
              <a:buNone/>
            </a:pPr>
            <a:r>
              <a:rPr lang="en-US" sz="1457" dirty="0">
                <a:solidFill>
                  <a:srgbClr val="272525"/>
                </a:solidFill>
                <a:latin typeface="Eudoxus Sans" pitchFamily="34" charset="0"/>
                <a:ea typeface="Eudoxus Sans" pitchFamily="34" charset="-122"/>
                <a:cs typeface="Eudoxus Sans" pitchFamily="34" charset="-120"/>
              </a:rPr>
              <a:t>        然而，该个性化推荐算法可能会过度满足他对这类番剧的喜好，导致他沉浸在一个狭窄的信息范围内，缺乏对其他类型内容的探索和多样性的体验。此外，个性化推荐算法也可能存在信息过载的问题。在A加入的QQ群中，他可能会面临大量的信息和资源，其中可能包含质量低下、不适宜或欺诈性的内容。这种信息过载可能会使A无法有效地筛选和辨别有价值的信息，进一步造成信息的混乱和困惑。</a:t>
            </a:r>
            <a:endParaRPr lang="en-US" sz="1457" dirty="0"/>
          </a:p>
        </p:txBody>
      </p:sp>
      <p:sp>
        <p:nvSpPr>
          <p:cNvPr id="9" name="Text 5"/>
          <p:cNvSpPr/>
          <p:nvPr/>
        </p:nvSpPr>
        <p:spPr>
          <a:xfrm>
            <a:off x="693777" y="5946219"/>
            <a:ext cx="7756446" cy="1183958"/>
          </a:xfrm>
          <a:prstGeom prst="rect">
            <a:avLst/>
          </a:prstGeom>
          <a:noFill/>
          <a:ln/>
        </p:spPr>
        <p:txBody>
          <a:bodyPr wrap="square" rtlCol="0" anchor="t"/>
          <a:lstStyle/>
          <a:p>
            <a:pPr marL="0" indent="0">
              <a:lnSpc>
                <a:spcPts val="2331"/>
              </a:lnSpc>
              <a:buNone/>
            </a:pPr>
            <a:r>
              <a:rPr lang="en-US" sz="1457" dirty="0">
                <a:solidFill>
                  <a:srgbClr val="272525"/>
                </a:solidFill>
                <a:latin typeface="Eudoxus Sans" pitchFamily="34" charset="0"/>
                <a:ea typeface="Eudoxus Sans" pitchFamily="34" charset="-122"/>
                <a:cs typeface="Eudoxus Sans" pitchFamily="34" charset="-120"/>
              </a:rPr>
              <a:t>        对此，一些平台已经开始通过人工智能和机器学习等技术，筛选出恶意信息并予以删除，同时加强用户教育和引导，让用户形成正确的信息导向和判断能力。这些都是有助于解决信息摇篮难题的有效措施。 此外，政府也应加强监管力度，加大对于发布虚假消息和恶意攻击的惩罚力度。只有全社会共同努力，才能从根本上治理网络信息乱象，维护良好的网络生态。</a:t>
            </a:r>
            <a:endParaRPr lang="en-US" sz="145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037993" y="3767614"/>
            <a:ext cx="4443889"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改进措施与反思</a:t>
            </a:r>
            <a:endParaRPr lang="en-US" sz="437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037993" y="1882378"/>
            <a:ext cx="3555087"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数据保护</a:t>
            </a:r>
            <a:endParaRPr lang="en-US" sz="3499" dirty="0"/>
          </a:p>
        </p:txBody>
      </p:sp>
      <p:sp>
        <p:nvSpPr>
          <p:cNvPr id="5" name="Text 2"/>
          <p:cNvSpPr/>
          <p:nvPr/>
        </p:nvSpPr>
        <p:spPr>
          <a:xfrm>
            <a:off x="2393394" y="2882146"/>
            <a:ext cx="10199013" cy="1066205"/>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272525"/>
                </a:solidFill>
                <a:latin typeface="Eudoxus Sans" pitchFamily="34" charset="0"/>
                <a:ea typeface="Eudoxus Sans" pitchFamily="34" charset="-122"/>
                <a:cs typeface="Eudoxus Sans" pitchFamily="34" charset="-120"/>
              </a:rPr>
              <a:t>个性化算法推荐技术在用户隐私保护方面面临着巨大的挑战。为了实现精准推荐，算法需要收集大量的用户数据，包括个人信息、行为特征等。这些数据的泄露可能导致用户隐私受到侵犯，甚至可能被用于不正当目的。</a:t>
            </a:r>
            <a:endParaRPr lang="en-US" sz="1750" dirty="0"/>
          </a:p>
        </p:txBody>
      </p:sp>
      <p:sp>
        <p:nvSpPr>
          <p:cNvPr id="6" name="Text 3"/>
          <p:cNvSpPr/>
          <p:nvPr/>
        </p:nvSpPr>
        <p:spPr>
          <a:xfrm>
            <a:off x="2393394" y="4037171"/>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272525"/>
                </a:solidFill>
                <a:latin typeface="Eudoxus Sans" pitchFamily="34" charset="0"/>
                <a:ea typeface="Eudoxus Sans" pitchFamily="34" charset="-122"/>
                <a:cs typeface="Eudoxus Sans" pitchFamily="34" charset="-120"/>
              </a:rPr>
              <a:t>为了解决个性化算法推荐技术中的用户隐私保护问题，研究者和工程师需要关注数据安全和加密技术。通过采用加密技术和差分隐私等方法，可以在保护用户隐私的同时，实现对用户数据的合理利用。</a:t>
            </a:r>
            <a:endParaRPr lang="en-US" sz="1750" dirty="0"/>
          </a:p>
        </p:txBody>
      </p:sp>
      <p:sp>
        <p:nvSpPr>
          <p:cNvPr id="7" name="Text 4"/>
          <p:cNvSpPr/>
          <p:nvPr/>
        </p:nvSpPr>
        <p:spPr>
          <a:xfrm>
            <a:off x="2393394" y="4836795"/>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272525"/>
                </a:solidFill>
                <a:latin typeface="Eudoxus Sans" pitchFamily="34" charset="0"/>
                <a:ea typeface="Eudoxus Sans" pitchFamily="34" charset="-122"/>
                <a:cs typeface="Eudoxus Sans" pitchFamily="34" charset="-120"/>
              </a:rPr>
              <a:t>个性化算法推荐技术在用户隐私保护方面的伦理责任不容忽视。企业和开发者在使用个性化算法推荐技术时，应遵循相关法律法规，尊重用户的知情权和选择权，确保用户数据的安全和合规使用。</a:t>
            </a:r>
            <a:endParaRPr lang="en-US" sz="1750" dirty="0"/>
          </a:p>
        </p:txBody>
      </p:sp>
      <p:sp>
        <p:nvSpPr>
          <p:cNvPr id="8" name="Text 5"/>
          <p:cNvSpPr/>
          <p:nvPr/>
        </p:nvSpPr>
        <p:spPr>
          <a:xfrm>
            <a:off x="2393394" y="5636419"/>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dirty="0">
                <a:solidFill>
                  <a:srgbClr val="272525"/>
                </a:solidFill>
                <a:latin typeface="Eudoxus Sans" pitchFamily="34" charset="0"/>
                <a:ea typeface="Eudoxus Sans" pitchFamily="34" charset="-122"/>
                <a:cs typeface="Eudoxus Sans" pitchFamily="34" charset="-120"/>
              </a:rPr>
              <a:t>用户教育是个性化算法推荐技术在用户隐私保护方面的重要环节。通过提高用户对个性化算法推荐技术的认识和理解，引导用户更加明智地使用这些技术，有助于降低潜在的风险和影响。</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037993" y="1349216"/>
            <a:ext cx="3555087"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多元化推荐</a:t>
            </a:r>
            <a:endParaRPr lang="en-US" sz="3499" dirty="0"/>
          </a:p>
        </p:txBody>
      </p:sp>
      <p:sp>
        <p:nvSpPr>
          <p:cNvPr id="5" name="Text 2"/>
          <p:cNvSpPr/>
          <p:nvPr/>
        </p:nvSpPr>
        <p:spPr>
          <a:xfrm>
            <a:off x="2393394" y="2348984"/>
            <a:ext cx="10199013" cy="1421606"/>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272525"/>
                </a:solidFill>
                <a:latin typeface="Eudoxus Sans" pitchFamily="34" charset="0"/>
                <a:ea typeface="Eudoxus Sans" pitchFamily="34" charset="-122"/>
                <a:cs typeface="Eudoxus Sans" pitchFamily="34" charset="-120"/>
              </a:rPr>
              <a:t>避免过度个性化推荐：在设计个性化算法推荐系统时，应考虑到用户的需求多样性，避免过度个性化推荐导致信息过滤泡泡的产生。通过设置合理的推荐范围和推荐内容，确保用户能够接触到不同领域、不同类型的信息，提高信息的全面性和多样性。如保持数个用户不常见tag的信息推送或者保证部分tag的最高占比。</a:t>
            </a:r>
            <a:endParaRPr lang="en-US" sz="1750" dirty="0"/>
          </a:p>
        </p:txBody>
      </p:sp>
      <p:sp>
        <p:nvSpPr>
          <p:cNvPr id="6" name="Text 3"/>
          <p:cNvSpPr/>
          <p:nvPr/>
        </p:nvSpPr>
        <p:spPr>
          <a:xfrm>
            <a:off x="2393394" y="3859411"/>
            <a:ext cx="10199013"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272525"/>
                </a:solidFill>
                <a:latin typeface="Eudoxus Sans" pitchFamily="34" charset="0"/>
                <a:ea typeface="Eudoxus Sans" pitchFamily="34" charset="-122"/>
                <a:cs typeface="Eudoxus Sans" pitchFamily="34" charset="-120"/>
              </a:rPr>
              <a:t>强化多样性与公平性原则：在算法推荐过程中，要注重维护多样性和公平性原则，避免因算法偏见导致某些观点或信息被过度强调或忽略。通过对数据进行平衡处理，保证不同群体、不同观点的信息都能得到充分的展示和传播，减少信息过滤泡泡的产生。</a:t>
            </a:r>
            <a:endParaRPr lang="en-US" sz="1750" dirty="0"/>
          </a:p>
        </p:txBody>
      </p:sp>
      <p:sp>
        <p:nvSpPr>
          <p:cNvPr id="7" name="Text 4"/>
          <p:cNvSpPr/>
          <p:nvPr/>
        </p:nvSpPr>
        <p:spPr>
          <a:xfrm>
            <a:off x="2393394" y="5014436"/>
            <a:ext cx="10199013" cy="1066205"/>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272525"/>
                </a:solidFill>
                <a:latin typeface="Eudoxus Sans" pitchFamily="34" charset="0"/>
                <a:ea typeface="Eudoxus Sans" pitchFamily="34" charset="-122"/>
                <a:cs typeface="Eudoxus Sans" pitchFamily="34" charset="-120"/>
              </a:rPr>
              <a:t>提高用户自主选择权：为了降低陷入信息过滤泡泡的风险，可以增加用户在推荐系统中的自主选择权。例如，允许用户自定义兴趣标签、屏蔽不感兴趣的内容等，让用户在一定程度上参与到信息筛选的过程中，避免过度依赖算法推荐。</a:t>
            </a:r>
            <a:endParaRPr lang="en-US" sz="1750" dirty="0"/>
          </a:p>
        </p:txBody>
      </p:sp>
      <p:sp>
        <p:nvSpPr>
          <p:cNvPr id="8" name="Text 5"/>
          <p:cNvSpPr/>
          <p:nvPr/>
        </p:nvSpPr>
        <p:spPr>
          <a:xfrm>
            <a:off x="2393394" y="6169462"/>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dirty="0">
                <a:solidFill>
                  <a:srgbClr val="272525"/>
                </a:solidFill>
                <a:latin typeface="Eudoxus Sans" pitchFamily="34" charset="0"/>
                <a:ea typeface="Eudoxus Sans" pitchFamily="34" charset="-122"/>
                <a:cs typeface="Eudoxus Sans" pitchFamily="34" charset="-120"/>
              </a:rPr>
              <a:t>降低算法在推荐中的权重，可以考虑部分使用人工筛选内容，在儿童相关等环境也可考虑改用纯人工筛选内容。同时可为用户提供一键清空观看记录和观看倾向的选项。</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037993" y="1526977"/>
            <a:ext cx="3555087"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避免歧视</a:t>
            </a:r>
            <a:endParaRPr lang="en-US" sz="3499" dirty="0"/>
          </a:p>
        </p:txBody>
      </p:sp>
      <p:sp>
        <p:nvSpPr>
          <p:cNvPr id="5" name="Text 2"/>
          <p:cNvSpPr/>
          <p:nvPr/>
        </p:nvSpPr>
        <p:spPr>
          <a:xfrm>
            <a:off x="2393394" y="2526744"/>
            <a:ext cx="10199013" cy="1421606"/>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272525"/>
                </a:solidFill>
                <a:latin typeface="Eudoxus Sans" pitchFamily="34" charset="0"/>
                <a:ea typeface="Eudoxus Sans" pitchFamily="34" charset="-122"/>
                <a:cs typeface="Eudoxus Sans" pitchFamily="34" charset="-120"/>
              </a:rPr>
              <a:t>数据公平性：在构建个性化算法推荐系统时，我们需要确保数据的公平性。这意味着我们需要避免使用可能会引发偏见或歧视的数据。例如，我们应该避免使用包含性别、种族或其他社会身份信息的数据集，因为这些信息可能会影响推荐结果。同时可采取谷歌的对新闻源相关的职员信息，办事处数量，被链接次数，写作风格等加入算法的可信度考量。</a:t>
            </a:r>
            <a:endParaRPr lang="en-US" sz="1750" dirty="0"/>
          </a:p>
        </p:txBody>
      </p:sp>
      <p:sp>
        <p:nvSpPr>
          <p:cNvPr id="6" name="Text 3"/>
          <p:cNvSpPr/>
          <p:nvPr/>
        </p:nvSpPr>
        <p:spPr>
          <a:xfrm>
            <a:off x="2393394" y="4037171"/>
            <a:ext cx="10199013" cy="1066205"/>
          </a:xfrm>
          <a:prstGeom prst="rect">
            <a:avLst/>
          </a:prstGeom>
          <a:noFill/>
          <a:ln/>
        </p:spPr>
        <p:txBody>
          <a:bodyPr wrap="square" rtlCol="0" anchor="t"/>
          <a:lstStyle/>
          <a:p>
            <a:pPr marL="342900" indent="-342900" algn="l">
              <a:lnSpc>
                <a:spcPts val="2799"/>
              </a:lnSpc>
              <a:buSzPct val="100000"/>
              <a:buFont typeface="+mj-lt"/>
              <a:buAutoNum type="arabicPeriod" startAt="2"/>
            </a:pPr>
            <a:r>
              <a:rPr lang="en-US" sz="1750" dirty="0">
                <a:solidFill>
                  <a:srgbClr val="272525"/>
                </a:solidFill>
                <a:latin typeface="Eudoxus Sans" pitchFamily="34" charset="0"/>
                <a:ea typeface="Eudoxus Sans" pitchFamily="34" charset="-122"/>
                <a:cs typeface="Eudoxus Sans" pitchFamily="34" charset="-120"/>
              </a:rPr>
              <a:t>透明度和可解释性：为了减少算法推荐的偏见和歧视，我们需要提高算法的透明度和可解释性。这意味着我们需要能够理解算法是如何做出推荐决策的，以及这些决策是如何基于我们的输入数据的。这样，我们就能更好地发现并纠正算法中的偏见和歧视。</a:t>
            </a:r>
            <a:endParaRPr lang="en-US" sz="1750" dirty="0"/>
          </a:p>
        </p:txBody>
      </p:sp>
      <p:sp>
        <p:nvSpPr>
          <p:cNvPr id="7" name="Text 4"/>
          <p:cNvSpPr/>
          <p:nvPr/>
        </p:nvSpPr>
        <p:spPr>
          <a:xfrm>
            <a:off x="2393394" y="5192197"/>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272525"/>
                </a:solidFill>
                <a:latin typeface="Eudoxus Sans" pitchFamily="34" charset="0"/>
                <a:ea typeface="Eudoxus Sans" pitchFamily="34" charset="-122"/>
                <a:cs typeface="Eudoxus Sans" pitchFamily="34" charset="-120"/>
              </a:rPr>
              <a:t>多元化的训练数据：为了减少算法推荐的偏见和歧视，我们需要使用多元化的训练数据。这意味着我们需要收集来自不同群体、具有不同背景和观点的数据，以确保算法能够理解和尊重这些差异。</a:t>
            </a:r>
            <a:endParaRPr lang="en-US" sz="1750" dirty="0"/>
          </a:p>
        </p:txBody>
      </p:sp>
      <p:sp>
        <p:nvSpPr>
          <p:cNvPr id="8" name="Text 5"/>
          <p:cNvSpPr/>
          <p:nvPr/>
        </p:nvSpPr>
        <p:spPr>
          <a:xfrm>
            <a:off x="2393394" y="5991820"/>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4"/>
            </a:pPr>
            <a:r>
              <a:rPr lang="en-US" sz="1750" dirty="0">
                <a:solidFill>
                  <a:srgbClr val="272525"/>
                </a:solidFill>
                <a:latin typeface="Eudoxus Sans" pitchFamily="34" charset="0"/>
                <a:ea typeface="Eudoxus Sans" pitchFamily="34" charset="-122"/>
                <a:cs typeface="Eudoxus Sans" pitchFamily="34" charset="-120"/>
              </a:rPr>
              <a:t>持续的监控和调整：最后，我们需要持续监控算法推荐的结果，以便及时发现并纠正偏见和歧视。这可能需要我们定期对算法进行审查和调整，以确保其始终符合我们的道德和社会价值观。</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037993" y="1935123"/>
            <a:ext cx="3555087"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匡正不良信息现象</a:t>
            </a:r>
            <a:endParaRPr lang="en-US" sz="3499" dirty="0"/>
          </a:p>
        </p:txBody>
      </p:sp>
      <p:sp>
        <p:nvSpPr>
          <p:cNvPr id="5" name="Text 2"/>
          <p:cNvSpPr/>
          <p:nvPr/>
        </p:nvSpPr>
        <p:spPr>
          <a:xfrm>
            <a:off x="2037993" y="2934891"/>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2018年，针对一些短视频平台传播涉未成年人低俗不良信息、侮辱英烈等突破社会道德底线、违背社会主流价值观、违法违规的问题，国家网信办依法约谈相关负责人，责令整改，要求暂停有关算法推荐功能。 为了避免不良信息乱象，应该采取以下的措施：</a:t>
            </a:r>
            <a:endParaRPr lang="en-US" sz="1750" dirty="0"/>
          </a:p>
        </p:txBody>
      </p:sp>
      <p:sp>
        <p:nvSpPr>
          <p:cNvPr id="6" name="Text 3"/>
          <p:cNvSpPr/>
          <p:nvPr/>
        </p:nvSpPr>
        <p:spPr>
          <a:xfrm>
            <a:off x="2393394" y="4251008"/>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正确认识算法技术的本质</a:t>
            </a:r>
            <a:endParaRPr lang="en-US" sz="1750" dirty="0"/>
          </a:p>
        </p:txBody>
      </p:sp>
      <p:sp>
        <p:nvSpPr>
          <p:cNvPr id="7" name="Text 4"/>
          <p:cNvSpPr/>
          <p:nvPr/>
        </p:nvSpPr>
        <p:spPr>
          <a:xfrm>
            <a:off x="2748915" y="4695230"/>
            <a:ext cx="9843492" cy="710803"/>
          </a:xfrm>
          <a:prstGeom prst="rect">
            <a:avLst/>
          </a:prstGeom>
          <a:noFill/>
          <a:ln/>
        </p:spPr>
        <p:txBody>
          <a:bodyPr wrap="square" rtlCol="0" anchor="t"/>
          <a:lstStyle/>
          <a:p>
            <a:pPr marL="685800" lvl="1"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算法是一种中性的计算法则。作为信息处理工具，它自身没有价值观，不能判断信息的导向和意识形态属性，运用不当必然贻害无穷</a:t>
            </a:r>
            <a:endParaRPr lang="en-US" sz="1750" dirty="0"/>
          </a:p>
        </p:txBody>
      </p:sp>
      <p:sp>
        <p:nvSpPr>
          <p:cNvPr id="8" name="Text 5"/>
          <p:cNvSpPr/>
          <p:nvPr/>
        </p:nvSpPr>
        <p:spPr>
          <a:xfrm>
            <a:off x="2393394" y="5494853"/>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赋予算法正确的价值观</a:t>
            </a:r>
            <a:endParaRPr lang="en-US" sz="1750" dirty="0"/>
          </a:p>
        </p:txBody>
      </p:sp>
      <p:sp>
        <p:nvSpPr>
          <p:cNvPr id="9" name="Text 6"/>
          <p:cNvSpPr/>
          <p:nvPr/>
        </p:nvSpPr>
        <p:spPr>
          <a:xfrm>
            <a:off x="2393394" y="5939076"/>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272525"/>
                </a:solidFill>
                <a:latin typeface="Eudoxus Sans" pitchFamily="34" charset="0"/>
                <a:ea typeface="Eudoxus Sans" pitchFamily="34" charset="-122"/>
                <a:cs typeface="Eudoxus Sans" pitchFamily="34" charset="-120"/>
              </a:rPr>
              <a:t>要加强从业人员新闻观教育</a:t>
            </a:r>
            <a:endParaRPr lang="en-US" sz="1750" dirty="0"/>
          </a:p>
        </p:txBody>
      </p:sp>
      <p:sp>
        <p:nvSpPr>
          <p:cNvPr id="12" name="文本框 11">
            <a:extLst>
              <a:ext uri="{FF2B5EF4-FFF2-40B4-BE49-F238E27FC236}">
                <a16:creationId xmlns:a16="http://schemas.microsoft.com/office/drawing/2014/main" id="{17D238C1-24C8-644A-9A51-4A133C7F7241}"/>
              </a:ext>
            </a:extLst>
          </p:cNvPr>
          <p:cNvSpPr txBox="1"/>
          <p:nvPr/>
        </p:nvSpPr>
        <p:spPr>
          <a:xfrm>
            <a:off x="1678193" y="7068689"/>
            <a:ext cx="13221148" cy="923330"/>
          </a:xfrm>
          <a:prstGeom prst="rect">
            <a:avLst/>
          </a:prstGeom>
          <a:noFill/>
        </p:spPr>
        <p:txBody>
          <a:bodyPr wrap="square">
            <a:spAutoFit/>
          </a:bodyPr>
          <a:lstStyle/>
          <a:p>
            <a:r>
              <a:rPr lang="zh-CN" altLang="en-US" b="0" i="0" dirty="0">
                <a:solidFill>
                  <a:srgbClr val="24292F"/>
                </a:solidFill>
                <a:effectLst/>
                <a:latin typeface="-apple-system"/>
              </a:rPr>
              <a:t>个性化推荐算法犹如一面神奇的魔镜，精准映照用户需求，为其提供量身定制的服务；</a:t>
            </a:r>
            <a:endParaRPr lang="en-US" altLang="zh-CN" b="0" i="0" dirty="0">
              <a:solidFill>
                <a:srgbClr val="24292F"/>
              </a:solidFill>
              <a:effectLst/>
              <a:latin typeface="-apple-system"/>
            </a:endParaRPr>
          </a:p>
          <a:p>
            <a:endParaRPr lang="en-US" altLang="zh-CN" b="0" i="0" dirty="0">
              <a:solidFill>
                <a:srgbClr val="24292F"/>
              </a:solidFill>
              <a:effectLst/>
              <a:latin typeface="-apple-system"/>
            </a:endParaRPr>
          </a:p>
          <a:p>
            <a:r>
              <a:rPr lang="zh-CN" altLang="en-US" b="0" i="0" dirty="0">
                <a:solidFill>
                  <a:srgbClr val="24292F"/>
                </a:solidFill>
                <a:effectLst/>
                <a:latin typeface="-apple-system"/>
              </a:rPr>
              <a:t>但也需警惕认知偏差的放大效应，加强监管和规范数据使用，方能确保算法在服务人类的同时，不损害我们的隐私和自由选择。</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833199" y="3767614"/>
            <a:ext cx="4443889"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谢谢观看</a:t>
            </a:r>
            <a:endParaRPr lang="en-US" sz="4374" dirty="0"/>
          </a:p>
        </p:txBody>
      </p:sp>
      <p:pic>
        <p:nvPicPr>
          <p:cNvPr id="5"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6319599" y="2756892"/>
            <a:ext cx="4443889"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目录</a:t>
            </a:r>
            <a:endParaRPr lang="en-US" sz="4374" dirty="0"/>
          </a:p>
        </p:txBody>
      </p:sp>
      <p:sp>
        <p:nvSpPr>
          <p:cNvPr id="5" name="Text 2"/>
          <p:cNvSpPr/>
          <p:nvPr/>
        </p:nvSpPr>
        <p:spPr>
          <a:xfrm>
            <a:off x="6675001" y="3784521"/>
            <a:ext cx="7122200" cy="355402"/>
          </a:xfrm>
          <a:prstGeom prst="rect">
            <a:avLst/>
          </a:prstGeom>
          <a:noFill/>
          <a:ln/>
        </p:spPr>
        <p:txBody>
          <a:bodyPr wrap="none" rtlCol="0" anchor="t"/>
          <a:lstStyle/>
          <a:p>
            <a:pPr marL="342900" indent="-342900" algn="l">
              <a:lnSpc>
                <a:spcPts val="2799"/>
              </a:lnSpc>
              <a:buSzPct val="100000"/>
              <a:buFont typeface="+mj-lt"/>
              <a:buAutoNum type="arabicPeriod"/>
            </a:pPr>
            <a:r>
              <a:rPr lang="en-US" sz="1750" dirty="0">
                <a:solidFill>
                  <a:srgbClr val="272525"/>
                </a:solidFill>
                <a:latin typeface="Eudoxus Sans" pitchFamily="34" charset="0"/>
                <a:ea typeface="Eudoxus Sans" pitchFamily="34" charset="-122"/>
                <a:cs typeface="Eudoxus Sans" pitchFamily="34" charset="-120"/>
              </a:rPr>
              <a:t>背景与现状</a:t>
            </a:r>
            <a:endParaRPr lang="en-US" sz="1750" dirty="0"/>
          </a:p>
        </p:txBody>
      </p:sp>
      <p:sp>
        <p:nvSpPr>
          <p:cNvPr id="6" name="Text 3"/>
          <p:cNvSpPr/>
          <p:nvPr/>
        </p:nvSpPr>
        <p:spPr>
          <a:xfrm>
            <a:off x="6675001" y="4228743"/>
            <a:ext cx="7122200"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272525"/>
                </a:solidFill>
                <a:latin typeface="Eudoxus Sans" pitchFamily="34" charset="0"/>
                <a:ea typeface="Eudoxus Sans" pitchFamily="34" charset="-122"/>
                <a:cs typeface="Eudoxus Sans" pitchFamily="34" charset="-120"/>
              </a:rPr>
              <a:t>工程伦理矛盾分析</a:t>
            </a:r>
            <a:endParaRPr lang="en-US" sz="1750" dirty="0"/>
          </a:p>
        </p:txBody>
      </p:sp>
      <p:sp>
        <p:nvSpPr>
          <p:cNvPr id="7" name="Text 4"/>
          <p:cNvSpPr/>
          <p:nvPr/>
        </p:nvSpPr>
        <p:spPr>
          <a:xfrm>
            <a:off x="6675001" y="4672965"/>
            <a:ext cx="7122200"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1750" dirty="0">
                <a:solidFill>
                  <a:srgbClr val="272525"/>
                </a:solidFill>
                <a:latin typeface="Eudoxus Sans" pitchFamily="34" charset="0"/>
                <a:ea typeface="Eudoxus Sans" pitchFamily="34" charset="-122"/>
                <a:cs typeface="Eudoxus Sans" pitchFamily="34" charset="-120"/>
              </a:rPr>
              <a:t>算法推荐之下——不自觉的傀儡们</a:t>
            </a:r>
            <a:endParaRPr lang="en-US" sz="1750" dirty="0"/>
          </a:p>
        </p:txBody>
      </p:sp>
      <p:sp>
        <p:nvSpPr>
          <p:cNvPr id="8" name="Text 5"/>
          <p:cNvSpPr/>
          <p:nvPr/>
        </p:nvSpPr>
        <p:spPr>
          <a:xfrm>
            <a:off x="6675001" y="5117187"/>
            <a:ext cx="7122200"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1750" dirty="0">
                <a:solidFill>
                  <a:srgbClr val="272525"/>
                </a:solidFill>
                <a:latin typeface="Eudoxus Sans" pitchFamily="34" charset="0"/>
                <a:ea typeface="Eudoxus Sans" pitchFamily="34" charset="-122"/>
                <a:cs typeface="Eudoxus Sans" pitchFamily="34" charset="-120"/>
              </a:rPr>
              <a:t>改进措施与反思</a:t>
            </a:r>
            <a:endParaRPr lang="en-US" sz="1750" dirty="0"/>
          </a:p>
        </p:txBody>
      </p:sp>
      <p:pic>
        <p:nvPicPr>
          <p:cNvPr id="9"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037993" y="3767614"/>
            <a:ext cx="4443889"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背景与现状</a:t>
            </a:r>
            <a:endParaRPr lang="en-US" sz="437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pic>
        <p:nvPicPr>
          <p:cNvPr id="4" name="Image 1" descr="preencoded.png"/>
          <p:cNvPicPr>
            <a:picLocks noChangeAspect="1"/>
          </p:cNvPicPr>
          <p:nvPr/>
        </p:nvPicPr>
        <p:blipFill>
          <a:blip r:embed="rId4"/>
          <a:stretch>
            <a:fillRect/>
          </a:stretch>
        </p:blipFill>
        <p:spPr>
          <a:xfrm>
            <a:off x="2037993" y="1134308"/>
            <a:ext cx="5006221" cy="2634496"/>
          </a:xfrm>
          <a:prstGeom prst="rect">
            <a:avLst/>
          </a:prstGeom>
        </p:spPr>
      </p:pic>
      <p:sp>
        <p:nvSpPr>
          <p:cNvPr id="5" name="Text 1"/>
          <p:cNvSpPr/>
          <p:nvPr/>
        </p:nvSpPr>
        <p:spPr>
          <a:xfrm>
            <a:off x="2037993" y="4018717"/>
            <a:ext cx="2666286" cy="416481"/>
          </a:xfrm>
          <a:prstGeom prst="rect">
            <a:avLst/>
          </a:prstGeom>
          <a:noFill/>
          <a:ln/>
        </p:spPr>
        <p:txBody>
          <a:bodyPr wrap="none" rtlCol="0" anchor="t"/>
          <a:lstStyle/>
          <a:p>
            <a:pPr marL="0" indent="0">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“推荐”前身</a:t>
            </a:r>
            <a:endParaRPr lang="en-US" sz="2624" dirty="0"/>
          </a:p>
        </p:txBody>
      </p:sp>
      <p:sp>
        <p:nvSpPr>
          <p:cNvPr id="6" name="Text 2"/>
          <p:cNvSpPr/>
          <p:nvPr/>
        </p:nvSpPr>
        <p:spPr>
          <a:xfrm>
            <a:off x="2037993" y="4657368"/>
            <a:ext cx="5006221" cy="2487811"/>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进入互联网时代，科学家和工程师都在努力解决信息过载环境下的分发问题，早期两种代表性的解决方案是分类目录和搜索引擎——前者，通过人工编辑把知名网站分门别类，让用户根据类别来查找网站，典型如雅虎、Hao123等；后者，让用户通过搜索关键词找到所需信息，解决了分类目录的有限覆盖问题，典型如谷歌、百度等。</a:t>
            </a:r>
            <a:endParaRPr lang="en-US" sz="1750" dirty="0"/>
          </a:p>
        </p:txBody>
      </p:sp>
      <p:sp>
        <p:nvSpPr>
          <p:cNvPr id="7" name="Text 3"/>
          <p:cNvSpPr/>
          <p:nvPr/>
        </p:nvSpPr>
        <p:spPr>
          <a:xfrm>
            <a:off x="7593806" y="1106567"/>
            <a:ext cx="2666286" cy="416481"/>
          </a:xfrm>
          <a:prstGeom prst="rect">
            <a:avLst/>
          </a:prstGeom>
          <a:noFill/>
          <a:ln/>
        </p:spPr>
        <p:txBody>
          <a:bodyPr wrap="none" rtlCol="0" anchor="t"/>
          <a:lstStyle/>
          <a:p>
            <a:pPr marL="0" indent="0">
              <a:lnSpc>
                <a:spcPts val="3281"/>
              </a:lnSpc>
              <a:buNone/>
            </a:pPr>
            <a:r>
              <a:rPr lang="en-US" sz="2624" b="1" dirty="0">
                <a:solidFill>
                  <a:srgbClr val="000000"/>
                </a:solidFill>
                <a:latin typeface="p22-mackinac-pro" pitchFamily="34" charset="0"/>
                <a:ea typeface="p22-mackinac-pro" pitchFamily="34" charset="-122"/>
                <a:cs typeface="p22-mackinac-pro" pitchFamily="34" charset="-120"/>
              </a:rPr>
              <a:t>“推荐”由来</a:t>
            </a:r>
            <a:endParaRPr lang="en-US" sz="2624" dirty="0"/>
          </a:p>
        </p:txBody>
      </p:sp>
      <p:sp>
        <p:nvSpPr>
          <p:cNvPr id="8" name="Text 4"/>
          <p:cNvSpPr/>
          <p:nvPr/>
        </p:nvSpPr>
        <p:spPr>
          <a:xfrm>
            <a:off x="7593806" y="1745218"/>
            <a:ext cx="500622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算法分发日益发展，普遍应用。人类社会信息分发逐渐从“人找信息”，到“信息找人”。</a:t>
            </a:r>
            <a:endParaRPr lang="en-US" sz="1750" dirty="0"/>
          </a:p>
        </p:txBody>
      </p:sp>
      <p:sp>
        <p:nvSpPr>
          <p:cNvPr id="9" name="Text 5"/>
          <p:cNvSpPr/>
          <p:nvPr/>
        </p:nvSpPr>
        <p:spPr>
          <a:xfrm>
            <a:off x="7593806" y="2655927"/>
            <a:ext cx="500622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作为重要工具的搜索引擎，可以部分满足人们的需求，但最适用于需求明确的场景。如果用户无法准确描述自己的信息搜索需求，甚至对自己的需求都不充分了解呢。</a:t>
            </a:r>
            <a:endParaRPr lang="en-US" sz="1750" dirty="0"/>
          </a:p>
        </p:txBody>
      </p:sp>
      <p:sp>
        <p:nvSpPr>
          <p:cNvPr id="10" name="Text 6"/>
          <p:cNvSpPr/>
          <p:nvPr/>
        </p:nvSpPr>
        <p:spPr>
          <a:xfrm>
            <a:off x="7593806" y="4277439"/>
            <a:ext cx="500622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这意味着，我们需要一个能够主动根据我们的兴趣和需求来分发信息的方案。</a:t>
            </a:r>
            <a:endParaRPr lang="en-US" sz="1750" dirty="0"/>
          </a:p>
        </p:txBody>
      </p:sp>
      <p:sp>
        <p:nvSpPr>
          <p:cNvPr id="11" name="Text 7"/>
          <p:cNvSpPr/>
          <p:nvPr/>
        </p:nvSpPr>
        <p:spPr>
          <a:xfrm>
            <a:off x="7593806" y="5188148"/>
            <a:ext cx="500622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随着技术的发展，推荐系统的出现给人类的信息分发带来了一种可能：人们不用每次都提供明确的需求，而是通过为不同个体的信息需求建模，从而主动推荐能够满足他们兴趣和需求的信息。</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FFFFFF">
              <a:alpha val="75000"/>
            </a:srgbClr>
          </a:solidFill>
          <a:ln w="11787">
            <a:solidFill>
              <a:srgbClr val="FFFFFF">
                <a:alpha val="64000"/>
              </a:srgbClr>
            </a:solidFill>
            <a:prstDash val="solid"/>
          </a:ln>
        </p:spPr>
        <p:txBody>
          <a:bodyPr/>
          <a:lstStyle/>
          <a:p>
            <a:endParaRPr lang="zh-CN" altLang="en-US"/>
          </a:p>
        </p:txBody>
      </p:sp>
      <p:sp>
        <p:nvSpPr>
          <p:cNvPr id="4" name="Text 1"/>
          <p:cNvSpPr/>
          <p:nvPr/>
        </p:nvSpPr>
        <p:spPr>
          <a:xfrm>
            <a:off x="2813328" y="521256"/>
            <a:ext cx="3032760" cy="473869"/>
          </a:xfrm>
          <a:prstGeom prst="rect">
            <a:avLst/>
          </a:prstGeom>
          <a:noFill/>
          <a:ln/>
        </p:spPr>
        <p:txBody>
          <a:bodyPr wrap="none" rtlCol="0" anchor="t"/>
          <a:lstStyle/>
          <a:p>
            <a:pPr marL="0" indent="0">
              <a:lnSpc>
                <a:spcPts val="3731"/>
              </a:lnSpc>
              <a:buNone/>
            </a:pPr>
            <a:r>
              <a:rPr lang="en-US" sz="2985" b="1" dirty="0">
                <a:solidFill>
                  <a:srgbClr val="000000"/>
                </a:solidFill>
                <a:latin typeface="p22-mackinac-pro" pitchFamily="34" charset="0"/>
                <a:ea typeface="p22-mackinac-pro" pitchFamily="34" charset="-122"/>
                <a:cs typeface="p22-mackinac-pro" pitchFamily="34" charset="-120"/>
              </a:rPr>
              <a:t>发展现状</a:t>
            </a:r>
            <a:endParaRPr lang="en-US" sz="2985" dirty="0"/>
          </a:p>
        </p:txBody>
      </p:sp>
      <p:pic>
        <p:nvPicPr>
          <p:cNvPr id="5" name="Image 1" descr="preencoded.png"/>
          <p:cNvPicPr>
            <a:picLocks noChangeAspect="1"/>
          </p:cNvPicPr>
          <p:nvPr/>
        </p:nvPicPr>
        <p:blipFill>
          <a:blip r:embed="rId4"/>
          <a:stretch>
            <a:fillRect/>
          </a:stretch>
        </p:blipFill>
        <p:spPr>
          <a:xfrm>
            <a:off x="2813328" y="1421606"/>
            <a:ext cx="4270653" cy="3014782"/>
          </a:xfrm>
          <a:prstGeom prst="rect">
            <a:avLst/>
          </a:prstGeom>
        </p:spPr>
      </p:pic>
      <p:sp>
        <p:nvSpPr>
          <p:cNvPr id="6" name="Text 2"/>
          <p:cNvSpPr/>
          <p:nvPr/>
        </p:nvSpPr>
        <p:spPr>
          <a:xfrm>
            <a:off x="2813328" y="4649629"/>
            <a:ext cx="4270653" cy="2426018"/>
          </a:xfrm>
          <a:prstGeom prst="rect">
            <a:avLst/>
          </a:prstGeom>
          <a:noFill/>
          <a:ln/>
        </p:spPr>
        <p:txBody>
          <a:bodyPr wrap="square" rtlCol="0" anchor="t"/>
          <a:lstStyle/>
          <a:p>
            <a:pPr marL="0" indent="0">
              <a:lnSpc>
                <a:spcPts val="2388"/>
              </a:lnSpc>
              <a:buNone/>
            </a:pPr>
            <a:r>
              <a:rPr lang="en-US" sz="1493" dirty="0">
                <a:solidFill>
                  <a:srgbClr val="272525"/>
                </a:solidFill>
                <a:latin typeface="Eudoxus Sans" pitchFamily="34" charset="0"/>
                <a:ea typeface="Eudoxus Sans" pitchFamily="34" charset="-122"/>
                <a:cs typeface="Eudoxus Sans" pitchFamily="34" charset="-120"/>
              </a:rPr>
              <a:t>        2006 年10月，北美在线视频服务提供商开始举办著名的推荐系统比赛。参赛者如能将其推荐算法的预测准确度提升10%，可获得100万美元奖金。参赛的研究人员提出了若干推荐算法，大大提高推荐准确度，极大地推动了推荐系统的发展。 2016年，YouTube发表论文，将深度神经网络应用推荐系统中，实现了从大规模可选的推荐内容中找到最有可能的推荐结果。</a:t>
            </a:r>
            <a:endParaRPr lang="en-US" sz="1493" dirty="0"/>
          </a:p>
        </p:txBody>
      </p:sp>
      <p:sp>
        <p:nvSpPr>
          <p:cNvPr id="7" name="Text 3"/>
          <p:cNvSpPr/>
          <p:nvPr/>
        </p:nvSpPr>
        <p:spPr>
          <a:xfrm>
            <a:off x="7554039" y="1378863"/>
            <a:ext cx="4270653" cy="909757"/>
          </a:xfrm>
          <a:prstGeom prst="rect">
            <a:avLst/>
          </a:prstGeom>
          <a:noFill/>
          <a:ln/>
        </p:spPr>
        <p:txBody>
          <a:bodyPr wrap="square" rtlCol="0" anchor="t"/>
          <a:lstStyle/>
          <a:p>
            <a:pPr marL="0" indent="0">
              <a:lnSpc>
                <a:spcPts val="2388"/>
              </a:lnSpc>
              <a:buNone/>
            </a:pPr>
            <a:r>
              <a:rPr lang="en-US" sz="1493" dirty="0">
                <a:solidFill>
                  <a:srgbClr val="272525"/>
                </a:solidFill>
                <a:latin typeface="Eudoxus Sans" pitchFamily="34" charset="0"/>
                <a:ea typeface="Eudoxus Sans" pitchFamily="34" charset="-122"/>
                <a:cs typeface="Eudoxus Sans" pitchFamily="34" charset="-120"/>
              </a:rPr>
              <a:t>        自第一个推荐系统诞生，至今已有二十多年。现在，算法推荐的思路和应用，已经深入到很多互联网应用中。</a:t>
            </a:r>
            <a:endParaRPr lang="en-US" sz="1493" dirty="0"/>
          </a:p>
        </p:txBody>
      </p:sp>
      <p:sp>
        <p:nvSpPr>
          <p:cNvPr id="8" name="Text 4"/>
          <p:cNvSpPr/>
          <p:nvPr/>
        </p:nvSpPr>
        <p:spPr>
          <a:xfrm>
            <a:off x="7554039" y="2459117"/>
            <a:ext cx="4270653" cy="1819513"/>
          </a:xfrm>
          <a:prstGeom prst="rect">
            <a:avLst/>
          </a:prstGeom>
          <a:noFill/>
          <a:ln/>
        </p:spPr>
        <p:txBody>
          <a:bodyPr wrap="square" rtlCol="0" anchor="t"/>
          <a:lstStyle/>
          <a:p>
            <a:pPr marL="0" indent="0">
              <a:lnSpc>
                <a:spcPts val="2388"/>
              </a:lnSpc>
              <a:buNone/>
            </a:pPr>
            <a:r>
              <a:rPr lang="en-US" sz="1493" dirty="0">
                <a:solidFill>
                  <a:srgbClr val="272525"/>
                </a:solidFill>
                <a:latin typeface="Eudoxus Sans" pitchFamily="34" charset="0"/>
                <a:ea typeface="Eudoxus Sans" pitchFamily="34" charset="-122"/>
                <a:cs typeface="Eudoxus Sans" pitchFamily="34" charset="-120"/>
              </a:rPr>
              <a:t>        比如，内容分发平台的个性化阅读（今日头条、抖音等）、搜索引擎的结果排序（谷歌、百度等）、电商的个性化推荐（亚马逊、淘宝等）、音视频网站的内容推荐（如Netflix、YouTube等）、社交网站的（Facebook、微博、豆瓣等），等等。</a:t>
            </a:r>
            <a:endParaRPr lang="en-US" sz="1493" dirty="0"/>
          </a:p>
        </p:txBody>
      </p:sp>
      <p:sp>
        <p:nvSpPr>
          <p:cNvPr id="9" name="Text 5"/>
          <p:cNvSpPr/>
          <p:nvPr/>
        </p:nvSpPr>
        <p:spPr>
          <a:xfrm>
            <a:off x="7554039" y="4449128"/>
            <a:ext cx="4270653" cy="1213009"/>
          </a:xfrm>
          <a:prstGeom prst="rect">
            <a:avLst/>
          </a:prstGeom>
          <a:noFill/>
          <a:ln/>
        </p:spPr>
        <p:txBody>
          <a:bodyPr wrap="square" rtlCol="0" anchor="t"/>
          <a:lstStyle/>
          <a:p>
            <a:pPr marL="0" indent="0">
              <a:lnSpc>
                <a:spcPts val="2388"/>
              </a:lnSpc>
              <a:buNone/>
            </a:pPr>
            <a:r>
              <a:rPr lang="en-US" sz="1493" dirty="0">
                <a:solidFill>
                  <a:srgbClr val="272525"/>
                </a:solidFill>
                <a:latin typeface="Eudoxus Sans" pitchFamily="34" charset="0"/>
                <a:ea typeface="Eudoxus Sans" pitchFamily="34" charset="-122"/>
                <a:cs typeface="Eudoxus Sans" pitchFamily="34" charset="-120"/>
              </a:rPr>
              <a:t>        根据第三方监测机构“易观”发布的《2016中国移动资讯信息分发市场研究专题报告》：2016年，在资讯信息分发市场上，算法推送的内容将超过50%。到今年，这个比重想必更大。</a:t>
            </a:r>
            <a:endParaRPr lang="en-US" sz="1493" dirty="0"/>
          </a:p>
        </p:txBody>
      </p:sp>
      <p:pic>
        <p:nvPicPr>
          <p:cNvPr id="10" name="Image 2" descr="preencoded.png"/>
          <p:cNvPicPr>
            <a:picLocks noChangeAspect="1"/>
          </p:cNvPicPr>
          <p:nvPr/>
        </p:nvPicPr>
        <p:blipFill>
          <a:blip r:embed="rId5"/>
          <a:stretch>
            <a:fillRect/>
          </a:stretch>
        </p:blipFill>
        <p:spPr>
          <a:xfrm>
            <a:off x="7554039" y="5875377"/>
            <a:ext cx="4270653" cy="16215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037993" y="3767614"/>
            <a:ext cx="445008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工程伦理矛盾分析</a:t>
            </a:r>
            <a:endParaRPr lang="en-US" sz="437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829282"/>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随着推荐算法的不断发展，它给人们、企业等带来了很多好处。通过推荐算法提供的个性化的推荐内容，提高了用户的参与度、活跃度。促进了消费和社交互动，减少了信息过载等问题。</a:t>
            </a:r>
            <a:endParaRPr lang="en-US" sz="1750" dirty="0"/>
          </a:p>
        </p:txBody>
      </p:sp>
      <p:sp>
        <p:nvSpPr>
          <p:cNvPr id="6" name="Text 2"/>
          <p:cNvSpPr/>
          <p:nvPr/>
        </p:nvSpPr>
        <p:spPr>
          <a:xfrm>
            <a:off x="833199" y="4534019"/>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但是，因推荐算法对人类生活更多方面的“侵入”，也带来了许多新的社会伦理问题。鼓动对立和极端化，算法对平台和用户的双向裹挟，个人隐私泄露、算法偏见与歧视，信息壁垒效应等问题日益加剧。</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sp>
        <p:nvSpPr>
          <p:cNvPr id="4" name="Text 1"/>
          <p:cNvSpPr/>
          <p:nvPr/>
        </p:nvSpPr>
        <p:spPr>
          <a:xfrm>
            <a:off x="2037993" y="3767614"/>
            <a:ext cx="7787640" cy="694373"/>
          </a:xfrm>
          <a:prstGeom prst="rect">
            <a:avLst/>
          </a:prstGeom>
          <a:noFill/>
          <a:ln/>
        </p:spPr>
        <p:txBody>
          <a:bodyPr wrap="none" rtlCol="0" anchor="t"/>
          <a:lstStyle/>
          <a:p>
            <a:pPr marL="0" indent="0">
              <a:lnSpc>
                <a:spcPts val="5468"/>
              </a:lnSpc>
              <a:buNone/>
            </a:pPr>
            <a:r>
              <a:rPr lang="en-US" sz="4374" b="1" dirty="0">
                <a:solidFill>
                  <a:srgbClr val="000000"/>
                </a:solidFill>
                <a:latin typeface="p22-mackinac-pro" pitchFamily="34" charset="0"/>
                <a:ea typeface="p22-mackinac-pro" pitchFamily="34" charset="-122"/>
                <a:cs typeface="p22-mackinac-pro" pitchFamily="34" charset="-120"/>
              </a:rPr>
              <a:t>算法推荐之下：不自觉的傀儡们</a:t>
            </a:r>
            <a:endParaRPr lang="en-US" sz="437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zh-CN" alt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974408"/>
            <a:ext cx="6187440" cy="555427"/>
          </a:xfrm>
          <a:prstGeom prst="rect">
            <a:avLst/>
          </a:prstGeom>
          <a:noFill/>
          <a:ln/>
        </p:spPr>
        <p:txBody>
          <a:bodyPr wrap="none" rtlCol="0" anchor="t"/>
          <a:lstStyle/>
          <a:p>
            <a:pPr marL="0" indent="0">
              <a:lnSpc>
                <a:spcPts val="4374"/>
              </a:lnSpc>
              <a:buNone/>
            </a:pPr>
            <a:r>
              <a:rPr lang="en-US" sz="3499" b="1" dirty="0">
                <a:solidFill>
                  <a:srgbClr val="000000"/>
                </a:solidFill>
                <a:latin typeface="p22-mackinac-pro" pitchFamily="34" charset="0"/>
                <a:ea typeface="p22-mackinac-pro" pitchFamily="34" charset="-122"/>
                <a:cs typeface="p22-mackinac-pro" pitchFamily="34" charset="-120"/>
              </a:rPr>
              <a:t>流量至上下被裹挟的平台和用户</a:t>
            </a:r>
            <a:endParaRPr lang="en-US" sz="3499" dirty="0"/>
          </a:p>
        </p:txBody>
      </p:sp>
      <p:sp>
        <p:nvSpPr>
          <p:cNvPr id="6" name="Text 2"/>
          <p:cNvSpPr/>
          <p:nvPr/>
        </p:nvSpPr>
        <p:spPr>
          <a:xfrm>
            <a:off x="833199" y="1779746"/>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对于产出内容的新媒体平台而言，追求流量和追求内容在许多时候是相互矛盾的。通俗化的内容天生更容易传播，追求播放量的算法自然会更多推送通俗内容而减少深度内容（甚至没有编辑打捞根本看不见深度内容）。而盈利往往是他们的第一要务。</a:t>
            </a:r>
            <a:endParaRPr lang="en-US" sz="1750" dirty="0"/>
          </a:p>
        </p:txBody>
      </p:sp>
      <p:sp>
        <p:nvSpPr>
          <p:cNvPr id="7" name="Text 3"/>
          <p:cNvSpPr/>
          <p:nvPr/>
        </p:nvSpPr>
        <p:spPr>
          <a:xfrm>
            <a:off x="833199" y="3451265"/>
            <a:ext cx="7477601" cy="71080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如此，平台的推荐算法在流量至上的情况下，自然倾向于猎奇，通俗化的各类内容，而制作较有深度内容的作品则很难得到关注。</a:t>
            </a:r>
            <a:endParaRPr lang="en-US" sz="1750" dirty="0"/>
          </a:p>
        </p:txBody>
      </p:sp>
      <p:sp>
        <p:nvSpPr>
          <p:cNvPr id="8" name="Text 4"/>
          <p:cNvSpPr/>
          <p:nvPr/>
        </p:nvSpPr>
        <p:spPr>
          <a:xfrm>
            <a:off x="833199" y="4411980"/>
            <a:ext cx="7477601" cy="2843213"/>
          </a:xfrm>
          <a:prstGeom prst="rect">
            <a:avLst/>
          </a:prstGeom>
          <a:noFill/>
          <a:ln/>
        </p:spPr>
        <p:txBody>
          <a:bodyPr wrap="square" rtlCol="0" anchor="t"/>
          <a:lstStyle/>
          <a:p>
            <a:pPr marL="0" indent="0">
              <a:lnSpc>
                <a:spcPts val="2799"/>
              </a:lnSpc>
              <a:buNone/>
            </a:pPr>
            <a:r>
              <a:rPr lang="en-US" sz="1750" dirty="0">
                <a:solidFill>
                  <a:srgbClr val="272525"/>
                </a:solidFill>
                <a:latin typeface="Eudoxus Sans" pitchFamily="34" charset="0"/>
                <a:ea typeface="Eudoxus Sans" pitchFamily="34" charset="-122"/>
                <a:cs typeface="Eudoxus Sans" pitchFamily="34" charset="-120"/>
              </a:rPr>
              <a:t>        而用户的观看倾向也在被这种情况无声塑造。试想一下，一名新用户下载了一个平台，浏览其中的内容。平台在不知道用户兴趣的情况下依旧希望提高用户留存率，推送流量最高，最受欢迎，最“大众化”的视频显然是最保险的。比如好看的小姐姐，可爱的猫猫狗狗。平台在一开始就鼓励大家消费哪些所有人喜欢看的东西，以避免推荐用户反感内容降低用户兴趣。这本身就扼杀了用户探索自身其他兴趣，培养平台独有的内容创作者的群体挖掘深入和独特内容的可能性。这种尴尬的死循环同时裹挟了平台和用户，难以让深度内容诞生。</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866</Words>
  <Application>Microsoft Office PowerPoint</Application>
  <PresentationFormat>自定义</PresentationFormat>
  <Paragraphs>87</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-apple-system</vt:lpstr>
      <vt:lpstr>Eudoxus Sans</vt:lpstr>
      <vt:lpstr>p22-mackinac-pro</vt:lpstr>
      <vt:lpstr>等线</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晓宇 庞</cp:lastModifiedBy>
  <cp:revision>3</cp:revision>
  <dcterms:created xsi:type="dcterms:W3CDTF">2023-10-02T07:29:10Z</dcterms:created>
  <dcterms:modified xsi:type="dcterms:W3CDTF">2023-10-02T07:39:14Z</dcterms:modified>
</cp:coreProperties>
</file>