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3"/>
  </p:handoutMasterIdLst>
  <p:sldIdLst>
    <p:sldId id="257" r:id="rId3"/>
    <p:sldId id="326" r:id="rId5"/>
    <p:sldId id="327" r:id="rId6"/>
    <p:sldId id="329" r:id="rId7"/>
    <p:sldId id="427" r:id="rId8"/>
    <p:sldId id="444" r:id="rId9"/>
    <p:sldId id="428" r:id="rId10"/>
    <p:sldId id="349" r:id="rId11"/>
    <p:sldId id="325" r:id="rId12"/>
    <p:sldId id="332" r:id="rId13"/>
    <p:sldId id="333" r:id="rId14"/>
    <p:sldId id="429" r:id="rId15"/>
    <p:sldId id="443" r:id="rId16"/>
    <p:sldId id="430" r:id="rId17"/>
    <p:sldId id="336" r:id="rId18"/>
    <p:sldId id="339" r:id="rId19"/>
    <p:sldId id="340" r:id="rId20"/>
    <p:sldId id="341" r:id="rId21"/>
    <p:sldId id="342" r:id="rId22"/>
    <p:sldId id="351" r:id="rId23"/>
    <p:sldId id="343" r:id="rId24"/>
    <p:sldId id="344" r:id="rId25"/>
    <p:sldId id="382" r:id="rId26"/>
    <p:sldId id="364" r:id="rId27"/>
    <p:sldId id="365" r:id="rId28"/>
    <p:sldId id="366" r:id="rId29"/>
    <p:sldId id="367" r:id="rId30"/>
    <p:sldId id="368" r:id="rId31"/>
    <p:sldId id="369" r:id="rId32"/>
    <p:sldId id="337" r:id="rId33"/>
    <p:sldId id="350" r:id="rId34"/>
    <p:sldId id="345" r:id="rId35"/>
    <p:sldId id="346" r:id="rId36"/>
    <p:sldId id="347" r:id="rId37"/>
    <p:sldId id="383" r:id="rId38"/>
    <p:sldId id="370" r:id="rId39"/>
    <p:sldId id="371" r:id="rId40"/>
    <p:sldId id="348" r:id="rId41"/>
    <p:sldId id="359" r:id="rId42"/>
    <p:sldId id="360" r:id="rId43"/>
    <p:sldId id="384" r:id="rId44"/>
    <p:sldId id="375" r:id="rId45"/>
    <p:sldId id="338" r:id="rId46"/>
    <p:sldId id="432" r:id="rId47"/>
    <p:sldId id="376" r:id="rId48"/>
    <p:sldId id="434" r:id="rId49"/>
    <p:sldId id="374" r:id="rId50"/>
    <p:sldId id="378" r:id="rId51"/>
    <p:sldId id="379" r:id="rId52"/>
    <p:sldId id="380" r:id="rId53"/>
    <p:sldId id="385" r:id="rId54"/>
    <p:sldId id="433" r:id="rId55"/>
    <p:sldId id="386" r:id="rId56"/>
    <p:sldId id="387" r:id="rId57"/>
    <p:sldId id="436" r:id="rId58"/>
    <p:sldId id="435" r:id="rId59"/>
    <p:sldId id="388" r:id="rId60"/>
    <p:sldId id="389" r:id="rId61"/>
    <p:sldId id="390" r:id="rId62"/>
    <p:sldId id="391" r:id="rId63"/>
    <p:sldId id="392" r:id="rId64"/>
    <p:sldId id="393" r:id="rId65"/>
    <p:sldId id="438" r:id="rId66"/>
    <p:sldId id="334" r:id="rId67"/>
    <p:sldId id="394" r:id="rId68"/>
    <p:sldId id="439" r:id="rId69"/>
    <p:sldId id="440" r:id="rId70"/>
    <p:sldId id="441" r:id="rId71"/>
    <p:sldId id="442" r:id="rId72"/>
  </p:sldIdLst>
  <p:sldSz cx="9144000" cy="6858000" type="screen4x3"/>
  <p:notesSz cx="6858000" cy="9144000"/>
  <p:custDataLst>
    <p:tags r:id="rId7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48" autoAdjust="0"/>
  </p:normalViewPr>
  <p:slideViewPr>
    <p:cSldViewPr>
      <p:cViewPr>
        <p:scale>
          <a:sx n="60" d="100"/>
          <a:sy n="60" d="100"/>
        </p:scale>
        <p:origin x="-1372" y="-56"/>
      </p:cViewPr>
      <p:guideLst>
        <p:guide orient="horz" pos="2160"/>
        <p:guide pos="2837"/>
      </p:guideLst>
    </p:cSldViewPr>
  </p:slideViewPr>
  <p:notesTextViewPr>
    <p:cViewPr>
      <p:scale>
        <a:sx n="1" d="1"/>
        <a:sy n="1" d="1"/>
      </p:scale>
      <p:origin x="0" y="0"/>
    </p:cViewPr>
  </p:notesTextViewPr>
  <p:notesViewPr>
    <p:cSldViewPr>
      <p:cViewPr varScale="1">
        <p:scale>
          <a:sx n="80" d="100"/>
          <a:sy n="80" d="100"/>
        </p:scale>
        <p:origin x="-3222" y="-96"/>
      </p:cViewPr>
      <p:guideLst>
        <p:guide orient="horz" pos="2880"/>
        <p:guide pos="212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42.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7B7B4-3BB8-4FF1-AB31-3B219CE98AC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CFD7D-EC77-4104-B4FC-0CD50A48767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6F6CC-7D8B-4F06-B91F-AEA11814B75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C66FE-CE9C-4708-AD92-644EB82BDC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F99EDCF0-DFCB-4AF8-B907-8A1E92260E3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继续固化和扩大偏见和歧视。算法歧视延续着传统，即处于不利地位的群体实际上应该得到更少的优待。如果没有刻意的关注，这些创新可以很容易地固化歧视，强化偏见，掩盖机会。在没有任何特殊处理的情况下，数据挖掘可以重现原有的歧视模式，继承决策者的偏见，或者仅仅反映出社会中普遍存在的偏见。</a:t>
            </a:r>
            <a:endParaRPr lang="zh-CN" altLang="en-US" dirty="0" smtClean="0"/>
          </a:p>
          <a:p>
            <a:endParaRPr lang="zh-CN" altLang="en-US" dirty="0" smtClean="0"/>
          </a:p>
          <a:p>
            <a:r>
              <a:rPr lang="zh-CN" altLang="en-US" dirty="0" smtClean="0"/>
              <a:t>二、不断蚕食消费者剩余，压榨消费者个人财富。根据经济学家杂志显示，</a:t>
            </a:r>
            <a:r>
              <a:rPr lang="en-US" altLang="zh-CN" dirty="0" smtClean="0"/>
              <a:t>2014</a:t>
            </a:r>
            <a:r>
              <a:rPr lang="zh-CN" altLang="en-US" dirty="0" smtClean="0"/>
              <a:t>年在排名前</a:t>
            </a:r>
            <a:r>
              <a:rPr lang="en-US" altLang="zh-CN" dirty="0" smtClean="0"/>
              <a:t>100</a:t>
            </a:r>
            <a:r>
              <a:rPr lang="zh-CN" altLang="en-US" dirty="0" smtClean="0"/>
              <a:t>名最受欢迎网站中，超过</a:t>
            </a:r>
            <a:r>
              <a:rPr lang="en-US" altLang="zh-CN" dirty="0" smtClean="0"/>
              <a:t>1300</a:t>
            </a:r>
            <a:r>
              <a:rPr lang="zh-CN" altLang="en-US" dirty="0" smtClean="0"/>
              <a:t>多家公司在追踪消费者。利用算法技术，根据消费者网页浏览历史来调整价格会增加企业</a:t>
            </a:r>
            <a:r>
              <a:rPr lang="en-US" altLang="zh-CN" dirty="0" smtClean="0"/>
              <a:t>14%</a:t>
            </a:r>
            <a:r>
              <a:rPr lang="zh-CN" altLang="en-US" dirty="0" smtClean="0"/>
              <a:t>到</a:t>
            </a:r>
            <a:r>
              <a:rPr lang="en-US" altLang="zh-CN" dirty="0" smtClean="0"/>
              <a:t>55%</a:t>
            </a:r>
            <a:r>
              <a:rPr lang="zh-CN" altLang="en-US" dirty="0" smtClean="0"/>
              <a:t>的利润，而只使用人口统计数据来个性化定价只会使利润增长</a:t>
            </a:r>
            <a:r>
              <a:rPr lang="en-US" altLang="zh-CN" dirty="0" smtClean="0"/>
              <a:t>0.30%</a:t>
            </a:r>
            <a:r>
              <a:rPr lang="zh-CN" altLang="en-US" dirty="0" smtClean="0"/>
              <a:t>，这意味着企业通过算法和大数据进行的个性化定价利润增长已经增加了</a:t>
            </a:r>
            <a:r>
              <a:rPr lang="en-US" altLang="zh-CN" dirty="0" smtClean="0"/>
              <a:t>48</a:t>
            </a:r>
            <a:r>
              <a:rPr lang="zh-CN" altLang="en-US" dirty="0" smtClean="0"/>
              <a:t>倍。在企业利润增加的同时，消费者的剩余被企业剥夺，消费者个人福利被减少。</a:t>
            </a:r>
            <a:endParaRPr lang="zh-CN" altLang="en-US" dirty="0" smtClean="0"/>
          </a:p>
          <a:p>
            <a:endParaRPr lang="zh-CN" altLang="en-US" dirty="0" smtClean="0"/>
          </a:p>
          <a:p>
            <a:r>
              <a:rPr lang="zh-CN" altLang="en-US" dirty="0" smtClean="0"/>
              <a:t>三、剥夺个人自我决定权，破坏了信息的多样性。算法推荐信息可以点对点提供个性化、定制化信息，但也让个体放弃了自我决断权，数据控制者比我们更了解我们，可以告诉我们需要什么信息，算法操纵着我们的世界和决定，又强加给我们另一种特定的价值体系。个性化的选择引发了信息偏向，我们的视野更加狭隘，成为了井蛙效应、信息茧房效应，还可能带来群集化风险。个体沉浸在算法推荐营造的信息世界，逃避和过滤那些与自己不同看法，容易形成信息偏向问题（陈昌凤</a:t>
            </a:r>
            <a:r>
              <a:rPr lang="en-US" altLang="zh-CN" dirty="0" smtClean="0"/>
              <a:t>, </a:t>
            </a:r>
            <a:r>
              <a:rPr lang="zh-CN" altLang="en-US" dirty="0" smtClean="0"/>
              <a:t>张心蔚，</a:t>
            </a:r>
            <a:r>
              <a:rPr lang="en-US" altLang="zh-CN" dirty="0" smtClean="0"/>
              <a:t>2017</a:t>
            </a:r>
            <a:r>
              <a:rPr lang="zh-CN" altLang="en-US" dirty="0" smtClean="0"/>
              <a:t>）。</a:t>
            </a:r>
            <a:endParaRPr lang="zh-CN" altLang="en-US" dirty="0" smtClean="0"/>
          </a:p>
          <a:p>
            <a:endParaRPr lang="zh-CN" altLang="en-US" dirty="0" smtClean="0"/>
          </a:p>
          <a:p>
            <a:r>
              <a:rPr lang="zh-CN" altLang="en-US" dirty="0" smtClean="0"/>
              <a:t>四是对个体生命构成潜在的威胁。研究者发现将数据转化为信息的算法系统并不是绝对可靠的，它依赖于不完美的输入、逻辑、概率和设计人员，即使有过于乐观的假设，数据挖掘算法准确率为</a:t>
            </a:r>
            <a:r>
              <a:rPr lang="en-US" altLang="zh-CN" dirty="0" smtClean="0"/>
              <a:t>99.9%</a:t>
            </a:r>
            <a:r>
              <a:rPr lang="zh-CN" altLang="en-US" dirty="0" smtClean="0"/>
              <a:t>。当应用到</a:t>
            </a:r>
            <a:r>
              <a:rPr lang="en-US" altLang="zh-CN" dirty="0" smtClean="0"/>
              <a:t>2</a:t>
            </a:r>
            <a:r>
              <a:rPr lang="zh-CN" altLang="en-US" dirty="0" smtClean="0"/>
              <a:t>亿人的时候，有成千上万的人会经历错误的治疗。因此，在医学领域，大规模筛查的方法备受争议</a:t>
            </a:r>
            <a:r>
              <a:rPr lang="en-US" altLang="zh-CN" dirty="0" smtClean="0"/>
              <a:t>(Helbing,2015)</a:t>
            </a:r>
            <a:r>
              <a:rPr lang="zh-CN" altLang="en-US" dirty="0" smtClean="0"/>
              <a:t>。换句话说，尽管大数据的挖掘者可能会假装采取更科学、更好、更公平的决策，但结果往往会有随意性，只具有有限的精确性。许多数据挖掘者可能不知道这一点，但也不关心。许多算法在没有警告的情况下产生输出，这一事实在其结果中造成了危险的过度自信，极有可能对个体的生命造成损害。</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7C66FE-CE9C-4708-AD92-644EB82BDC4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有些学者认为，人工智能真正的威胁恰恰在于“人工愚蠢”</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有些学者认为，人工智能真正的威胁恰恰在于“人工愚蠢”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有些学者认为，人工智能真正的威胁恰恰在于“人工愚蠢”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有些学者认为，人工智能真正的威胁恰恰在于“人工愚蠢”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有些学者认为，人工智能真正的威胁恰恰在于“人工愚蠢”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有些学者认为，人工智能真正的威胁恰恰在于“人工愚蠢”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3804"/>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2204864"/>
            <a:ext cx="8229600" cy="392129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3804"/>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2060848"/>
            <a:ext cx="4038600" cy="40653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2060848"/>
            <a:ext cx="4038600" cy="40653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8229600" cy="508918"/>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11" name="图片 10"/>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7" name="图片 6"/>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6" name="图片 5"/>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E3C34F-147A-45A7-86E9-32E5AA535B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1F6C4-C28D-475F-91FE-23D27CE93982}"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5000" b="5810"/>
          <a:stretch>
            <a:fillRect/>
          </a:stretch>
        </p:blipFill>
        <p:spPr>
          <a:xfrm>
            <a:off x="0" y="4394"/>
            <a:ext cx="9144000" cy="769410"/>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t="45298" b="33980"/>
          <a:stretch>
            <a:fillRect/>
          </a:stretch>
        </p:blipFill>
        <p:spPr>
          <a:xfrm>
            <a:off x="0" y="6669360"/>
            <a:ext cx="9144000" cy="216024"/>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3C34F-147A-45A7-86E9-32E5AA535BE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1F6C4-C28D-475F-91FE-23D27CE939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5.jpeg"/><Relationship Id="rId2" Type="http://schemas.microsoft.com/office/2007/relationships/hdphoto" Target="../media/image4.wdp"/><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7" Type="http://schemas.openxmlformats.org/officeDocument/2006/relationships/slideLayout" Target="../slideLayouts/slideLayout7.xml"/><Relationship Id="rId16" Type="http://schemas.openxmlformats.org/officeDocument/2006/relationships/tags" Target="../tags/tag17.xml"/><Relationship Id="rId15" Type="http://schemas.openxmlformats.org/officeDocument/2006/relationships/image" Target="../media/image12.png"/><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8.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1" Type="http://schemas.openxmlformats.org/officeDocument/2006/relationships/slideLayout" Target="../slideLayouts/slideLayout7.xml"/><Relationship Id="rId20" Type="http://schemas.openxmlformats.org/officeDocument/2006/relationships/tags" Target="../tags/tag41.xml"/><Relationship Id="rId2" Type="http://schemas.openxmlformats.org/officeDocument/2006/relationships/tags" Target="../tags/tag24.xml"/><Relationship Id="rId19" Type="http://schemas.openxmlformats.org/officeDocument/2006/relationships/image" Target="../media/image12.png"/><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 name="组合 50"/>
          <p:cNvGrpSpPr/>
          <p:nvPr/>
        </p:nvGrpSpPr>
        <p:grpSpPr>
          <a:xfrm>
            <a:off x="-36368" y="2149569"/>
            <a:ext cx="9216736" cy="1152128"/>
            <a:chOff x="-36368" y="1612177"/>
            <a:chExt cx="9216736" cy="864096"/>
          </a:xfrm>
        </p:grpSpPr>
        <p:sp>
          <p:nvSpPr>
            <p:cNvPr id="29" name="矩形 28"/>
            <p:cNvSpPr/>
            <p:nvPr/>
          </p:nvSpPr>
          <p:spPr>
            <a:xfrm>
              <a:off x="1187696" y="1612177"/>
              <a:ext cx="6768608" cy="864096"/>
            </a:xfrm>
            <a:prstGeom prst="rect">
              <a:avLst/>
            </a:prstGeom>
            <a:solidFill>
              <a:srgbClr val="0D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4265" b="1" dirty="0">
                <a:solidFill>
                  <a:prstClr val="white"/>
                </a:solidFill>
                <a:latin typeface="华康俪金黑W8(P)" pitchFamily="34" charset="-122"/>
                <a:ea typeface="华康俪金黑W8(P)" pitchFamily="34" charset="-122"/>
              </a:endParaRPr>
            </a:p>
          </p:txBody>
        </p:sp>
        <p:sp>
          <p:nvSpPr>
            <p:cNvPr id="30" name="梯形 29"/>
            <p:cNvSpPr/>
            <p:nvPr/>
          </p:nvSpPr>
          <p:spPr>
            <a:xfrm rot="16200000">
              <a:off x="467616" y="1756193"/>
              <a:ext cx="864096" cy="576064"/>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prstClr val="white"/>
                </a:solidFill>
                <a:latin typeface="Nexa Light"/>
                <a:ea typeface="微软雅黑" panose="020B0503020204020204" pitchFamily="34" charset="-122"/>
              </a:endParaRPr>
            </a:p>
          </p:txBody>
        </p:sp>
        <p:sp>
          <p:nvSpPr>
            <p:cNvPr id="31" name="梯形 30"/>
            <p:cNvSpPr/>
            <p:nvPr/>
          </p:nvSpPr>
          <p:spPr>
            <a:xfrm rot="5400000" flipH="1">
              <a:off x="7812288" y="1756193"/>
              <a:ext cx="864096" cy="576064"/>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prstClr val="white"/>
                </a:solidFill>
                <a:latin typeface="Nexa Light"/>
                <a:ea typeface="微软雅黑" panose="020B0503020204020204" pitchFamily="34" charset="-122"/>
              </a:endParaRPr>
            </a:p>
          </p:txBody>
        </p:sp>
        <p:sp>
          <p:nvSpPr>
            <p:cNvPr id="32" name="矩形 31"/>
            <p:cNvSpPr/>
            <p:nvPr/>
          </p:nvSpPr>
          <p:spPr>
            <a:xfrm>
              <a:off x="-36368" y="1756225"/>
              <a:ext cx="648000" cy="576000"/>
            </a:xfrm>
            <a:prstGeom prst="rect">
              <a:avLst/>
            </a:prstGeom>
            <a:solidFill>
              <a:srgbClr val="0D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3735" b="1" dirty="0">
                <a:solidFill>
                  <a:prstClr val="white"/>
                </a:solidFill>
                <a:latin typeface="华康俪金黑W8(P)" pitchFamily="34" charset="-122"/>
                <a:ea typeface="华康俪金黑W8(P)" pitchFamily="34" charset="-122"/>
              </a:endParaRPr>
            </a:p>
          </p:txBody>
        </p:sp>
        <p:sp>
          <p:nvSpPr>
            <p:cNvPr id="33" name="矩形 32"/>
            <p:cNvSpPr/>
            <p:nvPr/>
          </p:nvSpPr>
          <p:spPr>
            <a:xfrm>
              <a:off x="8532368" y="1756225"/>
              <a:ext cx="648000" cy="576000"/>
            </a:xfrm>
            <a:prstGeom prst="rect">
              <a:avLst/>
            </a:prstGeom>
            <a:solidFill>
              <a:srgbClr val="0D4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3735" b="1" dirty="0">
                <a:solidFill>
                  <a:prstClr val="white"/>
                </a:solidFill>
                <a:latin typeface="华康俪金黑W8(P)" pitchFamily="34" charset="-122"/>
                <a:ea typeface="华康俪金黑W8(P)" pitchFamily="34" charset="-122"/>
              </a:endParaRPr>
            </a:p>
          </p:txBody>
        </p:sp>
      </p:grpSp>
      <p:sp>
        <p:nvSpPr>
          <p:cNvPr id="52" name="文本框 51"/>
          <p:cNvSpPr txBox="1"/>
          <p:nvPr/>
        </p:nvSpPr>
        <p:spPr>
          <a:xfrm>
            <a:off x="1272259" y="2341757"/>
            <a:ext cx="6144491" cy="748030"/>
          </a:xfrm>
          <a:prstGeom prst="rect">
            <a:avLst/>
          </a:prstGeom>
          <a:noFill/>
        </p:spPr>
        <p:txBody>
          <a:bodyPr wrap="square" rtlCol="0">
            <a:spAutoFit/>
          </a:bodyPr>
          <a:lstStyle/>
          <a:p>
            <a:pPr algn="ctr" defTabSz="913765"/>
            <a:r>
              <a:rPr lang="en-US" altLang="zh-CN" sz="4265"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AI</a:t>
            </a:r>
            <a:r>
              <a:rPr lang="zh-CN" altLang="en-US" sz="4265"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中的</a:t>
            </a:r>
            <a:r>
              <a:rPr lang="zh-CN" altLang="en-US" sz="4265" dirty="0" smtClean="0">
                <a:solidFill>
                  <a:prstClr val="white"/>
                </a:solidFill>
                <a:latin typeface="黑体" panose="02010609060101010101" pitchFamily="49" charset="-122"/>
                <a:ea typeface="黑体" panose="02010609060101010101" pitchFamily="49" charset="-122"/>
              </a:rPr>
              <a:t>伦理思考</a:t>
            </a:r>
            <a:endParaRPr lang="en-US" altLang="zh-CN" sz="4265" dirty="0" smtClean="0">
              <a:solidFill>
                <a:prstClr val="white"/>
              </a:solidFill>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1" cstate="print">
            <a:duotone>
              <a:prstClr val="black"/>
              <a:srgbClr val="D9C3A5">
                <a:tint val="50000"/>
                <a:satMod val="180000"/>
              </a:srgbClr>
            </a:duotone>
            <a:extLst>
              <a:ext uri="{BEBA8EAE-BF5A-486C-A8C5-ECC9F3942E4B}">
                <a14:imgProps xmlns:a14="http://schemas.microsoft.com/office/drawing/2010/main">
                  <a14:imgLayer r:embed="rId2">
                    <a14:imgEffect>
                      <a14:artisticCrisscrossEtching trans="75000"/>
                    </a14:imgEffect>
                  </a14:imgLayer>
                </a14:imgProps>
              </a:ext>
              <a:ext uri="{28A0092B-C50C-407E-A947-70E740481C1C}">
                <a14:useLocalDpi xmlns:a14="http://schemas.microsoft.com/office/drawing/2010/main" val="0"/>
              </a:ext>
            </a:extLst>
          </a:blip>
          <a:stretch>
            <a:fillRect/>
          </a:stretch>
        </p:blipFill>
        <p:spPr>
          <a:xfrm>
            <a:off x="111807" y="188640"/>
            <a:ext cx="3348264" cy="1025181"/>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6360"/>
            <a:ext cx="9144000" cy="1691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64515" y="1117600"/>
            <a:ext cx="2880360" cy="935990"/>
            <a:chOff x="950" y="2268"/>
            <a:chExt cx="4536" cy="1474"/>
          </a:xfrm>
        </p:grpSpPr>
        <p:sp>
          <p:nvSpPr>
            <p:cNvPr id="9" name="圆角矩形 8"/>
            <p:cNvSpPr/>
            <p:nvPr/>
          </p:nvSpPr>
          <p:spPr>
            <a:xfrm>
              <a:off x="950" y="2268"/>
              <a:ext cx="4536" cy="1474"/>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04" y="2594"/>
              <a:ext cx="4229" cy="822"/>
            </a:xfrm>
            <a:prstGeom prst="rect">
              <a:avLst/>
            </a:prstGeom>
            <a:noFill/>
          </p:spPr>
          <p:txBody>
            <a:bodyPr wrap="none" rtlCol="0">
              <a:spAutoFit/>
            </a:bodyPr>
            <a:lstStyle/>
            <a:p>
              <a:r>
                <a:rPr lang="zh-CN" altLang="en-US" sz="2800" b="1">
                  <a:solidFill>
                    <a:srgbClr val="FF0000"/>
                  </a:solidFill>
                </a:rPr>
                <a:t>人工智能造福论</a:t>
              </a:r>
              <a:endParaRPr lang="en-US" altLang="zh-CN" sz="2800" b="1">
                <a:solidFill>
                  <a:srgbClr val="FF0000"/>
                </a:solidFill>
              </a:endParaRPr>
            </a:p>
          </p:txBody>
        </p:sp>
      </p:grpSp>
      <p:sp>
        <p:nvSpPr>
          <p:cNvPr id="12" name="文本框 11"/>
          <p:cNvSpPr txBox="1"/>
          <p:nvPr/>
        </p:nvSpPr>
        <p:spPr>
          <a:xfrm>
            <a:off x="567524" y="2061686"/>
            <a:ext cx="4583549" cy="1691104"/>
          </a:xfrm>
          <a:prstGeom prst="rect">
            <a:avLst/>
          </a:prstGeom>
          <a:noFill/>
        </p:spPr>
        <p:txBody>
          <a:bodyPr wrap="square" rtlCol="0" anchor="t">
            <a:spAutoFit/>
          </a:bodyPr>
          <a:lstStyle/>
          <a:p>
            <a:pPr>
              <a:lnSpc>
                <a:spcPct val="150000"/>
              </a:lnSpc>
            </a:pPr>
            <a:r>
              <a:rPr lang="zh-CN" altLang="en-US" sz="2400" b="1" dirty="0"/>
              <a:t>代表人物：</a:t>
            </a:r>
            <a:endParaRPr lang="zh-CN" altLang="en-US" sz="2400" b="1" dirty="0"/>
          </a:p>
          <a:p>
            <a:pPr>
              <a:lnSpc>
                <a:spcPct val="150000"/>
              </a:lnSpc>
            </a:pPr>
            <a:r>
              <a:rPr lang="zh-CN" altLang="en-US" sz="2400" b="1" dirty="0"/>
              <a:t>    李开</a:t>
            </a:r>
            <a:r>
              <a:rPr lang="zh-CN" altLang="en-US" sz="2400" b="1" dirty="0" smtClean="0"/>
              <a:t>复</a:t>
            </a:r>
            <a:endParaRPr lang="en-US" altLang="zh-CN" sz="2400" b="1" dirty="0" smtClean="0"/>
          </a:p>
          <a:p>
            <a:pPr>
              <a:lnSpc>
                <a:spcPct val="150000"/>
              </a:lnSpc>
            </a:pPr>
            <a:r>
              <a:rPr lang="en-US" altLang="zh-CN" sz="2400" b="1" dirty="0"/>
              <a:t> </a:t>
            </a:r>
            <a:r>
              <a:rPr lang="en-US" altLang="zh-CN" sz="2400" b="1" dirty="0" smtClean="0"/>
              <a:t>   </a:t>
            </a:r>
            <a:r>
              <a:rPr lang="zh-CN" altLang="en-US" sz="2400" b="1" dirty="0" smtClean="0"/>
              <a:t>马克</a:t>
            </a:r>
            <a:r>
              <a:rPr lang="zh-CN" altLang="en-US" sz="2400" b="1" dirty="0"/>
              <a:t>•</a:t>
            </a:r>
            <a:r>
              <a:rPr lang="zh-CN" altLang="en-US" sz="2400" b="1" dirty="0" smtClean="0"/>
              <a:t>扎克伯格</a:t>
            </a:r>
            <a:r>
              <a:rPr lang="en-US" altLang="zh-CN" sz="2400" b="1" dirty="0" smtClean="0"/>
              <a:t>(</a:t>
            </a:r>
            <a:r>
              <a:rPr lang="en-US" altLang="zh-CN" sz="2400" b="1" dirty="0" err="1" smtClean="0"/>
              <a:t>facebook</a:t>
            </a:r>
            <a:r>
              <a:rPr lang="en-US" altLang="zh-CN" sz="2400" b="1" dirty="0" smtClean="0"/>
              <a:t>  CEO)</a:t>
            </a:r>
            <a:endParaRPr lang="zh-CN" altLang="en-US" sz="2400" b="1" dirty="0"/>
          </a:p>
        </p:txBody>
      </p:sp>
      <p:sp>
        <p:nvSpPr>
          <p:cNvPr id="13" name="文本框 12"/>
          <p:cNvSpPr txBox="1"/>
          <p:nvPr/>
        </p:nvSpPr>
        <p:spPr>
          <a:xfrm>
            <a:off x="325187" y="4149080"/>
            <a:ext cx="8535035" cy="2030095"/>
          </a:xfrm>
          <a:prstGeom prst="rect">
            <a:avLst/>
          </a:prstGeom>
          <a:noFill/>
        </p:spPr>
        <p:txBody>
          <a:bodyPr wrap="square" rtlCol="0">
            <a:spAutoFit/>
          </a:bodyPr>
          <a:lstStyle/>
          <a:p>
            <a:pPr marL="285750" indent="-285750">
              <a:lnSpc>
                <a:spcPct val="150000"/>
              </a:lnSpc>
              <a:buFont typeface="Wingdings" panose="05000000000000000000" charset="0"/>
              <a:buChar char="u"/>
            </a:pPr>
            <a:r>
              <a:rPr lang="zh-CN" altLang="en-US" sz="2800" b="1" dirty="0"/>
              <a:t>人类总是畏惧人工智能在未来会失控而伤害人类，但同时我们也应该看到另一方面人工智能真的能够挽救人类的生命</a:t>
            </a:r>
            <a:endParaRPr lang="zh-CN" altLang="en-US" sz="2800" b="1" dirty="0"/>
          </a:p>
        </p:txBody>
      </p:sp>
      <p:pic>
        <p:nvPicPr>
          <p:cNvPr id="3" name="图片 2"/>
          <p:cNvPicPr>
            <a:picLocks noChangeAspect="1"/>
          </p:cNvPicPr>
          <p:nvPr/>
        </p:nvPicPr>
        <p:blipFill>
          <a:blip r:embed="rId1"/>
          <a:stretch>
            <a:fillRect/>
          </a:stretch>
        </p:blipFill>
        <p:spPr>
          <a:xfrm>
            <a:off x="5148064" y="895290"/>
            <a:ext cx="3810000" cy="2857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64515" y="1117600"/>
            <a:ext cx="2880360" cy="935990"/>
            <a:chOff x="950" y="2268"/>
            <a:chExt cx="4536" cy="1474"/>
          </a:xfrm>
        </p:grpSpPr>
        <p:sp>
          <p:nvSpPr>
            <p:cNvPr id="9" name="圆角矩形 8"/>
            <p:cNvSpPr/>
            <p:nvPr/>
          </p:nvSpPr>
          <p:spPr>
            <a:xfrm>
              <a:off x="950" y="2268"/>
              <a:ext cx="4536" cy="1474"/>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30" y="2594"/>
              <a:ext cx="1977" cy="822"/>
            </a:xfrm>
            <a:prstGeom prst="rect">
              <a:avLst/>
            </a:prstGeom>
            <a:noFill/>
          </p:spPr>
          <p:txBody>
            <a:bodyPr wrap="none" rtlCol="0">
              <a:spAutoFit/>
            </a:bodyPr>
            <a:lstStyle/>
            <a:p>
              <a:r>
                <a:rPr lang="zh-CN" altLang="en-US" sz="2800" b="1">
                  <a:solidFill>
                    <a:srgbClr val="FF0000"/>
                  </a:solidFill>
                </a:rPr>
                <a:t>中间派</a:t>
              </a:r>
              <a:endParaRPr lang="zh-CN" altLang="en-US" sz="2800" b="1">
                <a:solidFill>
                  <a:srgbClr val="FF0000"/>
                </a:solidFill>
              </a:endParaRPr>
            </a:p>
          </p:txBody>
        </p:sp>
      </p:grpSp>
      <p:sp>
        <p:nvSpPr>
          <p:cNvPr id="12" name="文本框 11"/>
          <p:cNvSpPr txBox="1"/>
          <p:nvPr/>
        </p:nvSpPr>
        <p:spPr>
          <a:xfrm>
            <a:off x="915352" y="2246479"/>
            <a:ext cx="5024800" cy="646331"/>
          </a:xfrm>
          <a:prstGeom prst="rect">
            <a:avLst/>
          </a:prstGeom>
          <a:noFill/>
        </p:spPr>
        <p:txBody>
          <a:bodyPr wrap="square" rtlCol="0" anchor="t">
            <a:spAutoFit/>
          </a:bodyPr>
          <a:lstStyle/>
          <a:p>
            <a:pPr>
              <a:lnSpc>
                <a:spcPct val="150000"/>
              </a:lnSpc>
            </a:pPr>
            <a:r>
              <a:rPr lang="zh-CN" altLang="en-US" sz="2400" b="1" dirty="0"/>
              <a:t>代表人物</a:t>
            </a:r>
            <a:r>
              <a:rPr lang="zh-CN" altLang="en-US" sz="2400" b="1" dirty="0" smtClean="0"/>
              <a:t>： 比</a:t>
            </a:r>
            <a:r>
              <a:rPr lang="zh-CN" altLang="en-US" sz="2400" b="1" dirty="0"/>
              <a:t>尔•盖茨</a:t>
            </a:r>
            <a:endParaRPr lang="zh-CN" altLang="en-US" sz="2400" b="1" dirty="0"/>
          </a:p>
        </p:txBody>
      </p:sp>
      <p:sp>
        <p:nvSpPr>
          <p:cNvPr id="13" name="文本框 12"/>
          <p:cNvSpPr txBox="1"/>
          <p:nvPr/>
        </p:nvSpPr>
        <p:spPr>
          <a:xfrm>
            <a:off x="301625" y="3268345"/>
            <a:ext cx="8419465" cy="2030095"/>
          </a:xfrm>
          <a:prstGeom prst="rect">
            <a:avLst/>
          </a:prstGeom>
          <a:noFill/>
        </p:spPr>
        <p:txBody>
          <a:bodyPr wrap="square" rtlCol="0">
            <a:spAutoFit/>
          </a:bodyPr>
          <a:lstStyle/>
          <a:p>
            <a:pPr marL="285750" indent="-285750">
              <a:lnSpc>
                <a:spcPct val="150000"/>
              </a:lnSpc>
              <a:buFont typeface="Wingdings" panose="05000000000000000000" charset="0"/>
              <a:buChar char="u"/>
            </a:pPr>
            <a:r>
              <a:rPr lang="zh-CN" altLang="en-US" sz="2800" b="1" dirty="0"/>
              <a:t>人工智能需要进行良好驾驭，如果能够进行很好的驾驭，人工智能便能够为人类造福；反之则会成为未来几十年会发展成为人类的心头大患</a:t>
            </a:r>
            <a:endParaRPr lang="zh-CN" alt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你对人工智能的态度是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1828800" y="235521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会威胁人类</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1828800" y="321246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会造福人类</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4"/>
            </p:custDataLst>
          </p:nvPr>
        </p:nvSpPr>
        <p:spPr>
          <a:xfrm>
            <a:off x="1828800" y="406971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一定要合理控制才能造福人类</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5"/>
            </p:custDataLst>
          </p:nvPr>
        </p:nvSpPr>
        <p:spPr>
          <a:xfrm>
            <a:off x="1114425" y="24193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114425" y="327660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114425" y="41338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圆角矩形 13"/>
          <p:cNvSpPr/>
          <p:nvPr>
            <p:custDataLst>
              <p:tags r:id="rId8"/>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19" name="组合 18"/>
          <p:cNvGrpSpPr/>
          <p:nvPr>
            <p:custDataLst>
              <p:tags r:id="rId9"/>
            </p:custDataLst>
          </p:nvPr>
        </p:nvGrpSpPr>
        <p:grpSpPr>
          <a:xfrm>
            <a:off x="0" y="0"/>
            <a:ext cx="9144000" cy="635000"/>
            <a:chOff x="0" y="0"/>
            <a:chExt cx="14400" cy="1000"/>
          </a:xfrm>
        </p:grpSpPr>
        <p:sp>
          <p:nvSpPr>
            <p:cNvPr id="15" name="TitleBackground"/>
            <p:cNvSpPr/>
            <p:nvPr>
              <p:custDataLst>
                <p:tags r:id="rId10"/>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投票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8" name="TipText"/>
            <p:cNvSpPr txBox="1"/>
            <p:nvPr>
              <p:custDataLst>
                <p:tags r:id="rId13"/>
              </p:custDataLst>
            </p:nvPr>
          </p:nvSpPr>
          <p:spPr>
            <a:xfrm>
              <a:off x="1800"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最多可选1项</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 name="图片 3" descr="tmpF5E"/>
          <p:cNvPicPr>
            <a:picLocks noChangeAspect="1"/>
          </p:cNvPicPr>
          <p:nvPr>
            <p:custDataLst>
              <p:tags r:id="rId14"/>
            </p:custDataLst>
          </p:nvPr>
        </p:nvPicPr>
        <p:blipFill>
          <a:blip r:embed="rId15"/>
          <a:stretch>
            <a:fillRect/>
          </a:stretch>
        </p:blipFill>
        <p:spPr>
          <a:xfrm>
            <a:off x="7594600" y="63500"/>
            <a:ext cx="1422400" cy="508000"/>
          </a:xfrm>
          <a:prstGeom prst="rect">
            <a:avLst/>
          </a:prstGeom>
        </p:spPr>
      </p:pic>
    </p:spTree>
    <p:custDataLst>
      <p:tags r:id="rId16"/>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3874" y="1585595"/>
            <a:ext cx="8512621" cy="4901565"/>
          </a:xfrm>
        </p:spPr>
        <p:txBody>
          <a:bodyPr>
            <a:normAutofit fontScale="87500"/>
          </a:bodyPr>
          <a:lstStyle/>
          <a:p>
            <a:pPr>
              <a:lnSpc>
                <a:spcPct val="150000"/>
              </a:lnSpc>
              <a:buFont typeface="Wingdings" panose="05000000000000000000" charset="0"/>
              <a:buChar char="l"/>
            </a:pPr>
            <a:r>
              <a:rPr lang="zh-CN" altLang="en-US" b="1" dirty="0"/>
              <a:t>人工智能为何让人类如此忧虑？</a:t>
            </a:r>
            <a:r>
              <a:rPr lang="zh-CN" altLang="en-US" b="1" dirty="0">
                <a:sym typeface="+mn-ea"/>
              </a:rPr>
              <a:t>人工智能机器是否会威胁人类的生存安全？</a:t>
            </a:r>
            <a:endParaRPr lang="zh-CN" altLang="en-US" b="1" dirty="0"/>
          </a:p>
          <a:p>
            <a:pPr>
              <a:lnSpc>
                <a:spcPct val="150000"/>
              </a:lnSpc>
              <a:buFont typeface="Wingdings" panose="05000000000000000000" charset="0"/>
              <a:buChar char="l"/>
            </a:pPr>
            <a:r>
              <a:rPr lang="zh-CN" altLang="en-US" b="1" dirty="0"/>
              <a:t>人工智能的迅猛发展会有哪些风险和不确定性？会引发哪些社会危机和秩序困境？</a:t>
            </a:r>
            <a:endParaRPr lang="zh-CN" altLang="en-US" b="1" dirty="0"/>
          </a:p>
          <a:p>
            <a:pPr>
              <a:lnSpc>
                <a:spcPct val="150000"/>
              </a:lnSpc>
              <a:buFont typeface="Wingdings" panose="05000000000000000000" charset="0"/>
              <a:buChar char="l"/>
            </a:pPr>
            <a:r>
              <a:rPr lang="zh-CN" altLang="en-US" b="1" dirty="0"/>
              <a:t>将人类复杂的社会事务交由人工智能机器处理，是否能保证公平？</a:t>
            </a:r>
            <a:endParaRPr lang="zh-CN" altLang="en-US" b="1" dirty="0"/>
          </a:p>
          <a:p>
            <a:pPr>
              <a:lnSpc>
                <a:spcPct val="150000"/>
              </a:lnSpc>
              <a:buFont typeface="Wingdings" panose="05000000000000000000" charset="0"/>
              <a:buChar char="l"/>
            </a:pPr>
            <a:r>
              <a:rPr lang="zh-CN" altLang="en-US" b="1" dirty="0"/>
              <a:t>作为一场新的技术革命，人类要如何把握人工智能？</a:t>
            </a:r>
            <a:endParaRPr lang="zh-CN" altLang="en-US" b="1" dirty="0"/>
          </a:p>
        </p:txBody>
      </p:sp>
      <p:sp>
        <p:nvSpPr>
          <p:cNvPr id="2" name="文本框 1"/>
          <p:cNvSpPr txBox="1"/>
          <p:nvPr/>
        </p:nvSpPr>
        <p:spPr>
          <a:xfrm>
            <a:off x="457200" y="940435"/>
            <a:ext cx="1101090" cy="645160"/>
          </a:xfrm>
          <a:prstGeom prst="rect">
            <a:avLst/>
          </a:prstGeom>
          <a:noFill/>
        </p:spPr>
        <p:txBody>
          <a:bodyPr wrap="none" rtlCol="0">
            <a:spAutoFit/>
          </a:bodyPr>
          <a:lstStyle/>
          <a:p>
            <a:r>
              <a:rPr lang="zh-CN" altLang="en-US" sz="3600" b="1"/>
              <a:t>思考</a:t>
            </a:r>
            <a:endParaRPr lang="zh-CN" altLang="en-US" sz="36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130" y="833120"/>
            <a:ext cx="8229600" cy="880110"/>
          </a:xfrm>
        </p:spPr>
        <p:style>
          <a:lnRef idx="1">
            <a:schemeClr val="accent6"/>
          </a:lnRef>
          <a:fillRef idx="2">
            <a:schemeClr val="accent6"/>
          </a:fillRef>
          <a:effectRef idx="1">
            <a:schemeClr val="accent6"/>
          </a:effectRef>
          <a:fontRef idx="minor">
            <a:schemeClr val="dk1"/>
          </a:fontRef>
        </p:style>
        <p:txBody>
          <a:bodyPr>
            <a:noAutofit/>
          </a:bodyPr>
          <a:lstStyle/>
          <a:p>
            <a:pPr marL="0" indent="0">
              <a:lnSpc>
                <a:spcPct val="150000"/>
              </a:lnSpc>
              <a:buNone/>
            </a:pPr>
            <a:r>
              <a:rPr lang="zh-CN" altLang="en-US" b="1" dirty="0" smtClean="0">
                <a:solidFill>
                  <a:srgbClr val="FF0000"/>
                </a:solidFill>
              </a:rPr>
              <a:t>二、人工智能带来的伦理困境</a:t>
            </a:r>
            <a:endParaRPr lang="en-US" b="1" dirty="0">
              <a:solidFill>
                <a:srgbClr val="FF0000"/>
              </a:solidFill>
            </a:endParaRPr>
          </a:p>
        </p:txBody>
      </p:sp>
      <p:sp>
        <p:nvSpPr>
          <p:cNvPr id="2" name="文本框 1"/>
          <p:cNvSpPr txBox="1"/>
          <p:nvPr/>
        </p:nvSpPr>
        <p:spPr>
          <a:xfrm>
            <a:off x="490855" y="1797050"/>
            <a:ext cx="8016875" cy="3969385"/>
          </a:xfrm>
          <a:prstGeom prst="rect">
            <a:avLst/>
          </a:prstGeom>
          <a:noFill/>
        </p:spPr>
        <p:txBody>
          <a:bodyPr wrap="square" rtlCol="0">
            <a:spAutoFit/>
          </a:bodyPr>
          <a:lstStyle/>
          <a:p>
            <a:pPr>
              <a:lnSpc>
                <a:spcPct val="150000"/>
              </a:lnSpc>
              <a:buFont typeface="Wingdings" panose="05000000000000000000" charset="0"/>
              <a:buChar char="l"/>
            </a:pPr>
            <a:r>
              <a:rPr lang="zh-CN" sz="2800" b="1" dirty="0">
                <a:sym typeface="+mn-ea"/>
              </a:rPr>
              <a:t>伦理：研究</a:t>
            </a:r>
            <a:r>
              <a:rPr lang="zh-CN" sz="2800" b="1" dirty="0">
                <a:solidFill>
                  <a:srgbClr val="FF0000"/>
                </a:solidFill>
                <a:latin typeface="+mn-ea"/>
                <a:sym typeface="+mn-ea"/>
              </a:rPr>
              <a:t>人与人</a:t>
            </a:r>
            <a:r>
              <a:rPr lang="zh-CN" sz="2800" b="1" dirty="0">
                <a:latin typeface="+mn-ea"/>
                <a:sym typeface="+mn-ea"/>
              </a:rPr>
              <a:t>、</a:t>
            </a:r>
            <a:r>
              <a:rPr lang="zh-CN" sz="2800" b="1" dirty="0">
                <a:solidFill>
                  <a:srgbClr val="FF0000"/>
                </a:solidFill>
                <a:latin typeface="+mn-ea"/>
                <a:sym typeface="+mn-ea"/>
              </a:rPr>
              <a:t>人与自然、人与社会</a:t>
            </a:r>
            <a:r>
              <a:rPr lang="zh-CN" sz="2800" b="1" dirty="0">
                <a:latin typeface="+mn-ea"/>
                <a:sym typeface="+mn-ea"/>
              </a:rPr>
              <a:t>的关系，以及处理这些关系的</a:t>
            </a:r>
            <a:r>
              <a:rPr lang="zh-CN" sz="2800" b="1" dirty="0">
                <a:solidFill>
                  <a:srgbClr val="FF0000"/>
                </a:solidFill>
                <a:latin typeface="+mn-ea"/>
                <a:sym typeface="+mn-ea"/>
              </a:rPr>
              <a:t>准则。</a:t>
            </a:r>
            <a:endParaRPr lang="zh-CN" sz="2800" b="1" dirty="0">
              <a:solidFill>
                <a:srgbClr val="FF0000"/>
              </a:solidFill>
              <a:latin typeface="+mn-ea"/>
              <a:sym typeface="+mn-ea"/>
            </a:endParaRPr>
          </a:p>
          <a:p>
            <a:pPr>
              <a:lnSpc>
                <a:spcPct val="150000"/>
              </a:lnSpc>
              <a:buFont typeface="Wingdings" panose="05000000000000000000" charset="0"/>
              <a:buChar char="l"/>
            </a:pPr>
            <a:r>
              <a:rPr lang="zh-CN" altLang="en-US" sz="2800" b="1" dirty="0"/>
              <a:t>人工智能带来</a:t>
            </a:r>
            <a:r>
              <a:rPr lang="zh-CN" altLang="en-US" sz="2800" b="1" dirty="0">
                <a:sym typeface="+mn-ea"/>
              </a:rPr>
              <a:t>的</a:t>
            </a:r>
            <a:r>
              <a:rPr lang="zh-CN" altLang="en-US" sz="2800" b="1" dirty="0"/>
              <a:t>新问题：</a:t>
            </a:r>
            <a:endParaRPr lang="zh-CN" altLang="en-US" sz="2800" b="1" dirty="0"/>
          </a:p>
          <a:p>
            <a:pPr lvl="1">
              <a:lnSpc>
                <a:spcPct val="150000"/>
              </a:lnSpc>
              <a:buFont typeface="Wingdings" panose="05000000000000000000" charset="0"/>
              <a:buChar char="l"/>
            </a:pPr>
            <a:r>
              <a:rPr lang="zh-CN" altLang="en-US" sz="2800" b="1" dirty="0"/>
              <a:t>跨人类伦理问题：人与</a:t>
            </a:r>
            <a:r>
              <a:rPr lang="zh-CN" altLang="en-US" sz="2800" b="1" dirty="0" smtClean="0"/>
              <a:t>机器之间</a:t>
            </a:r>
            <a:r>
              <a:rPr lang="zh-CN" altLang="en-US" sz="2800" b="1" dirty="0"/>
              <a:t>的关系</a:t>
            </a:r>
            <a:endParaRPr lang="zh-CN" altLang="en-US" sz="2800" b="1" dirty="0"/>
          </a:p>
          <a:p>
            <a:pPr lvl="1">
              <a:lnSpc>
                <a:spcPct val="150000"/>
              </a:lnSpc>
              <a:buFont typeface="Wingdings" panose="05000000000000000000" charset="0"/>
              <a:buChar char="l"/>
            </a:pPr>
            <a:r>
              <a:rPr lang="zh-CN" altLang="en-US" sz="2800" b="1" dirty="0"/>
              <a:t>人与人、人与社会交互方式的改变</a:t>
            </a:r>
            <a:endParaRPr lang="zh-CN" altLang="en-US" sz="2800" b="1" dirty="0"/>
          </a:p>
          <a:p>
            <a:pPr lvl="1">
              <a:lnSpc>
                <a:spcPct val="150000"/>
              </a:lnSpc>
              <a:buFont typeface="Wingdings" panose="05000000000000000000" charset="0"/>
              <a:buChar char="l"/>
            </a:pPr>
            <a:r>
              <a:rPr lang="zh-CN" altLang="en-US" sz="2800" b="1" dirty="0"/>
              <a:t>安全、隐私、决策、法律</a:t>
            </a:r>
            <a:endParaRPr lang="zh-CN" altLang="en-US" sz="2800" b="1" dirty="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6016" y="620688"/>
            <a:ext cx="4320480" cy="2520280"/>
          </a:xfrm>
        </p:spPr>
        <p:txBody>
          <a:bodyPr>
            <a:normAutofit/>
          </a:bodyPr>
          <a:lstStyle/>
          <a:p>
            <a:pPr marL="0" indent="0">
              <a:lnSpc>
                <a:spcPct val="150000"/>
              </a:lnSpc>
              <a:buNone/>
            </a:pPr>
            <a:r>
              <a:rPr lang="zh-CN" altLang="en-US" b="1" dirty="0"/>
              <a:t>超级智能与人工愚蠢</a:t>
            </a:r>
            <a:endParaRPr lang="zh-CN" altLang="en-US" b="1" dirty="0"/>
          </a:p>
          <a:p>
            <a:pPr marL="0" indent="0">
              <a:lnSpc>
                <a:spcPct val="150000"/>
              </a:lnSpc>
              <a:buNone/>
            </a:pPr>
            <a:r>
              <a:rPr lang="zh-CN" altLang="en-US" b="1" dirty="0"/>
              <a:t>人身安全问题</a:t>
            </a:r>
            <a:endParaRPr lang="zh-CN" altLang="en-US" b="1" dirty="0"/>
          </a:p>
          <a:p>
            <a:pPr marL="0" indent="0">
              <a:lnSpc>
                <a:spcPct val="150000"/>
              </a:lnSpc>
              <a:buNone/>
            </a:pPr>
            <a:r>
              <a:rPr lang="zh-CN" altLang="en-US" b="1" dirty="0"/>
              <a:t>隐私安全问题</a:t>
            </a:r>
            <a:endParaRPr lang="zh-CN" altLang="en-US" b="1" dirty="0"/>
          </a:p>
        </p:txBody>
      </p:sp>
      <p:sp>
        <p:nvSpPr>
          <p:cNvPr id="4" name="TextBox 3"/>
          <p:cNvSpPr txBox="1"/>
          <p:nvPr/>
        </p:nvSpPr>
        <p:spPr>
          <a:xfrm>
            <a:off x="899592" y="1004530"/>
            <a:ext cx="3600400" cy="5016758"/>
          </a:xfrm>
          <a:prstGeom prst="rect">
            <a:avLst/>
          </a:prstGeom>
          <a:noFill/>
        </p:spPr>
        <p:txBody>
          <a:bodyPr wrap="square" rtlCol="0">
            <a:spAutoFit/>
          </a:bodyPr>
          <a:lstStyle/>
          <a:p>
            <a:pPr marL="571500" indent="-571500">
              <a:lnSpc>
                <a:spcPct val="200000"/>
              </a:lnSpc>
              <a:buFont typeface="Wingdings" panose="05000000000000000000" pitchFamily="2" charset="2"/>
              <a:buChar char="u"/>
            </a:pPr>
            <a:r>
              <a:rPr lang="zh-CN" altLang="en-US" sz="4000" b="1" dirty="0">
                <a:solidFill>
                  <a:srgbClr val="FF0000"/>
                </a:solidFill>
                <a:latin typeface="+mn-ea"/>
              </a:rPr>
              <a:t>安全</a:t>
            </a:r>
            <a:r>
              <a:rPr lang="zh-CN" altLang="en-US" sz="4000" b="1" dirty="0" smtClean="0">
                <a:solidFill>
                  <a:srgbClr val="FF0000"/>
                </a:solidFill>
                <a:latin typeface="+mn-ea"/>
              </a:rPr>
              <a:t>困境</a:t>
            </a:r>
            <a:endParaRPr lang="en-US" altLang="zh-CN" sz="4000" b="1" dirty="0" smtClean="0">
              <a:solidFill>
                <a:srgbClr val="FF0000"/>
              </a:solidFill>
              <a:latin typeface="+mn-ea"/>
            </a:endParaRPr>
          </a:p>
          <a:p>
            <a:pPr marL="571500" indent="-571500">
              <a:lnSpc>
                <a:spcPct val="200000"/>
              </a:lnSpc>
              <a:buFont typeface="Wingdings" panose="05000000000000000000" pitchFamily="2" charset="2"/>
              <a:buChar char="u"/>
            </a:pPr>
            <a:r>
              <a:rPr lang="zh-CN" altLang="en-US" sz="4000" b="1" dirty="0" smtClean="0">
                <a:latin typeface="+mn-ea"/>
              </a:rPr>
              <a:t>法律困境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latin typeface="+mn-ea"/>
              </a:rPr>
              <a:t>伦理困境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latin typeface="+mn-ea"/>
              </a:rPr>
              <a:t>决策</a:t>
            </a:r>
            <a:r>
              <a:rPr lang="zh-CN" altLang="en-US" sz="4000" b="1" dirty="0">
                <a:latin typeface="+mn-ea"/>
              </a:rPr>
              <a:t>困境</a:t>
            </a:r>
            <a:endParaRPr lang="zh-CN" altLang="en-US" sz="4000" dirty="0"/>
          </a:p>
        </p:txBody>
      </p:sp>
      <p:sp>
        <p:nvSpPr>
          <p:cNvPr id="5" name="左大括号 4"/>
          <p:cNvSpPr/>
          <p:nvPr/>
        </p:nvSpPr>
        <p:spPr>
          <a:xfrm>
            <a:off x="4139952" y="860514"/>
            <a:ext cx="576064" cy="2016224"/>
          </a:xfrm>
          <a:prstGeom prst="leftBrace">
            <a:avLst>
              <a:gd name="adj1" fmla="val 57174"/>
              <a:gd name="adj2" fmla="val 50581"/>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t>1. </a:t>
            </a:r>
            <a:r>
              <a:rPr lang="zh-CN" altLang="en-US" b="1" dirty="0"/>
              <a:t>安全困境</a:t>
            </a:r>
            <a:r>
              <a:rPr lang="en-US" altLang="zh-CN" b="1" dirty="0"/>
              <a:t>-</a:t>
            </a:r>
            <a:r>
              <a:rPr lang="zh-CN" altLang="en-US" sz="3200" dirty="0">
                <a:solidFill>
                  <a:srgbClr val="FF0000"/>
                </a:solidFill>
                <a:sym typeface="+mn-ea"/>
              </a:rPr>
              <a:t>超级智能与人工愚蠢</a:t>
            </a:r>
            <a:endParaRPr lang="zh-CN" altLang="en-US" sz="3200" b="1" dirty="0">
              <a:solidFill>
                <a:srgbClr val="FF0000"/>
              </a:solidFill>
              <a:sym typeface="+mn-ea"/>
            </a:endParaRPr>
          </a:p>
        </p:txBody>
      </p:sp>
      <p:sp>
        <p:nvSpPr>
          <p:cNvPr id="3" name="内容占位符 2"/>
          <p:cNvSpPr>
            <a:spLocks noGrp="1"/>
          </p:cNvSpPr>
          <p:nvPr>
            <p:ph idx="1"/>
          </p:nvPr>
        </p:nvSpPr>
        <p:spPr>
          <a:xfrm>
            <a:off x="356235" y="1700808"/>
            <a:ext cx="8229600" cy="4656455"/>
          </a:xfrm>
        </p:spPr>
        <p:txBody>
          <a:bodyPr>
            <a:normAutofit fontScale="67500" lnSpcReduction="20000"/>
          </a:bodyPr>
          <a:lstStyle/>
          <a:p>
            <a:pPr>
              <a:lnSpc>
                <a:spcPct val="150000"/>
              </a:lnSpc>
              <a:buFont typeface="Wingdings" panose="05000000000000000000" charset="0"/>
              <a:buChar char="l"/>
            </a:pPr>
            <a:r>
              <a:rPr lang="zh-CN" altLang="en-US" b="1" dirty="0">
                <a:solidFill>
                  <a:srgbClr val="FF0000"/>
                </a:solidFill>
              </a:rPr>
              <a:t>超级智能</a:t>
            </a:r>
            <a:r>
              <a:rPr lang="zh-CN" altLang="en-US" b="1" dirty="0"/>
              <a:t>是指某些人工智能在某些特定领域拥有超级的能力，如计算速度，从而造成了某些不可控的后果。</a:t>
            </a:r>
            <a:endParaRPr lang="zh-CN" altLang="en-US" b="1" dirty="0"/>
          </a:p>
          <a:p>
            <a:pPr>
              <a:lnSpc>
                <a:spcPct val="150000"/>
              </a:lnSpc>
              <a:buFont typeface="Wingdings" panose="05000000000000000000" charset="0"/>
              <a:buChar char="l"/>
            </a:pPr>
            <a:r>
              <a:rPr lang="zh-CN" altLang="en-US" b="1" dirty="0"/>
              <a:t>例如，证券交易所中用于自动执行股票交易的人工智能系统，执行时间以纳秒为单元。一旦出现问题，人类根本无法及时干预。</a:t>
            </a:r>
            <a:endParaRPr lang="zh-CN" altLang="en-US" b="1" dirty="0"/>
          </a:p>
          <a:p>
            <a:pPr>
              <a:lnSpc>
                <a:spcPct val="150000"/>
              </a:lnSpc>
              <a:buFont typeface="Wingdings" panose="05000000000000000000" charset="0"/>
              <a:buChar char="l"/>
            </a:pPr>
            <a:r>
              <a:rPr lang="zh-CN" altLang="en-US" b="1" dirty="0"/>
              <a:t>超级智能往往存在一些“黑箱”般的</a:t>
            </a:r>
            <a:r>
              <a:rPr lang="zh-CN" altLang="en-US" b="1" dirty="0">
                <a:solidFill>
                  <a:srgbClr val="FF0000"/>
                </a:solidFill>
              </a:rPr>
              <a:t>不透明性</a:t>
            </a:r>
            <a:r>
              <a:rPr lang="zh-CN" altLang="en-US" b="1" dirty="0"/>
              <a:t>。如</a:t>
            </a:r>
            <a:r>
              <a:rPr lang="zh-CN" altLang="en-US" b="1" dirty="0" smtClean="0"/>
              <a:t>对于深度学习算法</a:t>
            </a:r>
            <a:r>
              <a:rPr lang="zh-CN" altLang="en-US" b="1" dirty="0"/>
              <a:t>，人类早已放弃了试图理解其何以能够有效执行如此复杂的任务。</a:t>
            </a:r>
            <a:endParaRPr lang="zh-CN" altLang="en-US" b="1" dirty="0"/>
          </a:p>
          <a:p>
            <a:pPr>
              <a:lnSpc>
                <a:spcPct val="150000"/>
              </a:lnSpc>
              <a:buFont typeface="Wingdings" panose="05000000000000000000" charset="0"/>
              <a:buChar char="l"/>
            </a:pPr>
            <a:r>
              <a:rPr lang="zh-CN" altLang="en-US" b="1" dirty="0"/>
              <a:t>“我们已经无法控制计算速度快于人类大脑百万倍的机器，在可预见的未来，这个速度将持续增长。”</a:t>
            </a:r>
            <a:endParaRPr lang="zh-CN" alt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t>1. </a:t>
            </a:r>
            <a:r>
              <a:rPr lang="zh-CN" altLang="en-US" b="1" dirty="0"/>
              <a:t>安全困境</a:t>
            </a:r>
            <a:r>
              <a:rPr lang="en-US" altLang="zh-CN" b="1" dirty="0"/>
              <a:t>-</a:t>
            </a:r>
            <a:r>
              <a:rPr lang="zh-CN" altLang="en-US" sz="3200" dirty="0">
                <a:solidFill>
                  <a:srgbClr val="FF0000"/>
                </a:solidFill>
                <a:sym typeface="+mn-ea"/>
              </a:rPr>
              <a:t>超级智能与人工愚蠢</a:t>
            </a:r>
            <a:endParaRPr lang="zh-CN" altLang="en-US" sz="3200" b="1" dirty="0">
              <a:solidFill>
                <a:srgbClr val="FF0000"/>
              </a:solidFill>
              <a:sym typeface="+mn-ea"/>
            </a:endParaRPr>
          </a:p>
        </p:txBody>
      </p:sp>
      <p:sp>
        <p:nvSpPr>
          <p:cNvPr id="3" name="内容占位符 2"/>
          <p:cNvSpPr>
            <a:spLocks noGrp="1"/>
          </p:cNvSpPr>
          <p:nvPr>
            <p:ph idx="1"/>
          </p:nvPr>
        </p:nvSpPr>
        <p:spPr>
          <a:xfrm>
            <a:off x="323528" y="1628800"/>
            <a:ext cx="8229600" cy="4969510"/>
          </a:xfrm>
        </p:spPr>
        <p:txBody>
          <a:bodyPr>
            <a:normAutofit/>
          </a:bodyPr>
          <a:lstStyle/>
          <a:p>
            <a:pPr>
              <a:lnSpc>
                <a:spcPct val="150000"/>
              </a:lnSpc>
              <a:buFont typeface="Wingdings" panose="05000000000000000000" charset="0"/>
              <a:buChar char="l"/>
            </a:pPr>
            <a:r>
              <a:rPr lang="zh-CN" altLang="en-US" sz="2100" b="1" dirty="0" smtClean="0"/>
              <a:t>“</a:t>
            </a:r>
            <a:r>
              <a:rPr lang="zh-CN" altLang="en-US" sz="2100" b="1" dirty="0" smtClean="0">
                <a:solidFill>
                  <a:srgbClr val="FF0000"/>
                </a:solidFill>
              </a:rPr>
              <a:t>人工愚蠢</a:t>
            </a:r>
            <a:r>
              <a:rPr lang="zh-CN" altLang="en-US" sz="2100" b="1" dirty="0" smtClean="0"/>
              <a:t>”（</a:t>
            </a:r>
            <a:r>
              <a:rPr lang="en-US" altLang="zh-CN" sz="2100" b="1" dirty="0"/>
              <a:t>Artificial Stupidity</a:t>
            </a:r>
            <a:r>
              <a:rPr lang="zh-CN" altLang="en-US" sz="2100" b="1" dirty="0" smtClean="0"/>
              <a:t>）是</a:t>
            </a:r>
            <a:r>
              <a:rPr lang="zh-CN" altLang="en-US" sz="2100" b="1" dirty="0"/>
              <a:t>人工智能的反义词，意指简单规则下的人工智能的失败。</a:t>
            </a:r>
            <a:endParaRPr lang="zh-CN" altLang="en-US" sz="2100" b="1" dirty="0"/>
          </a:p>
          <a:p>
            <a:pPr>
              <a:lnSpc>
                <a:spcPct val="150000"/>
              </a:lnSpc>
              <a:buFont typeface="Wingdings" panose="05000000000000000000" charset="0"/>
              <a:buChar char="l"/>
            </a:pPr>
            <a:r>
              <a:rPr lang="zh-CN" altLang="en-US" sz="2100" b="1" dirty="0"/>
              <a:t>2011年4月，亚马逊网站上一本不再出版的图书《苍蝇的成长》出乎意料地与自己打起了价格战。这本书有两个版本，原来售价为35至40美元。有一天，它们突然分别以</a:t>
            </a:r>
            <a:r>
              <a:rPr lang="zh-CN" altLang="en-US" sz="2100" b="1" dirty="0" smtClean="0"/>
              <a:t>1</a:t>
            </a:r>
            <a:r>
              <a:rPr lang="en-US" altLang="zh-CN" sz="2100" b="1" dirty="0" smtClean="0"/>
              <a:t>,</a:t>
            </a:r>
            <a:r>
              <a:rPr lang="zh-CN" altLang="en-US" sz="2100" b="1" dirty="0" smtClean="0"/>
              <a:t>730</a:t>
            </a:r>
            <a:r>
              <a:rPr lang="en-US" altLang="zh-CN" sz="2100" b="1" dirty="0" smtClean="0"/>
              <a:t>,</a:t>
            </a:r>
            <a:r>
              <a:rPr lang="zh-CN" altLang="en-US" sz="2100" b="1" dirty="0" smtClean="0"/>
              <a:t>045</a:t>
            </a:r>
            <a:r>
              <a:rPr lang="zh-CN" altLang="en-US" sz="2100" b="1" dirty="0"/>
              <a:t>和</a:t>
            </a:r>
            <a:r>
              <a:rPr lang="zh-CN" altLang="en-US" sz="2100" b="1" dirty="0" smtClean="0"/>
              <a:t>2</a:t>
            </a:r>
            <a:r>
              <a:rPr lang="en-US" altLang="zh-CN" sz="2100" b="1" dirty="0" smtClean="0"/>
              <a:t>,</a:t>
            </a:r>
            <a:r>
              <a:rPr lang="zh-CN" altLang="en-US" sz="2100" b="1" dirty="0" smtClean="0"/>
              <a:t>198</a:t>
            </a:r>
            <a:r>
              <a:rPr lang="en-US" altLang="zh-CN" sz="2100" b="1" dirty="0" smtClean="0"/>
              <a:t>,</a:t>
            </a:r>
            <a:r>
              <a:rPr lang="zh-CN" altLang="en-US" sz="2100" b="1" dirty="0" smtClean="0"/>
              <a:t>177</a:t>
            </a:r>
            <a:r>
              <a:rPr lang="zh-CN" altLang="en-US" sz="2100" b="1" dirty="0"/>
              <a:t>美元销售。仅仅数小时，价格又连续翻倍。两周之后，书价已达到不可思议的</a:t>
            </a:r>
            <a:r>
              <a:rPr lang="zh-CN" altLang="en-US" sz="2100" b="1" dirty="0" smtClean="0"/>
              <a:t>23</a:t>
            </a:r>
            <a:r>
              <a:rPr lang="en-US" altLang="zh-CN" sz="2100" b="1" dirty="0" smtClean="0"/>
              <a:t>,</a:t>
            </a:r>
            <a:r>
              <a:rPr lang="zh-CN" altLang="en-US" sz="2100" b="1" dirty="0" smtClean="0"/>
              <a:t>698</a:t>
            </a:r>
            <a:r>
              <a:rPr lang="en-US" altLang="zh-CN" sz="2100" b="1" dirty="0" smtClean="0"/>
              <a:t>,</a:t>
            </a:r>
            <a:r>
              <a:rPr lang="zh-CN" altLang="en-US" sz="2100" b="1" dirty="0" smtClean="0"/>
              <a:t>655</a:t>
            </a:r>
            <a:r>
              <a:rPr lang="zh-CN" altLang="en-US" sz="2100" b="1" dirty="0"/>
              <a:t>.93美元。之所以会如此，就是因为算法规定这本书的售价必须略高于竞争对手，于是就引发了价格战，并最终将自己的价格提升到了一个荒诞的程度。</a:t>
            </a:r>
            <a:endParaRPr lang="zh-CN" altLang="en-US" sz="21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1. </a:t>
            </a:r>
            <a:r>
              <a:rPr lang="zh-CN" altLang="en-US" b="1"/>
              <a:t>安全困境</a:t>
            </a:r>
            <a:r>
              <a:rPr lang="en-US" altLang="zh-CN" b="1"/>
              <a:t>-</a:t>
            </a:r>
            <a:r>
              <a:rPr lang="zh-CN" altLang="en-US" sz="3200">
                <a:solidFill>
                  <a:srgbClr val="FF0000"/>
                </a:solidFill>
                <a:sym typeface="+mn-ea"/>
              </a:rPr>
              <a:t>超级智能与人工愚蠢</a:t>
            </a:r>
            <a:endParaRPr lang="zh-CN" altLang="en-US" sz="3200" b="1">
              <a:solidFill>
                <a:srgbClr val="FF0000"/>
              </a:solidFill>
              <a:sym typeface="+mn-ea"/>
            </a:endParaRPr>
          </a:p>
        </p:txBody>
      </p:sp>
      <p:sp>
        <p:nvSpPr>
          <p:cNvPr id="3" name="内容占位符 2"/>
          <p:cNvSpPr>
            <a:spLocks noGrp="1"/>
          </p:cNvSpPr>
          <p:nvPr>
            <p:ph idx="1"/>
          </p:nvPr>
        </p:nvSpPr>
        <p:spPr>
          <a:xfrm>
            <a:off x="356235" y="1816735"/>
            <a:ext cx="8229600" cy="4656455"/>
          </a:xfrm>
        </p:spPr>
        <p:txBody>
          <a:bodyPr>
            <a:normAutofit fontScale="85000" lnSpcReduction="20000"/>
          </a:bodyPr>
          <a:lstStyle/>
          <a:p>
            <a:pPr>
              <a:lnSpc>
                <a:spcPct val="150000"/>
              </a:lnSpc>
              <a:buFont typeface="Wingdings" panose="05000000000000000000" charset="0"/>
              <a:buChar char="l"/>
            </a:pPr>
            <a:r>
              <a:rPr lang="zh-CN" altLang="en-US" b="1"/>
              <a:t>2010年5月6日，美国东海岸时间下午2点42分，道•琼斯指数“闪电崩盘”，三分钟内下跌了将近1000点，创下历史最大的单日跌幅，将近1万亿美元财富凭空蒸发。一些股票从平时的30～40美元暴跌至0.01美元，而苹果公司股票每股从250美元激增至100000美元，不过，这些情况很快恢复正常。造成这一惊天大崩盘的罪魁祸首就是因为</a:t>
            </a:r>
            <a:r>
              <a:rPr lang="zh-CN" altLang="en-US" b="1">
                <a:solidFill>
                  <a:srgbClr val="FF0000"/>
                </a:solidFill>
              </a:rPr>
              <a:t>基于规则的简单人工智能的反馈回路被锁定</a:t>
            </a:r>
            <a:r>
              <a:rPr lang="zh-CN" altLang="en-US" b="1"/>
              <a:t>。</a:t>
            </a:r>
            <a:endParaRPr lang="zh-CN" altLang="en-US"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1. </a:t>
            </a:r>
            <a:r>
              <a:rPr lang="zh-CN" altLang="en-US" b="1"/>
              <a:t>安全困境</a:t>
            </a:r>
            <a:r>
              <a:rPr lang="en-US" altLang="zh-CN" b="1"/>
              <a:t>-</a:t>
            </a:r>
            <a:r>
              <a:rPr lang="zh-CN" altLang="en-US" sz="3200" b="1">
                <a:solidFill>
                  <a:srgbClr val="FF0000"/>
                </a:solidFill>
              </a:rPr>
              <a:t>人身安全</a:t>
            </a:r>
            <a:endParaRPr lang="zh-CN" altLang="en-US" sz="3200" b="1">
              <a:solidFill>
                <a:srgbClr val="FF0000"/>
              </a:solidFill>
              <a:sym typeface="+mn-ea"/>
            </a:endParaRPr>
          </a:p>
        </p:txBody>
      </p:sp>
      <p:sp>
        <p:nvSpPr>
          <p:cNvPr id="3" name="内容占位符 2"/>
          <p:cNvSpPr>
            <a:spLocks noGrp="1"/>
          </p:cNvSpPr>
          <p:nvPr>
            <p:ph idx="1"/>
          </p:nvPr>
        </p:nvSpPr>
        <p:spPr>
          <a:xfrm>
            <a:off x="255270" y="1628800"/>
            <a:ext cx="8495665" cy="5087620"/>
          </a:xfrm>
        </p:spPr>
        <p:txBody>
          <a:bodyPr>
            <a:normAutofit fontScale="87500" lnSpcReduction="10000"/>
          </a:bodyPr>
          <a:lstStyle/>
          <a:p>
            <a:pPr>
              <a:lnSpc>
                <a:spcPct val="150000"/>
              </a:lnSpc>
              <a:buFont typeface="Wingdings" panose="05000000000000000000" charset="0"/>
              <a:buChar char="l"/>
            </a:pPr>
            <a:r>
              <a:rPr lang="zh-CN" altLang="en-US" b="1" dirty="0"/>
              <a:t>1978年，日本广岛一家工厂的切割机器人突然失灵，将一名工人当作钢板进行切割，这是世界上第一宗机器人杀人事件。</a:t>
            </a:r>
            <a:endParaRPr lang="zh-CN" altLang="en-US" b="1" dirty="0"/>
          </a:p>
          <a:p>
            <a:pPr>
              <a:lnSpc>
                <a:spcPct val="150000"/>
              </a:lnSpc>
              <a:buFont typeface="Wingdings" panose="05000000000000000000" charset="0"/>
              <a:buChar char="l"/>
            </a:pPr>
            <a:r>
              <a:rPr lang="zh-CN" altLang="en-US" b="1" dirty="0"/>
              <a:t>1979年，美国密歇根州福特铸造厂工业机器人突然伸出手臂，闪电般击倒一名装配工人。</a:t>
            </a:r>
            <a:endParaRPr lang="zh-CN" altLang="en-US" b="1" dirty="0"/>
          </a:p>
          <a:p>
            <a:pPr>
              <a:lnSpc>
                <a:spcPct val="150000"/>
              </a:lnSpc>
              <a:buFont typeface="Wingdings" panose="05000000000000000000" charset="0"/>
              <a:buChar char="l"/>
            </a:pPr>
            <a:r>
              <a:rPr lang="zh-CN" altLang="en-US" b="1" dirty="0"/>
              <a:t>1989年，苏联国际象棋冠军古德柯夫和机器人对弈，连败3局的机器人突然释放高压电流，将一代象棋大师电击致死</a:t>
            </a:r>
            <a:r>
              <a:rPr lang="zh-CN" altLang="en-US" b="1" dirty="0" smtClean="0"/>
              <a:t>。</a:t>
            </a:r>
            <a:endParaRPr lang="zh-CN" altLang="en-US" b="1"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73804"/>
            <a:ext cx="8229600" cy="927004"/>
          </a:xfrm>
        </p:spPr>
        <p:txBody>
          <a:bodyPr/>
          <a:lstStyle/>
          <a:p>
            <a:pPr algn="ctr"/>
            <a:r>
              <a:rPr lang="zh-CN" altLang="en-US" b="1" dirty="0">
                <a:sym typeface="+mn-ea"/>
              </a:rPr>
              <a:t>引导案例：AlphaGo</a:t>
            </a:r>
            <a:endParaRPr lang="zh-CN" altLang="en-US" b="1" dirty="0">
              <a:sym typeface="+mn-ea"/>
            </a:endParaRPr>
          </a:p>
        </p:txBody>
      </p:sp>
      <p:sp>
        <p:nvSpPr>
          <p:cNvPr id="3" name="内容占位符 2"/>
          <p:cNvSpPr>
            <a:spLocks noGrp="1"/>
          </p:cNvSpPr>
          <p:nvPr>
            <p:ph idx="1"/>
          </p:nvPr>
        </p:nvSpPr>
        <p:spPr>
          <a:xfrm>
            <a:off x="107504" y="1700530"/>
            <a:ext cx="6336704" cy="2664574"/>
          </a:xfrm>
        </p:spPr>
        <p:txBody>
          <a:bodyPr>
            <a:noAutofit/>
          </a:bodyPr>
          <a:lstStyle/>
          <a:p>
            <a:pPr>
              <a:lnSpc>
                <a:spcPct val="150000"/>
              </a:lnSpc>
              <a:buFont typeface="Wingdings" panose="05000000000000000000" charset="0"/>
              <a:buChar char="l"/>
            </a:pPr>
            <a:r>
              <a:rPr lang="zh-CN" altLang="en-US" sz="2200" b="1" dirty="0"/>
              <a:t>1997年5月，IBM计算机“深蓝”轻松战胜国际象棋世界冠军卡斯帕罗夫。</a:t>
            </a:r>
            <a:endParaRPr lang="zh-CN" altLang="en-US" sz="2200" b="1" dirty="0"/>
          </a:p>
          <a:p>
            <a:pPr>
              <a:lnSpc>
                <a:spcPct val="150000"/>
              </a:lnSpc>
              <a:buFont typeface="Wingdings" panose="05000000000000000000" charset="0"/>
              <a:buChar char="l"/>
            </a:pPr>
            <a:r>
              <a:rPr lang="zh-CN" altLang="en-US" sz="2200" b="1" dirty="0"/>
              <a:t>2016年3月，谷歌“阿尔发狗</a:t>
            </a:r>
            <a:r>
              <a:rPr lang="zh-CN" altLang="en-US" sz="2200" b="1" dirty="0" smtClean="0"/>
              <a:t>”</a:t>
            </a:r>
            <a:r>
              <a:rPr lang="en-US" altLang="zh-CN" sz="2200" b="1" dirty="0" smtClean="0"/>
              <a:t>(</a:t>
            </a:r>
            <a:r>
              <a:rPr lang="zh-CN" altLang="en-US" sz="2200" b="1" dirty="0" smtClean="0"/>
              <a:t>AlphaGo</a:t>
            </a:r>
            <a:r>
              <a:rPr lang="zh-CN" altLang="en-US" sz="2200" b="1" dirty="0"/>
              <a:t>第</a:t>
            </a:r>
            <a:r>
              <a:rPr lang="en-US" altLang="zh-CN" sz="2200" b="1" dirty="0"/>
              <a:t>18</a:t>
            </a:r>
            <a:r>
              <a:rPr lang="zh-CN" altLang="en-US" sz="2200" b="1" dirty="0" smtClean="0"/>
              <a:t>代</a:t>
            </a:r>
            <a:r>
              <a:rPr lang="en-US" altLang="zh-CN" sz="2200" b="1" dirty="0" smtClean="0"/>
              <a:t>)</a:t>
            </a:r>
            <a:r>
              <a:rPr lang="zh-CN" altLang="en-US" sz="2200" b="1" dirty="0" smtClean="0"/>
              <a:t>战胜</a:t>
            </a:r>
            <a:r>
              <a:rPr lang="zh-CN" altLang="en-US" sz="2200" b="1" dirty="0"/>
              <a:t>围棋冠军</a:t>
            </a:r>
            <a:r>
              <a:rPr lang="zh-CN" altLang="en-US" sz="2200" b="1" dirty="0" smtClean="0"/>
              <a:t>李世石</a:t>
            </a:r>
            <a:r>
              <a:rPr lang="en-US" altLang="zh-CN" sz="2200" b="1" dirty="0" smtClean="0"/>
              <a:t>(</a:t>
            </a:r>
            <a:r>
              <a:rPr lang="zh-CN" altLang="en-US" sz="2200" b="1" dirty="0" smtClean="0"/>
              <a:t>韩国</a:t>
            </a:r>
            <a:r>
              <a:rPr lang="en-US" altLang="zh-CN" sz="2200" b="1" dirty="0" smtClean="0"/>
              <a:t>)</a:t>
            </a:r>
            <a:r>
              <a:rPr lang="zh-CN" altLang="en-US" sz="2200" b="1" dirty="0" smtClean="0"/>
              <a:t>；</a:t>
            </a:r>
            <a:r>
              <a:rPr lang="zh-CN" altLang="en-US" sz="2200" b="1" dirty="0"/>
              <a:t>次年5月</a:t>
            </a:r>
            <a:r>
              <a:rPr lang="zh-CN" altLang="en-US" sz="2200" b="1" dirty="0" smtClean="0"/>
              <a:t>，</a:t>
            </a:r>
            <a:r>
              <a:rPr lang="zh-CN" altLang="en-US" sz="2200" b="1" dirty="0"/>
              <a:t> AlphaGo</a:t>
            </a:r>
            <a:r>
              <a:rPr lang="zh-CN" altLang="en-US" sz="2200" b="1" dirty="0" smtClean="0"/>
              <a:t>第</a:t>
            </a:r>
            <a:r>
              <a:rPr lang="en-US" altLang="zh-CN" sz="2200" b="1" dirty="0" smtClean="0"/>
              <a:t>60</a:t>
            </a:r>
            <a:r>
              <a:rPr lang="zh-CN" altLang="en-US" sz="2200" b="1" dirty="0" smtClean="0"/>
              <a:t>代再度战胜</a:t>
            </a:r>
            <a:r>
              <a:rPr lang="zh-CN" altLang="en-US" sz="2200" b="1" dirty="0"/>
              <a:t>我国</a:t>
            </a:r>
            <a:r>
              <a:rPr lang="zh-CN" altLang="en-US" sz="2200" b="1" dirty="0" smtClean="0"/>
              <a:t>围棋</a:t>
            </a:r>
            <a:r>
              <a:rPr lang="en-US" altLang="zh-CN" sz="2200" b="1" dirty="0" smtClean="0"/>
              <a:t>9</a:t>
            </a:r>
            <a:r>
              <a:rPr lang="zh-CN" altLang="en-US" sz="2200" b="1" dirty="0" smtClean="0"/>
              <a:t>段高手柯洁。</a:t>
            </a:r>
            <a:endParaRPr lang="zh-CN" altLang="en-US" sz="2200" b="1" dirty="0" smtClean="0">
              <a:solidFill>
                <a:srgbClr val="FF0000"/>
              </a:solidFill>
            </a:endParaRPr>
          </a:p>
        </p:txBody>
      </p:sp>
      <p:sp>
        <p:nvSpPr>
          <p:cNvPr id="4" name="文本框 3"/>
          <p:cNvSpPr txBox="1"/>
          <p:nvPr/>
        </p:nvSpPr>
        <p:spPr>
          <a:xfrm>
            <a:off x="6696075" y="6276340"/>
            <a:ext cx="2124710" cy="368300"/>
          </a:xfrm>
          <a:prstGeom prst="rect">
            <a:avLst/>
          </a:prstGeom>
          <a:noFill/>
        </p:spPr>
        <p:txBody>
          <a:bodyPr wrap="none" rtlCol="0">
            <a:spAutoFit/>
          </a:bodyPr>
          <a:lstStyle/>
          <a:p>
            <a:r>
              <a:rPr lang="zh-CN" altLang="en-US"/>
              <a:t>视频资料：</a:t>
            </a:r>
            <a:r>
              <a:rPr lang="en-US" altLang="zh-CN"/>
              <a:t>AlphaGo</a:t>
            </a:r>
            <a:endParaRPr lang="en-US" altLang="zh-CN"/>
          </a:p>
        </p:txBody>
      </p:sp>
      <p:pic>
        <p:nvPicPr>
          <p:cNvPr id="5" name="图片 4"/>
          <p:cNvPicPr>
            <a:picLocks noChangeAspect="1"/>
          </p:cNvPicPr>
          <p:nvPr/>
        </p:nvPicPr>
        <p:blipFill>
          <a:blip r:embed="rId1"/>
          <a:stretch>
            <a:fillRect/>
          </a:stretch>
        </p:blipFill>
        <p:spPr>
          <a:xfrm>
            <a:off x="6541933" y="2780928"/>
            <a:ext cx="2432994" cy="1512168"/>
          </a:xfrm>
          <a:prstGeom prst="rect">
            <a:avLst/>
          </a:prstGeom>
        </p:spPr>
      </p:pic>
      <p:sp>
        <p:nvSpPr>
          <p:cNvPr id="6" name="内容占位符 2"/>
          <p:cNvSpPr txBox="1"/>
          <p:nvPr/>
        </p:nvSpPr>
        <p:spPr>
          <a:xfrm>
            <a:off x="107504" y="4509120"/>
            <a:ext cx="8568952"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charset="0"/>
              <a:buChar char="l"/>
            </a:pPr>
            <a:r>
              <a:rPr lang="zh-CN" altLang="en-US" sz="2200" b="1" dirty="0" smtClean="0">
                <a:solidFill>
                  <a:srgbClr val="FF0000"/>
                </a:solidFill>
              </a:rPr>
              <a:t>2017年10月18日，DeepMind团队公布了最强版的AlphaGo Zero，从零基础开始学习围棋，自学成才，短短3天后就以100:0碾压了战胜李世石的那版</a:t>
            </a:r>
            <a:r>
              <a:rPr lang="zh-CN" altLang="en-US" sz="2200" b="1" dirty="0" smtClean="0">
                <a:solidFill>
                  <a:srgbClr val="FF0000"/>
                </a:solidFill>
                <a:sym typeface="+mn-ea"/>
              </a:rPr>
              <a:t>“狗”</a:t>
            </a:r>
            <a:r>
              <a:rPr lang="zh-CN" altLang="en-US" sz="2200" b="1" dirty="0" smtClean="0">
                <a:solidFill>
                  <a:srgbClr val="FF0000"/>
                </a:solidFill>
              </a:rPr>
              <a:t>，</a:t>
            </a:r>
            <a:r>
              <a:rPr lang="zh-CN" altLang="en-US" sz="2400" b="1" dirty="0" smtClean="0">
                <a:solidFill>
                  <a:srgbClr val="FF0000"/>
                </a:solidFill>
              </a:rPr>
              <a:t> </a:t>
            </a:r>
            <a:r>
              <a:rPr lang="en-US" altLang="zh-CN" sz="2400" b="1" dirty="0" smtClean="0">
                <a:solidFill>
                  <a:srgbClr val="FF0000"/>
                </a:solidFill>
              </a:rPr>
              <a:t>40 </a:t>
            </a:r>
            <a:r>
              <a:rPr lang="zh-CN" altLang="en-US" sz="2400" b="1" dirty="0" smtClean="0">
                <a:solidFill>
                  <a:srgbClr val="FF0000"/>
                </a:solidFill>
              </a:rPr>
              <a:t>天后战胜击败过柯洁的</a:t>
            </a:r>
            <a:r>
              <a:rPr lang="zh-CN" altLang="en-US" sz="2400" b="1" dirty="0" smtClean="0">
                <a:solidFill>
                  <a:srgbClr val="FF0000"/>
                </a:solidFill>
                <a:sym typeface="+mn-ea"/>
              </a:rPr>
              <a:t>“狗”</a:t>
            </a:r>
            <a:r>
              <a:rPr lang="zh-CN" altLang="en-US" sz="2200" b="1" dirty="0" smtClean="0">
                <a:solidFill>
                  <a:srgbClr val="FF0000"/>
                </a:solidFill>
              </a:rPr>
              <a:t>。</a:t>
            </a:r>
            <a:endParaRPr lang="zh-CN" altLang="en-US" sz="22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1. </a:t>
            </a:r>
            <a:r>
              <a:rPr lang="zh-CN" altLang="en-US" b="1"/>
              <a:t>安全困境</a:t>
            </a:r>
            <a:r>
              <a:rPr lang="en-US" altLang="zh-CN" b="1"/>
              <a:t>-</a:t>
            </a:r>
            <a:r>
              <a:rPr lang="zh-CN" altLang="en-US" sz="3200" b="1">
                <a:solidFill>
                  <a:srgbClr val="FF0000"/>
                </a:solidFill>
              </a:rPr>
              <a:t>人身安全</a:t>
            </a:r>
            <a:endParaRPr lang="zh-CN" altLang="en-US" sz="3200" b="1">
              <a:solidFill>
                <a:srgbClr val="FF0000"/>
              </a:solidFill>
              <a:sym typeface="+mn-ea"/>
            </a:endParaRPr>
          </a:p>
        </p:txBody>
      </p:sp>
      <p:sp>
        <p:nvSpPr>
          <p:cNvPr id="3" name="内容占位符 2"/>
          <p:cNvSpPr>
            <a:spLocks noGrp="1"/>
          </p:cNvSpPr>
          <p:nvPr>
            <p:ph idx="1"/>
          </p:nvPr>
        </p:nvSpPr>
        <p:spPr>
          <a:xfrm>
            <a:off x="255270" y="1788795"/>
            <a:ext cx="8495665" cy="4592533"/>
          </a:xfrm>
        </p:spPr>
        <p:txBody>
          <a:bodyPr>
            <a:normAutofit fontScale="95000"/>
          </a:bodyPr>
          <a:lstStyle/>
          <a:p>
            <a:pPr>
              <a:lnSpc>
                <a:spcPct val="150000"/>
              </a:lnSpc>
              <a:buFont typeface="Wingdings" panose="05000000000000000000" charset="0"/>
              <a:buChar char="l"/>
            </a:pPr>
            <a:r>
              <a:rPr lang="zh-CN" altLang="en-US" b="1" dirty="0" smtClean="0"/>
              <a:t>有</a:t>
            </a:r>
            <a:r>
              <a:rPr lang="zh-CN" altLang="en-US" b="1" dirty="0"/>
              <a:t>数据显示，2004至2012年间，美军针对阿富汗恐怖组织的无人机空袭超过300次，杀死3000余人，其中误杀的平民和儿童高达1100多人</a:t>
            </a:r>
            <a:r>
              <a:rPr lang="zh-CN" altLang="en-US" b="1" dirty="0" smtClean="0"/>
              <a:t>。</a:t>
            </a:r>
            <a:endParaRPr lang="en-US" altLang="zh-CN" b="1" dirty="0" smtClean="0"/>
          </a:p>
          <a:p>
            <a:pPr>
              <a:lnSpc>
                <a:spcPct val="150000"/>
              </a:lnSpc>
              <a:buFont typeface="Wingdings" panose="05000000000000000000" charset="0"/>
              <a:buChar char="l"/>
            </a:pPr>
            <a:endParaRPr lang="en-US" altLang="zh-CN" b="1" dirty="0"/>
          </a:p>
          <a:p>
            <a:pPr marL="0" indent="0" algn="ctr">
              <a:lnSpc>
                <a:spcPct val="150000"/>
              </a:lnSpc>
              <a:buNone/>
            </a:pPr>
            <a:r>
              <a:rPr lang="zh-CN" altLang="en-US" b="1" dirty="0" smtClean="0"/>
              <a:t>美国军方很心安，因为是无人机杀人，不是他们的士兵。</a:t>
            </a:r>
            <a:endParaRPr lang="zh-CN" altLang="en-US" b="1"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1. </a:t>
            </a:r>
            <a:r>
              <a:rPr lang="zh-CN" altLang="en-US" b="1"/>
              <a:t>安全困境</a:t>
            </a:r>
            <a:r>
              <a:rPr lang="en-US" altLang="zh-CN" b="1"/>
              <a:t>-</a:t>
            </a:r>
            <a:r>
              <a:rPr lang="zh-CN" altLang="en-US" sz="3200" b="1">
                <a:solidFill>
                  <a:srgbClr val="FF0000"/>
                </a:solidFill>
              </a:rPr>
              <a:t>隐私安全</a:t>
            </a:r>
            <a:endParaRPr lang="zh-CN" altLang="en-US" sz="3200" b="1">
              <a:solidFill>
                <a:srgbClr val="FF0000"/>
              </a:solidFill>
              <a:sym typeface="+mn-ea"/>
            </a:endParaRPr>
          </a:p>
        </p:txBody>
      </p:sp>
      <p:sp>
        <p:nvSpPr>
          <p:cNvPr id="3" name="内容占位符 2"/>
          <p:cNvSpPr>
            <a:spLocks noGrp="1"/>
          </p:cNvSpPr>
          <p:nvPr>
            <p:ph idx="1"/>
          </p:nvPr>
        </p:nvSpPr>
        <p:spPr>
          <a:xfrm>
            <a:off x="255270" y="1788795"/>
            <a:ext cx="8495665" cy="4304501"/>
          </a:xfrm>
        </p:spPr>
        <p:txBody>
          <a:bodyPr>
            <a:noAutofit/>
          </a:bodyPr>
          <a:lstStyle/>
          <a:p>
            <a:pPr>
              <a:lnSpc>
                <a:spcPct val="150000"/>
              </a:lnSpc>
              <a:buFont typeface="Wingdings" panose="05000000000000000000" charset="0"/>
              <a:buChar char="l"/>
            </a:pPr>
            <a:r>
              <a:rPr lang="zh-CN" altLang="en-US" b="1" dirty="0" smtClean="0"/>
              <a:t>智能机器</a:t>
            </a:r>
            <a:r>
              <a:rPr lang="zh-CN" altLang="en-US" b="1" dirty="0"/>
              <a:t>在互联网上没日没夜、一刻不停地搜集、整理着海量的个人数据，经过分析、归纳，完全可以勾勒出个人的个性特点、脾气秉性、饮食习惯、购物倾向、颜色偏好，甚至各种个人癖好、行踪轨迹等私密信息</a:t>
            </a:r>
            <a:r>
              <a:rPr lang="zh-CN" altLang="en-US" b="1" dirty="0" smtClean="0"/>
              <a:t>。</a:t>
            </a:r>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1. </a:t>
            </a:r>
            <a:r>
              <a:rPr lang="zh-CN" altLang="en-US" b="1"/>
              <a:t>安全困境</a:t>
            </a:r>
            <a:r>
              <a:rPr lang="en-US" altLang="zh-CN" b="1"/>
              <a:t>-</a:t>
            </a:r>
            <a:r>
              <a:rPr lang="zh-CN" altLang="en-US" sz="3200" b="1">
                <a:solidFill>
                  <a:srgbClr val="FF0000"/>
                </a:solidFill>
              </a:rPr>
              <a:t>隐私安全</a:t>
            </a:r>
            <a:endParaRPr lang="zh-CN" altLang="en-US" sz="3200" b="1">
              <a:solidFill>
                <a:srgbClr val="FF0000"/>
              </a:solidFill>
              <a:sym typeface="+mn-ea"/>
            </a:endParaRPr>
          </a:p>
        </p:txBody>
      </p:sp>
      <p:sp>
        <p:nvSpPr>
          <p:cNvPr id="3" name="内容占位符 2"/>
          <p:cNvSpPr>
            <a:spLocks noGrp="1"/>
          </p:cNvSpPr>
          <p:nvPr>
            <p:ph idx="1"/>
          </p:nvPr>
        </p:nvSpPr>
        <p:spPr>
          <a:xfrm>
            <a:off x="255270" y="1788795"/>
            <a:ext cx="8495665" cy="5087620"/>
          </a:xfrm>
        </p:spPr>
        <p:txBody>
          <a:bodyPr>
            <a:normAutofit lnSpcReduction="10000"/>
          </a:bodyPr>
          <a:lstStyle/>
          <a:p>
            <a:pPr>
              <a:lnSpc>
                <a:spcPct val="150000"/>
              </a:lnSpc>
              <a:buFont typeface="Wingdings" panose="05000000000000000000" charset="0"/>
              <a:buChar char="l"/>
            </a:pPr>
            <a:r>
              <a:rPr lang="zh-CN" altLang="en-US" b="1" dirty="0" smtClean="0"/>
              <a:t>2016年9月22日</a:t>
            </a:r>
            <a:r>
              <a:rPr lang="zh-CN" altLang="en-US" b="1" dirty="0"/>
              <a:t>，全球互联网巨头雅虎证实至少5亿用户账户信息遭人窃取。12月，雅虎再次发布声明，宣布在2013年8月，未经授权的第三方窃取了超过10亿用户的帐户信息，包括用户姓名、电子邮箱、电话号码、出生日期和部分登录密码</a:t>
            </a:r>
            <a:r>
              <a:rPr lang="zh-CN" altLang="en-US" b="1" dirty="0" smtClean="0"/>
              <a:t>。</a:t>
            </a:r>
            <a:endParaRPr lang="en-US" altLang="zh-CN" b="1" dirty="0" smtClean="0"/>
          </a:p>
          <a:p>
            <a:pPr>
              <a:lnSpc>
                <a:spcPct val="150000"/>
              </a:lnSpc>
              <a:buFont typeface="Wingdings" panose="05000000000000000000" charset="0"/>
              <a:buChar char="l"/>
            </a:pPr>
            <a:r>
              <a:rPr lang="zh-CN" altLang="en-US" b="1" dirty="0" smtClean="0">
                <a:solidFill>
                  <a:srgbClr val="FF0000"/>
                </a:solidFill>
              </a:rPr>
              <a:t>我们</a:t>
            </a:r>
            <a:r>
              <a:rPr lang="zh-CN" altLang="en-US" b="1" dirty="0">
                <a:solidFill>
                  <a:srgbClr val="FF0000"/>
                </a:solidFill>
              </a:rPr>
              <a:t>都在“网络裸奔”。</a:t>
            </a:r>
            <a:endParaRPr lang="zh-CN" altLang="en-US" b="1" dirty="0">
              <a:solidFill>
                <a:srgbClr val="FF0000"/>
              </a:solidFill>
            </a:endParaRPr>
          </a:p>
          <a:p>
            <a:pPr>
              <a:lnSpc>
                <a:spcPct val="150000"/>
              </a:lnSpc>
            </a:pPr>
            <a:endParaRPr lang="zh-CN" altLang="en-US" b="1" dirty="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6016" y="620688"/>
            <a:ext cx="4320480" cy="2520280"/>
          </a:xfrm>
        </p:spPr>
        <p:txBody>
          <a:bodyPr>
            <a:normAutofit/>
          </a:bodyPr>
          <a:lstStyle/>
          <a:p>
            <a:pPr marL="0" indent="0">
              <a:lnSpc>
                <a:spcPct val="150000"/>
              </a:lnSpc>
              <a:buNone/>
            </a:pPr>
            <a:r>
              <a:rPr lang="zh-CN" altLang="en-US" b="1" dirty="0"/>
              <a:t>超级智能与人工愚蠢</a:t>
            </a:r>
            <a:endParaRPr lang="zh-CN" altLang="en-US" b="1" dirty="0"/>
          </a:p>
          <a:p>
            <a:pPr marL="0" indent="0">
              <a:lnSpc>
                <a:spcPct val="150000"/>
              </a:lnSpc>
              <a:buNone/>
            </a:pPr>
            <a:r>
              <a:rPr lang="zh-CN" altLang="en-US" b="1" dirty="0"/>
              <a:t>人身安全问题</a:t>
            </a:r>
            <a:endParaRPr lang="zh-CN" altLang="en-US" b="1" dirty="0"/>
          </a:p>
          <a:p>
            <a:pPr marL="0" indent="0">
              <a:lnSpc>
                <a:spcPct val="150000"/>
              </a:lnSpc>
              <a:buNone/>
            </a:pPr>
            <a:r>
              <a:rPr lang="zh-CN" altLang="en-US" b="1" dirty="0"/>
              <a:t>隐私安全问题</a:t>
            </a:r>
            <a:endParaRPr lang="zh-CN" altLang="en-US" b="1" dirty="0"/>
          </a:p>
        </p:txBody>
      </p:sp>
      <p:sp>
        <p:nvSpPr>
          <p:cNvPr id="4" name="TextBox 3"/>
          <p:cNvSpPr txBox="1"/>
          <p:nvPr/>
        </p:nvSpPr>
        <p:spPr>
          <a:xfrm>
            <a:off x="899592" y="1004530"/>
            <a:ext cx="3600400" cy="5016758"/>
          </a:xfrm>
          <a:prstGeom prst="rect">
            <a:avLst/>
          </a:prstGeom>
          <a:noFill/>
        </p:spPr>
        <p:txBody>
          <a:bodyPr wrap="square" rtlCol="0">
            <a:spAutoFit/>
          </a:bodyPr>
          <a:lstStyle/>
          <a:p>
            <a:pPr marL="571500" indent="-571500">
              <a:lnSpc>
                <a:spcPct val="200000"/>
              </a:lnSpc>
              <a:buFont typeface="Wingdings" panose="05000000000000000000" pitchFamily="2" charset="2"/>
              <a:buChar char="u"/>
            </a:pPr>
            <a:r>
              <a:rPr lang="zh-CN" altLang="en-US" sz="4000" b="1" dirty="0">
                <a:latin typeface="+mn-ea"/>
              </a:rPr>
              <a:t>安全</a:t>
            </a:r>
            <a:r>
              <a:rPr lang="zh-CN" altLang="en-US" sz="4000" b="1" dirty="0" smtClean="0">
                <a:latin typeface="+mn-ea"/>
              </a:rPr>
              <a:t>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solidFill>
                  <a:srgbClr val="FF0000"/>
                </a:solidFill>
                <a:latin typeface="+mn-ea"/>
              </a:rPr>
              <a:t>法律困境</a:t>
            </a:r>
            <a:endParaRPr lang="en-US" altLang="zh-CN" sz="4000" b="1" dirty="0" smtClean="0">
              <a:solidFill>
                <a:srgbClr val="FF0000"/>
              </a:solidFill>
              <a:latin typeface="+mn-ea"/>
            </a:endParaRPr>
          </a:p>
          <a:p>
            <a:pPr marL="571500" indent="-571500">
              <a:lnSpc>
                <a:spcPct val="200000"/>
              </a:lnSpc>
              <a:buFont typeface="Wingdings" panose="05000000000000000000" pitchFamily="2" charset="2"/>
              <a:buChar char="u"/>
            </a:pPr>
            <a:r>
              <a:rPr lang="zh-CN" altLang="en-US" sz="4000" b="1" dirty="0" smtClean="0">
                <a:latin typeface="+mn-ea"/>
              </a:rPr>
              <a:t>伦理困境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latin typeface="+mn-ea"/>
              </a:rPr>
              <a:t>决策</a:t>
            </a:r>
            <a:r>
              <a:rPr lang="zh-CN" altLang="en-US" sz="4000" b="1" dirty="0">
                <a:latin typeface="+mn-ea"/>
              </a:rPr>
              <a:t>困境</a:t>
            </a:r>
            <a:endParaRPr lang="zh-CN" altLang="en-US" sz="4000" dirty="0"/>
          </a:p>
        </p:txBody>
      </p:sp>
      <p:sp>
        <p:nvSpPr>
          <p:cNvPr id="5" name="左大括号 4"/>
          <p:cNvSpPr/>
          <p:nvPr/>
        </p:nvSpPr>
        <p:spPr>
          <a:xfrm>
            <a:off x="4139952" y="860514"/>
            <a:ext cx="576064" cy="2016224"/>
          </a:xfrm>
          <a:prstGeom prst="leftBrace">
            <a:avLst>
              <a:gd name="adj1" fmla="val 57174"/>
              <a:gd name="adj2" fmla="val 50581"/>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990" y="836930"/>
            <a:ext cx="8754110" cy="1143000"/>
          </a:xfrm>
        </p:spPr>
        <p:txBody>
          <a:bodyPr>
            <a:normAutofit fontScale="90000"/>
          </a:bodyPr>
          <a:lstStyle/>
          <a:p>
            <a:pPr algn="l"/>
            <a:r>
              <a:rPr lang="en-US" altLang="zh-CN" b="1" dirty="0" smtClean="0"/>
              <a:t>2.</a:t>
            </a:r>
            <a:r>
              <a:rPr lang="zh-CN" altLang="en-US" b="1" dirty="0" smtClean="0"/>
              <a:t>法律困境：“达芬奇”手术机器人</a:t>
            </a:r>
            <a:endParaRPr lang="zh-CN" altLang="en-US" b="1" dirty="0"/>
          </a:p>
        </p:txBody>
      </p:sp>
      <p:sp>
        <p:nvSpPr>
          <p:cNvPr id="3" name="内容占位符 2"/>
          <p:cNvSpPr>
            <a:spLocks noGrp="1"/>
          </p:cNvSpPr>
          <p:nvPr>
            <p:ph idx="1"/>
          </p:nvPr>
        </p:nvSpPr>
        <p:spPr>
          <a:xfrm>
            <a:off x="467544" y="1900399"/>
            <a:ext cx="8229600" cy="2464706"/>
          </a:xfrm>
        </p:spPr>
        <p:txBody>
          <a:bodyPr>
            <a:normAutofit/>
          </a:bodyPr>
          <a:lstStyle/>
          <a:p>
            <a:pPr>
              <a:lnSpc>
                <a:spcPct val="150000"/>
              </a:lnSpc>
              <a:buFont typeface="Wingdings" panose="05000000000000000000" charset="0"/>
              <a:buChar char="l"/>
            </a:pPr>
            <a:r>
              <a:rPr lang="zh-CN" altLang="en-US" b="1" dirty="0" smtClean="0"/>
              <a:t>“</a:t>
            </a:r>
            <a:r>
              <a:rPr lang="zh-CN" altLang="en-US" b="1" dirty="0"/>
              <a:t>达芬奇</a:t>
            </a:r>
            <a:r>
              <a:rPr lang="zh-CN" altLang="en-US" b="1" dirty="0" smtClean="0"/>
              <a:t>” 外科手术</a:t>
            </a:r>
            <a:r>
              <a:rPr lang="zh-CN" altLang="en-US" b="1" dirty="0"/>
              <a:t>系统是一种高级机器人平台，其设计的理念是通过使用微创的方法，实施复杂的外科手术。</a:t>
            </a:r>
            <a:endParaRPr lang="zh-CN" altLang="en-US" b="1"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3535" y="4051367"/>
            <a:ext cx="47625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8229600" cy="1143000"/>
          </a:xfrm>
        </p:spPr>
        <p:txBody>
          <a:bodyPr>
            <a:normAutofit/>
          </a:bodyPr>
          <a:lstStyle/>
          <a:p>
            <a:pPr algn="l"/>
            <a:r>
              <a:rPr lang="zh-CN" altLang="en-US" b="1" dirty="0"/>
              <a:t>“达芬奇”</a:t>
            </a:r>
            <a:r>
              <a:rPr lang="zh-CN" altLang="en-US" b="1" dirty="0" smtClean="0"/>
              <a:t>手术机器人</a:t>
            </a:r>
            <a:endParaRPr lang="zh-CN" altLang="en-US" b="1" dirty="0"/>
          </a:p>
        </p:txBody>
      </p:sp>
      <p:sp>
        <p:nvSpPr>
          <p:cNvPr id="3" name="内容占位符 2"/>
          <p:cNvSpPr>
            <a:spLocks noGrp="1"/>
          </p:cNvSpPr>
          <p:nvPr>
            <p:ph idx="1"/>
          </p:nvPr>
        </p:nvSpPr>
        <p:spPr>
          <a:xfrm>
            <a:off x="457131" y="1887875"/>
            <a:ext cx="8229600" cy="4464496"/>
          </a:xfrm>
        </p:spPr>
        <p:txBody>
          <a:bodyPr>
            <a:normAutofit fontScale="92500" lnSpcReduction="20000"/>
          </a:bodyPr>
          <a:lstStyle/>
          <a:p>
            <a:pPr>
              <a:lnSpc>
                <a:spcPct val="150000"/>
              </a:lnSpc>
              <a:buFont typeface="Wingdings" panose="05000000000000000000" charset="0"/>
              <a:buChar char="l"/>
            </a:pPr>
            <a:r>
              <a:rPr lang="zh-CN" altLang="en-US" dirty="0"/>
              <a:t>“达芬奇”目前已经发展到第四代，最早在</a:t>
            </a:r>
            <a:r>
              <a:rPr lang="en-US" altLang="zh-CN" dirty="0"/>
              <a:t>2000</a:t>
            </a:r>
            <a:r>
              <a:rPr lang="zh-CN" altLang="en-US" dirty="0"/>
              <a:t>年获美国食品药品监管局的认可</a:t>
            </a:r>
            <a:r>
              <a:rPr lang="zh-CN" altLang="en-US" dirty="0" smtClean="0"/>
              <a:t>。</a:t>
            </a:r>
            <a:endParaRPr lang="en-US" altLang="zh-CN" dirty="0" smtClean="0"/>
          </a:p>
          <a:p>
            <a:pPr>
              <a:lnSpc>
                <a:spcPct val="150000"/>
              </a:lnSpc>
              <a:buFont typeface="Wingdings" panose="05000000000000000000" charset="0"/>
              <a:buChar char="l"/>
            </a:pPr>
            <a:r>
              <a:rPr lang="zh-CN" altLang="en-US" dirty="0" smtClean="0"/>
              <a:t>截至</a:t>
            </a:r>
            <a:r>
              <a:rPr lang="en-US" altLang="zh-CN" dirty="0"/>
              <a:t>2018</a:t>
            </a:r>
            <a:r>
              <a:rPr lang="zh-CN" altLang="en-US" dirty="0"/>
              <a:t>年</a:t>
            </a:r>
            <a:r>
              <a:rPr lang="en-US" altLang="zh-CN" dirty="0"/>
              <a:t>10</a:t>
            </a:r>
            <a:r>
              <a:rPr lang="zh-CN" altLang="en-US" dirty="0"/>
              <a:t>月，全球已有</a:t>
            </a:r>
            <a:r>
              <a:rPr lang="en-US" altLang="zh-CN" dirty="0"/>
              <a:t>4000</a:t>
            </a:r>
            <a:r>
              <a:rPr lang="zh-CN" altLang="en-US" dirty="0"/>
              <a:t>多台“达芬奇”手术系统在临床使用，有超过</a:t>
            </a:r>
            <a:r>
              <a:rPr lang="en-US" altLang="zh-CN" dirty="0"/>
              <a:t>500</a:t>
            </a:r>
            <a:r>
              <a:rPr lang="zh-CN" altLang="en-US" dirty="0"/>
              <a:t>万的患者受益于这一技术。</a:t>
            </a:r>
            <a:endParaRPr lang="zh-CN" altLang="en-US" dirty="0"/>
          </a:p>
          <a:p>
            <a:pPr>
              <a:lnSpc>
                <a:spcPct val="150000"/>
              </a:lnSpc>
              <a:buFont typeface="Wingdings" panose="05000000000000000000" charset="0"/>
              <a:buChar char="l"/>
            </a:pPr>
            <a:r>
              <a:rPr lang="en-US" altLang="zh-CN" dirty="0"/>
              <a:t>2012</a:t>
            </a:r>
            <a:r>
              <a:rPr lang="zh-CN" altLang="en-US" dirty="0"/>
              <a:t>年，英国的医生首次使用“达芬奇”完成了一台心脏修复手术</a:t>
            </a:r>
            <a:r>
              <a:rPr lang="zh-CN" altLang="en-US" dirty="0" smtClean="0"/>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8229600" cy="1143000"/>
          </a:xfrm>
        </p:spPr>
        <p:txBody>
          <a:bodyPr>
            <a:normAutofit/>
          </a:bodyPr>
          <a:lstStyle/>
          <a:p>
            <a:pPr algn="l"/>
            <a:r>
              <a:rPr lang="zh-CN" altLang="en-US" b="1" dirty="0"/>
              <a:t>“达芬奇”</a:t>
            </a:r>
            <a:r>
              <a:rPr lang="zh-CN" altLang="en-US" b="1" dirty="0" smtClean="0"/>
              <a:t>手术机器人</a:t>
            </a:r>
            <a:endParaRPr lang="zh-CN" altLang="en-US" b="1" dirty="0"/>
          </a:p>
        </p:txBody>
      </p:sp>
      <p:sp>
        <p:nvSpPr>
          <p:cNvPr id="3" name="内容占位符 2"/>
          <p:cNvSpPr>
            <a:spLocks noGrp="1"/>
          </p:cNvSpPr>
          <p:nvPr>
            <p:ph idx="1"/>
          </p:nvPr>
        </p:nvSpPr>
        <p:spPr>
          <a:xfrm>
            <a:off x="457131" y="1888510"/>
            <a:ext cx="8229600" cy="4464496"/>
          </a:xfrm>
        </p:spPr>
        <p:txBody>
          <a:bodyPr>
            <a:normAutofit fontScale="85000" lnSpcReduction="10000"/>
          </a:bodyPr>
          <a:lstStyle/>
          <a:p>
            <a:pPr>
              <a:lnSpc>
                <a:spcPct val="150000"/>
              </a:lnSpc>
              <a:buFont typeface="Wingdings" panose="05000000000000000000" charset="0"/>
              <a:buChar char="l"/>
            </a:pPr>
            <a:r>
              <a:rPr lang="en-US" altLang="zh-CN" b="1" dirty="0" smtClean="0"/>
              <a:t>2018</a:t>
            </a:r>
            <a:r>
              <a:rPr lang="zh-CN" altLang="en-US" b="1" dirty="0"/>
              <a:t>年</a:t>
            </a:r>
            <a:r>
              <a:rPr lang="en-US" altLang="zh-CN" b="1" dirty="0"/>
              <a:t>10</a:t>
            </a:r>
            <a:r>
              <a:rPr lang="zh-CN" altLang="en-US" b="1" dirty="0"/>
              <a:t>月，伦敦一家医院还用“达芬奇”进行了一场</a:t>
            </a:r>
            <a:r>
              <a:rPr lang="en-US" altLang="zh-CN" b="1" dirty="0"/>
              <a:t>8</a:t>
            </a:r>
            <a:r>
              <a:rPr lang="zh-CN" altLang="en-US" b="1" dirty="0"/>
              <a:t>小时的直肠癌手术。</a:t>
            </a:r>
            <a:r>
              <a:rPr lang="en-US" altLang="zh-CN" b="1" dirty="0"/>
              <a:t>《</a:t>
            </a:r>
            <a:r>
              <a:rPr lang="zh-CN" altLang="en-US" b="1" dirty="0"/>
              <a:t>每日邮报</a:t>
            </a:r>
            <a:r>
              <a:rPr lang="en-US" altLang="zh-CN" b="1" dirty="0"/>
              <a:t>》</a:t>
            </a:r>
            <a:r>
              <a:rPr lang="zh-CN" altLang="en-US" b="1" dirty="0"/>
              <a:t>称，患者术后还比人工手术后康复快</a:t>
            </a:r>
            <a:r>
              <a:rPr lang="zh-CN" altLang="en-US" b="1" dirty="0" smtClean="0"/>
              <a:t>。</a:t>
            </a:r>
            <a:endParaRPr lang="zh-CN" altLang="en-US" b="1" dirty="0"/>
          </a:p>
          <a:p>
            <a:pPr>
              <a:lnSpc>
                <a:spcPct val="150000"/>
              </a:lnSpc>
              <a:buFont typeface="Wingdings" panose="05000000000000000000" charset="0"/>
              <a:buChar char="l"/>
            </a:pPr>
            <a:r>
              <a:rPr lang="zh-CN" altLang="en-US" b="1" dirty="0"/>
              <a:t>目前在中国大陆已经有</a:t>
            </a:r>
            <a:r>
              <a:rPr lang="en-US" altLang="zh-CN" b="1" dirty="0"/>
              <a:t>70</a:t>
            </a:r>
            <a:r>
              <a:rPr lang="zh-CN" altLang="en-US" b="1" dirty="0"/>
              <a:t>多台“达芬奇”手术系统在临床使用，香港地区有</a:t>
            </a:r>
            <a:r>
              <a:rPr lang="en-US" altLang="zh-CN" b="1" dirty="0"/>
              <a:t>10</a:t>
            </a:r>
            <a:r>
              <a:rPr lang="zh-CN" altLang="en-US" b="1" dirty="0"/>
              <a:t>台在使用，共完成手术近</a:t>
            </a:r>
            <a:r>
              <a:rPr lang="en-US" altLang="zh-CN" b="1" dirty="0"/>
              <a:t>10</a:t>
            </a:r>
            <a:r>
              <a:rPr lang="zh-CN" altLang="en-US" b="1" dirty="0"/>
              <a:t>万例。其中在</a:t>
            </a:r>
            <a:r>
              <a:rPr lang="en-US" altLang="zh-CN" b="1" dirty="0"/>
              <a:t>2016</a:t>
            </a:r>
            <a:r>
              <a:rPr lang="zh-CN" altLang="en-US" b="1" dirty="0"/>
              <a:t>年，中国大陆使用“达芬奇”单台最多完成手术数量达到了</a:t>
            </a:r>
            <a:r>
              <a:rPr lang="en-US" altLang="zh-CN" b="1" dirty="0"/>
              <a:t>888</a:t>
            </a:r>
            <a:r>
              <a:rPr lang="zh-CN" altLang="en-US" b="1" dirty="0"/>
              <a:t>例。</a:t>
            </a:r>
            <a:endParaRPr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8229600" cy="1143000"/>
          </a:xfrm>
        </p:spPr>
        <p:txBody>
          <a:bodyPr/>
          <a:lstStyle/>
          <a:p>
            <a:pPr algn="l"/>
            <a:r>
              <a:rPr lang="zh-CN" altLang="en-US" b="1" dirty="0" smtClean="0"/>
              <a:t>“达芬奇”机器人手术</a:t>
            </a:r>
            <a:r>
              <a:rPr lang="zh-CN" altLang="en-US" b="1" dirty="0"/>
              <a:t>失败</a:t>
            </a:r>
            <a:endParaRPr lang="zh-CN" altLang="en-US" b="1" dirty="0"/>
          </a:p>
        </p:txBody>
      </p:sp>
      <p:sp>
        <p:nvSpPr>
          <p:cNvPr id="3" name="内容占位符 2"/>
          <p:cNvSpPr>
            <a:spLocks noGrp="1"/>
          </p:cNvSpPr>
          <p:nvPr>
            <p:ph idx="1"/>
          </p:nvPr>
        </p:nvSpPr>
        <p:spPr>
          <a:xfrm>
            <a:off x="323528" y="2060848"/>
            <a:ext cx="8229600" cy="3921299"/>
          </a:xfrm>
        </p:spPr>
        <p:txBody>
          <a:bodyPr>
            <a:normAutofit fontScale="92500" lnSpcReduction="20000"/>
          </a:bodyPr>
          <a:lstStyle/>
          <a:p>
            <a:pPr>
              <a:lnSpc>
                <a:spcPct val="150000"/>
              </a:lnSpc>
            </a:pPr>
            <a:r>
              <a:rPr lang="zh-CN" altLang="en-US" b="1" dirty="0" smtClean="0">
                <a:solidFill>
                  <a:srgbClr val="FF0000"/>
                </a:solidFill>
              </a:rPr>
              <a:t>但是：</a:t>
            </a:r>
            <a:r>
              <a:rPr lang="zh-CN" altLang="en-US" b="1" dirty="0" smtClean="0"/>
              <a:t>英国</a:t>
            </a:r>
            <a:r>
              <a:rPr lang="zh-CN" altLang="en-US" b="1" dirty="0"/>
              <a:t>在</a:t>
            </a:r>
            <a:r>
              <a:rPr lang="en-US" altLang="zh-CN" b="1" dirty="0"/>
              <a:t>2015</a:t>
            </a:r>
            <a:r>
              <a:rPr lang="zh-CN" altLang="en-US" b="1" dirty="0"/>
              <a:t>年</a:t>
            </a:r>
            <a:r>
              <a:rPr lang="en-US" altLang="zh-CN" b="1" dirty="0"/>
              <a:t>2</a:t>
            </a:r>
            <a:r>
              <a:rPr lang="zh-CN" altLang="en-US" b="1" dirty="0"/>
              <a:t>月进行了该国首例机器人心瓣修复手术，结果现场大乱：机器人把病人的心脏“放错位置”，还戳穿大动脉；机械臂“乱动”打到医生的手；医生之间的交流全靠“吼”，因为机器人主机发出的声音过于嘈杂</a:t>
            </a:r>
            <a:r>
              <a:rPr lang="en-US" altLang="zh-CN" b="1" dirty="0"/>
              <a:t>……</a:t>
            </a:r>
            <a:r>
              <a:rPr lang="zh-CN" altLang="en-US" b="1" dirty="0"/>
              <a:t>结果，这位病人在手术不久后就去世了。</a:t>
            </a:r>
            <a:endParaRPr lang="zh-CN" alt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8229600" cy="1143000"/>
          </a:xfrm>
        </p:spPr>
        <p:txBody>
          <a:bodyPr/>
          <a:lstStyle/>
          <a:p>
            <a:pPr algn="l"/>
            <a:r>
              <a:rPr lang="zh-CN" altLang="en-US" b="1" dirty="0" smtClean="0"/>
              <a:t>“达芬奇”机器人手术</a:t>
            </a:r>
            <a:endParaRPr lang="zh-CN" altLang="en-US" b="1" dirty="0"/>
          </a:p>
        </p:txBody>
      </p:sp>
      <p:sp>
        <p:nvSpPr>
          <p:cNvPr id="3" name="内容占位符 2"/>
          <p:cNvSpPr>
            <a:spLocks noGrp="1"/>
          </p:cNvSpPr>
          <p:nvPr>
            <p:ph idx="1"/>
          </p:nvPr>
        </p:nvSpPr>
        <p:spPr>
          <a:xfrm>
            <a:off x="323528" y="1988840"/>
            <a:ext cx="8229600" cy="3921299"/>
          </a:xfrm>
        </p:spPr>
        <p:txBody>
          <a:bodyPr>
            <a:normAutofit/>
          </a:bodyPr>
          <a:lstStyle/>
          <a:p>
            <a:pPr>
              <a:lnSpc>
                <a:spcPct val="150000"/>
              </a:lnSpc>
            </a:pPr>
            <a:r>
              <a:rPr lang="zh-CN" altLang="en-US" b="1" dirty="0"/>
              <a:t>机器人把病人的大动脉戳破，血溅到机器人的摄像头上，导致这台机器“失明”</a:t>
            </a:r>
            <a:r>
              <a:rPr lang="zh-CN" altLang="en-US" b="1" dirty="0" smtClean="0"/>
              <a:t>。</a:t>
            </a:r>
            <a:endParaRPr lang="en-US" altLang="zh-CN" b="1" dirty="0" smtClean="0"/>
          </a:p>
          <a:p>
            <a:pPr>
              <a:lnSpc>
                <a:spcPct val="150000"/>
              </a:lnSpc>
            </a:pPr>
            <a:r>
              <a:rPr lang="zh-CN" altLang="en-US" b="1" dirty="0" smtClean="0"/>
              <a:t>纳</a:t>
            </a:r>
            <a:r>
              <a:rPr lang="zh-CN" altLang="en-US" b="1" dirty="0"/>
              <a:t>伊尔准备向在场的</a:t>
            </a:r>
            <a:r>
              <a:rPr lang="en-US" altLang="zh-CN" b="1" dirty="0"/>
              <a:t>2</a:t>
            </a:r>
            <a:r>
              <a:rPr lang="zh-CN" altLang="en-US" b="1" dirty="0"/>
              <a:t>位医用机器人</a:t>
            </a:r>
            <a:r>
              <a:rPr lang="zh-CN" altLang="en-US" b="1" dirty="0" smtClean="0"/>
              <a:t>专家求助</a:t>
            </a:r>
            <a:r>
              <a:rPr lang="zh-CN" altLang="en-US" b="1" dirty="0"/>
              <a:t>。但他一抬头，发现两人</a:t>
            </a:r>
            <a:r>
              <a:rPr lang="zh-CN" altLang="en-US" b="1" dirty="0" smtClean="0"/>
              <a:t>“不见了”。（回家了）</a:t>
            </a:r>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8229600" cy="1143000"/>
          </a:xfrm>
        </p:spPr>
        <p:txBody>
          <a:bodyPr/>
          <a:lstStyle/>
          <a:p>
            <a:pPr algn="l"/>
            <a:r>
              <a:rPr lang="zh-CN" altLang="en-US" b="1" dirty="0" smtClean="0"/>
              <a:t>“达芬奇”机器人手术</a:t>
            </a:r>
            <a:endParaRPr lang="zh-CN" altLang="en-US" b="1" dirty="0"/>
          </a:p>
        </p:txBody>
      </p:sp>
      <p:sp>
        <p:nvSpPr>
          <p:cNvPr id="3" name="内容占位符 2"/>
          <p:cNvSpPr>
            <a:spLocks noGrp="1"/>
          </p:cNvSpPr>
          <p:nvPr>
            <p:ph idx="1"/>
          </p:nvPr>
        </p:nvSpPr>
        <p:spPr>
          <a:xfrm>
            <a:off x="323528" y="1916832"/>
            <a:ext cx="8229600" cy="3921299"/>
          </a:xfrm>
        </p:spPr>
        <p:txBody>
          <a:bodyPr>
            <a:normAutofit fontScale="85000" lnSpcReduction="20000"/>
          </a:bodyPr>
          <a:lstStyle/>
          <a:p>
            <a:pPr>
              <a:lnSpc>
                <a:spcPct val="150000"/>
              </a:lnSpc>
              <a:buFont typeface="Wingdings" panose="05000000000000000000" charset="0"/>
              <a:buChar char="l"/>
            </a:pPr>
            <a:r>
              <a:rPr lang="zh-CN" altLang="en-US" b="1" dirty="0"/>
              <a:t>美国食品药品监管局</a:t>
            </a:r>
            <a:r>
              <a:rPr lang="en-US" altLang="zh-CN" b="1" dirty="0"/>
              <a:t>2015</a:t>
            </a:r>
            <a:r>
              <a:rPr lang="zh-CN" altLang="en-US" b="1" dirty="0"/>
              <a:t>年数据显示，自</a:t>
            </a:r>
            <a:r>
              <a:rPr lang="en-US" altLang="zh-CN" b="1" dirty="0"/>
              <a:t>2000</a:t>
            </a:r>
            <a:r>
              <a:rPr lang="zh-CN" altLang="en-US" b="1" dirty="0"/>
              <a:t>年至</a:t>
            </a:r>
            <a:r>
              <a:rPr lang="en-US" altLang="zh-CN" b="1" dirty="0"/>
              <a:t>2013</a:t>
            </a:r>
            <a:r>
              <a:rPr lang="zh-CN" altLang="en-US" b="1" dirty="0"/>
              <a:t>年间，在机器人手术中致死的患者已达</a:t>
            </a:r>
            <a:r>
              <a:rPr lang="en-US" altLang="zh-CN" b="1" dirty="0"/>
              <a:t>144</a:t>
            </a:r>
            <a:r>
              <a:rPr lang="zh-CN" altLang="en-US" b="1" dirty="0"/>
              <a:t>人。究其原因，包括“机器人短路走火”、“零件掉入人体体内”等</a:t>
            </a:r>
            <a:r>
              <a:rPr lang="zh-CN" altLang="en-US" b="1" dirty="0" smtClean="0"/>
              <a:t>。</a:t>
            </a:r>
            <a:endParaRPr lang="zh-CN" altLang="en-US" b="1" dirty="0"/>
          </a:p>
          <a:p>
            <a:pPr>
              <a:lnSpc>
                <a:spcPct val="150000"/>
              </a:lnSpc>
              <a:buFont typeface="Wingdings" panose="05000000000000000000" charset="0"/>
              <a:buChar char="l"/>
            </a:pPr>
            <a:r>
              <a:rPr lang="zh-CN" altLang="en-US" b="1" dirty="0"/>
              <a:t>英国人心瓣修复手术事故中那台机器人型号为“达芬奇”。据</a:t>
            </a:r>
            <a:r>
              <a:rPr lang="en-US" altLang="zh-CN" b="1" dirty="0"/>
              <a:t>《</a:t>
            </a:r>
            <a:r>
              <a:rPr lang="zh-CN" altLang="en-US" b="1" dirty="0"/>
              <a:t>福布斯</a:t>
            </a:r>
            <a:r>
              <a:rPr lang="en-US" altLang="zh-CN" b="1" dirty="0"/>
              <a:t>》</a:t>
            </a:r>
            <a:r>
              <a:rPr lang="zh-CN" altLang="en-US" b="1" dirty="0"/>
              <a:t>新闻网称，这是目前市面上“最成功的手术机器人”。</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5145" y="1917065"/>
            <a:ext cx="7782560" cy="4356100"/>
          </a:xfrm>
        </p:spPr>
        <p:txBody>
          <a:bodyPr>
            <a:noAutofit/>
          </a:bodyPr>
          <a:lstStyle/>
          <a:p>
            <a:pPr>
              <a:lnSpc>
                <a:spcPct val="150000"/>
              </a:lnSpc>
              <a:buFont typeface="Wingdings" panose="05000000000000000000" charset="0"/>
              <a:buChar char="l"/>
            </a:pPr>
            <a:r>
              <a:rPr lang="en-US" altLang="zh-CN" sz="2800" b="1" dirty="0"/>
              <a:t>2018  </a:t>
            </a:r>
            <a:r>
              <a:rPr lang="zh-CN" altLang="en-US" sz="2800" b="1" dirty="0"/>
              <a:t>年</a:t>
            </a:r>
            <a:r>
              <a:rPr lang="en-US" altLang="zh-CN" sz="2800" b="1" dirty="0"/>
              <a:t>3</a:t>
            </a:r>
            <a:r>
              <a:rPr lang="zh-CN" altLang="en-US" sz="2800" b="1" dirty="0"/>
              <a:t>月 </a:t>
            </a:r>
            <a:r>
              <a:rPr lang="en-US" altLang="zh-CN" sz="2800" b="1" dirty="0"/>
              <a:t>18</a:t>
            </a:r>
            <a:r>
              <a:rPr lang="zh-CN" altLang="en-US" sz="2800" b="1" dirty="0"/>
              <a:t>日晚上 </a:t>
            </a:r>
            <a:r>
              <a:rPr lang="en-US" altLang="zh-CN" sz="2800" b="1" dirty="0"/>
              <a:t>10 </a:t>
            </a:r>
            <a:r>
              <a:rPr lang="zh-CN" altLang="en-US" sz="2800" b="1" dirty="0"/>
              <a:t>点左右，伊莱恩</a:t>
            </a:r>
            <a:r>
              <a:rPr lang="en-US" altLang="zh-CN" sz="2800" b="1" dirty="0"/>
              <a:t>·</a:t>
            </a:r>
            <a:r>
              <a:rPr lang="zh-CN" altLang="en-US" sz="2800" b="1" dirty="0"/>
              <a:t>赫兹伯格（</a:t>
            </a:r>
            <a:r>
              <a:rPr lang="en-US" altLang="zh-CN" sz="2800" b="1" dirty="0"/>
              <a:t>Elaine Herzberg</a:t>
            </a:r>
            <a:r>
              <a:rPr lang="zh-CN" altLang="en-US" sz="2800" b="1" dirty="0"/>
              <a:t>）骑着自行车穿过亚利桑那州坦佩市的一条街道，突然间被一辆自动驾驶汽车撞翻，最后不幸身亡。这是一辆无人自动驾驶汽车，尽管车上还有一位驾驶员，但车子由一个完全的自驾系统（人工智能）所控制</a:t>
            </a:r>
            <a:endParaRPr lang="zh-CN" altLang="en-US" sz="1900" b="1" dirty="0"/>
          </a:p>
        </p:txBody>
      </p:sp>
      <p:sp>
        <p:nvSpPr>
          <p:cNvPr id="4" name="标题 3"/>
          <p:cNvSpPr>
            <a:spLocks noGrp="1"/>
          </p:cNvSpPr>
          <p:nvPr>
            <p:ph type="title"/>
          </p:nvPr>
        </p:nvSpPr>
        <p:spPr/>
        <p:txBody>
          <a:bodyPr/>
          <a:lstStyle/>
          <a:p>
            <a:r>
              <a:rPr lang="zh-CN" altLang="en-US" b="1" dirty="0" smtClean="0">
                <a:sym typeface="+mn-ea"/>
              </a:rPr>
              <a:t>引导案例：无人</a:t>
            </a:r>
            <a:r>
              <a:rPr lang="zh-CN" altLang="en-US" b="1" dirty="0">
                <a:sym typeface="+mn-ea"/>
              </a:rPr>
              <a:t>驾驶</a:t>
            </a:r>
            <a:endParaRPr lang="zh-CN" altLang="en-US" b="1" dirty="0">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2. </a:t>
            </a:r>
            <a:r>
              <a:rPr lang="zh-CN" altLang="en-US" b="1"/>
              <a:t>法律困境</a:t>
            </a:r>
            <a:endParaRPr lang="zh-CN" altLang="en-US" b="1"/>
          </a:p>
        </p:txBody>
      </p:sp>
      <p:sp>
        <p:nvSpPr>
          <p:cNvPr id="3" name="内容占位符 2"/>
          <p:cNvSpPr>
            <a:spLocks noGrp="1"/>
          </p:cNvSpPr>
          <p:nvPr>
            <p:ph idx="1"/>
          </p:nvPr>
        </p:nvSpPr>
        <p:spPr>
          <a:xfrm>
            <a:off x="208915" y="1630045"/>
            <a:ext cx="8698230" cy="4912360"/>
          </a:xfrm>
        </p:spPr>
        <p:txBody>
          <a:bodyPr>
            <a:noAutofit/>
          </a:bodyPr>
          <a:lstStyle/>
          <a:p>
            <a:pPr>
              <a:lnSpc>
                <a:spcPct val="150000"/>
              </a:lnSpc>
              <a:buFont typeface="Wingdings" panose="05000000000000000000" charset="0"/>
              <a:buChar char="l"/>
            </a:pPr>
            <a:r>
              <a:rPr lang="zh-CN" altLang="en-US" sz="2800" b="1" dirty="0"/>
              <a:t>2009年10月，一位英国司机依据GPS导航，使自己冲下悬崖，撞坏了别人庄园精美的围栏。</a:t>
            </a:r>
            <a:endParaRPr lang="zh-CN" altLang="en-US" sz="2800" b="1" dirty="0"/>
          </a:p>
          <a:p>
            <a:pPr>
              <a:lnSpc>
                <a:spcPct val="150000"/>
              </a:lnSpc>
              <a:buFont typeface="Wingdings" panose="05000000000000000000" charset="0"/>
              <a:buChar char="l"/>
            </a:pPr>
            <a:r>
              <a:rPr lang="zh-CN" altLang="en-US" sz="2800" b="1" dirty="0"/>
              <a:t>2013年底，美国阿拉斯加州弗尔班克斯几位Iphone用户按照苹果地图导航指引，选择一条抵达费尔班克斯国际机场最近的路线，但没有想到这条路线竟然直穿飞机起降的跑道，险些酿成大祸，这几个人不得不面对巨额罚款</a:t>
            </a:r>
            <a:r>
              <a:rPr lang="zh-CN" altLang="en-US" sz="2800" b="1" dirty="0" smtClean="0"/>
              <a:t>。</a:t>
            </a:r>
            <a:endParaRPr lang="zh-CN" altLang="en-US"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2. </a:t>
            </a:r>
            <a:r>
              <a:rPr lang="zh-CN" altLang="en-US" b="1"/>
              <a:t>法律困境</a:t>
            </a:r>
            <a:endParaRPr lang="zh-CN" altLang="en-US" b="1"/>
          </a:p>
        </p:txBody>
      </p:sp>
      <p:sp>
        <p:nvSpPr>
          <p:cNvPr id="3" name="内容占位符 2"/>
          <p:cNvSpPr>
            <a:spLocks noGrp="1"/>
          </p:cNvSpPr>
          <p:nvPr>
            <p:ph idx="1"/>
          </p:nvPr>
        </p:nvSpPr>
        <p:spPr>
          <a:xfrm>
            <a:off x="251520" y="1938145"/>
            <a:ext cx="8698230" cy="4371175"/>
          </a:xfrm>
        </p:spPr>
        <p:txBody>
          <a:bodyPr>
            <a:noAutofit/>
          </a:bodyPr>
          <a:lstStyle/>
          <a:p>
            <a:pPr>
              <a:lnSpc>
                <a:spcPct val="150000"/>
              </a:lnSpc>
              <a:buFont typeface="Wingdings" panose="05000000000000000000" charset="0"/>
              <a:buChar char="l"/>
            </a:pPr>
            <a:r>
              <a:rPr lang="zh-CN" altLang="en-US" sz="2800" b="1" dirty="0" smtClean="0"/>
              <a:t>2016年5月7日</a:t>
            </a:r>
            <a:r>
              <a:rPr lang="zh-CN" altLang="en-US" sz="2800" b="1" dirty="0"/>
              <a:t>，美国佛罗里达州一辆自动驾驶的特斯拉撞上了一辆试图横穿高速的卡车，造成车毁人亡的后果。美国公路安全管理局经过调查取证认为特斯拉的自动驾驶模式并无明显缺陷，汽车生产商、驾驶员也没有过错。</a:t>
            </a:r>
            <a:endParaRPr lang="zh-CN" altLang="en-US" sz="2800" b="1" dirty="0"/>
          </a:p>
          <a:p>
            <a:pPr marL="0" indent="0">
              <a:lnSpc>
                <a:spcPct val="150000"/>
              </a:lnSpc>
              <a:buNone/>
            </a:pPr>
            <a:r>
              <a:rPr lang="zh-CN" altLang="en-US" b="1" dirty="0">
                <a:solidFill>
                  <a:srgbClr val="FF0000"/>
                </a:solidFill>
              </a:rPr>
              <a:t>                             谁来承担责任？</a:t>
            </a:r>
            <a:endParaRPr lang="zh-CN" altLang="en-US" b="1" dirty="0">
              <a:solidFill>
                <a:srgbClr val="FF0000"/>
              </a:solidFill>
            </a:endParaRPr>
          </a:p>
        </p:txBody>
      </p:sp>
      <p:sp>
        <p:nvSpPr>
          <p:cNvPr id="4" name="文本框 3"/>
          <p:cNvSpPr txBox="1"/>
          <p:nvPr/>
        </p:nvSpPr>
        <p:spPr>
          <a:xfrm>
            <a:off x="3670300" y="6232525"/>
            <a:ext cx="5279390" cy="368300"/>
          </a:xfrm>
          <a:prstGeom prst="rect">
            <a:avLst/>
          </a:prstGeom>
          <a:noFill/>
        </p:spPr>
        <p:txBody>
          <a:bodyPr wrap="square" rtlCol="0">
            <a:spAutoFit/>
          </a:bodyPr>
          <a:lstStyle/>
          <a:p>
            <a:r>
              <a:rPr lang="zh-CN" altLang="en-US"/>
              <a:t>视频资料：李彦宏乘无人驾驶汽车 北京交警介入</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52239"/>
            <a:ext cx="8229600" cy="1143000"/>
          </a:xfrm>
        </p:spPr>
        <p:txBody>
          <a:bodyPr/>
          <a:lstStyle/>
          <a:p>
            <a:pPr algn="l"/>
            <a:r>
              <a:rPr lang="en-US" altLang="zh-CN" b="1"/>
              <a:t>2. </a:t>
            </a:r>
            <a:r>
              <a:rPr lang="zh-CN" altLang="en-US" b="1"/>
              <a:t>法律困境</a:t>
            </a:r>
            <a:endParaRPr lang="zh-CN" altLang="en-US" b="1"/>
          </a:p>
        </p:txBody>
      </p:sp>
      <p:sp>
        <p:nvSpPr>
          <p:cNvPr id="3" name="内容占位符 2"/>
          <p:cNvSpPr>
            <a:spLocks noGrp="1"/>
          </p:cNvSpPr>
          <p:nvPr>
            <p:ph idx="1"/>
          </p:nvPr>
        </p:nvSpPr>
        <p:spPr>
          <a:xfrm>
            <a:off x="107504" y="1988840"/>
            <a:ext cx="8698230" cy="3636010"/>
          </a:xfrm>
        </p:spPr>
        <p:txBody>
          <a:bodyPr>
            <a:noAutofit/>
          </a:bodyPr>
          <a:lstStyle/>
          <a:p>
            <a:pPr>
              <a:lnSpc>
                <a:spcPct val="150000"/>
              </a:lnSpc>
              <a:buFont typeface="Wingdings" panose="05000000000000000000" charset="0"/>
              <a:buChar char="l"/>
            </a:pPr>
            <a:r>
              <a:rPr lang="zh-CN" altLang="en-US" sz="2800" b="1" dirty="0"/>
              <a:t>2016年8月，联合国教科文组织在《关于机器人伦理的初步草案报告》中对机器人的责任问题进行了界定，认为应采取责任切割的方法，但凡参与机器人的</a:t>
            </a:r>
            <a:r>
              <a:rPr lang="zh-CN" altLang="en-US" sz="2800" b="1" dirty="0">
                <a:solidFill>
                  <a:srgbClr val="FF0000"/>
                </a:solidFill>
              </a:rPr>
              <a:t>研发、设计、生产、装配和使用</a:t>
            </a:r>
            <a:r>
              <a:rPr lang="zh-CN" altLang="en-US" sz="2800" b="1" dirty="0"/>
              <a:t>过程的所有人必须</a:t>
            </a:r>
            <a:r>
              <a:rPr lang="zh-CN" altLang="en-US" sz="2800" b="1" dirty="0">
                <a:solidFill>
                  <a:srgbClr val="FF0000"/>
                </a:solidFill>
              </a:rPr>
              <a:t>共同分担责任</a:t>
            </a:r>
            <a:r>
              <a:rPr lang="zh-CN" altLang="en-US" sz="2800" b="1" dirty="0"/>
              <a:t>。</a:t>
            </a:r>
            <a:endParaRPr lang="zh-CN" altLang="en-US"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2. </a:t>
            </a:r>
            <a:r>
              <a:rPr lang="zh-CN" altLang="en-US" b="1"/>
              <a:t>法律困境</a:t>
            </a:r>
            <a:endParaRPr lang="zh-CN" altLang="en-US" b="1"/>
          </a:p>
        </p:txBody>
      </p:sp>
      <p:sp>
        <p:nvSpPr>
          <p:cNvPr id="3" name="内容占位符 2"/>
          <p:cNvSpPr>
            <a:spLocks noGrp="1"/>
          </p:cNvSpPr>
          <p:nvPr>
            <p:ph idx="1"/>
          </p:nvPr>
        </p:nvSpPr>
        <p:spPr>
          <a:xfrm>
            <a:off x="222885" y="1804670"/>
            <a:ext cx="8698230" cy="4463415"/>
          </a:xfrm>
        </p:spPr>
        <p:txBody>
          <a:bodyPr>
            <a:noAutofit/>
          </a:bodyPr>
          <a:lstStyle/>
          <a:p>
            <a:pPr>
              <a:lnSpc>
                <a:spcPct val="150000"/>
              </a:lnSpc>
              <a:buFont typeface="Wingdings" panose="05000000000000000000" charset="0"/>
              <a:buChar char="l"/>
            </a:pPr>
            <a:r>
              <a:rPr lang="zh-CN" altLang="en-US" sz="2800" b="1" dirty="0"/>
              <a:t>但是，一旦人工智能机器可以自主判断并实施行为，比如那个</a:t>
            </a:r>
            <a:r>
              <a:rPr lang="en-US" altLang="zh-CN" sz="2800" b="1" dirty="0"/>
              <a:t>“</a:t>
            </a:r>
            <a:r>
              <a:rPr lang="zh-CN" altLang="en-US" sz="2800" b="1" dirty="0"/>
              <a:t>自学成才</a:t>
            </a:r>
            <a:r>
              <a:rPr lang="en-US" altLang="zh-CN" sz="2800" b="1" dirty="0"/>
              <a:t>”</a:t>
            </a:r>
            <a:r>
              <a:rPr lang="zh-CN" altLang="en-US" sz="2800" b="1" dirty="0"/>
              <a:t>的</a:t>
            </a:r>
            <a:r>
              <a:rPr lang="en-US" altLang="zh-CN" sz="2800" b="1" dirty="0" err="1"/>
              <a:t>AlphaGo</a:t>
            </a:r>
            <a:r>
              <a:rPr lang="zh-CN" altLang="en-US" sz="2800" b="1" dirty="0"/>
              <a:t>，现有的责任规则就无法确定责任方并让其作出赔偿了。</a:t>
            </a:r>
            <a:endParaRPr lang="zh-CN" altLang="en-US" sz="2800" b="1" dirty="0"/>
          </a:p>
          <a:p>
            <a:pPr>
              <a:lnSpc>
                <a:spcPct val="150000"/>
              </a:lnSpc>
              <a:buFont typeface="Wingdings" panose="05000000000000000000" charset="0"/>
              <a:buChar char="l"/>
            </a:pPr>
            <a:r>
              <a:rPr lang="zh-CN" altLang="en-US" sz="2800" b="1" dirty="0"/>
              <a:t>这也就意味着，机器人具有自主行为能力的那一刻，所产生的机器人责任问题在现有法律体系内就会陷入死局，无法解决。</a:t>
            </a:r>
            <a:endParaRPr lang="zh-CN" altLang="en-US"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a:t>2. </a:t>
            </a:r>
            <a:r>
              <a:rPr lang="zh-CN" altLang="en-US" b="1"/>
              <a:t>法律困境</a:t>
            </a:r>
            <a:endParaRPr lang="zh-CN" altLang="en-US" b="1"/>
          </a:p>
        </p:txBody>
      </p:sp>
      <p:sp>
        <p:nvSpPr>
          <p:cNvPr id="3" name="内容占位符 2"/>
          <p:cNvSpPr>
            <a:spLocks noGrp="1"/>
          </p:cNvSpPr>
          <p:nvPr>
            <p:ph idx="1"/>
          </p:nvPr>
        </p:nvSpPr>
        <p:spPr>
          <a:xfrm>
            <a:off x="222885" y="1676400"/>
            <a:ext cx="8698230" cy="4701540"/>
          </a:xfrm>
        </p:spPr>
        <p:txBody>
          <a:bodyPr>
            <a:noAutofit/>
          </a:bodyPr>
          <a:lstStyle/>
          <a:p>
            <a:pPr>
              <a:lnSpc>
                <a:spcPct val="150000"/>
              </a:lnSpc>
              <a:buFont typeface="Wingdings" panose="05000000000000000000" charset="0"/>
              <a:buChar char="l"/>
            </a:pPr>
            <a:r>
              <a:rPr sz="2400" b="1" dirty="0" err="1"/>
              <a:t>如果未来可以很便捷地为每个人打造一个智能复制品，虽然只是一个机器，但外貌、感觉和行为与本人一模一样</a:t>
            </a:r>
            <a:r>
              <a:rPr sz="2400" b="1" dirty="0"/>
              <a:t>。</a:t>
            </a:r>
            <a:endParaRPr sz="2400" b="1" dirty="0"/>
          </a:p>
          <a:p>
            <a:pPr>
              <a:lnSpc>
                <a:spcPct val="150000"/>
              </a:lnSpc>
              <a:buFont typeface="Wingdings" panose="05000000000000000000" charset="0"/>
              <a:buChar char="l"/>
            </a:pPr>
            <a:r>
              <a:rPr lang="zh-CN" sz="2400" b="1" dirty="0"/>
              <a:t>网上预订一个</a:t>
            </a:r>
            <a:r>
              <a:rPr lang="en-US" altLang="zh-CN" sz="2400" b="1" dirty="0"/>
              <a:t>“</a:t>
            </a:r>
            <a:r>
              <a:rPr lang="zh-CN" altLang="en-US" sz="2400" b="1" dirty="0"/>
              <a:t>讨厌人</a:t>
            </a:r>
            <a:r>
              <a:rPr lang="en-US" altLang="zh-CN" sz="2400" b="1" dirty="0"/>
              <a:t>”</a:t>
            </a:r>
            <a:r>
              <a:rPr lang="zh-CN" altLang="en-US" sz="2400" b="1" dirty="0"/>
              <a:t>的</a:t>
            </a:r>
            <a:r>
              <a:rPr sz="2400" b="1" dirty="0"/>
              <a:t>复制品，快递到家，然后虐待甚至“杀掉”这个复制品。从技术和法律层面来讲，复制品只是一个玩具，虽然具有人的形象但却没有感觉和情绪，买家将它当作玩具购买和使用也无可厚非</a:t>
            </a:r>
            <a:r>
              <a:rPr lang="zh-CN" sz="2400" b="1" dirty="0"/>
              <a:t>。</a:t>
            </a:r>
            <a:endParaRPr lang="zh-CN" sz="2400" b="1" dirty="0"/>
          </a:p>
          <a:p>
            <a:pPr>
              <a:lnSpc>
                <a:spcPct val="150000"/>
              </a:lnSpc>
              <a:buFont typeface="Wingdings" panose="05000000000000000000" charset="0"/>
              <a:buChar char="l"/>
            </a:pPr>
            <a:r>
              <a:rPr sz="2400" b="1" dirty="0" err="1"/>
              <a:t>那么问题就出现了</a:t>
            </a:r>
            <a:r>
              <a:rPr sz="2400" b="1" dirty="0"/>
              <a:t>：“</a:t>
            </a:r>
            <a:r>
              <a:rPr sz="2400" b="1" dirty="0" err="1"/>
              <a:t>我们有法律保护</a:t>
            </a:r>
            <a:r>
              <a:rPr lang="zh-CN" sz="2400" b="1" dirty="0"/>
              <a:t>一</a:t>
            </a:r>
            <a:r>
              <a:rPr sz="2400" b="1" dirty="0" err="1"/>
              <a:t>本书免遭剽窃，但是没有法律保护我们的复制品</a:t>
            </a:r>
            <a:r>
              <a:rPr sz="2400" b="1" dirty="0"/>
              <a:t>。”</a:t>
            </a:r>
            <a:endParaRPr sz="2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6016" y="620688"/>
            <a:ext cx="4320480" cy="2520280"/>
          </a:xfrm>
        </p:spPr>
        <p:txBody>
          <a:bodyPr>
            <a:normAutofit/>
          </a:bodyPr>
          <a:lstStyle/>
          <a:p>
            <a:pPr marL="0" indent="0">
              <a:lnSpc>
                <a:spcPct val="150000"/>
              </a:lnSpc>
              <a:buNone/>
            </a:pPr>
            <a:r>
              <a:rPr lang="zh-CN" altLang="en-US" b="1" dirty="0"/>
              <a:t>超级智能与人工愚蠢</a:t>
            </a:r>
            <a:endParaRPr lang="zh-CN" altLang="en-US" b="1" dirty="0"/>
          </a:p>
          <a:p>
            <a:pPr marL="0" indent="0">
              <a:lnSpc>
                <a:spcPct val="150000"/>
              </a:lnSpc>
              <a:buNone/>
            </a:pPr>
            <a:r>
              <a:rPr lang="zh-CN" altLang="en-US" b="1" dirty="0"/>
              <a:t>人身安全问题</a:t>
            </a:r>
            <a:endParaRPr lang="zh-CN" altLang="en-US" b="1" dirty="0"/>
          </a:p>
          <a:p>
            <a:pPr marL="0" indent="0">
              <a:lnSpc>
                <a:spcPct val="150000"/>
              </a:lnSpc>
              <a:buNone/>
            </a:pPr>
            <a:r>
              <a:rPr lang="zh-CN" altLang="en-US" b="1" dirty="0"/>
              <a:t>隐私安全问题</a:t>
            </a:r>
            <a:endParaRPr lang="zh-CN" altLang="en-US" b="1" dirty="0"/>
          </a:p>
        </p:txBody>
      </p:sp>
      <p:sp>
        <p:nvSpPr>
          <p:cNvPr id="4" name="TextBox 3"/>
          <p:cNvSpPr txBox="1"/>
          <p:nvPr/>
        </p:nvSpPr>
        <p:spPr>
          <a:xfrm>
            <a:off x="899592" y="1004530"/>
            <a:ext cx="3600400" cy="5016758"/>
          </a:xfrm>
          <a:prstGeom prst="rect">
            <a:avLst/>
          </a:prstGeom>
          <a:noFill/>
        </p:spPr>
        <p:txBody>
          <a:bodyPr wrap="square" rtlCol="0">
            <a:spAutoFit/>
          </a:bodyPr>
          <a:lstStyle/>
          <a:p>
            <a:pPr marL="571500" indent="-571500">
              <a:lnSpc>
                <a:spcPct val="200000"/>
              </a:lnSpc>
              <a:buFont typeface="Wingdings" panose="05000000000000000000" pitchFamily="2" charset="2"/>
              <a:buChar char="u"/>
            </a:pPr>
            <a:r>
              <a:rPr lang="zh-CN" altLang="en-US" sz="4000" b="1" dirty="0">
                <a:latin typeface="+mn-ea"/>
              </a:rPr>
              <a:t>安全</a:t>
            </a:r>
            <a:r>
              <a:rPr lang="zh-CN" altLang="en-US" sz="4000" b="1" dirty="0" smtClean="0">
                <a:latin typeface="+mn-ea"/>
              </a:rPr>
              <a:t>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latin typeface="+mn-ea"/>
              </a:rPr>
              <a:t>法律困境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solidFill>
                  <a:srgbClr val="FF0000"/>
                </a:solidFill>
                <a:latin typeface="+mn-ea"/>
              </a:rPr>
              <a:t>伦理困境</a:t>
            </a:r>
            <a:endParaRPr lang="en-US" altLang="zh-CN" sz="4000" b="1" dirty="0" smtClean="0">
              <a:solidFill>
                <a:srgbClr val="FF0000"/>
              </a:solidFill>
              <a:latin typeface="+mn-ea"/>
            </a:endParaRPr>
          </a:p>
          <a:p>
            <a:pPr marL="571500" indent="-571500">
              <a:lnSpc>
                <a:spcPct val="200000"/>
              </a:lnSpc>
              <a:buFont typeface="Wingdings" panose="05000000000000000000" pitchFamily="2" charset="2"/>
              <a:buChar char="u"/>
            </a:pPr>
            <a:r>
              <a:rPr lang="zh-CN" altLang="en-US" sz="4000" b="1" dirty="0" smtClean="0">
                <a:latin typeface="+mn-ea"/>
              </a:rPr>
              <a:t>决策</a:t>
            </a:r>
            <a:r>
              <a:rPr lang="zh-CN" altLang="en-US" sz="4000" b="1" dirty="0">
                <a:latin typeface="+mn-ea"/>
              </a:rPr>
              <a:t>困境</a:t>
            </a:r>
            <a:endParaRPr lang="zh-CN" altLang="en-US" sz="4000" dirty="0"/>
          </a:p>
        </p:txBody>
      </p:sp>
      <p:sp>
        <p:nvSpPr>
          <p:cNvPr id="5" name="左大括号 4"/>
          <p:cNvSpPr/>
          <p:nvPr/>
        </p:nvSpPr>
        <p:spPr>
          <a:xfrm>
            <a:off x="4139952" y="860514"/>
            <a:ext cx="576064" cy="2016224"/>
          </a:xfrm>
          <a:prstGeom prst="leftBrace">
            <a:avLst>
              <a:gd name="adj1" fmla="val 57174"/>
              <a:gd name="adj2" fmla="val 50581"/>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202" y="836712"/>
            <a:ext cx="8229600" cy="1143000"/>
          </a:xfrm>
        </p:spPr>
        <p:txBody>
          <a:bodyPr/>
          <a:lstStyle/>
          <a:p>
            <a:pPr algn="l"/>
            <a:r>
              <a:rPr lang="en-US" altLang="zh-CN" b="1" dirty="0" smtClean="0"/>
              <a:t>3. </a:t>
            </a:r>
            <a:r>
              <a:rPr lang="zh-CN" altLang="en-US" b="1" dirty="0" smtClean="0"/>
              <a:t>伦理困境：机器人索菲亚</a:t>
            </a:r>
            <a:endParaRPr lang="zh-CN" altLang="en-US" b="1"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2060848"/>
            <a:ext cx="702728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5625465" y="6235065"/>
            <a:ext cx="2697480" cy="368300"/>
          </a:xfrm>
          <a:prstGeom prst="rect">
            <a:avLst/>
          </a:prstGeom>
          <a:noFill/>
        </p:spPr>
        <p:txBody>
          <a:bodyPr wrap="none" rtlCol="0">
            <a:spAutoFit/>
          </a:bodyPr>
          <a:lstStyle/>
          <a:p>
            <a:r>
              <a:rPr lang="zh-CN" altLang="en-US"/>
              <a:t>视频资料：机器人索菲亚</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8229600" cy="1143000"/>
          </a:xfrm>
        </p:spPr>
        <p:txBody>
          <a:bodyPr/>
          <a:lstStyle/>
          <a:p>
            <a:pPr algn="l"/>
            <a:r>
              <a:rPr lang="zh-CN" altLang="en-US" b="1" dirty="0" smtClean="0"/>
              <a:t>机器人</a:t>
            </a:r>
            <a:r>
              <a:rPr lang="en-US" altLang="zh-CN" b="1" dirty="0" smtClean="0"/>
              <a:t>-</a:t>
            </a:r>
            <a:r>
              <a:rPr lang="zh-CN" altLang="en-US" b="1" dirty="0" smtClean="0"/>
              <a:t>索菲亚</a:t>
            </a:r>
            <a:endParaRPr lang="zh-CN" altLang="en-US" b="1" dirty="0"/>
          </a:p>
        </p:txBody>
      </p:sp>
      <p:sp>
        <p:nvSpPr>
          <p:cNvPr id="4" name="内容占位符 3"/>
          <p:cNvSpPr>
            <a:spLocks noGrp="1"/>
          </p:cNvSpPr>
          <p:nvPr>
            <p:ph idx="1"/>
          </p:nvPr>
        </p:nvSpPr>
        <p:spPr>
          <a:xfrm>
            <a:off x="395536" y="1844824"/>
            <a:ext cx="8424936" cy="4608512"/>
          </a:xfrm>
        </p:spPr>
        <p:txBody>
          <a:bodyPr>
            <a:noAutofit/>
          </a:bodyPr>
          <a:lstStyle/>
          <a:p>
            <a:pPr>
              <a:lnSpc>
                <a:spcPct val="170000"/>
              </a:lnSpc>
            </a:pPr>
            <a:r>
              <a:rPr lang="en-US" altLang="zh-CN" sz="2400" b="1" dirty="0"/>
              <a:t>2017</a:t>
            </a:r>
            <a:r>
              <a:rPr lang="zh-CN" altLang="en-US" sz="2400" b="1" dirty="0"/>
              <a:t>年</a:t>
            </a:r>
            <a:r>
              <a:rPr lang="en-US" altLang="zh-CN" sz="2400" b="1" dirty="0"/>
              <a:t>9</a:t>
            </a:r>
            <a:r>
              <a:rPr lang="zh-CN" altLang="en-US" sz="2400" b="1" dirty="0"/>
              <a:t>月</a:t>
            </a:r>
            <a:r>
              <a:rPr lang="en-US" altLang="zh-CN" sz="2400" b="1" dirty="0"/>
              <a:t>23</a:t>
            </a:r>
            <a:r>
              <a:rPr lang="zh-CN" altLang="en-US" sz="2400" b="1" dirty="0"/>
              <a:t>日，女机器人索菲亚做客湖南卫视</a:t>
            </a:r>
            <a:r>
              <a:rPr lang="en-US" altLang="zh-CN" sz="2400" b="1" dirty="0"/>
              <a:t>《</a:t>
            </a:r>
            <a:r>
              <a:rPr lang="zh-CN" altLang="en-US" sz="2400" b="1" dirty="0"/>
              <a:t>我是未来</a:t>
            </a:r>
            <a:r>
              <a:rPr lang="en-US" altLang="zh-CN" sz="2400" b="1" dirty="0"/>
              <a:t>》</a:t>
            </a:r>
            <a:endParaRPr lang="en-US" altLang="zh-CN" sz="2400" b="1" dirty="0"/>
          </a:p>
          <a:p>
            <a:pPr>
              <a:lnSpc>
                <a:spcPct val="170000"/>
              </a:lnSpc>
            </a:pPr>
            <a:r>
              <a:rPr lang="en-US" altLang="zh-CN" sz="2400" b="1" dirty="0"/>
              <a:t>2017</a:t>
            </a:r>
            <a:r>
              <a:rPr lang="zh-CN" altLang="en-US" sz="2400" b="1" dirty="0"/>
              <a:t>年</a:t>
            </a:r>
            <a:r>
              <a:rPr lang="en-US" altLang="zh-CN" sz="2400" b="1" dirty="0"/>
              <a:t>10</a:t>
            </a:r>
            <a:r>
              <a:rPr lang="zh-CN" altLang="en-US" sz="2400" b="1" dirty="0"/>
              <a:t>月</a:t>
            </a:r>
            <a:r>
              <a:rPr lang="en-US" altLang="zh-CN" sz="2400" b="1" dirty="0"/>
              <a:t>26</a:t>
            </a:r>
            <a:r>
              <a:rPr lang="zh-CN" altLang="en-US" sz="2400" b="1" dirty="0"/>
              <a:t>日，沙特阿拉伯授予美国汉森公司生产的机器人索菲亚沙特国籍</a:t>
            </a:r>
            <a:r>
              <a:rPr lang="zh-CN" altLang="en-US" sz="2400" b="1" dirty="0" smtClean="0"/>
              <a:t>。</a:t>
            </a:r>
            <a:endParaRPr lang="zh-CN" altLang="en-US" sz="2400" b="1" dirty="0"/>
          </a:p>
          <a:p>
            <a:pPr>
              <a:lnSpc>
                <a:spcPct val="170000"/>
              </a:lnSpc>
            </a:pPr>
            <a:r>
              <a:rPr lang="zh-CN" altLang="en-US" sz="2400" b="1" dirty="0"/>
              <a:t>索菲亚拥有仿生橡胶皮肤，可模拟</a:t>
            </a:r>
            <a:r>
              <a:rPr lang="en-US" altLang="zh-CN" sz="2400" b="1" dirty="0"/>
              <a:t>62</a:t>
            </a:r>
            <a:r>
              <a:rPr lang="zh-CN" altLang="en-US" sz="2400" b="1" dirty="0"/>
              <a:t>种面部表情</a:t>
            </a:r>
            <a:r>
              <a:rPr lang="zh-CN" altLang="en-US" sz="2400" b="1" dirty="0" smtClean="0"/>
              <a:t>，能</a:t>
            </a:r>
            <a:r>
              <a:rPr lang="zh-CN" altLang="en-US" sz="2400" b="1" dirty="0"/>
              <a:t>识别人类面部、理解语言、记住与人类的互动。</a:t>
            </a:r>
            <a:endParaRPr lang="zh-CN" altLang="en-US" sz="2400" b="1" dirty="0"/>
          </a:p>
          <a:p>
            <a:pPr>
              <a:lnSpc>
                <a:spcPct val="170000"/>
              </a:lnSpc>
            </a:pPr>
            <a:r>
              <a:rPr lang="zh-CN" altLang="en-US" sz="2400" b="1" dirty="0"/>
              <a:t>在成为首位机器人公民</a:t>
            </a:r>
            <a:r>
              <a:rPr lang="en-US" altLang="zh-CN" sz="2400" b="1" dirty="0"/>
              <a:t>1</a:t>
            </a:r>
            <a:r>
              <a:rPr lang="zh-CN" altLang="en-US" sz="2400" b="1" dirty="0"/>
              <a:t>个月后，索菲娅宣布想要组建一个家庭。</a:t>
            </a:r>
            <a:endParaRPr lang="zh-CN" altLang="en-US" sz="24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a:t>伦理困境</a:t>
            </a:r>
            <a:endParaRPr lang="zh-CN" altLang="en-US" b="1"/>
          </a:p>
        </p:txBody>
      </p:sp>
      <p:sp>
        <p:nvSpPr>
          <p:cNvPr id="3" name="内容占位符 2"/>
          <p:cNvSpPr>
            <a:spLocks noGrp="1"/>
          </p:cNvSpPr>
          <p:nvPr>
            <p:ph idx="1"/>
          </p:nvPr>
        </p:nvSpPr>
        <p:spPr>
          <a:xfrm>
            <a:off x="539552" y="1916832"/>
            <a:ext cx="8229600" cy="3921299"/>
          </a:xfrm>
        </p:spPr>
        <p:txBody>
          <a:bodyPr>
            <a:normAutofit fontScale="85000" lnSpcReduction="20000"/>
          </a:bodyPr>
          <a:lstStyle/>
          <a:p>
            <a:pPr marL="0" indent="0">
              <a:lnSpc>
                <a:spcPct val="160000"/>
              </a:lnSpc>
              <a:buNone/>
            </a:pPr>
            <a:r>
              <a:rPr lang="zh-CN" altLang="en-US" b="1" dirty="0"/>
              <a:t>人工智能的终极目标就是要造会思考的机器。那么问题来了：</a:t>
            </a:r>
            <a:endParaRPr lang="zh-CN" altLang="en-US" b="1" dirty="0"/>
          </a:p>
          <a:p>
            <a:pPr>
              <a:lnSpc>
                <a:spcPct val="160000"/>
              </a:lnSpc>
              <a:buFont typeface="Wingdings" panose="05000000000000000000" charset="0"/>
              <a:buChar char="l"/>
            </a:pPr>
            <a:r>
              <a:rPr lang="zh-CN" altLang="en-US" b="1" dirty="0"/>
              <a:t>这些机器是人吗？</a:t>
            </a:r>
            <a:endParaRPr lang="zh-CN" altLang="en-US" b="1" dirty="0"/>
          </a:p>
          <a:p>
            <a:pPr>
              <a:lnSpc>
                <a:spcPct val="160000"/>
              </a:lnSpc>
              <a:buFont typeface="Wingdings" panose="05000000000000000000" charset="0"/>
              <a:buChar char="l"/>
            </a:pPr>
            <a:r>
              <a:rPr lang="zh-CN" altLang="en-US" b="1" dirty="0"/>
              <a:t>它能像人一样享有权利并承担义务和责任吗？</a:t>
            </a:r>
            <a:endParaRPr lang="zh-CN" altLang="en-US" b="1" dirty="0"/>
          </a:p>
          <a:p>
            <a:pPr>
              <a:lnSpc>
                <a:spcPct val="160000"/>
              </a:lnSpc>
              <a:buFont typeface="Wingdings" panose="05000000000000000000" charset="0"/>
              <a:buChar char="l"/>
            </a:pPr>
            <a:r>
              <a:rPr lang="zh-CN" altLang="en-US" b="1" dirty="0"/>
              <a:t>我们凭什么相信这些比人类更有力、更聪明、会自己学习的智能机器不会有一天向人类倒戈一击？</a:t>
            </a:r>
            <a:endParaRPr lang="zh-CN" alt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a:t>伦理困境</a:t>
            </a:r>
            <a:endParaRPr lang="zh-CN" altLang="en-US" b="1"/>
          </a:p>
        </p:txBody>
      </p:sp>
      <p:sp>
        <p:nvSpPr>
          <p:cNvPr id="3" name="内容占位符 2"/>
          <p:cNvSpPr>
            <a:spLocks noGrp="1"/>
          </p:cNvSpPr>
          <p:nvPr>
            <p:ph idx="1"/>
          </p:nvPr>
        </p:nvSpPr>
        <p:spPr>
          <a:xfrm>
            <a:off x="467544" y="1844824"/>
            <a:ext cx="7848872" cy="4104456"/>
          </a:xfrm>
        </p:spPr>
        <p:txBody>
          <a:bodyPr>
            <a:normAutofit fontScale="77500" lnSpcReduction="20000"/>
          </a:bodyPr>
          <a:lstStyle/>
          <a:p>
            <a:pPr>
              <a:lnSpc>
                <a:spcPct val="160000"/>
              </a:lnSpc>
              <a:buFont typeface="Wingdings" panose="05000000000000000000" pitchFamily="2" charset="2"/>
              <a:buChar char="n"/>
            </a:pPr>
            <a:r>
              <a:rPr lang="en-US" altLang="zh-CN" b="1" dirty="0"/>
              <a:t>2014</a:t>
            </a:r>
            <a:r>
              <a:rPr lang="zh-CN" altLang="en-US" b="1" dirty="0"/>
              <a:t>年</a:t>
            </a:r>
            <a:r>
              <a:rPr lang="en-US" altLang="zh-CN" b="1" dirty="0"/>
              <a:t>1</a:t>
            </a:r>
            <a:r>
              <a:rPr lang="zh-CN" altLang="en-US" b="1" dirty="0"/>
              <a:t>月，当谷歌收购</a:t>
            </a:r>
            <a:r>
              <a:rPr lang="en-US" altLang="zh-CN" b="1" dirty="0" err="1"/>
              <a:t>DeepMind</a:t>
            </a:r>
            <a:r>
              <a:rPr lang="zh-CN" altLang="en-US" b="1" dirty="0"/>
              <a:t>时，深度学习公司提出的条件是：谷歌必须成立人工智能伦理委员会，确保对人工智能技术的安全开发和明智使用</a:t>
            </a:r>
            <a:r>
              <a:rPr lang="zh-CN" altLang="en-US" b="1" dirty="0" smtClean="0"/>
              <a:t>。</a:t>
            </a:r>
            <a:endParaRPr lang="zh-CN" altLang="en-US" b="1" dirty="0"/>
          </a:p>
          <a:p>
            <a:pPr>
              <a:lnSpc>
                <a:spcPct val="160000"/>
              </a:lnSpc>
              <a:buFont typeface="Wingdings" panose="05000000000000000000" pitchFamily="2" charset="2"/>
              <a:buChar char="n"/>
            </a:pPr>
            <a:r>
              <a:rPr lang="en-US" altLang="zh-CN" b="1" dirty="0"/>
              <a:t>2014</a:t>
            </a:r>
            <a:r>
              <a:rPr lang="zh-CN" altLang="en-US" b="1" dirty="0"/>
              <a:t>年，塔夫茨大学和布朗大学成立了一个多学科研究团队，重点探索能否为用于战争的</a:t>
            </a:r>
            <a:r>
              <a:rPr lang="zh-CN" altLang="en-US" b="1" dirty="0" smtClean="0"/>
              <a:t>自动</a:t>
            </a:r>
            <a:r>
              <a:rPr lang="zh-CN" altLang="en-US" b="1" dirty="0"/>
              <a:t>智能武器赋予是非感，希望这些战争机器人在战场上能做出符合伦理的决定。</a:t>
            </a:r>
            <a:endParaRPr lang="zh-CN" alt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各种无人</a:t>
            </a:r>
            <a:r>
              <a:rPr lang="en-US" altLang="zh-CN" b="1" dirty="0"/>
              <a:t>......</a:t>
            </a:r>
            <a:endParaRPr lang="en-US" altLang="zh-CN" b="1" dirty="0"/>
          </a:p>
        </p:txBody>
      </p:sp>
      <p:sp>
        <p:nvSpPr>
          <p:cNvPr id="3" name="内容占位符 2"/>
          <p:cNvSpPr>
            <a:spLocks noGrp="1"/>
          </p:cNvSpPr>
          <p:nvPr>
            <p:ph idx="1"/>
          </p:nvPr>
        </p:nvSpPr>
        <p:spPr>
          <a:xfrm>
            <a:off x="389255" y="1773555"/>
            <a:ext cx="8229600" cy="2160270"/>
          </a:xfrm>
        </p:spPr>
        <p:txBody>
          <a:bodyPr>
            <a:normAutofit fontScale="77500" lnSpcReduction="20000"/>
          </a:bodyPr>
          <a:lstStyle/>
          <a:p>
            <a:pPr>
              <a:lnSpc>
                <a:spcPct val="150000"/>
              </a:lnSpc>
              <a:buFont typeface="Wingdings" panose="05000000000000000000" charset="0"/>
              <a:buChar char="l"/>
            </a:pPr>
            <a:r>
              <a:rPr lang="zh-CN" altLang="en-US" b="1" dirty="0"/>
              <a:t>京东配送机器人于2018年6月上路；后面还有无人机送货....</a:t>
            </a:r>
            <a:endParaRPr lang="zh-CN" altLang="en-US" b="1" dirty="0"/>
          </a:p>
          <a:p>
            <a:pPr>
              <a:lnSpc>
                <a:spcPct val="150000"/>
              </a:lnSpc>
              <a:buFont typeface="Wingdings" panose="05000000000000000000" charset="0"/>
              <a:buChar char="l"/>
            </a:pPr>
            <a:r>
              <a:rPr lang="zh-CN" altLang="en-US" b="1" dirty="0"/>
              <a:t>无人超市，无人物流，无人加油站，无人驾驶，无人酒店，无人财务</a:t>
            </a:r>
            <a:r>
              <a:rPr lang="zh-CN" altLang="en-US" b="1" dirty="0" smtClean="0"/>
              <a:t>……</a:t>
            </a:r>
            <a:endParaRPr lang="zh-CN" altLang="en-US" b="1" dirty="0"/>
          </a:p>
        </p:txBody>
      </p:sp>
      <p:pic>
        <p:nvPicPr>
          <p:cNvPr id="6" name="图片 5"/>
          <p:cNvPicPr>
            <a:picLocks noChangeAspect="1"/>
          </p:cNvPicPr>
          <p:nvPr/>
        </p:nvPicPr>
        <p:blipFill>
          <a:blip r:embed="rId1"/>
          <a:stretch>
            <a:fillRect/>
          </a:stretch>
        </p:blipFill>
        <p:spPr>
          <a:xfrm>
            <a:off x="4716016" y="4110705"/>
            <a:ext cx="4064000" cy="2376264"/>
          </a:xfrm>
          <a:prstGeom prst="rect">
            <a:avLst/>
          </a:prstGeom>
        </p:spPr>
      </p:pic>
      <p:pic>
        <p:nvPicPr>
          <p:cNvPr id="5" name="图片 4"/>
          <p:cNvPicPr>
            <a:picLocks noChangeAspect="1"/>
          </p:cNvPicPr>
          <p:nvPr/>
        </p:nvPicPr>
        <p:blipFill>
          <a:blip r:embed="rId2"/>
          <a:stretch>
            <a:fillRect/>
          </a:stretch>
        </p:blipFill>
        <p:spPr>
          <a:xfrm>
            <a:off x="395536" y="4130732"/>
            <a:ext cx="4176464" cy="233621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a:t>伦理困境</a:t>
            </a:r>
            <a:endParaRPr lang="zh-CN" altLang="en-US" b="1"/>
          </a:p>
        </p:txBody>
      </p:sp>
      <p:sp>
        <p:nvSpPr>
          <p:cNvPr id="3" name="内容占位符 2"/>
          <p:cNvSpPr>
            <a:spLocks noGrp="1"/>
          </p:cNvSpPr>
          <p:nvPr>
            <p:ph idx="1"/>
          </p:nvPr>
        </p:nvSpPr>
        <p:spPr>
          <a:xfrm>
            <a:off x="467544" y="1844824"/>
            <a:ext cx="7848872" cy="4752528"/>
          </a:xfrm>
        </p:spPr>
        <p:txBody>
          <a:bodyPr>
            <a:normAutofit fontScale="77500" lnSpcReduction="20000"/>
          </a:bodyPr>
          <a:lstStyle/>
          <a:p>
            <a:pPr>
              <a:lnSpc>
                <a:spcPct val="160000"/>
              </a:lnSpc>
              <a:buFont typeface="Wingdings" panose="05000000000000000000" pitchFamily="2" charset="2"/>
              <a:buChar char="n"/>
            </a:pPr>
            <a:r>
              <a:rPr lang="zh-CN" altLang="en-US" b="1" dirty="0"/>
              <a:t>美国无人机已在至少七个国家夺去了</a:t>
            </a:r>
            <a:r>
              <a:rPr lang="en-US" altLang="zh-CN" b="1" dirty="0"/>
              <a:t>1000</a:t>
            </a:r>
            <a:r>
              <a:rPr lang="zh-CN" altLang="en-US" b="1" dirty="0"/>
              <a:t>多位平民包括</a:t>
            </a:r>
            <a:r>
              <a:rPr lang="en-US" altLang="zh-CN" b="1" dirty="0"/>
              <a:t>200</a:t>
            </a:r>
            <a:r>
              <a:rPr lang="zh-CN" altLang="en-US" b="1" dirty="0"/>
              <a:t>名儿童的生命。智能软件的设计者、无人机操纵者还是下命令的将军来说，</a:t>
            </a:r>
            <a:r>
              <a:rPr lang="zh-CN" altLang="en-US" b="1" dirty="0">
                <a:solidFill>
                  <a:srgbClr val="FF0000"/>
                </a:solidFill>
              </a:rPr>
              <a:t>内心的负罪感都会相对减弱</a:t>
            </a:r>
            <a:r>
              <a:rPr lang="zh-CN" altLang="en-US" b="1" dirty="0"/>
              <a:t>，因为至少目前的人们可以接受这样的事实：“使用机器完成某个行动基本上使机器的设计者和操作者免于该项行为的责任。</a:t>
            </a:r>
            <a:r>
              <a:rPr lang="zh-CN" altLang="en-US" b="1" dirty="0" smtClean="0"/>
              <a:t>”</a:t>
            </a:r>
            <a:endParaRPr lang="zh-CN" altLang="en-US" b="1" dirty="0"/>
          </a:p>
          <a:p>
            <a:pPr>
              <a:lnSpc>
                <a:spcPct val="160000"/>
              </a:lnSpc>
              <a:buFont typeface="Wingdings" panose="05000000000000000000" pitchFamily="2" charset="2"/>
              <a:buChar char="n"/>
            </a:pPr>
            <a:r>
              <a:rPr lang="zh-CN" altLang="en-US" b="1" dirty="0">
                <a:solidFill>
                  <a:srgbClr val="FF0000"/>
                </a:solidFill>
              </a:rPr>
              <a:t>机器使行为和责任脱钩的现象越来越普遍。按照常理，人们倾向于将失败的责任转嫁到机器</a:t>
            </a:r>
            <a:r>
              <a:rPr lang="zh-CN" altLang="en-US" b="1" dirty="0" smtClean="0">
                <a:solidFill>
                  <a:srgbClr val="FF0000"/>
                </a:solidFill>
              </a:rPr>
              <a:t>身上。</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6016" y="620688"/>
            <a:ext cx="4320480" cy="2520280"/>
          </a:xfrm>
        </p:spPr>
        <p:txBody>
          <a:bodyPr>
            <a:normAutofit/>
          </a:bodyPr>
          <a:lstStyle/>
          <a:p>
            <a:pPr marL="0" indent="0">
              <a:lnSpc>
                <a:spcPct val="150000"/>
              </a:lnSpc>
              <a:buNone/>
            </a:pPr>
            <a:r>
              <a:rPr lang="zh-CN" altLang="en-US" b="1" dirty="0"/>
              <a:t>超级智能与人工愚蠢</a:t>
            </a:r>
            <a:endParaRPr lang="zh-CN" altLang="en-US" b="1" dirty="0"/>
          </a:p>
          <a:p>
            <a:pPr marL="0" indent="0">
              <a:lnSpc>
                <a:spcPct val="150000"/>
              </a:lnSpc>
              <a:buNone/>
            </a:pPr>
            <a:r>
              <a:rPr lang="zh-CN" altLang="en-US" b="1" dirty="0"/>
              <a:t>人身安全问题</a:t>
            </a:r>
            <a:endParaRPr lang="zh-CN" altLang="en-US" b="1" dirty="0"/>
          </a:p>
          <a:p>
            <a:pPr marL="0" indent="0">
              <a:lnSpc>
                <a:spcPct val="150000"/>
              </a:lnSpc>
              <a:buNone/>
            </a:pPr>
            <a:r>
              <a:rPr lang="zh-CN" altLang="en-US" b="1" dirty="0"/>
              <a:t>隐私安全问题</a:t>
            </a:r>
            <a:endParaRPr lang="zh-CN" altLang="en-US" b="1" dirty="0"/>
          </a:p>
        </p:txBody>
      </p:sp>
      <p:sp>
        <p:nvSpPr>
          <p:cNvPr id="4" name="TextBox 3"/>
          <p:cNvSpPr txBox="1"/>
          <p:nvPr/>
        </p:nvSpPr>
        <p:spPr>
          <a:xfrm>
            <a:off x="899592" y="1004530"/>
            <a:ext cx="3600400" cy="5016758"/>
          </a:xfrm>
          <a:prstGeom prst="rect">
            <a:avLst/>
          </a:prstGeom>
          <a:noFill/>
        </p:spPr>
        <p:txBody>
          <a:bodyPr wrap="square" rtlCol="0">
            <a:spAutoFit/>
          </a:bodyPr>
          <a:lstStyle/>
          <a:p>
            <a:pPr marL="571500" indent="-571500">
              <a:lnSpc>
                <a:spcPct val="200000"/>
              </a:lnSpc>
              <a:buFont typeface="Wingdings" panose="05000000000000000000" pitchFamily="2" charset="2"/>
              <a:buChar char="u"/>
            </a:pPr>
            <a:r>
              <a:rPr lang="zh-CN" altLang="en-US" sz="4000" b="1" dirty="0">
                <a:latin typeface="+mn-ea"/>
              </a:rPr>
              <a:t>安全</a:t>
            </a:r>
            <a:r>
              <a:rPr lang="zh-CN" altLang="en-US" sz="4000" b="1" dirty="0" smtClean="0">
                <a:latin typeface="+mn-ea"/>
              </a:rPr>
              <a:t>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latin typeface="+mn-ea"/>
              </a:rPr>
              <a:t>法律困境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latin typeface="+mn-ea"/>
              </a:rPr>
              <a:t>伦理困境</a:t>
            </a:r>
            <a:endParaRPr lang="en-US" altLang="zh-CN" sz="4000" b="1" dirty="0" smtClean="0">
              <a:latin typeface="+mn-ea"/>
            </a:endParaRPr>
          </a:p>
          <a:p>
            <a:pPr marL="571500" indent="-571500">
              <a:lnSpc>
                <a:spcPct val="200000"/>
              </a:lnSpc>
              <a:buFont typeface="Wingdings" panose="05000000000000000000" pitchFamily="2" charset="2"/>
              <a:buChar char="u"/>
            </a:pPr>
            <a:r>
              <a:rPr lang="zh-CN" altLang="en-US" sz="4000" b="1" dirty="0" smtClean="0">
                <a:solidFill>
                  <a:srgbClr val="FF0000"/>
                </a:solidFill>
                <a:latin typeface="+mn-ea"/>
              </a:rPr>
              <a:t>决策</a:t>
            </a:r>
            <a:r>
              <a:rPr lang="zh-CN" altLang="en-US" sz="4000" b="1" dirty="0">
                <a:solidFill>
                  <a:srgbClr val="FF0000"/>
                </a:solidFill>
                <a:latin typeface="+mn-ea"/>
              </a:rPr>
              <a:t>困境</a:t>
            </a:r>
            <a:endParaRPr lang="zh-CN" altLang="en-US" sz="4000" dirty="0">
              <a:solidFill>
                <a:srgbClr val="FF0000"/>
              </a:solidFill>
            </a:endParaRPr>
          </a:p>
        </p:txBody>
      </p:sp>
      <p:sp>
        <p:nvSpPr>
          <p:cNvPr id="5" name="左大括号 4"/>
          <p:cNvSpPr/>
          <p:nvPr/>
        </p:nvSpPr>
        <p:spPr>
          <a:xfrm>
            <a:off x="4139952" y="860514"/>
            <a:ext cx="576064" cy="2016224"/>
          </a:xfrm>
          <a:prstGeom prst="leftBrace">
            <a:avLst>
              <a:gd name="adj1" fmla="val 57174"/>
              <a:gd name="adj2" fmla="val 50581"/>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a:t>决策困境</a:t>
            </a:r>
            <a:endParaRPr lang="zh-CN" altLang="en-US" b="1"/>
          </a:p>
        </p:txBody>
      </p:sp>
      <p:sp>
        <p:nvSpPr>
          <p:cNvPr id="3" name="内容占位符 2"/>
          <p:cNvSpPr>
            <a:spLocks noGrp="1"/>
          </p:cNvSpPr>
          <p:nvPr>
            <p:ph idx="1"/>
          </p:nvPr>
        </p:nvSpPr>
        <p:spPr>
          <a:xfrm>
            <a:off x="467544" y="1772816"/>
            <a:ext cx="8229600" cy="4608512"/>
          </a:xfrm>
        </p:spPr>
        <p:txBody>
          <a:bodyPr>
            <a:normAutofit fontScale="85000" lnSpcReduction="20000"/>
          </a:bodyPr>
          <a:lstStyle/>
          <a:p>
            <a:pPr>
              <a:lnSpc>
                <a:spcPct val="150000"/>
              </a:lnSpc>
              <a:buFont typeface="Wingdings" panose="05000000000000000000" charset="0"/>
              <a:buChar char="l"/>
            </a:pPr>
            <a:r>
              <a:rPr lang="zh-CN" altLang="en-US" b="1" dirty="0"/>
              <a:t>越来越多的决策交给了人工智能系统</a:t>
            </a:r>
            <a:r>
              <a:rPr lang="zh-CN" altLang="en-US" b="1" dirty="0" smtClean="0"/>
              <a:t>。</a:t>
            </a:r>
            <a:endParaRPr lang="en-US" altLang="zh-CN" b="1" dirty="0" smtClean="0"/>
          </a:p>
          <a:p>
            <a:pPr>
              <a:lnSpc>
                <a:spcPct val="150000"/>
              </a:lnSpc>
              <a:buFont typeface="Wingdings" panose="05000000000000000000" charset="0"/>
              <a:buChar char="l"/>
            </a:pPr>
            <a:r>
              <a:rPr lang="zh-CN" altLang="en-US" b="1" dirty="0" smtClean="0"/>
              <a:t>有</a:t>
            </a:r>
            <a:r>
              <a:rPr lang="zh-CN" altLang="en-US" b="1" dirty="0"/>
              <a:t>学者认为，算法本质上是一种数学表达，是很客观的，不像人类那样具有各种情绪和偏见、容易受外部因素的影响，因而绝对不会产生歧视。</a:t>
            </a:r>
            <a:endParaRPr lang="en-US" altLang="zh-CN" b="1" dirty="0" smtClean="0"/>
          </a:p>
          <a:p>
            <a:pPr>
              <a:lnSpc>
                <a:spcPct val="150000"/>
              </a:lnSpc>
              <a:buFont typeface="Wingdings" panose="05000000000000000000" charset="0"/>
              <a:buChar char="l"/>
            </a:pPr>
            <a:r>
              <a:rPr lang="zh-CN" altLang="en-US" b="1" dirty="0" smtClean="0"/>
              <a:t>电子</a:t>
            </a:r>
            <a:r>
              <a:rPr lang="zh-CN" altLang="en-US" b="1" dirty="0"/>
              <a:t>科技大学的智慧助困系统，它通过对学生的勤工俭学、食堂消费、校车、浴室等大量数据记录的分析，根据这些外显行为对学生的经济状况进行画像，然后决定每月给哪些学生的饭卡自动充值。</a:t>
            </a:r>
            <a:endParaRPr lang="zh-CN" alt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4735" y="812324"/>
            <a:ext cx="2232248" cy="720080"/>
          </a:xfrm>
        </p:spPr>
        <p:txBody>
          <a:bodyPr>
            <a:normAutofit fontScale="82500" lnSpcReduction="10000"/>
          </a:bodyPr>
          <a:lstStyle/>
          <a:p>
            <a:pPr marL="0" indent="0">
              <a:lnSpc>
                <a:spcPct val="150000"/>
              </a:lnSpc>
              <a:buNone/>
            </a:pPr>
            <a:r>
              <a:rPr lang="zh-CN" altLang="en-US" b="1" dirty="0" smtClean="0">
                <a:solidFill>
                  <a:srgbClr val="FF0000"/>
                </a:solidFill>
              </a:rPr>
              <a:t>智能算法歧视</a:t>
            </a:r>
            <a:endParaRPr lang="en-US" altLang="zh-CN" b="1" dirty="0" smtClean="0">
              <a:solidFill>
                <a:srgbClr val="FF0000"/>
              </a:solidFill>
            </a:endParaRPr>
          </a:p>
        </p:txBody>
      </p:sp>
      <p:sp>
        <p:nvSpPr>
          <p:cNvPr id="6" name="TextBox 5"/>
          <p:cNvSpPr txBox="1"/>
          <p:nvPr/>
        </p:nvSpPr>
        <p:spPr>
          <a:xfrm>
            <a:off x="595432" y="1693947"/>
            <a:ext cx="7632848" cy="3969385"/>
          </a:xfrm>
          <a:prstGeom prst="rect">
            <a:avLst/>
          </a:prstGeom>
          <a:noFill/>
        </p:spPr>
        <p:txBody>
          <a:bodyPr wrap="square" rtlCol="0">
            <a:spAutoFit/>
          </a:bodyPr>
          <a:lstStyle/>
          <a:p>
            <a:pPr marL="342900" indent="-342900">
              <a:lnSpc>
                <a:spcPct val="150000"/>
              </a:lnSpc>
              <a:buFont typeface="Wingdings" panose="05000000000000000000" charset="0"/>
              <a:buChar char="l"/>
            </a:pPr>
            <a:r>
              <a:rPr lang="zh-CN" altLang="en-US" sz="2400" b="1" dirty="0"/>
              <a:t>美国卡内基梅隆大学的一项研究显示，谷歌的广告系统可能存在</a:t>
            </a:r>
            <a:r>
              <a:rPr lang="zh-CN" altLang="en-US" sz="2400" b="1" dirty="0">
                <a:solidFill>
                  <a:srgbClr val="FF0000"/>
                </a:solidFill>
              </a:rPr>
              <a:t>性别歧视</a:t>
            </a:r>
            <a:r>
              <a:rPr lang="zh-CN" altLang="en-US" sz="2400" b="1" dirty="0" smtClean="0"/>
              <a:t>。在</a:t>
            </a:r>
            <a:r>
              <a:rPr lang="zh-CN" altLang="en-US" sz="2400" b="1" dirty="0"/>
              <a:t>推送高收入工作招聘信息时，男性比女性收到推送的频率高得多</a:t>
            </a:r>
            <a:r>
              <a:rPr lang="zh-CN" altLang="en-US" sz="2400" b="1" dirty="0" smtClean="0"/>
              <a:t>。</a:t>
            </a:r>
            <a:endParaRPr lang="en-US" altLang="zh-CN" sz="2400" b="1" dirty="0" smtClean="0"/>
          </a:p>
          <a:p>
            <a:pPr marL="342900" indent="-342900">
              <a:lnSpc>
                <a:spcPct val="150000"/>
              </a:lnSpc>
              <a:buFont typeface="Wingdings" panose="05000000000000000000" charset="0"/>
              <a:buChar char="l"/>
            </a:pPr>
            <a:r>
              <a:rPr lang="zh-CN" altLang="en-US" sz="2400" b="1" dirty="0" smtClean="0"/>
              <a:t>哈佛</a:t>
            </a:r>
            <a:r>
              <a:rPr lang="zh-CN" altLang="en-US" sz="2400" b="1" dirty="0"/>
              <a:t>大学的研究也指出，“查询被逮捕记录”的广告会更加频繁地找上</a:t>
            </a:r>
            <a:r>
              <a:rPr lang="zh-CN" altLang="en-US" sz="2400" b="1" dirty="0">
                <a:solidFill>
                  <a:srgbClr val="FF0000"/>
                </a:solidFill>
              </a:rPr>
              <a:t>黑人</a:t>
            </a:r>
            <a:r>
              <a:rPr lang="zh-CN" altLang="en-US" sz="2400" b="1" dirty="0" smtClean="0"/>
              <a:t>。</a:t>
            </a:r>
            <a:endParaRPr lang="en-US" altLang="zh-CN" sz="2400" b="1" dirty="0" smtClean="0"/>
          </a:p>
          <a:p>
            <a:pPr marL="342900" indent="-342900">
              <a:lnSpc>
                <a:spcPct val="150000"/>
              </a:lnSpc>
              <a:buFont typeface="Wingdings" panose="05000000000000000000" charset="0"/>
              <a:buChar char="l"/>
            </a:pPr>
            <a:r>
              <a:rPr lang="zh-CN" altLang="en-US" sz="2400" b="1" dirty="0" smtClean="0"/>
              <a:t>美国联邦贸易委员会</a:t>
            </a:r>
            <a:r>
              <a:rPr lang="zh-CN" altLang="en-US" sz="2400" b="1" dirty="0"/>
              <a:t>在调查中发现广告商更倾向于将高息贷款信息展示给</a:t>
            </a:r>
            <a:r>
              <a:rPr lang="zh-CN" altLang="en-US" sz="2400" b="1" dirty="0">
                <a:solidFill>
                  <a:srgbClr val="FF0000"/>
                </a:solidFill>
              </a:rPr>
              <a:t>低收入群</a:t>
            </a:r>
            <a:r>
              <a:rPr lang="zh-CN" altLang="en-US" sz="2400" b="1" dirty="0"/>
              <a:t>体看</a:t>
            </a:r>
            <a:r>
              <a:rPr lang="zh-CN" altLang="en-US" sz="2400" b="1" dirty="0" smtClean="0"/>
              <a:t>。</a:t>
            </a:r>
            <a:endParaRPr lang="en-US" altLang="zh-CN" sz="24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2507d4c8c2443588c2b551a6c231cc4"/>
          <p:cNvPicPr>
            <a:picLocks noChangeAspect="1"/>
          </p:cNvPicPr>
          <p:nvPr/>
        </p:nvPicPr>
        <p:blipFill>
          <a:blip r:embed="rId1"/>
          <a:stretch>
            <a:fillRect/>
          </a:stretch>
        </p:blipFill>
        <p:spPr>
          <a:xfrm>
            <a:off x="1573530" y="1064895"/>
            <a:ext cx="5996305" cy="4728210"/>
          </a:xfrm>
          <a:prstGeom prst="rect">
            <a:avLst/>
          </a:prstGeom>
        </p:spPr>
      </p:pic>
      <p:sp>
        <p:nvSpPr>
          <p:cNvPr id="3" name="文本框 2"/>
          <p:cNvSpPr txBox="1"/>
          <p:nvPr/>
        </p:nvSpPr>
        <p:spPr>
          <a:xfrm>
            <a:off x="1468082" y="5928035"/>
            <a:ext cx="6207199" cy="584775"/>
          </a:xfrm>
          <a:prstGeom prst="rect">
            <a:avLst/>
          </a:prstGeom>
          <a:noFill/>
        </p:spPr>
        <p:txBody>
          <a:bodyPr wrap="square" rtlCol="0" anchor="t">
            <a:spAutoFit/>
          </a:bodyPr>
          <a:lstStyle/>
          <a:p>
            <a:pPr algn="ctr"/>
            <a:r>
              <a:rPr lang="zh-CN" altLang="en-US" sz="3200" b="1" dirty="0"/>
              <a:t>谷歌将黑人认成</a:t>
            </a:r>
            <a:r>
              <a:rPr lang="zh-CN" altLang="en-US" sz="3200" b="1" dirty="0" smtClean="0"/>
              <a:t>大猩猩（</a:t>
            </a:r>
            <a:r>
              <a:rPr lang="en-US" altLang="zh-CN" sz="3200" b="1" dirty="0" smtClean="0"/>
              <a:t>2015</a:t>
            </a:r>
            <a:r>
              <a:rPr lang="zh-CN" altLang="en-US" sz="3200" b="1" dirty="0" smtClean="0"/>
              <a:t>年）</a:t>
            </a:r>
            <a:endParaRPr lang="zh-CN" altLang="en-US" sz="32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0615" y="1035209"/>
            <a:ext cx="2232248" cy="720080"/>
          </a:xfrm>
        </p:spPr>
        <p:txBody>
          <a:bodyPr>
            <a:normAutofit fontScale="82500" lnSpcReduction="10000"/>
          </a:bodyPr>
          <a:lstStyle/>
          <a:p>
            <a:pPr marL="0" indent="0">
              <a:lnSpc>
                <a:spcPct val="150000"/>
              </a:lnSpc>
              <a:buNone/>
            </a:pPr>
            <a:r>
              <a:rPr lang="zh-CN" altLang="en-US" b="1" dirty="0" smtClean="0">
                <a:solidFill>
                  <a:srgbClr val="FF0000"/>
                </a:solidFill>
              </a:rPr>
              <a:t>智能算法缺陷</a:t>
            </a:r>
            <a:endParaRPr lang="en-US" altLang="zh-CN" b="1" dirty="0" smtClean="0">
              <a:solidFill>
                <a:srgbClr val="FF0000"/>
              </a:solidFill>
            </a:endParaRPr>
          </a:p>
        </p:txBody>
      </p:sp>
      <p:sp>
        <p:nvSpPr>
          <p:cNvPr id="6" name="TextBox 5"/>
          <p:cNvSpPr txBox="1"/>
          <p:nvPr/>
        </p:nvSpPr>
        <p:spPr>
          <a:xfrm>
            <a:off x="539552" y="1844442"/>
            <a:ext cx="7632848" cy="1753235"/>
          </a:xfrm>
          <a:prstGeom prst="rect">
            <a:avLst/>
          </a:prstGeom>
          <a:noFill/>
        </p:spPr>
        <p:txBody>
          <a:bodyPr wrap="square" rtlCol="0">
            <a:spAutoFit/>
          </a:bodyPr>
          <a:lstStyle/>
          <a:p>
            <a:pPr marL="342900" indent="-342900">
              <a:lnSpc>
                <a:spcPct val="150000"/>
              </a:lnSpc>
              <a:buFont typeface="Wingdings" panose="05000000000000000000" charset="0"/>
              <a:buChar char="l"/>
            </a:pPr>
            <a:r>
              <a:rPr lang="zh-CN" altLang="en-US" sz="2400" b="1" dirty="0" smtClean="0"/>
              <a:t>在</a:t>
            </a:r>
            <a:r>
              <a:rPr lang="zh-CN" altLang="en-US" sz="2400" b="1" dirty="0"/>
              <a:t>网络中，</a:t>
            </a:r>
            <a:r>
              <a:rPr lang="zh-CN" altLang="en-US" sz="2400" b="1" dirty="0">
                <a:solidFill>
                  <a:srgbClr val="FF0000"/>
                </a:solidFill>
              </a:rPr>
              <a:t>算法能决定用户</a:t>
            </a:r>
            <a:r>
              <a:rPr lang="zh-CN" altLang="en-US" sz="2400" b="1" dirty="0"/>
              <a:t>看什么文章、听何种类型的歌曲、看哪位好友的动态、接受哪种类型的广告，决定工作、贷款、救助金被谁获得</a:t>
            </a:r>
            <a:r>
              <a:rPr lang="zh-CN" altLang="en-US" sz="2400" b="1" dirty="0" smtClean="0"/>
              <a:t>。</a:t>
            </a:r>
            <a:endParaRPr lang="en-US" altLang="zh-CN" sz="2400" b="1" dirty="0" smtClean="0"/>
          </a:p>
        </p:txBody>
      </p:sp>
      <p:sp>
        <p:nvSpPr>
          <p:cNvPr id="2" name="内容占位符 2"/>
          <p:cNvSpPr>
            <a:spLocks noGrp="1"/>
          </p:cNvSpPr>
          <p:nvPr/>
        </p:nvSpPr>
        <p:spPr>
          <a:xfrm>
            <a:off x="934690" y="4598194"/>
            <a:ext cx="2232248" cy="720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zh-CN" b="1" dirty="0" smtClean="0">
                <a:solidFill>
                  <a:srgbClr val="FF0000"/>
                </a:solidFill>
              </a:rPr>
              <a:t>信息茧房</a:t>
            </a:r>
            <a:endParaRPr lang="zh-CN" b="1" dirty="0" smtClean="0">
              <a:solidFill>
                <a:srgbClr val="FF0000"/>
              </a:solidFill>
            </a:endParaRPr>
          </a:p>
        </p:txBody>
      </p:sp>
      <p:pic>
        <p:nvPicPr>
          <p:cNvPr id="4" name="图片 3" descr="u=2523905884,2712679783&amp;fm=11&amp;gp=0"/>
          <p:cNvPicPr>
            <a:picLocks noChangeAspect="1"/>
          </p:cNvPicPr>
          <p:nvPr/>
        </p:nvPicPr>
        <p:blipFill>
          <a:blip r:embed="rId1"/>
          <a:stretch>
            <a:fillRect/>
          </a:stretch>
        </p:blipFill>
        <p:spPr>
          <a:xfrm>
            <a:off x="4316730" y="3597910"/>
            <a:ext cx="3855720" cy="308483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0615" y="1035209"/>
            <a:ext cx="2232248" cy="720080"/>
          </a:xfrm>
        </p:spPr>
        <p:txBody>
          <a:bodyPr>
            <a:normAutofit fontScale="82500" lnSpcReduction="10000"/>
          </a:bodyPr>
          <a:lstStyle/>
          <a:p>
            <a:pPr marL="0" indent="0">
              <a:lnSpc>
                <a:spcPct val="150000"/>
              </a:lnSpc>
              <a:buNone/>
            </a:pPr>
            <a:r>
              <a:rPr lang="zh-CN" altLang="en-US" b="1" dirty="0" smtClean="0">
                <a:solidFill>
                  <a:srgbClr val="FF0000"/>
                </a:solidFill>
              </a:rPr>
              <a:t>智能算法缺陷</a:t>
            </a:r>
            <a:endParaRPr lang="en-US" altLang="zh-CN" b="1" dirty="0" smtClean="0">
              <a:solidFill>
                <a:srgbClr val="FF0000"/>
              </a:solidFill>
            </a:endParaRPr>
          </a:p>
        </p:txBody>
      </p:sp>
      <p:sp>
        <p:nvSpPr>
          <p:cNvPr id="6" name="TextBox 5"/>
          <p:cNvSpPr txBox="1"/>
          <p:nvPr/>
        </p:nvSpPr>
        <p:spPr>
          <a:xfrm>
            <a:off x="594797" y="1754907"/>
            <a:ext cx="7632848" cy="2306955"/>
          </a:xfrm>
          <a:prstGeom prst="rect">
            <a:avLst/>
          </a:prstGeom>
          <a:noFill/>
        </p:spPr>
        <p:txBody>
          <a:bodyPr wrap="square" rtlCol="0">
            <a:spAutoFit/>
          </a:bodyPr>
          <a:lstStyle/>
          <a:p>
            <a:pPr marL="342900" indent="-342900">
              <a:lnSpc>
                <a:spcPct val="150000"/>
              </a:lnSpc>
              <a:buFont typeface="Wingdings" panose="05000000000000000000" charset="0"/>
              <a:buChar char="l"/>
            </a:pPr>
            <a:r>
              <a:rPr lang="zh-CN" altLang="en-US" sz="3200" b="1" dirty="0"/>
              <a:t>智能算法决策过程，带走了人类行为的透明性、可解释性、可预测性、可教性和可审核性，取而代之的是不透明性。</a:t>
            </a:r>
            <a:endParaRPr lang="zh-CN" altLang="en-US" sz="3200" b="1" dirty="0"/>
          </a:p>
        </p:txBody>
      </p:sp>
      <p:pic>
        <p:nvPicPr>
          <p:cNvPr id="5" name="图片 4" descr="timg"/>
          <p:cNvPicPr>
            <a:picLocks noChangeAspect="1"/>
          </p:cNvPicPr>
          <p:nvPr/>
        </p:nvPicPr>
        <p:blipFill>
          <a:blip r:embed="rId1"/>
          <a:srcRect b="10521"/>
          <a:stretch>
            <a:fillRect/>
          </a:stretch>
        </p:blipFill>
        <p:spPr>
          <a:xfrm>
            <a:off x="1010285" y="4062095"/>
            <a:ext cx="6944995" cy="240093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772816"/>
            <a:ext cx="8229600" cy="4353347"/>
          </a:xfrm>
        </p:spPr>
        <p:txBody>
          <a:bodyPr>
            <a:normAutofit fontScale="92500" lnSpcReduction="20000"/>
          </a:bodyPr>
          <a:lstStyle/>
          <a:p>
            <a:pPr marL="0" indent="0">
              <a:lnSpc>
                <a:spcPct val="160000"/>
              </a:lnSpc>
              <a:buNone/>
            </a:pPr>
            <a:r>
              <a:rPr lang="zh-CN" altLang="en-US" b="1" dirty="0"/>
              <a:t>算法歧视不仅仅涉及</a:t>
            </a:r>
            <a:r>
              <a:rPr lang="zh-CN" altLang="en-US" b="1" dirty="0">
                <a:solidFill>
                  <a:srgbClr val="FF0000"/>
                </a:solidFill>
              </a:rPr>
              <a:t>个人隐私的问题</a:t>
            </a:r>
            <a:r>
              <a:rPr lang="zh-CN" altLang="en-US" b="1" dirty="0"/>
              <a:t>、</a:t>
            </a:r>
            <a:r>
              <a:rPr lang="zh-CN" altLang="en-US" b="1" dirty="0">
                <a:solidFill>
                  <a:srgbClr val="FF0000"/>
                </a:solidFill>
              </a:rPr>
              <a:t>信息安全</a:t>
            </a:r>
            <a:r>
              <a:rPr lang="zh-CN" altLang="en-US" b="1" dirty="0"/>
              <a:t>问题，还包括</a:t>
            </a:r>
            <a:r>
              <a:rPr lang="zh-CN" altLang="en-US" b="1" dirty="0">
                <a:solidFill>
                  <a:srgbClr val="FF0000"/>
                </a:solidFill>
              </a:rPr>
              <a:t>社会公正</a:t>
            </a:r>
            <a:r>
              <a:rPr lang="zh-CN" altLang="en-US" b="1" dirty="0"/>
              <a:t>的问题</a:t>
            </a:r>
            <a:r>
              <a:rPr lang="zh-CN" altLang="en-US" b="1" dirty="0" smtClean="0"/>
              <a:t>。</a:t>
            </a:r>
            <a:endParaRPr lang="en-US" altLang="zh-CN" b="1" dirty="0" smtClean="0"/>
          </a:p>
          <a:p>
            <a:pPr>
              <a:lnSpc>
                <a:spcPct val="160000"/>
              </a:lnSpc>
              <a:buFont typeface="Wingdings" panose="05000000000000000000" pitchFamily="2" charset="2"/>
              <a:buChar char="u"/>
            </a:pPr>
            <a:r>
              <a:rPr lang="zh-CN" altLang="en-US" b="1" dirty="0" smtClean="0"/>
              <a:t>继续</a:t>
            </a:r>
            <a:r>
              <a:rPr lang="zh-CN" altLang="en-US" b="1" dirty="0"/>
              <a:t>固化和扩大偏见和歧视。</a:t>
            </a:r>
            <a:endParaRPr lang="zh-CN" altLang="en-US" b="1" dirty="0"/>
          </a:p>
          <a:p>
            <a:pPr>
              <a:lnSpc>
                <a:spcPct val="160000"/>
              </a:lnSpc>
              <a:buFont typeface="Wingdings" panose="05000000000000000000" pitchFamily="2" charset="2"/>
              <a:buChar char="u"/>
            </a:pPr>
            <a:r>
              <a:rPr lang="zh-CN" altLang="en-US" b="1" dirty="0" smtClean="0"/>
              <a:t>不断</a:t>
            </a:r>
            <a:r>
              <a:rPr lang="zh-CN" altLang="en-US" b="1" dirty="0"/>
              <a:t>蚕食消费者剩余，压榨消费者个人财富。</a:t>
            </a:r>
            <a:endParaRPr lang="zh-CN" altLang="en-US" b="1" dirty="0"/>
          </a:p>
          <a:p>
            <a:pPr>
              <a:lnSpc>
                <a:spcPct val="160000"/>
              </a:lnSpc>
              <a:buFont typeface="Wingdings" panose="05000000000000000000" pitchFamily="2" charset="2"/>
              <a:buChar char="u"/>
            </a:pPr>
            <a:r>
              <a:rPr lang="zh-CN" altLang="en-US" b="1" dirty="0" smtClean="0"/>
              <a:t>剥夺</a:t>
            </a:r>
            <a:r>
              <a:rPr lang="zh-CN" altLang="en-US" b="1" dirty="0"/>
              <a:t>个人自我决定权，破坏了信息的多样性。</a:t>
            </a:r>
            <a:endParaRPr lang="zh-CN" altLang="en-US" b="1" dirty="0"/>
          </a:p>
          <a:p>
            <a:pPr>
              <a:lnSpc>
                <a:spcPct val="160000"/>
              </a:lnSpc>
              <a:buFont typeface="Wingdings" panose="05000000000000000000" pitchFamily="2" charset="2"/>
              <a:buChar char="u"/>
            </a:pPr>
            <a:r>
              <a:rPr lang="zh-CN" altLang="en-US" b="1" dirty="0"/>
              <a:t>对个体生命构成潜在威胁。</a:t>
            </a:r>
            <a:endParaRPr lang="zh-CN" altLang="en-US" b="1" dirty="0"/>
          </a:p>
        </p:txBody>
      </p:sp>
      <p:sp>
        <p:nvSpPr>
          <p:cNvPr id="9" name="内容占位符 2"/>
          <p:cNvSpPr txBox="1"/>
          <p:nvPr/>
        </p:nvSpPr>
        <p:spPr>
          <a:xfrm>
            <a:off x="6228184" y="980728"/>
            <a:ext cx="2736304" cy="72008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b="1" dirty="0" smtClean="0">
                <a:solidFill>
                  <a:srgbClr val="FF0000"/>
                </a:solidFill>
              </a:rPr>
              <a:t>算法歧视的危害</a:t>
            </a:r>
            <a:endParaRPr lang="en-US" altLang="zh-CN" b="1" dirty="0" smtClean="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12090" y="1784350"/>
            <a:ext cx="8552815" cy="4353560"/>
          </a:xfrm>
        </p:spPr>
        <p:txBody>
          <a:bodyPr>
            <a:normAutofit fontScale="92500"/>
          </a:bodyPr>
          <a:lstStyle/>
          <a:p>
            <a:pPr>
              <a:lnSpc>
                <a:spcPct val="160000"/>
              </a:lnSpc>
              <a:buFont typeface="Wingdings" panose="05000000000000000000" pitchFamily="2" charset="2"/>
              <a:buChar char="u"/>
            </a:pPr>
            <a:r>
              <a:rPr lang="zh-CN" altLang="en-US" b="1" dirty="0"/>
              <a:t>白宫</a:t>
            </a:r>
            <a:r>
              <a:rPr lang="en-US" altLang="zh-CN" b="1" dirty="0"/>
              <a:t>AI</a:t>
            </a:r>
            <a:r>
              <a:rPr lang="zh-CN" altLang="en-US" b="1" dirty="0"/>
              <a:t>报告将“理解并解决人工智能的道德、法律和社会影响”列入国家人工智能战略，并建议</a:t>
            </a:r>
            <a:r>
              <a:rPr lang="zh-CN" altLang="en-US" b="1" dirty="0">
                <a:solidFill>
                  <a:srgbClr val="FF0000"/>
                </a:solidFill>
              </a:rPr>
              <a:t>从业者接受伦理培训</a:t>
            </a:r>
            <a:r>
              <a:rPr lang="zh-CN" altLang="en-US" b="1" dirty="0" smtClean="0"/>
              <a:t>。</a:t>
            </a:r>
            <a:endParaRPr lang="en-US" altLang="zh-CN" b="1" dirty="0" smtClean="0"/>
          </a:p>
          <a:p>
            <a:pPr>
              <a:lnSpc>
                <a:spcPct val="160000"/>
              </a:lnSpc>
              <a:buFont typeface="Wingdings" panose="05000000000000000000" pitchFamily="2" charset="2"/>
              <a:buChar char="u"/>
            </a:pPr>
            <a:r>
              <a:rPr lang="zh-CN" altLang="en-US" b="1" dirty="0" smtClean="0"/>
              <a:t>英国下议院科学技术委员会</a:t>
            </a:r>
            <a:r>
              <a:rPr lang="zh-CN" altLang="en-US" b="1" dirty="0"/>
              <a:t>计划成立专门研究</a:t>
            </a:r>
            <a:r>
              <a:rPr lang="en-US" altLang="zh-CN" b="1" dirty="0"/>
              <a:t>AI</a:t>
            </a:r>
            <a:r>
              <a:rPr lang="zh-CN" altLang="en-US" b="1" dirty="0"/>
              <a:t>对社会、法律和伦理的影响的人工智能委员会。</a:t>
            </a:r>
            <a:endParaRPr lang="zh-CN" altLang="en-US" b="1" dirty="0"/>
          </a:p>
        </p:txBody>
      </p:sp>
      <p:sp>
        <p:nvSpPr>
          <p:cNvPr id="2" name="TextBox 1"/>
          <p:cNvSpPr txBox="1"/>
          <p:nvPr/>
        </p:nvSpPr>
        <p:spPr>
          <a:xfrm>
            <a:off x="1306984" y="1054591"/>
            <a:ext cx="6364243" cy="584775"/>
          </a:xfrm>
          <a:prstGeom prst="rect">
            <a:avLst/>
          </a:prstGeom>
          <a:noFill/>
        </p:spPr>
        <p:txBody>
          <a:bodyPr wrap="none" rtlCol="0">
            <a:spAutoFit/>
          </a:bodyPr>
          <a:lstStyle/>
          <a:p>
            <a:r>
              <a:rPr lang="zh-CN" altLang="en-US" sz="3200" b="1" dirty="0" smtClean="0">
                <a:solidFill>
                  <a:srgbClr val="FF0000"/>
                </a:solidFill>
              </a:rPr>
              <a:t>人工智能伦理问题已引起各方重视</a:t>
            </a:r>
            <a:endParaRPr lang="zh-CN" altLang="en-US" sz="3200" b="1"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772816"/>
            <a:ext cx="8229600" cy="4752528"/>
          </a:xfrm>
        </p:spPr>
        <p:txBody>
          <a:bodyPr>
            <a:normAutofit fontScale="85000" lnSpcReduction="20000"/>
          </a:bodyPr>
          <a:lstStyle/>
          <a:p>
            <a:pPr>
              <a:lnSpc>
                <a:spcPct val="160000"/>
              </a:lnSpc>
              <a:buFont typeface="Wingdings" panose="05000000000000000000" pitchFamily="2" charset="2"/>
              <a:buChar char="u"/>
            </a:pPr>
            <a:r>
              <a:rPr lang="zh-CN" altLang="en-US" b="1" dirty="0"/>
              <a:t>世界著名高校，如加州大学伯克利分校、哈佛大学、剑桥大学、牛津大学和一些研究院都启动了相关项目以应对人工智能对伦理和安全带来的挑战</a:t>
            </a:r>
            <a:r>
              <a:rPr lang="zh-CN" altLang="en-US" b="1" dirty="0" smtClean="0"/>
              <a:t>。</a:t>
            </a:r>
            <a:endParaRPr lang="zh-CN" altLang="en-US" b="1" dirty="0"/>
          </a:p>
          <a:p>
            <a:pPr>
              <a:lnSpc>
                <a:spcPct val="160000"/>
              </a:lnSpc>
              <a:buFont typeface="Wingdings" panose="05000000000000000000" pitchFamily="2" charset="2"/>
              <a:buChar char="u"/>
            </a:pPr>
            <a:r>
              <a:rPr lang="zh-CN" altLang="en-US" b="1" dirty="0" smtClean="0"/>
              <a:t>商业巨头也纷纷成立伦理委员会：</a:t>
            </a:r>
            <a:endParaRPr lang="en-US" altLang="zh-CN" b="1" dirty="0" smtClean="0"/>
          </a:p>
          <a:p>
            <a:pPr lvl="1">
              <a:lnSpc>
                <a:spcPct val="160000"/>
              </a:lnSpc>
              <a:buFont typeface="Wingdings" panose="05000000000000000000" pitchFamily="2" charset="2"/>
              <a:buChar char="u"/>
            </a:pPr>
            <a:r>
              <a:rPr lang="en-US" altLang="zh-CN" b="1" dirty="0" smtClean="0"/>
              <a:t>2016</a:t>
            </a:r>
            <a:r>
              <a:rPr lang="zh-CN" altLang="en-US" b="1" dirty="0"/>
              <a:t>年，亚马逊，微软，谷歌，</a:t>
            </a:r>
            <a:r>
              <a:rPr lang="en-US" altLang="zh-CN" b="1" dirty="0"/>
              <a:t>IBM</a:t>
            </a:r>
            <a:r>
              <a:rPr lang="zh-CN" altLang="en-US" b="1" dirty="0"/>
              <a:t>和</a:t>
            </a:r>
            <a:r>
              <a:rPr lang="en-US" altLang="zh-CN" b="1" dirty="0"/>
              <a:t>Facebook</a:t>
            </a:r>
            <a:r>
              <a:rPr lang="zh-CN" altLang="en-US" b="1" dirty="0"/>
              <a:t>联合成立了一家非营利性的人工智能合作组织</a:t>
            </a:r>
            <a:r>
              <a:rPr lang="en-US" altLang="zh-CN" b="1" dirty="0"/>
              <a:t>(Partnership on AI)</a:t>
            </a:r>
            <a:r>
              <a:rPr lang="zh-CN" altLang="en-US" b="1" dirty="0"/>
              <a:t>以解决此问题</a:t>
            </a:r>
            <a:r>
              <a:rPr lang="en-US" altLang="zh-CN" b="1" dirty="0"/>
              <a:t>(</a:t>
            </a:r>
            <a:r>
              <a:rPr lang="zh-CN" altLang="en-US" b="1" dirty="0"/>
              <a:t>苹果于</a:t>
            </a:r>
            <a:r>
              <a:rPr lang="en-US" altLang="zh-CN" b="1" dirty="0"/>
              <a:t>2017</a:t>
            </a:r>
            <a:r>
              <a:rPr lang="zh-CN" altLang="en-US" b="1" dirty="0"/>
              <a:t>年</a:t>
            </a:r>
            <a:r>
              <a:rPr lang="en-US" altLang="zh-CN" b="1" dirty="0"/>
              <a:t>1</a:t>
            </a:r>
            <a:r>
              <a:rPr lang="zh-CN" altLang="en-US" b="1" dirty="0"/>
              <a:t>月加入该组织</a:t>
            </a:r>
            <a:r>
              <a:rPr lang="en-US" altLang="zh-CN" b="1" dirty="0"/>
              <a:t>)</a:t>
            </a:r>
            <a:r>
              <a:rPr lang="zh-CN" altLang="en-US" b="1" dirty="0"/>
              <a:t>。</a:t>
            </a:r>
            <a:endParaRPr lang="zh-CN" altLang="en-US" b="1" dirty="0"/>
          </a:p>
          <a:p>
            <a:pPr lvl="1">
              <a:lnSpc>
                <a:spcPct val="160000"/>
              </a:lnSpc>
              <a:buFont typeface="Wingdings" panose="05000000000000000000" pitchFamily="2" charset="2"/>
              <a:buChar char="u"/>
            </a:pPr>
            <a:r>
              <a:rPr lang="zh-CN" altLang="en-US" b="1" dirty="0"/>
              <a:t> </a:t>
            </a:r>
            <a:r>
              <a:rPr lang="en-US" altLang="zh-CN" b="1" dirty="0" smtClean="0"/>
              <a:t>Google</a:t>
            </a:r>
            <a:r>
              <a:rPr lang="zh-CN" altLang="en-US" b="1" dirty="0"/>
              <a:t>也已经成立了自己的人工智能伦理委员会。</a:t>
            </a:r>
            <a:endParaRPr lang="zh-CN" altLang="en-US" b="1" dirty="0"/>
          </a:p>
        </p:txBody>
      </p:sp>
      <p:sp>
        <p:nvSpPr>
          <p:cNvPr id="2" name="TextBox 1"/>
          <p:cNvSpPr txBox="1"/>
          <p:nvPr/>
        </p:nvSpPr>
        <p:spPr>
          <a:xfrm>
            <a:off x="1390169" y="1044431"/>
            <a:ext cx="6364243" cy="584775"/>
          </a:xfrm>
          <a:prstGeom prst="rect">
            <a:avLst/>
          </a:prstGeom>
          <a:noFill/>
        </p:spPr>
        <p:txBody>
          <a:bodyPr wrap="none" rtlCol="0">
            <a:spAutoFit/>
          </a:bodyPr>
          <a:lstStyle/>
          <a:p>
            <a:r>
              <a:rPr lang="zh-CN" altLang="en-US" sz="3200" b="1" dirty="0" smtClean="0">
                <a:solidFill>
                  <a:srgbClr val="FF0000"/>
                </a:solidFill>
              </a:rPr>
              <a:t>人工智能伦理问题已引起各方重视</a:t>
            </a:r>
            <a:endParaRPr lang="zh-CN" altLang="en-US" sz="32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305"/>
          <p:cNvPicPr>
            <a:picLocks noChangeAspect="1"/>
          </p:cNvPicPr>
          <p:nvPr>
            <p:custDataLst>
              <p:tags r:id="rId1"/>
            </p:custDataLst>
          </p:nvPr>
        </p:nvPicPr>
        <p:blipFill>
          <a:blip r:embed="rId2"/>
          <a:stretch>
            <a:fillRect/>
          </a:stretch>
        </p:blipFill>
        <p:spPr>
          <a:xfrm>
            <a:off x="1236345" y="915035"/>
            <a:ext cx="6671945" cy="5490845"/>
          </a:xfrm>
          <a:prstGeom prst="rect">
            <a:avLst/>
          </a:prstGeom>
        </p:spPr>
      </p:pic>
      <p:sp>
        <p:nvSpPr>
          <p:cNvPr id="3" name="文本框 2"/>
          <p:cNvSpPr txBox="1"/>
          <p:nvPr/>
        </p:nvSpPr>
        <p:spPr>
          <a:xfrm>
            <a:off x="386715" y="1469390"/>
            <a:ext cx="613410" cy="4381500"/>
          </a:xfrm>
          <a:prstGeom prst="rect">
            <a:avLst/>
          </a:prstGeom>
          <a:noFill/>
        </p:spPr>
        <p:txBody>
          <a:bodyPr vert="eaVert" wrap="none" rtlCol="0">
            <a:spAutoFit/>
          </a:bodyPr>
          <a:lstStyle/>
          <a:p>
            <a:r>
              <a:rPr lang="zh-CN" altLang="en-US" sz="2800" b="1"/>
              <a:t>中国无人驾驶汽车发展历程</a:t>
            </a:r>
            <a:endParaRPr lang="zh-CN" altLang="en-US" sz="2800" b="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772816"/>
            <a:ext cx="8229600" cy="4353347"/>
          </a:xfrm>
        </p:spPr>
        <p:txBody>
          <a:bodyPr>
            <a:normAutofit/>
          </a:bodyPr>
          <a:lstStyle/>
          <a:p>
            <a:pPr>
              <a:lnSpc>
                <a:spcPct val="160000"/>
              </a:lnSpc>
              <a:buFont typeface="Wingdings" panose="05000000000000000000" pitchFamily="2" charset="2"/>
              <a:buChar char="u"/>
            </a:pPr>
            <a:r>
              <a:rPr lang="zh-CN" altLang="en-US" b="1" dirty="0"/>
              <a:t>国务院在</a:t>
            </a:r>
            <a:r>
              <a:rPr lang="en-US" altLang="zh-CN" b="1" dirty="0"/>
              <a:t>《</a:t>
            </a:r>
            <a:r>
              <a:rPr lang="zh-CN" altLang="en-US" b="1" dirty="0"/>
              <a:t>新一代人工智能发展规划</a:t>
            </a:r>
            <a:r>
              <a:rPr lang="en-US" altLang="zh-CN" b="1" dirty="0"/>
              <a:t>》</a:t>
            </a:r>
            <a:r>
              <a:rPr lang="zh-CN" altLang="en-US" b="1" dirty="0"/>
              <a:t>中提出，“建立人工智能法律法规、伦理规范和政策体系，形成人工智能安全评估和管控能力</a:t>
            </a:r>
            <a:r>
              <a:rPr lang="zh-CN" altLang="en-US" b="1" dirty="0" smtClean="0"/>
              <a:t>”。</a:t>
            </a:r>
            <a:endParaRPr lang="zh-CN" altLang="en-US" b="1" dirty="0"/>
          </a:p>
        </p:txBody>
      </p:sp>
      <p:sp>
        <p:nvSpPr>
          <p:cNvPr id="2" name="TextBox 1"/>
          <p:cNvSpPr txBox="1"/>
          <p:nvPr/>
        </p:nvSpPr>
        <p:spPr>
          <a:xfrm>
            <a:off x="1390169" y="1088881"/>
            <a:ext cx="6364243" cy="584775"/>
          </a:xfrm>
          <a:prstGeom prst="rect">
            <a:avLst/>
          </a:prstGeom>
          <a:noFill/>
        </p:spPr>
        <p:txBody>
          <a:bodyPr wrap="none" rtlCol="0">
            <a:spAutoFit/>
          </a:bodyPr>
          <a:lstStyle/>
          <a:p>
            <a:r>
              <a:rPr lang="zh-CN" altLang="en-US" sz="3200" b="1" dirty="0" smtClean="0">
                <a:solidFill>
                  <a:srgbClr val="FF0000"/>
                </a:solidFill>
              </a:rPr>
              <a:t>人工智能伦理问题已引起各方重视</a:t>
            </a:r>
            <a:endParaRPr lang="zh-CN" altLang="en-US" sz="3200" b="1"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99992" y="620688"/>
            <a:ext cx="4320480" cy="2520280"/>
          </a:xfrm>
        </p:spPr>
        <p:txBody>
          <a:bodyPr>
            <a:normAutofit/>
          </a:bodyPr>
          <a:lstStyle/>
          <a:p>
            <a:pPr marL="0" indent="0">
              <a:lnSpc>
                <a:spcPct val="150000"/>
              </a:lnSpc>
              <a:buNone/>
            </a:pPr>
            <a:r>
              <a:rPr lang="zh-CN" altLang="en-US" b="1" dirty="0"/>
              <a:t>超级智能与人工愚蠢</a:t>
            </a:r>
            <a:endParaRPr lang="zh-CN" altLang="en-US" b="1" dirty="0"/>
          </a:p>
          <a:p>
            <a:pPr marL="0" indent="0">
              <a:lnSpc>
                <a:spcPct val="150000"/>
              </a:lnSpc>
              <a:buNone/>
            </a:pPr>
            <a:r>
              <a:rPr lang="zh-CN" altLang="en-US" b="1" dirty="0"/>
              <a:t>人身安全问题</a:t>
            </a:r>
            <a:endParaRPr lang="zh-CN" altLang="en-US" b="1" dirty="0"/>
          </a:p>
          <a:p>
            <a:pPr marL="0" indent="0">
              <a:lnSpc>
                <a:spcPct val="150000"/>
              </a:lnSpc>
              <a:buNone/>
            </a:pPr>
            <a:r>
              <a:rPr lang="zh-CN" altLang="en-US" b="1" dirty="0"/>
              <a:t>隐私安全问题</a:t>
            </a:r>
            <a:endParaRPr lang="zh-CN" altLang="en-US" b="1" dirty="0"/>
          </a:p>
        </p:txBody>
      </p:sp>
      <p:sp>
        <p:nvSpPr>
          <p:cNvPr id="4" name="TextBox 3"/>
          <p:cNvSpPr txBox="1"/>
          <p:nvPr/>
        </p:nvSpPr>
        <p:spPr>
          <a:xfrm>
            <a:off x="683568" y="1004530"/>
            <a:ext cx="3600400" cy="5016758"/>
          </a:xfrm>
          <a:prstGeom prst="rect">
            <a:avLst/>
          </a:prstGeom>
          <a:noFill/>
        </p:spPr>
        <p:txBody>
          <a:bodyPr wrap="square" rtlCol="0">
            <a:spAutoFit/>
          </a:bodyPr>
          <a:lstStyle/>
          <a:p>
            <a:pPr marL="571500" indent="-571500">
              <a:lnSpc>
                <a:spcPct val="200000"/>
              </a:lnSpc>
              <a:buFont typeface="Wingdings" panose="05000000000000000000" pitchFamily="2" charset="2"/>
              <a:buChar char="u"/>
            </a:pPr>
            <a:r>
              <a:rPr lang="zh-CN" altLang="en-US" sz="4000" b="1" dirty="0">
                <a:solidFill>
                  <a:srgbClr val="FF0000"/>
                </a:solidFill>
                <a:latin typeface="+mn-ea"/>
              </a:rPr>
              <a:t>安全</a:t>
            </a:r>
            <a:r>
              <a:rPr lang="zh-CN" altLang="en-US" sz="4000" b="1" dirty="0" smtClean="0">
                <a:solidFill>
                  <a:srgbClr val="FF0000"/>
                </a:solidFill>
                <a:latin typeface="+mn-ea"/>
              </a:rPr>
              <a:t>困境</a:t>
            </a:r>
            <a:endParaRPr lang="en-US" altLang="zh-CN" sz="4000" b="1" dirty="0" smtClean="0">
              <a:solidFill>
                <a:srgbClr val="FF0000"/>
              </a:solidFill>
              <a:latin typeface="+mn-ea"/>
            </a:endParaRPr>
          </a:p>
          <a:p>
            <a:pPr marL="571500" indent="-571500">
              <a:lnSpc>
                <a:spcPct val="200000"/>
              </a:lnSpc>
              <a:buFont typeface="Wingdings" panose="05000000000000000000" pitchFamily="2" charset="2"/>
              <a:buChar char="u"/>
            </a:pPr>
            <a:r>
              <a:rPr lang="zh-CN" altLang="en-US" sz="4000" b="1" dirty="0" smtClean="0">
                <a:solidFill>
                  <a:srgbClr val="FF0000"/>
                </a:solidFill>
                <a:latin typeface="+mn-ea"/>
              </a:rPr>
              <a:t>法律困境</a:t>
            </a:r>
            <a:endParaRPr lang="en-US" altLang="zh-CN" sz="4000" b="1" dirty="0" smtClean="0">
              <a:solidFill>
                <a:srgbClr val="FF0000"/>
              </a:solidFill>
              <a:latin typeface="+mn-ea"/>
            </a:endParaRPr>
          </a:p>
          <a:p>
            <a:pPr marL="571500" indent="-571500">
              <a:lnSpc>
                <a:spcPct val="200000"/>
              </a:lnSpc>
              <a:buFont typeface="Wingdings" panose="05000000000000000000" pitchFamily="2" charset="2"/>
              <a:buChar char="u"/>
            </a:pPr>
            <a:r>
              <a:rPr lang="zh-CN" altLang="en-US" sz="4000" b="1" dirty="0" smtClean="0">
                <a:solidFill>
                  <a:srgbClr val="FF0000"/>
                </a:solidFill>
                <a:latin typeface="+mn-ea"/>
              </a:rPr>
              <a:t>伦理困境</a:t>
            </a:r>
            <a:endParaRPr lang="en-US" altLang="zh-CN" sz="4000" b="1" dirty="0" smtClean="0">
              <a:solidFill>
                <a:srgbClr val="FF0000"/>
              </a:solidFill>
              <a:latin typeface="+mn-ea"/>
            </a:endParaRPr>
          </a:p>
          <a:p>
            <a:pPr marL="571500" indent="-571500">
              <a:lnSpc>
                <a:spcPct val="200000"/>
              </a:lnSpc>
              <a:buFont typeface="Wingdings" panose="05000000000000000000" pitchFamily="2" charset="2"/>
              <a:buChar char="u"/>
            </a:pPr>
            <a:r>
              <a:rPr lang="zh-CN" altLang="en-US" sz="4000" b="1" dirty="0" smtClean="0">
                <a:solidFill>
                  <a:srgbClr val="FF0000"/>
                </a:solidFill>
                <a:latin typeface="+mn-ea"/>
              </a:rPr>
              <a:t>决策</a:t>
            </a:r>
            <a:r>
              <a:rPr lang="zh-CN" altLang="en-US" sz="4000" b="1" dirty="0">
                <a:solidFill>
                  <a:srgbClr val="FF0000"/>
                </a:solidFill>
                <a:latin typeface="+mn-ea"/>
              </a:rPr>
              <a:t>困境</a:t>
            </a:r>
            <a:endParaRPr lang="zh-CN" altLang="en-US" sz="4000" dirty="0">
              <a:solidFill>
                <a:srgbClr val="FF0000"/>
              </a:solidFill>
            </a:endParaRPr>
          </a:p>
        </p:txBody>
      </p:sp>
      <p:sp>
        <p:nvSpPr>
          <p:cNvPr id="5" name="左大括号 4"/>
          <p:cNvSpPr/>
          <p:nvPr/>
        </p:nvSpPr>
        <p:spPr>
          <a:xfrm>
            <a:off x="3923928" y="860514"/>
            <a:ext cx="576064" cy="2016224"/>
          </a:xfrm>
          <a:prstGeom prst="leftBrace">
            <a:avLst>
              <a:gd name="adj1" fmla="val 57174"/>
              <a:gd name="adj2" fmla="val 50581"/>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130" y="833120"/>
            <a:ext cx="8229600" cy="880110"/>
          </a:xfrm>
        </p:spPr>
        <p:style>
          <a:lnRef idx="1">
            <a:schemeClr val="accent6"/>
          </a:lnRef>
          <a:fillRef idx="2">
            <a:schemeClr val="accent6"/>
          </a:fillRef>
          <a:effectRef idx="1">
            <a:schemeClr val="accent6"/>
          </a:effectRef>
          <a:fontRef idx="minor">
            <a:schemeClr val="dk1"/>
          </a:fontRef>
        </p:style>
        <p:txBody>
          <a:bodyPr>
            <a:noAutofit/>
          </a:bodyPr>
          <a:lstStyle/>
          <a:p>
            <a:pPr marL="0" indent="0">
              <a:lnSpc>
                <a:spcPct val="150000"/>
              </a:lnSpc>
              <a:buNone/>
            </a:pPr>
            <a:r>
              <a:rPr lang="zh-CN" altLang="en-US" b="1" dirty="0" smtClean="0">
                <a:solidFill>
                  <a:srgbClr val="FF0000"/>
                </a:solidFill>
              </a:rPr>
              <a:t>三、人工智能伦理原则</a:t>
            </a:r>
            <a:endParaRPr lang="en-US" b="1" dirty="0">
              <a:solidFill>
                <a:srgbClr val="FF0000"/>
              </a:solidFill>
            </a:endParaRPr>
          </a:p>
        </p:txBody>
      </p:sp>
      <p:pic>
        <p:nvPicPr>
          <p:cNvPr id="5" name="图片 4" descr="u=1564299692,1065771616&amp;fm=26&amp;gp=0"/>
          <p:cNvPicPr>
            <a:picLocks noChangeAspect="1"/>
          </p:cNvPicPr>
          <p:nvPr/>
        </p:nvPicPr>
        <p:blipFill>
          <a:blip r:embed="rId1"/>
          <a:stretch>
            <a:fillRect/>
          </a:stretch>
        </p:blipFill>
        <p:spPr>
          <a:xfrm>
            <a:off x="1036955" y="2054225"/>
            <a:ext cx="6934200" cy="4278630"/>
          </a:xfrm>
          <a:prstGeom prst="rect">
            <a:avLst/>
          </a:prstGeom>
        </p:spPr>
      </p:pic>
    </p:spTree>
    <p:custDataLst>
      <p:tags r:id="rId2"/>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670" y="1046480"/>
            <a:ext cx="8328660" cy="5256530"/>
          </a:xfrm>
        </p:spPr>
        <p:txBody>
          <a:bodyPr>
            <a:normAutofit fontScale="85000" lnSpcReduction="10000"/>
          </a:bodyPr>
          <a:lstStyle/>
          <a:p>
            <a:pPr marL="0" indent="0">
              <a:lnSpc>
                <a:spcPct val="160000"/>
              </a:lnSpc>
              <a:buNone/>
            </a:pPr>
            <a:r>
              <a:rPr lang="zh-CN" altLang="en-US" b="1" dirty="0"/>
              <a:t>作家艾萨克</a:t>
            </a:r>
            <a:r>
              <a:rPr lang="en-US" altLang="zh-CN" b="1" dirty="0"/>
              <a:t>·</a:t>
            </a:r>
            <a:r>
              <a:rPr lang="zh-CN" altLang="en-US" b="1" dirty="0"/>
              <a:t>阿西莫夫提出了著名的“阿西莫夫法则”，也被称为“</a:t>
            </a:r>
            <a:r>
              <a:rPr lang="zh-CN" altLang="en-US" b="1" dirty="0">
                <a:solidFill>
                  <a:srgbClr val="FF0000"/>
                </a:solidFill>
              </a:rPr>
              <a:t>机器人学的三大</a:t>
            </a:r>
            <a:r>
              <a:rPr lang="zh-CN" altLang="en-US" b="1" dirty="0" smtClean="0">
                <a:solidFill>
                  <a:srgbClr val="FF0000"/>
                </a:solidFill>
              </a:rPr>
              <a:t>法则</a:t>
            </a:r>
            <a:r>
              <a:rPr lang="zh-CN" altLang="en-US" b="1" dirty="0">
                <a:solidFill>
                  <a:srgbClr val="FF0000"/>
                </a:solidFill>
              </a:rPr>
              <a:t>”：</a:t>
            </a:r>
            <a:endParaRPr lang="zh-CN" altLang="en-US" b="1" dirty="0"/>
          </a:p>
          <a:p>
            <a:pPr marL="0" indent="0">
              <a:lnSpc>
                <a:spcPct val="160000"/>
              </a:lnSpc>
              <a:buNone/>
            </a:pPr>
            <a:r>
              <a:rPr lang="en-US" altLang="zh-CN" b="1" dirty="0"/>
              <a:t>1</a:t>
            </a:r>
            <a:r>
              <a:rPr lang="zh-CN" altLang="en-US" b="1" dirty="0"/>
              <a:t>、机器人不得伤害人，也不得见人受到伤害而袖手旁观；</a:t>
            </a:r>
            <a:endParaRPr lang="zh-CN" altLang="en-US" b="1" dirty="0"/>
          </a:p>
          <a:p>
            <a:pPr marL="0" indent="0">
              <a:lnSpc>
                <a:spcPct val="160000"/>
              </a:lnSpc>
              <a:buNone/>
            </a:pPr>
            <a:r>
              <a:rPr lang="en-US" altLang="zh-CN" b="1" dirty="0"/>
              <a:t>2</a:t>
            </a:r>
            <a:r>
              <a:rPr lang="zh-CN" altLang="en-US" b="1" dirty="0"/>
              <a:t>、机器人应服从人的一切命令，但不得违反第一法则；</a:t>
            </a:r>
            <a:endParaRPr lang="zh-CN" altLang="en-US" b="1" dirty="0"/>
          </a:p>
          <a:p>
            <a:pPr marL="0" indent="0">
              <a:lnSpc>
                <a:spcPct val="160000"/>
              </a:lnSpc>
              <a:buNone/>
            </a:pPr>
            <a:r>
              <a:rPr lang="en-US" altLang="zh-CN" b="1" dirty="0"/>
              <a:t>3</a:t>
            </a:r>
            <a:r>
              <a:rPr lang="zh-CN" altLang="en-US" b="1" dirty="0"/>
              <a:t>、机器人应保护自身的安全，但不得违反第一、第二法则。</a:t>
            </a:r>
            <a:endParaRPr lang="zh-CN" altLang="en-US"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7870" y="1115060"/>
            <a:ext cx="7668260" cy="4438650"/>
            <a:chOff x="971600" y="1484784"/>
            <a:chExt cx="7088016" cy="4104456"/>
          </a:xfrm>
        </p:grpSpPr>
        <p:pic>
          <p:nvPicPr>
            <p:cNvPr id="3073" name="Picture 1" descr="C:\Users\lxn\AppData\Roaming\Tencent\Users\565354\QQ\WinTemp\RichOle\EZLM}DMUKD9T(TL9WCE2(7V.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1484784"/>
              <a:ext cx="7088016" cy="410445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43608" y="2924944"/>
              <a:ext cx="6912768" cy="6120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4929505" y="6087110"/>
            <a:ext cx="3344545" cy="645160"/>
          </a:xfrm>
          <a:prstGeom prst="rect">
            <a:avLst/>
          </a:prstGeom>
          <a:noFill/>
        </p:spPr>
        <p:txBody>
          <a:bodyPr wrap="none" rtlCol="0">
            <a:spAutoFit/>
          </a:bodyPr>
          <a:lstStyle/>
          <a:p>
            <a:pPr algn="l"/>
            <a:r>
              <a:rPr lang="zh-CN" altLang="en-US"/>
              <a:t>视频资料：李彦宏的</a:t>
            </a:r>
            <a:r>
              <a:rPr lang="en-US" altLang="zh-CN"/>
              <a:t>AI</a:t>
            </a:r>
            <a:r>
              <a:rPr lang="zh-CN" altLang="en-US"/>
              <a:t>伦理原则</a:t>
            </a:r>
            <a:endParaRPr lang="zh-CN" altLang="en-US"/>
          </a:p>
          <a:p>
            <a:pPr algn="l"/>
            <a:r>
              <a:rPr lang="zh-CN" altLang="en-US"/>
              <a:t>                      微软CEO纳德</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400050" y="1134745"/>
            <a:ext cx="7315200" cy="735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李彦宏提出的</a:t>
            </a:r>
            <a:r>
              <a:rPr lang="en-US" altLang="zh-CN" sz="2600">
                <a:solidFill>
                  <a:srgbClr val="000000"/>
                </a:solidFill>
                <a:latin typeface="微软雅黑" panose="020B0503020204020204" pitchFamily="34" charset="-122"/>
                <a:ea typeface="微软雅黑" panose="020B0503020204020204" pitchFamily="34" charset="-122"/>
              </a:rPr>
              <a:t>AI</a:t>
            </a:r>
            <a:r>
              <a:rPr lang="zh-CN" altLang="en-US" sz="2600">
                <a:solidFill>
                  <a:srgbClr val="000000"/>
                </a:solidFill>
                <a:latin typeface="微软雅黑" panose="020B0503020204020204" pitchFamily="34" charset="-122"/>
                <a:ea typeface="微软雅黑" panose="020B0503020204020204" pitchFamily="34" charset="-122"/>
              </a:rPr>
              <a:t>四个原则包括</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1314450" y="2316163"/>
            <a:ext cx="6400800" cy="642620"/>
          </a:xfrm>
          <a:prstGeom prst="rect">
            <a:avLst/>
          </a:prstGeom>
          <a:noFill/>
        </p:spPr>
        <p:txBody>
          <a:bodyPr wrap="square" rtlCol="0" anchor="ctr" anchorCtr="0">
            <a:noAutofit/>
          </a:bodyPr>
          <a:lstStyle/>
          <a:p>
            <a:pPr lvl="0" algn="l">
              <a:buNone/>
            </a:pPr>
            <a:r>
              <a:rPr lang="zh-CN" altLang="en-US" sz="2400">
                <a:solidFill>
                  <a:srgbClr val="000000"/>
                </a:solidFill>
                <a:latin typeface="微软雅黑" panose="020B0503020204020204" pitchFamily="34" charset="-122"/>
                <a:ea typeface="微软雅黑" panose="020B0503020204020204" pitchFamily="34" charset="-122"/>
              </a:rPr>
              <a:t>最高原则是安全可控</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1314450" y="3001963"/>
            <a:ext cx="6400800" cy="642620"/>
          </a:xfrm>
          <a:prstGeom prst="rect">
            <a:avLst/>
          </a:prstGeom>
          <a:noFill/>
        </p:spPr>
        <p:txBody>
          <a:bodyPr wrap="square" rtlCol="0" anchor="ctr" anchorCtr="0">
            <a:noAutofit/>
          </a:bodyPr>
          <a:lstStyle/>
          <a:p>
            <a:pPr lvl="0" algn="l">
              <a:buNone/>
            </a:pPr>
            <a:r>
              <a:rPr lang="zh-CN" altLang="en-US" sz="2400">
                <a:solidFill>
                  <a:srgbClr val="000000"/>
                </a:solidFill>
                <a:latin typeface="微软雅黑" panose="020B0503020204020204" pitchFamily="34" charset="-122"/>
                <a:ea typeface="微软雅黑" panose="020B0503020204020204" pitchFamily="34" charset="-122"/>
              </a:rPr>
              <a:t>创新愿景是促进人类更加平等的获得技术能力</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4"/>
            </p:custDataLst>
          </p:nvPr>
        </p:nvSpPr>
        <p:spPr>
          <a:xfrm>
            <a:off x="1314450" y="3688080"/>
            <a:ext cx="6518275" cy="642620"/>
          </a:xfrm>
          <a:prstGeom prst="rect">
            <a:avLst/>
          </a:prstGeom>
          <a:noFill/>
        </p:spPr>
        <p:txBody>
          <a:bodyPr wrap="square" rtlCol="0" anchor="ctr" anchorCtr="0">
            <a:noAutofit/>
          </a:bodyPr>
          <a:lstStyle/>
          <a:p>
            <a:pPr lvl="0" algn="l">
              <a:buNone/>
            </a:pPr>
            <a:r>
              <a:rPr lang="zh-CN" altLang="en-US" sz="2400">
                <a:solidFill>
                  <a:srgbClr val="000000"/>
                </a:solidFill>
                <a:latin typeface="微软雅黑" panose="020B0503020204020204" pitchFamily="34" charset="-122"/>
                <a:ea typeface="微软雅黑" panose="020B0503020204020204" pitchFamily="34" charset="-122"/>
              </a:rPr>
              <a:t>存在价值是教人学习，让人成长而不是取代人</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314450" y="4373563"/>
            <a:ext cx="6400800" cy="642620"/>
          </a:xfrm>
          <a:prstGeom prst="rect">
            <a:avLst/>
          </a:prstGeom>
          <a:noFill/>
        </p:spPr>
        <p:txBody>
          <a:bodyPr wrap="square" rtlCol="0" anchor="ctr" anchorCtr="0">
            <a:noAutofit/>
          </a:bodyPr>
          <a:lstStyle/>
          <a:p>
            <a:pPr lvl="0" algn="l">
              <a:buNone/>
            </a:pPr>
            <a:r>
              <a:rPr lang="zh-CN" altLang="en-US" sz="2400">
                <a:solidFill>
                  <a:srgbClr val="000000"/>
                </a:solidFill>
                <a:latin typeface="微软雅黑" panose="020B0503020204020204" pitchFamily="34" charset="-122"/>
                <a:ea typeface="微软雅黑" panose="020B0503020204020204" pitchFamily="34" charset="-122"/>
              </a:rPr>
              <a:t>终极理想，为人类带来更多的自由和可能</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10" name="矩形 9"/>
          <p:cNvSpPr>
            <a:spLocks noChangeAspect="1"/>
          </p:cNvSpPr>
          <p:nvPr>
            <p:custDataLst>
              <p:tags r:id="rId6"/>
            </p:custDataLst>
          </p:nvPr>
        </p:nvSpPr>
        <p:spPr>
          <a:xfrm>
            <a:off x="600075" y="23804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2400">
                <a:solidFill>
                  <a:srgbClr val="FFFFFF"/>
                </a:solidFill>
                <a:latin typeface="微软雅黑" panose="020B0503020204020204" pitchFamily="34" charset="-122"/>
                <a:ea typeface="微软雅黑" panose="020B0503020204020204" pitchFamily="34" charset="-122"/>
              </a:rPr>
              <a:t>A</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1" name="矩形 10"/>
          <p:cNvSpPr>
            <a:spLocks noChangeAspect="1"/>
          </p:cNvSpPr>
          <p:nvPr>
            <p:custDataLst>
              <p:tags r:id="rId7"/>
            </p:custDataLst>
          </p:nvPr>
        </p:nvSpPr>
        <p:spPr>
          <a:xfrm>
            <a:off x="600075" y="30662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2400">
                <a:solidFill>
                  <a:srgbClr val="FFFFFF"/>
                </a:solidFill>
                <a:latin typeface="微软雅黑" panose="020B0503020204020204" pitchFamily="34" charset="-122"/>
                <a:ea typeface="微软雅黑" panose="020B0503020204020204" pitchFamily="34" charset="-122"/>
              </a:rPr>
              <a:t>B</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2" name="矩形 11"/>
          <p:cNvSpPr>
            <a:spLocks noChangeAspect="1"/>
          </p:cNvSpPr>
          <p:nvPr>
            <p:custDataLst>
              <p:tags r:id="rId8"/>
            </p:custDataLst>
          </p:nvPr>
        </p:nvSpPr>
        <p:spPr>
          <a:xfrm>
            <a:off x="600075" y="37520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2400">
                <a:solidFill>
                  <a:srgbClr val="FFFFFF"/>
                </a:solidFill>
                <a:latin typeface="微软雅黑" panose="020B0503020204020204" pitchFamily="34" charset="-122"/>
                <a:ea typeface="微软雅黑" panose="020B0503020204020204" pitchFamily="34" charset="-122"/>
              </a:rPr>
              <a:t>C</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3" name="矩形 12"/>
          <p:cNvSpPr>
            <a:spLocks noChangeAspect="1"/>
          </p:cNvSpPr>
          <p:nvPr>
            <p:custDataLst>
              <p:tags r:id="rId9"/>
            </p:custDataLst>
          </p:nvPr>
        </p:nvSpPr>
        <p:spPr>
          <a:xfrm>
            <a:off x="600075" y="4437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2400">
                <a:solidFill>
                  <a:srgbClr val="FFFFFF"/>
                </a:solidFill>
                <a:latin typeface="微软雅黑" panose="020B0503020204020204" pitchFamily="34" charset="-122"/>
                <a:ea typeface="微软雅黑" panose="020B0503020204020204" pitchFamily="34" charset="-122"/>
              </a:rPr>
              <a:t>D</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4" name="圆角矩形 13"/>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11"/>
            </p:custDataLst>
          </p:nvPr>
        </p:nvSpPr>
        <p:spPr>
          <a:xfrm>
            <a:off x="1314450" y="50590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科技向善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2" name="矩形 21"/>
          <p:cNvSpPr>
            <a:spLocks noChangeAspect="1"/>
          </p:cNvSpPr>
          <p:nvPr>
            <p:custDataLst>
              <p:tags r:id="rId12"/>
            </p:custDataLst>
          </p:nvPr>
        </p:nvSpPr>
        <p:spPr>
          <a:xfrm>
            <a:off x="600075" y="5123180"/>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E</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19" name="组合 18"/>
          <p:cNvGrpSpPr/>
          <p:nvPr>
            <p:custDataLst>
              <p:tags r:id="rId13"/>
            </p:custDataLst>
          </p:nvPr>
        </p:nvGrpSpPr>
        <p:grpSpPr>
          <a:xfrm>
            <a:off x="0" y="0"/>
            <a:ext cx="9144000" cy="635000"/>
            <a:chOff x="0" y="13"/>
            <a:chExt cx="14400" cy="1000"/>
          </a:xfrm>
        </p:grpSpPr>
        <p:sp>
          <p:nvSpPr>
            <p:cNvPr id="15" name="TitleBackground"/>
            <p:cNvSpPr/>
            <p:nvPr>
              <p:custDataLst>
                <p:tags r:id="rId14"/>
              </p:custDataLst>
            </p:nvPr>
          </p:nvSpPr>
          <p:spPr>
            <a:xfrm>
              <a:off x="0" y="13"/>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13"/>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400" y="13"/>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8" name="TipText"/>
            <p:cNvSpPr txBox="1"/>
            <p:nvPr>
              <p:custDataLst>
                <p:tags r:id="rId17"/>
              </p:custDataLst>
            </p:nvPr>
          </p:nvSpPr>
          <p:spPr>
            <a:xfrm>
              <a:off x="2248" y="185"/>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 name="图片 3" descr="tmpF5E"/>
          <p:cNvPicPr>
            <a:picLocks noChangeAspect="1"/>
          </p:cNvPicPr>
          <p:nvPr>
            <p:custDataLst>
              <p:tags r:id="rId18"/>
            </p:custDataLst>
          </p:nvPr>
        </p:nvPicPr>
        <p:blipFill>
          <a:blip r:embed="rId19"/>
          <a:stretch>
            <a:fillRect/>
          </a:stretch>
        </p:blipFill>
        <p:spPr>
          <a:xfrm>
            <a:off x="7594600" y="63500"/>
            <a:ext cx="1422400" cy="508000"/>
          </a:xfrm>
          <a:prstGeom prst="rect">
            <a:avLst/>
          </a:prstGeom>
        </p:spPr>
      </p:pic>
    </p:spTree>
    <p:custDataLst>
      <p:tags r:id="rId20"/>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微软提出的</a:t>
            </a:r>
            <a:r>
              <a:rPr lang="en-US" altLang="zh-CN" b="1"/>
              <a:t>AI</a:t>
            </a:r>
            <a:r>
              <a:rPr lang="zh-CN" altLang="en-US" b="1"/>
              <a:t>六大原则</a:t>
            </a:r>
            <a:endParaRPr lang="zh-CN" altLang="en-US" b="1"/>
          </a:p>
        </p:txBody>
      </p:sp>
      <p:sp>
        <p:nvSpPr>
          <p:cNvPr id="3" name="内容占位符 2"/>
          <p:cNvSpPr>
            <a:spLocks noGrp="1"/>
          </p:cNvSpPr>
          <p:nvPr>
            <p:ph idx="1"/>
          </p:nvPr>
        </p:nvSpPr>
        <p:spPr>
          <a:xfrm>
            <a:off x="457200" y="1635125"/>
            <a:ext cx="8229600" cy="4836160"/>
          </a:xfrm>
        </p:spPr>
        <p:txBody>
          <a:bodyPr>
            <a:normAutofit fontScale="87500" lnSpcReduction="10000"/>
          </a:bodyPr>
          <a:lstStyle/>
          <a:p>
            <a:pPr marL="0" indent="0">
              <a:lnSpc>
                <a:spcPct val="150000"/>
              </a:lnSpc>
              <a:buNone/>
            </a:pPr>
            <a:r>
              <a:rPr lang="zh-CN" altLang="en-US" b="1"/>
              <a:t>2018年，微软《未来计算》六大原则：</a:t>
            </a:r>
            <a:endParaRPr lang="zh-CN" altLang="en-US" b="1"/>
          </a:p>
          <a:p>
            <a:pPr indent="-318135">
              <a:lnSpc>
                <a:spcPct val="150000"/>
              </a:lnSpc>
              <a:buFont typeface="Wingdings" panose="05000000000000000000" charset="0"/>
              <a:buChar char="l"/>
            </a:pPr>
            <a:r>
              <a:rPr lang="zh-CN" altLang="en-US" b="1"/>
              <a:t>公平公正：不歧视，人人平等</a:t>
            </a:r>
            <a:endParaRPr lang="zh-CN" altLang="en-US" b="1"/>
          </a:p>
          <a:p>
            <a:pPr indent="-318135">
              <a:lnSpc>
                <a:spcPct val="150000"/>
              </a:lnSpc>
              <a:buFont typeface="Wingdings" panose="05000000000000000000" charset="0"/>
              <a:buChar char="l"/>
            </a:pPr>
            <a:r>
              <a:rPr lang="zh-CN" altLang="en-US" b="1"/>
              <a:t>可靠和安全：科技向善、不作恶</a:t>
            </a:r>
            <a:endParaRPr lang="zh-CN" altLang="en-US" b="1"/>
          </a:p>
          <a:p>
            <a:pPr indent="-318135">
              <a:lnSpc>
                <a:spcPct val="150000"/>
              </a:lnSpc>
              <a:buFont typeface="Wingdings" panose="05000000000000000000" charset="0"/>
              <a:buChar char="l"/>
            </a:pPr>
            <a:r>
              <a:rPr lang="zh-CN" altLang="en-US" b="1"/>
              <a:t>隐私和保障：知情同意，保护隐私</a:t>
            </a:r>
            <a:endParaRPr lang="zh-CN" altLang="en-US" b="1"/>
          </a:p>
          <a:p>
            <a:pPr indent="-318135">
              <a:lnSpc>
                <a:spcPct val="150000"/>
              </a:lnSpc>
              <a:buFont typeface="Wingdings" panose="05000000000000000000" charset="0"/>
              <a:buChar char="l"/>
            </a:pPr>
            <a:r>
              <a:rPr lang="zh-CN" altLang="en-US" b="1"/>
              <a:t>包容：弱势群体的关注</a:t>
            </a:r>
            <a:endParaRPr lang="zh-CN" altLang="en-US" b="1"/>
          </a:p>
          <a:p>
            <a:pPr indent="-318135">
              <a:lnSpc>
                <a:spcPct val="150000"/>
              </a:lnSpc>
              <a:buFont typeface="Wingdings" panose="05000000000000000000" charset="0"/>
              <a:buChar char="l"/>
            </a:pPr>
            <a:r>
              <a:rPr lang="zh-CN" altLang="en-US" b="1"/>
              <a:t>透明：算法透明，工程师需慎重编写</a:t>
            </a:r>
            <a:endParaRPr lang="zh-CN" altLang="en-US" b="1"/>
          </a:p>
          <a:p>
            <a:pPr indent="-318135">
              <a:lnSpc>
                <a:spcPct val="150000"/>
              </a:lnSpc>
              <a:buFont typeface="Wingdings" panose="05000000000000000000" charset="0"/>
              <a:buChar char="l"/>
            </a:pPr>
            <a:r>
              <a:rPr lang="zh-CN" altLang="en-US" b="1"/>
              <a:t>责任：工程共同体承担</a:t>
            </a:r>
            <a:endParaRPr lang="zh-CN" altLang="en-US" b="1"/>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45840"/>
            <a:ext cx="8229600" cy="1143000"/>
          </a:xfrm>
        </p:spPr>
        <p:txBody>
          <a:bodyPr/>
          <a:lstStyle/>
          <a:p>
            <a:r>
              <a:rPr lang="zh-CN" altLang="en-US" dirty="0" smtClean="0"/>
              <a:t>构建</a:t>
            </a:r>
            <a:r>
              <a:rPr lang="en-US" altLang="zh-CN" dirty="0" smtClean="0"/>
              <a:t>AI</a:t>
            </a:r>
            <a:r>
              <a:rPr lang="zh-CN" altLang="en-US" dirty="0" smtClean="0"/>
              <a:t>伦理机制</a:t>
            </a:r>
            <a:endParaRPr lang="zh-CN" altLang="en-US" dirty="0"/>
          </a:p>
        </p:txBody>
      </p:sp>
      <p:sp>
        <p:nvSpPr>
          <p:cNvPr id="4" name="内容占位符 3"/>
          <p:cNvSpPr>
            <a:spLocks noGrp="1"/>
          </p:cNvSpPr>
          <p:nvPr>
            <p:ph idx="1"/>
          </p:nvPr>
        </p:nvSpPr>
        <p:spPr>
          <a:xfrm>
            <a:off x="467544" y="2060848"/>
            <a:ext cx="8229600" cy="4320480"/>
          </a:xfrm>
        </p:spPr>
        <p:txBody>
          <a:bodyPr>
            <a:normAutofit fontScale="92500" lnSpcReduction="10000"/>
          </a:bodyPr>
          <a:lstStyle/>
          <a:p>
            <a:pPr marL="0" indent="0">
              <a:lnSpc>
                <a:spcPct val="150000"/>
              </a:lnSpc>
              <a:buNone/>
            </a:pPr>
            <a:r>
              <a:rPr lang="en-US" altLang="zh-CN" b="1" dirty="0" smtClean="0"/>
              <a:t>1. </a:t>
            </a:r>
            <a:r>
              <a:rPr lang="zh-CN" altLang="en-US" b="1" dirty="0" smtClean="0"/>
              <a:t>合</a:t>
            </a:r>
            <a:r>
              <a:rPr lang="zh-CN" altLang="en-US" b="1" dirty="0"/>
              <a:t>伦理的</a:t>
            </a:r>
            <a:r>
              <a:rPr lang="en-US" altLang="zh-CN" b="1" dirty="0"/>
              <a:t>AI</a:t>
            </a:r>
            <a:r>
              <a:rPr lang="zh-CN" altLang="en-US" b="1" dirty="0"/>
              <a:t>设计，即要将人类社会的法律、道德等规范和价值嵌入</a:t>
            </a:r>
            <a:r>
              <a:rPr lang="en-US" altLang="zh-CN" b="1" dirty="0"/>
              <a:t>AI</a:t>
            </a:r>
            <a:r>
              <a:rPr lang="zh-CN" altLang="en-US" b="1" dirty="0" smtClean="0"/>
              <a:t>系统</a:t>
            </a:r>
            <a:endParaRPr lang="en-US" altLang="zh-CN" b="1" dirty="0" smtClean="0"/>
          </a:p>
          <a:p>
            <a:pPr marL="0" indent="0">
              <a:lnSpc>
                <a:spcPct val="150000"/>
              </a:lnSpc>
              <a:buNone/>
            </a:pPr>
            <a:r>
              <a:rPr lang="en-US" altLang="zh-CN" b="1" dirty="0" smtClean="0"/>
              <a:t>2. </a:t>
            </a:r>
            <a:r>
              <a:rPr lang="zh-CN" altLang="en-US" b="1" dirty="0" smtClean="0"/>
              <a:t>在</a:t>
            </a:r>
            <a:r>
              <a:rPr lang="en-US" altLang="zh-CN" b="1" dirty="0"/>
              <a:t>AI</a:t>
            </a:r>
            <a:r>
              <a:rPr lang="zh-CN" altLang="en-US" b="1" dirty="0"/>
              <a:t>研发中贯彻伦理</a:t>
            </a:r>
            <a:r>
              <a:rPr lang="zh-CN" altLang="en-US" b="1" dirty="0" smtClean="0"/>
              <a:t>原则</a:t>
            </a:r>
            <a:endParaRPr lang="en-US" altLang="zh-CN" b="1" dirty="0" smtClean="0"/>
          </a:p>
          <a:p>
            <a:pPr marL="0" indent="0">
              <a:lnSpc>
                <a:spcPct val="150000"/>
              </a:lnSpc>
              <a:buNone/>
            </a:pPr>
            <a:r>
              <a:rPr lang="en-US" altLang="zh-CN" b="1" dirty="0" smtClean="0"/>
              <a:t>3. </a:t>
            </a:r>
            <a:r>
              <a:rPr lang="zh-CN" altLang="en-US" b="1" dirty="0" smtClean="0"/>
              <a:t>对</a:t>
            </a:r>
            <a:r>
              <a:rPr lang="zh-CN" altLang="en-US" b="1" dirty="0"/>
              <a:t>算法进行必要的监管，避免算法</a:t>
            </a:r>
            <a:r>
              <a:rPr lang="zh-CN" altLang="en-US" b="1" dirty="0" smtClean="0"/>
              <a:t>作恶</a:t>
            </a:r>
            <a:endParaRPr lang="en-US" altLang="zh-CN" b="1" dirty="0" smtClean="0"/>
          </a:p>
          <a:p>
            <a:pPr marL="0" indent="0">
              <a:lnSpc>
                <a:spcPct val="150000"/>
              </a:lnSpc>
              <a:buNone/>
            </a:pPr>
            <a:r>
              <a:rPr lang="en-US" altLang="zh-CN" b="1" dirty="0" smtClean="0"/>
              <a:t>4. </a:t>
            </a:r>
            <a:r>
              <a:rPr lang="zh-CN" altLang="en-US" b="1" dirty="0" smtClean="0"/>
              <a:t>针对</a:t>
            </a:r>
            <a:r>
              <a:rPr lang="zh-CN" altLang="en-US" b="1" dirty="0"/>
              <a:t>算法决策和歧视，以及造成的人身财产损害，需要提供法律救济</a:t>
            </a:r>
            <a:endParaRPr lang="zh-CN" altLang="en-US"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45840"/>
            <a:ext cx="8229600" cy="1143000"/>
          </a:xfrm>
        </p:spPr>
        <p:txBody>
          <a:bodyPr/>
          <a:lstStyle/>
          <a:p>
            <a:r>
              <a:rPr lang="en-US" altLang="zh-CN" b="1" dirty="0" smtClean="0"/>
              <a:t>1.</a:t>
            </a:r>
            <a:r>
              <a:rPr lang="zh-CN" altLang="en-US" b="1" dirty="0" smtClean="0"/>
              <a:t>合</a:t>
            </a:r>
            <a:r>
              <a:rPr lang="zh-CN" altLang="en-US" b="1" dirty="0"/>
              <a:t>伦理的</a:t>
            </a:r>
            <a:r>
              <a:rPr lang="en-US" altLang="zh-CN" b="1" dirty="0"/>
              <a:t>AI</a:t>
            </a:r>
            <a:r>
              <a:rPr lang="zh-CN" altLang="en-US" b="1" dirty="0"/>
              <a:t>设计</a:t>
            </a:r>
            <a:endParaRPr lang="zh-CN" altLang="en-US" dirty="0"/>
          </a:p>
        </p:txBody>
      </p:sp>
      <p:sp>
        <p:nvSpPr>
          <p:cNvPr id="4" name="内容占位符 3"/>
          <p:cNvSpPr>
            <a:spLocks noGrp="1"/>
          </p:cNvSpPr>
          <p:nvPr>
            <p:ph idx="1"/>
          </p:nvPr>
        </p:nvSpPr>
        <p:spPr>
          <a:xfrm>
            <a:off x="467544" y="2060848"/>
            <a:ext cx="8229600" cy="4320480"/>
          </a:xfrm>
        </p:spPr>
        <p:txBody>
          <a:bodyPr>
            <a:normAutofit/>
          </a:bodyPr>
          <a:lstStyle/>
          <a:p>
            <a:pPr marL="0" indent="0">
              <a:lnSpc>
                <a:spcPct val="150000"/>
              </a:lnSpc>
              <a:buNone/>
            </a:pPr>
            <a:r>
              <a:rPr lang="zh-CN" altLang="en-US" b="1" dirty="0" smtClean="0"/>
              <a:t>第一</a:t>
            </a:r>
            <a:r>
              <a:rPr lang="zh-CN" altLang="en-US" b="1" dirty="0"/>
              <a:t>步：发现需要嵌入</a:t>
            </a:r>
            <a:r>
              <a:rPr lang="en-US" altLang="zh-CN" b="1" dirty="0"/>
              <a:t>AI</a:t>
            </a:r>
            <a:r>
              <a:rPr lang="zh-CN" altLang="en-US" b="1" dirty="0"/>
              <a:t>系统的规范和价值</a:t>
            </a:r>
            <a:endParaRPr lang="zh-CN" altLang="en-US" b="1" dirty="0"/>
          </a:p>
          <a:p>
            <a:pPr marL="0" indent="0">
              <a:lnSpc>
                <a:spcPct val="150000"/>
              </a:lnSpc>
              <a:buNone/>
            </a:pPr>
            <a:r>
              <a:rPr lang="zh-CN" altLang="en-US" b="1" dirty="0"/>
              <a:t>第二步：将所发现的规范和价值加入</a:t>
            </a:r>
            <a:r>
              <a:rPr lang="en-US" altLang="zh-CN" b="1" dirty="0"/>
              <a:t>AI</a:t>
            </a:r>
            <a:r>
              <a:rPr lang="zh-CN" altLang="en-US" b="1" dirty="0"/>
              <a:t>系统</a:t>
            </a:r>
            <a:endParaRPr lang="zh-CN" altLang="en-US" b="1" dirty="0"/>
          </a:p>
          <a:p>
            <a:pPr marL="0" indent="0">
              <a:lnSpc>
                <a:spcPct val="150000"/>
              </a:lnSpc>
              <a:buNone/>
            </a:pPr>
            <a:r>
              <a:rPr lang="zh-CN" altLang="en-US" b="1" dirty="0"/>
              <a:t>第三步：对已经嵌入</a:t>
            </a:r>
            <a:r>
              <a:rPr lang="en-US" altLang="zh-CN" b="1" dirty="0"/>
              <a:t>AI</a:t>
            </a:r>
            <a:r>
              <a:rPr lang="zh-CN" altLang="en-US" b="1" dirty="0"/>
              <a:t>系统的规范和价值进行评估，看其是否和人类社会的相一致。</a:t>
            </a:r>
            <a:endParaRPr lang="zh-CN" alt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196752"/>
            <a:ext cx="8229600" cy="4320480"/>
          </a:xfrm>
        </p:spPr>
        <p:txBody>
          <a:bodyPr>
            <a:normAutofit/>
          </a:bodyPr>
          <a:lstStyle/>
          <a:p>
            <a:pPr marL="0" indent="0">
              <a:lnSpc>
                <a:spcPct val="150000"/>
              </a:lnSpc>
              <a:buNone/>
            </a:pPr>
            <a:r>
              <a:rPr lang="zh-CN" altLang="en-US" b="1" dirty="0"/>
              <a:t>但是需要解决两个困境</a:t>
            </a:r>
            <a:r>
              <a:rPr lang="zh-CN" altLang="en-US" b="1" dirty="0" smtClean="0"/>
              <a:t>：</a:t>
            </a:r>
            <a:endParaRPr lang="en-US" altLang="zh-CN" b="1" dirty="0" smtClean="0"/>
          </a:p>
          <a:p>
            <a:pPr marL="0" indent="0">
              <a:lnSpc>
                <a:spcPct val="150000"/>
              </a:lnSpc>
              <a:buNone/>
            </a:pPr>
            <a:r>
              <a:rPr lang="zh-CN" altLang="en-US" b="1" dirty="0" smtClean="0"/>
              <a:t>其一</a:t>
            </a:r>
            <a:r>
              <a:rPr lang="zh-CN" altLang="en-US" b="1" dirty="0"/>
              <a:t>是伦理困境。比如“电车问题”。</a:t>
            </a:r>
            <a:endParaRPr lang="zh-CN" altLang="en-US" b="1" dirty="0"/>
          </a:p>
          <a:p>
            <a:pPr marL="0" indent="0">
              <a:lnSpc>
                <a:spcPct val="150000"/>
              </a:lnSpc>
              <a:buNone/>
            </a:pPr>
            <a:r>
              <a:rPr lang="zh-CN" altLang="en-US" b="1" dirty="0"/>
              <a:t>其二是价值对接的问题。机器人死心眼，一心一意。点石成金真的是我们想要的吗？</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讨论与思考</a:t>
            </a:r>
            <a:endParaRPr lang="zh-CN" altLang="en-US" b="1" dirty="0"/>
          </a:p>
        </p:txBody>
      </p:sp>
      <p:sp>
        <p:nvSpPr>
          <p:cNvPr id="3" name="内容占位符 2"/>
          <p:cNvSpPr>
            <a:spLocks noGrp="1"/>
          </p:cNvSpPr>
          <p:nvPr>
            <p:ph idx="1"/>
          </p:nvPr>
        </p:nvSpPr>
        <p:spPr>
          <a:xfrm>
            <a:off x="467544" y="1916832"/>
            <a:ext cx="8229600" cy="3921299"/>
          </a:xfrm>
        </p:spPr>
        <p:txBody>
          <a:bodyPr/>
          <a:lstStyle/>
          <a:p>
            <a:pPr>
              <a:lnSpc>
                <a:spcPct val="150000"/>
              </a:lnSpc>
              <a:buFont typeface="Wingdings" panose="05000000000000000000" charset="0"/>
              <a:buChar char="l"/>
            </a:pPr>
            <a:r>
              <a:rPr lang="zh-CN" altLang="en-US" b="1" dirty="0"/>
              <a:t>人工智能造福人类还是威胁</a:t>
            </a:r>
            <a:r>
              <a:rPr lang="zh-CN" altLang="en-US" b="1" dirty="0" smtClean="0"/>
              <a:t>人类？</a:t>
            </a:r>
            <a:endParaRPr lang="zh-CN" altLang="en-US" b="1" dirty="0"/>
          </a:p>
          <a:p>
            <a:pPr>
              <a:lnSpc>
                <a:spcPct val="150000"/>
              </a:lnSpc>
              <a:buFont typeface="Wingdings" panose="05000000000000000000" charset="0"/>
              <a:buChar char="l"/>
            </a:pPr>
            <a:r>
              <a:rPr lang="zh-CN" altLang="en-US" b="1" dirty="0"/>
              <a:t>人工智能带来的伦理</a:t>
            </a:r>
            <a:r>
              <a:rPr lang="zh-CN" altLang="en-US" b="1" dirty="0" smtClean="0"/>
              <a:t>困境？</a:t>
            </a:r>
            <a:endParaRPr lang="zh-CN" altLang="en-US" b="1" dirty="0"/>
          </a:p>
          <a:p>
            <a:pPr>
              <a:lnSpc>
                <a:spcPct val="150000"/>
              </a:lnSpc>
              <a:buFont typeface="Wingdings" panose="05000000000000000000" charset="0"/>
              <a:buChar char="l"/>
            </a:pPr>
            <a:r>
              <a:rPr lang="zh-CN" altLang="en-US" b="1" dirty="0"/>
              <a:t>人工智能应遵循的伦理</a:t>
            </a:r>
            <a:r>
              <a:rPr lang="zh-CN" altLang="en-US" b="1" dirty="0" smtClean="0"/>
              <a:t>原则？</a:t>
            </a:r>
            <a:endParaRPr lang="zh-CN" altLang="en-US"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AI</a:t>
            </a:r>
            <a:r>
              <a:rPr lang="zh-CN" altLang="en-US" dirty="0"/>
              <a:t>研发中贯彻伦理原则</a:t>
            </a:r>
            <a:endParaRPr lang="zh-CN" altLang="en-US" dirty="0"/>
          </a:p>
        </p:txBody>
      </p:sp>
      <p:sp>
        <p:nvSpPr>
          <p:cNvPr id="4" name="内容占位符 3"/>
          <p:cNvSpPr>
            <a:spLocks noGrp="1"/>
          </p:cNvSpPr>
          <p:nvPr>
            <p:ph idx="1"/>
          </p:nvPr>
        </p:nvSpPr>
        <p:spPr>
          <a:xfrm>
            <a:off x="467544" y="2060848"/>
            <a:ext cx="8229600" cy="3921299"/>
          </a:xfrm>
        </p:spPr>
        <p:txBody>
          <a:bodyPr>
            <a:normAutofit fontScale="92500" lnSpcReduction="20000"/>
          </a:bodyPr>
          <a:lstStyle/>
          <a:p>
            <a:pPr>
              <a:lnSpc>
                <a:spcPct val="150000"/>
              </a:lnSpc>
              <a:buFont typeface="Wingdings" panose="05000000000000000000" pitchFamily="2" charset="2"/>
              <a:buChar char="u"/>
            </a:pPr>
            <a:r>
              <a:rPr lang="en-US" altLang="zh-CN" b="1" dirty="0" smtClean="0"/>
              <a:t>AI</a:t>
            </a:r>
            <a:r>
              <a:rPr lang="zh-CN" altLang="en-US" b="1" dirty="0"/>
              <a:t>研发人员需要遵守一些基本的伦理准则，包括有益性、不作恶、包容性的设计、多样性、透明性，以及隐私的</a:t>
            </a:r>
            <a:r>
              <a:rPr lang="zh-CN" altLang="en-US" b="1" dirty="0" smtClean="0"/>
              <a:t>保护等等。</a:t>
            </a:r>
            <a:endParaRPr lang="en-US" altLang="zh-CN" b="1" dirty="0" smtClean="0"/>
          </a:p>
          <a:p>
            <a:pPr>
              <a:lnSpc>
                <a:spcPct val="150000"/>
              </a:lnSpc>
              <a:buFont typeface="Wingdings" panose="05000000000000000000" pitchFamily="2" charset="2"/>
              <a:buChar char="u"/>
            </a:pPr>
            <a:r>
              <a:rPr lang="zh-CN" altLang="en-US" b="1" dirty="0" smtClean="0"/>
              <a:t>建立</a:t>
            </a:r>
            <a:r>
              <a:rPr lang="en-US" altLang="zh-CN" b="1" dirty="0"/>
              <a:t>AI</a:t>
            </a:r>
            <a:r>
              <a:rPr lang="zh-CN" altLang="en-US" b="1" dirty="0"/>
              <a:t>伦理审查制度，伦理审查应当是跨学科的，多样性的，对</a:t>
            </a:r>
            <a:r>
              <a:rPr lang="en-US" altLang="zh-CN" b="1" dirty="0"/>
              <a:t>AI</a:t>
            </a:r>
            <a:r>
              <a:rPr lang="zh-CN" altLang="en-US" b="1" dirty="0"/>
              <a:t>技术和产品的伦理影响进行评估并提出建议。</a:t>
            </a:r>
            <a:endParaRPr lang="zh-CN" altLang="en-US"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监管算法</a:t>
            </a:r>
            <a:endParaRPr lang="zh-CN" altLang="en-US" dirty="0"/>
          </a:p>
        </p:txBody>
      </p:sp>
      <p:sp>
        <p:nvSpPr>
          <p:cNvPr id="4" name="内容占位符 3"/>
          <p:cNvSpPr>
            <a:spLocks noGrp="1"/>
          </p:cNvSpPr>
          <p:nvPr>
            <p:ph idx="1"/>
          </p:nvPr>
        </p:nvSpPr>
        <p:spPr>
          <a:xfrm>
            <a:off x="467544" y="1772816"/>
            <a:ext cx="8229600" cy="4608512"/>
          </a:xfrm>
        </p:spPr>
        <p:txBody>
          <a:bodyPr>
            <a:normAutofit fontScale="85000" lnSpcReduction="20000"/>
          </a:bodyPr>
          <a:lstStyle/>
          <a:p>
            <a:pPr>
              <a:lnSpc>
                <a:spcPct val="150000"/>
              </a:lnSpc>
              <a:buFont typeface="Wingdings" panose="05000000000000000000" pitchFamily="2" charset="2"/>
              <a:buChar char="u"/>
            </a:pPr>
            <a:r>
              <a:rPr lang="zh-CN" altLang="en-US" b="1" dirty="0"/>
              <a:t>可能的监管措施包括</a:t>
            </a:r>
            <a:r>
              <a:rPr lang="zh-CN" altLang="en-US" b="1" dirty="0">
                <a:solidFill>
                  <a:srgbClr val="FF0000"/>
                </a:solidFill>
              </a:rPr>
              <a:t>标准制定</a:t>
            </a:r>
            <a:r>
              <a:rPr lang="zh-CN" altLang="en-US" b="1" dirty="0"/>
              <a:t>，涉及分类、性能标准、设计标准、责任标准等等</a:t>
            </a:r>
            <a:r>
              <a:rPr lang="zh-CN" altLang="en-US" b="1" dirty="0" smtClean="0"/>
              <a:t>；</a:t>
            </a:r>
            <a:endParaRPr lang="en-US" altLang="zh-CN" b="1" dirty="0" smtClean="0"/>
          </a:p>
          <a:p>
            <a:pPr>
              <a:lnSpc>
                <a:spcPct val="150000"/>
              </a:lnSpc>
              <a:buFont typeface="Wingdings" panose="05000000000000000000" pitchFamily="2" charset="2"/>
              <a:buChar char="u"/>
            </a:pPr>
            <a:r>
              <a:rPr lang="zh-CN" altLang="en-US" b="1" dirty="0" smtClean="0">
                <a:solidFill>
                  <a:srgbClr val="FF0000"/>
                </a:solidFill>
              </a:rPr>
              <a:t>透明性</a:t>
            </a:r>
            <a:r>
              <a:rPr lang="zh-CN" altLang="en-US" b="1" dirty="0"/>
              <a:t>方面，包括算法自身的代码透明性，以及算法决策透明性，国外现在已经有</a:t>
            </a:r>
            <a:r>
              <a:rPr lang="en-US" altLang="zh-CN" b="1" dirty="0" err="1"/>
              <a:t>OpenAI</a:t>
            </a:r>
            <a:r>
              <a:rPr lang="zh-CN" altLang="en-US" b="1" dirty="0"/>
              <a:t>等一些人工智能开源运动</a:t>
            </a:r>
            <a:r>
              <a:rPr lang="zh-CN" altLang="en-US" b="1" dirty="0" smtClean="0"/>
              <a:t>。</a:t>
            </a:r>
            <a:endParaRPr lang="en-US" altLang="zh-CN" b="1" dirty="0" smtClean="0"/>
          </a:p>
          <a:p>
            <a:pPr>
              <a:lnSpc>
                <a:spcPct val="150000"/>
              </a:lnSpc>
              <a:buFont typeface="Wingdings" panose="05000000000000000000" pitchFamily="2" charset="2"/>
              <a:buChar char="u"/>
            </a:pPr>
            <a:r>
              <a:rPr lang="zh-CN" altLang="en-US" b="1" dirty="0" smtClean="0"/>
              <a:t>此外</a:t>
            </a:r>
            <a:r>
              <a:rPr lang="zh-CN" altLang="en-US" b="1" dirty="0"/>
              <a:t>，还有</a:t>
            </a:r>
            <a:r>
              <a:rPr lang="zh-CN" altLang="en-US" b="1" dirty="0">
                <a:solidFill>
                  <a:srgbClr val="FF0000"/>
                </a:solidFill>
              </a:rPr>
              <a:t>审批制度</a:t>
            </a:r>
            <a:r>
              <a:rPr lang="zh-CN" altLang="en-US" b="1" dirty="0"/>
              <a:t>，比如对于自动驾驶汽车、智能机器人等采用的算法，未来可能需要监管部门进行事先审批，如果没有经过审批就不能向市场推出。</a:t>
            </a:r>
            <a:endParaRPr lang="zh-CN" altLang="en-US"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a:t>提供法律救济</a:t>
            </a:r>
            <a:endParaRPr lang="zh-CN" altLang="en-US" dirty="0"/>
          </a:p>
        </p:txBody>
      </p:sp>
      <p:sp>
        <p:nvSpPr>
          <p:cNvPr id="4" name="内容占位符 3"/>
          <p:cNvSpPr>
            <a:spLocks noGrp="1"/>
          </p:cNvSpPr>
          <p:nvPr>
            <p:ph idx="1"/>
          </p:nvPr>
        </p:nvSpPr>
        <p:spPr>
          <a:xfrm>
            <a:off x="467544" y="1772816"/>
            <a:ext cx="8229600" cy="4752528"/>
          </a:xfrm>
        </p:spPr>
        <p:txBody>
          <a:bodyPr>
            <a:normAutofit/>
          </a:bodyPr>
          <a:lstStyle/>
          <a:p>
            <a:pPr>
              <a:lnSpc>
                <a:spcPct val="150000"/>
              </a:lnSpc>
              <a:buFont typeface="Wingdings" panose="05000000000000000000" pitchFamily="2" charset="2"/>
              <a:buChar char="u"/>
            </a:pPr>
            <a:r>
              <a:rPr lang="zh-CN" altLang="en-US" b="1" dirty="0" smtClean="0"/>
              <a:t>需要</a:t>
            </a:r>
            <a:r>
              <a:rPr lang="zh-CN" altLang="en-US" b="1" dirty="0"/>
              <a:t>提供申诉的机制。对于机器人造成的人身财产损害</a:t>
            </a:r>
            <a:r>
              <a:rPr lang="zh-CN" altLang="en-US" b="1" dirty="0" smtClean="0"/>
              <a:t>，无辜</a:t>
            </a:r>
            <a:r>
              <a:rPr lang="zh-CN" altLang="en-US" b="1" dirty="0"/>
              <a:t>的受害人应该得到救助</a:t>
            </a:r>
            <a:r>
              <a:rPr lang="zh-CN" altLang="en-US" b="1" dirty="0" smtClean="0"/>
              <a:t>；对于</a:t>
            </a:r>
            <a:r>
              <a:rPr lang="zh-CN" altLang="en-US" b="1" dirty="0"/>
              <a:t>自动驾驶汽车、智能机器人等带来的责任挑战，严格责任、差别化责任、强制保险和赔偿基金、智能机器人法律人格等都是可以考虑的救济措施。</a:t>
            </a:r>
            <a:endParaRPr lang="zh-CN" altLang="en-US"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4415" y="1474470"/>
            <a:ext cx="2225040" cy="706755"/>
          </a:xfrm>
          <a:prstGeom prst="rect">
            <a:avLst/>
          </a:prstGeom>
          <a:noFill/>
        </p:spPr>
        <p:txBody>
          <a:bodyPr wrap="none" rtlCol="0">
            <a:spAutoFit/>
          </a:bodyPr>
          <a:lstStyle/>
          <a:p>
            <a:pPr algn="ctr"/>
            <a:r>
              <a:rPr lang="zh-CN" altLang="en-US" sz="4000" b="1"/>
              <a:t>科技向善</a:t>
            </a:r>
            <a:endParaRPr lang="zh-CN" altLang="en-US" sz="4000" b="1"/>
          </a:p>
        </p:txBody>
      </p:sp>
      <p:pic>
        <p:nvPicPr>
          <p:cNvPr id="3" name="图片 2" descr="timg"/>
          <p:cNvPicPr>
            <a:picLocks noChangeAspect="1"/>
          </p:cNvPicPr>
          <p:nvPr/>
        </p:nvPicPr>
        <p:blipFill>
          <a:blip r:embed="rId1"/>
          <a:stretch>
            <a:fillRect/>
          </a:stretch>
        </p:blipFill>
        <p:spPr>
          <a:xfrm>
            <a:off x="856615" y="2545715"/>
            <a:ext cx="7660005" cy="2825750"/>
          </a:xfrm>
          <a:prstGeom prst="rect">
            <a:avLst/>
          </a:prstGeom>
        </p:spPr>
      </p:pic>
      <p:sp>
        <p:nvSpPr>
          <p:cNvPr id="4" name="文本框 3"/>
          <p:cNvSpPr txBox="1"/>
          <p:nvPr/>
        </p:nvSpPr>
        <p:spPr>
          <a:xfrm>
            <a:off x="5995670" y="6111875"/>
            <a:ext cx="2697480" cy="368300"/>
          </a:xfrm>
          <a:prstGeom prst="rect">
            <a:avLst/>
          </a:prstGeom>
          <a:noFill/>
        </p:spPr>
        <p:txBody>
          <a:bodyPr wrap="none" rtlCol="0">
            <a:spAutoFit/>
          </a:bodyPr>
          <a:lstStyle/>
          <a:p>
            <a:r>
              <a:rPr lang="zh-CN" altLang="en-US"/>
              <a:t>视频资料：腾讯科技向善</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9095" y="908720"/>
            <a:ext cx="8229600" cy="5139973"/>
          </a:xfrm>
        </p:spPr>
        <p:txBody>
          <a:bodyPr>
            <a:normAutofit/>
          </a:bodyPr>
          <a:lstStyle/>
          <a:p>
            <a:pPr>
              <a:lnSpc>
                <a:spcPct val="150000"/>
              </a:lnSpc>
              <a:buFont typeface="Wingdings" panose="05000000000000000000" charset="0"/>
              <a:buChar char="l"/>
            </a:pPr>
            <a:r>
              <a:rPr lang="zh-CN" altLang="en-US" sz="2600" b="1" dirty="0"/>
              <a:t>微软的Build开发者大会上，我们总能看到这样的温情一幕——</a:t>
            </a:r>
            <a:r>
              <a:rPr lang="zh-CN" altLang="en-US" sz="2600" b="1" dirty="0">
                <a:solidFill>
                  <a:srgbClr val="FF0000"/>
                </a:solidFill>
              </a:rPr>
              <a:t>微软利用自家技术帮助残疾人重新获得能力。</a:t>
            </a:r>
            <a:endParaRPr lang="zh-CN" altLang="en-US" sz="2600" b="1" dirty="0">
              <a:solidFill>
                <a:srgbClr val="FF0000"/>
              </a:solidFill>
            </a:endParaRPr>
          </a:p>
          <a:p>
            <a:pPr>
              <a:lnSpc>
                <a:spcPct val="150000"/>
              </a:lnSpc>
              <a:buFont typeface="Wingdings" panose="05000000000000000000" charset="0"/>
              <a:buChar char="l"/>
            </a:pPr>
            <a:r>
              <a:rPr lang="zh-CN" altLang="en-US" sz="2600" b="1" dirty="0"/>
              <a:t>2016年的Build开发者大会上，微软发布了一款名为Seeing AI的应用程序，</a:t>
            </a:r>
            <a:r>
              <a:rPr lang="zh-CN" altLang="en-US" sz="2600" b="1" dirty="0">
                <a:solidFill>
                  <a:srgbClr val="FF0000"/>
                </a:solidFill>
              </a:rPr>
              <a:t>使用AI技术帮助盲人或视障人士描述用户周围的世界</a:t>
            </a:r>
            <a:r>
              <a:rPr lang="zh-CN" altLang="en-US" sz="2600" b="1" dirty="0"/>
              <a:t>，让他们能够听到出现在面前的人、物体和文字的描绘，甚至能够做到对一个人的年龄、情绪状态和面部特征进行描述，以此帮助盲人“看见、了解”世界，告别黑暗。</a:t>
            </a:r>
            <a:endParaRPr lang="zh-CN" altLang="en-US" sz="2600" b="1" dirty="0"/>
          </a:p>
          <a:p>
            <a:pPr>
              <a:lnSpc>
                <a:spcPct val="150000"/>
              </a:lnSpc>
            </a:pPr>
            <a:endParaRPr lang="zh-CN" altLang="en-US" sz="26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9095" y="764704"/>
            <a:ext cx="8229600" cy="5832648"/>
          </a:xfrm>
        </p:spPr>
        <p:txBody>
          <a:bodyPr>
            <a:noAutofit/>
          </a:bodyPr>
          <a:lstStyle/>
          <a:p>
            <a:pPr>
              <a:lnSpc>
                <a:spcPct val="170000"/>
              </a:lnSpc>
              <a:buFont typeface="Wingdings" panose="05000000000000000000" charset="0"/>
              <a:buChar char="l"/>
            </a:pPr>
            <a:r>
              <a:rPr lang="zh-CN" altLang="en-US" sz="2000" b="1" dirty="0" smtClean="0"/>
              <a:t>与</a:t>
            </a:r>
            <a:r>
              <a:rPr lang="zh-CN" altLang="en-US" sz="2000" b="1" dirty="0"/>
              <a:t>Equadex合作，利用微软Azure功能以及认知服务API，</a:t>
            </a:r>
            <a:r>
              <a:rPr lang="zh-CN" altLang="en-US" sz="2000" b="1" dirty="0">
                <a:solidFill>
                  <a:srgbClr val="FF0000"/>
                </a:solidFill>
              </a:rPr>
              <a:t>助患有自闭症谱系障碍的儿童会学会与人沟通和表达</a:t>
            </a:r>
            <a:r>
              <a:rPr lang="zh-CN" altLang="en-US" sz="2000" b="1" dirty="0" smtClean="0">
                <a:solidFill>
                  <a:srgbClr val="FF0000"/>
                </a:solidFill>
              </a:rPr>
              <a:t>。</a:t>
            </a:r>
            <a:endParaRPr lang="zh-CN" altLang="en-US" sz="2000" b="1" dirty="0">
              <a:solidFill>
                <a:srgbClr val="FF0000"/>
              </a:solidFill>
            </a:endParaRPr>
          </a:p>
          <a:p>
            <a:pPr>
              <a:lnSpc>
                <a:spcPct val="170000"/>
              </a:lnSpc>
              <a:buFont typeface="Wingdings" panose="05000000000000000000" charset="0"/>
              <a:buChar char="l"/>
            </a:pPr>
            <a:r>
              <a:rPr lang="zh-CN" altLang="en-US" sz="2000" b="1" dirty="0"/>
              <a:t>Google 开发了一套神经网络，它能</a:t>
            </a:r>
            <a:r>
              <a:rPr lang="zh-CN" altLang="en-US" sz="2000" b="1" dirty="0">
                <a:solidFill>
                  <a:srgbClr val="FF0000"/>
                </a:solidFill>
              </a:rPr>
              <a:t>通过眼部医学造影来探测糖尿病视网膜病变</a:t>
            </a:r>
            <a:r>
              <a:rPr lang="zh-CN" altLang="en-US" sz="2000" b="1" dirty="0"/>
              <a:t>。谷歌的深度学习模型已经能够利用同样的造影图片，高度精确预测一位病人未来心脏病和脑淤血的发病风险。而在帮助残障人士方面，谷歌将摩丝密码融合到键盘中去，用机器学习技术帮助无法正常表达的残疾人与外界沟通</a:t>
            </a:r>
            <a:r>
              <a:rPr lang="zh-CN" altLang="en-US" sz="2000" b="1" dirty="0" smtClean="0"/>
              <a:t>。</a:t>
            </a:r>
            <a:endParaRPr lang="zh-CN" altLang="en-US" sz="2000" b="1" dirty="0"/>
          </a:p>
          <a:p>
            <a:pPr>
              <a:lnSpc>
                <a:spcPct val="170000"/>
              </a:lnSpc>
              <a:buFont typeface="Wingdings" panose="05000000000000000000" charset="0"/>
              <a:buChar char="l"/>
            </a:pPr>
            <a:r>
              <a:rPr lang="zh-CN" altLang="en-US" sz="2000" b="1" dirty="0"/>
              <a:t>北京工业大学的几位大学生利用百度的PaddlePaddle开源平台提供的AI技术，为</a:t>
            </a:r>
            <a:r>
              <a:rPr lang="zh-CN" altLang="en-US" sz="2000" b="1" dirty="0">
                <a:solidFill>
                  <a:srgbClr val="FF0000"/>
                </a:solidFill>
              </a:rPr>
              <a:t>果农制作了一个智能分拣机</a:t>
            </a:r>
            <a:r>
              <a:rPr lang="zh-CN" altLang="en-US" sz="2000" b="1" dirty="0"/>
              <a:t>，帮助果农实现了水果(桃子)的智能分拣。</a:t>
            </a:r>
            <a:endParaRPr lang="zh-CN" altLang="en-US" sz="20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ym typeface="+mn-ea"/>
              </a:rPr>
              <a:t>《</a:t>
            </a:r>
            <a:r>
              <a:rPr lang="zh-CN" altLang="en-US" b="1" dirty="0"/>
              <a:t>新一代人工智能伦理规范</a:t>
            </a:r>
            <a:r>
              <a:rPr lang="en-US" altLang="zh-CN" b="1" dirty="0" smtClean="0">
                <a:sym typeface="+mn-ea"/>
              </a:rPr>
              <a:t>》</a:t>
            </a:r>
            <a:endParaRPr lang="zh-CN" altLang="en-US" b="1" dirty="0">
              <a:sym typeface="+mn-ea"/>
            </a:endParaRPr>
          </a:p>
        </p:txBody>
      </p:sp>
      <p:sp>
        <p:nvSpPr>
          <p:cNvPr id="3" name="内容占位符 2"/>
          <p:cNvSpPr>
            <a:spLocks noGrp="1"/>
          </p:cNvSpPr>
          <p:nvPr>
            <p:ph idx="1"/>
          </p:nvPr>
        </p:nvSpPr>
        <p:spPr>
          <a:xfrm>
            <a:off x="287020" y="1700530"/>
            <a:ext cx="8533765" cy="4680798"/>
          </a:xfrm>
        </p:spPr>
        <p:txBody>
          <a:bodyPr>
            <a:noAutofit/>
          </a:bodyPr>
          <a:lstStyle/>
          <a:p>
            <a:pPr>
              <a:lnSpc>
                <a:spcPct val="150000"/>
              </a:lnSpc>
              <a:buFont typeface="Wingdings" panose="05000000000000000000" charset="0"/>
              <a:buChar char="l"/>
            </a:pPr>
            <a:r>
              <a:rPr lang="en-US" altLang="zh-CN" sz="2400" b="1" dirty="0" smtClean="0"/>
              <a:t>2021</a:t>
            </a:r>
            <a:r>
              <a:rPr lang="zh-CN" altLang="en-US" sz="2400" b="1" dirty="0" smtClean="0"/>
              <a:t>年</a:t>
            </a:r>
            <a:r>
              <a:rPr lang="en-US" altLang="zh-CN" sz="2400" b="1" dirty="0" smtClean="0"/>
              <a:t>9</a:t>
            </a:r>
            <a:r>
              <a:rPr lang="zh-CN" altLang="en-US" sz="2400" b="1" dirty="0"/>
              <a:t>月</a:t>
            </a:r>
            <a:r>
              <a:rPr lang="en-US" altLang="zh-CN" sz="2400" b="1" dirty="0"/>
              <a:t>25</a:t>
            </a:r>
            <a:r>
              <a:rPr lang="zh-CN" altLang="en-US" sz="2400" b="1" dirty="0"/>
              <a:t>日，国家新一代人工智能治理专业委员会发布了</a:t>
            </a:r>
            <a:r>
              <a:rPr lang="en-US" altLang="zh-CN" sz="2400" b="1" dirty="0"/>
              <a:t>《</a:t>
            </a:r>
            <a:r>
              <a:rPr lang="zh-CN" altLang="en-US" sz="2400" b="1" dirty="0"/>
              <a:t>新一代人工智能伦理规范</a:t>
            </a:r>
            <a:r>
              <a:rPr lang="en-US" altLang="zh-CN" sz="2400" b="1" dirty="0" smtClean="0"/>
              <a:t>》</a:t>
            </a:r>
            <a:r>
              <a:rPr lang="zh-CN" altLang="en-US" sz="2400" b="1" dirty="0" smtClean="0"/>
              <a:t> 。</a:t>
            </a:r>
            <a:endParaRPr lang="en-US" altLang="zh-CN" sz="2400" b="1" dirty="0" smtClean="0"/>
          </a:p>
          <a:p>
            <a:pPr>
              <a:lnSpc>
                <a:spcPct val="150000"/>
              </a:lnSpc>
              <a:buFont typeface="Wingdings" panose="05000000000000000000" charset="0"/>
              <a:buChar char="l"/>
            </a:pPr>
            <a:r>
              <a:rPr lang="zh-CN" altLang="en-US" sz="2400" b="1" dirty="0" smtClean="0"/>
              <a:t>分六章，共</a:t>
            </a:r>
            <a:r>
              <a:rPr lang="en-US" altLang="zh-CN" sz="2400" b="1" dirty="0" smtClean="0"/>
              <a:t>25</a:t>
            </a:r>
            <a:r>
              <a:rPr lang="zh-CN" altLang="en-US" sz="2400" b="1" dirty="0" smtClean="0"/>
              <a:t>条。</a:t>
            </a:r>
            <a:endParaRPr lang="en-US" altLang="zh-CN" sz="2400" b="1" dirty="0" smtClean="0"/>
          </a:p>
          <a:p>
            <a:pPr marL="0" indent="0">
              <a:lnSpc>
                <a:spcPct val="150000"/>
              </a:lnSpc>
              <a:buNone/>
            </a:pPr>
            <a:endParaRPr lang="en-US" altLang="zh-CN" sz="2400" b="1" dirty="0" smtClean="0"/>
          </a:p>
          <a:p>
            <a:pPr marL="0" indent="0" algn="ctr">
              <a:buNone/>
            </a:pPr>
            <a:r>
              <a:rPr lang="zh-CN" altLang="en-US" sz="2400" b="1" dirty="0"/>
              <a:t>第一章 总则</a:t>
            </a:r>
            <a:endParaRPr lang="zh-CN" altLang="en-US" sz="2400" dirty="0"/>
          </a:p>
          <a:p>
            <a:pPr marL="0" indent="0">
              <a:lnSpc>
                <a:spcPct val="150000"/>
              </a:lnSpc>
              <a:buNone/>
            </a:pPr>
            <a:r>
              <a:rPr lang="zh-CN" altLang="en-US" sz="2400" dirty="0"/>
              <a:t>　　</a:t>
            </a:r>
            <a:r>
              <a:rPr lang="zh-CN" altLang="en-US" sz="2400" b="1" dirty="0"/>
              <a:t>第一条 </a:t>
            </a:r>
            <a:r>
              <a:rPr lang="zh-CN" altLang="en-US" sz="2400" b="1" dirty="0" smtClean="0"/>
              <a:t> 本</a:t>
            </a:r>
            <a:r>
              <a:rPr lang="zh-CN" altLang="en-US" sz="2400" b="1" dirty="0"/>
              <a:t>规范旨在将伦理道德融入人工智能全生命周期，促进公平、公正、和谐、安全，避免偏见、歧视、隐私和信息泄露等问题。</a:t>
            </a:r>
            <a:endParaRPr lang="zh-CN" altLang="en-US" sz="2400" b="1" dirty="0"/>
          </a:p>
          <a:p>
            <a:pPr marL="0" indent="0">
              <a:lnSpc>
                <a:spcPct val="150000"/>
              </a:lnSpc>
              <a:buNone/>
            </a:pPr>
            <a:endParaRPr lang="zh-CN" altLang="en-US" sz="2200" b="1" dirty="0" smtClean="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020" y="980728"/>
            <a:ext cx="8533765" cy="5400600"/>
          </a:xfrm>
        </p:spPr>
        <p:txBody>
          <a:bodyPr>
            <a:noAutofit/>
          </a:bodyPr>
          <a:lstStyle/>
          <a:p>
            <a:pPr marL="0" indent="0">
              <a:lnSpc>
                <a:spcPct val="150000"/>
              </a:lnSpc>
              <a:buNone/>
            </a:pPr>
            <a:r>
              <a:rPr lang="zh-CN" altLang="en-US" sz="2200" b="1" dirty="0"/>
              <a:t>第三条 人工智能各类活动应遵循以下基本伦理</a:t>
            </a:r>
            <a:r>
              <a:rPr lang="zh-CN" altLang="en-US" sz="2200" b="1" dirty="0" smtClean="0"/>
              <a:t>规范：</a:t>
            </a:r>
            <a:endParaRPr lang="en-US" altLang="zh-CN" sz="2200" b="1" dirty="0" smtClean="0"/>
          </a:p>
          <a:p>
            <a:pPr marL="0" indent="0">
              <a:lnSpc>
                <a:spcPct val="150000"/>
              </a:lnSpc>
              <a:buNone/>
            </a:pPr>
            <a:r>
              <a:rPr lang="en-US" altLang="zh-CN" sz="2200" b="1" dirty="0"/>
              <a:t> </a:t>
            </a:r>
            <a:r>
              <a:rPr lang="en-US" altLang="zh-CN" sz="2200" b="1" dirty="0" smtClean="0"/>
              <a:t>    </a:t>
            </a:r>
            <a:r>
              <a:rPr lang="zh-CN" altLang="en-US" sz="2200" b="1" dirty="0" smtClean="0">
                <a:solidFill>
                  <a:srgbClr val="FF0000"/>
                </a:solidFill>
              </a:rPr>
              <a:t>（</a:t>
            </a:r>
            <a:r>
              <a:rPr lang="zh-CN" altLang="en-US" sz="2200" b="1" dirty="0">
                <a:solidFill>
                  <a:srgbClr val="FF0000"/>
                </a:solidFill>
              </a:rPr>
              <a:t>一）增进人类福祉。</a:t>
            </a:r>
            <a:r>
              <a:rPr lang="zh-CN" altLang="en-US" sz="2200" b="1" dirty="0"/>
              <a:t>坚持以人为本，遵循人类共同价值观，尊重人权和人类根本利益诉求，遵守国家或地区伦理道德。坚持公共利益优先，促进人机和谐友好，改善民生，增强获得感幸福感，推动经济、社会及生态可持续发展，共建人类命运共同体</a:t>
            </a:r>
            <a:r>
              <a:rPr lang="zh-CN" altLang="en-US" sz="2200" b="1" dirty="0" smtClean="0"/>
              <a:t>。</a:t>
            </a:r>
            <a:endParaRPr lang="en-US" altLang="zh-CN" sz="2200" b="1" dirty="0" smtClean="0"/>
          </a:p>
          <a:p>
            <a:pPr marL="0" indent="0">
              <a:lnSpc>
                <a:spcPct val="150000"/>
              </a:lnSpc>
              <a:buNone/>
            </a:pPr>
            <a:r>
              <a:rPr lang="en-US" altLang="zh-CN" sz="2200" b="1" dirty="0"/>
              <a:t> </a:t>
            </a:r>
            <a:r>
              <a:rPr lang="en-US" altLang="zh-CN" sz="2200" b="1" dirty="0" smtClean="0"/>
              <a:t>  </a:t>
            </a:r>
            <a:r>
              <a:rPr lang="zh-CN" altLang="en-US" sz="2200" b="1" dirty="0" smtClean="0">
                <a:solidFill>
                  <a:srgbClr val="FF0000"/>
                </a:solidFill>
              </a:rPr>
              <a:t>（</a:t>
            </a:r>
            <a:r>
              <a:rPr lang="zh-CN" altLang="en-US" sz="2200" b="1" dirty="0">
                <a:solidFill>
                  <a:srgbClr val="FF0000"/>
                </a:solidFill>
              </a:rPr>
              <a:t>二）促进公平公正。</a:t>
            </a:r>
            <a:r>
              <a:rPr lang="zh-CN" altLang="en-US" sz="2200" b="1" dirty="0"/>
              <a:t>坚持普惠性和包容性，切实保护各相关主体合法权益，推动全社会公平共享人工智能带来的益处，促进社会公平正义和机会均等。在提供人工智能产品和服务时，应充分尊重和帮助弱势群体、特殊群体，并根据需要提供相应替代方案</a:t>
            </a:r>
            <a:r>
              <a:rPr lang="zh-CN" altLang="en-US" sz="2200" b="1" dirty="0" smtClean="0"/>
              <a:t>。</a:t>
            </a:r>
            <a:endParaRPr lang="zh-CN" altLang="en-US" sz="2200" b="1"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020" y="980728"/>
            <a:ext cx="8533765" cy="5400600"/>
          </a:xfrm>
        </p:spPr>
        <p:txBody>
          <a:bodyPr>
            <a:noAutofit/>
          </a:bodyPr>
          <a:lstStyle/>
          <a:p>
            <a:pPr marL="0" indent="0">
              <a:lnSpc>
                <a:spcPct val="150000"/>
              </a:lnSpc>
              <a:buNone/>
            </a:pPr>
            <a:r>
              <a:rPr lang="zh-CN" altLang="en-US" sz="2400" b="1" dirty="0" smtClean="0"/>
              <a:t>  </a:t>
            </a:r>
            <a:r>
              <a:rPr lang="zh-CN" altLang="en-US" sz="2400" b="1" dirty="0" smtClean="0">
                <a:solidFill>
                  <a:srgbClr val="FF0000"/>
                </a:solidFill>
              </a:rPr>
              <a:t>（</a:t>
            </a:r>
            <a:r>
              <a:rPr lang="zh-CN" altLang="en-US" sz="2400" b="1" dirty="0">
                <a:solidFill>
                  <a:srgbClr val="FF0000"/>
                </a:solidFill>
              </a:rPr>
              <a:t>三）保护隐私安全。</a:t>
            </a:r>
            <a:r>
              <a:rPr lang="zh-CN" altLang="en-US" sz="2400" b="1" dirty="0"/>
              <a:t>充分尊重个人信息知情、同意等权利，依照合法、正当、必要和诚信原则处理个人信息，保障个人隐私与数据安全，不得损害个人合法数据权益，不得以窃取、篡改、泄露等方式非法收集利用个人信息，不得侵害个人隐私权</a:t>
            </a:r>
            <a:r>
              <a:rPr lang="zh-CN" altLang="en-US" sz="2400" b="1" dirty="0" smtClean="0"/>
              <a:t>。</a:t>
            </a:r>
            <a:endParaRPr lang="en-US" altLang="zh-CN" sz="2400" b="1" dirty="0" smtClean="0"/>
          </a:p>
          <a:p>
            <a:pPr marL="0" indent="0">
              <a:lnSpc>
                <a:spcPct val="150000"/>
              </a:lnSpc>
              <a:buNone/>
            </a:pPr>
            <a:r>
              <a:rPr lang="en-US" altLang="zh-CN" sz="2400" b="1" dirty="0"/>
              <a:t> </a:t>
            </a:r>
            <a:r>
              <a:rPr lang="en-US" altLang="zh-CN" sz="2400" b="1" dirty="0" smtClean="0"/>
              <a:t> </a:t>
            </a:r>
            <a:r>
              <a:rPr lang="zh-CN" altLang="en-US" sz="2400" b="1" dirty="0" smtClean="0">
                <a:solidFill>
                  <a:srgbClr val="FF0000"/>
                </a:solidFill>
              </a:rPr>
              <a:t>（</a:t>
            </a:r>
            <a:r>
              <a:rPr lang="zh-CN" altLang="en-US" sz="2400" b="1" dirty="0">
                <a:solidFill>
                  <a:srgbClr val="FF0000"/>
                </a:solidFill>
              </a:rPr>
              <a:t>四）确保可控可信。</a:t>
            </a:r>
            <a:r>
              <a:rPr lang="zh-CN" altLang="en-US" sz="2400" b="1" dirty="0"/>
              <a:t>保障人类拥有充分自主决策权，有权选择是否接受人工智能提供的服务，有权随时退出与人工智能的交互，有权随时中止人工智能系统的运行，确保人工智能始终处于人类控制之下</a:t>
            </a:r>
            <a:r>
              <a:rPr lang="zh-CN" altLang="en-US" sz="2400" b="1" dirty="0" smtClean="0"/>
              <a:t>。</a:t>
            </a:r>
            <a:endParaRPr lang="zh-CN" altLang="en-US" sz="2400" b="1"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715" y="1124744"/>
            <a:ext cx="8533765" cy="4608512"/>
          </a:xfrm>
        </p:spPr>
        <p:txBody>
          <a:bodyPr>
            <a:noAutofit/>
          </a:bodyPr>
          <a:lstStyle/>
          <a:p>
            <a:pPr marL="0" indent="0">
              <a:lnSpc>
                <a:spcPct val="150000"/>
              </a:lnSpc>
              <a:buNone/>
            </a:pPr>
            <a:r>
              <a:rPr lang="zh-CN" altLang="en-US" sz="2400" b="1" dirty="0" smtClean="0">
                <a:solidFill>
                  <a:srgbClr val="FF0000"/>
                </a:solidFill>
              </a:rPr>
              <a:t>  （</a:t>
            </a:r>
            <a:r>
              <a:rPr lang="zh-CN" altLang="en-US" sz="2400" b="1" dirty="0">
                <a:solidFill>
                  <a:srgbClr val="FF0000"/>
                </a:solidFill>
              </a:rPr>
              <a:t>五）强化责任担当。</a:t>
            </a:r>
            <a:r>
              <a:rPr lang="zh-CN" altLang="en-US" sz="2400" b="1" dirty="0"/>
              <a:t>坚持人类是最终责任主体，明确利益相关者的责任，全面增强责任意识，在人工智能全生命周期各环节自省自律，建立人工智能问责机制，不回避责任审查，不逃避应负责任</a:t>
            </a:r>
            <a:r>
              <a:rPr lang="zh-CN" altLang="en-US" sz="2400" b="1" dirty="0" smtClean="0"/>
              <a:t>。  </a:t>
            </a:r>
            <a:endParaRPr lang="en-US" altLang="zh-CN" sz="2400" b="1" dirty="0" smtClean="0"/>
          </a:p>
          <a:p>
            <a:pPr marL="0" indent="0">
              <a:lnSpc>
                <a:spcPct val="150000"/>
              </a:lnSpc>
              <a:buNone/>
            </a:pPr>
            <a:r>
              <a:rPr lang="zh-CN" altLang="en-US" sz="2400" b="1" dirty="0" smtClean="0">
                <a:solidFill>
                  <a:srgbClr val="FF0000"/>
                </a:solidFill>
              </a:rPr>
              <a:t>（</a:t>
            </a:r>
            <a:r>
              <a:rPr lang="zh-CN" altLang="en-US" sz="2400" b="1" dirty="0">
                <a:solidFill>
                  <a:srgbClr val="FF0000"/>
                </a:solidFill>
              </a:rPr>
              <a:t>六）提升伦理素养。</a:t>
            </a:r>
            <a:r>
              <a:rPr lang="zh-CN" altLang="en-US" sz="2400" b="1" dirty="0"/>
              <a:t>积极学习和普及人工智能伦理知识，客观认识伦理问题，不低估不夸大伦理风险。主动开展或参与人工智能伦理问题讨论，深入推动人工智能伦理治理实践，提升应对能力。</a:t>
            </a:r>
            <a:endParaRPr lang="zh-CN" altLang="en-US" sz="24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内容大纲</a:t>
            </a:r>
            <a:endParaRPr lang="zh-CN" altLang="en-US" b="1"/>
          </a:p>
        </p:txBody>
      </p:sp>
      <p:sp>
        <p:nvSpPr>
          <p:cNvPr id="3" name="内容占位符 2"/>
          <p:cNvSpPr>
            <a:spLocks noGrp="1"/>
          </p:cNvSpPr>
          <p:nvPr>
            <p:ph idx="1"/>
          </p:nvPr>
        </p:nvSpPr>
        <p:spPr>
          <a:xfrm>
            <a:off x="457200" y="1917209"/>
            <a:ext cx="8229600" cy="3921299"/>
          </a:xfrm>
        </p:spPr>
        <p:txBody>
          <a:bodyPr/>
          <a:lstStyle/>
          <a:p>
            <a:pPr>
              <a:lnSpc>
                <a:spcPct val="150000"/>
              </a:lnSpc>
              <a:buFont typeface="Wingdings" panose="05000000000000000000" charset="0"/>
              <a:buChar char="l"/>
            </a:pPr>
            <a:r>
              <a:rPr lang="zh-CN" altLang="en-US" b="1"/>
              <a:t>人工智能造福人类还是威胁人类</a:t>
            </a:r>
            <a:endParaRPr lang="zh-CN" altLang="en-US" b="1"/>
          </a:p>
          <a:p>
            <a:pPr>
              <a:lnSpc>
                <a:spcPct val="150000"/>
              </a:lnSpc>
              <a:buFont typeface="Wingdings" panose="05000000000000000000" charset="0"/>
              <a:buChar char="l"/>
            </a:pPr>
            <a:r>
              <a:rPr lang="zh-CN" altLang="en-US" b="1"/>
              <a:t>人工智能带来的伦理困境</a:t>
            </a:r>
            <a:endParaRPr lang="zh-CN" altLang="en-US" b="1"/>
          </a:p>
          <a:p>
            <a:pPr>
              <a:lnSpc>
                <a:spcPct val="150000"/>
              </a:lnSpc>
              <a:buFont typeface="Wingdings" panose="05000000000000000000" charset="0"/>
              <a:buChar char="l"/>
            </a:pPr>
            <a:r>
              <a:rPr lang="zh-CN" altLang="en-US" b="1"/>
              <a:t>人工智能应遵循的伦理原则</a:t>
            </a:r>
            <a:endParaRPr lang="zh-CN" altLang="en-US" b="1"/>
          </a:p>
          <a:p>
            <a:endParaRPr lang="zh-CN" altLang="en-US"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130" y="833120"/>
            <a:ext cx="8229600" cy="880110"/>
          </a:xfrm>
        </p:spPr>
        <p:style>
          <a:lnRef idx="1">
            <a:schemeClr val="accent6"/>
          </a:lnRef>
          <a:fillRef idx="2">
            <a:schemeClr val="accent6"/>
          </a:fillRef>
          <a:effectRef idx="1">
            <a:schemeClr val="accent6"/>
          </a:effectRef>
          <a:fontRef idx="minor">
            <a:schemeClr val="dk1"/>
          </a:fontRef>
        </p:style>
        <p:txBody>
          <a:bodyPr>
            <a:noAutofit/>
          </a:bodyPr>
          <a:lstStyle/>
          <a:p>
            <a:pPr marL="0" indent="0">
              <a:lnSpc>
                <a:spcPct val="150000"/>
              </a:lnSpc>
              <a:buNone/>
            </a:pPr>
            <a:r>
              <a:rPr lang="zh-CN" altLang="en-US" b="1" dirty="0" smtClean="0">
                <a:solidFill>
                  <a:srgbClr val="FF0000"/>
                </a:solidFill>
              </a:rPr>
              <a:t>一、人工智能是造福人类</a:t>
            </a:r>
            <a:r>
              <a:rPr lang="en-US" altLang="zh-CN" b="1" dirty="0" smtClean="0">
                <a:solidFill>
                  <a:srgbClr val="FF0000"/>
                </a:solidFill>
              </a:rPr>
              <a:t> or</a:t>
            </a:r>
            <a:r>
              <a:rPr lang="zh-CN" altLang="en-US" b="1" dirty="0" smtClean="0">
                <a:solidFill>
                  <a:srgbClr val="FF0000"/>
                </a:solidFill>
              </a:rPr>
              <a:t>威胁人类？</a:t>
            </a:r>
            <a:endParaRPr lang="zh-CN" altLang="en-US" b="1" dirty="0">
              <a:solidFill>
                <a:srgbClr val="FF0000"/>
              </a:solidFill>
            </a:endParaRPr>
          </a:p>
        </p:txBody>
      </p:sp>
      <p:sp>
        <p:nvSpPr>
          <p:cNvPr id="2" name="文本框 1"/>
          <p:cNvSpPr txBox="1"/>
          <p:nvPr/>
        </p:nvSpPr>
        <p:spPr>
          <a:xfrm>
            <a:off x="205740" y="1713230"/>
            <a:ext cx="8631555" cy="5077460"/>
          </a:xfrm>
          <a:prstGeom prst="rect">
            <a:avLst/>
          </a:prstGeom>
          <a:noFill/>
        </p:spPr>
        <p:txBody>
          <a:bodyPr wrap="square" rtlCol="0">
            <a:spAutoFit/>
          </a:bodyPr>
          <a:lstStyle/>
          <a:p>
            <a:pPr marL="342900" indent="-342900">
              <a:lnSpc>
                <a:spcPct val="150000"/>
              </a:lnSpc>
              <a:buFont typeface="Wingdings" panose="05000000000000000000" charset="0"/>
              <a:buChar char="l"/>
            </a:pPr>
            <a:r>
              <a:rPr lang="zh-CN" altLang="en-US" sz="2400" b="1"/>
              <a:t>2017年，Facebook发生了一个小插曲：一台机器学习设备自发的绕过程序设计师主动与其他AI设备建立了语言联系。研发人员意识到他们失去了对AI的控制，于是立即关停了这台AI设备。</a:t>
            </a:r>
            <a:endParaRPr lang="zh-CN" altLang="en-US" sz="2400" b="1"/>
          </a:p>
          <a:p>
            <a:pPr marL="342900" indent="-342900">
              <a:lnSpc>
                <a:spcPct val="150000"/>
              </a:lnSpc>
              <a:buFont typeface="Wingdings" panose="05000000000000000000" charset="0"/>
              <a:buChar char="l"/>
            </a:pPr>
            <a:r>
              <a:rPr lang="en-US" altLang="zh-CN" sz="2400" b="1"/>
              <a:t>2017</a:t>
            </a:r>
            <a:r>
              <a:rPr lang="zh-CN" altLang="en-US" sz="2400" b="1"/>
              <a:t>年，</a:t>
            </a:r>
            <a:r>
              <a:rPr lang="en-US" altLang="zh-CN" sz="2400" b="1"/>
              <a:t>Google</a:t>
            </a:r>
            <a:r>
              <a:rPr lang="zh-CN" altLang="en-US" sz="2400" b="1"/>
              <a:t> </a:t>
            </a:r>
            <a:r>
              <a:rPr lang="en-US" altLang="zh-CN" sz="2400" b="1"/>
              <a:t>AI</a:t>
            </a:r>
            <a:r>
              <a:rPr lang="zh-CN" altLang="en-US" sz="2400" b="1"/>
              <a:t>可以成功实现几种不同语言之间的互译工作，而且是在没有提供明确数据集的条件下。这意味着如果教会人工智能英语</a:t>
            </a:r>
            <a:r>
              <a:rPr lang="en-US" altLang="zh-CN" sz="2400" b="1"/>
              <a:t>-</a:t>
            </a:r>
            <a:r>
              <a:rPr lang="zh-CN" altLang="en-US" sz="2400" b="1"/>
              <a:t>法语间的翻译，德语</a:t>
            </a:r>
            <a:r>
              <a:rPr lang="en-US" altLang="zh-CN" sz="2400" b="1"/>
              <a:t>-</a:t>
            </a:r>
            <a:r>
              <a:rPr lang="zh-CN" altLang="en-US" sz="2400" b="1"/>
              <a:t>西班牙语间的翻译，AI将自动实现英语和西班牙语的互译，不需要再次</a:t>
            </a:r>
            <a:r>
              <a:rPr lang="zh-CN" altLang="en-US" sz="2400" b="1">
                <a:sym typeface="+mn-ea"/>
              </a:rPr>
              <a:t>设计</a:t>
            </a:r>
            <a:r>
              <a:rPr lang="zh-CN" altLang="en-US" sz="2400" b="1"/>
              <a:t>程序，</a:t>
            </a:r>
            <a:r>
              <a:rPr lang="en-US" altLang="zh-CN" sz="2400" b="1"/>
              <a:t>AI</a:t>
            </a:r>
            <a:r>
              <a:rPr lang="zh-CN" altLang="en-US" sz="2400" b="1"/>
              <a:t>将会用自己的语言作为转换器。</a:t>
            </a:r>
            <a:endParaRPr lang="zh-CN" altLang="en-US" sz="2400" b="1"/>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6303010" y="983615"/>
            <a:ext cx="2703830" cy="3692525"/>
          </a:xfrm>
          <a:prstGeom prst="rect">
            <a:avLst/>
          </a:prstGeom>
        </p:spPr>
      </p:pic>
      <p:grpSp>
        <p:nvGrpSpPr>
          <p:cNvPr id="11" name="组合 10"/>
          <p:cNvGrpSpPr/>
          <p:nvPr/>
        </p:nvGrpSpPr>
        <p:grpSpPr>
          <a:xfrm>
            <a:off x="386080" y="983615"/>
            <a:ext cx="2880360" cy="935990"/>
            <a:chOff x="950" y="2268"/>
            <a:chExt cx="4536" cy="1474"/>
          </a:xfrm>
        </p:grpSpPr>
        <p:sp>
          <p:nvSpPr>
            <p:cNvPr id="9" name="圆角矩形 8"/>
            <p:cNvSpPr/>
            <p:nvPr/>
          </p:nvSpPr>
          <p:spPr>
            <a:xfrm>
              <a:off x="950" y="2268"/>
              <a:ext cx="4536" cy="1474"/>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04" y="2594"/>
              <a:ext cx="4229" cy="822"/>
            </a:xfrm>
            <a:prstGeom prst="rect">
              <a:avLst/>
            </a:prstGeom>
            <a:noFill/>
          </p:spPr>
          <p:txBody>
            <a:bodyPr wrap="none" rtlCol="0">
              <a:spAutoFit/>
            </a:bodyPr>
            <a:lstStyle/>
            <a:p>
              <a:r>
                <a:rPr lang="zh-CN" altLang="en-US" sz="2800" b="1">
                  <a:solidFill>
                    <a:srgbClr val="FF0000"/>
                  </a:solidFill>
                </a:rPr>
                <a:t>人工智能威胁论</a:t>
              </a:r>
              <a:endParaRPr lang="zh-CN" altLang="en-US" sz="2800" b="1">
                <a:solidFill>
                  <a:srgbClr val="FF0000"/>
                </a:solidFill>
              </a:endParaRPr>
            </a:p>
          </p:txBody>
        </p:sp>
      </p:grpSp>
      <p:sp>
        <p:nvSpPr>
          <p:cNvPr id="12" name="文本框 11"/>
          <p:cNvSpPr txBox="1"/>
          <p:nvPr/>
        </p:nvSpPr>
        <p:spPr>
          <a:xfrm>
            <a:off x="575945" y="2042160"/>
            <a:ext cx="5652239" cy="829945"/>
          </a:xfrm>
          <a:prstGeom prst="rect">
            <a:avLst/>
          </a:prstGeom>
          <a:noFill/>
        </p:spPr>
        <p:txBody>
          <a:bodyPr wrap="square" rtlCol="0" anchor="t">
            <a:spAutoFit/>
          </a:bodyPr>
          <a:lstStyle/>
          <a:p>
            <a:r>
              <a:rPr lang="zh-CN" altLang="en-US" sz="2400" b="1" dirty="0"/>
              <a:t>代表人物：</a:t>
            </a:r>
            <a:endParaRPr lang="zh-CN" altLang="en-US" sz="2400" b="1" dirty="0"/>
          </a:p>
          <a:p>
            <a:r>
              <a:rPr lang="zh-CN" altLang="en-US" sz="2400" b="1" dirty="0">
                <a:sym typeface="+mn-ea"/>
              </a:rPr>
              <a:t>     霍金、</a:t>
            </a:r>
            <a:r>
              <a:rPr lang="zh-CN" altLang="en-US" sz="2400" b="1" dirty="0"/>
              <a:t>埃隆•马斯</a:t>
            </a:r>
            <a:r>
              <a:rPr lang="zh-CN" altLang="en-US" sz="2400" b="1" dirty="0" smtClean="0"/>
              <a:t>克（特斯拉</a:t>
            </a:r>
            <a:r>
              <a:rPr lang="en-US" altLang="zh-CN" sz="2400" b="1" dirty="0" smtClean="0"/>
              <a:t>CEO</a:t>
            </a:r>
            <a:r>
              <a:rPr lang="zh-CN" altLang="en-US" sz="2400" b="1" dirty="0" smtClean="0"/>
              <a:t>）</a:t>
            </a:r>
            <a:endParaRPr lang="zh-CN" altLang="en-US" sz="2400" b="1" dirty="0"/>
          </a:p>
        </p:txBody>
      </p:sp>
      <p:sp>
        <p:nvSpPr>
          <p:cNvPr id="13" name="文本框 12"/>
          <p:cNvSpPr txBox="1"/>
          <p:nvPr/>
        </p:nvSpPr>
        <p:spPr>
          <a:xfrm>
            <a:off x="123190" y="2872105"/>
            <a:ext cx="6250305" cy="2861310"/>
          </a:xfrm>
          <a:prstGeom prst="rect">
            <a:avLst/>
          </a:prstGeom>
          <a:noFill/>
        </p:spPr>
        <p:txBody>
          <a:bodyPr wrap="square" rtlCol="0">
            <a:spAutoFit/>
          </a:bodyPr>
          <a:lstStyle/>
          <a:p>
            <a:pPr marL="285750" indent="-285750">
              <a:lnSpc>
                <a:spcPct val="150000"/>
              </a:lnSpc>
              <a:buFont typeface="Wingdings" panose="05000000000000000000" charset="0"/>
              <a:buChar char="u"/>
            </a:pPr>
            <a:r>
              <a:rPr lang="zh-CN" altLang="en-US" sz="2400" b="1"/>
              <a:t>人工智能是人类文明的最大威胁，它们比核武器更加危险</a:t>
            </a:r>
            <a:endParaRPr lang="zh-CN" altLang="en-US" sz="2400" b="1"/>
          </a:p>
          <a:p>
            <a:pPr marL="285750" indent="-285750">
              <a:lnSpc>
                <a:spcPct val="150000"/>
              </a:lnSpc>
              <a:buFont typeface="Wingdings" panose="05000000000000000000" charset="0"/>
              <a:buChar char="u"/>
            </a:pPr>
            <a:r>
              <a:rPr lang="zh-CN" altLang="en-US" sz="2400" b="1"/>
              <a:t>全面化人工智能可能意味着人类的终结</a:t>
            </a:r>
            <a:endParaRPr lang="zh-CN" altLang="en-US" sz="2400" b="1"/>
          </a:p>
          <a:p>
            <a:pPr marL="285750" indent="-285750">
              <a:lnSpc>
                <a:spcPct val="150000"/>
              </a:lnSpc>
              <a:buFont typeface="Wingdings" panose="05000000000000000000" charset="0"/>
              <a:buChar char="u"/>
            </a:pPr>
            <a:r>
              <a:rPr lang="zh-CN" altLang="en-US" sz="2400" b="1"/>
              <a:t>人工智能可能引发第三次世界大战</a:t>
            </a:r>
            <a:endParaRPr lang="zh-CN" altLang="en-US" sz="2400" b="1"/>
          </a:p>
          <a:p>
            <a:pPr marL="285750" indent="-285750">
              <a:lnSpc>
                <a:spcPct val="150000"/>
              </a:lnSpc>
              <a:buFont typeface="Wingdings" panose="05000000000000000000" charset="0"/>
              <a:buChar char="u"/>
            </a:pPr>
            <a:r>
              <a:rPr lang="zh-CN" altLang="en-US" sz="2400" b="1"/>
              <a:t>人工智能的研究就仿佛是在召唤一个恶魔</a:t>
            </a:r>
            <a:endParaRPr lang="zh-CN" altLang="en-US" sz="2400" b="1"/>
          </a:p>
        </p:txBody>
      </p:sp>
      <p:sp>
        <p:nvSpPr>
          <p:cNvPr id="2" name="文本框 1"/>
          <p:cNvSpPr txBox="1"/>
          <p:nvPr/>
        </p:nvSpPr>
        <p:spPr>
          <a:xfrm>
            <a:off x="4788024" y="6128604"/>
            <a:ext cx="3877985" cy="369332"/>
          </a:xfrm>
          <a:prstGeom prst="rect">
            <a:avLst/>
          </a:prstGeom>
          <a:noFill/>
        </p:spPr>
        <p:txBody>
          <a:bodyPr wrap="none" rtlCol="0">
            <a:spAutoFit/>
          </a:bodyPr>
          <a:lstStyle/>
          <a:p>
            <a:r>
              <a:rPr lang="zh-CN" altLang="en-US" dirty="0"/>
              <a:t>视频资料</a:t>
            </a:r>
            <a:r>
              <a:rPr lang="zh-CN" altLang="en-US" dirty="0" smtClean="0"/>
              <a:t>：蜜蜂机器人、杀人机器人</a:t>
            </a:r>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810,&quot;width&quot;:7060}"/>
</p:tagLst>
</file>

<file path=ppt/tags/tag10.xml><?xml version="1.0" encoding="utf-8"?>
<p:tagLst xmlns:p="http://schemas.openxmlformats.org/presentationml/2006/main">
  <p:tag name="RAINPROBLEM" val="ProblemSubmit"/>
  <p:tag name="RAINPROBLEMTYPE" val="Polling"/>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 name="RAINPROBLEM" val="PollingAnswer"/>
</p:tagLst>
</file>

<file path=ppt/tags/tag16.xml><?xml version="1.0" encoding="utf-8"?>
<p:tagLst xmlns:p="http://schemas.openxmlformats.org/presentationml/2006/main">
  <p:tag name="RAINPROBLEM" val="ProblemSetting"/>
  <p:tag name="RAINPROBLEMTYPE" val="Polling"/>
</p:tagLst>
</file>

<file path=ppt/tags/tag17.xml><?xml version="1.0" encoding="utf-8"?>
<p:tagLst xmlns:p="http://schemas.openxmlformats.org/presentationml/2006/main">
  <p:tag name="RAINPROBLEM" val="Polling"/>
  <p:tag name="PROBLEMSCORE" val="0.0"/>
  <p:tag name="ANONYMOUSPOLLING" val="False"/>
</p:tagLst>
</file>

<file path=ppt/tags/tag18.xml><?xml version="1.0" encoding="utf-8"?>
<p:tagLst xmlns:p="http://schemas.openxmlformats.org/presentationml/2006/main">
  <p:tag name="KSO_WM_SLIDE_MODEL_TYPE" val="timeline"/>
</p:tagLst>
</file>

<file path=ppt/tags/tag19.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SLIDE_MODEL_TYPE" val="timeline"/>
</p:tagLst>
</file>

<file path=ppt/tags/tag20.xml><?xml version="1.0" encoding="utf-8"?>
<p:tagLst xmlns:p="http://schemas.openxmlformats.org/presentationml/2006/main">
  <p:tag name="KSO_WM_SLIDE_MODEL_TYPE" val="timeline"/>
</p:tagLst>
</file>

<file path=ppt/tags/tag21.xml><?xml version="1.0" encoding="utf-8"?>
<p:tagLst xmlns:p="http://schemas.openxmlformats.org/presentationml/2006/main">
  <p:tag name="KSO_WM_SLIDE_MODEL_TYPE" val="timeline"/>
</p:tagLst>
</file>

<file path=ppt/tags/tag22.xml><?xml version="1.0" encoding="utf-8"?>
<p:tagLst xmlns:p="http://schemas.openxmlformats.org/presentationml/2006/main">
  <p:tag name="KSO_WM_SLIDE_MODEL_TYPE" val="timeline"/>
</p:tagLst>
</file>

<file path=ppt/tags/tag23.xml><?xml version="1.0" encoding="utf-8"?>
<p:tagLst xmlns:p="http://schemas.openxmlformats.org/presentationml/2006/main">
  <p:tag name="RAINPROBLEM" val="ProblemBody"/>
</p:tagLst>
</file>

<file path=ppt/tags/tag24.xml><?xml version="1.0" encoding="utf-8"?>
<p:tagLst xmlns:p="http://schemas.openxmlformats.org/presentationml/2006/main">
  <p:tag name="RAINPROBLEM" val="ProblemItem"/>
</p:tagLst>
</file>

<file path=ppt/tags/tag25.xml><?xml version="1.0" encoding="utf-8"?>
<p:tagLst xmlns:p="http://schemas.openxmlformats.org/presentationml/2006/main">
  <p:tag name="RAINPROBLEM" val="ProblemItem"/>
</p:tagLst>
</file>

<file path=ppt/tags/tag26.xml><?xml version="1.0" encoding="utf-8"?>
<p:tagLst xmlns:p="http://schemas.openxmlformats.org/presentationml/2006/main">
  <p:tag name="RAINPROBLEM" val="ProblemItem"/>
</p:tagLst>
</file>

<file path=ppt/tags/tag27.xml><?xml version="1.0" encoding="utf-8"?>
<p:tagLst xmlns:p="http://schemas.openxmlformats.org/presentationml/2006/main">
  <p:tag name="RAINPROBLEM" val="ProblemItem"/>
</p:tagLst>
</file>

<file path=ppt/tags/tag28.xml><?xml version="1.0" encoding="utf-8"?>
<p:tagLst xmlns:p="http://schemas.openxmlformats.org/presentationml/2006/main">
  <p:tag name="RAINPROBLEM" val="ProblemBullet"/>
  <p:tag name="RAINPROBLEMTYPE" val="MultipleChoiceMA"/>
  <p:tag name="RAINBULLET" val="Correct"/>
</p:tagLst>
</file>

<file path=ppt/tags/tag29.xml><?xml version="1.0" encoding="utf-8"?>
<p:tagLst xmlns:p="http://schemas.openxmlformats.org/presentationml/2006/main">
  <p:tag name="RAINPROBLEM" val="ProblemBullet"/>
  <p:tag name="RAINPROBLEMTYPE" val="MultipleChoiceMA"/>
  <p:tag name="RAINBULLET" val="Correct"/>
</p:tagLst>
</file>

<file path=ppt/tags/tag3.xml><?xml version="1.0" encoding="utf-8"?>
<p:tagLst xmlns:p="http://schemas.openxmlformats.org/presentationml/2006/main">
  <p:tag name="RAINPROBLEM" val="ProblemBody"/>
</p:tagLst>
</file>

<file path=ppt/tags/tag30.xml><?xml version="1.0" encoding="utf-8"?>
<p:tagLst xmlns:p="http://schemas.openxmlformats.org/presentationml/2006/main">
  <p:tag name="RAINPROBLEM" val="ProblemBullet"/>
  <p:tag name="RAINPROBLEMTYPE" val="MultipleChoiceMA"/>
  <p:tag name="RAINBULLET" val="Correct"/>
</p:tagLst>
</file>

<file path=ppt/tags/tag31.xml><?xml version="1.0" encoding="utf-8"?>
<p:tagLst xmlns:p="http://schemas.openxmlformats.org/presentationml/2006/main">
  <p:tag name="RAINPROBLEM" val="ProblemBullet"/>
  <p:tag name="RAINPROBLEMTYPE" val="MultipleChoiceMA"/>
  <p:tag name="RAINBULLET" val="Correct"/>
</p:tagLst>
</file>

<file path=ppt/tags/tag32.xml><?xml version="1.0" encoding="utf-8"?>
<p:tagLst xmlns:p="http://schemas.openxmlformats.org/presentationml/2006/main">
  <p:tag name="RAINPROBLEM" val="ProblemSubmit"/>
  <p:tag name="RAINPROBLEMTYPE" val="MultipleChoiceMA"/>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Bullet"/>
  <p:tag name="RAINPROBLEMTYPE" val="MultipleChoiceMA"/>
  <p:tag name="RAINBULLET" val="Wrong"/>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Setting"/>
  <p:tag name="RAINPROBLEMTYPE" val="MultipleChoiceMA"/>
</p:tagLst>
</file>

<file path=ppt/tags/tag41.xml><?xml version="1.0" encoding="utf-8"?>
<p:tagLst xmlns:p="http://schemas.openxmlformats.org/presentationml/2006/main">
  <p:tag name="RAINPROBLEM" val="MultipleChoiceMA"/>
  <p:tag name="PROBLEMSCORE" val="5.0"/>
  <p:tag name="PROBLEMSCORE_HALF" val="0.0"/>
</p:tagLst>
</file>

<file path=ppt/tags/tag42.xml><?xml version="1.0" encoding="utf-8"?>
<p:tagLst xmlns:p="http://schemas.openxmlformats.org/presentationml/2006/main">
  <p:tag name="COMMONDATA" val="eyJoZGlkIjoiMmNhZTQ1MDNjM2FjOTIxMWZjN2EwZjE0N2Y2YzExMjcifQ=="/>
</p:tagLst>
</file>

<file path=ppt/tags/tag5.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Item"/>
</p:tagLst>
</file>

<file path=ppt/tags/tag7.xml><?xml version="1.0" encoding="utf-8"?>
<p:tagLst xmlns:p="http://schemas.openxmlformats.org/presentationml/2006/main">
  <p:tag name="RAINPROBLEM" val="ProblemBullet"/>
  <p:tag name="RAINPROBLEMTYPE" val="Polling"/>
  <p:tag name="RAINBULLET" val="Wrong"/>
</p:tagLst>
</file>

<file path=ppt/tags/tag8.xml><?xml version="1.0" encoding="utf-8"?>
<p:tagLst xmlns:p="http://schemas.openxmlformats.org/presentationml/2006/main">
  <p:tag name="RAINPROBLEM" val="ProblemBullet"/>
  <p:tag name="RAINPROBLEMTYPE" val="Polling"/>
  <p:tag name="RAINBULLET" val="Wrong"/>
</p:tagLst>
</file>

<file path=ppt/tags/tag9.xml><?xml version="1.0" encoding="utf-8"?>
<p:tagLst xmlns:p="http://schemas.openxmlformats.org/presentationml/2006/main">
  <p:tag name="RAINPROBLEM" val="ProblemBullet"/>
  <p:tag name="RAINPROBLEMTYPE" val="Polling"/>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8104</Words>
  <Application>WPS 演示</Application>
  <PresentationFormat>全屏显示(4:3)</PresentationFormat>
  <Paragraphs>427</Paragraphs>
  <Slides>69</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69</vt:i4>
      </vt:variant>
    </vt:vector>
  </HeadingPairs>
  <TitlesOfParts>
    <vt:vector size="82" baseType="lpstr">
      <vt:lpstr>Arial</vt:lpstr>
      <vt:lpstr>宋体</vt:lpstr>
      <vt:lpstr>Wingdings</vt:lpstr>
      <vt:lpstr>华康俪金黑W8(P)</vt:lpstr>
      <vt:lpstr>Nexa Light</vt:lpstr>
      <vt:lpstr>微软雅黑</vt:lpstr>
      <vt:lpstr>Segoe Print</vt:lpstr>
      <vt:lpstr>Times New Roman</vt:lpstr>
      <vt:lpstr>黑体</vt:lpstr>
      <vt:lpstr>Calibri</vt:lpstr>
      <vt:lpstr>Wingdings</vt:lpstr>
      <vt:lpstr>Arial Unicode MS</vt:lpstr>
      <vt:lpstr>Office 主题​​</vt:lpstr>
      <vt:lpstr>PowerPoint 演示文稿</vt:lpstr>
      <vt:lpstr>引导案例：AlphaGo</vt:lpstr>
      <vt:lpstr>引导案例：无人驾驶</vt:lpstr>
      <vt:lpstr>各种无人......</vt:lpstr>
      <vt:lpstr>PowerPoint 演示文稿</vt:lpstr>
      <vt:lpstr>讨论与思考</vt:lpstr>
      <vt:lpstr>内容大纲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安全困境-超级智能与人工愚蠢</vt:lpstr>
      <vt:lpstr>1. 安全困境-超级智能与人工愚蠢</vt:lpstr>
      <vt:lpstr>1. 安全困境-超级智能与人工愚蠢</vt:lpstr>
      <vt:lpstr>1. 安全困境-人身安全</vt:lpstr>
      <vt:lpstr>1. 安全困境-人身安全</vt:lpstr>
      <vt:lpstr>1. 安全困境-隐私安全</vt:lpstr>
      <vt:lpstr>1. 安全困境-隐私安全</vt:lpstr>
      <vt:lpstr>PowerPoint 演示文稿</vt:lpstr>
      <vt:lpstr>2.法律困境：“达芬奇”手术机器人</vt:lpstr>
      <vt:lpstr>“达芬奇”手术机器人</vt:lpstr>
      <vt:lpstr>“达芬奇”手术机器人</vt:lpstr>
      <vt:lpstr>“达芬奇”机器人手术失败</vt:lpstr>
      <vt:lpstr>“达芬奇”机器人手术</vt:lpstr>
      <vt:lpstr>“达芬奇”机器人手术</vt:lpstr>
      <vt:lpstr>2. 法律困境</vt:lpstr>
      <vt:lpstr>2. 法律困境</vt:lpstr>
      <vt:lpstr>2. 法律困境</vt:lpstr>
      <vt:lpstr>2. 法律困境</vt:lpstr>
      <vt:lpstr>2. 法律困境</vt:lpstr>
      <vt:lpstr>PowerPoint 演示文稿</vt:lpstr>
      <vt:lpstr>3. 伦理困境：机器人索菲亚</vt:lpstr>
      <vt:lpstr>机器人-索菲亚</vt:lpstr>
      <vt:lpstr>伦理困境</vt:lpstr>
      <vt:lpstr>伦理困境</vt:lpstr>
      <vt:lpstr>伦理困境</vt:lpstr>
      <vt:lpstr>PowerPoint 演示文稿</vt:lpstr>
      <vt:lpstr>决策困境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微软提出的AI六大原则</vt:lpstr>
      <vt:lpstr>构建AI伦理机制</vt:lpstr>
      <vt:lpstr>1.合伦理的AI设计</vt:lpstr>
      <vt:lpstr>PowerPoint 演示文稿</vt:lpstr>
      <vt:lpstr>2. AI研发中贯彻伦理原则</vt:lpstr>
      <vt:lpstr>3.监管算法</vt:lpstr>
      <vt:lpstr>4.提供法律救济</vt:lpstr>
      <vt:lpstr>PowerPoint 演示文稿</vt:lpstr>
      <vt:lpstr>PowerPoint 演示文稿</vt:lpstr>
      <vt:lpstr>PowerPoint 演示文稿</vt:lpstr>
      <vt:lpstr>《新一代人工智能伦理规范》</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冬夏</cp:lastModifiedBy>
  <cp:revision>141</cp:revision>
  <dcterms:created xsi:type="dcterms:W3CDTF">2018-08-20T09:30:00Z</dcterms:created>
  <dcterms:modified xsi:type="dcterms:W3CDTF">2022-09-20T07:57:34Z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2052-11.1.0.12019</vt:lpwstr>
  </property>
  <property fmtid="{D5CDD505-2E9C-101B-9397-08002B2CF9AE}" pid="3" name="ICV">
    <vt:lpwstr>19D25A5E514D41BF90B45E0BF981BFF0</vt:lpwstr>
  </property>
</Properties>
</file>