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68" r:id="rId5"/>
    <p:sldId id="262" r:id="rId6"/>
    <p:sldId id="264" r:id="rId7"/>
    <p:sldId id="263" r:id="rId8"/>
    <p:sldId id="273" r:id="rId9"/>
    <p:sldId id="269" r:id="rId10"/>
    <p:sldId id="270" r:id="rId11"/>
    <p:sldId id="265" r:id="rId12"/>
    <p:sldId id="272" r:id="rId13"/>
    <p:sldId id="274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32" autoAdjust="0"/>
  </p:normalViewPr>
  <p:slideViewPr>
    <p:cSldViewPr>
      <p:cViewPr varScale="1">
        <p:scale>
          <a:sx n="63" d="100"/>
          <a:sy n="63" d="100"/>
        </p:scale>
        <p:origin x="-127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7B7B4-3BB8-4FF1-AB31-3B219CE98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FD7D-EC77-4104-B4FC-0CD50A48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6F6CC-7D8B-4F06-B91F-AEA11814B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66FE-CE9C-4708-AD92-644EB82BDC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9EDCF0-DFCB-4AF8-B907-8A1E92260E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.xml"/><Relationship Id="rId10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36368" y="2149569"/>
            <a:ext cx="9216736" cy="1152128"/>
            <a:chOff x="-36368" y="1612177"/>
            <a:chExt cx="9216736" cy="864096"/>
          </a:xfrm>
        </p:grpSpPr>
        <p:sp>
          <p:nvSpPr>
            <p:cNvPr id="29" name="矩形 28"/>
            <p:cNvSpPr/>
            <p:nvPr/>
          </p:nvSpPr>
          <p:spPr>
            <a:xfrm>
              <a:off x="1187696" y="1612177"/>
              <a:ext cx="6768608" cy="864096"/>
            </a:xfrm>
            <a:prstGeom prst="rect">
              <a:avLst/>
            </a:prstGeom>
            <a:solidFill>
              <a:srgbClr val="0D4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4265" b="1" dirty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30" name="梯形 29"/>
            <p:cNvSpPr/>
            <p:nvPr/>
          </p:nvSpPr>
          <p:spPr>
            <a:xfrm rot="16200000">
              <a:off x="467616" y="1756193"/>
              <a:ext cx="864096" cy="576064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  <a:latin typeface="Nexa Light"/>
                <a:ea typeface="微软雅黑" panose="020B0503020204020204" pitchFamily="34" charset="-122"/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 rot="5400000" flipH="1">
              <a:off x="7812288" y="1756193"/>
              <a:ext cx="864096" cy="576064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  <a:latin typeface="Nexa Light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36368" y="1756225"/>
              <a:ext cx="648000" cy="576000"/>
            </a:xfrm>
            <a:prstGeom prst="rect">
              <a:avLst/>
            </a:prstGeom>
            <a:solidFill>
              <a:srgbClr val="0D4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3735" b="1" dirty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32368" y="1756225"/>
              <a:ext cx="648000" cy="576000"/>
            </a:xfrm>
            <a:prstGeom prst="rect">
              <a:avLst/>
            </a:prstGeom>
            <a:solidFill>
              <a:srgbClr val="0D4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3735" b="1" dirty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272259" y="2296037"/>
            <a:ext cx="6144491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4265" dirty="0" smtClean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rPr>
              <a:t>VR</a:t>
            </a:r>
            <a:r>
              <a:rPr lang="zh-CN" altLang="en-US" sz="4265" dirty="0" smtClean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rPr>
              <a:t>带来的伦理思考</a:t>
            </a:r>
            <a:endParaRPr lang="en-US" altLang="zh-CN" sz="4265" dirty="0" smtClean="0">
              <a:solidFill>
                <a:prstClr val="white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7" y="188640"/>
            <a:ext cx="3348264" cy="10251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360"/>
            <a:ext cx="9144000" cy="169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VR</a:t>
            </a:r>
            <a:r>
              <a:rPr lang="zh-CN" altLang="en-US" b="1" dirty="0"/>
              <a:t>发展建议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998345"/>
            <a:ext cx="8407400" cy="36379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伦理问题不清晰前，不要打开潘多拉之盒；</a:t>
            </a:r>
            <a:endParaRPr lang="zh-CN" altLang="en-US" b="1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产品设计要遵守道德底线：以人为本原则、自愿原则、以人类福祉为追求目标</a:t>
            </a:r>
            <a:endParaRPr lang="zh-CN" altLang="en-US" b="1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相关法律法规应尽快出台、完善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140968"/>
            <a:ext cx="8407400" cy="273630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zh-CN" b="1" dirty="0"/>
              <a:t>一切工作以大众利益为前提</a:t>
            </a:r>
            <a:endParaRPr lang="en-US" altLang="zh-CN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 smtClean="0">
                <a:sym typeface="+mn-ea"/>
              </a:rPr>
              <a:t>用信息技术造福人类</a:t>
            </a:r>
            <a:endParaRPr lang="en-US" altLang="zh-CN" b="1" dirty="0" smtClean="0"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践行</a:t>
            </a:r>
            <a:r>
              <a:rPr lang="zh-CN" altLang="en-US" b="1" dirty="0">
                <a:solidFill>
                  <a:srgbClr val="FF0000"/>
                </a:solidFill>
              </a:rPr>
              <a:t>科技向善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b="1" dirty="0"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23528" y="1196752"/>
            <a:ext cx="8407400" cy="15121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3765">
              <a:lnSpc>
                <a:spcPct val="150000"/>
              </a:lnSpc>
              <a:buNone/>
            </a:pPr>
            <a:r>
              <a:rPr lang="zh-CN" altLang="en-US" b="1" dirty="0">
                <a:latin typeface="+mn-ea"/>
              </a:rPr>
              <a:t>科技向善、公平公正</a:t>
            </a:r>
            <a:endParaRPr lang="zh-CN" altLang="en-US" b="1" dirty="0">
              <a:latin typeface="+mn-ea"/>
            </a:endParaRPr>
          </a:p>
          <a:p>
            <a:pPr marL="0" indent="0" algn="ctr" defTabSz="913765">
              <a:lnSpc>
                <a:spcPct val="150000"/>
              </a:lnSpc>
              <a:buNone/>
            </a:pPr>
            <a:r>
              <a:rPr lang="zh-CN" altLang="en-US" b="1" dirty="0">
                <a:latin typeface="+mn-ea"/>
                <a:sym typeface="+mn-ea"/>
              </a:rPr>
              <a:t>人类共同健康、福祉</a:t>
            </a:r>
            <a:endParaRPr lang="zh-CN" altLang="en-US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0294"/>
            <a:ext cx="8229600" cy="1143000"/>
          </a:xfrm>
        </p:spPr>
        <p:txBody>
          <a:bodyPr/>
          <a:lstStyle/>
          <a:p>
            <a:r>
              <a:rPr lang="en-US" altLang="zh-CN" b="1"/>
              <a:t>VR</a:t>
            </a:r>
            <a:r>
              <a:rPr lang="zh-CN" altLang="en-US" b="1"/>
              <a:t>（虚拟现实）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1675973"/>
            <a:ext cx="8407400" cy="44173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b="1" dirty="0" err="1">
                <a:solidFill>
                  <a:schemeClr val="tx1"/>
                </a:solidFill>
              </a:rPr>
              <a:t>VR主要包括模拟环境、感知、自然技能和传感设备等方面</a:t>
            </a:r>
            <a:r>
              <a:rPr b="1" dirty="0">
                <a:solidFill>
                  <a:schemeClr val="tx1"/>
                </a:solidFill>
              </a:rPr>
              <a:t>。</a:t>
            </a:r>
            <a:endParaRPr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b="1" dirty="0" err="1">
                <a:solidFill>
                  <a:srgbClr val="FF0000"/>
                </a:solidFill>
              </a:rPr>
              <a:t>模拟环境</a:t>
            </a:r>
            <a:r>
              <a:rPr lang="zh-CN" b="1" dirty="0">
                <a:solidFill>
                  <a:srgbClr val="FF0000"/>
                </a:solidFill>
              </a:rPr>
              <a:t>：</a:t>
            </a:r>
            <a:r>
              <a:rPr b="1" dirty="0" err="1">
                <a:solidFill>
                  <a:schemeClr val="tx1"/>
                </a:solidFill>
              </a:rPr>
              <a:t>由计算机生成的、实时动态的三维立体逼真图像</a:t>
            </a:r>
            <a:r>
              <a:rPr b="1" dirty="0">
                <a:solidFill>
                  <a:schemeClr val="tx1"/>
                </a:solidFill>
              </a:rPr>
              <a:t>。</a:t>
            </a:r>
            <a:endParaRPr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b="1" dirty="0" err="1">
                <a:solidFill>
                  <a:srgbClr val="FF0000"/>
                </a:solidFill>
              </a:rPr>
              <a:t>感知</a:t>
            </a:r>
            <a:r>
              <a:rPr lang="zh-CN" b="1" dirty="0">
                <a:solidFill>
                  <a:schemeClr val="tx1"/>
                </a:solidFill>
              </a:rPr>
              <a:t>：</a:t>
            </a:r>
            <a:r>
              <a:rPr b="1" dirty="0" err="1">
                <a:solidFill>
                  <a:schemeClr val="tx1"/>
                </a:solidFill>
              </a:rPr>
              <a:t>理想的VR应该具有一切人所具有的感知</a:t>
            </a:r>
            <a:r>
              <a:rPr b="1" dirty="0">
                <a:solidFill>
                  <a:schemeClr val="tx1"/>
                </a:solidFill>
              </a:rPr>
              <a:t>。</a:t>
            </a:r>
            <a:r>
              <a:rPr lang="zh-CN" b="1" dirty="0">
                <a:solidFill>
                  <a:schemeClr val="tx1"/>
                </a:solidFill>
              </a:rPr>
              <a:t>包括</a:t>
            </a:r>
            <a:r>
              <a:rPr b="1" dirty="0" err="1">
                <a:solidFill>
                  <a:schemeClr val="tx1"/>
                </a:solidFill>
              </a:rPr>
              <a:t>视觉</a:t>
            </a:r>
            <a:r>
              <a:rPr lang="zh-CN" b="1" dirty="0">
                <a:solidFill>
                  <a:schemeClr val="tx1"/>
                </a:solidFill>
              </a:rPr>
              <a:t>、</a:t>
            </a:r>
            <a:r>
              <a:rPr b="1" dirty="0" err="1">
                <a:solidFill>
                  <a:schemeClr val="tx1"/>
                </a:solidFill>
              </a:rPr>
              <a:t>听觉、触觉、力觉、运动等感知，甚至还包括嗅觉和味觉等，也称为多感知</a:t>
            </a:r>
            <a:r>
              <a:rPr b="1" dirty="0">
                <a:solidFill>
                  <a:schemeClr val="tx1"/>
                </a:solidFill>
              </a:rPr>
              <a:t>。</a:t>
            </a:r>
            <a:endParaRPr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b="1" dirty="0" err="1">
                <a:solidFill>
                  <a:srgbClr val="FF0000"/>
                </a:solidFill>
              </a:rPr>
              <a:t>自然技能</a:t>
            </a:r>
            <a:r>
              <a:rPr lang="zh-CN" b="1" dirty="0">
                <a:solidFill>
                  <a:schemeClr val="tx1"/>
                </a:solidFill>
              </a:rPr>
              <a:t>：</a:t>
            </a:r>
            <a:r>
              <a:rPr b="1" dirty="0">
                <a:solidFill>
                  <a:schemeClr val="tx1"/>
                </a:solidFill>
              </a:rPr>
              <a:t>人的头部转动，眼睛、手势、或其他人体行为动作，由计算机来处理与参与者的动作相适应的数据，并对用户的输入作出实时响应，并分别反馈到用户的五官。</a:t>
            </a:r>
            <a:endParaRPr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b="1" dirty="0" err="1">
                <a:solidFill>
                  <a:srgbClr val="FF0000"/>
                </a:solidFill>
              </a:rPr>
              <a:t>传感设备</a:t>
            </a:r>
            <a:r>
              <a:rPr lang="zh-CN" b="1" dirty="0">
                <a:solidFill>
                  <a:schemeClr val="tx1"/>
                </a:solidFill>
              </a:rPr>
              <a:t>：</a:t>
            </a:r>
            <a:r>
              <a:rPr b="1" dirty="0" err="1">
                <a:solidFill>
                  <a:schemeClr val="tx1"/>
                </a:solidFill>
              </a:rPr>
              <a:t>三维交互设备</a:t>
            </a:r>
            <a:r>
              <a:rPr b="1" dirty="0" smtClean="0">
                <a:solidFill>
                  <a:schemeClr val="tx1"/>
                </a:solidFill>
              </a:rPr>
              <a:t>。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525" y="901700"/>
            <a:ext cx="4937760" cy="5538470"/>
          </a:xfrm>
        </p:spPr>
        <p:txBody>
          <a:bodyPr>
            <a:normAutofit fontScale="97500" lnSpcReduction="10000"/>
          </a:bodyPr>
          <a:lstStyle/>
          <a:p>
            <a:pPr marL="58420" indent="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dirty="0"/>
              <a:t>VR(Virtual Reality)</a:t>
            </a:r>
            <a:endParaRPr lang="zh-CN" altLang="en-US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虚拟现实</a:t>
            </a:r>
            <a:endParaRPr lang="zh-CN" altLang="en-US" b="1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26670" indent="-9525" defTabSz="91440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l"/>
              <a:tabLst>
                <a:tab pos="89535" algn="l"/>
              </a:tabLst>
            </a:pPr>
            <a:r>
              <a:rPr lang="zh-CN" altLang="en-US" dirty="0"/>
              <a:t>AR(Augmented Reality)</a:t>
            </a:r>
            <a:endParaRPr lang="zh-CN" altLang="en-US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增强现实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26670" indent="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dirty="0"/>
              <a:t>MR</a:t>
            </a:r>
            <a:r>
              <a:rPr lang="en-US" altLang="zh-CN" dirty="0"/>
              <a:t>(</a:t>
            </a:r>
            <a:r>
              <a:rPr lang="zh-CN" altLang="en-US" dirty="0"/>
              <a:t>Mixed Reality</a:t>
            </a:r>
            <a:r>
              <a:rPr lang="en-US" altLang="zh-CN" dirty="0"/>
              <a:t>)</a:t>
            </a:r>
            <a:r>
              <a:rPr lang="zh-CN" altLang="en-US" dirty="0"/>
              <a:t>=VR+AR</a:t>
            </a:r>
            <a:endParaRPr lang="zh-CN" altLang="en-US" dirty="0"/>
          </a:p>
          <a:p>
            <a:pPr marL="0">
              <a:spcBef>
                <a:spcPts val="0"/>
              </a:spcBef>
              <a:buNone/>
            </a:pPr>
            <a:r>
              <a:rPr lang="zh-CN" altLang="en-US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混合现实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u=1043845778,493191043&amp;fm=173&amp;app=25&amp;f=JPE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81575" y="776605"/>
            <a:ext cx="3647440" cy="1830070"/>
          </a:xfrm>
          <a:prstGeom prst="rect">
            <a:avLst/>
          </a:prstGeom>
        </p:spPr>
      </p:pic>
      <p:pic>
        <p:nvPicPr>
          <p:cNvPr id="7" name="图片 6" descr="u=2034443555,104145650&amp;fm=173&amp;app=25&amp;f=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10" y="2697480"/>
            <a:ext cx="3646170" cy="1988185"/>
          </a:xfrm>
          <a:prstGeom prst="rect">
            <a:avLst/>
          </a:prstGeom>
        </p:spPr>
      </p:pic>
      <p:pic>
        <p:nvPicPr>
          <p:cNvPr id="9" name="图片 8" descr="u=1243428952,1668165527&amp;fm=173&amp;app=25&amp;f=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5" y="4751705"/>
            <a:ext cx="3646805" cy="1854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07235" y="6237605"/>
            <a:ext cx="297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视频资料：</a:t>
            </a:r>
            <a:r>
              <a:rPr lang="en-US" altLang="zh-CN">
                <a:sym typeface="+mn-ea"/>
              </a:rPr>
              <a:t>VR AR MR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VR</a:t>
            </a:r>
            <a:r>
              <a:rPr lang="zh-CN" altLang="en-US" b="1"/>
              <a:t>带来的益处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1518920"/>
            <a:ext cx="8407400" cy="4992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旅游业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房产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汽车</a:t>
            </a:r>
            <a:endParaRPr lang="zh-CN" altLang="en-US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教育：各类虚拟场景模拟，用于宣传或教学</a:t>
            </a:r>
            <a:endParaRPr lang="zh-CN" altLang="en-US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医学：虚拟手术培训</a:t>
            </a:r>
            <a:endParaRPr lang="zh-CN" altLang="en-US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军事：虚拟军事训练</a:t>
            </a:r>
            <a:endParaRPr lang="zh-CN" altLang="en-US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1">
                <a:solidFill>
                  <a:schemeClr val="tx1"/>
                </a:solidFill>
              </a:rPr>
              <a:t>......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5030" y="6142990"/>
            <a:ext cx="297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视频资料：</a:t>
            </a:r>
            <a:r>
              <a:rPr lang="zh-CN" altLang="en-US">
                <a:sym typeface="+mn-ea"/>
              </a:rPr>
              <a:t>极致</a:t>
            </a:r>
            <a:r>
              <a:rPr lang="zh-CN" altLang="en-US"/>
              <a:t>虚拟现实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VR</a:t>
            </a:r>
            <a:r>
              <a:rPr lang="zh-CN" altLang="en-US" b="1"/>
              <a:t>设备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15" y="1690370"/>
            <a:ext cx="8471535" cy="445579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600" b="1">
                <a:sym typeface="+mn-ea"/>
              </a:rPr>
              <a:t>穿戴</a:t>
            </a:r>
            <a:endParaRPr lang="zh-CN" altLang="en-US" sz="3600" b="1">
              <a:sym typeface="+mn-ea"/>
            </a:endParaRP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600" b="1">
                <a:sym typeface="+mn-ea"/>
              </a:rPr>
              <a:t>植入</a:t>
            </a:r>
            <a:r>
              <a:rPr lang="en-US" altLang="zh-CN" sz="3600" b="1"/>
              <a:t>	</a:t>
            </a:r>
            <a:endParaRPr lang="zh-CN" altLang="en-US" sz="3600" b="1"/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sz="3600" b="1"/>
          </a:p>
        </p:txBody>
      </p:sp>
      <p:pic>
        <p:nvPicPr>
          <p:cNvPr id="4" name="图片 3" descr="src=http---n1.itc.cn-img8-wb-recom-2016-05-26-146424292843272091.JPEG&amp;refer=http---n1.it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045" y="1753235"/>
            <a:ext cx="5031105" cy="335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914400" y="112474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你觉得虚拟现实会带来哪些伦理问题？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请在留言区写下你的留言。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0294"/>
            <a:ext cx="8229600" cy="1143000"/>
          </a:xfrm>
        </p:spPr>
        <p:txBody>
          <a:bodyPr/>
          <a:lstStyle/>
          <a:p>
            <a:r>
              <a:rPr lang="en-US" altLang="zh-CN" b="1"/>
              <a:t>VR</a:t>
            </a:r>
            <a:r>
              <a:rPr lang="zh-CN" altLang="en-US" b="1"/>
              <a:t>带来的伦理风险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1518920"/>
            <a:ext cx="8407400" cy="4866640"/>
          </a:xfrm>
        </p:spPr>
        <p:txBody>
          <a:bodyPr>
            <a:noAutofit/>
          </a:bodyPr>
          <a:lstStyle/>
          <a:p>
            <a:pPr marL="368935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b="1">
                <a:solidFill>
                  <a:srgbClr val="FF0000"/>
                </a:solidFill>
                <a:sym typeface="+mn-ea"/>
              </a:rPr>
              <a:t>VR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开发者可会操控使用者：</a:t>
            </a:r>
            <a:r>
              <a:rPr lang="zh-CN" altLang="en-US" sz="2200" b="1">
                <a:sym typeface="+mn-ea"/>
              </a:rPr>
              <a:t>人是自由意识的主体，其控制外物的权利是理所当然的，但被他人控制的危险应该减至最低。</a:t>
            </a:r>
            <a:endParaRPr lang="zh-CN" altLang="en-US" sz="2200" b="1">
              <a:sym typeface="+mn-ea"/>
            </a:endParaRPr>
          </a:p>
          <a:p>
            <a:pPr marL="368935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>
                <a:solidFill>
                  <a:srgbClr val="FF0000"/>
                </a:solidFill>
                <a:sym typeface="+mn-ea"/>
              </a:rPr>
              <a:t>使用者精神错乱</a:t>
            </a:r>
            <a:r>
              <a:rPr lang="zh-CN" altLang="en-US" sz="2200" b="1">
                <a:sym typeface="+mn-ea"/>
              </a:rPr>
              <a:t>：如果直接输入信号</a:t>
            </a:r>
            <a:r>
              <a:rPr lang="en-US" altLang="zh-CN" sz="2200" b="1">
                <a:sym typeface="+mn-ea"/>
              </a:rPr>
              <a:t>(</a:t>
            </a:r>
            <a:r>
              <a:rPr lang="zh-CN" altLang="en-US" sz="2200" b="1">
                <a:sym typeface="+mn-ea"/>
              </a:rPr>
              <a:t>植入设备</a:t>
            </a:r>
            <a:r>
              <a:rPr lang="en-US" altLang="zh-CN" sz="2200" b="1">
                <a:sym typeface="+mn-ea"/>
              </a:rPr>
              <a:t>)</a:t>
            </a:r>
            <a:r>
              <a:rPr lang="zh-CN" altLang="en-US" sz="2200" b="1">
                <a:sym typeface="+mn-ea"/>
              </a:rPr>
              <a:t>，那么</a:t>
            </a:r>
            <a:endParaRPr lang="zh-CN" altLang="en-US" sz="2200" b="1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b="1">
                <a:sym typeface="+mn-ea"/>
              </a:rPr>
              <a:t>虚拟和现实之间的边界变得越来越不清晰。</a:t>
            </a:r>
            <a:r>
              <a:rPr lang="en-US" altLang="zh-CN" sz="2200" b="1">
                <a:sym typeface="+mn-ea"/>
              </a:rPr>
              <a:t>使用者被洗脑，活在虚拟世界，分不清虚实</a:t>
            </a:r>
            <a:r>
              <a:rPr lang="zh-CN" altLang="en-US" sz="2200" b="1">
                <a:sym typeface="+mn-ea"/>
              </a:rPr>
              <a:t>。</a:t>
            </a:r>
            <a:r>
              <a:rPr lang="zh-CN" altLang="en-US" sz="2200" b="1"/>
              <a:t>导致离开虚拟现实环境后的行为改变。比如一些射击杀人类游戏，会对</a:t>
            </a:r>
            <a:r>
              <a:rPr lang="zh-CN" altLang="en-US" sz="2200" b="1">
                <a:sym typeface="+mn-ea"/>
              </a:rPr>
              <a:t>对使用者精神造成不同程度的损害</a:t>
            </a:r>
            <a:endParaRPr lang="zh-CN" altLang="en-US" sz="2200" b="1"/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b="1"/>
              <a:t>自我意识消失。VR中的所有视听感官，或多或少会存在一些“心理操纵”的可能性。</a:t>
            </a:r>
            <a:endParaRPr lang="zh-CN" altLang="en-US" sz="22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VR</a:t>
            </a:r>
            <a:r>
              <a:rPr lang="zh-CN" altLang="en-US" b="1"/>
              <a:t>带来的伦理风险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1998345"/>
            <a:ext cx="8407400" cy="28606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VR与物联网整合后的扩展现实。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VR就变成物联网的附属，让人为物服务，人和物的关系搞颠倒了。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人际交往：</a:t>
            </a:r>
            <a:r>
              <a:rPr lang="zh-CN" altLang="en-US" sz="2400" b="1">
                <a:sym typeface="+mn-ea"/>
              </a:rPr>
              <a:t>人与人之间将会变得越来与冷漠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1155" y="1061085"/>
            <a:ext cx="4568190" cy="395351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b="1"/>
              <a:t>这将是接下来几年中，我们将面对最大的伦理问题的领域，比在人工智能</a:t>
            </a:r>
            <a:r>
              <a:rPr lang="zh-CN" altLang="en-US" b="1">
                <a:sym typeface="+mn-ea"/>
              </a:rPr>
              <a:t>上</a:t>
            </a:r>
            <a:r>
              <a:rPr lang="zh-CN" altLang="en-US" b="1"/>
              <a:t>问题还要大。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96545" y="4883785"/>
            <a:ext cx="35280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/>
              <a:t>虚拟现实之父</a:t>
            </a:r>
            <a:endParaRPr lang="zh-CN" altLang="en-US" sz="3200" b="1"/>
          </a:p>
          <a:p>
            <a:pPr algn="ctr"/>
            <a:r>
              <a:rPr lang="en-US" altLang="zh-CN" sz="3200" b="1"/>
              <a:t>——</a:t>
            </a:r>
            <a:r>
              <a:rPr lang="zh-CN" altLang="en-US" sz="3200" b="1"/>
              <a:t>杰伦·拉尼尔</a:t>
            </a:r>
            <a:endParaRPr lang="zh-CN" altLang="en-US" sz="3200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5933" b="13703"/>
          <a:stretch>
            <a:fillRect/>
          </a:stretch>
        </p:blipFill>
        <p:spPr>
          <a:xfrm>
            <a:off x="350520" y="1061085"/>
            <a:ext cx="3420745" cy="371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046,&quot;width&quot;:6072}"/>
</p:tagLst>
</file>

<file path=ppt/tags/tag10.xml><?xml version="1.0" encoding="utf-8"?>
<p:tagLst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p="http://schemas.openxmlformats.org/presentationml/2006/main">
  <p:tag name="KSO_WM_UNIT_PLACING_PICTURE_USER_VIEWPORT" val="{&quot;height&quot;:5590,&quot;width&quot;:6000}"/>
</p:tagLst>
</file>

<file path=ppt/tags/tag13.xml><?xml version="1.0" encoding="utf-8"?>
<p:tagLst xmlns:p="http://schemas.openxmlformats.org/presentationml/2006/main">
  <p:tag name="COMMONDATA" val="eyJoZGlkIjoiMmNhZTQ1MDNjM2FjOTIxMWZjN2EwZjE0N2Y2YzExMjcifQ=="/>
</p:tagLst>
</file>

<file path=ppt/tags/tag2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Submit"/>
  <p:tag name="RAINPROBLEMTYPE" val="ShortAnswer"/>
</p:tagLst>
</file>

<file path=ppt/tags/tag4.xml><?xml version="1.0" encoding="utf-8"?>
<p:tagLst xmlns:p="http://schemas.openxmlformats.org/presentationml/2006/main">
  <p:tag name="PRODUCTVERSIONTIP" val="PRODUCTVERSIONTIP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演示</Application>
  <PresentationFormat>全屏显示(4:3)</PresentationFormat>
  <Paragraphs>84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华康俪金黑W8(P)</vt:lpstr>
      <vt:lpstr>Nexa Light</vt:lpstr>
      <vt:lpstr>微软雅黑</vt:lpstr>
      <vt:lpstr>Segoe Print</vt:lpstr>
      <vt:lpstr>Calibri</vt:lpstr>
      <vt:lpstr>Wingdings</vt:lpstr>
      <vt:lpstr>黑体</vt:lpstr>
      <vt:lpstr>Arial Unicode MS</vt:lpstr>
      <vt:lpstr>Office 主题​​</vt:lpstr>
      <vt:lpstr>PowerPoint 演示文稿</vt:lpstr>
      <vt:lpstr>VR（虚拟现实）</vt:lpstr>
      <vt:lpstr>PowerPoint 演示文稿</vt:lpstr>
      <vt:lpstr>VR带来的益处</vt:lpstr>
      <vt:lpstr>VR设备</vt:lpstr>
      <vt:lpstr>PowerPoint 演示文稿</vt:lpstr>
      <vt:lpstr>VR带来的伦理风险</vt:lpstr>
      <vt:lpstr>VR带来的伦理风险</vt:lpstr>
      <vt:lpstr>PowerPoint 演示文稿</vt:lpstr>
      <vt:lpstr>VR发展建议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冬夏</cp:lastModifiedBy>
  <cp:revision>72</cp:revision>
  <dcterms:created xsi:type="dcterms:W3CDTF">2018-08-20T09:30:00Z</dcterms:created>
  <dcterms:modified xsi:type="dcterms:W3CDTF">2022-09-20T07:59:07Z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230DFC96983C4FDC852574322F2A7D9C</vt:lpwstr>
  </property>
</Properties>
</file>