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7" r:id="rId3"/>
    <p:sldId id="264" r:id="rId5"/>
    <p:sldId id="263" r:id="rId6"/>
    <p:sldId id="268" r:id="rId7"/>
    <p:sldId id="269" r:id="rId8"/>
    <p:sldId id="272" r:id="rId9"/>
    <p:sldId id="271" r:id="rId10"/>
    <p:sldId id="273" r:id="rId11"/>
    <p:sldId id="274" r:id="rId12"/>
    <p:sldId id="278" r:id="rId13"/>
  </p:sldIdLst>
  <p:sldSz cx="9144000" cy="6858000" type="screen4x3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1" autoAdjust="0"/>
  </p:normalViewPr>
  <p:slideViewPr>
    <p:cSldViewPr>
      <p:cViewPr varScale="1">
        <p:scale>
          <a:sx n="57" d="100"/>
          <a:sy n="57" d="100"/>
        </p:scale>
        <p:origin x="-1452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32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0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7B7B4-3BB8-4FF1-AB31-3B219CE98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FD7D-EC77-4104-B4FC-0CD50A4876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6F6CC-7D8B-4F06-B91F-AEA11814B7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C66FE-CE9C-4708-AD92-644EB82BDC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9EDCF0-DFCB-4AF8-B907-8A1E92260E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C34F-147A-45A7-86E9-32E5AA535B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6C4-C28D-475F-91FE-23D27CE9398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5810"/>
          <a:stretch>
            <a:fillRect/>
          </a:stretch>
        </p:blipFill>
        <p:spPr>
          <a:xfrm>
            <a:off x="0" y="4394"/>
            <a:ext cx="9144000" cy="7694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98" b="33980"/>
          <a:stretch>
            <a:fillRect/>
          </a:stretch>
        </p:blipFill>
        <p:spPr>
          <a:xfrm>
            <a:off x="0" y="6669360"/>
            <a:ext cx="9144000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C34F-147A-45A7-86E9-32E5AA535B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6C4-C28D-475F-91FE-23D27CE9398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5810"/>
          <a:stretch>
            <a:fillRect/>
          </a:stretch>
        </p:blipFill>
        <p:spPr>
          <a:xfrm>
            <a:off x="0" y="4394"/>
            <a:ext cx="9144000" cy="7694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98" b="33980"/>
          <a:stretch>
            <a:fillRect/>
          </a:stretch>
        </p:blipFill>
        <p:spPr>
          <a:xfrm>
            <a:off x="0" y="6669360"/>
            <a:ext cx="9144000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C34F-147A-45A7-86E9-32E5AA535B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6C4-C28D-475F-91FE-23D27CE9398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5810"/>
          <a:stretch>
            <a:fillRect/>
          </a:stretch>
        </p:blipFill>
        <p:spPr>
          <a:xfrm>
            <a:off x="0" y="4394"/>
            <a:ext cx="9144000" cy="7694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98" b="33980"/>
          <a:stretch>
            <a:fillRect/>
          </a:stretch>
        </p:blipFill>
        <p:spPr>
          <a:xfrm>
            <a:off x="0" y="6669360"/>
            <a:ext cx="9144000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7380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C34F-147A-45A7-86E9-32E5AA535B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6C4-C28D-475F-91FE-23D27CE9398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5810"/>
          <a:stretch>
            <a:fillRect/>
          </a:stretch>
        </p:blipFill>
        <p:spPr>
          <a:xfrm>
            <a:off x="0" y="4394"/>
            <a:ext cx="9144000" cy="7694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98" b="33980"/>
          <a:stretch>
            <a:fillRect/>
          </a:stretch>
        </p:blipFill>
        <p:spPr>
          <a:xfrm>
            <a:off x="0" y="6669360"/>
            <a:ext cx="9144000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C34F-147A-45A7-86E9-32E5AA535B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6C4-C28D-475F-91FE-23D27CE9398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5810"/>
          <a:stretch>
            <a:fillRect/>
          </a:stretch>
        </p:blipFill>
        <p:spPr>
          <a:xfrm>
            <a:off x="0" y="4394"/>
            <a:ext cx="9144000" cy="7694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98" b="33980"/>
          <a:stretch>
            <a:fillRect/>
          </a:stretch>
        </p:blipFill>
        <p:spPr>
          <a:xfrm>
            <a:off x="0" y="6669360"/>
            <a:ext cx="9144000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7380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C34F-147A-45A7-86E9-32E5AA535B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6C4-C28D-475F-91FE-23D27CE93982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5810"/>
          <a:stretch>
            <a:fillRect/>
          </a:stretch>
        </p:blipFill>
        <p:spPr>
          <a:xfrm>
            <a:off x="0" y="4394"/>
            <a:ext cx="9144000" cy="7694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98" b="33980"/>
          <a:stretch>
            <a:fillRect/>
          </a:stretch>
        </p:blipFill>
        <p:spPr>
          <a:xfrm>
            <a:off x="0" y="6669360"/>
            <a:ext cx="9144000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5089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C34F-147A-45A7-86E9-32E5AA535B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6C4-C28D-475F-91FE-23D27CE93982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5810"/>
          <a:stretch>
            <a:fillRect/>
          </a:stretch>
        </p:blipFill>
        <p:spPr>
          <a:xfrm>
            <a:off x="0" y="4394"/>
            <a:ext cx="9144000" cy="7694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98" b="33980"/>
          <a:stretch>
            <a:fillRect/>
          </a:stretch>
        </p:blipFill>
        <p:spPr>
          <a:xfrm>
            <a:off x="0" y="6669360"/>
            <a:ext cx="9144000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C34F-147A-45A7-86E9-32E5AA535B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6C4-C28D-475F-91FE-23D27CE93982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5810"/>
          <a:stretch>
            <a:fillRect/>
          </a:stretch>
        </p:blipFill>
        <p:spPr>
          <a:xfrm>
            <a:off x="0" y="4394"/>
            <a:ext cx="9144000" cy="769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98" b="33980"/>
          <a:stretch>
            <a:fillRect/>
          </a:stretch>
        </p:blipFill>
        <p:spPr>
          <a:xfrm>
            <a:off x="0" y="6669360"/>
            <a:ext cx="9144000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C34F-147A-45A7-86E9-32E5AA535B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6C4-C28D-475F-91FE-23D27CE93982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5810"/>
          <a:stretch>
            <a:fillRect/>
          </a:stretch>
        </p:blipFill>
        <p:spPr>
          <a:xfrm>
            <a:off x="0" y="4394"/>
            <a:ext cx="9144000" cy="7694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98" b="33980"/>
          <a:stretch>
            <a:fillRect/>
          </a:stretch>
        </p:blipFill>
        <p:spPr>
          <a:xfrm>
            <a:off x="0" y="6669360"/>
            <a:ext cx="9144000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C34F-147A-45A7-86E9-32E5AA535B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6C4-C28D-475F-91FE-23D27CE93982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5810"/>
          <a:stretch>
            <a:fillRect/>
          </a:stretch>
        </p:blipFill>
        <p:spPr>
          <a:xfrm>
            <a:off x="0" y="4394"/>
            <a:ext cx="9144000" cy="7694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98" b="33980"/>
          <a:stretch>
            <a:fillRect/>
          </a:stretch>
        </p:blipFill>
        <p:spPr>
          <a:xfrm>
            <a:off x="0" y="6669360"/>
            <a:ext cx="9144000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C34F-147A-45A7-86E9-32E5AA535B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6C4-C28D-475F-91FE-23D27CE93982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5810"/>
          <a:stretch>
            <a:fillRect/>
          </a:stretch>
        </p:blipFill>
        <p:spPr>
          <a:xfrm>
            <a:off x="0" y="4394"/>
            <a:ext cx="9144000" cy="7694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98" b="33980"/>
          <a:stretch>
            <a:fillRect/>
          </a:stretch>
        </p:blipFill>
        <p:spPr>
          <a:xfrm>
            <a:off x="0" y="6669360"/>
            <a:ext cx="9144000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3C34F-147A-45A7-86E9-32E5AA535B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1F6C4-C28D-475F-91FE-23D27CE939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jpe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19.xml"/><Relationship Id="rId2" Type="http://schemas.openxmlformats.org/officeDocument/2006/relationships/tags" Target="../tags/tag2.xml"/><Relationship Id="rId19" Type="http://schemas.openxmlformats.org/officeDocument/2006/relationships/image" Target="../media/image8.png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-36368" y="2149569"/>
            <a:ext cx="9216736" cy="1152128"/>
            <a:chOff x="-36368" y="1612177"/>
            <a:chExt cx="9216736" cy="864096"/>
          </a:xfrm>
        </p:grpSpPr>
        <p:sp>
          <p:nvSpPr>
            <p:cNvPr id="29" name="矩形 28"/>
            <p:cNvSpPr/>
            <p:nvPr/>
          </p:nvSpPr>
          <p:spPr>
            <a:xfrm>
              <a:off x="1187696" y="1612177"/>
              <a:ext cx="6768608" cy="864096"/>
            </a:xfrm>
            <a:prstGeom prst="rect">
              <a:avLst/>
            </a:prstGeom>
            <a:solidFill>
              <a:srgbClr val="0D45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 sz="4265" b="1" dirty="0">
                <a:solidFill>
                  <a:prstClr val="white"/>
                </a:solidFill>
                <a:latin typeface="华康俪金黑W8(P)" pitchFamily="34" charset="-122"/>
                <a:ea typeface="华康俪金黑W8(P)" pitchFamily="34" charset="-122"/>
              </a:endParaRPr>
            </a:p>
          </p:txBody>
        </p:sp>
        <p:sp>
          <p:nvSpPr>
            <p:cNvPr id="30" name="梯形 29"/>
            <p:cNvSpPr/>
            <p:nvPr/>
          </p:nvSpPr>
          <p:spPr>
            <a:xfrm rot="16200000">
              <a:off x="467616" y="1756193"/>
              <a:ext cx="864096" cy="576064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 dirty="0">
                <a:solidFill>
                  <a:prstClr val="white"/>
                </a:solidFill>
                <a:latin typeface="Nexa Light"/>
                <a:ea typeface="微软雅黑" panose="020B0503020204020204" pitchFamily="34" charset="-122"/>
              </a:endParaRPr>
            </a:p>
          </p:txBody>
        </p:sp>
        <p:sp>
          <p:nvSpPr>
            <p:cNvPr id="31" name="梯形 30"/>
            <p:cNvSpPr/>
            <p:nvPr/>
          </p:nvSpPr>
          <p:spPr>
            <a:xfrm rot="5400000" flipH="1">
              <a:off x="7812288" y="1756193"/>
              <a:ext cx="864096" cy="576064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 dirty="0">
                <a:solidFill>
                  <a:prstClr val="white"/>
                </a:solidFill>
                <a:latin typeface="Nexa Light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-36368" y="1756225"/>
              <a:ext cx="648000" cy="576000"/>
            </a:xfrm>
            <a:prstGeom prst="rect">
              <a:avLst/>
            </a:prstGeom>
            <a:solidFill>
              <a:srgbClr val="0D45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 sz="3735" b="1" dirty="0">
                <a:solidFill>
                  <a:prstClr val="white"/>
                </a:solidFill>
                <a:latin typeface="华康俪金黑W8(P)" pitchFamily="34" charset="-122"/>
                <a:ea typeface="华康俪金黑W8(P)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532368" y="1756225"/>
              <a:ext cx="648000" cy="576000"/>
            </a:xfrm>
            <a:prstGeom prst="rect">
              <a:avLst/>
            </a:prstGeom>
            <a:solidFill>
              <a:srgbClr val="0D45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 sz="3735" b="1" dirty="0">
                <a:solidFill>
                  <a:prstClr val="white"/>
                </a:solidFill>
                <a:latin typeface="华康俪金黑W8(P)" pitchFamily="34" charset="-122"/>
                <a:ea typeface="华康俪金黑W8(P)" pitchFamily="34" charset="-122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272259" y="2296037"/>
            <a:ext cx="6144491" cy="748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en-US" altLang="zh-CN" sz="4265" dirty="0" smtClean="0">
                <a:solidFill>
                  <a:prstClr val="white"/>
                </a:solidFill>
                <a:latin typeface="华康俪金黑W8(P)" pitchFamily="34" charset="-122"/>
                <a:ea typeface="华康俪金黑W8(P)" pitchFamily="34" charset="-122"/>
              </a:rPr>
              <a:t>IT</a:t>
            </a:r>
            <a:r>
              <a:rPr lang="zh-CN" altLang="en-US" sz="4265" dirty="0" smtClean="0">
                <a:solidFill>
                  <a:prstClr val="white"/>
                </a:solidFill>
                <a:latin typeface="华康俪金黑W8(P)" pitchFamily="34" charset="-122"/>
                <a:ea typeface="华康俪金黑W8(P)" pitchFamily="34" charset="-122"/>
              </a:rPr>
              <a:t>热点领域伦理思考</a:t>
            </a:r>
            <a:endParaRPr lang="en-US" altLang="zh-CN" sz="4265" dirty="0" smtClean="0">
              <a:solidFill>
                <a:prstClr val="white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risscrossEtching trans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7" y="188640"/>
            <a:ext cx="3348264" cy="102518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6360"/>
            <a:ext cx="9144000" cy="1691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14400" y="708660"/>
            <a:ext cx="7986395" cy="16389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《工程伦理》课程，给你心里种下了什么样的种子？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828800" y="2570798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以人为本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828800" y="3256598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公平公正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828800" y="3942398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科技向善的责任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828800" y="4620578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追求全人类福祉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56333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24913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93493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62073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11"/>
            </p:custDataLst>
          </p:nvPr>
        </p:nvSpPr>
        <p:spPr>
          <a:xfrm>
            <a:off x="1863725" y="526351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人与自然和谐相处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1114425" y="5306060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4" name="图片 3" descr="tmp1B8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b="1"/>
              <a:t>主要内容</a:t>
            </a:r>
            <a:endParaRPr 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300" y="2022475"/>
            <a:ext cx="8407400" cy="27882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b="1" dirty="0">
                <a:solidFill>
                  <a:srgbClr val="FF0000"/>
                </a:solidFill>
              </a:rPr>
              <a:t>竞价搜索中的伦理思考</a:t>
            </a:r>
            <a:endParaRPr 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chemeClr val="tx1"/>
                </a:solidFill>
              </a:rPr>
              <a:t>短</a:t>
            </a:r>
            <a:r>
              <a:rPr lang="zh-CN" altLang="en-US" b="1" dirty="0" smtClean="0">
                <a:solidFill>
                  <a:schemeClr val="tx1"/>
                </a:solidFill>
              </a:rPr>
              <a:t>视频带来</a:t>
            </a:r>
            <a:r>
              <a:rPr lang="zh-CN" altLang="en-US" b="1" dirty="0">
                <a:solidFill>
                  <a:schemeClr val="tx1"/>
                </a:solidFill>
              </a:rPr>
              <a:t>的</a:t>
            </a:r>
            <a:r>
              <a:rPr lang="zh-CN" altLang="en-US" b="1">
                <a:solidFill>
                  <a:schemeClr val="tx1"/>
                </a:solidFill>
              </a:rPr>
              <a:t>伦理</a:t>
            </a:r>
            <a:r>
              <a:rPr lang="zh-CN" altLang="en-US" b="1" smtClean="0">
                <a:solidFill>
                  <a:schemeClr val="tx1"/>
                </a:solidFill>
              </a:rPr>
              <a:t>思考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73804"/>
            <a:ext cx="8229600" cy="114300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zh-CN" b="1"/>
              <a:t>竞价思考带来的伦理思考</a:t>
            </a:r>
            <a:endParaRPr lang="zh-CN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650" y="2152650"/>
            <a:ext cx="5560695" cy="37547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63005" y="614299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视频资料：魏则西事件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8724"/>
            <a:ext cx="8229600" cy="114300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zh-CN" b="1"/>
              <a:t>竞价搜索伦理思考</a:t>
            </a:r>
            <a:r>
              <a:rPr lang="en-US" altLang="zh-CN" b="1"/>
              <a:t>——</a:t>
            </a:r>
            <a:r>
              <a:rPr lang="zh-CN" altLang="en-US" b="1"/>
              <a:t>问题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460" y="1983740"/>
            <a:ext cx="8471535" cy="4162425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3600" b="1">
                <a:sym typeface="+mn-ea"/>
              </a:rPr>
              <a:t>破坏社会公平</a:t>
            </a:r>
            <a:endParaRPr lang="zh-CN" altLang="en-US" sz="3600" b="1">
              <a:sym typeface="+mn-ea"/>
            </a:endParaRPr>
          </a:p>
          <a:p>
            <a:pPr marL="0" lvl="1" indent="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3600" b="1">
                <a:sym typeface="+mn-ea"/>
              </a:rPr>
              <a:t>误导客户</a:t>
            </a:r>
            <a:endParaRPr lang="zh-CN" altLang="en-US" sz="3600" b="1">
              <a:sym typeface="+mn-ea"/>
            </a:endParaRPr>
          </a:p>
          <a:p>
            <a:pPr marL="0" lvl="1" indent="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3600" b="1">
                <a:sym typeface="+mn-ea"/>
              </a:rPr>
              <a:t>脱离广告法监管</a:t>
            </a:r>
            <a:endParaRPr lang="zh-CN" altLang="en-US" sz="3600" b="1">
              <a:sym typeface="+mn-ea"/>
            </a:endParaRPr>
          </a:p>
          <a:p>
            <a:pPr marL="0" lvl="1" indent="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3600" b="1">
                <a:sym typeface="+mn-ea"/>
              </a:rPr>
              <a:t>牺牲技术伦理、商业伦理</a:t>
            </a:r>
            <a:endParaRPr lang="zh-CN" altLang="en-US" sz="3600" b="1">
              <a:sym typeface="+mn-ea"/>
            </a:endParaRPr>
          </a:p>
          <a:p>
            <a:pPr marL="457200" lvl="1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36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8724"/>
            <a:ext cx="8229600" cy="114300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zh-CN" b="1"/>
              <a:t>竞价搜索伦理思考</a:t>
            </a:r>
            <a:r>
              <a:rPr lang="en-US" altLang="zh-CN" b="1"/>
              <a:t>——</a:t>
            </a:r>
            <a:r>
              <a:rPr lang="zh-CN" altLang="en-US" b="1"/>
              <a:t>解决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460" y="1983740"/>
            <a:ext cx="8471535" cy="4552950"/>
          </a:xfrm>
        </p:spPr>
        <p:txBody>
          <a:bodyPr>
            <a:normAutofit fontScale="67500" lnSpcReduction="20000"/>
          </a:bodyPr>
          <a:lstStyle/>
          <a:p>
            <a:pPr marL="0" lvl="1" indent="0" defTabSz="914400">
              <a:lnSpc>
                <a:spcPct val="150000"/>
              </a:lnSpc>
              <a:buFont typeface="Wingdings" panose="05000000000000000000" charset="0"/>
              <a:buNone/>
              <a:tabLst>
                <a:tab pos="89535" algn="l"/>
                <a:tab pos="358140" algn="l"/>
              </a:tabLst>
            </a:pPr>
            <a:r>
              <a:rPr lang="en-US" sz="3600" b="1" dirty="0"/>
              <a:t>2016</a:t>
            </a:r>
            <a:r>
              <a:rPr lang="zh-CN" altLang="en-US" sz="3600" b="1" dirty="0"/>
              <a:t>年</a:t>
            </a:r>
            <a:r>
              <a:rPr lang="en-US" altLang="zh-CN" sz="3600" b="1" dirty="0"/>
              <a:t>6</a:t>
            </a:r>
            <a:r>
              <a:rPr lang="zh-CN" altLang="en-US" sz="3600" b="1" dirty="0"/>
              <a:t>月，</a:t>
            </a:r>
            <a:r>
              <a:rPr sz="3600" b="1" dirty="0"/>
              <a:t>国家网信办和国家工商总局分别制定的《互联网信息搜索服务管理规定》和《互联网广告管理暂行办法》发布，当中首次明确将搜索引擎的竞价排名定义为互联网广告，纳入监管范畴，要把付费搜索和自然搜索结果醒目区分开，明确付费搜索信息在搜索结果页面中所占的比例上限。要求</a:t>
            </a:r>
            <a:r>
              <a:rPr lang="zh-CN" sz="3600" b="1" dirty="0"/>
              <a:t>百度</a:t>
            </a:r>
            <a:r>
              <a:rPr sz="3600" b="1" dirty="0"/>
              <a:t>清理整顿医疗、药品、保健品等相关商业推广活动，建立以信誉度为主要权重的排名算法，商业推广信息比例每个页面不得超过30％，</a:t>
            </a:r>
            <a:r>
              <a:rPr sz="3600" b="1" dirty="0" err="1"/>
              <a:t>并建立完善先行赔付等网民权益保障机制</a:t>
            </a:r>
            <a:r>
              <a:rPr sz="3600" b="1" dirty="0"/>
              <a:t>。</a:t>
            </a:r>
            <a:endParaRPr sz="36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5682615" y="616839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视频资料：百度再次被曝光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b="1"/>
              <a:t>主要内容</a:t>
            </a:r>
            <a:endParaRPr 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300" y="2022475"/>
            <a:ext cx="8407400" cy="27882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b="1">
                <a:solidFill>
                  <a:schemeClr val="tx1"/>
                </a:solidFill>
              </a:rPr>
              <a:t>竞价搜索中的伦理思考</a:t>
            </a:r>
            <a:endParaRPr lang="zh-CN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1">
                <a:solidFill>
                  <a:srgbClr val="FF0000"/>
                </a:solidFill>
              </a:rPr>
              <a:t>短视频带来的伦理思考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73804"/>
            <a:ext cx="8229600" cy="114300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zh-CN" b="1"/>
              <a:t>短视频带来的伦理思考</a:t>
            </a:r>
            <a:endParaRPr 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6468110" y="612838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视频资料：</a:t>
            </a:r>
            <a:r>
              <a:rPr lang="zh-CN"/>
              <a:t>卧倒短视频</a:t>
            </a:r>
            <a:endParaRPr lang="zh-CN"/>
          </a:p>
        </p:txBody>
      </p:sp>
      <p:pic>
        <p:nvPicPr>
          <p:cNvPr id="7" name="图片 6" descr="985aeeec520047ad96943fe654134a7f"/>
          <p:cNvPicPr>
            <a:picLocks noChangeAspect="1"/>
          </p:cNvPicPr>
          <p:nvPr/>
        </p:nvPicPr>
        <p:blipFill>
          <a:blip r:embed="rId1"/>
          <a:srcRect l="8688" t="11798" r="9969" b="6857"/>
          <a:stretch>
            <a:fillRect/>
          </a:stretch>
        </p:blipFill>
        <p:spPr>
          <a:xfrm>
            <a:off x="2056765" y="1917065"/>
            <a:ext cx="4284980" cy="4579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73804"/>
            <a:ext cx="8229600" cy="114300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zh-CN" b="1"/>
              <a:t>短视频带来的伦理思考</a:t>
            </a:r>
            <a:endParaRPr 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906145" y="2064385"/>
            <a:ext cx="73234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200" b="1"/>
              <a:t>隐私保护：尤其是未成年人</a:t>
            </a:r>
            <a:endParaRPr lang="zh-CN" altLang="en-US" sz="3200" b="1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200" b="1"/>
              <a:t>破裂的三观：</a:t>
            </a:r>
            <a:endParaRPr lang="zh-CN" altLang="en-US" sz="3200" b="1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3200" b="1"/>
              <a:t>个性化推荐引发青少年信息茧房</a:t>
            </a:r>
            <a:endParaRPr lang="en-US" altLang="zh-CN" sz="3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73804"/>
            <a:ext cx="8229600" cy="114300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zh-CN" b="1"/>
              <a:t>短视频带来的伦理思考</a:t>
            </a:r>
            <a:endParaRPr 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294640" y="1917065"/>
            <a:ext cx="83388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800" b="1"/>
              <a:t>作为工程技术人员</a:t>
            </a:r>
            <a:endParaRPr lang="zh-CN" altLang="en-US" sz="2800" b="1"/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 b="1"/>
              <a:t>在遵循社会伦理道德，遵循正确价值观导向的前提下来编写算法，做到技术+价值观+责任感的统一</a:t>
            </a:r>
            <a:endParaRPr lang="zh-CN" altLang="en-US" sz="2800" b="1"/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 b="1"/>
              <a:t>算法既不是冰冷代码的简单排列，也不是绝对的价值中立，它渗透着设计者和执行者的价值判断和情感取向。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MA"/>
</p:tagLst>
</file>

<file path=ppt/tags/tag11.xml><?xml version="1.0" encoding="utf-8"?>
<p:tagLst xmlns:p="http://schemas.openxmlformats.org/presentationml/2006/main">
  <p:tag name="RAINPROBLEM" val="ProblemItem"/>
</p:tagLst>
</file>

<file path=ppt/tags/tag12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TYPE" val="ProblemTypeMarker"/>
</p:tagLst>
</file>

<file path=ppt/tags/tag18.xml><?xml version="1.0" encoding="utf-8"?>
<p:tagLst xmlns:p="http://schemas.openxmlformats.org/presentationml/2006/main">
  <p:tag name="RAINPROBLEM" val="ProblemSetting"/>
  <p:tag name="RAINPROBLEMTYPE" val="MultipleChoiceMA"/>
</p:tagLst>
</file>

<file path=ppt/tags/tag19.xml><?xml version="1.0" encoding="utf-8"?>
<p:tagLst xmlns:p="http://schemas.openxmlformats.org/presentationml/2006/main">
  <p:tag name="RAINPROBLEM" val="MultipleChoiceMA"/>
  <p:tag name="PROBLEMSCORE" val="5.0"/>
  <p:tag name="RAINPROBLEMTYPE" val="MultipleChoiceMA"/>
  <p:tag name="PROBLEMSCORE_HALF" val="0.0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COMMONDATA" val="eyJoZGlkIjoiMmNhZTQ1MDNjM2FjOTIxMWZjN2EwZjE0N2Y2YzExMjcifQ=="/>
</p:tagLst>
</file>

<file path=ppt/tags/tag3.xml><?xml version="1.0" encoding="utf-8"?>
<p:tagLst xmlns:p="http://schemas.openxmlformats.org/presentationml/2006/main">
  <p:tag name="RAINPROBLEM" val="ProblemItem"/>
</p:tagLst>
</file>

<file path=ppt/tags/tag4.xml><?xml version="1.0" encoding="utf-8"?>
<p:tagLst xmlns:p="http://schemas.openxmlformats.org/presentationml/2006/main">
  <p:tag name="RAINPROBLEM" val="ProblemItem"/>
</p:tagLst>
</file>

<file path=ppt/tags/tag5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7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9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</Words>
  <Application>WPS 演示</Application>
  <PresentationFormat>全屏显示(4:3)</PresentationFormat>
  <Paragraphs>74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华康俪金黑W8(P)</vt:lpstr>
      <vt:lpstr>Nexa Light</vt:lpstr>
      <vt:lpstr>微软雅黑</vt:lpstr>
      <vt:lpstr>Segoe Print</vt:lpstr>
      <vt:lpstr>Calibri</vt:lpstr>
      <vt:lpstr>Wingdings</vt:lpstr>
      <vt:lpstr>黑体</vt:lpstr>
      <vt:lpstr>Arial Unicode MS</vt:lpstr>
      <vt:lpstr>Office 主题​​</vt:lpstr>
      <vt:lpstr>PowerPoint 演示文稿</vt:lpstr>
      <vt:lpstr>主要内容</vt:lpstr>
      <vt:lpstr>竞价思考带来的伦理思考</vt:lpstr>
      <vt:lpstr>竞价搜索伦理思考——问题</vt:lpstr>
      <vt:lpstr>竞价搜索伦理思考——解决</vt:lpstr>
      <vt:lpstr>主要内容</vt:lpstr>
      <vt:lpstr>短视频带来的伦理思考</vt:lpstr>
      <vt:lpstr>短视频带来的伦理思考</vt:lpstr>
      <vt:lpstr>短视频带来的伦理思考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冬夏</cp:lastModifiedBy>
  <cp:revision>70</cp:revision>
  <dcterms:created xsi:type="dcterms:W3CDTF">2018-08-20T09:30:00Z</dcterms:created>
  <dcterms:modified xsi:type="dcterms:W3CDTF">2022-09-20T07:59:38Z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2052-11.1.0.12019</vt:lpwstr>
  </property>
  <property fmtid="{D5CDD505-2E9C-101B-9397-08002B2CF9AE}" pid="3" name="ICV">
    <vt:lpwstr>1DD0178B41604CBDB088CA9261376149</vt:lpwstr>
  </property>
</Properties>
</file>