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476" r:id="rId3"/>
    <p:sldId id="666" r:id="rId5"/>
    <p:sldId id="670" r:id="rId6"/>
    <p:sldId id="667" r:id="rId7"/>
    <p:sldId id="671" r:id="rId8"/>
    <p:sldId id="672" r:id="rId9"/>
    <p:sldId id="673" r:id="rId10"/>
    <p:sldId id="676" r:id="rId11"/>
    <p:sldId id="674" r:id="rId12"/>
    <p:sldId id="677" r:id="rId13"/>
    <p:sldId id="678" r:id="rId14"/>
    <p:sldId id="67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33" autoAdjust="0"/>
  </p:normalViewPr>
  <p:slideViewPr>
    <p:cSldViewPr>
      <p:cViewPr varScale="1">
        <p:scale>
          <a:sx n="59" d="100"/>
          <a:sy n="59" d="100"/>
        </p:scale>
        <p:origin x="-1392" y="-72"/>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322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7B7B4-3BB8-4FF1-AB31-3B219CE98AC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CFD7D-EC77-4104-B4FC-0CD50A48767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6F6CC-7D8B-4F06-B91F-AEA11814B75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C66FE-CE9C-4708-AD92-644EB82BDC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F99EDCF0-DFCB-4AF8-B907-8A1E92260E3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noTextEdit="1"/>
          </p:cNvSpPr>
          <p:nvPr>
            <p:ph type="sldImg"/>
          </p:nvPr>
        </p:nvSpPr>
        <p:spPr>
          <a:ln>
            <a:solidFill>
              <a:srgbClr val="000000"/>
            </a:solidFill>
            <a:miter/>
          </a:ln>
        </p:spPr>
      </p:sp>
      <p:sp>
        <p:nvSpPr>
          <p:cNvPr id="931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a:t>由于工程系统内部和外部各种不确定因素的存在，无论工程规范制定得多么完善和严格，仍然不能把风险的概率降为零，也就是说，总会存在一些所谓的</a:t>
            </a:r>
            <a:r>
              <a:rPr lang="zh-CN" altLang="en-US" dirty="0">
                <a:latin typeface="Arial" panose="020B0604020202020204" pitchFamily="34" charset="0"/>
              </a:rPr>
              <a:t>“</a:t>
            </a:r>
            <a:r>
              <a:rPr lang="zh-CN" altLang="en-US" dirty="0"/>
              <a:t>正常事故</a:t>
            </a:r>
            <a:r>
              <a:rPr lang="zh-CN" altLang="en-US" dirty="0">
                <a:latin typeface="Arial" panose="020B0604020202020204" pitchFamily="34" charset="0"/>
              </a:rPr>
              <a:t>”</a:t>
            </a:r>
            <a:r>
              <a:rPr lang="zh-CN" altLang="en-US" dirty="0"/>
              <a:t>。但这些“正常事故”在意外因素影响下会向严重事故转化。</a:t>
            </a:r>
            <a:endParaRPr lang="en-US" altLang="zh-CN" dirty="0"/>
          </a:p>
          <a:p>
            <a:pPr lvl="0" eaLnBrk="1" hangingPunct="1">
              <a:spcBef>
                <a:spcPct val="0"/>
              </a:spcBef>
            </a:pPr>
            <a:endParaRPr lang="en-US" altLang="zh-CN" dirty="0"/>
          </a:p>
          <a:p>
            <a:pPr lvl="0" eaLnBrk="1" hangingPunct="1">
              <a:spcBef>
                <a:spcPct val="0"/>
              </a:spcBef>
            </a:pPr>
            <a:r>
              <a:rPr lang="zh-CN" altLang="en-US" dirty="0"/>
              <a:t>这就需要对风险的可接受性进行分析、界定安全的等级，并针对一些不可控的意外风险事先制定相应的预警机制和应急预案。 </a:t>
            </a:r>
            <a:br>
              <a:rPr lang="zh-CN" altLang="en-US" dirty="0"/>
            </a:br>
            <a:endParaRPr lang="zh-CN" altLang="en-US" dirty="0"/>
          </a:p>
          <a:p>
            <a:pPr lvl="0" eaLnBrk="1" hangingPunct="1">
              <a:spcBef>
                <a:spcPct val="0"/>
              </a:spcBef>
            </a:pPr>
            <a:endParaRPr lang="en-US" altLang="zh-CN" dirty="0"/>
          </a:p>
          <a:p>
            <a:pPr lvl="0" eaLnBrk="1" hangingPunct="1">
              <a:spcBef>
                <a:spcPct val="0"/>
              </a:spcBef>
            </a:pPr>
            <a:endParaRPr lang="zh-CN" altLang="en-US" dirty="0"/>
          </a:p>
        </p:txBody>
      </p:sp>
      <p:sp>
        <p:nvSpPr>
          <p:cNvPr id="9318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algn="r">
              <a:buFontTx/>
            </a:pPr>
            <a:fld id="{9A0DB2DC-4C9A-4742-B13C-FB6460FD3503}" type="slidenum">
              <a:rPr lang="zh-CN" altLang="en-US" sz="1200" dirty="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204864"/>
            <a:ext cx="8229600" cy="392129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0"/>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8229600" cy="50891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7" name="图片 6"/>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6" name="图片 5"/>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3C34F-147A-45A7-86E9-32E5AA535BE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1F6C4-C28D-475F-91FE-23D27CE939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1476495" y="2780928"/>
            <a:ext cx="6144491" cy="769441"/>
          </a:xfrm>
          <a:prstGeom prst="rect">
            <a:avLst/>
          </a:prstGeom>
          <a:noFill/>
        </p:spPr>
        <p:txBody>
          <a:bodyPr wrap="square" rtlCol="0">
            <a:spAutoFit/>
          </a:bodyPr>
          <a:lstStyle/>
          <a:p>
            <a:pPr algn="ctr" defTabSz="913765">
              <a:lnSpc>
                <a:spcPct val="100000"/>
              </a:lnSpc>
            </a:pPr>
            <a:r>
              <a:rPr lang="zh-CN" altLang="en-US" sz="4400" b="1" dirty="0"/>
              <a:t>通论  </a:t>
            </a:r>
            <a:r>
              <a:rPr lang="zh-CN" altLang="en-US" sz="4400" b="1" dirty="0" smtClean="0"/>
              <a:t>总结</a:t>
            </a:r>
            <a:endParaRPr lang="en-US" altLang="zh-CN" sz="4400" b="1"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509120"/>
            <a:ext cx="9144000" cy="2348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ctrTitle" idx="4294967295"/>
          </p:nvPr>
        </p:nvSpPr>
        <p:spPr>
          <a:xfrm>
            <a:off x="685800" y="953135"/>
            <a:ext cx="7772400" cy="927100"/>
          </a:xfrm>
          <a:solidFill>
            <a:schemeClr val="accent6">
              <a:lumMod val="40000"/>
              <a:lumOff val="60000"/>
            </a:schemeClr>
          </a:solidFill>
        </p:spPr>
        <p:txBody>
          <a:bodyPr vert="horz" wrap="square" lIns="91440" tIns="45720" rIns="91440" bIns="45720" anchor="b"/>
          <a:lstStyle>
            <a:lvl1pPr lvl="0">
              <a:buClrTx/>
              <a:buSzTx/>
              <a:buFontTx/>
              <a:defRPr/>
            </a:lvl1pPr>
          </a:lstStyle>
          <a:p>
            <a:pPr lvl="0" algn="ctr" eaLnBrk="1" hangingPunct="1">
              <a:buClrTx/>
              <a:buSzTx/>
              <a:buFontTx/>
            </a:pPr>
            <a:r>
              <a:rPr lang="zh-CN" altLang="en-US" b="1" dirty="0"/>
              <a:t>软件工程师职业道德</a:t>
            </a:r>
            <a:endParaRPr lang="zh-CN" altLang="en-US" b="1" dirty="0"/>
          </a:p>
        </p:txBody>
      </p:sp>
      <p:sp>
        <p:nvSpPr>
          <p:cNvPr id="2" name="文本框 1"/>
          <p:cNvSpPr txBox="1"/>
          <p:nvPr/>
        </p:nvSpPr>
        <p:spPr>
          <a:xfrm>
            <a:off x="615315" y="1958975"/>
            <a:ext cx="7913370" cy="4569460"/>
          </a:xfrm>
          <a:prstGeom prst="rect">
            <a:avLst/>
          </a:prstGeom>
          <a:noFill/>
        </p:spPr>
        <p:txBody>
          <a:bodyPr wrap="square" rtlCol="0">
            <a:spAutoFit/>
          </a:bodyPr>
          <a:lstStyle/>
          <a:p>
            <a:pPr marL="342900" lvl="0" indent="-342900" algn="l" fontAlgn="auto">
              <a:lnSpc>
                <a:spcPct val="130000"/>
              </a:lnSpc>
              <a:buFont typeface="Wingdings" panose="05000000000000000000" charset="0"/>
              <a:buChar char="u"/>
            </a:pPr>
            <a:r>
              <a:rPr lang="zh-CN" altLang="zh-CN" sz="2800" b="1" dirty="0">
                <a:solidFill>
                  <a:srgbClr val="FF0000"/>
                </a:solidFill>
                <a:sym typeface="+mn-ea"/>
              </a:rPr>
              <a:t>原则</a:t>
            </a:r>
            <a:r>
              <a:rPr lang="en-US" altLang="zh-CN" sz="2800" b="1" dirty="0">
                <a:solidFill>
                  <a:srgbClr val="FF0000"/>
                </a:solidFill>
                <a:sym typeface="+mn-ea"/>
              </a:rPr>
              <a:t>1</a:t>
            </a:r>
            <a:r>
              <a:rPr lang="zh-CN" altLang="en-US" sz="2800" b="1" dirty="0">
                <a:solidFill>
                  <a:srgbClr val="FF0000"/>
                </a:solidFill>
                <a:sym typeface="+mn-ea"/>
              </a:rPr>
              <a:t> </a:t>
            </a:r>
            <a:r>
              <a:rPr lang="zh-CN" altLang="zh-CN" sz="2800" b="1" dirty="0">
                <a:solidFill>
                  <a:srgbClr val="FF0000"/>
                </a:solidFill>
                <a:sym typeface="+mn-ea"/>
              </a:rPr>
              <a:t>公众</a:t>
            </a:r>
            <a:r>
              <a:rPr lang="en-US" altLang="zh-CN" sz="2800" b="1" dirty="0">
                <a:solidFill>
                  <a:srgbClr val="FF0000"/>
                </a:solidFill>
                <a:sym typeface="+mn-ea"/>
              </a:rPr>
              <a:t>  </a:t>
            </a:r>
            <a:r>
              <a:rPr lang="zh-CN" altLang="zh-CN" sz="2800" dirty="0">
                <a:sym typeface="+mn-ea"/>
              </a:rPr>
              <a:t>软件工程师应当以</a:t>
            </a:r>
            <a:r>
              <a:rPr lang="zh-CN" altLang="zh-CN" sz="2800" dirty="0">
                <a:solidFill>
                  <a:srgbClr val="0000CC"/>
                </a:solidFill>
                <a:sym typeface="+mn-ea"/>
              </a:rPr>
              <a:t>公众利益为目标。</a:t>
            </a:r>
            <a:endParaRPr lang="zh-CN" altLang="zh-CN" sz="2800" dirty="0">
              <a:solidFill>
                <a:srgbClr val="0000CC"/>
              </a:solidFill>
              <a:sym typeface="+mn-ea"/>
            </a:endParaRPr>
          </a:p>
          <a:p>
            <a:pPr marL="342900" lvl="0" indent="-342900" algn="l" fontAlgn="auto">
              <a:lnSpc>
                <a:spcPct val="130000"/>
              </a:lnSpc>
              <a:buFont typeface="Wingdings" panose="05000000000000000000" charset="0"/>
              <a:buChar char="u"/>
            </a:pPr>
            <a:r>
              <a:rPr lang="zh-CN" altLang="zh-CN" sz="2800" b="1" dirty="0">
                <a:solidFill>
                  <a:srgbClr val="FF0000"/>
                </a:solidFill>
                <a:sym typeface="+mn-ea"/>
              </a:rPr>
              <a:t>原则</a:t>
            </a:r>
            <a:r>
              <a:rPr lang="en-US" altLang="zh-CN" sz="2800" b="1" dirty="0">
                <a:solidFill>
                  <a:srgbClr val="FF0000"/>
                </a:solidFill>
                <a:sym typeface="+mn-ea"/>
              </a:rPr>
              <a:t>2</a:t>
            </a:r>
            <a:r>
              <a:rPr lang="zh-CN" altLang="en-US" sz="2800" b="1" dirty="0">
                <a:solidFill>
                  <a:srgbClr val="FF0000"/>
                </a:solidFill>
                <a:sym typeface="+mn-ea"/>
              </a:rPr>
              <a:t> </a:t>
            </a:r>
            <a:r>
              <a:rPr lang="zh-CN" altLang="zh-CN" sz="2800" b="1" dirty="0">
                <a:solidFill>
                  <a:srgbClr val="FF0000"/>
                </a:solidFill>
                <a:sym typeface="+mn-ea"/>
              </a:rPr>
              <a:t>客户和雇主</a:t>
            </a:r>
            <a:r>
              <a:rPr lang="en-US" altLang="zh-CN" sz="2800" b="1" dirty="0">
                <a:solidFill>
                  <a:srgbClr val="FF0000"/>
                </a:solidFill>
                <a:sym typeface="+mn-ea"/>
              </a:rPr>
              <a:t>  </a:t>
            </a:r>
            <a:r>
              <a:rPr lang="zh-CN" altLang="zh-CN" sz="2800" dirty="0">
                <a:sym typeface="+mn-ea"/>
              </a:rPr>
              <a:t>在保持与公众利益一致的原则下，软件工程师应注意满足客户和雇主的最高利益。</a:t>
            </a:r>
            <a:endParaRPr lang="zh-CN" altLang="zh-CN" sz="2800" dirty="0">
              <a:sym typeface="+mn-ea"/>
            </a:endParaRPr>
          </a:p>
          <a:p>
            <a:pPr marL="342900" lvl="0" indent="-342900" algn="l" fontAlgn="auto">
              <a:lnSpc>
                <a:spcPct val="130000"/>
              </a:lnSpc>
              <a:buFont typeface="Wingdings" panose="05000000000000000000" charset="0"/>
              <a:buChar char="u"/>
            </a:pPr>
            <a:r>
              <a:rPr lang="zh-CN" altLang="zh-CN" sz="2800" b="1" dirty="0">
                <a:solidFill>
                  <a:srgbClr val="FF0000"/>
                </a:solidFill>
                <a:sym typeface="+mn-ea"/>
              </a:rPr>
              <a:t>原则</a:t>
            </a:r>
            <a:r>
              <a:rPr lang="en-US" altLang="zh-CN" sz="2800" b="1" dirty="0">
                <a:solidFill>
                  <a:srgbClr val="FF0000"/>
                </a:solidFill>
                <a:sym typeface="+mn-ea"/>
              </a:rPr>
              <a:t>3  </a:t>
            </a:r>
            <a:r>
              <a:rPr lang="zh-CN" altLang="zh-CN" sz="2800" b="1" dirty="0">
                <a:solidFill>
                  <a:srgbClr val="FF0000"/>
                </a:solidFill>
                <a:sym typeface="+mn-ea"/>
              </a:rPr>
              <a:t>产品</a:t>
            </a:r>
            <a:r>
              <a:rPr lang="en-US" altLang="zh-CN" sz="2800" dirty="0">
                <a:solidFill>
                  <a:srgbClr val="FF0000"/>
                </a:solidFill>
                <a:sym typeface="+mn-ea"/>
              </a:rPr>
              <a:t>  </a:t>
            </a:r>
            <a:r>
              <a:rPr lang="zh-CN" altLang="zh-CN" sz="2800" dirty="0">
                <a:sym typeface="+mn-ea"/>
              </a:rPr>
              <a:t>软件工程师应当确保他们的产品和相关的改进符合最高的专业标准。</a:t>
            </a:r>
            <a:endParaRPr lang="zh-CN" altLang="zh-CN" sz="2800" dirty="0">
              <a:sym typeface="+mn-ea"/>
            </a:endParaRPr>
          </a:p>
          <a:p>
            <a:pPr marL="342900" lvl="0" indent="-342900" algn="l" fontAlgn="auto">
              <a:lnSpc>
                <a:spcPct val="130000"/>
              </a:lnSpc>
              <a:buFont typeface="Wingdings" panose="05000000000000000000" charset="0"/>
              <a:buChar char="u"/>
            </a:pPr>
            <a:r>
              <a:rPr lang="zh-CN" altLang="zh-CN" sz="2800" b="1" dirty="0">
                <a:solidFill>
                  <a:srgbClr val="FF0000"/>
                </a:solidFill>
                <a:sym typeface="+mn-ea"/>
              </a:rPr>
              <a:t>原则</a:t>
            </a:r>
            <a:r>
              <a:rPr lang="en-US" altLang="zh-CN" sz="2800" b="1" dirty="0">
                <a:solidFill>
                  <a:srgbClr val="FF0000"/>
                </a:solidFill>
                <a:sym typeface="+mn-ea"/>
              </a:rPr>
              <a:t>4  </a:t>
            </a:r>
            <a:r>
              <a:rPr lang="zh-CN" altLang="zh-CN" sz="2800" b="1" dirty="0">
                <a:solidFill>
                  <a:srgbClr val="FF0000"/>
                </a:solidFill>
                <a:sym typeface="+mn-ea"/>
              </a:rPr>
              <a:t>判断 </a:t>
            </a:r>
            <a:r>
              <a:rPr lang="zh-CN" altLang="zh-CN" sz="2800" dirty="0">
                <a:solidFill>
                  <a:srgbClr val="FF0000"/>
                </a:solidFill>
                <a:sym typeface="+mn-ea"/>
              </a:rPr>
              <a:t> </a:t>
            </a:r>
            <a:r>
              <a:rPr lang="zh-CN" altLang="zh-CN" sz="2800" dirty="0">
                <a:sym typeface="+mn-ea"/>
              </a:rPr>
              <a:t>软件工程师应当维护他们职业判断的完整性和独立性。</a:t>
            </a:r>
            <a:endParaRPr lang="zh-CN" altLang="en-US" sz="28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内容占位符 2"/>
          <p:cNvSpPr>
            <a:spLocks noGrp="1"/>
          </p:cNvSpPr>
          <p:nvPr>
            <p:ph idx="1"/>
          </p:nvPr>
        </p:nvSpPr>
        <p:spPr>
          <a:xfrm>
            <a:off x="614680" y="2063115"/>
            <a:ext cx="7772400" cy="4199890"/>
          </a:xfrm>
        </p:spPr>
        <p:txBody>
          <a:bodyPr vert="horz" wrap="square" lIns="91440" tIns="45720" rIns="91440" bIns="45720" anchor="t">
            <a:normAutofit/>
          </a:bodyPr>
          <a:lstStyle/>
          <a:p>
            <a:pPr marL="342900" lvl="0" indent="-342900" algn="l" fontAlgn="auto">
              <a:lnSpc>
                <a:spcPct val="130000"/>
              </a:lnSpc>
              <a:spcBef>
                <a:spcPts val="0"/>
              </a:spcBef>
              <a:buFont typeface="Wingdings" panose="05000000000000000000" charset="0"/>
              <a:buChar char="u"/>
            </a:pPr>
            <a:r>
              <a:rPr lang="zh-CN" altLang="zh-CN" sz="2400" b="1" dirty="0">
                <a:solidFill>
                  <a:srgbClr val="FF0000"/>
                </a:solidFill>
                <a:sym typeface="+mn-ea"/>
              </a:rPr>
              <a:t>原则</a:t>
            </a:r>
            <a:r>
              <a:rPr lang="en-US" altLang="zh-CN" sz="2400" b="1" dirty="0">
                <a:solidFill>
                  <a:srgbClr val="FF0000"/>
                </a:solidFill>
                <a:sym typeface="+mn-ea"/>
              </a:rPr>
              <a:t>5  </a:t>
            </a:r>
            <a:r>
              <a:rPr lang="zh-CN" altLang="zh-CN" sz="2400" b="1" dirty="0">
                <a:solidFill>
                  <a:srgbClr val="FF0000"/>
                </a:solidFill>
                <a:sym typeface="+mn-ea"/>
              </a:rPr>
              <a:t>管理  </a:t>
            </a:r>
            <a:r>
              <a:rPr lang="zh-CN" altLang="zh-CN" sz="2400" b="1" dirty="0">
                <a:sym typeface="+mn-ea"/>
              </a:rPr>
              <a:t>软件工程的经理和领导人员应赞成和促进对软件开发和维护合乎道德规范的管理</a:t>
            </a:r>
            <a:endParaRPr lang="zh-CN" altLang="zh-CN" sz="2400" b="1" dirty="0">
              <a:sym typeface="+mn-ea"/>
            </a:endParaRPr>
          </a:p>
          <a:p>
            <a:pPr marL="342900" lvl="0" indent="-342900" algn="l" fontAlgn="auto">
              <a:lnSpc>
                <a:spcPct val="130000"/>
              </a:lnSpc>
              <a:spcBef>
                <a:spcPts val="0"/>
              </a:spcBef>
              <a:buFont typeface="Wingdings" panose="05000000000000000000" charset="0"/>
              <a:buChar char="u"/>
            </a:pPr>
            <a:r>
              <a:rPr lang="zh-CN" altLang="zh-CN" sz="2400" b="1" dirty="0">
                <a:solidFill>
                  <a:srgbClr val="FF0000"/>
                </a:solidFill>
              </a:rPr>
              <a:t>原则</a:t>
            </a:r>
            <a:r>
              <a:rPr lang="en-US" altLang="zh-CN" sz="2400" b="1" dirty="0">
                <a:solidFill>
                  <a:srgbClr val="FF0000"/>
                </a:solidFill>
              </a:rPr>
              <a:t>6  </a:t>
            </a:r>
            <a:r>
              <a:rPr lang="zh-CN" altLang="zh-CN" sz="2400" b="1" dirty="0">
                <a:solidFill>
                  <a:srgbClr val="FF0000"/>
                </a:solidFill>
              </a:rPr>
              <a:t>专业</a:t>
            </a:r>
            <a:r>
              <a:rPr lang="en-US" altLang="zh-CN" sz="2400" b="1" dirty="0">
                <a:solidFill>
                  <a:srgbClr val="FF0000"/>
                </a:solidFill>
              </a:rPr>
              <a:t>  </a:t>
            </a:r>
            <a:r>
              <a:rPr lang="zh-CN" altLang="zh-CN" sz="2400" b="1" dirty="0"/>
              <a:t>在与公众利益一致的原则下，软件工程师应当推进其专业的完整性和声誉</a:t>
            </a:r>
            <a:endParaRPr lang="zh-CN" altLang="zh-CN" sz="2400" b="1" dirty="0"/>
          </a:p>
          <a:p>
            <a:pPr marL="342900" lvl="0" indent="-342900" algn="l" fontAlgn="auto">
              <a:lnSpc>
                <a:spcPct val="130000"/>
              </a:lnSpc>
              <a:spcBef>
                <a:spcPts val="0"/>
              </a:spcBef>
              <a:buFont typeface="Wingdings" panose="05000000000000000000" charset="0"/>
              <a:buChar char="u"/>
            </a:pPr>
            <a:r>
              <a:rPr lang="zh-CN" altLang="zh-CN" sz="2400" b="1" dirty="0">
                <a:solidFill>
                  <a:srgbClr val="FF0000"/>
                </a:solidFill>
              </a:rPr>
              <a:t>原则</a:t>
            </a:r>
            <a:r>
              <a:rPr lang="en-US" altLang="zh-CN" sz="2400" b="1" dirty="0">
                <a:solidFill>
                  <a:srgbClr val="FF0000"/>
                </a:solidFill>
              </a:rPr>
              <a:t>7  </a:t>
            </a:r>
            <a:r>
              <a:rPr lang="zh-CN" altLang="zh-CN" sz="2400" b="1" dirty="0">
                <a:solidFill>
                  <a:srgbClr val="FF0000"/>
                </a:solidFill>
              </a:rPr>
              <a:t>同行</a:t>
            </a:r>
            <a:r>
              <a:rPr lang="en-US" altLang="zh-CN" sz="2400" b="1" dirty="0">
                <a:solidFill>
                  <a:srgbClr val="FF0000"/>
                </a:solidFill>
              </a:rPr>
              <a:t>  </a:t>
            </a:r>
            <a:r>
              <a:rPr lang="zh-CN" altLang="zh-CN" sz="2400" b="1" dirty="0"/>
              <a:t>软件工程师对其同行应持平等、互助和支持的态度</a:t>
            </a:r>
            <a:endParaRPr lang="zh-CN" altLang="zh-CN" sz="2400" b="1" dirty="0"/>
          </a:p>
          <a:p>
            <a:pPr marL="342900" lvl="0" indent="-342900" algn="l" fontAlgn="auto">
              <a:lnSpc>
                <a:spcPct val="130000"/>
              </a:lnSpc>
              <a:spcBef>
                <a:spcPts val="0"/>
              </a:spcBef>
              <a:buFont typeface="Wingdings" panose="05000000000000000000" charset="0"/>
              <a:buChar char="u"/>
            </a:pPr>
            <a:r>
              <a:rPr lang="zh-CN" altLang="zh-CN" sz="2400" b="1" dirty="0">
                <a:solidFill>
                  <a:srgbClr val="FF0000"/>
                </a:solidFill>
              </a:rPr>
              <a:t>原则</a:t>
            </a:r>
            <a:r>
              <a:rPr lang="en-US" altLang="zh-CN" sz="2400" b="1" dirty="0">
                <a:solidFill>
                  <a:srgbClr val="FF0000"/>
                </a:solidFill>
              </a:rPr>
              <a:t>8  </a:t>
            </a:r>
            <a:r>
              <a:rPr lang="zh-CN" altLang="zh-CN" sz="2400" b="1" dirty="0">
                <a:solidFill>
                  <a:srgbClr val="FF0000"/>
                </a:solidFill>
              </a:rPr>
              <a:t>自身</a:t>
            </a:r>
            <a:r>
              <a:rPr lang="en-US" altLang="zh-CN" sz="2400" b="1" dirty="0">
                <a:solidFill>
                  <a:srgbClr val="FF0000"/>
                </a:solidFill>
              </a:rPr>
              <a:t>  </a:t>
            </a:r>
            <a:r>
              <a:rPr lang="zh-CN" altLang="zh-CN" sz="2400" b="1" dirty="0"/>
              <a:t>软件工程师应当参与终生职业实践的学习，并促进合乎道德的职业实践</a:t>
            </a:r>
            <a:endParaRPr lang="en-US" altLang="zh-CN" sz="2400" b="1" dirty="0"/>
          </a:p>
        </p:txBody>
      </p:sp>
      <p:sp>
        <p:nvSpPr>
          <p:cNvPr id="21505" name="Rectangle 2"/>
          <p:cNvSpPr>
            <a:spLocks noGrp="1"/>
          </p:cNvSpPr>
          <p:nvPr>
            <p:ph type="ctrTitle" idx="4294967295"/>
          </p:nvPr>
        </p:nvSpPr>
        <p:spPr>
          <a:xfrm>
            <a:off x="685800" y="953135"/>
            <a:ext cx="7772400" cy="927100"/>
          </a:xfrm>
          <a:solidFill>
            <a:schemeClr val="accent6">
              <a:lumMod val="40000"/>
              <a:lumOff val="60000"/>
            </a:schemeClr>
          </a:solidFill>
        </p:spPr>
        <p:txBody>
          <a:bodyPr vert="horz" wrap="square" lIns="91440" tIns="45720" rIns="91440" bIns="45720" anchor="b"/>
          <a:lstStyle>
            <a:lvl1pPr lvl="0">
              <a:buClrTx/>
              <a:buSzTx/>
              <a:buFontTx/>
              <a:defRPr/>
            </a:lvl1pPr>
          </a:lstStyle>
          <a:p>
            <a:pPr lvl="0" algn="ctr" eaLnBrk="1" hangingPunct="1">
              <a:buClrTx/>
              <a:buSzTx/>
              <a:buFontTx/>
            </a:pPr>
            <a:r>
              <a:rPr lang="zh-CN" altLang="en-US" b="1" dirty="0"/>
              <a:t>软件工程师职业道德</a:t>
            </a:r>
            <a:endParaRPr lang="zh-CN" alt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idx="1"/>
          </p:nvPr>
        </p:nvSpPr>
        <p:spPr>
          <a:xfrm>
            <a:off x="457200" y="854075"/>
            <a:ext cx="8229600" cy="3449320"/>
          </a:xfrm>
        </p:spPr>
        <p:txBody>
          <a:bodyPr vert="horz" wrap="square" lIns="91440" tIns="45720" rIns="91440" bIns="45720" anchor="t"/>
          <a:lstStyle/>
          <a:p>
            <a:pPr marL="0" indent="0" algn="ctr">
              <a:lnSpc>
                <a:spcPct val="150000"/>
              </a:lnSpc>
              <a:buNone/>
            </a:pPr>
            <a:r>
              <a:rPr lang="zh-CN" altLang="en-US" b="1" dirty="0">
                <a:solidFill>
                  <a:schemeClr val="tx1"/>
                </a:solidFill>
              </a:rPr>
              <a:t>守住职业道德底线</a:t>
            </a:r>
            <a:endParaRPr lang="en-US" altLang="zh-CN" b="1" dirty="0">
              <a:solidFill>
                <a:schemeClr val="tx1"/>
              </a:solidFill>
            </a:endParaRPr>
          </a:p>
          <a:p>
            <a:pPr marL="0" indent="0" algn="ctr">
              <a:lnSpc>
                <a:spcPct val="150000"/>
              </a:lnSpc>
              <a:buNone/>
            </a:pPr>
            <a:r>
              <a:rPr lang="zh-CN" altLang="zh-CN" b="1" dirty="0">
                <a:solidFill>
                  <a:schemeClr val="tx1"/>
                </a:solidFill>
              </a:rPr>
              <a:t>一切工作以大众利益为前提</a:t>
            </a:r>
            <a:endParaRPr lang="en-US" altLang="zh-CN" b="1" dirty="0">
              <a:solidFill>
                <a:schemeClr val="tx1"/>
              </a:solidFill>
            </a:endParaRPr>
          </a:p>
          <a:p>
            <a:pPr marL="0" indent="0" algn="ctr">
              <a:lnSpc>
                <a:spcPct val="150000"/>
              </a:lnSpc>
              <a:buNone/>
            </a:pPr>
            <a:r>
              <a:rPr lang="zh-CN" altLang="en-US" b="1" dirty="0">
                <a:solidFill>
                  <a:schemeClr val="tx1"/>
                </a:solidFill>
              </a:rPr>
              <a:t>利用自己的技术，造福人类</a:t>
            </a:r>
            <a:endParaRPr lang="zh-CN" altLang="en-US" b="1" dirty="0">
              <a:solidFill>
                <a:schemeClr val="tx1"/>
              </a:solidFill>
            </a:endParaRPr>
          </a:p>
          <a:p>
            <a:pPr marL="0" indent="0" algn="ctr">
              <a:lnSpc>
                <a:spcPct val="150000"/>
              </a:lnSpc>
              <a:buNone/>
            </a:pPr>
            <a:r>
              <a:rPr lang="zh-CN" altLang="en-US" b="1" dirty="0">
                <a:solidFill>
                  <a:srgbClr val="FF0000"/>
                </a:solidFill>
              </a:rPr>
              <a:t>践行科技向善</a:t>
            </a:r>
            <a:endParaRPr lang="zh-CN" altLang="en-US" b="1" dirty="0">
              <a:solidFill>
                <a:srgbClr val="FF0000"/>
              </a:solidFill>
            </a:endParaRPr>
          </a:p>
        </p:txBody>
      </p:sp>
      <p:pic>
        <p:nvPicPr>
          <p:cNvPr id="2" name="图片 1" descr="u=939017479,3504036467&amp;fm=26&amp;gp=0"/>
          <p:cNvPicPr>
            <a:picLocks noChangeAspect="1"/>
          </p:cNvPicPr>
          <p:nvPr/>
        </p:nvPicPr>
        <p:blipFill>
          <a:blip r:embed="rId1"/>
          <a:stretch>
            <a:fillRect/>
          </a:stretch>
        </p:blipFill>
        <p:spPr>
          <a:xfrm>
            <a:off x="2226310" y="4164965"/>
            <a:ext cx="4942205" cy="2471420"/>
          </a:xfrm>
          <a:prstGeom prst="hexagon">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304530" cy="5211445"/>
          </a:xfrm>
        </p:spPr>
        <p:txBody>
          <a:bodyPr>
            <a:noAutofit/>
          </a:bodyPr>
          <a:lstStyle/>
          <a:p>
            <a:pPr marL="0" indent="0">
              <a:lnSpc>
                <a:spcPct val="150000"/>
              </a:lnSpc>
              <a:buNone/>
            </a:pPr>
            <a:r>
              <a:rPr lang="zh-CN" altLang="en-US" sz="2800" b="1" dirty="0">
                <a:solidFill>
                  <a:srgbClr val="FF0000"/>
                </a:solidFill>
              </a:rPr>
              <a:t>狭义的工程：</a:t>
            </a:r>
            <a:r>
              <a:rPr lang="zh-CN" altLang="en-US" sz="2800" b="1" dirty="0" smtClean="0">
                <a:solidFill>
                  <a:schemeClr val="tx1"/>
                </a:solidFill>
                <a:latin typeface="+mn-ea"/>
                <a:sym typeface="+mn-ea"/>
              </a:rPr>
              <a:t>以满足人类需求为目标，应用各种相关的知识和技术手段，调动多种自然与社会资源，通过一群人的相互协作，将某些现有实体（自然的或人造的）汇聚并建造为具有预期使用价值的人造产品的过程。</a:t>
            </a:r>
            <a:endParaRPr lang="zh-CN" altLang="en-US" sz="2800" b="1" dirty="0">
              <a:solidFill>
                <a:schemeClr val="tx1"/>
              </a:solidFill>
            </a:endParaRPr>
          </a:p>
          <a:p>
            <a:pPr marL="0" indent="0">
              <a:lnSpc>
                <a:spcPct val="150000"/>
              </a:lnSpc>
              <a:buNone/>
            </a:pPr>
            <a:r>
              <a:rPr lang="zh-CN" altLang="en-US" sz="2800" b="1" dirty="0">
                <a:solidFill>
                  <a:srgbClr val="FF0000"/>
                </a:solidFill>
              </a:rPr>
              <a:t>工程伦理</a:t>
            </a:r>
            <a:r>
              <a:rPr lang="zh-CN" altLang="en-US" sz="2800" b="1" dirty="0">
                <a:solidFill>
                  <a:schemeClr val="tx1"/>
                </a:solidFill>
              </a:rPr>
              <a:t>：研究工程全过程中，</a:t>
            </a:r>
            <a:r>
              <a:rPr lang="zh-CN" altLang="en-US" sz="2800" b="1" dirty="0">
                <a:solidFill>
                  <a:srgbClr val="0070C0"/>
                </a:solidFill>
              </a:rPr>
              <a:t>人与人、人与社会、人与自然间</a:t>
            </a:r>
            <a:r>
              <a:rPr lang="zh-CN" altLang="en-US" sz="2800" b="1" dirty="0">
                <a:solidFill>
                  <a:schemeClr val="tx1"/>
                </a:solidFill>
              </a:rPr>
              <a:t>的关系，以及处理这些规范的基本原则。</a:t>
            </a:r>
            <a:endParaRPr lang="zh-CN" altLang="en-US" sz="2800"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6585" y="1101725"/>
            <a:ext cx="7910195" cy="645160"/>
          </a:xfrm>
          <a:prstGeom prst="rect">
            <a:avLst/>
          </a:prstGeom>
          <a:solidFill>
            <a:schemeClr val="accent6">
              <a:lumMod val="40000"/>
              <a:lumOff val="60000"/>
            </a:schemeClr>
          </a:solidFill>
        </p:spPr>
        <p:txBody>
          <a:bodyPr wrap="square" rtlCol="0">
            <a:spAutoFit/>
          </a:bodyPr>
          <a:lstStyle/>
          <a:p>
            <a:pPr algn="ctr"/>
            <a:r>
              <a:rPr lang="zh-CN" altLang="en-US" sz="3600" b="1" dirty="0"/>
              <a:t>处理工程伦理问题的基本原则</a:t>
            </a:r>
            <a:endParaRPr lang="zh-CN" altLang="en-US" sz="3600" b="1" dirty="0"/>
          </a:p>
        </p:txBody>
      </p:sp>
      <p:sp>
        <p:nvSpPr>
          <p:cNvPr id="6" name="文本框 5"/>
          <p:cNvSpPr txBox="1"/>
          <p:nvPr/>
        </p:nvSpPr>
        <p:spPr>
          <a:xfrm>
            <a:off x="882650" y="1948180"/>
            <a:ext cx="7378700" cy="3538220"/>
          </a:xfrm>
          <a:prstGeom prst="rect">
            <a:avLst/>
          </a:prstGeom>
          <a:noFill/>
        </p:spPr>
        <p:txBody>
          <a:bodyPr wrap="square" rtlCol="0">
            <a:spAutoFit/>
          </a:bodyPr>
          <a:lstStyle/>
          <a:p>
            <a:pPr marL="457200" indent="-457200">
              <a:lnSpc>
                <a:spcPct val="200000"/>
              </a:lnSpc>
              <a:buFont typeface="Wingdings" panose="05000000000000000000" charset="0"/>
              <a:buChar char="u"/>
            </a:pPr>
            <a:r>
              <a:rPr lang="zh-CN" altLang="en-US" sz="2800" b="1" dirty="0">
                <a:solidFill>
                  <a:srgbClr val="FF0000"/>
                </a:solidFill>
              </a:rPr>
              <a:t>人道主义：</a:t>
            </a:r>
            <a:r>
              <a:rPr lang="zh-CN" altLang="en-US" sz="2800" b="1" dirty="0">
                <a:sym typeface="+mn-ea"/>
              </a:rPr>
              <a:t>自主原则；不伤害原则</a:t>
            </a:r>
            <a:endParaRPr lang="zh-CN" altLang="en-US" sz="2800" b="1" dirty="0"/>
          </a:p>
          <a:p>
            <a:pPr marL="457200" indent="-457200">
              <a:lnSpc>
                <a:spcPct val="200000"/>
              </a:lnSpc>
              <a:buFont typeface="Wingdings" panose="05000000000000000000" charset="0"/>
              <a:buChar char="u"/>
            </a:pPr>
            <a:r>
              <a:rPr lang="zh-CN" altLang="en-US" sz="2800" b="1" dirty="0">
                <a:solidFill>
                  <a:srgbClr val="FF0000"/>
                </a:solidFill>
              </a:rPr>
              <a:t>社会公正：</a:t>
            </a:r>
            <a:r>
              <a:rPr lang="zh-CN" altLang="en-US" sz="2800" b="1" dirty="0" smtClean="0">
                <a:sym typeface="+mn-ea"/>
              </a:rPr>
              <a:t>尊重和保障每一个人的生存权、发展权、财产权和隐私权等</a:t>
            </a:r>
            <a:endParaRPr lang="zh-CN" altLang="en-US" sz="2800" b="1" dirty="0" smtClean="0">
              <a:sym typeface="+mn-ea"/>
            </a:endParaRPr>
          </a:p>
          <a:p>
            <a:pPr marL="457200" indent="-457200">
              <a:lnSpc>
                <a:spcPct val="200000"/>
              </a:lnSpc>
              <a:buFont typeface="Wingdings" panose="05000000000000000000" charset="0"/>
              <a:buChar char="u"/>
            </a:pPr>
            <a:r>
              <a:rPr lang="zh-CN" altLang="en-US" sz="2800" b="1" dirty="0">
                <a:solidFill>
                  <a:srgbClr val="FF0000"/>
                </a:solidFill>
              </a:rPr>
              <a:t>人与自然和谐发展：</a:t>
            </a:r>
            <a:r>
              <a:rPr lang="zh-CN" altLang="en-US" sz="2800" b="1" dirty="0">
                <a:sym typeface="+mn-ea"/>
              </a:rPr>
              <a:t>尊重自然；保护生态</a:t>
            </a:r>
            <a:endParaRPr lang="zh-CN" alt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8355" y="1983105"/>
            <a:ext cx="7778115" cy="2607945"/>
          </a:xfrm>
        </p:spPr>
        <p:txBody>
          <a:bodyPr/>
          <a:lstStyle/>
          <a:p>
            <a:pPr>
              <a:lnSpc>
                <a:spcPct val="150000"/>
              </a:lnSpc>
              <a:buFont typeface="Wingdings" panose="05000000000000000000" charset="0"/>
              <a:buChar char="u"/>
            </a:pPr>
            <a:r>
              <a:rPr lang="zh-CN" altLang="en-US" b="1" dirty="0"/>
              <a:t>工程中的风险、安全与责任</a:t>
            </a:r>
            <a:endParaRPr lang="zh-CN" altLang="en-US" b="1" dirty="0"/>
          </a:p>
          <a:p>
            <a:pPr>
              <a:lnSpc>
                <a:spcPct val="150000"/>
              </a:lnSpc>
              <a:buFont typeface="Wingdings" panose="05000000000000000000" charset="0"/>
              <a:buChar char="u"/>
            </a:pPr>
            <a:r>
              <a:rPr lang="zh-CN" altLang="en-US" b="1" dirty="0"/>
              <a:t>工程中的价值、利益与公正</a:t>
            </a:r>
            <a:endParaRPr lang="zh-CN" altLang="en-US" b="1" dirty="0">
              <a:sym typeface="+mn-ea"/>
            </a:endParaRPr>
          </a:p>
          <a:p>
            <a:pPr>
              <a:lnSpc>
                <a:spcPct val="150000"/>
              </a:lnSpc>
              <a:buFont typeface="Wingdings" panose="05000000000000000000" charset="0"/>
              <a:buChar char="u"/>
            </a:pPr>
            <a:r>
              <a:rPr lang="zh-CN" altLang="en-US" b="1" dirty="0">
                <a:sym typeface="+mn-ea"/>
              </a:rPr>
              <a:t>工程活动中的环境伦理</a:t>
            </a:r>
            <a:endParaRPr lang="zh-CN" altLang="en-US" b="1" dirty="0">
              <a:sym typeface="+mn-ea"/>
            </a:endParaRPr>
          </a:p>
        </p:txBody>
      </p:sp>
      <p:pic>
        <p:nvPicPr>
          <p:cNvPr id="4097" name="Picture 1" descr="C:\Users\lxn\AppData\Roaming\Tencent\Users\565354\QQ\WinTemp\RichOle\(P}QM26P10HEKVCAD$FG0CQ.png"/>
          <p:cNvPicPr>
            <a:picLocks noChangeAspect="1" noChangeArrowheads="1"/>
          </p:cNvPicPr>
          <p:nvPr/>
        </p:nvPicPr>
        <p:blipFill>
          <a:blip r:embed="rId1">
            <a:extLst>
              <a:ext uri="{28A0092B-C50C-407E-A947-70E740481C1C}">
                <a14:useLocalDpi xmlns:a14="http://schemas.microsoft.com/office/drawing/2010/main" val="0"/>
              </a:ext>
            </a:extLst>
          </a:blip>
          <a:srcRect l="7717" t="999" r="2462" b="70840"/>
          <a:stretch>
            <a:fillRect/>
          </a:stretch>
        </p:blipFill>
        <p:spPr bwMode="auto">
          <a:xfrm>
            <a:off x="683260" y="4672965"/>
            <a:ext cx="7778115" cy="130111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315085" y="1132840"/>
            <a:ext cx="6513195" cy="645160"/>
          </a:xfrm>
          <a:prstGeom prst="rect">
            <a:avLst/>
          </a:prstGeom>
          <a:solidFill>
            <a:schemeClr val="accent6">
              <a:lumMod val="40000"/>
              <a:lumOff val="60000"/>
            </a:schemeClr>
          </a:solidFill>
        </p:spPr>
        <p:txBody>
          <a:bodyPr wrap="square" rtlCol="0">
            <a:spAutoFit/>
          </a:bodyPr>
          <a:lstStyle/>
          <a:p>
            <a:pPr algn="ctr"/>
            <a:r>
              <a:rPr lang="zh-CN" altLang="en-US" sz="3600" b="1"/>
              <a:t>各类工程共性问题</a:t>
            </a:r>
            <a:endParaRPr lang="zh-CN" altLang="en-US" sz="36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矩形 1"/>
          <p:cNvSpPr/>
          <p:nvPr/>
        </p:nvSpPr>
        <p:spPr>
          <a:xfrm>
            <a:off x="202248" y="3332480"/>
            <a:ext cx="1612900" cy="952500"/>
          </a:xfrm>
          <a:prstGeom prst="rect">
            <a:avLst/>
          </a:prstGeom>
          <a:noFill/>
          <a:ln w="9525">
            <a:noFill/>
          </a:ln>
        </p:spPr>
        <p:txBody>
          <a:bodyPr wrap="none" anchor="t">
            <a:spAutoFit/>
          </a:bodyPr>
          <a:lstStyle/>
          <a:p>
            <a:pPr algn="ctr">
              <a:buFont typeface="Wingdings" panose="05000000000000000000" pitchFamily="2" charset="2"/>
            </a:pPr>
            <a:r>
              <a:rPr lang="zh-CN" altLang="en-US" sz="2800" b="1" dirty="0">
                <a:latin typeface="Tahoma" panose="020B0604030504040204" pitchFamily="34" charset="0"/>
                <a:ea typeface="宋体" panose="02010600030101010101" pitchFamily="2" charset="-122"/>
              </a:rPr>
              <a:t>工程风险</a:t>
            </a:r>
            <a:endParaRPr lang="zh-CN" altLang="en-US" sz="2800" b="1" dirty="0">
              <a:latin typeface="Tahoma" panose="020B0604030504040204" pitchFamily="34" charset="0"/>
              <a:ea typeface="宋体" panose="02010600030101010101" pitchFamily="2" charset="-122"/>
            </a:endParaRPr>
          </a:p>
          <a:p>
            <a:pPr algn="ctr">
              <a:buFont typeface="Wingdings" panose="05000000000000000000" pitchFamily="2" charset="2"/>
            </a:pPr>
            <a:r>
              <a:rPr lang="zh-CN" altLang="en-US" sz="2800" b="1" dirty="0">
                <a:latin typeface="Tahoma" panose="020B0604030504040204" pitchFamily="34" charset="0"/>
                <a:ea typeface="宋体" panose="02010600030101010101" pitchFamily="2" charset="-122"/>
              </a:rPr>
              <a:t>的来源</a:t>
            </a:r>
            <a:endParaRPr lang="zh-CN" altLang="en-US" sz="2800" b="1" dirty="0">
              <a:latin typeface="Tahoma" panose="020B0604030504040204" pitchFamily="34" charset="0"/>
              <a:ea typeface="宋体" panose="02010600030101010101" pitchFamily="2" charset="-122"/>
            </a:endParaRPr>
          </a:p>
        </p:txBody>
      </p:sp>
      <p:sp>
        <p:nvSpPr>
          <p:cNvPr id="92162" name="矩形 1"/>
          <p:cNvSpPr/>
          <p:nvPr/>
        </p:nvSpPr>
        <p:spPr>
          <a:xfrm>
            <a:off x="2458403" y="2143125"/>
            <a:ext cx="1612900" cy="520700"/>
          </a:xfrm>
          <a:prstGeom prst="rect">
            <a:avLst/>
          </a:prstGeom>
          <a:noFill/>
          <a:ln w="9525">
            <a:noFill/>
          </a:ln>
        </p:spPr>
        <p:txBody>
          <a:bodyPr wrap="none" anchor="t">
            <a:spAutoFit/>
          </a:bodyPr>
          <a:lstStyle/>
          <a:p>
            <a:pPr algn="ctr">
              <a:buFont typeface="Wingdings" panose="05000000000000000000" pitchFamily="2" charset="2"/>
            </a:pPr>
            <a:r>
              <a:rPr lang="zh-CN" altLang="en-US" sz="2800" b="1" dirty="0">
                <a:latin typeface="Tahoma" panose="020B0604030504040204" pitchFamily="34" charset="0"/>
                <a:ea typeface="宋体" panose="02010600030101010101" pitchFamily="2" charset="-122"/>
              </a:rPr>
              <a:t>技术因素</a:t>
            </a:r>
            <a:endParaRPr lang="zh-CN" altLang="en-US" sz="2800" b="1" dirty="0">
              <a:latin typeface="Tahoma" panose="020B0604030504040204" pitchFamily="34" charset="0"/>
              <a:ea typeface="宋体" panose="02010600030101010101" pitchFamily="2" charset="-122"/>
            </a:endParaRPr>
          </a:p>
        </p:txBody>
      </p:sp>
      <p:sp>
        <p:nvSpPr>
          <p:cNvPr id="92163" name="矩形 1"/>
          <p:cNvSpPr/>
          <p:nvPr/>
        </p:nvSpPr>
        <p:spPr>
          <a:xfrm>
            <a:off x="2386648" y="3550920"/>
            <a:ext cx="2328862" cy="520700"/>
          </a:xfrm>
          <a:prstGeom prst="rect">
            <a:avLst/>
          </a:prstGeom>
          <a:noFill/>
          <a:ln w="9525">
            <a:noFill/>
          </a:ln>
        </p:spPr>
        <p:txBody>
          <a:bodyPr wrap="none" anchor="t">
            <a:spAutoFit/>
          </a:bodyPr>
          <a:lstStyle/>
          <a:p>
            <a:pPr algn="ctr">
              <a:buFont typeface="Wingdings" panose="05000000000000000000" pitchFamily="2" charset="2"/>
            </a:pPr>
            <a:r>
              <a:rPr lang="zh-CN" altLang="en-US" sz="2800" b="1" dirty="0">
                <a:latin typeface="Tahoma" panose="020B0604030504040204" pitchFamily="34" charset="0"/>
                <a:ea typeface="宋体" panose="02010600030101010101" pitchFamily="2" charset="-122"/>
              </a:rPr>
              <a:t>外部环境因素</a:t>
            </a:r>
            <a:endParaRPr lang="zh-CN" altLang="en-US" sz="2800" b="1" dirty="0">
              <a:latin typeface="Tahoma" panose="020B0604030504040204" pitchFamily="34" charset="0"/>
              <a:ea typeface="宋体" panose="02010600030101010101" pitchFamily="2" charset="-122"/>
            </a:endParaRPr>
          </a:p>
        </p:txBody>
      </p:sp>
      <p:sp>
        <p:nvSpPr>
          <p:cNvPr id="92164" name="矩形 1"/>
          <p:cNvSpPr/>
          <p:nvPr/>
        </p:nvSpPr>
        <p:spPr>
          <a:xfrm>
            <a:off x="2386648" y="5085080"/>
            <a:ext cx="1612900" cy="522288"/>
          </a:xfrm>
          <a:prstGeom prst="rect">
            <a:avLst/>
          </a:prstGeom>
          <a:noFill/>
          <a:ln w="9525">
            <a:noFill/>
          </a:ln>
        </p:spPr>
        <p:txBody>
          <a:bodyPr wrap="none" anchor="t">
            <a:spAutoFit/>
          </a:bodyPr>
          <a:lstStyle/>
          <a:p>
            <a:pPr algn="ctr">
              <a:buFont typeface="Wingdings" panose="05000000000000000000" pitchFamily="2" charset="2"/>
            </a:pPr>
            <a:r>
              <a:rPr lang="zh-CN" altLang="en-US" sz="2800" b="1" dirty="0">
                <a:latin typeface="Tahoma" panose="020B0604030504040204" pitchFamily="34" charset="0"/>
                <a:ea typeface="宋体" panose="02010600030101010101" pitchFamily="2" charset="-122"/>
              </a:rPr>
              <a:t>人为因素</a:t>
            </a:r>
            <a:endParaRPr lang="zh-CN" altLang="en-US" sz="2800" b="1" dirty="0">
              <a:latin typeface="Tahoma" panose="020B0604030504040204" pitchFamily="34" charset="0"/>
              <a:ea typeface="宋体" panose="02010600030101010101" pitchFamily="2" charset="-122"/>
            </a:endParaRPr>
          </a:p>
        </p:txBody>
      </p:sp>
      <p:sp>
        <p:nvSpPr>
          <p:cNvPr id="6" name="左大括号 5"/>
          <p:cNvSpPr/>
          <p:nvPr/>
        </p:nvSpPr>
        <p:spPr>
          <a:xfrm>
            <a:off x="1927860" y="2351405"/>
            <a:ext cx="609600" cy="3035300"/>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fontAlgn="base"/>
            <a:endParaRPr lang="zh-CN" altLang="en-US" strike="noStrike" noProof="1"/>
          </a:p>
        </p:txBody>
      </p:sp>
      <p:sp>
        <p:nvSpPr>
          <p:cNvPr id="7" name="文本框 6"/>
          <p:cNvSpPr txBox="1"/>
          <p:nvPr/>
        </p:nvSpPr>
        <p:spPr>
          <a:xfrm>
            <a:off x="4715510" y="1645285"/>
            <a:ext cx="2019300" cy="1752600"/>
          </a:xfrm>
          <a:prstGeom prst="rect">
            <a:avLst/>
          </a:prstGeom>
          <a:solidFill>
            <a:schemeClr val="accent6">
              <a:lumMod val="40000"/>
              <a:lumOff val="60000"/>
            </a:schemeClr>
          </a:solidFill>
        </p:spPr>
        <p:txBody>
          <a:bodyPr wrap="none" rtlCol="0">
            <a:spAutoFit/>
          </a:bodyPr>
          <a:lstStyle/>
          <a:p>
            <a:pPr>
              <a:lnSpc>
                <a:spcPct val="150000"/>
              </a:lnSpc>
            </a:pPr>
            <a:r>
              <a:rPr lang="zh-CN" altLang="en-US" sz="2400" b="1" noProof="1">
                <a:latin typeface="Tahoma" panose="020B0604030504040204" pitchFamily="34" charset="0"/>
                <a:ea typeface="宋体" panose="02010600030101010101" pitchFamily="2" charset="-122"/>
                <a:cs typeface="+mn-cs"/>
              </a:rPr>
              <a:t>零部件老化</a:t>
            </a:r>
            <a:endParaRPr lang="zh-CN" altLang="en-US" sz="2400" b="1" noProof="1"/>
          </a:p>
          <a:p>
            <a:pPr>
              <a:lnSpc>
                <a:spcPct val="150000"/>
              </a:lnSpc>
            </a:pPr>
            <a:r>
              <a:rPr lang="zh-CN" altLang="en-US" sz="2400" b="1" noProof="1">
                <a:latin typeface="Tahoma" panose="020B0604030504040204" pitchFamily="34" charset="0"/>
                <a:ea typeface="宋体" panose="02010600030101010101" pitchFamily="2" charset="-122"/>
                <a:cs typeface="+mn-cs"/>
              </a:rPr>
              <a:t>控制系统失灵</a:t>
            </a:r>
            <a:endParaRPr lang="zh-CN" altLang="en-US" sz="2400" b="1" noProof="1"/>
          </a:p>
          <a:p>
            <a:pPr>
              <a:lnSpc>
                <a:spcPct val="150000"/>
              </a:lnSpc>
            </a:pPr>
            <a:r>
              <a:rPr lang="zh-CN" altLang="en-US" sz="2400" b="1" noProof="1">
                <a:latin typeface="Tahoma" panose="020B0604030504040204" pitchFamily="34" charset="0"/>
                <a:ea typeface="宋体" panose="02010600030101010101" pitchFamily="2" charset="-122"/>
                <a:cs typeface="+mn-cs"/>
              </a:rPr>
              <a:t>非线性作用</a:t>
            </a:r>
            <a:endParaRPr lang="zh-CN" altLang="en-US" sz="2400" b="1" noProof="1"/>
          </a:p>
        </p:txBody>
      </p:sp>
      <p:sp>
        <p:nvSpPr>
          <p:cNvPr id="92167" name="文本框 7"/>
          <p:cNvSpPr txBox="1"/>
          <p:nvPr/>
        </p:nvSpPr>
        <p:spPr>
          <a:xfrm>
            <a:off x="4715510" y="3495675"/>
            <a:ext cx="2019300" cy="1200150"/>
          </a:xfrm>
          <a:prstGeom prst="rect">
            <a:avLst/>
          </a:prstGeom>
          <a:solidFill>
            <a:srgbClr val="C7FFF0"/>
          </a:solidFill>
          <a:ln w="9525">
            <a:noFill/>
          </a:ln>
        </p:spPr>
        <p:txBody>
          <a:bodyPr wrap="none" anchor="t">
            <a:spAutoFit/>
          </a:bodyPr>
          <a:lstStyle/>
          <a:p>
            <a:pPr>
              <a:lnSpc>
                <a:spcPct val="150000"/>
              </a:lnSpc>
            </a:pPr>
            <a:r>
              <a:rPr lang="zh-CN" altLang="en-US" sz="2400" b="1">
                <a:latin typeface="Tahoma" panose="020B0604030504040204" pitchFamily="34" charset="0"/>
                <a:ea typeface="宋体" panose="02010600030101010101" pitchFamily="2" charset="-122"/>
              </a:rPr>
              <a:t>意外气候条件</a:t>
            </a:r>
            <a:endParaRPr lang="zh-CN" altLang="en-US" sz="2400" b="1">
              <a:latin typeface="Tahoma" panose="020B0604030504040204" pitchFamily="34" charset="0"/>
              <a:ea typeface="宋体" panose="02010600030101010101" pitchFamily="2" charset="-122"/>
            </a:endParaRPr>
          </a:p>
          <a:p>
            <a:pPr>
              <a:lnSpc>
                <a:spcPct val="150000"/>
              </a:lnSpc>
            </a:pPr>
            <a:r>
              <a:rPr lang="zh-CN" altLang="en-US" sz="2400" b="1">
                <a:latin typeface="Tahoma" panose="020B0604030504040204" pitchFamily="34" charset="0"/>
                <a:ea typeface="宋体" panose="02010600030101010101" pitchFamily="2" charset="-122"/>
              </a:rPr>
              <a:t>自然灾害</a:t>
            </a:r>
            <a:endParaRPr lang="zh-CN" altLang="en-US" sz="2400" b="1">
              <a:latin typeface="Tahoma" panose="020B0604030504040204" pitchFamily="34" charset="0"/>
              <a:ea typeface="宋体" panose="02010600030101010101" pitchFamily="2" charset="-122"/>
            </a:endParaRPr>
          </a:p>
        </p:txBody>
      </p:sp>
      <p:sp>
        <p:nvSpPr>
          <p:cNvPr id="92168" name="文本框 8"/>
          <p:cNvSpPr txBox="1"/>
          <p:nvPr/>
        </p:nvSpPr>
        <p:spPr>
          <a:xfrm>
            <a:off x="4715510" y="4869160"/>
            <a:ext cx="2019300" cy="1752600"/>
          </a:xfrm>
          <a:prstGeom prst="rect">
            <a:avLst/>
          </a:prstGeom>
          <a:solidFill>
            <a:srgbClr val="D1D1F0"/>
          </a:solidFill>
          <a:ln w="9525">
            <a:noFill/>
          </a:ln>
        </p:spPr>
        <p:txBody>
          <a:bodyPr wrap="none" anchor="t">
            <a:spAutoFit/>
          </a:bodyPr>
          <a:lstStyle/>
          <a:p>
            <a:pPr>
              <a:lnSpc>
                <a:spcPct val="150000"/>
              </a:lnSpc>
            </a:pPr>
            <a:r>
              <a:rPr lang="zh-CN" altLang="en-US" sz="2400" b="1" dirty="0">
                <a:latin typeface="Tahoma" panose="020B0604030504040204" pitchFamily="34" charset="0"/>
                <a:ea typeface="宋体" panose="02010600030101010101" pitchFamily="2" charset="-122"/>
              </a:rPr>
              <a:t>设计理念缺陷</a:t>
            </a:r>
            <a:endParaRPr lang="zh-CN" altLang="en-US" sz="2400" b="1" dirty="0">
              <a:latin typeface="Tahoma" panose="020B0604030504040204" pitchFamily="34" charset="0"/>
              <a:ea typeface="宋体" panose="02010600030101010101" pitchFamily="2" charset="-122"/>
            </a:endParaRPr>
          </a:p>
          <a:p>
            <a:pPr>
              <a:lnSpc>
                <a:spcPct val="150000"/>
              </a:lnSpc>
            </a:pPr>
            <a:r>
              <a:rPr lang="zh-CN" altLang="en-US" sz="2400" b="1" dirty="0">
                <a:latin typeface="Tahoma" panose="020B0604030504040204" pitchFamily="34" charset="0"/>
                <a:ea typeface="宋体" panose="02010600030101010101" pitchFamily="2" charset="-122"/>
              </a:rPr>
              <a:t>施工质量缺陷</a:t>
            </a:r>
            <a:endParaRPr lang="zh-CN" altLang="en-US" sz="2400" b="1" dirty="0">
              <a:latin typeface="Tahoma" panose="020B0604030504040204" pitchFamily="34" charset="0"/>
              <a:ea typeface="宋体" panose="02010600030101010101" pitchFamily="2" charset="-122"/>
            </a:endParaRPr>
          </a:p>
          <a:p>
            <a:pPr>
              <a:lnSpc>
                <a:spcPct val="150000"/>
              </a:lnSpc>
            </a:pPr>
            <a:r>
              <a:rPr lang="zh-CN" altLang="en-US" sz="2400" b="1" dirty="0">
                <a:latin typeface="Tahoma" panose="020B0604030504040204" pitchFamily="34" charset="0"/>
                <a:ea typeface="宋体" panose="02010600030101010101" pitchFamily="2" charset="-122"/>
              </a:rPr>
              <a:t>操作人员渎职</a:t>
            </a:r>
            <a:endParaRPr lang="zh-CN" altLang="en-US" sz="2400" b="1" dirty="0">
              <a:latin typeface="Tahoma" panose="020B0604030504040204" pitchFamily="34" charset="0"/>
              <a:ea typeface="宋体" panose="02010600030101010101" pitchFamily="2" charset="-122"/>
            </a:endParaRPr>
          </a:p>
        </p:txBody>
      </p:sp>
      <p:sp>
        <p:nvSpPr>
          <p:cNvPr id="2" name="文本框 1"/>
          <p:cNvSpPr txBox="1"/>
          <p:nvPr/>
        </p:nvSpPr>
        <p:spPr>
          <a:xfrm>
            <a:off x="7979410" y="2223770"/>
            <a:ext cx="582930" cy="2861310"/>
          </a:xfrm>
          <a:prstGeom prst="rect">
            <a:avLst/>
          </a:prstGeom>
          <a:noFill/>
        </p:spPr>
        <p:txBody>
          <a:bodyPr wrap="square" rtlCol="0">
            <a:spAutoFit/>
          </a:bodyPr>
          <a:lstStyle/>
          <a:p>
            <a:r>
              <a:rPr lang="zh-CN" altLang="en-US" sz="3600" b="1">
                <a:solidFill>
                  <a:srgbClr val="FF0000"/>
                </a:solidFill>
              </a:rPr>
              <a:t>风险可预防</a:t>
            </a:r>
            <a:endParaRPr lang="zh-CN" altLang="en-US" sz="3600" b="1">
              <a:solidFill>
                <a:srgbClr val="FF0000"/>
              </a:solidFill>
            </a:endParaRPr>
          </a:p>
        </p:txBody>
      </p:sp>
      <p:sp>
        <p:nvSpPr>
          <p:cNvPr id="156673" name="Rectangle 2"/>
          <p:cNvSpPr>
            <a:spLocks noGrp="1"/>
          </p:cNvSpPr>
          <p:nvPr>
            <p:ph type="title"/>
          </p:nvPr>
        </p:nvSpPr>
        <p:spPr>
          <a:xfrm>
            <a:off x="675323" y="719773"/>
            <a:ext cx="7793037" cy="750887"/>
          </a:xfrm>
          <a:solidFill>
            <a:schemeClr val="accent6">
              <a:lumMod val="40000"/>
              <a:lumOff val="60000"/>
            </a:schemeClr>
          </a:solidFill>
        </p:spPr>
        <p:txBody>
          <a:bodyPr vert="horz" wrap="square" lIns="91440" tIns="45720" rIns="91440" bIns="45720" anchor="b">
            <a:normAutofit fontScale="90000"/>
          </a:bodyPr>
          <a:lstStyle/>
          <a:p>
            <a:pPr eaLnBrk="1" hangingPunct="1"/>
            <a:r>
              <a:rPr lang="zh-CN" altLang="en-US" b="1" dirty="0"/>
              <a:t>工程中风险、安全与责任</a:t>
            </a:r>
            <a:endParaRPr lang="zh-CN" alt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p:cNvSpPr>
          <p:nvPr>
            <p:ph type="title"/>
          </p:nvPr>
        </p:nvSpPr>
        <p:spPr>
          <a:xfrm>
            <a:off x="675323" y="863283"/>
            <a:ext cx="7793037" cy="750887"/>
          </a:xfrm>
          <a:solidFill>
            <a:schemeClr val="accent6">
              <a:lumMod val="40000"/>
              <a:lumOff val="60000"/>
            </a:schemeClr>
          </a:solidFill>
        </p:spPr>
        <p:txBody>
          <a:bodyPr vert="horz" wrap="square" lIns="91440" tIns="45720" rIns="91440" bIns="45720" anchor="b">
            <a:normAutofit fontScale="90000"/>
          </a:bodyPr>
          <a:lstStyle/>
          <a:p>
            <a:pPr eaLnBrk="1" hangingPunct="1"/>
            <a:r>
              <a:rPr lang="zh-CN" altLang="en-US" b="1" dirty="0"/>
              <a:t>工程中风险、安全与责任</a:t>
            </a:r>
            <a:endParaRPr lang="zh-CN" altLang="en-US" b="1" dirty="0"/>
          </a:p>
        </p:txBody>
      </p:sp>
      <p:sp>
        <p:nvSpPr>
          <p:cNvPr id="156674" name="Rectangle 3"/>
          <p:cNvSpPr>
            <a:spLocks noGrp="1"/>
          </p:cNvSpPr>
          <p:nvPr>
            <p:ph idx="1"/>
          </p:nvPr>
        </p:nvSpPr>
        <p:spPr>
          <a:xfrm>
            <a:off x="292100" y="1748790"/>
            <a:ext cx="8752840" cy="4909820"/>
          </a:xfrm>
        </p:spPr>
        <p:txBody>
          <a:bodyPr vert="horz" wrap="square" lIns="91440" tIns="45720" rIns="91440" bIns="45720" anchor="t">
            <a:normAutofit/>
          </a:bodyPr>
          <a:lstStyle/>
          <a:p>
            <a:pPr eaLnBrk="1" hangingPunct="1">
              <a:lnSpc>
                <a:spcPct val="150000"/>
              </a:lnSpc>
              <a:buFont typeface="Wingdings" panose="05000000000000000000" charset="0"/>
              <a:buChar char="u"/>
            </a:pPr>
            <a:r>
              <a:rPr lang="zh-CN" altLang="en-US" sz="2400" b="1" dirty="0"/>
              <a:t>工程风险的防范：质量监理、积极预防、应急处理</a:t>
            </a:r>
            <a:endParaRPr lang="zh-CN" altLang="en-US" sz="2400" b="1" dirty="0"/>
          </a:p>
          <a:p>
            <a:pPr eaLnBrk="1" hangingPunct="1">
              <a:lnSpc>
                <a:spcPct val="150000"/>
              </a:lnSpc>
              <a:buFont typeface="Wingdings" panose="05000000000000000000" charset="0"/>
              <a:buChar char="u"/>
            </a:pPr>
            <a:r>
              <a:rPr lang="zh-CN" altLang="en-US" sz="2400" b="1" dirty="0"/>
              <a:t>工程风险的伦理评估</a:t>
            </a:r>
            <a:endParaRPr lang="en-US" altLang="zh-CN" sz="2400" b="1" dirty="0"/>
          </a:p>
          <a:p>
            <a:pPr lvl="1" eaLnBrk="1" hangingPunct="1">
              <a:lnSpc>
                <a:spcPct val="150000"/>
              </a:lnSpc>
              <a:buFont typeface="Wingdings" panose="05000000000000000000" charset="0"/>
              <a:buChar char="ü"/>
            </a:pPr>
            <a:r>
              <a:rPr lang="zh-CN" altLang="en-US" sz="2400" b="1" dirty="0"/>
              <a:t>评估原则：以人为本、预防为主、整体主义 、制度约束</a:t>
            </a:r>
            <a:endParaRPr lang="en-US" altLang="zh-CN" sz="2400" b="1" dirty="0"/>
          </a:p>
          <a:p>
            <a:pPr lvl="1" eaLnBrk="1" hangingPunct="1">
              <a:lnSpc>
                <a:spcPct val="150000"/>
              </a:lnSpc>
              <a:buFont typeface="Wingdings" panose="05000000000000000000" charset="0"/>
              <a:buChar char="ü"/>
            </a:pPr>
            <a:r>
              <a:rPr lang="zh-CN" altLang="en-US" sz="2400" b="1" dirty="0"/>
              <a:t>评估途径：专家评估、社会评估 、公众参与 </a:t>
            </a:r>
            <a:endParaRPr lang="en-US" altLang="zh-CN" sz="2400" b="1" dirty="0"/>
          </a:p>
          <a:p>
            <a:pPr eaLnBrk="1" hangingPunct="1">
              <a:lnSpc>
                <a:spcPct val="150000"/>
              </a:lnSpc>
              <a:buFont typeface="Wingdings" panose="05000000000000000000" charset="0"/>
              <a:buChar char="u"/>
            </a:pPr>
            <a:r>
              <a:rPr lang="zh-CN" altLang="en-US" sz="2400" b="1" dirty="0"/>
              <a:t>工程风险中的伦理责任 </a:t>
            </a:r>
            <a:endParaRPr lang="en-US" altLang="zh-CN" sz="2400" b="1" dirty="0"/>
          </a:p>
          <a:p>
            <a:pPr lvl="1" eaLnBrk="1" hangingPunct="1">
              <a:lnSpc>
                <a:spcPct val="150000"/>
              </a:lnSpc>
              <a:buFont typeface="Wingdings" panose="05000000000000000000" charset="0"/>
              <a:buChar char="ü"/>
            </a:pPr>
            <a:r>
              <a:rPr lang="zh-CN" altLang="en-US" sz="2400" b="1" dirty="0"/>
              <a:t>涉及：工程师、工程共同体</a:t>
            </a:r>
            <a:endParaRPr lang="en-US" altLang="zh-CN" sz="2400" b="1" dirty="0"/>
          </a:p>
          <a:p>
            <a:pPr lvl="1" eaLnBrk="1" hangingPunct="1">
              <a:lnSpc>
                <a:spcPct val="150000"/>
              </a:lnSpc>
              <a:buFont typeface="Wingdings" panose="05000000000000000000" charset="0"/>
              <a:buChar char="ü"/>
            </a:pPr>
            <a:r>
              <a:rPr lang="zh-CN" altLang="en-US" sz="2400" b="1" dirty="0"/>
              <a:t>职业伦理责任、社会伦理责任、环境伦理责任</a:t>
            </a:r>
            <a:endParaRPr lang="zh-CN" alt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ctrTitle" idx="4294967295"/>
          </p:nvPr>
        </p:nvSpPr>
        <p:spPr>
          <a:xfrm>
            <a:off x="685800" y="953135"/>
            <a:ext cx="7772400" cy="927100"/>
          </a:xfrm>
          <a:solidFill>
            <a:schemeClr val="accent6">
              <a:lumMod val="40000"/>
              <a:lumOff val="60000"/>
            </a:schemeClr>
          </a:solidFill>
        </p:spPr>
        <p:txBody>
          <a:bodyPr vert="horz" wrap="square" lIns="91440" tIns="45720" rIns="91440" bIns="45720" anchor="b"/>
          <a:lstStyle>
            <a:lvl1pPr lvl="0">
              <a:buClrTx/>
              <a:buSzTx/>
              <a:buFontTx/>
              <a:defRPr/>
            </a:lvl1pPr>
          </a:lstStyle>
          <a:p>
            <a:pPr lvl="0" algn="ctr" eaLnBrk="1" hangingPunct="1">
              <a:buClrTx/>
              <a:buSzTx/>
              <a:buFontTx/>
            </a:pPr>
            <a:r>
              <a:rPr lang="zh-CN" altLang="en-US" b="1" dirty="0"/>
              <a:t>工程中的价值、利益与公正 </a:t>
            </a:r>
            <a:endParaRPr lang="zh-CN" altLang="en-US" b="1" dirty="0"/>
          </a:p>
        </p:txBody>
      </p:sp>
      <p:sp>
        <p:nvSpPr>
          <p:cNvPr id="2" name="文本框 1"/>
          <p:cNvSpPr txBox="1"/>
          <p:nvPr/>
        </p:nvSpPr>
        <p:spPr>
          <a:xfrm>
            <a:off x="614045" y="2073910"/>
            <a:ext cx="7913370" cy="4154170"/>
          </a:xfrm>
          <a:prstGeom prst="rect">
            <a:avLst/>
          </a:prstGeom>
          <a:noFill/>
        </p:spPr>
        <p:txBody>
          <a:bodyPr wrap="square" rtlCol="0">
            <a:spAutoFit/>
          </a:bodyPr>
          <a:lstStyle/>
          <a:p>
            <a:pPr algn="ctr"/>
            <a:r>
              <a:rPr lang="zh-CN" altLang="en-US" sz="2400" b="1" dirty="0">
                <a:solidFill>
                  <a:srgbClr val="FF0000"/>
                </a:solidFill>
                <a:latin typeface="黑体" panose="02010609060101010101" charset="-122"/>
                <a:ea typeface="黑体" panose="02010609060101010101" charset="-122"/>
                <a:sym typeface="微软雅黑" panose="020B0503020204020204" charset="-122"/>
              </a:rPr>
              <a:t>工程利益分配基本原则：公正</a:t>
            </a:r>
            <a:r>
              <a:rPr lang="en-US" altLang="zh-CN" sz="2400" b="1" dirty="0">
                <a:solidFill>
                  <a:srgbClr val="FF0000"/>
                </a:solidFill>
                <a:latin typeface="黑体" panose="02010609060101010101" charset="-122"/>
                <a:ea typeface="黑体" panose="02010609060101010101" charset="-122"/>
                <a:sym typeface="微软雅黑" panose="020B0503020204020204" charset="-122"/>
              </a:rPr>
              <a:t>(</a:t>
            </a:r>
            <a:r>
              <a:rPr lang="zh-CN" altLang="en-US" sz="2400" dirty="0">
                <a:solidFill>
                  <a:srgbClr val="FF0000"/>
                </a:solidFill>
                <a:latin typeface="黑体" panose="02010609060101010101" charset="-122"/>
                <a:ea typeface="黑体" panose="02010609060101010101" charset="-122"/>
                <a:sym typeface="微软雅黑" panose="020B0503020204020204" charset="-122"/>
              </a:rPr>
              <a:t>公平</a:t>
            </a:r>
            <a:r>
              <a:rPr lang="en-US" altLang="zh-CN" sz="2400" dirty="0">
                <a:solidFill>
                  <a:srgbClr val="FF0000"/>
                </a:solidFill>
                <a:latin typeface="黑体" panose="02010609060101010101" charset="-122"/>
                <a:ea typeface="黑体" panose="02010609060101010101" charset="-122"/>
                <a:sym typeface="微软雅黑" panose="020B0503020204020204" charset="-122"/>
              </a:rPr>
              <a:t>,</a:t>
            </a:r>
            <a:r>
              <a:rPr lang="zh-CN" altLang="en-US" sz="2400" dirty="0">
                <a:solidFill>
                  <a:srgbClr val="FF0000"/>
                </a:solidFill>
                <a:latin typeface="黑体" panose="02010609060101010101" charset="-122"/>
                <a:ea typeface="黑体" panose="02010609060101010101" charset="-122"/>
                <a:sym typeface="微软雅黑" panose="020B0503020204020204" charset="-122"/>
              </a:rPr>
              <a:t>正义</a:t>
            </a:r>
            <a:r>
              <a:rPr lang="en-US" altLang="zh-CN" sz="2400" dirty="0">
                <a:solidFill>
                  <a:srgbClr val="FF0000"/>
                </a:solidFill>
                <a:latin typeface="黑体" panose="02010609060101010101" charset="-122"/>
                <a:ea typeface="黑体" panose="02010609060101010101" charset="-122"/>
                <a:sym typeface="微软雅黑" panose="020B0503020204020204" charset="-122"/>
              </a:rPr>
              <a:t>)</a:t>
            </a:r>
            <a:endParaRPr lang="en-US" altLang="zh-CN" sz="2400" dirty="0">
              <a:solidFill>
                <a:srgbClr val="FF0000"/>
              </a:solidFill>
              <a:latin typeface="黑体" panose="02010609060101010101" charset="-122"/>
              <a:ea typeface="黑体" panose="02010609060101010101" charset="-122"/>
              <a:sym typeface="微软雅黑" panose="020B0503020204020204" charset="-122"/>
            </a:endParaRPr>
          </a:p>
          <a:p>
            <a:pPr algn="ctr"/>
            <a:endParaRPr lang="en-US" altLang="zh-CN" sz="2400" dirty="0">
              <a:solidFill>
                <a:srgbClr val="FF0000"/>
              </a:solidFill>
              <a:latin typeface="黑体" panose="02010609060101010101" charset="-122"/>
              <a:ea typeface="黑体" panose="02010609060101010101" charset="-122"/>
              <a:sym typeface="微软雅黑" panose="020B0503020204020204" charset="-122"/>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lang="zh-CN" altLang="en-US" sz="2400" noProof="0" dirty="0" smtClean="0">
                <a:ln>
                  <a:noFill/>
                </a:ln>
                <a:solidFill>
                  <a:srgbClr val="262626"/>
                </a:solidFill>
                <a:effectLst/>
                <a:uLnTx/>
                <a:uFillTx/>
                <a:latin typeface="黑体" panose="02010609060101010101" charset="-122"/>
                <a:ea typeface="黑体" panose="02010609060101010101" charset="-122"/>
                <a:sym typeface="微软雅黑" panose="020B0503020204020204" charset="-122"/>
              </a:rPr>
              <a:t>工程活动</a:t>
            </a:r>
            <a:r>
              <a:rPr lang="zh-CN" altLang="en-US" sz="2400" noProof="0" dirty="0" smtClean="0">
                <a:ln>
                  <a:noFill/>
                </a:ln>
                <a:solidFill>
                  <a:srgbClr val="FF0000"/>
                </a:solidFill>
                <a:effectLst/>
                <a:uLnTx/>
                <a:uFillTx/>
                <a:latin typeface="黑体" panose="02010609060101010101" charset="-122"/>
                <a:ea typeface="黑体" panose="02010609060101010101" charset="-122"/>
                <a:sym typeface="微软雅黑" panose="020B0503020204020204" charset="-122"/>
              </a:rPr>
              <a:t>不应该危及</a:t>
            </a:r>
            <a:r>
              <a:rPr lang="zh-CN" altLang="en-US" sz="2400" noProof="0" dirty="0" smtClean="0">
                <a:ln>
                  <a:noFill/>
                </a:ln>
                <a:solidFill>
                  <a:srgbClr val="262626"/>
                </a:solidFill>
                <a:effectLst/>
                <a:uLnTx/>
                <a:uFillTx/>
                <a:latin typeface="黑体" panose="02010609060101010101" charset="-122"/>
                <a:ea typeface="黑体" panose="02010609060101010101" charset="-122"/>
                <a:sym typeface="微软雅黑" panose="020B0503020204020204" charset="-122"/>
              </a:rPr>
              <a:t>个体与特定人群的基本的生存与发展的需要；</a:t>
            </a:r>
            <a:endParaRPr kumimoji="0" lang="zh-CN" altLang="en-US" sz="2400" b="0" i="0" u="none" strike="noStrike" kern="1200" cap="none" spc="0" normalizeH="0" baseline="0" noProof="0" dirty="0" smtClean="0">
              <a:ln>
                <a:noFill/>
              </a:ln>
              <a:solidFill>
                <a:srgbClr val="262626"/>
              </a:solidFill>
              <a:effectLst/>
              <a:uLnTx/>
              <a:uFillTx/>
              <a:latin typeface="黑体" panose="02010609060101010101" charset="-122"/>
              <a:ea typeface="黑体" panose="02010609060101010101" charset="-122"/>
              <a:cs typeface="+mn-cs"/>
              <a:sym typeface="微软雅黑" panose="020B0503020204020204" charset="-122"/>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lang="zh-CN" altLang="en-US" sz="2400" noProof="0" dirty="0" smtClean="0">
                <a:ln>
                  <a:noFill/>
                </a:ln>
                <a:solidFill>
                  <a:srgbClr val="262626"/>
                </a:solidFill>
                <a:effectLst/>
                <a:uLnTx/>
                <a:uFillTx/>
                <a:latin typeface="黑体" panose="02010609060101010101" charset="-122"/>
                <a:ea typeface="黑体" panose="02010609060101010101" charset="-122"/>
                <a:sym typeface="微软雅黑" panose="020B0503020204020204" charset="-122"/>
              </a:rPr>
              <a:t>不同的利益集团和个体应该</a:t>
            </a:r>
            <a:r>
              <a:rPr lang="zh-CN" altLang="en-US" sz="2400" noProof="0" dirty="0" smtClean="0">
                <a:ln>
                  <a:noFill/>
                </a:ln>
                <a:solidFill>
                  <a:srgbClr val="FF0000"/>
                </a:solidFill>
                <a:effectLst/>
                <a:uLnTx/>
                <a:uFillTx/>
                <a:latin typeface="黑体" panose="02010609060101010101" charset="-122"/>
                <a:ea typeface="黑体" panose="02010609060101010101" charset="-122"/>
                <a:sym typeface="微软雅黑" panose="020B0503020204020204" charset="-122"/>
              </a:rPr>
              <a:t>合理地分担</a:t>
            </a:r>
            <a:r>
              <a:rPr lang="zh-CN" altLang="en-US" sz="2400" noProof="0" dirty="0" smtClean="0">
                <a:ln>
                  <a:noFill/>
                </a:ln>
                <a:solidFill>
                  <a:srgbClr val="262626"/>
                </a:solidFill>
                <a:effectLst/>
                <a:uLnTx/>
                <a:uFillTx/>
                <a:latin typeface="黑体" panose="02010609060101010101" charset="-122"/>
                <a:ea typeface="黑体" panose="02010609060101010101" charset="-122"/>
                <a:sym typeface="微软雅黑" panose="020B0503020204020204" charset="-122"/>
              </a:rPr>
              <a:t>工程活动所涉及的成本、风险与效益；</a:t>
            </a:r>
            <a:endParaRPr kumimoji="0" lang="zh-CN" altLang="en-US" sz="2400" b="0" i="0" u="none" strike="noStrike" kern="1200" cap="none" spc="0" normalizeH="0" baseline="0" noProof="0" dirty="0" smtClean="0">
              <a:ln>
                <a:noFill/>
              </a:ln>
              <a:solidFill>
                <a:srgbClr val="262626"/>
              </a:solidFill>
              <a:effectLst/>
              <a:uLnTx/>
              <a:uFillTx/>
              <a:latin typeface="黑体" panose="02010609060101010101" charset="-122"/>
              <a:ea typeface="黑体" panose="02010609060101010101" charset="-122"/>
              <a:cs typeface="+mn-cs"/>
              <a:sym typeface="微软雅黑" panose="020B0503020204020204" charset="-122"/>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lang="zh-CN" altLang="en-US" sz="2400" noProof="0" dirty="0" smtClean="0">
                <a:ln>
                  <a:noFill/>
                </a:ln>
                <a:solidFill>
                  <a:srgbClr val="262626"/>
                </a:solidFill>
                <a:effectLst/>
                <a:uLnTx/>
                <a:uFillTx/>
                <a:latin typeface="黑体" panose="02010609060101010101" charset="-122"/>
                <a:ea typeface="黑体" panose="02010609060101010101" charset="-122"/>
                <a:sym typeface="微软雅黑" panose="020B0503020204020204" charset="-122"/>
              </a:rPr>
              <a:t>对于因工程活动而处于相对不利地位的个人与人群，社会应给予</a:t>
            </a:r>
            <a:r>
              <a:rPr lang="zh-CN" altLang="en-US" sz="2400" noProof="0" dirty="0" smtClean="0">
                <a:ln>
                  <a:noFill/>
                </a:ln>
                <a:solidFill>
                  <a:srgbClr val="FF0000"/>
                </a:solidFill>
                <a:effectLst/>
                <a:uLnTx/>
                <a:uFillTx/>
                <a:latin typeface="黑体" panose="02010609060101010101" charset="-122"/>
                <a:ea typeface="黑体" panose="02010609060101010101" charset="-122"/>
                <a:sym typeface="微软雅黑" panose="020B0503020204020204" charset="-122"/>
              </a:rPr>
              <a:t>适当的帮助和补偿</a:t>
            </a:r>
            <a:r>
              <a:rPr lang="zh-CN" altLang="en-US" sz="2400" noProof="0" dirty="0" smtClean="0">
                <a:ln>
                  <a:noFill/>
                </a:ln>
                <a:solidFill>
                  <a:srgbClr val="262626"/>
                </a:solidFill>
                <a:effectLst/>
                <a:uLnTx/>
                <a:uFillTx/>
                <a:latin typeface="黑体" panose="02010609060101010101" charset="-122"/>
                <a:ea typeface="黑体" panose="02010609060101010101" charset="-122"/>
                <a:sym typeface="微软雅黑" panose="020B0503020204020204" charset="-122"/>
              </a:rPr>
              <a:t>。</a:t>
            </a:r>
            <a:endParaRPr lang="zh-CN"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ctrTitle" idx="4294967295"/>
          </p:nvPr>
        </p:nvSpPr>
        <p:spPr>
          <a:xfrm>
            <a:off x="685800" y="953135"/>
            <a:ext cx="7772400" cy="927100"/>
          </a:xfrm>
          <a:solidFill>
            <a:schemeClr val="accent6">
              <a:lumMod val="40000"/>
              <a:lumOff val="60000"/>
            </a:schemeClr>
          </a:solidFill>
        </p:spPr>
        <p:txBody>
          <a:bodyPr vert="horz" wrap="square" lIns="91440" tIns="45720" rIns="91440" bIns="45720" anchor="b"/>
          <a:lstStyle>
            <a:lvl1pPr lvl="0">
              <a:buClrTx/>
              <a:buSzTx/>
              <a:buFontTx/>
              <a:defRPr/>
            </a:lvl1pPr>
          </a:lstStyle>
          <a:p>
            <a:pPr lvl="0" algn="ctr" eaLnBrk="1" hangingPunct="1">
              <a:buClrTx/>
              <a:buSzTx/>
              <a:buFontTx/>
            </a:pPr>
            <a:r>
              <a:rPr lang="zh-CN" altLang="en-US" b="1" dirty="0"/>
              <a:t>工程中的环境伦理 </a:t>
            </a:r>
            <a:endParaRPr lang="zh-CN" altLang="en-US" b="1" dirty="0"/>
          </a:p>
        </p:txBody>
      </p:sp>
      <p:sp>
        <p:nvSpPr>
          <p:cNvPr id="2" name="文本框 1"/>
          <p:cNvSpPr txBox="1"/>
          <p:nvPr/>
        </p:nvSpPr>
        <p:spPr>
          <a:xfrm>
            <a:off x="685800" y="1958975"/>
            <a:ext cx="7913370" cy="5000625"/>
          </a:xfrm>
          <a:prstGeom prst="rect">
            <a:avLst/>
          </a:prstGeom>
          <a:noFill/>
        </p:spPr>
        <p:txBody>
          <a:bodyPr wrap="square" rtlCol="0">
            <a:spAutoFit/>
          </a:bodyPr>
          <a:lstStyle/>
          <a:p>
            <a:pPr marL="342900" indent="0" algn="l" fontAlgn="auto">
              <a:lnSpc>
                <a:spcPct val="130000"/>
              </a:lnSpc>
              <a:buFont typeface="Wingdings" panose="05000000000000000000" charset="0"/>
              <a:buChar char="u"/>
            </a:pPr>
            <a:r>
              <a:rPr lang="zh-CN" altLang="en-US" sz="2800" b="1">
                <a:solidFill>
                  <a:srgbClr val="FF0000"/>
                </a:solidFill>
              </a:rPr>
              <a:t>环境保护两种观点</a:t>
            </a:r>
            <a:endParaRPr lang="zh-CN" altLang="en-US" sz="2800" b="1">
              <a:solidFill>
                <a:srgbClr val="FF0000"/>
              </a:solidFill>
            </a:endParaRPr>
          </a:p>
          <a:p>
            <a:pPr marL="953135" lvl="1" indent="10795" algn="l" fontAlgn="auto">
              <a:lnSpc>
                <a:spcPct val="130000"/>
              </a:lnSpc>
              <a:buFont typeface="Wingdings" panose="05000000000000000000" charset="0"/>
              <a:buChar char="ü"/>
            </a:pPr>
            <a:r>
              <a:rPr lang="zh-CN" altLang="en-US" sz="2800" b="1"/>
              <a:t>资源能保护主义</a:t>
            </a:r>
            <a:endParaRPr lang="zh-CN" altLang="en-US" sz="2800" b="1"/>
          </a:p>
          <a:p>
            <a:pPr marL="953135" lvl="1" indent="10795" algn="l" fontAlgn="auto">
              <a:lnSpc>
                <a:spcPct val="130000"/>
              </a:lnSpc>
              <a:buFont typeface="Wingdings" panose="05000000000000000000" charset="0"/>
              <a:buChar char="ü"/>
            </a:pPr>
            <a:r>
              <a:rPr lang="zh-CN" altLang="en-US" sz="2800" b="1"/>
              <a:t>自然保护主义</a:t>
            </a:r>
            <a:endParaRPr lang="zh-CN" altLang="en-US" sz="2800" b="1"/>
          </a:p>
          <a:p>
            <a:pPr marL="342900" lvl="0" indent="0" algn="l" fontAlgn="auto">
              <a:lnSpc>
                <a:spcPct val="130000"/>
              </a:lnSpc>
              <a:buFont typeface="Wingdings" panose="05000000000000000000" charset="0"/>
              <a:buChar char="u"/>
            </a:pPr>
            <a:r>
              <a:rPr lang="zh-CN" altLang="en-US" sz="2800" b="1" dirty="0" smtClean="0">
                <a:solidFill>
                  <a:srgbClr val="FF0000"/>
                </a:solidFill>
                <a:sym typeface="+mn-ea"/>
              </a:rPr>
              <a:t>环境伦理准则</a:t>
            </a:r>
            <a:endParaRPr lang="zh-CN" altLang="en-US" sz="2800" b="1" dirty="0" smtClean="0">
              <a:solidFill>
                <a:srgbClr val="FF0000"/>
              </a:solidFill>
              <a:sym typeface="+mn-ea"/>
            </a:endParaRPr>
          </a:p>
          <a:p>
            <a:pPr marL="914400" lvl="1" indent="0" algn="l" fontAlgn="auto">
              <a:lnSpc>
                <a:spcPct val="130000"/>
              </a:lnSpc>
              <a:buFont typeface="Wingdings" panose="05000000000000000000" charset="0"/>
              <a:buChar char="ü"/>
            </a:pPr>
            <a:r>
              <a:rPr lang="zh-CN" altLang="en-US" sz="2800" b="1"/>
              <a:t>尊重原则</a:t>
            </a:r>
            <a:endParaRPr lang="zh-CN" altLang="en-US" sz="2800" b="1"/>
          </a:p>
          <a:p>
            <a:pPr marL="914400" lvl="1" indent="0" algn="l" fontAlgn="auto">
              <a:lnSpc>
                <a:spcPct val="130000"/>
              </a:lnSpc>
              <a:buFont typeface="Wingdings" panose="05000000000000000000" charset="0"/>
              <a:buChar char="ü"/>
            </a:pPr>
            <a:r>
              <a:rPr lang="zh-CN" altLang="en-US" sz="2800" b="1"/>
              <a:t>整体性原则</a:t>
            </a:r>
            <a:endParaRPr lang="zh-CN" altLang="en-US" sz="2800" b="1"/>
          </a:p>
          <a:p>
            <a:pPr marL="914400" lvl="1" indent="0" algn="l" fontAlgn="auto">
              <a:lnSpc>
                <a:spcPct val="130000"/>
              </a:lnSpc>
              <a:buFont typeface="Wingdings" panose="05000000000000000000" charset="0"/>
              <a:buChar char="ü"/>
            </a:pPr>
            <a:r>
              <a:rPr lang="zh-CN" altLang="en-US" sz="2800" b="1"/>
              <a:t>不伤害原则</a:t>
            </a:r>
            <a:endParaRPr lang="zh-CN" altLang="en-US" sz="2800" b="1"/>
          </a:p>
          <a:p>
            <a:pPr marL="914400" lvl="1" indent="0" algn="l" fontAlgn="auto">
              <a:lnSpc>
                <a:spcPct val="130000"/>
              </a:lnSpc>
              <a:buFont typeface="Wingdings" panose="05000000000000000000" charset="0"/>
              <a:buChar char="ü"/>
            </a:pPr>
            <a:r>
              <a:rPr lang="zh-CN" altLang="en-US" sz="2800" b="1"/>
              <a:t>补偿原则</a:t>
            </a:r>
            <a:endParaRPr lang="zh-CN" altLang="en-US" sz="2800" b="1"/>
          </a:p>
          <a:p>
            <a:pPr marL="800100" lvl="1" indent="-342900" algn="l">
              <a:buFont typeface="Wingdings" panose="05000000000000000000" charset="0"/>
              <a:buChar char="u"/>
            </a:pPr>
            <a:endParaRPr lang="zh-CN" altLang="en-US" sz="28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ctrTitle" idx="4294967295"/>
          </p:nvPr>
        </p:nvSpPr>
        <p:spPr>
          <a:xfrm>
            <a:off x="685800" y="953135"/>
            <a:ext cx="7772400" cy="927100"/>
          </a:xfrm>
          <a:solidFill>
            <a:schemeClr val="accent6">
              <a:lumMod val="40000"/>
              <a:lumOff val="60000"/>
            </a:schemeClr>
          </a:solidFill>
        </p:spPr>
        <p:txBody>
          <a:bodyPr vert="horz" wrap="square" lIns="91440" tIns="45720" rIns="91440" bIns="45720" anchor="b"/>
          <a:lstStyle>
            <a:lvl1pPr lvl="0">
              <a:buClrTx/>
              <a:buSzTx/>
              <a:buFontTx/>
              <a:defRPr/>
            </a:lvl1pPr>
          </a:lstStyle>
          <a:p>
            <a:pPr lvl="0" algn="ctr" eaLnBrk="1" hangingPunct="1">
              <a:buClrTx/>
              <a:buSzTx/>
              <a:buFontTx/>
            </a:pPr>
            <a:r>
              <a:rPr lang="zh-CN" altLang="en-US" b="1" dirty="0"/>
              <a:t>工程中的环境伦理 </a:t>
            </a:r>
            <a:endParaRPr lang="zh-CN" altLang="en-US" b="1" dirty="0"/>
          </a:p>
        </p:txBody>
      </p:sp>
      <p:sp>
        <p:nvSpPr>
          <p:cNvPr id="2" name="文本框 1"/>
          <p:cNvSpPr txBox="1"/>
          <p:nvPr/>
        </p:nvSpPr>
        <p:spPr>
          <a:xfrm>
            <a:off x="685800" y="1958975"/>
            <a:ext cx="7913370" cy="3107690"/>
          </a:xfrm>
          <a:prstGeom prst="rect">
            <a:avLst/>
          </a:prstGeom>
          <a:noFill/>
        </p:spPr>
        <p:txBody>
          <a:bodyPr wrap="square" rtlCol="0">
            <a:spAutoFit/>
          </a:bodyPr>
          <a:lstStyle/>
          <a:p>
            <a:pPr marL="457200" lvl="0" indent="-457200" algn="l" fontAlgn="auto">
              <a:lnSpc>
                <a:spcPct val="150000"/>
              </a:lnSpc>
              <a:buFont typeface="Wingdings" panose="05000000000000000000" charset="0"/>
              <a:buChar char="u"/>
            </a:pPr>
            <a:r>
              <a:rPr lang="zh-CN" altLang="en-US" sz="2800" b="1"/>
              <a:t>当人类利益与自然利益发生冲突时，遵循两个原则</a:t>
            </a:r>
            <a:endParaRPr lang="zh-CN" altLang="en-US" sz="2800" b="1"/>
          </a:p>
          <a:p>
            <a:pPr marL="914400" lvl="1" indent="-457200" algn="l" fontAlgn="auto">
              <a:lnSpc>
                <a:spcPct val="150000"/>
              </a:lnSpc>
              <a:buFont typeface="Wingdings" panose="05000000000000000000" charset="0"/>
              <a:buChar char="ü"/>
            </a:pPr>
            <a:r>
              <a:rPr lang="zh-CN" altLang="en-US" sz="2800" b="1"/>
              <a:t>整体生态利益高于局部利益</a:t>
            </a:r>
            <a:endParaRPr lang="zh-CN" altLang="en-US" sz="2800" b="1"/>
          </a:p>
          <a:p>
            <a:pPr marL="914400" lvl="1" indent="-457200" algn="l" fontAlgn="auto">
              <a:lnSpc>
                <a:spcPct val="150000"/>
              </a:lnSpc>
              <a:buFont typeface="Wingdings" panose="05000000000000000000" charset="0"/>
              <a:buChar char="ü"/>
            </a:pPr>
            <a:r>
              <a:rPr lang="zh-CN" altLang="en-US" sz="2800" b="1"/>
              <a:t>生存需要 &gt; 基本需要 &gt; 非基本需要</a:t>
            </a:r>
            <a:endParaRPr lang="zh-CN" altLang="en-US" sz="2800" b="1"/>
          </a:p>
          <a:p>
            <a:pPr marL="800100" lvl="1" indent="-342900" algn="l">
              <a:buFont typeface="Wingdings" panose="05000000000000000000" charset="0"/>
              <a:buChar char="u"/>
            </a:pPr>
            <a:endParaRPr lang="zh-CN" altLang="en-US" sz="2800" b="1"/>
          </a:p>
        </p:txBody>
      </p:sp>
      <p:sp>
        <p:nvSpPr>
          <p:cNvPr id="4" name="文本框 3"/>
          <p:cNvSpPr txBox="1"/>
          <p:nvPr/>
        </p:nvSpPr>
        <p:spPr>
          <a:xfrm>
            <a:off x="240665" y="5220970"/>
            <a:ext cx="8662035" cy="521970"/>
          </a:xfrm>
          <a:prstGeom prst="rect">
            <a:avLst/>
          </a:prstGeom>
          <a:noFill/>
        </p:spPr>
        <p:txBody>
          <a:bodyPr wrap="square" rtlCol="0" anchor="t">
            <a:spAutoFit/>
          </a:bodyPr>
          <a:lstStyle/>
          <a:p>
            <a:pPr algn="ctr"/>
            <a:r>
              <a:rPr lang="zh-CN" altLang="en-US" sz="2800" b="1">
                <a:solidFill>
                  <a:srgbClr val="FF0000"/>
                </a:solidFill>
              </a:rPr>
              <a:t>工程共同体为其全部工程活动对环境造成的影响负责</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Words>
  <Application>WPS 演示</Application>
  <PresentationFormat>全屏显示(4:3)</PresentationFormat>
  <Paragraphs>99</Paragraphs>
  <Slides>12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Calibri</vt:lpstr>
      <vt:lpstr>Wingdings</vt:lpstr>
      <vt:lpstr>Tahoma</vt:lpstr>
      <vt:lpstr>黑体</vt:lpstr>
      <vt:lpstr>微软雅黑</vt:lpstr>
      <vt:lpstr>Arial Unicode MS</vt:lpstr>
      <vt:lpstr>Office 主题​​</vt:lpstr>
      <vt:lpstr>PowerPoint 演示文稿</vt:lpstr>
      <vt:lpstr>PowerPoint 演示文稿</vt:lpstr>
      <vt:lpstr>PowerPoint 演示文稿</vt:lpstr>
      <vt:lpstr>PowerPoint 演示文稿</vt:lpstr>
      <vt:lpstr>工程中风险、安全与责任</vt:lpstr>
      <vt:lpstr>工程中风险、安全与责任</vt:lpstr>
      <vt:lpstr>工程中的价值、利益与公正 </vt:lpstr>
      <vt:lpstr>工程中的环境伦理 </vt:lpstr>
      <vt:lpstr>工程中的环境伦理 </vt:lpstr>
      <vt:lpstr>软件工程师职业道德</vt:lpstr>
      <vt:lpstr>软件工程师职业道德</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信息印务</cp:lastModifiedBy>
  <cp:revision>152</cp:revision>
  <dcterms:created xsi:type="dcterms:W3CDTF">2018-08-20T09:30:00Z</dcterms:created>
  <dcterms:modified xsi:type="dcterms:W3CDTF">2021-12-17T06:15:24Z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