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2.wav" ContentType="audio/x-wav"/>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7"/>
  </p:notesMasterIdLst>
  <p:handoutMasterIdLst>
    <p:handoutMasterId r:id="rId38"/>
  </p:handoutMasterIdLst>
  <p:sldIdLst>
    <p:sldId id="291" r:id="rId2"/>
    <p:sldId id="272" r:id="rId3"/>
    <p:sldId id="330" r:id="rId4"/>
    <p:sldId id="329" r:id="rId5"/>
    <p:sldId id="258" r:id="rId6"/>
    <p:sldId id="260" r:id="rId7"/>
    <p:sldId id="264" r:id="rId8"/>
    <p:sldId id="265" r:id="rId9"/>
    <p:sldId id="296" r:id="rId10"/>
    <p:sldId id="298" r:id="rId11"/>
    <p:sldId id="299" r:id="rId12"/>
    <p:sldId id="331" r:id="rId13"/>
    <p:sldId id="302" r:id="rId14"/>
    <p:sldId id="303" r:id="rId15"/>
    <p:sldId id="311" r:id="rId16"/>
    <p:sldId id="314" r:id="rId17"/>
    <p:sldId id="316" r:id="rId18"/>
    <p:sldId id="317" r:id="rId19"/>
    <p:sldId id="319" r:id="rId20"/>
    <p:sldId id="321" r:id="rId21"/>
    <p:sldId id="257" r:id="rId22"/>
    <p:sldId id="278" r:id="rId23"/>
    <p:sldId id="333" r:id="rId24"/>
    <p:sldId id="357" r:id="rId25"/>
    <p:sldId id="336" r:id="rId26"/>
    <p:sldId id="334" r:id="rId27"/>
    <p:sldId id="304" r:id="rId28"/>
    <p:sldId id="358" r:id="rId29"/>
    <p:sldId id="343" r:id="rId30"/>
    <p:sldId id="344" r:id="rId31"/>
    <p:sldId id="345" r:id="rId32"/>
    <p:sldId id="347" r:id="rId33"/>
    <p:sldId id="350" r:id="rId34"/>
    <p:sldId id="352" r:id="rId35"/>
    <p:sldId id="359" r:id="rId36"/>
  </p:sldIdLst>
  <p:sldSz cx="9144000" cy="6858000" type="screen4x3"/>
  <p:notesSz cx="7099300" cy="10234613"/>
  <p:defaultTextStyle>
    <a:defPPr>
      <a:defRPr lang="zh-CN"/>
    </a:defPPr>
    <a:lvl1pPr algn="l" rtl="0" fontAlgn="base">
      <a:spcBef>
        <a:spcPct val="0"/>
      </a:spcBef>
      <a:spcAft>
        <a:spcPct val="0"/>
      </a:spcAft>
      <a:defRPr sz="28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黑体" pitchFamily="2" charset="-122"/>
        <a:cs typeface="+mn-cs"/>
      </a:defRPr>
    </a:lvl5pPr>
    <a:lvl6pPr marL="2286000" algn="l" defTabSz="914400" rtl="0" eaLnBrk="1" latinLnBrk="0" hangingPunct="1">
      <a:defRPr sz="2800" b="1" kern="1200">
        <a:solidFill>
          <a:schemeClr val="tx1"/>
        </a:solidFill>
        <a:latin typeface="Times New Roman" pitchFamily="18" charset="0"/>
        <a:ea typeface="黑体" pitchFamily="2" charset="-122"/>
        <a:cs typeface="+mn-cs"/>
      </a:defRPr>
    </a:lvl6pPr>
    <a:lvl7pPr marL="2743200" algn="l" defTabSz="914400" rtl="0" eaLnBrk="1" latinLnBrk="0" hangingPunct="1">
      <a:defRPr sz="2800" b="1" kern="1200">
        <a:solidFill>
          <a:schemeClr val="tx1"/>
        </a:solidFill>
        <a:latin typeface="Times New Roman" pitchFamily="18" charset="0"/>
        <a:ea typeface="黑体" pitchFamily="2" charset="-122"/>
        <a:cs typeface="+mn-cs"/>
      </a:defRPr>
    </a:lvl7pPr>
    <a:lvl8pPr marL="3200400" algn="l" defTabSz="914400" rtl="0" eaLnBrk="1" latinLnBrk="0" hangingPunct="1">
      <a:defRPr sz="2800" b="1" kern="1200">
        <a:solidFill>
          <a:schemeClr val="tx1"/>
        </a:solidFill>
        <a:latin typeface="Times New Roman" pitchFamily="18" charset="0"/>
        <a:ea typeface="黑体" pitchFamily="2" charset="-122"/>
        <a:cs typeface="+mn-cs"/>
      </a:defRPr>
    </a:lvl8pPr>
    <a:lvl9pPr marL="3657600" algn="l" defTabSz="914400" rtl="0" eaLnBrk="1" latinLnBrk="0" hangingPunct="1">
      <a:defRPr sz="2800" b="1"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FFCCCC"/>
    <a:srgbClr val="FFCCFF"/>
    <a:srgbClr val="FFFFFF"/>
    <a:srgbClr val="FF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3" autoAdjust="0"/>
    <p:restoredTop sz="94660"/>
  </p:normalViewPr>
  <p:slideViewPr>
    <p:cSldViewPr>
      <p:cViewPr varScale="1">
        <p:scale>
          <a:sx n="105" d="100"/>
          <a:sy n="105" d="100"/>
        </p:scale>
        <p:origin x="17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endParaRPr lang="en-US" altLang="zh-CN"/>
          </a:p>
        </p:txBody>
      </p:sp>
      <p:sp>
        <p:nvSpPr>
          <p:cNvPr id="1628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endParaRPr lang="en-US" altLang="zh-CN"/>
          </a:p>
        </p:txBody>
      </p:sp>
      <p:sp>
        <p:nvSpPr>
          <p:cNvPr id="1628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endParaRPr lang="en-US" altLang="zh-CN"/>
          </a:p>
        </p:txBody>
      </p:sp>
      <p:sp>
        <p:nvSpPr>
          <p:cNvPr id="1628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fld id="{B3660A81-0A25-4652-8D7C-4164C9E4EB48}"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endParaRPr lang="en-US" altLang="zh-CN"/>
          </a:p>
        </p:txBody>
      </p:sp>
      <p:sp>
        <p:nvSpPr>
          <p:cNvPr id="1669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endParaRPr lang="en-US" altLang="zh-CN"/>
          </a:p>
        </p:txBody>
      </p:sp>
      <p:sp>
        <p:nvSpPr>
          <p:cNvPr id="1669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669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69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endParaRPr lang="en-US" altLang="zh-CN"/>
          </a:p>
        </p:txBody>
      </p:sp>
      <p:sp>
        <p:nvSpPr>
          <p:cNvPr id="1669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fld id="{D91F2B22-AB23-4946-8029-2A48B27970C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1F2B22-AB23-4946-8029-2A48B27970CD}" type="slidenum">
              <a:rPr lang="en-US" altLang="zh-CN" smtClean="0"/>
              <a:pPr/>
              <a:t>29</a:t>
            </a:fld>
            <a:endParaRPr lang="en-US" altLang="zh-CN"/>
          </a:p>
        </p:txBody>
      </p:sp>
    </p:spTree>
    <p:extLst>
      <p:ext uri="{BB962C8B-B14F-4D97-AF65-F5344CB8AC3E}">
        <p14:creationId xmlns:p14="http://schemas.microsoft.com/office/powerpoint/2010/main" val="2234248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28002" name="Picture 2" descr="Template_01_Title"/>
          <p:cNvPicPr>
            <a:picLocks noChangeAspect="1" noChangeArrowheads="1"/>
          </p:cNvPicPr>
          <p:nvPr/>
        </p:nvPicPr>
        <p:blipFill>
          <a:blip r:embed="rId2" cstate="print"/>
          <a:srcRect/>
          <a:stretch>
            <a:fillRect/>
          </a:stretch>
        </p:blipFill>
        <p:spPr bwMode="auto">
          <a:xfrm>
            <a:off x="-152400" y="3175"/>
            <a:ext cx="9144000" cy="6858000"/>
          </a:xfrm>
          <a:prstGeom prst="rect">
            <a:avLst/>
          </a:prstGeom>
          <a:noFill/>
        </p:spPr>
      </p:pic>
      <p:sp>
        <p:nvSpPr>
          <p:cNvPr id="128003" name="Rectangle 3"/>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1280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128005" name="Rectangle 5"/>
          <p:cNvSpPr>
            <a:spLocks noGrp="1" noChangeArrowheads="1"/>
          </p:cNvSpPr>
          <p:nvPr>
            <p:ph type="dt" sz="half" idx="2"/>
          </p:nvPr>
        </p:nvSpPr>
        <p:spPr>
          <a:xfrm>
            <a:off x="685800" y="6248400"/>
            <a:ext cx="1905000" cy="457200"/>
          </a:xfrm>
        </p:spPr>
        <p:txBody>
          <a:bodyPr anchor="t"/>
          <a:lstStyle>
            <a:lvl1pPr>
              <a:defRPr kumimoji="1" sz="1400">
                <a:solidFill>
                  <a:schemeClr val="tx1"/>
                </a:solidFill>
                <a:latin typeface="+mn-lt"/>
              </a:defRPr>
            </a:lvl1pPr>
          </a:lstStyle>
          <a:p>
            <a:fld id="{311F729F-B9E3-4DAB-B80B-74E44378DFB7}" type="datetime1">
              <a:rPr lang="zh-CN" altLang="en-US"/>
              <a:pPr/>
              <a:t>2023/10/17</a:t>
            </a:fld>
            <a:endParaRPr lang="en-US" altLang="zh-CN"/>
          </a:p>
        </p:txBody>
      </p:sp>
      <p:sp>
        <p:nvSpPr>
          <p:cNvPr id="128006" name="Rectangle 6"/>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kumimoji="1" sz="1400" b="0">
                <a:ea typeface="+mn-ea"/>
              </a:defRPr>
            </a:lvl1pPr>
          </a:lstStyle>
          <a:p>
            <a:endParaRPr lang="en-US" altLang="zh-CN"/>
          </a:p>
        </p:txBody>
      </p:sp>
      <p:sp>
        <p:nvSpPr>
          <p:cNvPr id="128007" name="Rectangle 7"/>
          <p:cNvSpPr>
            <a:spLocks noGrp="1" noChangeArrowheads="1"/>
          </p:cNvSpPr>
          <p:nvPr>
            <p:ph type="sldNum" sz="quarter" idx="4"/>
          </p:nvPr>
        </p:nvSpPr>
        <p:spPr>
          <a:xfrm>
            <a:off x="6553200" y="6248400"/>
            <a:ext cx="1905000" cy="457200"/>
          </a:xfrm>
        </p:spPr>
        <p:txBody>
          <a:bodyPr anchor="t"/>
          <a:lstStyle>
            <a:lvl1pPr>
              <a:defRPr kumimoji="1" sz="1400">
                <a:solidFill>
                  <a:schemeClr val="tx1"/>
                </a:solidFill>
                <a:latin typeface="+mn-lt"/>
              </a:defRPr>
            </a:lvl1pPr>
          </a:lstStyle>
          <a:p>
            <a:fld id="{F9551E85-36E9-4423-9F1F-6B711BC661CB}" type="slidenum">
              <a:rPr lang="en-US" altLang="zh-CN"/>
              <a:pPr/>
              <a:t>‹#›</a:t>
            </a:fld>
            <a:endParaRPr lang="en-US" altLang="zh-CN"/>
          </a:p>
        </p:txBody>
      </p:sp>
      <p:pic>
        <p:nvPicPr>
          <p:cNvPr id="128008" name="Picture 8" descr="Template_01_Titl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28009" name="Picture 9" descr="Template_01_Body"/>
          <p:cNvPicPr>
            <a:picLocks noChangeAspect="1" noChangeArrowheads="1"/>
          </p:cNvPicPr>
          <p:nvPr userDrawn="1"/>
        </p:nvPicPr>
        <p:blipFill>
          <a:blip r:embed="rId3" cstate="print"/>
          <a:srcRect/>
          <a:stretch>
            <a:fillRect/>
          </a:stretch>
        </p:blipFill>
        <p:spPr bwMode="auto">
          <a:xfrm>
            <a:off x="-152400" y="3175"/>
            <a:ext cx="9144000" cy="6858000"/>
          </a:xfrm>
          <a:prstGeom prst="rect">
            <a:avLst/>
          </a:prstGeom>
          <a:noFill/>
        </p:spPr>
      </p:pic>
      <p:pic>
        <p:nvPicPr>
          <p:cNvPr id="128010" name="Picture 10" descr="ese_r6_c1"/>
          <p:cNvPicPr>
            <a:picLocks noChangeAspect="1" noChangeArrowheads="1"/>
          </p:cNvPicPr>
          <p:nvPr userDrawn="1"/>
        </p:nvPicPr>
        <p:blipFill>
          <a:blip r:embed="rId4" cstate="print"/>
          <a:srcRect/>
          <a:stretch>
            <a:fillRect/>
          </a:stretch>
        </p:blipFill>
        <p:spPr bwMode="auto">
          <a:xfrm>
            <a:off x="-180975" y="-26988"/>
            <a:ext cx="9324975" cy="576263"/>
          </a:xfrm>
          <a:prstGeom prst="rect">
            <a:avLst/>
          </a:prstGeom>
          <a:noFill/>
          <a:ln w="9525">
            <a:noFill/>
            <a:miter lim="800000"/>
            <a:headEnd/>
            <a:tailEnd/>
          </a:ln>
        </p:spPr>
      </p:pic>
      <p:sp>
        <p:nvSpPr>
          <p:cNvPr id="128011" name="Text Box 11"/>
          <p:cNvSpPr txBox="1">
            <a:spLocks noChangeArrowheads="1"/>
          </p:cNvSpPr>
          <p:nvPr userDrawn="1"/>
        </p:nvSpPr>
        <p:spPr bwMode="auto">
          <a:xfrm>
            <a:off x="-107950" y="-100013"/>
            <a:ext cx="2216150" cy="701676"/>
          </a:xfrm>
          <a:prstGeom prst="rect">
            <a:avLst/>
          </a:prstGeom>
          <a:noFill/>
          <a:ln w="9525">
            <a:noFill/>
            <a:miter lim="800000"/>
            <a:headEnd/>
            <a:tailEnd/>
          </a:ln>
          <a:effectLst/>
        </p:spPr>
        <p:txBody>
          <a:bodyPr wrap="none">
            <a:spAutoFit/>
          </a:bodyPr>
          <a:lstStyle/>
          <a:p>
            <a:pPr algn="ctr"/>
            <a:r>
              <a:rPr kumimoji="1" lang="zh-CN" altLang="en-US" sz="4000">
                <a:solidFill>
                  <a:srgbClr val="FF0000"/>
                </a:solidFill>
                <a:ea typeface="华文行楷" pitchFamily="2" charset="-122"/>
              </a:rPr>
              <a:t>复变函数</a:t>
            </a:r>
          </a:p>
        </p:txBody>
      </p:sp>
      <p:sp>
        <p:nvSpPr>
          <p:cNvPr id="128012" name="Text Box 12"/>
          <p:cNvSpPr txBox="1">
            <a:spLocks noChangeArrowheads="1"/>
          </p:cNvSpPr>
          <p:nvPr userDrawn="1"/>
        </p:nvSpPr>
        <p:spPr bwMode="auto">
          <a:xfrm>
            <a:off x="6300788" y="-76200"/>
            <a:ext cx="2825750" cy="336550"/>
          </a:xfrm>
          <a:prstGeom prst="rect">
            <a:avLst/>
          </a:prstGeom>
          <a:noFill/>
          <a:ln w="9525">
            <a:noFill/>
            <a:miter lim="800000"/>
            <a:headEnd/>
            <a:tailEnd/>
          </a:ln>
          <a:effectLst/>
        </p:spPr>
        <p:txBody>
          <a:bodyPr wrap="none">
            <a:spAutoFit/>
          </a:bodyPr>
          <a:lstStyle/>
          <a:p>
            <a:pPr algn="ctr"/>
            <a:r>
              <a:rPr kumimoji="1" lang="zh-CN" altLang="en-US" sz="1600">
                <a:solidFill>
                  <a:srgbClr val="FF0000"/>
                </a:solidFill>
                <a:ea typeface="华文行楷" pitchFamily="2" charset="-122"/>
              </a:rPr>
              <a:t>华中科技大学数学与统计学院</a:t>
            </a:r>
          </a:p>
        </p:txBody>
      </p:sp>
      <p:sp>
        <p:nvSpPr>
          <p:cNvPr id="128013" name="Rectangle 13"/>
          <p:cNvSpPr>
            <a:spLocks noChangeArrowheads="1"/>
          </p:cNvSpPr>
          <p:nvPr/>
        </p:nvSpPr>
        <p:spPr bwMode="auto">
          <a:xfrm>
            <a:off x="8172450" y="6408738"/>
            <a:ext cx="2133600" cy="476250"/>
          </a:xfrm>
          <a:prstGeom prst="rect">
            <a:avLst/>
          </a:prstGeom>
          <a:noFill/>
          <a:ln w="9525">
            <a:noFill/>
            <a:miter lim="800000"/>
            <a:headEnd/>
            <a:tailEnd/>
          </a:ln>
          <a:effectLst/>
        </p:spPr>
        <p:txBody>
          <a:bodyPr anchor="b"/>
          <a:lstStyle/>
          <a:p>
            <a:fld id="{37498DA0-C012-4B0E-B0FA-82B600253A6C}" type="datetime1">
              <a:rPr lang="zh-CN" altLang="en-US" sz="1200" b="0">
                <a:solidFill>
                  <a:schemeClr val="bg1"/>
                </a:solidFill>
                <a:latin typeface="Arial" charset="0"/>
                <a:ea typeface="宋体" pitchFamily="2" charset="-122"/>
              </a:rPr>
              <a:pPr/>
              <a:t>2023/10/17</a:t>
            </a:fld>
            <a:endParaRPr lang="en-US" altLang="zh-CN" sz="1200" b="0">
              <a:solidFill>
                <a:schemeClr val="bg1"/>
              </a:solidFill>
              <a:latin typeface="Arial" charset="0"/>
              <a:ea typeface="宋体" pitchFamily="2" charset="-122"/>
            </a:endParaRPr>
          </a:p>
        </p:txBody>
      </p:sp>
      <p:sp>
        <p:nvSpPr>
          <p:cNvPr id="128014" name="Rectangle 14"/>
          <p:cNvSpPr>
            <a:spLocks noChangeArrowheads="1"/>
          </p:cNvSpPr>
          <p:nvPr/>
        </p:nvSpPr>
        <p:spPr bwMode="auto">
          <a:xfrm>
            <a:off x="-468313" y="6381750"/>
            <a:ext cx="935038" cy="476250"/>
          </a:xfrm>
          <a:prstGeom prst="rect">
            <a:avLst/>
          </a:prstGeom>
          <a:noFill/>
          <a:ln w="9525">
            <a:noFill/>
            <a:miter lim="800000"/>
            <a:headEnd/>
            <a:tailEnd/>
          </a:ln>
          <a:effectLst/>
        </p:spPr>
        <p:txBody>
          <a:bodyPr anchor="b"/>
          <a:lstStyle/>
          <a:p>
            <a:pPr algn="r"/>
            <a:fld id="{FE906FF4-68A8-4A3B-B868-1CFB6D8C1913}" type="slidenum">
              <a:rPr lang="en-US" altLang="zh-CN" sz="1200" b="0">
                <a:solidFill>
                  <a:schemeClr val="bg1"/>
                </a:solidFill>
                <a:latin typeface="Arial" charset="0"/>
                <a:ea typeface="宋体" pitchFamily="2" charset="-122"/>
              </a:rPr>
              <a:pPr algn="r"/>
              <a:t>‹#›</a:t>
            </a:fld>
            <a:endParaRPr lang="en-US" altLang="zh-CN" sz="1200" b="0">
              <a:solidFill>
                <a:schemeClr val="bg1"/>
              </a:solidFill>
              <a:latin typeface="Arial" charset="0"/>
              <a:ea typeface="宋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A30908AE-1C03-44B1-B917-3D4B4EC744F8}"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4D2D56A5-D3C6-4012-97A6-0592EA92ED0D}" type="datetime1">
              <a:rPr lang="zh-CN" altLang="en-US"/>
              <a:pPr/>
              <a:t>2023/10/17</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59F363D-5A49-4ED1-893B-4FC102451231}"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E336ABD9-824C-4E0D-A0BD-05983076D290}" type="datetime1">
              <a:rPr lang="zh-CN" altLang="en-US"/>
              <a:pPr/>
              <a:t>2023/10/17</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468313" y="6381750"/>
            <a:ext cx="935038" cy="476250"/>
          </a:xfrm>
        </p:spPr>
        <p:txBody>
          <a:bodyPr/>
          <a:lstStyle>
            <a:lvl1pPr>
              <a:defRPr/>
            </a:lvl1pPr>
          </a:lstStyle>
          <a:p>
            <a:fld id="{0050C715-3BFC-4EE3-A440-DDC6280A7E50}" type="slidenum">
              <a:rPr lang="en-US" altLang="zh-CN"/>
              <a:pPr/>
              <a:t>‹#›</a:t>
            </a:fld>
            <a:endParaRPr lang="en-US" altLang="zh-CN"/>
          </a:p>
        </p:txBody>
      </p:sp>
      <p:sp>
        <p:nvSpPr>
          <p:cNvPr id="6" name="日期占位符 5"/>
          <p:cNvSpPr>
            <a:spLocks noGrp="1"/>
          </p:cNvSpPr>
          <p:nvPr>
            <p:ph type="dt" sz="half" idx="11"/>
          </p:nvPr>
        </p:nvSpPr>
        <p:spPr>
          <a:xfrm>
            <a:off x="8172450" y="6408738"/>
            <a:ext cx="2133600" cy="476250"/>
          </a:xfrm>
        </p:spPr>
        <p:txBody>
          <a:bodyPr/>
          <a:lstStyle>
            <a:lvl1pPr>
              <a:defRPr/>
            </a:lvl1pPr>
          </a:lstStyle>
          <a:p>
            <a:fld id="{9DDAC389-EF59-4570-81DE-21F4B262D856}" type="datetime1">
              <a:rPr lang="zh-CN" altLang="en-US"/>
              <a:pPr/>
              <a:t>2023/10/17</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9">
            <a:extLst>
              <a:ext uri="{FF2B5EF4-FFF2-40B4-BE49-F238E27FC236}">
                <a16:creationId xmlns:a16="http://schemas.microsoft.com/office/drawing/2014/main" id="{6DFC6405-D6F4-AC0E-4FB4-DC3190DBAF23}"/>
              </a:ext>
            </a:extLst>
          </p:cNvPr>
          <p:cNvSpPr>
            <a:spLocks noGrp="1" noChangeArrowheads="1"/>
          </p:cNvSpPr>
          <p:nvPr>
            <p:ph type="sldNum" sz="quarter" idx="10"/>
          </p:nvPr>
        </p:nvSpPr>
        <p:spPr>
          <a:ln/>
        </p:spPr>
        <p:txBody>
          <a:bodyPr/>
          <a:lstStyle>
            <a:lvl1pPr>
              <a:defRPr/>
            </a:lvl1pPr>
          </a:lstStyle>
          <a:p>
            <a:pPr>
              <a:defRPr/>
            </a:pPr>
            <a:fld id="{D5989867-BB69-44A5-96B5-80BC103B8B6B}" type="slidenum">
              <a:rPr lang="en-US" altLang="zh-CN"/>
              <a:pPr>
                <a:defRPr/>
              </a:pPr>
              <a:t>‹#›</a:t>
            </a:fld>
            <a:endParaRPr lang="en-US" altLang="zh-CN"/>
          </a:p>
        </p:txBody>
      </p:sp>
      <p:sp>
        <p:nvSpPr>
          <p:cNvPr id="7" name="Rectangle 10">
            <a:extLst>
              <a:ext uri="{FF2B5EF4-FFF2-40B4-BE49-F238E27FC236}">
                <a16:creationId xmlns:a16="http://schemas.microsoft.com/office/drawing/2014/main" id="{1331DFF7-AA1D-94CB-6CB1-13A4EF916B64}"/>
              </a:ext>
            </a:extLst>
          </p:cNvPr>
          <p:cNvSpPr>
            <a:spLocks noGrp="1" noChangeArrowheads="1"/>
          </p:cNvSpPr>
          <p:nvPr>
            <p:ph type="dt" sz="half" idx="11"/>
          </p:nvPr>
        </p:nvSpPr>
        <p:spPr>
          <a:ln/>
        </p:spPr>
        <p:txBody>
          <a:bodyPr/>
          <a:lstStyle>
            <a:lvl1pPr>
              <a:defRPr/>
            </a:lvl1pPr>
          </a:lstStyle>
          <a:p>
            <a:pPr>
              <a:defRPr/>
            </a:pPr>
            <a:fld id="{201FB843-E3DE-4801-BDB2-6523A7BF95BB}" type="datetime1">
              <a:rPr lang="zh-CN" altLang="en-US"/>
              <a:pPr>
                <a:defRPr/>
              </a:pPr>
              <a:t>2023/10/17</a:t>
            </a:fld>
            <a:endParaRPr lang="en-US" altLang="zh-CN"/>
          </a:p>
        </p:txBody>
      </p:sp>
    </p:spTree>
    <p:extLst>
      <p:ext uri="{BB962C8B-B14F-4D97-AF65-F5344CB8AC3E}">
        <p14:creationId xmlns:p14="http://schemas.microsoft.com/office/powerpoint/2010/main" val="1725181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9">
            <a:extLst>
              <a:ext uri="{FF2B5EF4-FFF2-40B4-BE49-F238E27FC236}">
                <a16:creationId xmlns:a16="http://schemas.microsoft.com/office/drawing/2014/main" id="{D8C4B6A9-DFA3-6F08-2409-EAF0AFCE0F46}"/>
              </a:ext>
            </a:extLst>
          </p:cNvPr>
          <p:cNvSpPr>
            <a:spLocks noGrp="1" noChangeArrowheads="1"/>
          </p:cNvSpPr>
          <p:nvPr>
            <p:ph type="sldNum" sz="quarter" idx="10"/>
          </p:nvPr>
        </p:nvSpPr>
        <p:spPr>
          <a:ln/>
        </p:spPr>
        <p:txBody>
          <a:bodyPr/>
          <a:lstStyle>
            <a:lvl1pPr>
              <a:defRPr/>
            </a:lvl1pPr>
          </a:lstStyle>
          <a:p>
            <a:pPr>
              <a:defRPr/>
            </a:pPr>
            <a:fld id="{937AD472-9CE0-4FD1-9900-2E911D8476BC}" type="slidenum">
              <a:rPr lang="en-US" altLang="zh-CN"/>
              <a:pPr>
                <a:defRPr/>
              </a:pPr>
              <a:t>‹#›</a:t>
            </a:fld>
            <a:endParaRPr lang="en-US" altLang="zh-CN"/>
          </a:p>
        </p:txBody>
      </p:sp>
      <p:sp>
        <p:nvSpPr>
          <p:cNvPr id="4" name="Rectangle 10">
            <a:extLst>
              <a:ext uri="{FF2B5EF4-FFF2-40B4-BE49-F238E27FC236}">
                <a16:creationId xmlns:a16="http://schemas.microsoft.com/office/drawing/2014/main" id="{40CB0AE0-EB3C-2211-D784-1A4B9B338EA5}"/>
              </a:ext>
            </a:extLst>
          </p:cNvPr>
          <p:cNvSpPr>
            <a:spLocks noGrp="1" noChangeArrowheads="1"/>
          </p:cNvSpPr>
          <p:nvPr>
            <p:ph type="dt" sz="half" idx="11"/>
          </p:nvPr>
        </p:nvSpPr>
        <p:spPr>
          <a:ln/>
        </p:spPr>
        <p:txBody>
          <a:bodyPr/>
          <a:lstStyle>
            <a:lvl1pPr>
              <a:defRPr/>
            </a:lvl1pPr>
          </a:lstStyle>
          <a:p>
            <a:pPr>
              <a:defRPr/>
            </a:pPr>
            <a:fld id="{527E56E3-039A-442A-A96F-A46A7DC5A9AB}" type="datetime1">
              <a:rPr lang="zh-CN" altLang="en-US"/>
              <a:pPr>
                <a:defRPr/>
              </a:pPr>
              <a:t>2023/10/17</a:t>
            </a:fld>
            <a:endParaRPr lang="en-US" altLang="zh-CN"/>
          </a:p>
        </p:txBody>
      </p:sp>
    </p:spTree>
    <p:extLst>
      <p:ext uri="{BB962C8B-B14F-4D97-AF65-F5344CB8AC3E}">
        <p14:creationId xmlns:p14="http://schemas.microsoft.com/office/powerpoint/2010/main" val="133984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BD041A23-242D-4BD1-8F04-17DD1E1BED3F}"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E3D58E91-E35F-4F7B-B327-2D9886A64891}" type="datetime1">
              <a:rPr lang="zh-CN" altLang="en-US"/>
              <a:pPr/>
              <a:t>2023/10/17</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4A2EF1C7-85FA-437D-B737-F52474E4080D}"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0C14C221-CDFD-4625-BADF-79E9FEB32BC3}" type="datetime1">
              <a:rPr lang="zh-CN" altLang="en-US"/>
              <a:pPr/>
              <a:t>2023/10/17</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E231F020-BAEE-488D-A62D-750E86A28904}"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298FA364-210D-4B41-85BC-125A3D2FCDA9}" type="datetime1">
              <a:rPr lang="zh-CN" altLang="en-US"/>
              <a:pPr/>
              <a:t>2023/10/17</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4529235E-2ADE-436E-A1CE-6B0B3A76D1B1}"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fld id="{19694D6D-05A1-414B-B436-C48C3A3932DB}" type="datetime1">
              <a:rPr lang="zh-CN" altLang="en-US"/>
              <a:pPr/>
              <a:t>2023/10/17</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255956C-2866-4A0C-B7CE-D5B44D04A8B6}"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fld id="{4AA6E5FA-EA7A-4C99-BF78-6B9430E73E0E}" type="datetime1">
              <a:rPr lang="zh-CN" altLang="en-US"/>
              <a:pPr/>
              <a:t>2023/10/17</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A9BD4A69-F71A-4453-8EF0-7CE51CA98DA7}"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fld id="{861FF293-0079-45C5-85F1-ECB1BA77A900}" type="datetime1">
              <a:rPr lang="zh-CN" altLang="en-US"/>
              <a:pPr/>
              <a:t>2023/10/17</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A41BB9AC-F273-4298-93A7-54559E330DC3}"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5495A7C5-AB6A-4537-B310-60D0E5705056}" type="datetime1">
              <a:rPr lang="zh-CN" altLang="en-US"/>
              <a:pPr/>
              <a:t>2023/10/17</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D07DD776-E053-455E-94FD-3182DF3C3307}"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F5BD503B-1E85-4423-98DF-F8C742EB61EC}" type="datetime1">
              <a:rPr lang="zh-CN" altLang="en-US"/>
              <a:pPr/>
              <a:t>2023/10/17</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69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6980" name="Picture 4" descr="Template_01_Title"/>
          <p:cNvPicPr>
            <a:picLocks noChangeAspect="1" noChangeArrowheads="1"/>
          </p:cNvPicPr>
          <p:nvPr/>
        </p:nvPicPr>
        <p:blipFill>
          <a:blip r:embed="rId16" cstate="print"/>
          <a:srcRect/>
          <a:stretch>
            <a:fillRect/>
          </a:stretch>
        </p:blipFill>
        <p:spPr bwMode="auto">
          <a:xfrm>
            <a:off x="0" y="0"/>
            <a:ext cx="9144000" cy="6858000"/>
          </a:xfrm>
          <a:prstGeom prst="rect">
            <a:avLst/>
          </a:prstGeom>
          <a:noFill/>
        </p:spPr>
      </p:pic>
      <p:pic>
        <p:nvPicPr>
          <p:cNvPr id="126981" name="Picture 5" descr="Template_01_Body"/>
          <p:cNvPicPr>
            <a:picLocks noChangeAspect="1" noChangeArrowheads="1"/>
          </p:cNvPicPr>
          <p:nvPr/>
        </p:nvPicPr>
        <p:blipFill>
          <a:blip r:embed="rId17" cstate="print"/>
          <a:srcRect/>
          <a:stretch>
            <a:fillRect/>
          </a:stretch>
        </p:blipFill>
        <p:spPr bwMode="auto">
          <a:xfrm>
            <a:off x="-152400" y="0"/>
            <a:ext cx="9144000" cy="6858000"/>
          </a:xfrm>
          <a:prstGeom prst="rect">
            <a:avLst/>
          </a:prstGeom>
          <a:noFill/>
        </p:spPr>
      </p:pic>
      <p:pic>
        <p:nvPicPr>
          <p:cNvPr id="126982" name="Picture 6" descr="ese_r6_c1"/>
          <p:cNvPicPr>
            <a:picLocks noChangeAspect="1" noChangeArrowheads="1"/>
          </p:cNvPicPr>
          <p:nvPr userDrawn="1"/>
        </p:nvPicPr>
        <p:blipFill>
          <a:blip r:embed="rId18" cstate="print"/>
          <a:srcRect/>
          <a:stretch>
            <a:fillRect/>
          </a:stretch>
        </p:blipFill>
        <p:spPr bwMode="auto">
          <a:xfrm>
            <a:off x="-180975" y="-26988"/>
            <a:ext cx="9324975" cy="576263"/>
          </a:xfrm>
          <a:prstGeom prst="rect">
            <a:avLst/>
          </a:prstGeom>
          <a:noFill/>
          <a:ln w="9525">
            <a:noFill/>
            <a:miter lim="800000"/>
            <a:headEnd/>
            <a:tailEnd/>
          </a:ln>
        </p:spPr>
      </p:pic>
      <p:sp>
        <p:nvSpPr>
          <p:cNvPr id="126983" name="Text Box 7"/>
          <p:cNvSpPr txBox="1">
            <a:spLocks noChangeArrowheads="1"/>
          </p:cNvSpPr>
          <p:nvPr userDrawn="1"/>
        </p:nvSpPr>
        <p:spPr bwMode="auto">
          <a:xfrm>
            <a:off x="-36513" y="-100013"/>
            <a:ext cx="2216151" cy="701676"/>
          </a:xfrm>
          <a:prstGeom prst="rect">
            <a:avLst/>
          </a:prstGeom>
          <a:noFill/>
          <a:ln w="9525">
            <a:noFill/>
            <a:miter lim="800000"/>
            <a:headEnd/>
            <a:tailEnd/>
          </a:ln>
          <a:effectLst/>
        </p:spPr>
        <p:txBody>
          <a:bodyPr wrap="none">
            <a:spAutoFit/>
          </a:bodyPr>
          <a:lstStyle/>
          <a:p>
            <a:pPr algn="ctr"/>
            <a:r>
              <a:rPr kumimoji="1" lang="zh-CN" altLang="en-US" sz="4000">
                <a:solidFill>
                  <a:srgbClr val="FF0000"/>
                </a:solidFill>
                <a:ea typeface="华文行楷" pitchFamily="2" charset="-122"/>
              </a:rPr>
              <a:t>复变函数</a:t>
            </a:r>
          </a:p>
        </p:txBody>
      </p:sp>
      <p:sp>
        <p:nvSpPr>
          <p:cNvPr id="126984" name="Text Box 8"/>
          <p:cNvSpPr txBox="1">
            <a:spLocks noChangeArrowheads="1"/>
          </p:cNvSpPr>
          <p:nvPr userDrawn="1"/>
        </p:nvSpPr>
        <p:spPr bwMode="auto">
          <a:xfrm>
            <a:off x="6300788" y="-76200"/>
            <a:ext cx="2825750" cy="336550"/>
          </a:xfrm>
          <a:prstGeom prst="rect">
            <a:avLst/>
          </a:prstGeom>
          <a:noFill/>
          <a:ln w="9525">
            <a:noFill/>
            <a:miter lim="800000"/>
            <a:headEnd/>
            <a:tailEnd/>
          </a:ln>
          <a:effectLst/>
        </p:spPr>
        <p:txBody>
          <a:bodyPr wrap="none">
            <a:spAutoFit/>
          </a:bodyPr>
          <a:lstStyle/>
          <a:p>
            <a:pPr algn="ctr"/>
            <a:r>
              <a:rPr kumimoji="1" lang="zh-CN" altLang="en-US" sz="1600">
                <a:solidFill>
                  <a:srgbClr val="FF0000"/>
                </a:solidFill>
                <a:ea typeface="华文行楷" pitchFamily="2" charset="-122"/>
              </a:rPr>
              <a:t>华中科技大学数学与统计学院</a:t>
            </a:r>
          </a:p>
        </p:txBody>
      </p:sp>
      <p:sp>
        <p:nvSpPr>
          <p:cNvPr id="126985" name="Rectangle 9"/>
          <p:cNvSpPr>
            <a:spLocks noGrp="1" noChangeArrowheads="1"/>
          </p:cNvSpPr>
          <p:nvPr>
            <p:ph type="sldNum" sz="quarter" idx="4"/>
          </p:nvPr>
        </p:nvSpPr>
        <p:spPr bwMode="auto">
          <a:xfrm>
            <a:off x="-468313" y="6381750"/>
            <a:ext cx="935038"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bg1"/>
                </a:solidFill>
                <a:latin typeface="Arial" charset="0"/>
                <a:ea typeface="+mn-ea"/>
              </a:defRPr>
            </a:lvl1pPr>
          </a:lstStyle>
          <a:p>
            <a:fld id="{71C08C26-1339-4B52-A4EA-903550A149AE}" type="slidenum">
              <a:rPr lang="en-US" altLang="zh-CN"/>
              <a:pPr/>
              <a:t>‹#›</a:t>
            </a:fld>
            <a:endParaRPr lang="en-US" altLang="zh-CN"/>
          </a:p>
        </p:txBody>
      </p:sp>
      <p:sp>
        <p:nvSpPr>
          <p:cNvPr id="126986" name="Rectangle 10"/>
          <p:cNvSpPr>
            <a:spLocks noGrp="1" noChangeArrowheads="1"/>
          </p:cNvSpPr>
          <p:nvPr>
            <p:ph type="dt" sz="half" idx="2"/>
          </p:nvPr>
        </p:nvSpPr>
        <p:spPr bwMode="auto">
          <a:xfrm>
            <a:off x="8172450" y="6408738"/>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bg1"/>
                </a:solidFill>
                <a:latin typeface="Arial" charset="0"/>
                <a:ea typeface="+mn-ea"/>
              </a:defRPr>
            </a:lvl1pPr>
          </a:lstStyle>
          <a:p>
            <a:fld id="{B2710B71-5B82-4367-9270-9ADBD7A2EA23}" type="datetime1">
              <a:rPr lang="zh-CN" altLang="en-US"/>
              <a:pPr/>
              <a:t>2023/10/17</a:t>
            </a:fld>
            <a:endParaRPr lang="en-US" altLang="zh-CN"/>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2.bin"/><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4.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41.bin"/><Relationship Id="rId5" Type="http://schemas.openxmlformats.org/officeDocument/2006/relationships/image" Target="../media/image47.wmf"/><Relationship Id="rId4" Type="http://schemas.openxmlformats.org/officeDocument/2006/relationships/oleObject" Target="../embeddings/oleObject40.bin"/><Relationship Id="rId9" Type="http://schemas.openxmlformats.org/officeDocument/2006/relationships/image" Target="../media/image4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0.wmf"/><Relationship Id="rId7" Type="http://schemas.openxmlformats.org/officeDocument/2006/relationships/image" Target="../media/image52.wmf"/><Relationship Id="rId2"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45.bin"/><Relationship Id="rId5" Type="http://schemas.openxmlformats.org/officeDocument/2006/relationships/image" Target="../media/image51.wmf"/><Relationship Id="rId4" Type="http://schemas.openxmlformats.org/officeDocument/2006/relationships/oleObject" Target="../embeddings/oleObject44.bin"/><Relationship Id="rId9" Type="http://schemas.openxmlformats.org/officeDocument/2006/relationships/image" Target="../media/image53.wmf"/></Relationships>
</file>

<file path=ppt/slides/_rels/slide15.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9.bin"/><Relationship Id="rId5" Type="http://schemas.openxmlformats.org/officeDocument/2006/relationships/image" Target="../media/image55.emf"/><Relationship Id="rId4" Type="http://schemas.openxmlformats.org/officeDocument/2006/relationships/oleObject" Target="../embeddings/oleObject4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59.wmf"/><Relationship Id="rId12" Type="http://schemas.openxmlformats.org/officeDocument/2006/relationships/oleObject" Target="../embeddings/oleObject55.bin"/><Relationship Id="rId2" Type="http://schemas.openxmlformats.org/officeDocument/2006/relationships/oleObject" Target="../embeddings/oleObject50.bin"/><Relationship Id="rId1" Type="http://schemas.openxmlformats.org/officeDocument/2006/relationships/slideLayout" Target="../slideLayouts/slideLayout6.xml"/><Relationship Id="rId6" Type="http://schemas.openxmlformats.org/officeDocument/2006/relationships/oleObject" Target="../embeddings/oleObject52.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0.wmf"/></Relationships>
</file>

<file path=ppt/slides/_rels/slide1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56.bin"/><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64.wmf"/><Relationship Id="rId7" Type="http://schemas.openxmlformats.org/officeDocument/2006/relationships/image" Target="../media/image66.e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oleObject" Target="../embeddings/oleObject59.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7.wmf"/></Relationships>
</file>

<file path=ppt/slides/_rels/slide19.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62.bin"/><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63.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audio" Target="../media/audio2.wav"/><Relationship Id="rId1" Type="http://schemas.openxmlformats.org/officeDocument/2006/relationships/slideLayout" Target="../slideLayouts/slideLayout12.xml"/><Relationship Id="rId6" Type="http://schemas.openxmlformats.org/officeDocument/2006/relationships/image" Target="../media/image72.wmf"/><Relationship Id="rId5" Type="http://schemas.openxmlformats.org/officeDocument/2006/relationships/oleObject" Target="../embeddings/oleObject65.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0.wmf"/><Relationship Id="rId18" Type="http://schemas.openxmlformats.org/officeDocument/2006/relationships/oleObject" Target="../embeddings/oleObject76.bin"/><Relationship Id="rId3" Type="http://schemas.openxmlformats.org/officeDocument/2006/relationships/image" Target="../media/image75.wmf"/><Relationship Id="rId21" Type="http://schemas.openxmlformats.org/officeDocument/2006/relationships/image" Target="../media/image84.wmf"/><Relationship Id="rId7" Type="http://schemas.openxmlformats.org/officeDocument/2006/relationships/image" Target="../media/image77.wmf"/><Relationship Id="rId12" Type="http://schemas.openxmlformats.org/officeDocument/2006/relationships/oleObject" Target="../embeddings/oleObject73.bin"/><Relationship Id="rId17" Type="http://schemas.openxmlformats.org/officeDocument/2006/relationships/image" Target="../media/image82.wmf"/><Relationship Id="rId2" Type="http://schemas.openxmlformats.org/officeDocument/2006/relationships/oleObject" Target="../embeddings/oleObject68.bin"/><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0.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72.bin"/><Relationship Id="rId19" Type="http://schemas.openxmlformats.org/officeDocument/2006/relationships/image" Target="../media/image83.wmf"/><Relationship Id="rId4" Type="http://schemas.openxmlformats.org/officeDocument/2006/relationships/oleObject" Target="../embeddings/oleObject69.bin"/><Relationship Id="rId9" Type="http://schemas.openxmlformats.org/officeDocument/2006/relationships/image" Target="../media/image78.wmf"/><Relationship Id="rId14" Type="http://schemas.openxmlformats.org/officeDocument/2006/relationships/oleObject" Target="../embeddings/oleObject74.bin"/></Relationships>
</file>

<file path=ppt/slides/_rels/slide23.x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7.emf"/><Relationship Id="rId2" Type="http://schemas.openxmlformats.org/officeDocument/2006/relationships/oleObject" Target="../embeddings/oleObject78.bin"/><Relationship Id="rId1" Type="http://schemas.openxmlformats.org/officeDocument/2006/relationships/slideLayout" Target="../slideLayouts/slideLayout2.xml"/><Relationship Id="rId6" Type="http://schemas.openxmlformats.org/officeDocument/2006/relationships/oleObject" Target="../embeddings/oleObject80.bin"/><Relationship Id="rId5" Type="http://schemas.openxmlformats.org/officeDocument/2006/relationships/image" Target="../media/image86.wmf"/><Relationship Id="rId4"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25.x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4.wmf"/><Relationship Id="rId2" Type="http://schemas.openxmlformats.org/officeDocument/2006/relationships/oleObject" Target="../embeddings/oleObject81.bin"/><Relationship Id="rId1" Type="http://schemas.openxmlformats.org/officeDocument/2006/relationships/slideLayout" Target="../slideLayouts/slideLayout2.xml"/><Relationship Id="rId6" Type="http://schemas.openxmlformats.org/officeDocument/2006/relationships/oleObject" Target="../embeddings/oleObject83.bin"/><Relationship Id="rId5" Type="http://schemas.openxmlformats.org/officeDocument/2006/relationships/image" Target="../media/image93.wmf"/><Relationship Id="rId4" Type="http://schemas.openxmlformats.org/officeDocument/2006/relationships/oleObject" Target="../embeddings/oleObject8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100.wmf"/><Relationship Id="rId18" Type="http://schemas.openxmlformats.org/officeDocument/2006/relationships/oleObject" Target="../embeddings/oleObject92.bin"/><Relationship Id="rId3" Type="http://schemas.openxmlformats.org/officeDocument/2006/relationships/image" Target="../media/image95.wmf"/><Relationship Id="rId21" Type="http://schemas.openxmlformats.org/officeDocument/2006/relationships/image" Target="../media/image104.wmf"/><Relationship Id="rId7" Type="http://schemas.openxmlformats.org/officeDocument/2006/relationships/image" Target="../media/image97.wmf"/><Relationship Id="rId12" Type="http://schemas.openxmlformats.org/officeDocument/2006/relationships/oleObject" Target="../embeddings/oleObject89.bin"/><Relationship Id="rId17" Type="http://schemas.openxmlformats.org/officeDocument/2006/relationships/image" Target="../media/image102.wmf"/><Relationship Id="rId25" Type="http://schemas.openxmlformats.org/officeDocument/2006/relationships/image" Target="../media/image106.wmf"/><Relationship Id="rId2" Type="http://schemas.openxmlformats.org/officeDocument/2006/relationships/oleObject" Target="../embeddings/oleObject84.bin"/><Relationship Id="rId16" Type="http://schemas.openxmlformats.org/officeDocument/2006/relationships/oleObject" Target="../embeddings/oleObject91.bin"/><Relationship Id="rId20" Type="http://schemas.openxmlformats.org/officeDocument/2006/relationships/oleObject" Target="../embeddings/oleObject93.bin"/><Relationship Id="rId1" Type="http://schemas.openxmlformats.org/officeDocument/2006/relationships/slideLayout" Target="../slideLayouts/slideLayout4.xml"/><Relationship Id="rId6" Type="http://schemas.openxmlformats.org/officeDocument/2006/relationships/oleObject" Target="../embeddings/oleObject86.bin"/><Relationship Id="rId11" Type="http://schemas.openxmlformats.org/officeDocument/2006/relationships/image" Target="../media/image99.wmf"/><Relationship Id="rId24" Type="http://schemas.openxmlformats.org/officeDocument/2006/relationships/oleObject" Target="../embeddings/oleObject95.bin"/><Relationship Id="rId5" Type="http://schemas.openxmlformats.org/officeDocument/2006/relationships/image" Target="../media/image96.wmf"/><Relationship Id="rId15" Type="http://schemas.openxmlformats.org/officeDocument/2006/relationships/image" Target="../media/image101.wmf"/><Relationship Id="rId23" Type="http://schemas.openxmlformats.org/officeDocument/2006/relationships/image" Target="../media/image105.wmf"/><Relationship Id="rId10" Type="http://schemas.openxmlformats.org/officeDocument/2006/relationships/oleObject" Target="../embeddings/oleObject88.bin"/><Relationship Id="rId19" Type="http://schemas.openxmlformats.org/officeDocument/2006/relationships/image" Target="../media/image103.wmf"/><Relationship Id="rId4" Type="http://schemas.openxmlformats.org/officeDocument/2006/relationships/oleObject" Target="../embeddings/oleObject85.bin"/><Relationship Id="rId9" Type="http://schemas.openxmlformats.org/officeDocument/2006/relationships/image" Target="../media/image98.wmf"/><Relationship Id="rId14" Type="http://schemas.openxmlformats.org/officeDocument/2006/relationships/oleObject" Target="../embeddings/oleObject90.bin"/><Relationship Id="rId22" Type="http://schemas.openxmlformats.org/officeDocument/2006/relationships/oleObject" Target="../embeddings/oleObject9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image" Target="../media/image107.wmf"/><Relationship Id="rId7" Type="http://schemas.openxmlformats.org/officeDocument/2006/relationships/image" Target="../media/image109.wmf"/><Relationship Id="rId2" Type="http://schemas.openxmlformats.org/officeDocument/2006/relationships/oleObject" Target="../embeddings/oleObject96.bin"/><Relationship Id="rId1" Type="http://schemas.openxmlformats.org/officeDocument/2006/relationships/slideLayout" Target="../slideLayouts/slideLayout13.xml"/><Relationship Id="rId6" Type="http://schemas.openxmlformats.org/officeDocument/2006/relationships/oleObject" Target="../embeddings/oleObject98.bin"/><Relationship Id="rId5" Type="http://schemas.openxmlformats.org/officeDocument/2006/relationships/image" Target="../media/image108.wmf"/><Relationship Id="rId4" Type="http://schemas.openxmlformats.org/officeDocument/2006/relationships/oleObject" Target="../embeddings/oleObject97.bin"/><Relationship Id="rId9" Type="http://schemas.openxmlformats.org/officeDocument/2006/relationships/image" Target="../media/image110.emf"/></Relationships>
</file>

<file path=ppt/slides/_rels/slide28.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oleObject" Target="../embeddings/oleObject100.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3.wmf"/><Relationship Id="rId5" Type="http://schemas.openxmlformats.org/officeDocument/2006/relationships/oleObject" Target="../embeddings/oleObject102.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4.bin"/></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oleObject" Target="../embeddings/oleObject105.bin"/><Relationship Id="rId1" Type="http://schemas.openxmlformats.org/officeDocument/2006/relationships/slideLayout" Target="../slideLayouts/slideLayout6.xml"/><Relationship Id="rId5" Type="http://schemas.openxmlformats.org/officeDocument/2006/relationships/image" Target="../media/image117.wmf"/><Relationship Id="rId4" Type="http://schemas.openxmlformats.org/officeDocument/2006/relationships/oleObject" Target="../embeddings/oleObject10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07.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14.bin"/><Relationship Id="rId3" Type="http://schemas.openxmlformats.org/officeDocument/2006/relationships/image" Target="../media/image119.wmf"/><Relationship Id="rId7" Type="http://schemas.openxmlformats.org/officeDocument/2006/relationships/oleObject" Target="../embeddings/oleObject111.bin"/><Relationship Id="rId12" Type="http://schemas.openxmlformats.org/officeDocument/2006/relationships/image" Target="../media/image123.wmf"/><Relationship Id="rId2" Type="http://schemas.openxmlformats.org/officeDocument/2006/relationships/oleObject" Target="../embeddings/oleObject108.bin"/><Relationship Id="rId1" Type="http://schemas.openxmlformats.org/officeDocument/2006/relationships/slideLayout" Target="../slideLayouts/slideLayout7.xml"/><Relationship Id="rId6" Type="http://schemas.openxmlformats.org/officeDocument/2006/relationships/oleObject" Target="../embeddings/oleObject110.bin"/><Relationship Id="rId11" Type="http://schemas.openxmlformats.org/officeDocument/2006/relationships/oleObject" Target="../embeddings/oleObject113.bin"/><Relationship Id="rId5" Type="http://schemas.openxmlformats.org/officeDocument/2006/relationships/image" Target="../media/image120.wmf"/><Relationship Id="rId10" Type="http://schemas.openxmlformats.org/officeDocument/2006/relationships/image" Target="../media/image122.wmf"/><Relationship Id="rId4" Type="http://schemas.openxmlformats.org/officeDocument/2006/relationships/oleObject" Target="../embeddings/oleObject109.bin"/><Relationship Id="rId9" Type="http://schemas.openxmlformats.org/officeDocument/2006/relationships/oleObject" Target="../embeddings/oleObject112.bin"/><Relationship Id="rId14" Type="http://schemas.openxmlformats.org/officeDocument/2006/relationships/image" Target="../media/image124.wmf"/></Relationships>
</file>

<file path=ppt/slides/_rels/slide34.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oleObject" Target="../embeddings/oleObject115.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6.bin"/><Relationship Id="rId17" Type="http://schemas.openxmlformats.org/officeDocument/2006/relationships/image" Target="../media/image13.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1.emf"/><Relationship Id="rId12" Type="http://schemas.openxmlformats.org/officeDocument/2006/relationships/oleObject" Target="../embeddings/oleObject19.bin"/><Relationship Id="rId2"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16.bin"/><Relationship Id="rId11" Type="http://schemas.openxmlformats.org/officeDocument/2006/relationships/image" Target="../media/image23.emf"/><Relationship Id="rId5" Type="http://schemas.openxmlformats.org/officeDocument/2006/relationships/image" Target="../media/image20.emf"/><Relationship Id="rId15" Type="http://schemas.openxmlformats.org/officeDocument/2006/relationships/image" Target="../media/image2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2.wmf"/><Relationship Id="rId14"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6.emf"/><Relationship Id="rId7" Type="http://schemas.openxmlformats.org/officeDocument/2006/relationships/image" Target="../media/image28.emf"/><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27.emf"/><Relationship Id="rId4" Type="http://schemas.openxmlformats.org/officeDocument/2006/relationships/oleObject" Target="../embeddings/oleObject22.bin"/><Relationship Id="rId9" Type="http://schemas.openxmlformats.org/officeDocument/2006/relationships/image" Target="../media/image29.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5" Type="http://schemas.openxmlformats.org/officeDocument/2006/relationships/image" Target="../media/image31.emf"/><Relationship Id="rId4" Type="http://schemas.openxmlformats.org/officeDocument/2006/relationships/oleObject" Target="../embeddings/oleObject26.bin"/><Relationship Id="rId9" Type="http://schemas.openxmlformats.org/officeDocument/2006/relationships/image" Target="../media/image33.emf"/></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emf"/><Relationship Id="rId7" Type="http://schemas.openxmlformats.org/officeDocument/2006/relationships/image" Target="../media/image36.emf"/><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31.bin"/><Relationship Id="rId5" Type="http://schemas.openxmlformats.org/officeDocument/2006/relationships/image" Target="../media/image35.emf"/><Relationship Id="rId4" Type="http://schemas.openxmlformats.org/officeDocument/2006/relationships/oleObject" Target="../embeddings/oleObject30.bin"/><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fld id="{6D4EA628-B9EA-4EB8-93E0-34F34386FB41}" type="slidenum">
              <a:rPr lang="en-US" altLang="zh-CN"/>
              <a:pPr/>
              <a:t>1</a:t>
            </a:fld>
            <a:endParaRPr lang="en-US" altLang="zh-CN"/>
          </a:p>
        </p:txBody>
      </p:sp>
      <p:sp>
        <p:nvSpPr>
          <p:cNvPr id="16" name="日期占位符 2"/>
          <p:cNvSpPr>
            <a:spLocks noGrp="1"/>
          </p:cNvSpPr>
          <p:nvPr>
            <p:ph type="dt" sz="half" idx="11"/>
          </p:nvPr>
        </p:nvSpPr>
        <p:spPr/>
        <p:txBody>
          <a:bodyPr/>
          <a:lstStyle/>
          <a:p>
            <a:fld id="{5D8FB551-688D-44E1-B8FB-E59114F62174}" type="datetime1">
              <a:rPr lang="zh-CN" altLang="en-US"/>
              <a:pPr/>
              <a:t>2023/10/17</a:t>
            </a:fld>
            <a:endParaRPr lang="en-US" altLang="zh-CN"/>
          </a:p>
        </p:txBody>
      </p:sp>
      <p:sp>
        <p:nvSpPr>
          <p:cNvPr id="116740" name="Rectangle 4"/>
          <p:cNvSpPr>
            <a:spLocks noChangeArrowheads="1"/>
          </p:cNvSpPr>
          <p:nvPr/>
        </p:nvSpPr>
        <p:spPr bwMode="auto">
          <a:xfrm>
            <a:off x="722178" y="3073084"/>
            <a:ext cx="7056438" cy="782638"/>
          </a:xfrm>
          <a:prstGeom prst="rect">
            <a:avLst/>
          </a:prstGeom>
          <a:noFill/>
          <a:ln w="9525">
            <a:noFill/>
            <a:miter lim="800000"/>
            <a:headEnd/>
            <a:tailEnd/>
          </a:ln>
          <a:effectLst/>
        </p:spPr>
        <p:txBody>
          <a:bodyPr anchor="ctr"/>
          <a:lstStyle/>
          <a:p>
            <a:pPr algn="ctr"/>
            <a:r>
              <a:rPr lang="zh-CN" altLang="en-US" sz="3200" dirty="0">
                <a:solidFill>
                  <a:schemeClr val="hlink"/>
                </a:solidFill>
              </a:rPr>
              <a:t>第二节   </a:t>
            </a:r>
            <a:r>
              <a:rPr lang="zh-CN" altLang="en-US" sz="3200" dirty="0">
                <a:solidFill>
                  <a:schemeClr val="hlink"/>
                </a:solidFill>
                <a:latin typeface="黑体" pitchFamily="2" charset="-122"/>
              </a:rPr>
              <a:t>幂级数与解析函数</a:t>
            </a:r>
          </a:p>
        </p:txBody>
      </p:sp>
      <p:grpSp>
        <p:nvGrpSpPr>
          <p:cNvPr id="116751" name="Group 15"/>
          <p:cNvGrpSpPr>
            <a:grpSpLocks/>
          </p:cNvGrpSpPr>
          <p:nvPr/>
        </p:nvGrpSpPr>
        <p:grpSpPr bwMode="auto">
          <a:xfrm>
            <a:off x="-153988" y="555625"/>
            <a:ext cx="8686801" cy="6257925"/>
            <a:chOff x="48" y="48"/>
            <a:chExt cx="5664" cy="4038"/>
          </a:xfrm>
        </p:grpSpPr>
        <p:grpSp>
          <p:nvGrpSpPr>
            <p:cNvPr id="116752" name="Group 16"/>
            <p:cNvGrpSpPr>
              <a:grpSpLocks/>
            </p:cNvGrpSpPr>
            <p:nvPr/>
          </p:nvGrpSpPr>
          <p:grpSpPr bwMode="auto">
            <a:xfrm>
              <a:off x="528" y="48"/>
              <a:ext cx="288" cy="4038"/>
              <a:chOff x="5539" y="139"/>
              <a:chExt cx="125" cy="4037"/>
            </a:xfrm>
          </p:grpSpPr>
          <p:sp>
            <p:nvSpPr>
              <p:cNvPr id="116753" name="Rectangle 17"/>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endParaRPr lang="zh-CN" altLang="en-US"/>
              </a:p>
            </p:txBody>
          </p:sp>
          <p:sp>
            <p:nvSpPr>
              <p:cNvPr id="116754" name="Rectangle 18"/>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endParaRPr lang="zh-CN" altLang="en-US"/>
              </a:p>
            </p:txBody>
          </p:sp>
        </p:grpSp>
        <p:grpSp>
          <p:nvGrpSpPr>
            <p:cNvPr id="116755" name="Group 19"/>
            <p:cNvGrpSpPr>
              <a:grpSpLocks/>
            </p:cNvGrpSpPr>
            <p:nvPr/>
          </p:nvGrpSpPr>
          <p:grpSpPr bwMode="auto">
            <a:xfrm>
              <a:off x="48" y="720"/>
              <a:ext cx="5664" cy="288"/>
              <a:chOff x="260" y="4080"/>
              <a:chExt cx="5472" cy="144"/>
            </a:xfrm>
          </p:grpSpPr>
          <p:sp>
            <p:nvSpPr>
              <p:cNvPr id="116756" name="Rectangle 20"/>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endParaRPr lang="zh-CN" altLang="en-US"/>
              </a:p>
            </p:txBody>
          </p:sp>
          <p:sp>
            <p:nvSpPr>
              <p:cNvPr id="116757" name="Rectangle 21"/>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endParaRPr lang="zh-CN" altLang="en-US"/>
              </a:p>
            </p:txBody>
          </p:sp>
        </p:grpSp>
      </p:grpSp>
      <p:sp>
        <p:nvSpPr>
          <p:cNvPr id="116759" name="Text Box 23"/>
          <p:cNvSpPr txBox="1">
            <a:spLocks noChangeArrowheads="1"/>
          </p:cNvSpPr>
          <p:nvPr/>
        </p:nvSpPr>
        <p:spPr bwMode="auto">
          <a:xfrm>
            <a:off x="1384300" y="700088"/>
            <a:ext cx="6356350" cy="641350"/>
          </a:xfrm>
          <a:prstGeom prst="rect">
            <a:avLst/>
          </a:prstGeom>
          <a:noFill/>
          <a:ln w="9525">
            <a:noFill/>
            <a:miter lim="800000"/>
            <a:headEnd/>
            <a:tailEnd/>
          </a:ln>
          <a:effectLst/>
        </p:spPr>
        <p:txBody>
          <a:bodyPr wrap="none">
            <a:spAutoFit/>
          </a:bodyPr>
          <a:lstStyle/>
          <a:p>
            <a:r>
              <a:rPr lang="zh-CN" altLang="en-US" sz="3600">
                <a:solidFill>
                  <a:srgbClr val="FF0000"/>
                </a:solidFill>
              </a:rPr>
              <a:t>第四章  解析函数的幂级数表示</a:t>
            </a:r>
          </a:p>
        </p:txBody>
      </p:sp>
      <p:sp>
        <p:nvSpPr>
          <p:cNvPr id="2" name="Rectangle 4">
            <a:extLst>
              <a:ext uri="{FF2B5EF4-FFF2-40B4-BE49-F238E27FC236}">
                <a16:creationId xmlns:a16="http://schemas.microsoft.com/office/drawing/2014/main" id="{781B9E4F-675D-F580-356D-8747A6AAA4E2}"/>
              </a:ext>
            </a:extLst>
          </p:cNvPr>
          <p:cNvSpPr>
            <a:spLocks noChangeArrowheads="1"/>
          </p:cNvSpPr>
          <p:nvPr/>
        </p:nvSpPr>
        <p:spPr bwMode="auto">
          <a:xfrm>
            <a:off x="1123950" y="2222500"/>
            <a:ext cx="7056438" cy="782638"/>
          </a:xfrm>
          <a:prstGeom prst="rect">
            <a:avLst/>
          </a:prstGeom>
          <a:noFill/>
          <a:ln w="9525">
            <a:noFill/>
            <a:miter lim="800000"/>
            <a:headEnd/>
            <a:tailEnd/>
          </a:ln>
          <a:effectLst/>
        </p:spPr>
        <p:txBody>
          <a:bodyPr anchor="ctr"/>
          <a:lstStyle/>
          <a:p>
            <a:pPr algn="ctr"/>
            <a:r>
              <a:rPr lang="zh-CN" altLang="en-US" sz="3200" dirty="0">
                <a:solidFill>
                  <a:schemeClr val="hlink"/>
                </a:solidFill>
              </a:rPr>
              <a:t>第一节   </a:t>
            </a:r>
            <a:r>
              <a:rPr lang="zh-CN" altLang="en-US" sz="3200" dirty="0">
                <a:solidFill>
                  <a:schemeClr val="hlink"/>
                </a:solidFill>
                <a:latin typeface="黑体" pitchFamily="2" charset="-122"/>
              </a:rPr>
              <a:t>函数项级数的基本性质</a:t>
            </a:r>
          </a:p>
        </p:txBody>
      </p:sp>
      <p:sp>
        <p:nvSpPr>
          <p:cNvPr id="3" name="Rectangle 4">
            <a:extLst>
              <a:ext uri="{FF2B5EF4-FFF2-40B4-BE49-F238E27FC236}">
                <a16:creationId xmlns:a16="http://schemas.microsoft.com/office/drawing/2014/main" id="{16ED51B0-0531-ED1F-7949-4F3520BD7BA2}"/>
              </a:ext>
            </a:extLst>
          </p:cNvPr>
          <p:cNvSpPr>
            <a:spLocks noChangeArrowheads="1"/>
          </p:cNvSpPr>
          <p:nvPr/>
        </p:nvSpPr>
        <p:spPr bwMode="auto">
          <a:xfrm>
            <a:off x="1547664" y="4036378"/>
            <a:ext cx="3816424" cy="782638"/>
          </a:xfrm>
          <a:prstGeom prst="rect">
            <a:avLst/>
          </a:prstGeom>
          <a:noFill/>
          <a:ln w="9525">
            <a:noFill/>
            <a:miter lim="800000"/>
            <a:headEnd/>
            <a:tailEnd/>
          </a:ln>
          <a:effectLst/>
        </p:spPr>
        <p:txBody>
          <a:bodyPr anchor="ctr"/>
          <a:lstStyle/>
          <a:p>
            <a:pPr algn="ctr"/>
            <a:r>
              <a:rPr lang="zh-CN" altLang="en-US" sz="3200" dirty="0">
                <a:solidFill>
                  <a:schemeClr val="hlink"/>
                </a:solidFill>
              </a:rPr>
              <a:t>第三节   </a:t>
            </a:r>
            <a:r>
              <a:rPr lang="zh-CN" altLang="en-US" sz="3200" dirty="0">
                <a:solidFill>
                  <a:schemeClr val="hlink"/>
                </a:solidFill>
                <a:latin typeface="黑体" pitchFamily="2" charset="-122"/>
              </a:rPr>
              <a:t>洛朗级数</a:t>
            </a:r>
          </a:p>
        </p:txBody>
      </p:sp>
      <p:sp>
        <p:nvSpPr>
          <p:cNvPr id="4" name="Rectangle 4">
            <a:extLst>
              <a:ext uri="{FF2B5EF4-FFF2-40B4-BE49-F238E27FC236}">
                <a16:creationId xmlns:a16="http://schemas.microsoft.com/office/drawing/2014/main" id="{57760FD9-04A0-5ECF-1270-036D3BE9C7C5}"/>
              </a:ext>
            </a:extLst>
          </p:cNvPr>
          <p:cNvSpPr>
            <a:spLocks noChangeArrowheads="1"/>
          </p:cNvSpPr>
          <p:nvPr/>
        </p:nvSpPr>
        <p:spPr bwMode="auto">
          <a:xfrm>
            <a:off x="1136550" y="4999672"/>
            <a:ext cx="6622522" cy="782638"/>
          </a:xfrm>
          <a:prstGeom prst="rect">
            <a:avLst/>
          </a:prstGeom>
          <a:noFill/>
          <a:ln w="9525">
            <a:noFill/>
            <a:miter lim="800000"/>
            <a:headEnd/>
            <a:tailEnd/>
          </a:ln>
          <a:effectLst/>
        </p:spPr>
        <p:txBody>
          <a:bodyPr anchor="ctr"/>
          <a:lstStyle/>
          <a:p>
            <a:pPr algn="ctr"/>
            <a:r>
              <a:rPr lang="zh-CN" altLang="en-US" sz="3200" dirty="0">
                <a:solidFill>
                  <a:schemeClr val="hlink"/>
                </a:solidFill>
              </a:rPr>
              <a:t>第四节   </a:t>
            </a:r>
            <a:r>
              <a:rPr lang="zh-CN" altLang="en-US" sz="3200" dirty="0">
                <a:solidFill>
                  <a:schemeClr val="hlink"/>
                </a:solidFill>
                <a:latin typeface="黑体" pitchFamily="2" charset="-122"/>
              </a:rPr>
              <a:t>单值函数与孤立奇点</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F16D6CB9-9967-4F67-BF66-C4B75C3BCA46}" type="slidenum">
              <a:rPr lang="en-US" altLang="zh-CN"/>
              <a:pPr/>
              <a:t>10</a:t>
            </a:fld>
            <a:endParaRPr lang="en-US" altLang="zh-CN"/>
          </a:p>
        </p:txBody>
      </p:sp>
      <p:sp>
        <p:nvSpPr>
          <p:cNvPr id="13" name="日期占位符 4"/>
          <p:cNvSpPr>
            <a:spLocks noGrp="1"/>
          </p:cNvSpPr>
          <p:nvPr>
            <p:ph type="dt" sz="half" idx="11"/>
          </p:nvPr>
        </p:nvSpPr>
        <p:spPr/>
        <p:txBody>
          <a:bodyPr/>
          <a:lstStyle/>
          <a:p>
            <a:fld id="{3D6DB4EC-D0AB-4F7F-BF2C-432889DDAEF2}" type="datetime1">
              <a:rPr lang="zh-CN" altLang="en-US"/>
              <a:pPr/>
              <a:t>2023/10/17</a:t>
            </a:fld>
            <a:endParaRPr lang="en-US" altLang="zh-CN"/>
          </a:p>
        </p:txBody>
      </p:sp>
      <p:graphicFrame>
        <p:nvGraphicFramePr>
          <p:cNvPr id="130051" name="Object 3"/>
          <p:cNvGraphicFramePr>
            <a:graphicFrameLocks noChangeAspect="1"/>
          </p:cNvGraphicFramePr>
          <p:nvPr>
            <p:extLst>
              <p:ext uri="{D42A27DB-BD31-4B8C-83A1-F6EECF244321}">
                <p14:modId xmlns:p14="http://schemas.microsoft.com/office/powerpoint/2010/main" val="1269463948"/>
              </p:ext>
            </p:extLst>
          </p:nvPr>
        </p:nvGraphicFramePr>
        <p:xfrm>
          <a:off x="827584" y="1614371"/>
          <a:ext cx="7653337" cy="1004887"/>
        </p:xfrm>
        <a:graphic>
          <a:graphicData uri="http://schemas.openxmlformats.org/presentationml/2006/ole">
            <mc:AlternateContent xmlns:mc="http://schemas.openxmlformats.org/markup-compatibility/2006">
              <mc:Choice xmlns:v="urn:schemas-microsoft-com:vml" Requires="v">
                <p:oleObj name="Equation" r:id="rId2" imgW="3288960" imgH="431640" progId="Equation.DSMT4">
                  <p:embed/>
                </p:oleObj>
              </mc:Choice>
              <mc:Fallback>
                <p:oleObj name="Equation" r:id="rId2" imgW="3288960" imgH="43164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14371"/>
                        <a:ext cx="7653337"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2" name="Text Box 4"/>
          <p:cNvSpPr txBox="1">
            <a:spLocks noChangeArrowheads="1"/>
          </p:cNvSpPr>
          <p:nvPr/>
        </p:nvSpPr>
        <p:spPr bwMode="auto">
          <a:xfrm>
            <a:off x="510732" y="2550377"/>
            <a:ext cx="8137525" cy="830997"/>
          </a:xfrm>
          <a:prstGeom prst="rect">
            <a:avLst/>
          </a:prstGeom>
          <a:noFill/>
          <a:ln w="9525">
            <a:noFill/>
            <a:miter lim="800000"/>
            <a:headEnd/>
            <a:tailEnd/>
          </a:ln>
          <a:effectLst/>
        </p:spPr>
        <p:txBody>
          <a:bodyPr>
            <a:spAutoFit/>
          </a:bodyPr>
          <a:lstStyle/>
          <a:p>
            <a:r>
              <a:rPr lang="zh-CN" altLang="en-US" sz="2400" dirty="0"/>
              <a:t>形式的复函数项级数称为幂级数</a:t>
            </a:r>
            <a:r>
              <a:rPr lang="en-US" altLang="zh-CN" sz="2400" dirty="0"/>
              <a:t>,</a:t>
            </a:r>
            <a:r>
              <a:rPr lang="zh-CN" altLang="en-US" sz="2400" dirty="0"/>
              <a:t>其中 </a:t>
            </a:r>
            <a:r>
              <a:rPr lang="en-US" altLang="zh-CN" sz="2400" i="1" dirty="0"/>
              <a:t>c</a:t>
            </a:r>
            <a:r>
              <a:rPr lang="en-US" altLang="zh-CN" sz="2400" baseline="-25000" dirty="0"/>
              <a:t>0</a:t>
            </a:r>
            <a:r>
              <a:rPr lang="en-US" altLang="zh-CN" sz="2400" dirty="0"/>
              <a:t>,c</a:t>
            </a:r>
            <a:r>
              <a:rPr lang="en-US" altLang="zh-CN" sz="2400" baseline="-25000" dirty="0"/>
              <a:t>1</a:t>
            </a:r>
            <a:r>
              <a:rPr lang="en-US" altLang="zh-CN" sz="2400" dirty="0"/>
              <a:t>,c</a:t>
            </a:r>
            <a:r>
              <a:rPr lang="en-US" altLang="zh-CN" sz="2400" baseline="-25000" dirty="0"/>
              <a:t>2 </a:t>
            </a:r>
            <a:r>
              <a:rPr lang="en-US" altLang="zh-CN" sz="2400" dirty="0"/>
              <a:t>,…,</a:t>
            </a:r>
            <a:r>
              <a:rPr lang="en-US" altLang="zh-CN" sz="2400" i="1" dirty="0"/>
              <a:t>a</a:t>
            </a:r>
            <a:r>
              <a:rPr lang="zh-CN" altLang="en-US" sz="2400" dirty="0"/>
              <a:t>都是复常数</a:t>
            </a:r>
            <a:r>
              <a:rPr lang="en-US" altLang="zh-CN" sz="2400" dirty="0"/>
              <a:t>.</a:t>
            </a:r>
            <a:endParaRPr lang="el-GR" altLang="zh-CN" sz="2400" dirty="0"/>
          </a:p>
        </p:txBody>
      </p:sp>
      <p:graphicFrame>
        <p:nvGraphicFramePr>
          <p:cNvPr id="130053" name="Object 5"/>
          <p:cNvGraphicFramePr>
            <a:graphicFrameLocks noChangeAspect="1"/>
          </p:cNvGraphicFramePr>
          <p:nvPr>
            <p:extLst>
              <p:ext uri="{D42A27DB-BD31-4B8C-83A1-F6EECF244321}">
                <p14:modId xmlns:p14="http://schemas.microsoft.com/office/powerpoint/2010/main" val="1884784385"/>
              </p:ext>
            </p:extLst>
          </p:nvPr>
        </p:nvGraphicFramePr>
        <p:xfrm>
          <a:off x="2222500" y="3167790"/>
          <a:ext cx="4652962" cy="1130300"/>
        </p:xfrm>
        <a:graphic>
          <a:graphicData uri="http://schemas.openxmlformats.org/presentationml/2006/ole">
            <mc:AlternateContent xmlns:mc="http://schemas.openxmlformats.org/markup-compatibility/2006">
              <mc:Choice xmlns:v="urn:schemas-microsoft-com:vml" Requires="v">
                <p:oleObj name="Equation" r:id="rId4" imgW="1777680" imgH="431640" progId="Equation.DSMT4">
                  <p:embed/>
                </p:oleObj>
              </mc:Choice>
              <mc:Fallback>
                <p:oleObj name="Equation" r:id="rId4" imgW="1777680" imgH="43164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00" y="3167790"/>
                        <a:ext cx="4652962"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4" name="Text Box 6"/>
          <p:cNvSpPr txBox="1">
            <a:spLocks noChangeArrowheads="1"/>
          </p:cNvSpPr>
          <p:nvPr/>
        </p:nvSpPr>
        <p:spPr bwMode="auto">
          <a:xfrm>
            <a:off x="496094" y="5782218"/>
            <a:ext cx="8151812" cy="830997"/>
          </a:xfrm>
          <a:prstGeom prst="rect">
            <a:avLst/>
          </a:prstGeom>
          <a:noFill/>
          <a:ln w="9525">
            <a:noFill/>
            <a:miter lim="800000"/>
            <a:headEnd/>
            <a:tailEnd/>
          </a:ln>
          <a:effectLst/>
        </p:spPr>
        <p:txBody>
          <a:bodyPr>
            <a:spAutoFit/>
          </a:bodyPr>
          <a:lstStyle/>
          <a:p>
            <a:r>
              <a:rPr lang="en-US" altLang="zh-CN" sz="2400" dirty="0"/>
              <a:t>        </a:t>
            </a:r>
            <a:r>
              <a:rPr lang="zh-CN" altLang="en-US" sz="2400" dirty="0"/>
              <a:t>幂级数是最简单的解析函数项级数</a:t>
            </a:r>
            <a:r>
              <a:rPr lang="en-US" altLang="zh-CN" sz="2400" dirty="0"/>
              <a:t>,</a:t>
            </a:r>
            <a:r>
              <a:rPr lang="zh-CN" altLang="en-US" sz="2400" dirty="0"/>
              <a:t>为了搞清楚它的敛散性</a:t>
            </a:r>
            <a:r>
              <a:rPr lang="en-US" altLang="zh-CN" sz="2400" dirty="0"/>
              <a:t>,</a:t>
            </a:r>
            <a:r>
              <a:rPr lang="zh-CN" altLang="en-US" sz="2400" dirty="0"/>
              <a:t>先建立以下的阿贝尔</a:t>
            </a:r>
            <a:r>
              <a:rPr lang="en-US" altLang="zh-CN" sz="2400" dirty="0"/>
              <a:t>(Abel)</a:t>
            </a:r>
            <a:r>
              <a:rPr lang="zh-CN" altLang="en-US" sz="2400" dirty="0"/>
              <a:t>定理</a:t>
            </a:r>
            <a:r>
              <a:rPr lang="en-US" altLang="zh-CN" sz="2400" dirty="0"/>
              <a:t>.</a:t>
            </a:r>
          </a:p>
        </p:txBody>
      </p:sp>
      <p:sp>
        <p:nvSpPr>
          <p:cNvPr id="130055" name="Rectangle 7"/>
          <p:cNvSpPr>
            <a:spLocks noGrp="1" noChangeArrowheads="1"/>
          </p:cNvSpPr>
          <p:nvPr>
            <p:ph type="title"/>
          </p:nvPr>
        </p:nvSpPr>
        <p:spPr>
          <a:xfrm>
            <a:off x="2843808" y="660283"/>
            <a:ext cx="2880692" cy="954088"/>
          </a:xfrm>
        </p:spPr>
        <p:txBody>
          <a:bodyPr/>
          <a:lstStyle/>
          <a:p>
            <a:pPr algn="l"/>
            <a:r>
              <a:rPr lang="zh-CN" altLang="en-US" sz="2800" b="1" dirty="0">
                <a:solidFill>
                  <a:schemeClr val="accent2"/>
                </a:solidFill>
                <a:ea typeface="黑体" pitchFamily="2" charset="-122"/>
              </a:rPr>
              <a:t>幂级数的敛散性</a:t>
            </a:r>
          </a:p>
        </p:txBody>
      </p:sp>
      <p:sp>
        <p:nvSpPr>
          <p:cNvPr id="130057" name="Rectangle 9"/>
          <p:cNvSpPr>
            <a:spLocks noChangeArrowheads="1"/>
          </p:cNvSpPr>
          <p:nvPr/>
        </p:nvSpPr>
        <p:spPr bwMode="auto">
          <a:xfrm>
            <a:off x="1259632" y="2949328"/>
            <a:ext cx="5384807" cy="461665"/>
          </a:xfrm>
          <a:prstGeom prst="rect">
            <a:avLst/>
          </a:prstGeom>
          <a:noFill/>
          <a:ln w="9525">
            <a:noFill/>
            <a:miter lim="800000"/>
            <a:headEnd/>
            <a:tailEnd/>
          </a:ln>
          <a:effectLst/>
        </p:spPr>
        <p:txBody>
          <a:bodyPr wrap="none">
            <a:spAutoFit/>
          </a:bodyPr>
          <a:lstStyle/>
          <a:p>
            <a:r>
              <a:rPr lang="zh-CN" altLang="en-US" sz="2400" dirty="0"/>
              <a:t>当</a:t>
            </a:r>
            <a:r>
              <a:rPr lang="en-US" altLang="zh-CN" sz="2400" i="1" dirty="0"/>
              <a:t>a=</a:t>
            </a:r>
            <a:r>
              <a:rPr lang="en-US" altLang="zh-CN" sz="2400" dirty="0"/>
              <a:t>0,</a:t>
            </a:r>
            <a:r>
              <a:rPr lang="zh-CN" altLang="en-US" sz="2400" dirty="0"/>
              <a:t>则以上幂级数可以写成如下形式</a:t>
            </a:r>
          </a:p>
        </p:txBody>
      </p:sp>
      <p:sp>
        <p:nvSpPr>
          <p:cNvPr id="130058" name="Text Box 10"/>
          <p:cNvSpPr txBox="1">
            <a:spLocks noChangeArrowheads="1"/>
          </p:cNvSpPr>
          <p:nvPr/>
        </p:nvSpPr>
        <p:spPr bwMode="auto">
          <a:xfrm>
            <a:off x="466725" y="3990115"/>
            <a:ext cx="8547100" cy="548548"/>
          </a:xfrm>
          <a:prstGeom prst="rect">
            <a:avLst/>
          </a:prstGeom>
          <a:noFill/>
          <a:ln w="9525">
            <a:noFill/>
            <a:miter lim="800000"/>
            <a:headEnd/>
            <a:tailEnd/>
          </a:ln>
          <a:effectLst/>
        </p:spPr>
        <p:txBody>
          <a:bodyPr>
            <a:spAutoFit/>
          </a:bodyPr>
          <a:lstStyle/>
          <a:p>
            <a:pPr>
              <a:lnSpc>
                <a:spcPct val="140000"/>
              </a:lnSpc>
            </a:pPr>
            <a:r>
              <a:rPr lang="zh-CN" altLang="en-US" sz="2400"/>
              <a:t>注</a:t>
            </a:r>
            <a:r>
              <a:rPr lang="en-US" altLang="zh-CN" sz="2400"/>
              <a:t>1 </a:t>
            </a:r>
            <a:r>
              <a:rPr lang="zh-CN" altLang="en-US" sz="2400"/>
              <a:t>一般幂级数在一定的区域内收敛于一个解析函数。</a:t>
            </a:r>
          </a:p>
        </p:txBody>
      </p:sp>
      <p:sp>
        <p:nvSpPr>
          <p:cNvPr id="130059" name="Text Box 11"/>
          <p:cNvSpPr txBox="1">
            <a:spLocks noChangeArrowheads="1"/>
          </p:cNvSpPr>
          <p:nvPr/>
        </p:nvSpPr>
        <p:spPr bwMode="auto">
          <a:xfrm>
            <a:off x="466725" y="4531452"/>
            <a:ext cx="8547100" cy="1200329"/>
          </a:xfrm>
          <a:prstGeom prst="rect">
            <a:avLst/>
          </a:prstGeom>
          <a:noFill/>
          <a:ln w="9525">
            <a:noFill/>
            <a:miter lim="800000"/>
            <a:headEnd/>
            <a:tailEnd/>
          </a:ln>
          <a:effectLst/>
        </p:spPr>
        <p:txBody>
          <a:bodyPr>
            <a:spAutoFit/>
          </a:bodyPr>
          <a:lstStyle/>
          <a:p>
            <a:r>
              <a:rPr lang="zh-CN" altLang="en-US" sz="2400" dirty="0"/>
              <a:t>注</a:t>
            </a:r>
            <a:r>
              <a:rPr lang="en-US" altLang="zh-CN" sz="2400" dirty="0"/>
              <a:t>2 </a:t>
            </a:r>
            <a:r>
              <a:rPr lang="zh-CN" altLang="en-US" sz="2400" dirty="0"/>
              <a:t>在一点解析的函数在此点的一个邻域内可以用幂级数表示出来，因此一个函数在某点解析的充要条件是它在这点的某个邻域内可以展开成一个幂级数。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wipe(left)">
                                      <p:cBhvr>
                                        <p:cTn id="12" dur="500"/>
                                        <p:tgtEl>
                                          <p:spTgt spid="1300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7"/>
                                        </p:tgtEl>
                                        <p:attrNameLst>
                                          <p:attrName>style.visibility</p:attrName>
                                        </p:attrNameLst>
                                      </p:cBhvr>
                                      <p:to>
                                        <p:strVal val="visible"/>
                                      </p:to>
                                    </p:set>
                                    <p:animEffect transition="in" filter="wipe(left)">
                                      <p:cBhvr>
                                        <p:cTn id="17" dur="500"/>
                                        <p:tgtEl>
                                          <p:spTgt spid="1300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0053"/>
                                        </p:tgtEl>
                                        <p:attrNameLst>
                                          <p:attrName>style.visibility</p:attrName>
                                        </p:attrNameLst>
                                      </p:cBhvr>
                                      <p:to>
                                        <p:strVal val="visible"/>
                                      </p:to>
                                    </p:set>
                                    <p:animEffect transition="in" filter="wipe(left)">
                                      <p:cBhvr>
                                        <p:cTn id="22" dur="500"/>
                                        <p:tgtEl>
                                          <p:spTgt spid="1300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58"/>
                                        </p:tgtEl>
                                        <p:attrNameLst>
                                          <p:attrName>style.visibility</p:attrName>
                                        </p:attrNameLst>
                                      </p:cBhvr>
                                      <p:to>
                                        <p:strVal val="visible"/>
                                      </p:to>
                                    </p:set>
                                    <p:animEffect transition="in" filter="wipe(left)">
                                      <p:cBhvr>
                                        <p:cTn id="27" dur="500"/>
                                        <p:tgtEl>
                                          <p:spTgt spid="1300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9"/>
                                        </p:tgtEl>
                                        <p:attrNameLst>
                                          <p:attrName>style.visibility</p:attrName>
                                        </p:attrNameLst>
                                      </p:cBhvr>
                                      <p:to>
                                        <p:strVal val="visible"/>
                                      </p:to>
                                    </p:set>
                                    <p:animEffect transition="in" filter="wipe(left)">
                                      <p:cBhvr>
                                        <p:cTn id="32" dur="500"/>
                                        <p:tgtEl>
                                          <p:spTgt spid="1300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0054"/>
                                        </p:tgtEl>
                                        <p:attrNameLst>
                                          <p:attrName>style.visibility</p:attrName>
                                        </p:attrNameLst>
                                      </p:cBhvr>
                                      <p:to>
                                        <p:strVal val="visible"/>
                                      </p:to>
                                    </p:set>
                                    <p:animEffect transition="in" filter="wipe(left)">
                                      <p:cBhvr>
                                        <p:cTn id="37"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4" grpId="0"/>
      <p:bldP spid="130057" grpId="0"/>
      <p:bldP spid="130058" grpId="0"/>
      <p:bldP spid="1300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E0C41DB8-C995-4F52-ADE3-D1EC4C641DCC}" type="slidenum">
              <a:rPr lang="en-US" altLang="zh-CN"/>
              <a:pPr/>
              <a:t>11</a:t>
            </a:fld>
            <a:endParaRPr lang="en-US" altLang="zh-CN"/>
          </a:p>
        </p:txBody>
      </p:sp>
      <p:sp>
        <p:nvSpPr>
          <p:cNvPr id="13" name="日期占位符 2"/>
          <p:cNvSpPr>
            <a:spLocks noGrp="1"/>
          </p:cNvSpPr>
          <p:nvPr>
            <p:ph type="dt" sz="half" idx="11"/>
          </p:nvPr>
        </p:nvSpPr>
        <p:spPr/>
        <p:txBody>
          <a:bodyPr/>
          <a:lstStyle/>
          <a:p>
            <a:fld id="{A2A7563A-6272-4299-99B2-312819FE8ED8}" type="datetime1">
              <a:rPr lang="zh-CN" altLang="en-US"/>
              <a:pPr/>
              <a:t>2023/10/17</a:t>
            </a:fld>
            <a:endParaRPr lang="en-US" altLang="zh-CN"/>
          </a:p>
        </p:txBody>
      </p:sp>
      <p:sp>
        <p:nvSpPr>
          <p:cNvPr id="131074" name="Text Box 2"/>
          <p:cNvSpPr txBox="1">
            <a:spLocks noChangeArrowheads="1"/>
          </p:cNvSpPr>
          <p:nvPr/>
        </p:nvSpPr>
        <p:spPr bwMode="auto">
          <a:xfrm>
            <a:off x="449597" y="1844824"/>
            <a:ext cx="8412163" cy="1684244"/>
          </a:xfrm>
          <a:prstGeom prst="rect">
            <a:avLst/>
          </a:prstGeom>
          <a:noFill/>
          <a:ln w="9525">
            <a:noFill/>
            <a:miter lim="800000"/>
            <a:headEnd/>
            <a:tailEnd/>
          </a:ln>
          <a:effectLst/>
        </p:spPr>
        <p:txBody>
          <a:bodyPr>
            <a:spAutoFit/>
          </a:bodyPr>
          <a:lstStyle/>
          <a:p>
            <a:pPr>
              <a:lnSpc>
                <a:spcPct val="150000"/>
              </a:lnSpc>
            </a:pPr>
            <a:r>
              <a:rPr lang="zh-CN" altLang="en-US" sz="2400" dirty="0">
                <a:solidFill>
                  <a:srgbClr val="FF0000"/>
                </a:solidFill>
              </a:rPr>
              <a:t>定理</a:t>
            </a:r>
            <a:r>
              <a:rPr lang="en-US" altLang="zh-CN" sz="2400" dirty="0">
                <a:solidFill>
                  <a:srgbClr val="FF0000"/>
                </a:solidFill>
              </a:rPr>
              <a:t>4.4</a:t>
            </a:r>
            <a:r>
              <a:rPr lang="zh-CN" altLang="en-US" sz="2400" dirty="0"/>
              <a:t>：如果幂级数</a:t>
            </a:r>
            <a:r>
              <a:rPr lang="en-US" altLang="zh-CN" sz="2400" dirty="0"/>
              <a:t>(4.3)</a:t>
            </a:r>
            <a:r>
              <a:rPr lang="zh-CN" altLang="en-US" sz="2400" dirty="0"/>
              <a:t>在某点</a:t>
            </a:r>
            <a:r>
              <a:rPr lang="en-US" altLang="zh-CN" sz="2400" i="1" dirty="0"/>
              <a:t>z</a:t>
            </a:r>
            <a:r>
              <a:rPr lang="en-US" altLang="zh-CN" sz="2400" baseline="-25000" dirty="0"/>
              <a:t>1</a:t>
            </a:r>
            <a:r>
              <a:rPr lang="en-US" altLang="zh-CN" sz="2400" dirty="0"/>
              <a:t>(≠</a:t>
            </a:r>
            <a:r>
              <a:rPr lang="en-US" altLang="zh-CN" sz="2400" i="1" dirty="0"/>
              <a:t>a</a:t>
            </a:r>
            <a:r>
              <a:rPr lang="en-US" altLang="zh-CN" sz="2400" dirty="0"/>
              <a:t>)</a:t>
            </a:r>
            <a:r>
              <a:rPr lang="zh-CN" altLang="en-US" sz="2400" dirty="0"/>
              <a:t>收敛</a:t>
            </a:r>
            <a:r>
              <a:rPr lang="en-US" altLang="zh-CN" sz="2400" dirty="0"/>
              <a:t>,</a:t>
            </a:r>
            <a:r>
              <a:rPr lang="zh-CN" altLang="en-US" sz="2400" dirty="0"/>
              <a:t>则它必在圆</a:t>
            </a:r>
            <a:r>
              <a:rPr lang="en-US" altLang="zh-CN" sz="2400" i="1" dirty="0"/>
              <a:t>K</a:t>
            </a:r>
            <a:r>
              <a:rPr lang="en-US" altLang="zh-CN" sz="2400" dirty="0">
                <a:sym typeface="Wingdings" pitchFamily="2" charset="2"/>
              </a:rPr>
              <a:t>:|</a:t>
            </a:r>
            <a:r>
              <a:rPr lang="en-US" altLang="zh-CN" sz="2400" i="1" dirty="0">
                <a:sym typeface="Wingdings" pitchFamily="2" charset="2"/>
              </a:rPr>
              <a:t>z-a</a:t>
            </a:r>
            <a:r>
              <a:rPr lang="en-US" altLang="zh-CN" sz="2400" dirty="0">
                <a:sym typeface="Wingdings" pitchFamily="2" charset="2"/>
              </a:rPr>
              <a:t>|&lt;|</a:t>
            </a:r>
            <a:r>
              <a:rPr lang="en-US" altLang="zh-CN" sz="2400" i="1" dirty="0">
                <a:sym typeface="Wingdings" pitchFamily="2" charset="2"/>
              </a:rPr>
              <a:t>z</a:t>
            </a:r>
            <a:r>
              <a:rPr lang="en-US" altLang="zh-CN" sz="2400" baseline="-25000" dirty="0">
                <a:sym typeface="Wingdings" pitchFamily="2" charset="2"/>
              </a:rPr>
              <a:t>1</a:t>
            </a:r>
            <a:r>
              <a:rPr lang="en-US" altLang="zh-CN" sz="2400" i="1" dirty="0">
                <a:sym typeface="Wingdings" pitchFamily="2" charset="2"/>
              </a:rPr>
              <a:t>-a</a:t>
            </a:r>
            <a:r>
              <a:rPr lang="en-US" altLang="zh-CN" sz="2400" dirty="0">
                <a:sym typeface="Wingdings" pitchFamily="2" charset="2"/>
              </a:rPr>
              <a:t>|(</a:t>
            </a:r>
            <a:r>
              <a:rPr lang="zh-CN" altLang="en-US" sz="2400" dirty="0">
                <a:sym typeface="Wingdings" pitchFamily="2" charset="2"/>
              </a:rPr>
              <a:t>即以</a:t>
            </a:r>
            <a:r>
              <a:rPr lang="en-US" altLang="zh-CN" sz="2400" i="1" dirty="0">
                <a:sym typeface="Wingdings" pitchFamily="2" charset="2"/>
              </a:rPr>
              <a:t>a</a:t>
            </a:r>
            <a:r>
              <a:rPr lang="zh-CN" altLang="en-US" sz="2400" dirty="0">
                <a:sym typeface="Wingdings" pitchFamily="2" charset="2"/>
              </a:rPr>
              <a:t>为圆心圆周通过</a:t>
            </a:r>
            <a:r>
              <a:rPr lang="en-US" altLang="zh-CN" sz="2400" i="1" dirty="0">
                <a:sym typeface="Wingdings" pitchFamily="2" charset="2"/>
              </a:rPr>
              <a:t>z</a:t>
            </a:r>
            <a:r>
              <a:rPr lang="en-US" altLang="zh-CN" sz="2400" baseline="-25000" dirty="0">
                <a:sym typeface="Wingdings" pitchFamily="2" charset="2"/>
              </a:rPr>
              <a:t>1</a:t>
            </a:r>
            <a:r>
              <a:rPr lang="zh-CN" altLang="en-US" sz="2400" dirty="0">
                <a:sym typeface="Wingdings" pitchFamily="2" charset="2"/>
              </a:rPr>
              <a:t>的圆</a:t>
            </a:r>
            <a:r>
              <a:rPr lang="en-US" altLang="zh-CN" sz="2400" dirty="0">
                <a:sym typeface="Wingdings" pitchFamily="2" charset="2"/>
              </a:rPr>
              <a:t>)</a:t>
            </a:r>
            <a:r>
              <a:rPr lang="zh-CN" altLang="en-US" sz="2400" dirty="0">
                <a:sym typeface="Wingdings" pitchFamily="2" charset="2"/>
              </a:rPr>
              <a:t>内绝对收敛且内闭一致收敛</a:t>
            </a:r>
            <a:r>
              <a:rPr lang="en-US" altLang="zh-CN" sz="2400" dirty="0">
                <a:sym typeface="Wingdings" pitchFamily="2" charset="2"/>
              </a:rPr>
              <a:t>.</a:t>
            </a:r>
            <a:endParaRPr lang="en-US" altLang="zh-CN" sz="2400" dirty="0"/>
          </a:p>
        </p:txBody>
      </p:sp>
      <p:sp>
        <p:nvSpPr>
          <p:cNvPr id="131075" name="Text Box 3"/>
          <p:cNvSpPr txBox="1">
            <a:spLocks noChangeArrowheads="1"/>
          </p:cNvSpPr>
          <p:nvPr/>
        </p:nvSpPr>
        <p:spPr bwMode="auto">
          <a:xfrm>
            <a:off x="461503" y="3973508"/>
            <a:ext cx="8388350" cy="1130246"/>
          </a:xfrm>
          <a:prstGeom prst="rect">
            <a:avLst/>
          </a:prstGeom>
          <a:noFill/>
          <a:ln w="9525">
            <a:noFill/>
            <a:miter lim="800000"/>
            <a:headEnd/>
            <a:tailEnd/>
          </a:ln>
          <a:effectLst/>
        </p:spPr>
        <p:txBody>
          <a:bodyPr>
            <a:spAutoFit/>
          </a:bodyPr>
          <a:lstStyle/>
          <a:p>
            <a:pPr>
              <a:lnSpc>
                <a:spcPct val="150000"/>
              </a:lnSpc>
            </a:pPr>
            <a:r>
              <a:rPr lang="zh-CN" altLang="en-US" sz="2400" dirty="0">
                <a:solidFill>
                  <a:srgbClr val="FF0000"/>
                </a:solidFill>
              </a:rPr>
              <a:t>推论</a:t>
            </a:r>
            <a:r>
              <a:rPr lang="en-US" altLang="zh-CN" sz="2400" dirty="0"/>
              <a:t> </a:t>
            </a:r>
            <a:r>
              <a:rPr lang="zh-CN" altLang="en-US" sz="2400" dirty="0"/>
              <a:t>若幂级数</a:t>
            </a:r>
            <a:r>
              <a:rPr lang="en-US" altLang="zh-CN" sz="2400" dirty="0"/>
              <a:t>(4.3)</a:t>
            </a:r>
            <a:r>
              <a:rPr lang="zh-CN" altLang="en-US" sz="2400" dirty="0"/>
              <a:t>在某点</a:t>
            </a:r>
            <a:r>
              <a:rPr lang="en-US" altLang="zh-CN" sz="2400" i="1" dirty="0"/>
              <a:t>z</a:t>
            </a:r>
            <a:r>
              <a:rPr lang="en-US" altLang="zh-CN" sz="2400" baseline="-25000" dirty="0"/>
              <a:t>2</a:t>
            </a:r>
            <a:r>
              <a:rPr lang="en-US" altLang="zh-CN" sz="2400" dirty="0"/>
              <a:t>(≠</a:t>
            </a:r>
            <a:r>
              <a:rPr lang="en-US" altLang="zh-CN" sz="2400" i="1" dirty="0"/>
              <a:t>a</a:t>
            </a:r>
            <a:r>
              <a:rPr lang="en-US" altLang="zh-CN" sz="2400" dirty="0"/>
              <a:t>)</a:t>
            </a:r>
            <a:r>
              <a:rPr lang="zh-CN" altLang="en-US" sz="2400" dirty="0"/>
              <a:t>发散</a:t>
            </a:r>
            <a:r>
              <a:rPr lang="en-US" altLang="zh-CN" sz="2400" dirty="0"/>
              <a:t>,</a:t>
            </a:r>
            <a:r>
              <a:rPr lang="zh-CN" altLang="en-US" sz="2400" dirty="0"/>
              <a:t>则它在以</a:t>
            </a:r>
            <a:r>
              <a:rPr lang="en-US" altLang="zh-CN" sz="2400" i="1" dirty="0"/>
              <a:t>a</a:t>
            </a:r>
            <a:r>
              <a:rPr lang="zh-CN" altLang="en-US" sz="2400" dirty="0"/>
              <a:t>为圆心并且通过点</a:t>
            </a:r>
            <a:r>
              <a:rPr lang="en-US" altLang="zh-CN" sz="2400" i="1" dirty="0"/>
              <a:t>z</a:t>
            </a:r>
            <a:r>
              <a:rPr lang="en-US" altLang="zh-CN" sz="2400" baseline="-25000" dirty="0"/>
              <a:t>2</a:t>
            </a:r>
            <a:r>
              <a:rPr lang="zh-CN" altLang="en-US" sz="2400" dirty="0"/>
              <a:t>的圆周外部发散</a:t>
            </a:r>
            <a:r>
              <a:rPr lang="en-US" altLang="zh-CN" sz="2400" dirty="0"/>
              <a:t>.</a:t>
            </a:r>
          </a:p>
        </p:txBody>
      </p:sp>
      <p:sp>
        <p:nvSpPr>
          <p:cNvPr id="2" name="文本框 1">
            <a:extLst>
              <a:ext uri="{FF2B5EF4-FFF2-40B4-BE49-F238E27FC236}">
                <a16:creationId xmlns:a16="http://schemas.microsoft.com/office/drawing/2014/main" id="{D0DD5DC8-2608-842F-6D84-26B842A11485}"/>
              </a:ext>
            </a:extLst>
          </p:cNvPr>
          <p:cNvSpPr txBox="1"/>
          <p:nvPr/>
        </p:nvSpPr>
        <p:spPr>
          <a:xfrm>
            <a:off x="3577977" y="877164"/>
            <a:ext cx="1988045" cy="523220"/>
          </a:xfrm>
          <a:prstGeom prst="rect">
            <a:avLst/>
          </a:prstGeom>
          <a:noFill/>
        </p:spPr>
        <p:txBody>
          <a:bodyPr wrap="none" rtlCol="0">
            <a:spAutoFit/>
          </a:bodyPr>
          <a:lstStyle/>
          <a:p>
            <a:r>
              <a:rPr lang="zh-CN" altLang="en-US" dirty="0"/>
              <a:t>阿贝尔定理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wipe(left)">
                                      <p:cBhvr>
                                        <p:cTn id="7" dur="500"/>
                                        <p:tgtEl>
                                          <p:spTgt spid="13107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E0C41DB8-C995-4F52-ADE3-D1EC4C641DCC}" type="slidenum">
              <a:rPr lang="en-US" altLang="zh-CN"/>
              <a:pPr/>
              <a:t>12</a:t>
            </a:fld>
            <a:endParaRPr lang="en-US" altLang="zh-CN"/>
          </a:p>
        </p:txBody>
      </p:sp>
      <p:sp>
        <p:nvSpPr>
          <p:cNvPr id="13" name="日期占位符 2"/>
          <p:cNvSpPr>
            <a:spLocks noGrp="1"/>
          </p:cNvSpPr>
          <p:nvPr>
            <p:ph type="dt" sz="half" idx="11"/>
          </p:nvPr>
        </p:nvSpPr>
        <p:spPr/>
        <p:txBody>
          <a:bodyPr/>
          <a:lstStyle/>
          <a:p>
            <a:fld id="{A2A7563A-6272-4299-99B2-312819FE8ED8}" type="datetime1">
              <a:rPr lang="zh-CN" altLang="en-US"/>
              <a:pPr/>
              <a:t>2023/10/17</a:t>
            </a:fld>
            <a:endParaRPr lang="en-US" altLang="zh-CN"/>
          </a:p>
        </p:txBody>
      </p:sp>
      <p:sp>
        <p:nvSpPr>
          <p:cNvPr id="131081" name="Text Box 9"/>
          <p:cNvSpPr txBox="1">
            <a:spLocks noChangeArrowheads="1"/>
          </p:cNvSpPr>
          <p:nvPr/>
        </p:nvSpPr>
        <p:spPr bwMode="auto">
          <a:xfrm>
            <a:off x="323528" y="1622007"/>
            <a:ext cx="6981398" cy="461665"/>
          </a:xfrm>
          <a:prstGeom prst="rect">
            <a:avLst/>
          </a:prstGeom>
          <a:noFill/>
          <a:ln w="9525">
            <a:noFill/>
            <a:miter lim="800000"/>
            <a:headEnd/>
            <a:tailEnd/>
          </a:ln>
          <a:effectLst/>
        </p:spPr>
        <p:txBody>
          <a:bodyPr wrap="none">
            <a:spAutoFit/>
          </a:bodyPr>
          <a:lstStyle/>
          <a:p>
            <a:pPr eaLnBrk="0" hangingPunct="0"/>
            <a:r>
              <a:rPr kumimoji="1" lang="zh-CN" altLang="en-US" sz="2400" dirty="0">
                <a:solidFill>
                  <a:srgbClr val="FF0000"/>
                </a:solidFill>
              </a:rPr>
              <a:t>命题：</a:t>
            </a:r>
            <a:r>
              <a:rPr kumimoji="1" lang="zh-CN" altLang="en-US" sz="2400" dirty="0"/>
              <a:t>对于幂级数                      </a:t>
            </a:r>
            <a:r>
              <a:rPr kumimoji="1" lang="en-US" altLang="zh-CN" sz="2400" dirty="0"/>
              <a:t>, </a:t>
            </a:r>
            <a:r>
              <a:rPr kumimoji="1" lang="zh-CN" altLang="en-US" sz="2400" dirty="0"/>
              <a:t>若实系数实幂级数</a:t>
            </a:r>
          </a:p>
        </p:txBody>
      </p:sp>
      <p:graphicFrame>
        <p:nvGraphicFramePr>
          <p:cNvPr id="131084" name="Object 12"/>
          <p:cNvGraphicFramePr>
            <a:graphicFrameLocks noChangeAspect="1"/>
          </p:cNvGraphicFramePr>
          <p:nvPr>
            <p:extLst>
              <p:ext uri="{D42A27DB-BD31-4B8C-83A1-F6EECF244321}">
                <p14:modId xmlns:p14="http://schemas.microsoft.com/office/powerpoint/2010/main" val="2261960687"/>
              </p:ext>
            </p:extLst>
          </p:nvPr>
        </p:nvGraphicFramePr>
        <p:xfrm>
          <a:off x="2759577" y="1587726"/>
          <a:ext cx="1889125" cy="530225"/>
        </p:xfrm>
        <a:graphic>
          <a:graphicData uri="http://schemas.openxmlformats.org/presentationml/2006/ole">
            <mc:AlternateContent xmlns:mc="http://schemas.openxmlformats.org/markup-compatibility/2006">
              <mc:Choice xmlns:v="urn:schemas-microsoft-com:vml" Requires="v">
                <p:oleObj name="公式" r:id="rId2" imgW="1041120" imgH="291960" progId="Equation.3">
                  <p:embed/>
                </p:oleObj>
              </mc:Choice>
              <mc:Fallback>
                <p:oleObj name="公式" r:id="rId2" imgW="1041120" imgH="291960" progId="Equation.3">
                  <p:embed/>
                  <p:pic>
                    <p:nvPicPr>
                      <p:cNvPr id="131084"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77" y="1587726"/>
                        <a:ext cx="18891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5" name="Object 13"/>
          <p:cNvGraphicFramePr>
            <a:graphicFrameLocks noChangeAspect="1"/>
          </p:cNvGraphicFramePr>
          <p:nvPr>
            <p:extLst>
              <p:ext uri="{D42A27DB-BD31-4B8C-83A1-F6EECF244321}">
                <p14:modId xmlns:p14="http://schemas.microsoft.com/office/powerpoint/2010/main" val="2546421685"/>
              </p:ext>
            </p:extLst>
          </p:nvPr>
        </p:nvGraphicFramePr>
        <p:xfrm>
          <a:off x="7192640" y="1556792"/>
          <a:ext cx="1381125" cy="530225"/>
        </p:xfrm>
        <a:graphic>
          <a:graphicData uri="http://schemas.openxmlformats.org/presentationml/2006/ole">
            <mc:AlternateContent xmlns:mc="http://schemas.openxmlformats.org/markup-compatibility/2006">
              <mc:Choice xmlns:v="urn:schemas-microsoft-com:vml" Requires="v">
                <p:oleObj name="公式" r:id="rId4" imgW="761760" imgH="291960" progId="Equation.3">
                  <p:embed/>
                </p:oleObj>
              </mc:Choice>
              <mc:Fallback>
                <p:oleObj name="公式" r:id="rId4" imgW="761760" imgH="291960" progId="Equation.3">
                  <p:embed/>
                  <p:pic>
                    <p:nvPicPr>
                      <p:cNvPr id="13108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640" y="1556792"/>
                        <a:ext cx="13811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6" name="Text Box 14"/>
          <p:cNvSpPr txBox="1">
            <a:spLocks noChangeArrowheads="1"/>
          </p:cNvSpPr>
          <p:nvPr/>
        </p:nvSpPr>
        <p:spPr bwMode="auto">
          <a:xfrm>
            <a:off x="1235442" y="2101414"/>
            <a:ext cx="2941831" cy="461665"/>
          </a:xfrm>
          <a:prstGeom prst="rect">
            <a:avLst/>
          </a:prstGeom>
          <a:noFill/>
          <a:ln w="9525">
            <a:noFill/>
            <a:miter lim="800000"/>
            <a:headEnd/>
            <a:tailEnd/>
          </a:ln>
          <a:effectLst/>
        </p:spPr>
        <p:txBody>
          <a:bodyPr wrap="none">
            <a:spAutoFit/>
          </a:bodyPr>
          <a:lstStyle/>
          <a:p>
            <a:pPr eaLnBrk="0" hangingPunct="0"/>
            <a:r>
              <a:rPr kumimoji="1" lang="zh-CN" altLang="en-US" sz="2400" dirty="0"/>
              <a:t>的收敛半径为</a:t>
            </a:r>
            <a:r>
              <a:rPr kumimoji="1" lang="en-US" altLang="zh-CN" sz="2400" i="1" dirty="0"/>
              <a:t>R</a:t>
            </a:r>
            <a:r>
              <a:rPr kumimoji="1" lang="en-US" altLang="zh-CN" sz="2400" dirty="0"/>
              <a:t>,</a:t>
            </a:r>
            <a:r>
              <a:rPr kumimoji="1" lang="zh-CN" altLang="en-US" sz="2400" dirty="0"/>
              <a:t>则有</a:t>
            </a:r>
          </a:p>
        </p:txBody>
      </p:sp>
      <p:graphicFrame>
        <p:nvGraphicFramePr>
          <p:cNvPr id="131087" name="Object 15"/>
          <p:cNvGraphicFramePr>
            <a:graphicFrameLocks noChangeAspect="1"/>
          </p:cNvGraphicFramePr>
          <p:nvPr>
            <p:extLst>
              <p:ext uri="{D42A27DB-BD31-4B8C-83A1-F6EECF244321}">
                <p14:modId xmlns:p14="http://schemas.microsoft.com/office/powerpoint/2010/main" val="1038805386"/>
              </p:ext>
            </p:extLst>
          </p:nvPr>
        </p:nvGraphicFramePr>
        <p:xfrm>
          <a:off x="355394" y="2771661"/>
          <a:ext cx="7848600" cy="920750"/>
        </p:xfrm>
        <a:graphic>
          <a:graphicData uri="http://schemas.openxmlformats.org/presentationml/2006/ole">
            <mc:AlternateContent xmlns:mc="http://schemas.openxmlformats.org/markup-compatibility/2006">
              <mc:Choice xmlns:v="urn:schemas-microsoft-com:vml" Requires="v">
                <p:oleObj name="公式" r:id="rId6" imgW="4330440" imgH="507960" progId="Equation.3">
                  <p:embed/>
                </p:oleObj>
              </mc:Choice>
              <mc:Fallback>
                <p:oleObj name="公式" r:id="rId6" imgW="4330440" imgH="507960" progId="Equation.3">
                  <p:embed/>
                  <p:pic>
                    <p:nvPicPr>
                      <p:cNvPr id="131087"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394" y="2771661"/>
                        <a:ext cx="78486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8" name="Object 16"/>
          <p:cNvGraphicFramePr>
            <a:graphicFrameLocks noChangeAspect="1"/>
          </p:cNvGraphicFramePr>
          <p:nvPr>
            <p:extLst>
              <p:ext uri="{D42A27DB-BD31-4B8C-83A1-F6EECF244321}">
                <p14:modId xmlns:p14="http://schemas.microsoft.com/office/powerpoint/2010/main" val="1398398902"/>
              </p:ext>
            </p:extLst>
          </p:nvPr>
        </p:nvGraphicFramePr>
        <p:xfrm>
          <a:off x="355394" y="3896632"/>
          <a:ext cx="7435850" cy="496887"/>
        </p:xfrm>
        <a:graphic>
          <a:graphicData uri="http://schemas.openxmlformats.org/presentationml/2006/ole">
            <mc:AlternateContent xmlns:mc="http://schemas.openxmlformats.org/markup-compatibility/2006">
              <mc:Choice xmlns:v="urn:schemas-microsoft-com:vml" Requires="v">
                <p:oleObj name="公式" r:id="rId8" imgW="4368600" imgH="291960" progId="Equation.3">
                  <p:embed/>
                </p:oleObj>
              </mc:Choice>
              <mc:Fallback>
                <p:oleObj name="公式" r:id="rId8" imgW="4368600" imgH="291960" progId="Equation.3">
                  <p:embed/>
                  <p:pic>
                    <p:nvPicPr>
                      <p:cNvPr id="131088"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394" y="3896632"/>
                        <a:ext cx="743585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9" name="Object 17"/>
          <p:cNvGraphicFramePr>
            <a:graphicFrameLocks noChangeAspect="1"/>
          </p:cNvGraphicFramePr>
          <p:nvPr>
            <p:extLst>
              <p:ext uri="{D42A27DB-BD31-4B8C-83A1-F6EECF244321}">
                <p14:modId xmlns:p14="http://schemas.microsoft.com/office/powerpoint/2010/main" val="2126075962"/>
              </p:ext>
            </p:extLst>
          </p:nvPr>
        </p:nvGraphicFramePr>
        <p:xfrm>
          <a:off x="367978" y="4696472"/>
          <a:ext cx="7912100" cy="473075"/>
        </p:xfrm>
        <a:graphic>
          <a:graphicData uri="http://schemas.openxmlformats.org/presentationml/2006/ole">
            <mc:AlternateContent xmlns:mc="http://schemas.openxmlformats.org/markup-compatibility/2006">
              <mc:Choice xmlns:v="urn:schemas-microsoft-com:vml" Requires="v">
                <p:oleObj name="公式" r:id="rId10" imgW="4889160" imgH="291960" progId="Equation.3">
                  <p:embed/>
                </p:oleObj>
              </mc:Choice>
              <mc:Fallback>
                <p:oleObj name="公式" r:id="rId10" imgW="4889160" imgH="291960" progId="Equation.3">
                  <p:embed/>
                  <p:pic>
                    <p:nvPicPr>
                      <p:cNvPr id="131089"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978" y="4696472"/>
                        <a:ext cx="79121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7">
            <a:extLst>
              <a:ext uri="{FF2B5EF4-FFF2-40B4-BE49-F238E27FC236}">
                <a16:creationId xmlns:a16="http://schemas.microsoft.com/office/drawing/2014/main" id="{18B20E25-280F-214B-E062-A22B07B4F9A9}"/>
              </a:ext>
            </a:extLst>
          </p:cNvPr>
          <p:cNvSpPr txBox="1">
            <a:spLocks noChangeArrowheads="1"/>
          </p:cNvSpPr>
          <p:nvPr/>
        </p:nvSpPr>
        <p:spPr>
          <a:xfrm>
            <a:off x="2920517" y="912471"/>
            <a:ext cx="2880692" cy="95408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a:r>
              <a:rPr lang="zh-CN" altLang="en-US" sz="2800" b="1" kern="0">
                <a:solidFill>
                  <a:schemeClr val="accent2"/>
                </a:solidFill>
                <a:ea typeface="黑体" pitchFamily="2" charset="-122"/>
              </a:rPr>
              <a:t>幂级数的敛散性</a:t>
            </a:r>
            <a:endParaRPr lang="zh-CN" altLang="en-US" sz="2800" b="1" kern="0" dirty="0">
              <a:solidFill>
                <a:schemeClr val="accent2"/>
              </a:solidFill>
              <a:ea typeface="黑体" pitchFamily="2" charset="-122"/>
            </a:endParaRPr>
          </a:p>
        </p:txBody>
      </p:sp>
    </p:spTree>
    <p:extLst>
      <p:ext uri="{BB962C8B-B14F-4D97-AF65-F5344CB8AC3E}">
        <p14:creationId xmlns:p14="http://schemas.microsoft.com/office/powerpoint/2010/main" val="3701935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 calcmode="lin" valueType="num">
                                      <p:cBhvr additive="base">
                                        <p:cTn id="7" dur="500" fill="hold"/>
                                        <p:tgtEl>
                                          <p:spTgt spid="131081"/>
                                        </p:tgtEl>
                                        <p:attrNameLst>
                                          <p:attrName>ppt_x</p:attrName>
                                        </p:attrNameLst>
                                      </p:cBhvr>
                                      <p:tavLst>
                                        <p:tav tm="0">
                                          <p:val>
                                            <p:strVal val="#ppt_x"/>
                                          </p:val>
                                        </p:tav>
                                        <p:tav tm="100000">
                                          <p:val>
                                            <p:strVal val="#ppt_x"/>
                                          </p:val>
                                        </p:tav>
                                      </p:tavLst>
                                    </p:anim>
                                    <p:anim calcmode="lin" valueType="num">
                                      <p:cBhvr additive="base">
                                        <p:cTn id="8" dur="500" fill="hold"/>
                                        <p:tgtEl>
                                          <p:spTgt spid="1310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086"/>
                                        </p:tgtEl>
                                        <p:attrNameLst>
                                          <p:attrName>style.visibility</p:attrName>
                                        </p:attrNameLst>
                                      </p:cBhvr>
                                      <p:to>
                                        <p:strVal val="visible"/>
                                      </p:to>
                                    </p:set>
                                    <p:anim calcmode="lin" valueType="num">
                                      <p:cBhvr additive="base">
                                        <p:cTn id="11" dur="500" fill="hold"/>
                                        <p:tgtEl>
                                          <p:spTgt spid="131086"/>
                                        </p:tgtEl>
                                        <p:attrNameLst>
                                          <p:attrName>ppt_x</p:attrName>
                                        </p:attrNameLst>
                                      </p:cBhvr>
                                      <p:tavLst>
                                        <p:tav tm="0">
                                          <p:val>
                                            <p:strVal val="#ppt_x"/>
                                          </p:val>
                                        </p:tav>
                                        <p:tav tm="100000">
                                          <p:val>
                                            <p:strVal val="#ppt_x"/>
                                          </p:val>
                                        </p:tav>
                                      </p:tavLst>
                                    </p:anim>
                                    <p:anim calcmode="lin" valueType="num">
                                      <p:cBhvr additive="base">
                                        <p:cTn id="12" dur="500" fill="hold"/>
                                        <p:tgtEl>
                                          <p:spTgt spid="13108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1085"/>
                                        </p:tgtEl>
                                        <p:attrNameLst>
                                          <p:attrName>style.visibility</p:attrName>
                                        </p:attrNameLst>
                                      </p:cBhvr>
                                      <p:to>
                                        <p:strVal val="visible"/>
                                      </p:to>
                                    </p:set>
                                    <p:anim calcmode="lin" valueType="num">
                                      <p:cBhvr additive="base">
                                        <p:cTn id="15" dur="500" fill="hold"/>
                                        <p:tgtEl>
                                          <p:spTgt spid="131085"/>
                                        </p:tgtEl>
                                        <p:attrNameLst>
                                          <p:attrName>ppt_x</p:attrName>
                                        </p:attrNameLst>
                                      </p:cBhvr>
                                      <p:tavLst>
                                        <p:tav tm="0">
                                          <p:val>
                                            <p:strVal val="#ppt_x"/>
                                          </p:val>
                                        </p:tav>
                                        <p:tav tm="100000">
                                          <p:val>
                                            <p:strVal val="#ppt_x"/>
                                          </p:val>
                                        </p:tav>
                                      </p:tavLst>
                                    </p:anim>
                                    <p:anim calcmode="lin" valueType="num">
                                      <p:cBhvr additive="base">
                                        <p:cTn id="16" dur="500" fill="hold"/>
                                        <p:tgtEl>
                                          <p:spTgt spid="13108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1084"/>
                                        </p:tgtEl>
                                        <p:attrNameLst>
                                          <p:attrName>style.visibility</p:attrName>
                                        </p:attrNameLst>
                                      </p:cBhvr>
                                      <p:to>
                                        <p:strVal val="visible"/>
                                      </p:to>
                                    </p:set>
                                    <p:anim calcmode="lin" valueType="num">
                                      <p:cBhvr additive="base">
                                        <p:cTn id="19" dur="500" fill="hold"/>
                                        <p:tgtEl>
                                          <p:spTgt spid="131084"/>
                                        </p:tgtEl>
                                        <p:attrNameLst>
                                          <p:attrName>ppt_x</p:attrName>
                                        </p:attrNameLst>
                                      </p:cBhvr>
                                      <p:tavLst>
                                        <p:tav tm="0">
                                          <p:val>
                                            <p:strVal val="#ppt_x"/>
                                          </p:val>
                                        </p:tav>
                                        <p:tav tm="100000">
                                          <p:val>
                                            <p:strVal val="#ppt_x"/>
                                          </p:val>
                                        </p:tav>
                                      </p:tavLst>
                                    </p:anim>
                                    <p:anim calcmode="lin" valueType="num">
                                      <p:cBhvr additive="base">
                                        <p:cTn id="20" dur="500" fill="hold"/>
                                        <p:tgtEl>
                                          <p:spTgt spid="131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1087"/>
                                        </p:tgtEl>
                                        <p:attrNameLst>
                                          <p:attrName>style.visibility</p:attrName>
                                        </p:attrNameLst>
                                      </p:cBhvr>
                                      <p:to>
                                        <p:strVal val="visible"/>
                                      </p:to>
                                    </p:set>
                                    <p:anim calcmode="lin" valueType="num">
                                      <p:cBhvr additive="base">
                                        <p:cTn id="25" dur="500" fill="hold"/>
                                        <p:tgtEl>
                                          <p:spTgt spid="131087"/>
                                        </p:tgtEl>
                                        <p:attrNameLst>
                                          <p:attrName>ppt_x</p:attrName>
                                        </p:attrNameLst>
                                      </p:cBhvr>
                                      <p:tavLst>
                                        <p:tav tm="0">
                                          <p:val>
                                            <p:strVal val="#ppt_x"/>
                                          </p:val>
                                        </p:tav>
                                        <p:tav tm="100000">
                                          <p:val>
                                            <p:strVal val="#ppt_x"/>
                                          </p:val>
                                        </p:tav>
                                      </p:tavLst>
                                    </p:anim>
                                    <p:anim calcmode="lin" valueType="num">
                                      <p:cBhvr additive="base">
                                        <p:cTn id="26" dur="500" fill="hold"/>
                                        <p:tgtEl>
                                          <p:spTgt spid="13108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1088"/>
                                        </p:tgtEl>
                                        <p:attrNameLst>
                                          <p:attrName>style.visibility</p:attrName>
                                        </p:attrNameLst>
                                      </p:cBhvr>
                                      <p:to>
                                        <p:strVal val="visible"/>
                                      </p:to>
                                    </p:set>
                                    <p:anim calcmode="lin" valueType="num">
                                      <p:cBhvr additive="base">
                                        <p:cTn id="31" dur="500" fill="hold"/>
                                        <p:tgtEl>
                                          <p:spTgt spid="131088"/>
                                        </p:tgtEl>
                                        <p:attrNameLst>
                                          <p:attrName>ppt_x</p:attrName>
                                        </p:attrNameLst>
                                      </p:cBhvr>
                                      <p:tavLst>
                                        <p:tav tm="0">
                                          <p:val>
                                            <p:strVal val="#ppt_x"/>
                                          </p:val>
                                        </p:tav>
                                        <p:tav tm="100000">
                                          <p:val>
                                            <p:strVal val="#ppt_x"/>
                                          </p:val>
                                        </p:tav>
                                      </p:tavLst>
                                    </p:anim>
                                    <p:anim calcmode="lin" valueType="num">
                                      <p:cBhvr additive="base">
                                        <p:cTn id="32" dur="500" fill="hold"/>
                                        <p:tgtEl>
                                          <p:spTgt spid="13108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1089"/>
                                        </p:tgtEl>
                                        <p:attrNameLst>
                                          <p:attrName>style.visibility</p:attrName>
                                        </p:attrNameLst>
                                      </p:cBhvr>
                                      <p:to>
                                        <p:strVal val="visible"/>
                                      </p:to>
                                    </p:set>
                                    <p:anim calcmode="lin" valueType="num">
                                      <p:cBhvr additive="base">
                                        <p:cTn id="37" dur="500" fill="hold"/>
                                        <p:tgtEl>
                                          <p:spTgt spid="131089"/>
                                        </p:tgtEl>
                                        <p:attrNameLst>
                                          <p:attrName>ppt_x</p:attrName>
                                        </p:attrNameLst>
                                      </p:cBhvr>
                                      <p:tavLst>
                                        <p:tav tm="0">
                                          <p:val>
                                            <p:strVal val="#ppt_x"/>
                                          </p:val>
                                        </p:tav>
                                        <p:tav tm="100000">
                                          <p:val>
                                            <p:strVal val="#ppt_x"/>
                                          </p:val>
                                        </p:tav>
                                      </p:tavLst>
                                    </p:anim>
                                    <p:anim calcmode="lin" valueType="num">
                                      <p:cBhvr additive="base">
                                        <p:cTn id="38" dur="500" fill="hold"/>
                                        <p:tgtEl>
                                          <p:spTgt spid="1310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p:bldP spid="1310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fld id="{4E2FA2EE-A80B-4E5B-85DA-34F259322FB1}" type="slidenum">
              <a:rPr lang="en-US" altLang="zh-CN"/>
              <a:pPr/>
              <a:t>13</a:t>
            </a:fld>
            <a:endParaRPr lang="en-US" altLang="zh-CN"/>
          </a:p>
        </p:txBody>
      </p:sp>
      <p:sp>
        <p:nvSpPr>
          <p:cNvPr id="16" name="日期占位符 2"/>
          <p:cNvSpPr>
            <a:spLocks noGrp="1"/>
          </p:cNvSpPr>
          <p:nvPr>
            <p:ph type="dt" sz="half" idx="11"/>
          </p:nvPr>
        </p:nvSpPr>
        <p:spPr/>
        <p:txBody>
          <a:bodyPr/>
          <a:lstStyle/>
          <a:p>
            <a:fld id="{2626E4B1-A14D-4AA9-8E62-B1FE394B8E50}" type="datetime1">
              <a:rPr lang="zh-CN" altLang="en-US"/>
              <a:pPr/>
              <a:t>2023/10/17</a:t>
            </a:fld>
            <a:endParaRPr lang="en-US" altLang="zh-CN"/>
          </a:p>
        </p:txBody>
      </p:sp>
      <p:sp>
        <p:nvSpPr>
          <p:cNvPr id="134146" name="Text Box 2"/>
          <p:cNvSpPr txBox="1">
            <a:spLocks noChangeArrowheads="1"/>
          </p:cNvSpPr>
          <p:nvPr/>
        </p:nvSpPr>
        <p:spPr bwMode="auto">
          <a:xfrm>
            <a:off x="503238" y="836613"/>
            <a:ext cx="6334125" cy="519112"/>
          </a:xfrm>
          <a:prstGeom prst="rect">
            <a:avLst/>
          </a:prstGeom>
          <a:noFill/>
          <a:ln w="9525">
            <a:noFill/>
            <a:miter lim="800000"/>
            <a:headEnd/>
            <a:tailEnd/>
          </a:ln>
          <a:effectLst/>
        </p:spPr>
        <p:txBody>
          <a:bodyPr wrap="none">
            <a:spAutoFit/>
          </a:bodyPr>
          <a:lstStyle/>
          <a:p>
            <a:r>
              <a:rPr lang="zh-CN" altLang="en-US">
                <a:solidFill>
                  <a:srgbClr val="FF0000"/>
                </a:solidFill>
              </a:rPr>
              <a:t>定理</a:t>
            </a:r>
            <a:r>
              <a:rPr lang="en-US" altLang="zh-CN">
                <a:solidFill>
                  <a:srgbClr val="FF0000"/>
                </a:solidFill>
              </a:rPr>
              <a:t>4.12</a:t>
            </a:r>
            <a:r>
              <a:rPr lang="en-US" altLang="zh-CN"/>
              <a:t>   </a:t>
            </a:r>
            <a:r>
              <a:rPr lang="zh-CN" altLang="en-US"/>
              <a:t>如果幂级数</a:t>
            </a:r>
            <a:r>
              <a:rPr lang="en-US" altLang="zh-CN"/>
              <a:t>(4.3)</a:t>
            </a:r>
            <a:r>
              <a:rPr lang="zh-CN" altLang="en-US"/>
              <a:t>的系数</a:t>
            </a:r>
            <a:r>
              <a:rPr lang="en-US" altLang="zh-CN"/>
              <a:t>c</a:t>
            </a:r>
            <a:r>
              <a:rPr lang="en-US" altLang="zh-CN" i="1" baseline="-25000"/>
              <a:t>n</a:t>
            </a:r>
            <a:r>
              <a:rPr lang="zh-CN" altLang="en-US"/>
              <a:t>合于</a:t>
            </a:r>
          </a:p>
        </p:txBody>
      </p:sp>
      <p:graphicFrame>
        <p:nvGraphicFramePr>
          <p:cNvPr id="134147" name="Object 3"/>
          <p:cNvGraphicFramePr>
            <a:graphicFrameLocks noChangeAspect="1"/>
          </p:cNvGraphicFramePr>
          <p:nvPr/>
        </p:nvGraphicFramePr>
        <p:xfrm>
          <a:off x="1331913" y="1258888"/>
          <a:ext cx="5402262" cy="1090612"/>
        </p:xfrm>
        <a:graphic>
          <a:graphicData uri="http://schemas.openxmlformats.org/presentationml/2006/ole">
            <mc:AlternateContent xmlns:mc="http://schemas.openxmlformats.org/markup-compatibility/2006">
              <mc:Choice xmlns:v="urn:schemas-microsoft-com:vml" Requires="v">
                <p:oleObj name="Equation" r:id="rId2" imgW="2349360" imgH="482400" progId="Equation.DSMT4">
                  <p:embed/>
                </p:oleObj>
              </mc:Choice>
              <mc:Fallback>
                <p:oleObj name="Equation" r:id="rId2" imgW="2349360" imgH="48240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258888"/>
                        <a:ext cx="540226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1" name="Text Box 7"/>
          <p:cNvSpPr txBox="1">
            <a:spLocks noChangeArrowheads="1"/>
          </p:cNvSpPr>
          <p:nvPr/>
        </p:nvSpPr>
        <p:spPr bwMode="auto">
          <a:xfrm>
            <a:off x="6804025" y="1470025"/>
            <a:ext cx="541338" cy="519113"/>
          </a:xfrm>
          <a:prstGeom prst="rect">
            <a:avLst/>
          </a:prstGeom>
          <a:noFill/>
          <a:ln w="9525">
            <a:noFill/>
            <a:miter lim="800000"/>
            <a:headEnd/>
            <a:tailEnd/>
          </a:ln>
          <a:effectLst/>
        </p:spPr>
        <p:txBody>
          <a:bodyPr wrap="none">
            <a:spAutoFit/>
          </a:bodyPr>
          <a:lstStyle/>
          <a:p>
            <a:r>
              <a:rPr lang="zh-CN" altLang="en-US"/>
              <a:t>或</a:t>
            </a:r>
          </a:p>
        </p:txBody>
      </p:sp>
      <p:graphicFrame>
        <p:nvGraphicFramePr>
          <p:cNvPr id="134152" name="Object 8"/>
          <p:cNvGraphicFramePr>
            <a:graphicFrameLocks noChangeAspect="1"/>
          </p:cNvGraphicFramePr>
          <p:nvPr/>
        </p:nvGraphicFramePr>
        <p:xfrm>
          <a:off x="684213" y="3019425"/>
          <a:ext cx="7596187" cy="769938"/>
        </p:xfrm>
        <a:graphic>
          <a:graphicData uri="http://schemas.openxmlformats.org/presentationml/2006/ole">
            <mc:AlternateContent xmlns:mc="http://schemas.openxmlformats.org/markup-compatibility/2006">
              <mc:Choice xmlns:v="urn:schemas-microsoft-com:vml" Requires="v">
                <p:oleObj name="Equation" r:id="rId4" imgW="3111480" imgH="330120" progId="Equation.DSMT4">
                  <p:embed/>
                </p:oleObj>
              </mc:Choice>
              <mc:Fallback>
                <p:oleObj name="Equation" r:id="rId4" imgW="3111480" imgH="33012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019425"/>
                        <a:ext cx="7596187"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3" name="Text Box 9"/>
          <p:cNvSpPr txBox="1">
            <a:spLocks noChangeArrowheads="1"/>
          </p:cNvSpPr>
          <p:nvPr/>
        </p:nvSpPr>
        <p:spPr bwMode="auto">
          <a:xfrm>
            <a:off x="6804025" y="2333625"/>
            <a:ext cx="541338" cy="519113"/>
          </a:xfrm>
          <a:prstGeom prst="rect">
            <a:avLst/>
          </a:prstGeom>
          <a:noFill/>
          <a:ln w="9525">
            <a:noFill/>
            <a:miter lim="800000"/>
            <a:headEnd/>
            <a:tailEnd/>
          </a:ln>
          <a:effectLst/>
        </p:spPr>
        <p:txBody>
          <a:bodyPr wrap="none">
            <a:spAutoFit/>
          </a:bodyPr>
          <a:lstStyle/>
          <a:p>
            <a:r>
              <a:rPr lang="zh-CN" altLang="en-US"/>
              <a:t>或</a:t>
            </a:r>
          </a:p>
        </p:txBody>
      </p:sp>
      <p:sp>
        <p:nvSpPr>
          <p:cNvPr id="134154" name="Text Box 10"/>
          <p:cNvSpPr txBox="1">
            <a:spLocks noChangeArrowheads="1"/>
          </p:cNvSpPr>
          <p:nvPr/>
        </p:nvSpPr>
        <p:spPr bwMode="auto">
          <a:xfrm>
            <a:off x="538163" y="473075"/>
            <a:ext cx="6481762" cy="519113"/>
          </a:xfrm>
          <a:prstGeom prst="rect">
            <a:avLst/>
          </a:prstGeom>
          <a:noFill/>
          <a:ln w="9525">
            <a:noFill/>
            <a:miter lim="800000"/>
            <a:headEnd/>
            <a:tailEnd/>
          </a:ln>
          <a:effectLst/>
        </p:spPr>
        <p:txBody>
          <a:bodyPr>
            <a:spAutoFit/>
          </a:bodyPr>
          <a:lstStyle/>
          <a:p>
            <a:pPr>
              <a:spcBef>
                <a:spcPct val="50000"/>
              </a:spcBef>
            </a:pPr>
            <a:r>
              <a:rPr lang="en-US" altLang="zh-CN">
                <a:solidFill>
                  <a:schemeClr val="hlink"/>
                </a:solidFill>
              </a:rPr>
              <a:t>3. </a:t>
            </a:r>
            <a:r>
              <a:rPr lang="zh-CN" altLang="en-US">
                <a:solidFill>
                  <a:schemeClr val="hlink"/>
                </a:solidFill>
              </a:rPr>
              <a:t>幂级数收敛半径的求法</a:t>
            </a:r>
          </a:p>
        </p:txBody>
      </p:sp>
      <p:sp>
        <p:nvSpPr>
          <p:cNvPr id="134155" name="Text Box 11"/>
          <p:cNvSpPr txBox="1">
            <a:spLocks noChangeArrowheads="1"/>
          </p:cNvSpPr>
          <p:nvPr/>
        </p:nvSpPr>
        <p:spPr bwMode="auto">
          <a:xfrm>
            <a:off x="649288" y="3711575"/>
            <a:ext cx="6227762" cy="579438"/>
          </a:xfrm>
          <a:prstGeom prst="rect">
            <a:avLst/>
          </a:prstGeom>
          <a:noFill/>
          <a:ln w="9525">
            <a:noFill/>
            <a:miter lim="800000"/>
            <a:headEnd/>
            <a:tailEnd/>
          </a:ln>
          <a:effectLst/>
        </p:spPr>
        <p:txBody>
          <a:bodyPr wrap="none">
            <a:spAutoFit/>
          </a:bodyPr>
          <a:lstStyle/>
          <a:p>
            <a:r>
              <a:rPr lang="zh-CN" altLang="en-US" sz="3200"/>
              <a:t>则幂级数                  的收敛半径为</a:t>
            </a:r>
            <a:r>
              <a:rPr lang="en-US" altLang="zh-CN" sz="3200"/>
              <a:t>:</a:t>
            </a:r>
          </a:p>
        </p:txBody>
      </p:sp>
      <p:graphicFrame>
        <p:nvGraphicFramePr>
          <p:cNvPr id="134156" name="Object 12"/>
          <p:cNvGraphicFramePr>
            <a:graphicFrameLocks noChangeAspect="1"/>
          </p:cNvGraphicFramePr>
          <p:nvPr/>
        </p:nvGraphicFramePr>
        <p:xfrm>
          <a:off x="2522538" y="3576638"/>
          <a:ext cx="1781175" cy="931862"/>
        </p:xfrm>
        <a:graphic>
          <a:graphicData uri="http://schemas.openxmlformats.org/presentationml/2006/ole">
            <mc:AlternateContent xmlns:mc="http://schemas.openxmlformats.org/markup-compatibility/2006">
              <mc:Choice xmlns:v="urn:schemas-microsoft-com:vml" Requires="v">
                <p:oleObj name="公式" r:id="rId6" imgW="825480" imgH="431640" progId="Equation.3">
                  <p:embed/>
                </p:oleObj>
              </mc:Choice>
              <mc:Fallback>
                <p:oleObj name="公式" r:id="rId6" imgW="825480" imgH="43164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2538" y="3576638"/>
                        <a:ext cx="178117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7" name="AutoShape 13"/>
          <p:cNvSpPr>
            <a:spLocks/>
          </p:cNvSpPr>
          <p:nvPr/>
        </p:nvSpPr>
        <p:spPr bwMode="auto">
          <a:xfrm>
            <a:off x="1697038" y="4652963"/>
            <a:ext cx="354012" cy="1662112"/>
          </a:xfrm>
          <a:prstGeom prst="leftBrace">
            <a:avLst>
              <a:gd name="adj1" fmla="val 39126"/>
              <a:gd name="adj2" fmla="val 50000"/>
            </a:avLst>
          </a:prstGeom>
          <a:noFill/>
          <a:ln w="9525">
            <a:solidFill>
              <a:schemeClr val="tx1"/>
            </a:solidFill>
            <a:round/>
            <a:headEnd/>
            <a:tailEnd/>
          </a:ln>
          <a:effectLst/>
        </p:spPr>
        <p:txBody>
          <a:bodyPr wrap="none" anchor="ctr"/>
          <a:lstStyle/>
          <a:p>
            <a:endParaRPr lang="zh-CN" altLang="en-US"/>
          </a:p>
        </p:txBody>
      </p:sp>
      <p:sp>
        <p:nvSpPr>
          <p:cNvPr id="134158" name="Text Box 14"/>
          <p:cNvSpPr txBox="1">
            <a:spLocks noChangeArrowheads="1"/>
          </p:cNvSpPr>
          <p:nvPr/>
        </p:nvSpPr>
        <p:spPr bwMode="auto">
          <a:xfrm>
            <a:off x="1071563" y="5157788"/>
            <a:ext cx="620712" cy="519112"/>
          </a:xfrm>
          <a:prstGeom prst="rect">
            <a:avLst/>
          </a:prstGeom>
          <a:noFill/>
          <a:ln w="9525">
            <a:noFill/>
            <a:miter lim="800000"/>
            <a:headEnd/>
            <a:tailEnd/>
          </a:ln>
          <a:effectLst/>
        </p:spPr>
        <p:txBody>
          <a:bodyPr wrap="none">
            <a:spAutoFit/>
          </a:bodyPr>
          <a:lstStyle/>
          <a:p>
            <a:r>
              <a:rPr lang="en-US" altLang="zh-CN" i="1"/>
              <a:t>R</a:t>
            </a:r>
            <a:r>
              <a:rPr lang="en-US" altLang="zh-CN" b="0"/>
              <a:t>=</a:t>
            </a:r>
          </a:p>
        </p:txBody>
      </p:sp>
      <p:sp>
        <p:nvSpPr>
          <p:cNvPr id="134159" name="Text Box 15"/>
          <p:cNvSpPr txBox="1">
            <a:spLocks noChangeArrowheads="1"/>
          </p:cNvSpPr>
          <p:nvPr/>
        </p:nvSpPr>
        <p:spPr bwMode="auto">
          <a:xfrm>
            <a:off x="2051050" y="4437063"/>
            <a:ext cx="4752975" cy="1844675"/>
          </a:xfrm>
          <a:prstGeom prst="rect">
            <a:avLst/>
          </a:prstGeom>
          <a:noFill/>
          <a:ln w="9525">
            <a:noFill/>
            <a:miter lim="800000"/>
            <a:headEnd/>
            <a:tailEnd/>
          </a:ln>
          <a:effectLst/>
        </p:spPr>
        <p:txBody>
          <a:bodyPr>
            <a:spAutoFit/>
          </a:bodyPr>
          <a:lstStyle/>
          <a:p>
            <a:pPr>
              <a:lnSpc>
                <a:spcPct val="120000"/>
              </a:lnSpc>
            </a:pPr>
            <a:r>
              <a:rPr lang="en-US" altLang="zh-CN" sz="3200"/>
              <a:t>1/</a:t>
            </a:r>
            <a:r>
              <a:rPr lang="en-US" altLang="zh-CN" sz="3200" i="1"/>
              <a:t>l</a:t>
            </a:r>
            <a:r>
              <a:rPr lang="en-US" altLang="zh-CN" sz="3200"/>
              <a:t>      (</a:t>
            </a:r>
            <a:r>
              <a:rPr lang="en-US" altLang="zh-CN" sz="3200" i="1"/>
              <a:t>l</a:t>
            </a:r>
            <a:r>
              <a:rPr lang="en-US" altLang="zh-CN" sz="3200"/>
              <a:t>≠0,</a:t>
            </a:r>
            <a:r>
              <a:rPr lang="en-US" altLang="zh-CN" sz="3200" i="1"/>
              <a:t>l</a:t>
            </a:r>
            <a:r>
              <a:rPr lang="en-US" altLang="zh-CN" sz="3200"/>
              <a:t>≠+</a:t>
            </a:r>
            <a:r>
              <a:rPr lang="en-US" altLang="zh-CN" sz="3200">
                <a:cs typeface="Arial" charset="0"/>
              </a:rPr>
              <a:t>∞</a:t>
            </a:r>
            <a:r>
              <a:rPr lang="en-US" altLang="zh-CN" sz="3200"/>
              <a:t>)</a:t>
            </a:r>
          </a:p>
          <a:p>
            <a:pPr>
              <a:lnSpc>
                <a:spcPct val="120000"/>
              </a:lnSpc>
            </a:pPr>
            <a:r>
              <a:rPr lang="en-US" altLang="zh-CN" sz="3200"/>
              <a:t>0         (</a:t>
            </a:r>
            <a:r>
              <a:rPr lang="en-US" altLang="zh-CN" sz="3200" i="1"/>
              <a:t>l</a:t>
            </a:r>
            <a:r>
              <a:rPr lang="en-US" altLang="zh-CN" sz="3200"/>
              <a:t>=+∞);</a:t>
            </a:r>
          </a:p>
          <a:p>
            <a:pPr>
              <a:lnSpc>
                <a:spcPct val="120000"/>
              </a:lnSpc>
            </a:pPr>
            <a:r>
              <a:rPr lang="en-US" altLang="zh-CN" sz="3200"/>
              <a:t>+∞      (</a:t>
            </a:r>
            <a:r>
              <a:rPr lang="en-US" altLang="zh-CN" sz="3200" i="1"/>
              <a:t>l</a:t>
            </a:r>
            <a:r>
              <a:rPr lang="en-US" altLang="zh-CN" sz="3200"/>
              <a:t>=0).</a:t>
            </a:r>
          </a:p>
        </p:txBody>
      </p:sp>
      <p:sp>
        <p:nvSpPr>
          <p:cNvPr id="134160" name="Text Box 16"/>
          <p:cNvSpPr txBox="1">
            <a:spLocks noChangeArrowheads="1"/>
          </p:cNvSpPr>
          <p:nvPr/>
        </p:nvSpPr>
        <p:spPr bwMode="auto">
          <a:xfrm>
            <a:off x="6732588" y="5013325"/>
            <a:ext cx="962025" cy="579438"/>
          </a:xfrm>
          <a:prstGeom prst="rect">
            <a:avLst/>
          </a:prstGeom>
          <a:noFill/>
          <a:ln w="9525">
            <a:noFill/>
            <a:miter lim="800000"/>
            <a:headEnd/>
            <a:tailEnd/>
          </a:ln>
          <a:effectLst/>
        </p:spPr>
        <p:txBody>
          <a:bodyPr wrap="none">
            <a:spAutoFit/>
          </a:bodyPr>
          <a:lstStyle/>
          <a:p>
            <a:r>
              <a:rPr lang="en-US" altLang="zh-CN" sz="3200"/>
              <a:t>(4.4)</a:t>
            </a:r>
          </a:p>
        </p:txBody>
      </p:sp>
      <p:graphicFrame>
        <p:nvGraphicFramePr>
          <p:cNvPr id="134161" name="Object 17"/>
          <p:cNvGraphicFramePr>
            <a:graphicFrameLocks noChangeAspect="1"/>
          </p:cNvGraphicFramePr>
          <p:nvPr/>
        </p:nvGraphicFramePr>
        <p:xfrm>
          <a:off x="1273175" y="2219325"/>
          <a:ext cx="4738688" cy="849313"/>
        </p:xfrm>
        <a:graphic>
          <a:graphicData uri="http://schemas.openxmlformats.org/presentationml/2006/ole">
            <mc:AlternateContent xmlns:mc="http://schemas.openxmlformats.org/markup-compatibility/2006">
              <mc:Choice xmlns:v="urn:schemas-microsoft-com:vml" Requires="v">
                <p:oleObj name="公式" r:id="rId8" imgW="1701720" imgH="304560" progId="Equation.3">
                  <p:embed/>
                </p:oleObj>
              </mc:Choice>
              <mc:Fallback>
                <p:oleObj name="公式" r:id="rId8" imgW="1701720" imgH="304560"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3175" y="2219325"/>
                        <a:ext cx="4738688"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51"/>
                                        </p:tgtEl>
                                        <p:attrNameLst>
                                          <p:attrName>style.visibility</p:attrName>
                                        </p:attrNameLst>
                                      </p:cBhvr>
                                      <p:to>
                                        <p:strVal val="visible"/>
                                      </p:to>
                                    </p:set>
                                    <p:animEffect transition="in" filter="wipe(left)">
                                      <p:cBhvr>
                                        <p:cTn id="17" dur="500"/>
                                        <p:tgtEl>
                                          <p:spTgt spid="13415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4161"/>
                                        </p:tgtEl>
                                        <p:attrNameLst>
                                          <p:attrName>style.visibility</p:attrName>
                                        </p:attrNameLst>
                                      </p:cBhvr>
                                      <p:to>
                                        <p:strVal val="visible"/>
                                      </p:to>
                                    </p:set>
                                    <p:anim calcmode="lin" valueType="num">
                                      <p:cBhvr additive="base">
                                        <p:cTn id="22" dur="500" fill="hold"/>
                                        <p:tgtEl>
                                          <p:spTgt spid="134161"/>
                                        </p:tgtEl>
                                        <p:attrNameLst>
                                          <p:attrName>ppt_x</p:attrName>
                                        </p:attrNameLst>
                                      </p:cBhvr>
                                      <p:tavLst>
                                        <p:tav tm="0">
                                          <p:val>
                                            <p:strVal val="#ppt_x"/>
                                          </p:val>
                                        </p:tav>
                                        <p:tav tm="100000">
                                          <p:val>
                                            <p:strVal val="#ppt_x"/>
                                          </p:val>
                                        </p:tav>
                                      </p:tavLst>
                                    </p:anim>
                                    <p:anim calcmode="lin" valueType="num">
                                      <p:cBhvr additive="base">
                                        <p:cTn id="23" dur="500" fill="hold"/>
                                        <p:tgtEl>
                                          <p:spTgt spid="13416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4153"/>
                                        </p:tgtEl>
                                        <p:attrNameLst>
                                          <p:attrName>style.visibility</p:attrName>
                                        </p:attrNameLst>
                                      </p:cBhvr>
                                      <p:to>
                                        <p:strVal val="visible"/>
                                      </p:to>
                                    </p:set>
                                    <p:animEffect transition="in" filter="wipe(left)">
                                      <p:cBhvr>
                                        <p:cTn id="28" dur="500"/>
                                        <p:tgtEl>
                                          <p:spTgt spid="1341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4152"/>
                                        </p:tgtEl>
                                        <p:attrNameLst>
                                          <p:attrName>style.visibility</p:attrName>
                                        </p:attrNameLst>
                                      </p:cBhvr>
                                      <p:to>
                                        <p:strVal val="visible"/>
                                      </p:to>
                                    </p:set>
                                    <p:animEffect transition="in" filter="wipe(left)">
                                      <p:cBhvr>
                                        <p:cTn id="33" dur="500"/>
                                        <p:tgtEl>
                                          <p:spTgt spid="13415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4155"/>
                                        </p:tgtEl>
                                        <p:attrNameLst>
                                          <p:attrName>style.visibility</p:attrName>
                                        </p:attrNameLst>
                                      </p:cBhvr>
                                      <p:to>
                                        <p:strVal val="visible"/>
                                      </p:to>
                                    </p:set>
                                    <p:animEffect transition="in" filter="wipe(left)">
                                      <p:cBhvr>
                                        <p:cTn id="38" dur="500"/>
                                        <p:tgtEl>
                                          <p:spTgt spid="134155"/>
                                        </p:tgtEl>
                                      </p:cBhvr>
                                    </p:animEffect>
                                  </p:childTnLst>
                                </p:cTn>
                              </p:par>
                              <p:par>
                                <p:cTn id="39" presetID="22" presetClass="entr" presetSubtype="8" fill="hold" nodeType="withEffect">
                                  <p:stCondLst>
                                    <p:cond delay="0"/>
                                  </p:stCondLst>
                                  <p:childTnLst>
                                    <p:set>
                                      <p:cBhvr>
                                        <p:cTn id="40" dur="1" fill="hold">
                                          <p:stCondLst>
                                            <p:cond delay="0"/>
                                          </p:stCondLst>
                                        </p:cTn>
                                        <p:tgtEl>
                                          <p:spTgt spid="134156"/>
                                        </p:tgtEl>
                                        <p:attrNameLst>
                                          <p:attrName>style.visibility</p:attrName>
                                        </p:attrNameLst>
                                      </p:cBhvr>
                                      <p:to>
                                        <p:strVal val="visible"/>
                                      </p:to>
                                    </p:set>
                                    <p:animEffect transition="in" filter="wipe(left)">
                                      <p:cBhvr>
                                        <p:cTn id="41" dur="500"/>
                                        <p:tgtEl>
                                          <p:spTgt spid="13415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4158"/>
                                        </p:tgtEl>
                                        <p:attrNameLst>
                                          <p:attrName>style.visibility</p:attrName>
                                        </p:attrNameLst>
                                      </p:cBhvr>
                                      <p:to>
                                        <p:strVal val="visible"/>
                                      </p:to>
                                    </p:set>
                                    <p:animEffect transition="in" filter="wipe(left)">
                                      <p:cBhvr>
                                        <p:cTn id="46" dur="500"/>
                                        <p:tgtEl>
                                          <p:spTgt spid="1341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4157"/>
                                        </p:tgtEl>
                                        <p:attrNameLst>
                                          <p:attrName>style.visibility</p:attrName>
                                        </p:attrNameLst>
                                      </p:cBhvr>
                                      <p:to>
                                        <p:strVal val="visible"/>
                                      </p:to>
                                    </p:set>
                                    <p:animEffect transition="in" filter="wipe(left)">
                                      <p:cBhvr>
                                        <p:cTn id="51" dur="500"/>
                                        <p:tgtEl>
                                          <p:spTgt spid="13415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4159"/>
                                        </p:tgtEl>
                                        <p:attrNameLst>
                                          <p:attrName>style.visibility</p:attrName>
                                        </p:attrNameLst>
                                      </p:cBhvr>
                                      <p:to>
                                        <p:strVal val="visible"/>
                                      </p:to>
                                    </p:set>
                                    <p:animEffect transition="in" filter="wipe(left)">
                                      <p:cBhvr>
                                        <p:cTn id="56" dur="500"/>
                                        <p:tgtEl>
                                          <p:spTgt spid="13415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4160"/>
                                        </p:tgtEl>
                                        <p:attrNameLst>
                                          <p:attrName>style.visibility</p:attrName>
                                        </p:attrNameLst>
                                      </p:cBhvr>
                                      <p:to>
                                        <p:strVal val="visible"/>
                                      </p:to>
                                    </p:set>
                                    <p:animEffect transition="in" filter="wipe(left)">
                                      <p:cBhvr>
                                        <p:cTn id="61" dur="500"/>
                                        <p:tgtEl>
                                          <p:spTgt spid="134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51" grpId="0"/>
      <p:bldP spid="134153" grpId="0"/>
      <p:bldP spid="134155" grpId="0"/>
      <p:bldP spid="134157" grpId="0" animBg="1"/>
      <p:bldP spid="134158" grpId="0"/>
      <p:bldP spid="134159" grpId="0"/>
      <p:bldP spid="1341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fld id="{B5A6F8E1-E793-4137-8B76-09ADD49C6014}" type="slidenum">
              <a:rPr lang="en-US" altLang="zh-CN"/>
              <a:pPr/>
              <a:t>14</a:t>
            </a:fld>
            <a:endParaRPr lang="en-US" altLang="zh-CN"/>
          </a:p>
        </p:txBody>
      </p:sp>
      <p:sp>
        <p:nvSpPr>
          <p:cNvPr id="16" name="日期占位符 2"/>
          <p:cNvSpPr>
            <a:spLocks noGrp="1"/>
          </p:cNvSpPr>
          <p:nvPr>
            <p:ph type="dt" sz="half" idx="11"/>
          </p:nvPr>
        </p:nvSpPr>
        <p:spPr/>
        <p:txBody>
          <a:bodyPr/>
          <a:lstStyle/>
          <a:p>
            <a:fld id="{7D6EE8C5-7E4B-4A21-9E01-640C9876FFCB}" type="datetime1">
              <a:rPr lang="zh-CN" altLang="en-US"/>
              <a:pPr/>
              <a:t>2023/10/17</a:t>
            </a:fld>
            <a:endParaRPr lang="en-US" altLang="zh-CN"/>
          </a:p>
        </p:txBody>
      </p:sp>
      <p:sp>
        <p:nvSpPr>
          <p:cNvPr id="135170" name="Text Box 2"/>
          <p:cNvSpPr txBox="1">
            <a:spLocks noChangeArrowheads="1"/>
          </p:cNvSpPr>
          <p:nvPr/>
        </p:nvSpPr>
        <p:spPr bwMode="auto">
          <a:xfrm>
            <a:off x="468313" y="908050"/>
            <a:ext cx="3186112" cy="519113"/>
          </a:xfrm>
          <a:prstGeom prst="rect">
            <a:avLst/>
          </a:prstGeom>
          <a:noFill/>
          <a:ln w="9525">
            <a:noFill/>
            <a:miter lim="800000"/>
            <a:headEnd/>
            <a:tailEnd/>
          </a:ln>
          <a:effectLst/>
        </p:spPr>
        <p:txBody>
          <a:bodyPr wrap="none">
            <a:spAutoFit/>
          </a:bodyPr>
          <a:lstStyle/>
          <a:p>
            <a:r>
              <a:rPr lang="zh-CN" altLang="en-US">
                <a:solidFill>
                  <a:srgbClr val="FF0000"/>
                </a:solidFill>
              </a:rPr>
              <a:t>定理</a:t>
            </a:r>
            <a:r>
              <a:rPr lang="en-US" altLang="zh-CN">
                <a:solidFill>
                  <a:srgbClr val="FF0000"/>
                </a:solidFill>
              </a:rPr>
              <a:t>4.13</a:t>
            </a:r>
            <a:r>
              <a:rPr lang="en-US" altLang="zh-CN"/>
              <a:t> (1) </a:t>
            </a:r>
            <a:r>
              <a:rPr lang="zh-CN" altLang="en-US"/>
              <a:t>幂级数</a:t>
            </a:r>
          </a:p>
        </p:txBody>
      </p:sp>
      <p:graphicFrame>
        <p:nvGraphicFramePr>
          <p:cNvPr id="135171" name="Object 3"/>
          <p:cNvGraphicFramePr>
            <a:graphicFrameLocks noChangeAspect="1"/>
          </p:cNvGraphicFramePr>
          <p:nvPr/>
        </p:nvGraphicFramePr>
        <p:xfrm>
          <a:off x="2916238" y="1087438"/>
          <a:ext cx="2651125" cy="901700"/>
        </p:xfrm>
        <a:graphic>
          <a:graphicData uri="http://schemas.openxmlformats.org/presentationml/2006/ole">
            <mc:AlternateContent xmlns:mc="http://schemas.openxmlformats.org/markup-compatibility/2006">
              <mc:Choice xmlns:v="urn:schemas-microsoft-com:vml" Requires="v">
                <p:oleObj name="公式" r:id="rId2" imgW="1269720" imgH="431640" progId="Equation.3">
                  <p:embed/>
                </p:oleObj>
              </mc:Choice>
              <mc:Fallback>
                <p:oleObj name="公式" r:id="rId2" imgW="1269720" imgH="43164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087438"/>
                        <a:ext cx="26511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2" name="Text Box 4"/>
          <p:cNvSpPr txBox="1">
            <a:spLocks noChangeArrowheads="1"/>
          </p:cNvSpPr>
          <p:nvPr/>
        </p:nvSpPr>
        <p:spPr bwMode="auto">
          <a:xfrm>
            <a:off x="6516688" y="1125538"/>
            <a:ext cx="962025" cy="579437"/>
          </a:xfrm>
          <a:prstGeom prst="rect">
            <a:avLst/>
          </a:prstGeom>
          <a:noFill/>
          <a:ln w="9525">
            <a:noFill/>
            <a:miter lim="800000"/>
            <a:headEnd/>
            <a:tailEnd/>
          </a:ln>
          <a:effectLst/>
        </p:spPr>
        <p:txBody>
          <a:bodyPr wrap="none">
            <a:spAutoFit/>
          </a:bodyPr>
          <a:lstStyle/>
          <a:p>
            <a:r>
              <a:rPr lang="en-US" altLang="zh-CN" sz="3200">
                <a:ea typeface="宋体" pitchFamily="2" charset="-122"/>
              </a:rPr>
              <a:t>(4.5)</a:t>
            </a:r>
          </a:p>
        </p:txBody>
      </p:sp>
      <p:sp>
        <p:nvSpPr>
          <p:cNvPr id="135173" name="Text Box 5"/>
          <p:cNvSpPr txBox="1">
            <a:spLocks noChangeArrowheads="1"/>
          </p:cNvSpPr>
          <p:nvPr/>
        </p:nvSpPr>
        <p:spPr bwMode="auto">
          <a:xfrm>
            <a:off x="468313" y="1830388"/>
            <a:ext cx="8351837" cy="519112"/>
          </a:xfrm>
          <a:prstGeom prst="rect">
            <a:avLst/>
          </a:prstGeom>
          <a:noFill/>
          <a:ln w="9525">
            <a:noFill/>
            <a:miter lim="800000"/>
            <a:headEnd/>
            <a:tailEnd/>
          </a:ln>
          <a:effectLst/>
        </p:spPr>
        <p:txBody>
          <a:bodyPr>
            <a:spAutoFit/>
          </a:bodyPr>
          <a:lstStyle/>
          <a:p>
            <a:r>
              <a:rPr lang="zh-CN" altLang="en-US"/>
              <a:t>的和函数</a:t>
            </a:r>
            <a:r>
              <a:rPr lang="en-US" altLang="zh-CN" i="1"/>
              <a:t>f</a:t>
            </a:r>
            <a:r>
              <a:rPr lang="en-US" altLang="zh-CN"/>
              <a:t>(</a:t>
            </a:r>
            <a:r>
              <a:rPr lang="en-US" altLang="zh-CN" i="1"/>
              <a:t>z</a:t>
            </a:r>
            <a:r>
              <a:rPr lang="en-US" altLang="zh-CN"/>
              <a:t>)</a:t>
            </a:r>
            <a:r>
              <a:rPr lang="zh-CN" altLang="en-US"/>
              <a:t>在其收敛圆</a:t>
            </a:r>
            <a:r>
              <a:rPr lang="en-US" altLang="zh-CN" i="1"/>
              <a:t>K</a:t>
            </a:r>
            <a:r>
              <a:rPr lang="en-US" altLang="zh-CN"/>
              <a:t>:|</a:t>
            </a:r>
            <a:r>
              <a:rPr lang="en-US" altLang="zh-CN" i="1"/>
              <a:t>z-a</a:t>
            </a:r>
            <a:r>
              <a:rPr lang="en-US" altLang="zh-CN"/>
              <a:t>|&lt;</a:t>
            </a:r>
            <a:r>
              <a:rPr lang="en-US" altLang="zh-CN" i="1"/>
              <a:t>R</a:t>
            </a:r>
            <a:r>
              <a:rPr lang="en-US" altLang="zh-CN"/>
              <a:t>(0&lt;</a:t>
            </a:r>
            <a:r>
              <a:rPr lang="en-US" altLang="zh-CN" i="1"/>
              <a:t>R</a:t>
            </a:r>
            <a:r>
              <a:rPr lang="en-US" altLang="zh-CN"/>
              <a:t>≤+∞)</a:t>
            </a:r>
            <a:r>
              <a:rPr lang="zh-CN" altLang="en-US"/>
              <a:t>内解析</a:t>
            </a:r>
            <a:r>
              <a:rPr lang="en-US" altLang="zh-CN"/>
              <a:t>.</a:t>
            </a:r>
          </a:p>
        </p:txBody>
      </p:sp>
      <p:sp>
        <p:nvSpPr>
          <p:cNvPr id="135174" name="Text Box 6"/>
          <p:cNvSpPr txBox="1">
            <a:spLocks noChangeArrowheads="1"/>
          </p:cNvSpPr>
          <p:nvPr/>
        </p:nvSpPr>
        <p:spPr bwMode="auto">
          <a:xfrm>
            <a:off x="468313" y="473075"/>
            <a:ext cx="7416800" cy="579438"/>
          </a:xfrm>
          <a:prstGeom prst="rect">
            <a:avLst/>
          </a:prstGeom>
          <a:noFill/>
          <a:ln w="9525">
            <a:noFill/>
            <a:miter lim="800000"/>
            <a:headEnd/>
            <a:tailEnd/>
          </a:ln>
          <a:effectLst/>
        </p:spPr>
        <p:txBody>
          <a:bodyPr>
            <a:spAutoFit/>
          </a:bodyPr>
          <a:lstStyle/>
          <a:p>
            <a:pPr>
              <a:spcBef>
                <a:spcPct val="50000"/>
              </a:spcBef>
            </a:pPr>
            <a:r>
              <a:rPr lang="en-US" altLang="zh-CN" sz="3200">
                <a:solidFill>
                  <a:schemeClr val="hlink"/>
                </a:solidFill>
                <a:latin typeface="Arial" charset="0"/>
                <a:ea typeface="宋体" pitchFamily="2" charset="-122"/>
              </a:rPr>
              <a:t>4. </a:t>
            </a:r>
            <a:r>
              <a:rPr lang="zh-CN" altLang="en-US" sz="3200">
                <a:solidFill>
                  <a:schemeClr val="hlink"/>
                </a:solidFill>
                <a:latin typeface="Arial" charset="0"/>
                <a:ea typeface="宋体" pitchFamily="2" charset="-122"/>
              </a:rPr>
              <a:t>幂级数的和函数的解析性</a:t>
            </a:r>
          </a:p>
        </p:txBody>
      </p:sp>
      <p:sp>
        <p:nvSpPr>
          <p:cNvPr id="135175" name="Text Box 7"/>
          <p:cNvSpPr txBox="1">
            <a:spLocks noChangeArrowheads="1"/>
          </p:cNvSpPr>
          <p:nvPr/>
        </p:nvSpPr>
        <p:spPr bwMode="auto">
          <a:xfrm>
            <a:off x="644525" y="2276475"/>
            <a:ext cx="8248650" cy="519113"/>
          </a:xfrm>
          <a:prstGeom prst="rect">
            <a:avLst/>
          </a:prstGeom>
          <a:noFill/>
          <a:ln w="9525">
            <a:noFill/>
            <a:miter lim="800000"/>
            <a:headEnd/>
            <a:tailEnd/>
          </a:ln>
          <a:effectLst/>
        </p:spPr>
        <p:txBody>
          <a:bodyPr>
            <a:spAutoFit/>
          </a:bodyPr>
          <a:lstStyle/>
          <a:p>
            <a:r>
              <a:rPr lang="en-US" altLang="zh-CN"/>
              <a:t>     (2)</a:t>
            </a:r>
            <a:r>
              <a:rPr lang="zh-CN" altLang="en-US"/>
              <a:t>在</a:t>
            </a:r>
            <a:r>
              <a:rPr lang="en-US" altLang="zh-CN"/>
              <a:t>K</a:t>
            </a:r>
            <a:r>
              <a:rPr lang="zh-CN" altLang="en-US"/>
              <a:t>内</a:t>
            </a:r>
            <a:r>
              <a:rPr lang="en-US" altLang="zh-CN"/>
              <a:t>,</a:t>
            </a:r>
            <a:r>
              <a:rPr lang="zh-CN" altLang="en-US"/>
              <a:t>幂级数</a:t>
            </a:r>
            <a:r>
              <a:rPr lang="en-US" altLang="zh-CN"/>
              <a:t>(4.5)</a:t>
            </a:r>
            <a:r>
              <a:rPr lang="zh-CN" altLang="en-US"/>
              <a:t>可以逐项求导至任意阶</a:t>
            </a:r>
            <a:r>
              <a:rPr lang="en-US" altLang="zh-CN"/>
              <a:t>,</a:t>
            </a:r>
            <a:r>
              <a:rPr lang="zh-CN" altLang="en-US"/>
              <a:t>即：</a:t>
            </a:r>
          </a:p>
        </p:txBody>
      </p:sp>
      <p:graphicFrame>
        <p:nvGraphicFramePr>
          <p:cNvPr id="135176" name="Object 8"/>
          <p:cNvGraphicFramePr>
            <a:graphicFrameLocks noChangeAspect="1"/>
          </p:cNvGraphicFramePr>
          <p:nvPr/>
        </p:nvGraphicFramePr>
        <p:xfrm>
          <a:off x="684213" y="2708275"/>
          <a:ext cx="6696075" cy="671513"/>
        </p:xfrm>
        <a:graphic>
          <a:graphicData uri="http://schemas.openxmlformats.org/presentationml/2006/ole">
            <mc:AlternateContent xmlns:mc="http://schemas.openxmlformats.org/markup-compatibility/2006">
              <mc:Choice xmlns:v="urn:schemas-microsoft-com:vml" Requires="v">
                <p:oleObj name="Equation" r:id="rId4" imgW="3035160" imgH="253800" progId="Equation.DSMT4">
                  <p:embed/>
                </p:oleObj>
              </mc:Choice>
              <mc:Fallback>
                <p:oleObj name="Equation" r:id="rId4" imgW="3035160" imgH="25380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708275"/>
                        <a:ext cx="6696075"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7" name="Object 9"/>
          <p:cNvGraphicFramePr>
            <a:graphicFrameLocks noChangeAspect="1"/>
          </p:cNvGraphicFramePr>
          <p:nvPr/>
        </p:nvGraphicFramePr>
        <p:xfrm>
          <a:off x="1906588" y="3213100"/>
          <a:ext cx="5473700" cy="576263"/>
        </p:xfrm>
        <a:graphic>
          <a:graphicData uri="http://schemas.openxmlformats.org/presentationml/2006/ole">
            <mc:AlternateContent xmlns:mc="http://schemas.openxmlformats.org/markup-compatibility/2006">
              <mc:Choice xmlns:v="urn:schemas-microsoft-com:vml" Requires="v">
                <p:oleObj name="Equation" r:id="rId6" imgW="2438280" imgH="241200" progId="Equation.DSMT4">
                  <p:embed/>
                </p:oleObj>
              </mc:Choice>
              <mc:Fallback>
                <p:oleObj name="Equation" r:id="rId6" imgW="2438280" imgH="24120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6588" y="3213100"/>
                        <a:ext cx="5473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8" name="Text Box 10"/>
          <p:cNvSpPr txBox="1">
            <a:spLocks noChangeArrowheads="1"/>
          </p:cNvSpPr>
          <p:nvPr/>
        </p:nvSpPr>
        <p:spPr bwMode="auto">
          <a:xfrm>
            <a:off x="3924300" y="3630613"/>
            <a:ext cx="4064000" cy="519112"/>
          </a:xfrm>
          <a:prstGeom prst="rect">
            <a:avLst/>
          </a:prstGeom>
          <a:noFill/>
          <a:ln w="9525">
            <a:noFill/>
            <a:miter lim="800000"/>
            <a:headEnd/>
            <a:tailEnd/>
          </a:ln>
          <a:effectLst/>
        </p:spPr>
        <p:txBody>
          <a:bodyPr wrap="none">
            <a:spAutoFit/>
          </a:bodyPr>
          <a:lstStyle/>
          <a:p>
            <a:r>
              <a:rPr lang="en-US" altLang="zh-CN"/>
              <a:t>(</a:t>
            </a:r>
            <a:r>
              <a:rPr lang="en-US" altLang="zh-CN" i="1"/>
              <a:t>p</a:t>
            </a:r>
            <a:r>
              <a:rPr lang="en-US" altLang="zh-CN"/>
              <a:t>=1,2,…)                   (4.6)</a:t>
            </a:r>
          </a:p>
        </p:txBody>
      </p:sp>
      <p:grpSp>
        <p:nvGrpSpPr>
          <p:cNvPr id="135179" name="Group 11"/>
          <p:cNvGrpSpPr>
            <a:grpSpLocks/>
          </p:cNvGrpSpPr>
          <p:nvPr/>
        </p:nvGrpSpPr>
        <p:grpSpPr bwMode="auto">
          <a:xfrm>
            <a:off x="1147763" y="3860800"/>
            <a:ext cx="6880225" cy="1173163"/>
            <a:chOff x="476" y="2205"/>
            <a:chExt cx="4334" cy="739"/>
          </a:xfrm>
        </p:grpSpPr>
        <p:sp>
          <p:nvSpPr>
            <p:cNvPr id="135180" name="Text Box 12"/>
            <p:cNvSpPr txBox="1">
              <a:spLocks noChangeArrowheads="1"/>
            </p:cNvSpPr>
            <p:nvPr/>
          </p:nvSpPr>
          <p:spPr bwMode="auto">
            <a:xfrm>
              <a:off x="476" y="2413"/>
              <a:ext cx="4334" cy="327"/>
            </a:xfrm>
            <a:prstGeom prst="rect">
              <a:avLst/>
            </a:prstGeom>
            <a:noFill/>
            <a:ln w="9525">
              <a:noFill/>
              <a:miter lim="800000"/>
              <a:headEnd/>
              <a:tailEnd/>
            </a:ln>
            <a:effectLst/>
          </p:spPr>
          <p:txBody>
            <a:bodyPr wrap="none">
              <a:spAutoFit/>
            </a:bodyPr>
            <a:lstStyle/>
            <a:p>
              <a:r>
                <a:rPr lang="en-US" altLang="zh-CN"/>
                <a:t>(3)                                (</a:t>
              </a:r>
              <a:r>
                <a:rPr lang="en-US" altLang="zh-CN" i="1"/>
                <a:t>p</a:t>
              </a:r>
              <a:r>
                <a:rPr lang="en-US" altLang="zh-CN"/>
                <a:t>=0,1,2,…).          (4.7)</a:t>
              </a:r>
            </a:p>
          </p:txBody>
        </p:sp>
        <p:graphicFrame>
          <p:nvGraphicFramePr>
            <p:cNvPr id="135181" name="Object 13"/>
            <p:cNvGraphicFramePr>
              <a:graphicFrameLocks noChangeAspect="1"/>
            </p:cNvGraphicFramePr>
            <p:nvPr/>
          </p:nvGraphicFramePr>
          <p:xfrm>
            <a:off x="1009" y="2205"/>
            <a:ext cx="1520" cy="739"/>
          </p:xfrm>
          <a:graphic>
            <a:graphicData uri="http://schemas.openxmlformats.org/presentationml/2006/ole">
              <mc:AlternateContent xmlns:mc="http://schemas.openxmlformats.org/markup-compatibility/2006">
                <mc:Choice xmlns:v="urn:schemas-microsoft-com:vml" Requires="v">
                  <p:oleObj name="Equation" r:id="rId8" imgW="825480" imgH="444240" progId="Equation.DSMT4">
                    <p:embed/>
                  </p:oleObj>
                </mc:Choice>
                <mc:Fallback>
                  <p:oleObj name="Equation" r:id="rId8" imgW="825480" imgH="444240" progId="Equation.DSMT4">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9" y="2205"/>
                          <a:ext cx="1520" cy="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5182" name="Text Box 14"/>
          <p:cNvSpPr txBox="1">
            <a:spLocks noChangeArrowheads="1"/>
          </p:cNvSpPr>
          <p:nvPr/>
        </p:nvSpPr>
        <p:spPr bwMode="auto">
          <a:xfrm>
            <a:off x="1042988" y="4941888"/>
            <a:ext cx="7724775" cy="946150"/>
          </a:xfrm>
          <a:prstGeom prst="rect">
            <a:avLst/>
          </a:prstGeom>
          <a:noFill/>
          <a:ln w="9525">
            <a:noFill/>
            <a:miter lim="800000"/>
            <a:headEnd/>
            <a:tailEnd/>
          </a:ln>
          <a:effectLst/>
        </p:spPr>
        <p:txBody>
          <a:bodyPr>
            <a:spAutoFit/>
          </a:bodyPr>
          <a:lstStyle/>
          <a:p>
            <a:r>
              <a:rPr lang="en-US" altLang="zh-CN"/>
              <a:t>(4)      </a:t>
            </a:r>
            <a:r>
              <a:rPr lang="zh-CN" altLang="en-US"/>
              <a:t>级数（</a:t>
            </a:r>
            <a:r>
              <a:rPr lang="en-US" altLang="zh-CN"/>
              <a:t>4.5</a:t>
            </a:r>
            <a:r>
              <a:rPr lang="zh-CN" altLang="en-US"/>
              <a:t>）可沿</a:t>
            </a:r>
            <a:r>
              <a:rPr lang="en-US" altLang="zh-CN" i="1"/>
              <a:t>K</a:t>
            </a:r>
            <a:r>
              <a:rPr lang="zh-CN" altLang="en-US"/>
              <a:t>内曲线</a:t>
            </a:r>
            <a:r>
              <a:rPr lang="en-US" altLang="zh-CN" i="1"/>
              <a:t>C</a:t>
            </a:r>
            <a:r>
              <a:rPr lang="zh-CN" altLang="en-US"/>
              <a:t>逐项积分，且其收敛半径与原级数相同。</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left)">
                                      <p:cBhvr>
                                        <p:cTn id="7" dur="5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Effect transition="in" filter="wipe(left)">
                                      <p:cBhvr>
                                        <p:cTn id="12" dur="500"/>
                                        <p:tgtEl>
                                          <p:spTgt spid="1351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2"/>
                                        </p:tgtEl>
                                        <p:attrNameLst>
                                          <p:attrName>style.visibility</p:attrName>
                                        </p:attrNameLst>
                                      </p:cBhvr>
                                      <p:to>
                                        <p:strVal val="visible"/>
                                      </p:to>
                                    </p:set>
                                    <p:animEffect transition="in" filter="wipe(left)">
                                      <p:cBhvr>
                                        <p:cTn id="17" dur="500"/>
                                        <p:tgtEl>
                                          <p:spTgt spid="1351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3"/>
                                        </p:tgtEl>
                                        <p:attrNameLst>
                                          <p:attrName>style.visibility</p:attrName>
                                        </p:attrNameLst>
                                      </p:cBhvr>
                                      <p:to>
                                        <p:strVal val="visible"/>
                                      </p:to>
                                    </p:set>
                                    <p:animEffect transition="in" filter="wipe(left)">
                                      <p:cBhvr>
                                        <p:cTn id="22" dur="500"/>
                                        <p:tgtEl>
                                          <p:spTgt spid="1351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5"/>
                                        </p:tgtEl>
                                        <p:attrNameLst>
                                          <p:attrName>style.visibility</p:attrName>
                                        </p:attrNameLst>
                                      </p:cBhvr>
                                      <p:to>
                                        <p:strVal val="visible"/>
                                      </p:to>
                                    </p:set>
                                    <p:animEffect transition="in" filter="wipe(left)">
                                      <p:cBhvr>
                                        <p:cTn id="27" dur="500"/>
                                        <p:tgtEl>
                                          <p:spTgt spid="1351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5176"/>
                                        </p:tgtEl>
                                        <p:attrNameLst>
                                          <p:attrName>style.visibility</p:attrName>
                                        </p:attrNameLst>
                                      </p:cBhvr>
                                      <p:to>
                                        <p:strVal val="visible"/>
                                      </p:to>
                                    </p:set>
                                    <p:animEffect transition="in" filter="wipe(left)">
                                      <p:cBhvr>
                                        <p:cTn id="32" dur="500"/>
                                        <p:tgtEl>
                                          <p:spTgt spid="1351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5177"/>
                                        </p:tgtEl>
                                        <p:attrNameLst>
                                          <p:attrName>style.visibility</p:attrName>
                                        </p:attrNameLst>
                                      </p:cBhvr>
                                      <p:to>
                                        <p:strVal val="visible"/>
                                      </p:to>
                                    </p:set>
                                    <p:animEffect transition="in" filter="wipe(left)">
                                      <p:cBhvr>
                                        <p:cTn id="37" dur="500"/>
                                        <p:tgtEl>
                                          <p:spTgt spid="1351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5178"/>
                                        </p:tgtEl>
                                        <p:attrNameLst>
                                          <p:attrName>style.visibility</p:attrName>
                                        </p:attrNameLst>
                                      </p:cBhvr>
                                      <p:to>
                                        <p:strVal val="visible"/>
                                      </p:to>
                                    </p:set>
                                    <p:animEffect transition="in" filter="wipe(left)">
                                      <p:cBhvr>
                                        <p:cTn id="42" dur="500"/>
                                        <p:tgtEl>
                                          <p:spTgt spid="1351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5179"/>
                                        </p:tgtEl>
                                        <p:attrNameLst>
                                          <p:attrName>style.visibility</p:attrName>
                                        </p:attrNameLst>
                                      </p:cBhvr>
                                      <p:to>
                                        <p:strVal val="visible"/>
                                      </p:to>
                                    </p:set>
                                    <p:animEffect transition="in" filter="wipe(left)">
                                      <p:cBhvr>
                                        <p:cTn id="47" dur="500"/>
                                        <p:tgtEl>
                                          <p:spTgt spid="13517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35182"/>
                                        </p:tgtEl>
                                        <p:attrNameLst>
                                          <p:attrName>style.visibility</p:attrName>
                                        </p:attrNameLst>
                                      </p:cBhvr>
                                      <p:to>
                                        <p:strVal val="visible"/>
                                      </p:to>
                                    </p:set>
                                    <p:anim calcmode="lin" valueType="num">
                                      <p:cBhvr additive="base">
                                        <p:cTn id="52" dur="500" fill="hold"/>
                                        <p:tgtEl>
                                          <p:spTgt spid="135182"/>
                                        </p:tgtEl>
                                        <p:attrNameLst>
                                          <p:attrName>ppt_x</p:attrName>
                                        </p:attrNameLst>
                                      </p:cBhvr>
                                      <p:tavLst>
                                        <p:tav tm="0">
                                          <p:val>
                                            <p:strVal val="#ppt_x"/>
                                          </p:val>
                                        </p:tav>
                                        <p:tav tm="100000">
                                          <p:val>
                                            <p:strVal val="#ppt_x"/>
                                          </p:val>
                                        </p:tav>
                                      </p:tavLst>
                                    </p:anim>
                                    <p:anim calcmode="lin" valueType="num">
                                      <p:cBhvr additive="base">
                                        <p:cTn id="53" dur="500" fill="hold"/>
                                        <p:tgtEl>
                                          <p:spTgt spid="135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2" grpId="0"/>
      <p:bldP spid="135173" grpId="0"/>
      <p:bldP spid="135175" grpId="0"/>
      <p:bldP spid="135178" grpId="0"/>
      <p:bldP spid="1351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6E94F1B2-7D04-4D0E-A4CC-F73C20C02EFE}" type="slidenum">
              <a:rPr lang="en-US" altLang="zh-CN"/>
              <a:pPr/>
              <a:t>15</a:t>
            </a:fld>
            <a:endParaRPr lang="en-US" altLang="zh-CN"/>
          </a:p>
        </p:txBody>
      </p:sp>
      <p:sp>
        <p:nvSpPr>
          <p:cNvPr id="13" name="日期占位符 2"/>
          <p:cNvSpPr>
            <a:spLocks noGrp="1"/>
          </p:cNvSpPr>
          <p:nvPr>
            <p:ph type="dt" sz="half" idx="11"/>
          </p:nvPr>
        </p:nvSpPr>
        <p:spPr/>
        <p:txBody>
          <a:bodyPr/>
          <a:lstStyle/>
          <a:p>
            <a:fld id="{226FEB6A-B798-43DA-B9D5-9F2E2F8ED718}" type="datetime1">
              <a:rPr lang="zh-CN" altLang="en-US"/>
              <a:pPr/>
              <a:t>2023/10/17</a:t>
            </a:fld>
            <a:endParaRPr lang="en-US" altLang="zh-CN"/>
          </a:p>
        </p:txBody>
      </p:sp>
      <p:sp>
        <p:nvSpPr>
          <p:cNvPr id="143362" name="Text Box 2"/>
          <p:cNvSpPr txBox="1">
            <a:spLocks noChangeArrowheads="1"/>
          </p:cNvSpPr>
          <p:nvPr/>
        </p:nvSpPr>
        <p:spPr bwMode="auto">
          <a:xfrm rot="10800000" flipV="1">
            <a:off x="7234238" y="3197225"/>
            <a:ext cx="1009650" cy="519113"/>
          </a:xfrm>
          <a:prstGeom prst="rect">
            <a:avLst/>
          </a:prstGeom>
          <a:noFill/>
          <a:ln w="9525">
            <a:noFill/>
            <a:miter lim="800000"/>
            <a:headEnd/>
            <a:tailEnd/>
          </a:ln>
          <a:effectLst/>
        </p:spPr>
        <p:txBody>
          <a:bodyPr>
            <a:spAutoFit/>
          </a:bodyPr>
          <a:lstStyle/>
          <a:p>
            <a:r>
              <a:rPr lang="en-US" altLang="zh-CN">
                <a:ea typeface="宋体" pitchFamily="2" charset="-122"/>
              </a:rPr>
              <a:t>(4.9)</a:t>
            </a:r>
          </a:p>
        </p:txBody>
      </p:sp>
      <p:sp>
        <p:nvSpPr>
          <p:cNvPr id="143363" name="Text Box 3"/>
          <p:cNvSpPr txBox="1">
            <a:spLocks noChangeArrowheads="1"/>
          </p:cNvSpPr>
          <p:nvPr/>
        </p:nvSpPr>
        <p:spPr bwMode="auto">
          <a:xfrm>
            <a:off x="468313" y="908050"/>
            <a:ext cx="8135937" cy="1203325"/>
          </a:xfrm>
          <a:prstGeom prst="rect">
            <a:avLst/>
          </a:prstGeom>
          <a:noFill/>
          <a:ln w="9525">
            <a:noFill/>
            <a:miter lim="800000"/>
            <a:headEnd/>
            <a:tailEnd/>
          </a:ln>
          <a:effectLst/>
        </p:spPr>
        <p:txBody>
          <a:bodyPr>
            <a:spAutoFit/>
          </a:bodyPr>
          <a:lstStyle/>
          <a:p>
            <a:pPr>
              <a:lnSpc>
                <a:spcPct val="130000"/>
              </a:lnSpc>
            </a:pPr>
            <a:r>
              <a:rPr lang="zh-CN" altLang="en-US">
                <a:solidFill>
                  <a:srgbClr val="FF0000"/>
                </a:solidFill>
                <a:ea typeface="宋体" pitchFamily="2" charset="-122"/>
              </a:rPr>
              <a:t>定理</a:t>
            </a:r>
            <a:r>
              <a:rPr lang="en-US" altLang="zh-CN">
                <a:solidFill>
                  <a:srgbClr val="FF0000"/>
                </a:solidFill>
                <a:ea typeface="宋体" pitchFamily="2" charset="-122"/>
              </a:rPr>
              <a:t>4.14</a:t>
            </a:r>
            <a:r>
              <a:rPr lang="en-US" altLang="zh-CN">
                <a:ea typeface="宋体" pitchFamily="2" charset="-122"/>
              </a:rPr>
              <a:t> (</a:t>
            </a:r>
            <a:r>
              <a:rPr lang="zh-CN" altLang="en-US">
                <a:ea typeface="宋体" pitchFamily="2" charset="-122"/>
              </a:rPr>
              <a:t>泰勒定理</a:t>
            </a:r>
            <a:r>
              <a:rPr lang="en-US" altLang="zh-CN">
                <a:ea typeface="宋体" pitchFamily="2" charset="-122"/>
              </a:rPr>
              <a:t>) </a:t>
            </a:r>
            <a:r>
              <a:rPr lang="zh-CN" altLang="en-US">
                <a:ea typeface="宋体" pitchFamily="2" charset="-122"/>
              </a:rPr>
              <a:t>设</a:t>
            </a:r>
            <a:r>
              <a:rPr lang="en-US" altLang="zh-CN" i="1">
                <a:ea typeface="宋体" pitchFamily="2" charset="-122"/>
              </a:rPr>
              <a:t>f</a:t>
            </a:r>
            <a:r>
              <a:rPr lang="en-US" altLang="zh-CN">
                <a:ea typeface="宋体" pitchFamily="2" charset="-122"/>
              </a:rPr>
              <a:t>(</a:t>
            </a:r>
            <a:r>
              <a:rPr lang="en-US" altLang="zh-CN" i="1">
                <a:ea typeface="宋体" pitchFamily="2" charset="-122"/>
              </a:rPr>
              <a:t>z</a:t>
            </a:r>
            <a:r>
              <a:rPr lang="en-US" altLang="zh-CN">
                <a:ea typeface="宋体" pitchFamily="2" charset="-122"/>
              </a:rPr>
              <a:t>)</a:t>
            </a:r>
            <a:r>
              <a:rPr lang="zh-CN" altLang="en-US">
                <a:ea typeface="宋体" pitchFamily="2" charset="-122"/>
              </a:rPr>
              <a:t>在区域</a:t>
            </a:r>
            <a:r>
              <a:rPr lang="en-US" altLang="zh-CN" i="1">
                <a:ea typeface="宋体" pitchFamily="2" charset="-122"/>
              </a:rPr>
              <a:t>D</a:t>
            </a:r>
            <a:r>
              <a:rPr lang="zh-CN" altLang="en-US">
                <a:ea typeface="宋体" pitchFamily="2" charset="-122"/>
              </a:rPr>
              <a:t>内解析</a:t>
            </a:r>
            <a:r>
              <a:rPr lang="en-US" altLang="zh-CN">
                <a:ea typeface="宋体" pitchFamily="2" charset="-122"/>
              </a:rPr>
              <a:t>,</a:t>
            </a:r>
            <a:r>
              <a:rPr lang="en-US" altLang="zh-CN" i="1">
                <a:ea typeface="宋体" pitchFamily="2" charset="-122"/>
              </a:rPr>
              <a:t>a</a:t>
            </a:r>
            <a:r>
              <a:rPr lang="en-US" altLang="zh-CN">
                <a:ea typeface="宋体" pitchFamily="2" charset="-122"/>
              </a:rPr>
              <a:t>∈D,</a:t>
            </a:r>
            <a:r>
              <a:rPr lang="zh-CN" altLang="en-US">
                <a:ea typeface="宋体" pitchFamily="2" charset="-122"/>
              </a:rPr>
              <a:t>只要</a:t>
            </a:r>
            <a:r>
              <a:rPr lang="en-US" altLang="zh-CN" i="1">
                <a:ea typeface="宋体" pitchFamily="2" charset="-122"/>
              </a:rPr>
              <a:t>K</a:t>
            </a:r>
            <a:r>
              <a:rPr lang="en-US" altLang="zh-CN">
                <a:ea typeface="宋体" pitchFamily="2" charset="-122"/>
              </a:rPr>
              <a:t>:|</a:t>
            </a:r>
            <a:r>
              <a:rPr lang="en-US" altLang="zh-CN" i="1">
                <a:ea typeface="宋体" pitchFamily="2" charset="-122"/>
              </a:rPr>
              <a:t>z-a</a:t>
            </a:r>
            <a:r>
              <a:rPr lang="en-US" altLang="zh-CN">
                <a:ea typeface="宋体" pitchFamily="2" charset="-122"/>
              </a:rPr>
              <a:t>|&lt;</a:t>
            </a:r>
            <a:r>
              <a:rPr lang="en-US" altLang="zh-CN" i="1">
                <a:ea typeface="宋体" pitchFamily="2" charset="-122"/>
              </a:rPr>
              <a:t>R</a:t>
            </a:r>
            <a:r>
              <a:rPr lang="zh-CN" altLang="en-US">
                <a:ea typeface="宋体" pitchFamily="2" charset="-122"/>
              </a:rPr>
              <a:t>含于</a:t>
            </a:r>
            <a:r>
              <a:rPr lang="en-US" altLang="zh-CN" i="1">
                <a:ea typeface="宋体" pitchFamily="2" charset="-122"/>
              </a:rPr>
              <a:t>D</a:t>
            </a:r>
            <a:r>
              <a:rPr lang="en-US" altLang="zh-CN">
                <a:ea typeface="宋体" pitchFamily="2" charset="-122"/>
              </a:rPr>
              <a:t>,</a:t>
            </a:r>
            <a:r>
              <a:rPr lang="zh-CN" altLang="en-US">
                <a:ea typeface="宋体" pitchFamily="2" charset="-122"/>
              </a:rPr>
              <a:t>则</a:t>
            </a:r>
            <a:r>
              <a:rPr lang="en-US" altLang="zh-CN" i="1">
                <a:ea typeface="宋体" pitchFamily="2" charset="-122"/>
              </a:rPr>
              <a:t>f</a:t>
            </a:r>
            <a:r>
              <a:rPr lang="en-US" altLang="zh-CN">
                <a:ea typeface="宋体" pitchFamily="2" charset="-122"/>
              </a:rPr>
              <a:t>(</a:t>
            </a:r>
            <a:r>
              <a:rPr lang="en-US" altLang="zh-CN" i="1">
                <a:ea typeface="宋体" pitchFamily="2" charset="-122"/>
              </a:rPr>
              <a:t>z</a:t>
            </a:r>
            <a:r>
              <a:rPr lang="en-US" altLang="zh-CN">
                <a:ea typeface="宋体" pitchFamily="2" charset="-122"/>
              </a:rPr>
              <a:t>)</a:t>
            </a:r>
            <a:r>
              <a:rPr lang="zh-CN" altLang="en-US">
                <a:ea typeface="宋体" pitchFamily="2" charset="-122"/>
              </a:rPr>
              <a:t>在</a:t>
            </a:r>
            <a:r>
              <a:rPr lang="en-US" altLang="zh-CN" i="1">
                <a:ea typeface="宋体" pitchFamily="2" charset="-122"/>
              </a:rPr>
              <a:t>K</a:t>
            </a:r>
            <a:r>
              <a:rPr lang="zh-CN" altLang="en-US">
                <a:ea typeface="宋体" pitchFamily="2" charset="-122"/>
              </a:rPr>
              <a:t>内能展成如下幂级数 </a:t>
            </a:r>
          </a:p>
        </p:txBody>
      </p:sp>
      <p:graphicFrame>
        <p:nvGraphicFramePr>
          <p:cNvPr id="143364" name="Object 4"/>
          <p:cNvGraphicFramePr>
            <a:graphicFrameLocks noChangeAspect="1"/>
          </p:cNvGraphicFramePr>
          <p:nvPr/>
        </p:nvGraphicFramePr>
        <p:xfrm>
          <a:off x="2060575" y="1916113"/>
          <a:ext cx="3806825" cy="1108075"/>
        </p:xfrm>
        <a:graphic>
          <a:graphicData uri="http://schemas.openxmlformats.org/presentationml/2006/ole">
            <mc:AlternateContent xmlns:mc="http://schemas.openxmlformats.org/markup-compatibility/2006">
              <mc:Choice xmlns:v="urn:schemas-microsoft-com:vml" Requires="v">
                <p:oleObj name="Equation" r:id="rId2" imgW="1257120" imgH="431640" progId="Equation.DSMT4">
                  <p:embed/>
                </p:oleObj>
              </mc:Choice>
              <mc:Fallback>
                <p:oleObj name="Equation" r:id="rId2" imgW="1257120" imgH="43164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1916113"/>
                        <a:ext cx="3806825"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5" name="Text Box 5"/>
          <p:cNvSpPr txBox="1">
            <a:spLocks noChangeArrowheads="1"/>
          </p:cNvSpPr>
          <p:nvPr/>
        </p:nvSpPr>
        <p:spPr bwMode="auto">
          <a:xfrm>
            <a:off x="7164388" y="2205038"/>
            <a:ext cx="866775" cy="519112"/>
          </a:xfrm>
          <a:prstGeom prst="rect">
            <a:avLst/>
          </a:prstGeom>
          <a:noFill/>
          <a:ln w="9525">
            <a:noFill/>
            <a:miter lim="800000"/>
            <a:headEnd/>
            <a:tailEnd/>
          </a:ln>
          <a:effectLst/>
        </p:spPr>
        <p:txBody>
          <a:bodyPr wrap="none">
            <a:spAutoFit/>
          </a:bodyPr>
          <a:lstStyle/>
          <a:p>
            <a:r>
              <a:rPr lang="en-US" altLang="zh-CN">
                <a:ea typeface="宋体" pitchFamily="2" charset="-122"/>
              </a:rPr>
              <a:t>(4.8)</a:t>
            </a:r>
          </a:p>
        </p:txBody>
      </p:sp>
      <p:sp>
        <p:nvSpPr>
          <p:cNvPr id="143366" name="Text Box 6"/>
          <p:cNvSpPr txBox="1">
            <a:spLocks noChangeArrowheads="1"/>
          </p:cNvSpPr>
          <p:nvPr/>
        </p:nvSpPr>
        <p:spPr bwMode="auto">
          <a:xfrm>
            <a:off x="468313" y="2636838"/>
            <a:ext cx="1612900" cy="519112"/>
          </a:xfrm>
          <a:prstGeom prst="rect">
            <a:avLst/>
          </a:prstGeom>
          <a:noFill/>
          <a:ln w="9525">
            <a:noFill/>
            <a:miter lim="800000"/>
            <a:headEnd/>
            <a:tailEnd/>
          </a:ln>
          <a:effectLst/>
        </p:spPr>
        <p:txBody>
          <a:bodyPr wrap="none">
            <a:spAutoFit/>
          </a:bodyPr>
          <a:lstStyle/>
          <a:p>
            <a:r>
              <a:rPr lang="zh-CN" altLang="en-US">
                <a:latin typeface="Verdana" pitchFamily="34" charset="0"/>
                <a:ea typeface="宋体" pitchFamily="2" charset="-122"/>
              </a:rPr>
              <a:t>其中系数</a:t>
            </a:r>
          </a:p>
        </p:txBody>
      </p:sp>
      <p:graphicFrame>
        <p:nvGraphicFramePr>
          <p:cNvPr id="143367" name="Object 7"/>
          <p:cNvGraphicFramePr>
            <a:graphicFrameLocks noChangeAspect="1"/>
          </p:cNvGraphicFramePr>
          <p:nvPr/>
        </p:nvGraphicFramePr>
        <p:xfrm>
          <a:off x="900113" y="2924175"/>
          <a:ext cx="6048375" cy="1146175"/>
        </p:xfrm>
        <a:graphic>
          <a:graphicData uri="http://schemas.openxmlformats.org/presentationml/2006/ole">
            <mc:AlternateContent xmlns:mc="http://schemas.openxmlformats.org/markup-compatibility/2006">
              <mc:Choice xmlns:v="urn:schemas-microsoft-com:vml" Requires="v">
                <p:oleObj name="Equation" r:id="rId4" imgW="2145960" imgH="444240" progId="Equation.DSMT4">
                  <p:embed/>
                </p:oleObj>
              </mc:Choice>
              <mc:Fallback>
                <p:oleObj name="Equation" r:id="rId4" imgW="2145960" imgH="4442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924175"/>
                        <a:ext cx="6048375"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8" name="Object 8"/>
          <p:cNvGraphicFramePr>
            <a:graphicFrameLocks noChangeAspect="1"/>
          </p:cNvGraphicFramePr>
          <p:nvPr/>
        </p:nvGraphicFramePr>
        <p:xfrm>
          <a:off x="617538" y="4076700"/>
          <a:ext cx="7842250" cy="663575"/>
        </p:xfrm>
        <a:graphic>
          <a:graphicData uri="http://schemas.openxmlformats.org/presentationml/2006/ole">
            <mc:AlternateContent xmlns:mc="http://schemas.openxmlformats.org/markup-compatibility/2006">
              <mc:Choice xmlns:v="urn:schemas-microsoft-com:vml" Requires="v">
                <p:oleObj name="Equation" r:id="rId6" imgW="2425680" imgH="241200" progId="Equation.DSMT4">
                  <p:embed/>
                </p:oleObj>
              </mc:Choice>
              <mc:Fallback>
                <p:oleObj name="Equation" r:id="rId6" imgW="2425680" imgH="2412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8" y="4076700"/>
                        <a:ext cx="784225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9" name="Text Box 9"/>
          <p:cNvSpPr txBox="1">
            <a:spLocks noChangeArrowheads="1"/>
          </p:cNvSpPr>
          <p:nvPr/>
        </p:nvSpPr>
        <p:spPr bwMode="auto">
          <a:xfrm>
            <a:off x="539750" y="4640263"/>
            <a:ext cx="2863850" cy="519112"/>
          </a:xfrm>
          <a:prstGeom prst="rect">
            <a:avLst/>
          </a:prstGeom>
          <a:noFill/>
          <a:ln w="9525">
            <a:noFill/>
            <a:miter lim="800000"/>
            <a:headEnd/>
            <a:tailEnd/>
          </a:ln>
          <a:effectLst/>
        </p:spPr>
        <p:txBody>
          <a:bodyPr wrap="none">
            <a:spAutoFit/>
          </a:bodyPr>
          <a:lstStyle/>
          <a:p>
            <a:r>
              <a:rPr lang="zh-CN" altLang="en-US">
                <a:latin typeface="黑体" pitchFamily="2" charset="-122"/>
              </a:rPr>
              <a:t>且展式是唯一的</a:t>
            </a:r>
            <a:r>
              <a:rPr lang="en-US" altLang="zh-CN">
                <a:latin typeface="黑体" pitchFamily="2" charset="-122"/>
              </a:rPr>
              <a:t>.</a:t>
            </a:r>
          </a:p>
        </p:txBody>
      </p:sp>
      <p:sp>
        <p:nvSpPr>
          <p:cNvPr id="143370" name="Text Box 10"/>
          <p:cNvSpPr txBox="1">
            <a:spLocks noChangeArrowheads="1"/>
          </p:cNvSpPr>
          <p:nvPr/>
        </p:nvSpPr>
        <p:spPr bwMode="auto">
          <a:xfrm>
            <a:off x="541338" y="565150"/>
            <a:ext cx="4391025" cy="487363"/>
          </a:xfrm>
          <a:prstGeom prst="rect">
            <a:avLst/>
          </a:prstGeom>
          <a:noFill/>
          <a:ln w="9525">
            <a:noFill/>
            <a:miter lim="800000"/>
            <a:headEnd/>
            <a:tailEnd/>
          </a:ln>
          <a:effectLst/>
        </p:spPr>
        <p:txBody>
          <a:bodyPr lIns="0" tIns="0" rIns="0" bIns="0">
            <a:spAutoFit/>
          </a:bodyPr>
          <a:lstStyle/>
          <a:p>
            <a:pPr>
              <a:spcBef>
                <a:spcPct val="50000"/>
              </a:spcBef>
            </a:pPr>
            <a:r>
              <a:rPr lang="en-US" altLang="zh-CN" sz="3200">
                <a:solidFill>
                  <a:schemeClr val="hlink"/>
                </a:solidFill>
                <a:latin typeface="Arial" charset="0"/>
                <a:ea typeface="宋体" pitchFamily="2" charset="-122"/>
              </a:rPr>
              <a:t>1.  </a:t>
            </a:r>
            <a:r>
              <a:rPr lang="zh-CN" altLang="en-US" sz="3200">
                <a:solidFill>
                  <a:schemeClr val="hlink"/>
                </a:solidFill>
                <a:latin typeface="Arial" charset="0"/>
                <a:ea typeface="宋体" pitchFamily="2" charset="-122"/>
              </a:rPr>
              <a:t>泰勒</a:t>
            </a:r>
            <a:r>
              <a:rPr lang="en-GB" altLang="zh-CN" sz="3200">
                <a:solidFill>
                  <a:schemeClr val="hlink"/>
                </a:solidFill>
                <a:latin typeface="Arial" charset="0"/>
                <a:ea typeface="宋体" pitchFamily="2" charset="-122"/>
              </a:rPr>
              <a:t>(Taylor)</a:t>
            </a:r>
            <a:r>
              <a:rPr lang="zh-CN" altLang="en-US" sz="3200">
                <a:solidFill>
                  <a:schemeClr val="hlink"/>
                </a:solidFill>
                <a:latin typeface="Arial" charset="0"/>
                <a:ea typeface="宋体" pitchFamily="2" charset="-122"/>
              </a:rPr>
              <a:t>定理</a:t>
            </a:r>
          </a:p>
        </p:txBody>
      </p:sp>
      <p:sp>
        <p:nvSpPr>
          <p:cNvPr id="143371" name="Text Box 11"/>
          <p:cNvSpPr txBox="1">
            <a:spLocks noChangeArrowheads="1"/>
          </p:cNvSpPr>
          <p:nvPr/>
        </p:nvSpPr>
        <p:spPr bwMode="auto">
          <a:xfrm>
            <a:off x="592138" y="5199063"/>
            <a:ext cx="8083550" cy="946150"/>
          </a:xfrm>
          <a:prstGeom prst="rect">
            <a:avLst/>
          </a:prstGeom>
          <a:noFill/>
          <a:ln w="9525">
            <a:noFill/>
            <a:miter lim="800000"/>
            <a:headEnd/>
            <a:tailEnd/>
          </a:ln>
          <a:effectLst/>
        </p:spPr>
        <p:txBody>
          <a:bodyPr>
            <a:spAutoFit/>
          </a:bodyPr>
          <a:lstStyle/>
          <a:p>
            <a:r>
              <a:rPr lang="zh-CN" altLang="en-US"/>
              <a:t>（</a:t>
            </a:r>
            <a:r>
              <a:rPr lang="en-US" altLang="zh-CN"/>
              <a:t>4.8</a:t>
            </a:r>
            <a:r>
              <a:rPr lang="zh-CN" altLang="en-US"/>
              <a:t>）称为</a:t>
            </a:r>
            <a:r>
              <a:rPr lang="en-US" altLang="zh-CN" i="1"/>
              <a:t>f</a:t>
            </a:r>
            <a:r>
              <a:rPr lang="en-US" altLang="zh-CN"/>
              <a:t>(</a:t>
            </a:r>
            <a:r>
              <a:rPr lang="en-US" altLang="zh-CN" i="1"/>
              <a:t>z</a:t>
            </a:r>
            <a:r>
              <a:rPr lang="en-US" altLang="zh-CN"/>
              <a:t>)</a:t>
            </a:r>
            <a:r>
              <a:rPr lang="zh-CN" altLang="en-US"/>
              <a:t>在点</a:t>
            </a:r>
            <a:r>
              <a:rPr lang="en-US" altLang="zh-CN" i="1"/>
              <a:t>a</a:t>
            </a:r>
            <a:r>
              <a:rPr lang="zh-CN" altLang="en-US"/>
              <a:t>的</a:t>
            </a:r>
            <a:r>
              <a:rPr lang="zh-CN" altLang="en-US">
                <a:solidFill>
                  <a:srgbClr val="FF0000"/>
                </a:solidFill>
              </a:rPr>
              <a:t>泰勒展式</a:t>
            </a:r>
            <a:r>
              <a:rPr lang="zh-CN" altLang="en-US"/>
              <a:t>，（</a:t>
            </a:r>
            <a:r>
              <a:rPr lang="en-US" altLang="zh-CN"/>
              <a:t>4.9</a:t>
            </a:r>
            <a:r>
              <a:rPr lang="zh-CN" altLang="en-US"/>
              <a:t>）称为其</a:t>
            </a:r>
            <a:r>
              <a:rPr lang="zh-CN" altLang="en-US">
                <a:solidFill>
                  <a:srgbClr val="FF0000"/>
                </a:solidFill>
              </a:rPr>
              <a:t>泰勒系数</a:t>
            </a:r>
            <a:r>
              <a:rPr lang="zh-CN" altLang="en-US"/>
              <a:t>，（</a:t>
            </a:r>
            <a:r>
              <a:rPr lang="en-US" altLang="zh-CN"/>
              <a:t>4.8</a:t>
            </a:r>
            <a:r>
              <a:rPr lang="zh-CN" altLang="en-US"/>
              <a:t>）中的级数称为</a:t>
            </a:r>
            <a:r>
              <a:rPr lang="zh-CN" altLang="en-US">
                <a:solidFill>
                  <a:srgbClr val="FF0000"/>
                </a:solidFill>
              </a:rPr>
              <a:t>泰勒级数</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wipe(left)">
                                      <p:cBhvr>
                                        <p:cTn id="7" dur="500"/>
                                        <p:tgtEl>
                                          <p:spTgt spid="143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4"/>
                                        </p:tgtEl>
                                        <p:attrNameLst>
                                          <p:attrName>style.visibility</p:attrName>
                                        </p:attrNameLst>
                                      </p:cBhvr>
                                      <p:to>
                                        <p:strVal val="visible"/>
                                      </p:to>
                                    </p:set>
                                    <p:animEffect transition="in" filter="wipe(left)">
                                      <p:cBhvr>
                                        <p:cTn id="12" dur="500"/>
                                        <p:tgtEl>
                                          <p:spTgt spid="143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5"/>
                                        </p:tgtEl>
                                        <p:attrNameLst>
                                          <p:attrName>style.visibility</p:attrName>
                                        </p:attrNameLst>
                                      </p:cBhvr>
                                      <p:to>
                                        <p:strVal val="visible"/>
                                      </p:to>
                                    </p:set>
                                    <p:animEffect transition="in" filter="wipe(left)">
                                      <p:cBhvr>
                                        <p:cTn id="17" dur="500"/>
                                        <p:tgtEl>
                                          <p:spTgt spid="1433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6"/>
                                        </p:tgtEl>
                                        <p:attrNameLst>
                                          <p:attrName>style.visibility</p:attrName>
                                        </p:attrNameLst>
                                      </p:cBhvr>
                                      <p:to>
                                        <p:strVal val="visible"/>
                                      </p:to>
                                    </p:set>
                                    <p:animEffect transition="in" filter="wipe(left)">
                                      <p:cBhvr>
                                        <p:cTn id="22" dur="500"/>
                                        <p:tgtEl>
                                          <p:spTgt spid="1433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367"/>
                                        </p:tgtEl>
                                        <p:attrNameLst>
                                          <p:attrName>style.visibility</p:attrName>
                                        </p:attrNameLst>
                                      </p:cBhvr>
                                      <p:to>
                                        <p:strVal val="visible"/>
                                      </p:to>
                                    </p:set>
                                    <p:animEffect transition="in" filter="wipe(left)">
                                      <p:cBhvr>
                                        <p:cTn id="27" dur="500"/>
                                        <p:tgtEl>
                                          <p:spTgt spid="143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362"/>
                                        </p:tgtEl>
                                        <p:attrNameLst>
                                          <p:attrName>style.visibility</p:attrName>
                                        </p:attrNameLst>
                                      </p:cBhvr>
                                      <p:to>
                                        <p:strVal val="visible"/>
                                      </p:to>
                                    </p:set>
                                    <p:animEffect transition="in" filter="wipe(left)">
                                      <p:cBhvr>
                                        <p:cTn id="32" dur="500"/>
                                        <p:tgtEl>
                                          <p:spTgt spid="143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368"/>
                                        </p:tgtEl>
                                        <p:attrNameLst>
                                          <p:attrName>style.visibility</p:attrName>
                                        </p:attrNameLst>
                                      </p:cBhvr>
                                      <p:to>
                                        <p:strVal val="visible"/>
                                      </p:to>
                                    </p:set>
                                    <p:animEffect transition="in" filter="wipe(left)">
                                      <p:cBhvr>
                                        <p:cTn id="37" dur="500"/>
                                        <p:tgtEl>
                                          <p:spTgt spid="1433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369"/>
                                        </p:tgtEl>
                                        <p:attrNameLst>
                                          <p:attrName>style.visibility</p:attrName>
                                        </p:attrNameLst>
                                      </p:cBhvr>
                                      <p:to>
                                        <p:strVal val="visible"/>
                                      </p:to>
                                    </p:set>
                                    <p:animEffect transition="in" filter="wipe(left)">
                                      <p:cBhvr>
                                        <p:cTn id="42" dur="500"/>
                                        <p:tgtEl>
                                          <p:spTgt spid="14336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3371"/>
                                        </p:tgtEl>
                                        <p:attrNameLst>
                                          <p:attrName>style.visibility</p:attrName>
                                        </p:attrNameLst>
                                      </p:cBhvr>
                                      <p:to>
                                        <p:strVal val="visible"/>
                                      </p:to>
                                    </p:set>
                                    <p:anim calcmode="lin" valueType="num">
                                      <p:cBhvr additive="base">
                                        <p:cTn id="47" dur="500" fill="hold"/>
                                        <p:tgtEl>
                                          <p:spTgt spid="143371"/>
                                        </p:tgtEl>
                                        <p:attrNameLst>
                                          <p:attrName>ppt_x</p:attrName>
                                        </p:attrNameLst>
                                      </p:cBhvr>
                                      <p:tavLst>
                                        <p:tav tm="0">
                                          <p:val>
                                            <p:strVal val="#ppt_x"/>
                                          </p:val>
                                        </p:tav>
                                        <p:tav tm="100000">
                                          <p:val>
                                            <p:strVal val="#ppt_x"/>
                                          </p:val>
                                        </p:tav>
                                      </p:tavLst>
                                    </p:anim>
                                    <p:anim calcmode="lin" valueType="num">
                                      <p:cBhvr additive="base">
                                        <p:cTn id="48" dur="500" fill="hold"/>
                                        <p:tgtEl>
                                          <p:spTgt spid="143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p:bldP spid="143365" grpId="0"/>
      <p:bldP spid="143366" grpId="0"/>
      <p:bldP spid="143369" grpId="0"/>
      <p:bldP spid="1433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0"/>
          </p:nvPr>
        </p:nvSpPr>
        <p:spPr/>
        <p:txBody>
          <a:bodyPr/>
          <a:lstStyle/>
          <a:p>
            <a:fld id="{D71BA2DA-1B8C-4E27-8FEE-F78D2EF88B07}" type="slidenum">
              <a:rPr lang="en-US" altLang="zh-CN"/>
              <a:pPr/>
              <a:t>16</a:t>
            </a:fld>
            <a:endParaRPr lang="en-US" altLang="zh-CN"/>
          </a:p>
        </p:txBody>
      </p:sp>
      <p:sp>
        <p:nvSpPr>
          <p:cNvPr id="11" name="日期占位符 3"/>
          <p:cNvSpPr>
            <a:spLocks noGrp="1"/>
          </p:cNvSpPr>
          <p:nvPr>
            <p:ph type="dt" sz="half" idx="11"/>
          </p:nvPr>
        </p:nvSpPr>
        <p:spPr/>
        <p:txBody>
          <a:bodyPr/>
          <a:lstStyle/>
          <a:p>
            <a:fld id="{6EFB685F-EA98-41F0-8B48-ACB38725946B}" type="datetime1">
              <a:rPr lang="zh-CN" altLang="en-US"/>
              <a:pPr/>
              <a:t>2023/10/17</a:t>
            </a:fld>
            <a:endParaRPr lang="en-US" altLang="zh-CN"/>
          </a:p>
        </p:txBody>
      </p:sp>
      <p:graphicFrame>
        <p:nvGraphicFramePr>
          <p:cNvPr id="146434" name="Object 2"/>
          <p:cNvGraphicFramePr>
            <a:graphicFrameLocks noChangeAspect="1"/>
          </p:cNvGraphicFramePr>
          <p:nvPr/>
        </p:nvGraphicFramePr>
        <p:xfrm>
          <a:off x="700088" y="836613"/>
          <a:ext cx="6248400" cy="1004887"/>
        </p:xfrm>
        <a:graphic>
          <a:graphicData uri="http://schemas.openxmlformats.org/presentationml/2006/ole">
            <mc:AlternateContent xmlns:mc="http://schemas.openxmlformats.org/markup-compatibility/2006">
              <mc:Choice xmlns:v="urn:schemas-microsoft-com:vml" Requires="v">
                <p:oleObj name="Equation" r:id="rId2" imgW="2603160" imgH="419040" progId="Equation.DSMT4">
                  <p:embed/>
                </p:oleObj>
              </mc:Choice>
              <mc:Fallback>
                <p:oleObj name="Equation" r:id="rId2" imgW="2603160" imgH="4190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836613"/>
                        <a:ext cx="6248400"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5" name="Object 3"/>
          <p:cNvGraphicFramePr>
            <a:graphicFrameLocks noChangeAspect="1"/>
          </p:cNvGraphicFramePr>
          <p:nvPr/>
        </p:nvGraphicFramePr>
        <p:xfrm>
          <a:off x="755650" y="1700213"/>
          <a:ext cx="5472113" cy="1250950"/>
        </p:xfrm>
        <a:graphic>
          <a:graphicData uri="http://schemas.openxmlformats.org/presentationml/2006/ole">
            <mc:AlternateContent xmlns:mc="http://schemas.openxmlformats.org/markup-compatibility/2006">
              <mc:Choice xmlns:v="urn:schemas-microsoft-com:vml" Requires="v">
                <p:oleObj name="公式" r:id="rId4" imgW="1942920" imgH="444240" progId="Equation.3">
                  <p:embed/>
                </p:oleObj>
              </mc:Choice>
              <mc:Fallback>
                <p:oleObj name="公式" r:id="rId4" imgW="1942920" imgH="4442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700213"/>
                        <a:ext cx="5472113"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6" name="Object 4"/>
          <p:cNvGraphicFramePr>
            <a:graphicFrameLocks noChangeAspect="1"/>
          </p:cNvGraphicFramePr>
          <p:nvPr/>
        </p:nvGraphicFramePr>
        <p:xfrm>
          <a:off x="758825" y="2792413"/>
          <a:ext cx="5684838" cy="1284287"/>
        </p:xfrm>
        <a:graphic>
          <a:graphicData uri="http://schemas.openxmlformats.org/presentationml/2006/ole">
            <mc:AlternateContent xmlns:mc="http://schemas.openxmlformats.org/markup-compatibility/2006">
              <mc:Choice xmlns:v="urn:schemas-microsoft-com:vml" Requires="v">
                <p:oleObj name="公式" r:id="rId6" imgW="1968480" imgH="444240" progId="Equation.3">
                  <p:embed/>
                </p:oleObj>
              </mc:Choice>
              <mc:Fallback>
                <p:oleObj name="公式" r:id="rId6" imgW="1968480" imgH="4442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825" y="2792413"/>
                        <a:ext cx="5684838"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7" name="Object 5"/>
          <p:cNvGraphicFramePr>
            <a:graphicFrameLocks noChangeAspect="1"/>
          </p:cNvGraphicFramePr>
          <p:nvPr/>
        </p:nvGraphicFramePr>
        <p:xfrm>
          <a:off x="720725" y="3860800"/>
          <a:ext cx="8243888" cy="1106488"/>
        </p:xfrm>
        <a:graphic>
          <a:graphicData uri="http://schemas.openxmlformats.org/presentationml/2006/ole">
            <mc:AlternateContent xmlns:mc="http://schemas.openxmlformats.org/markup-compatibility/2006">
              <mc:Choice xmlns:v="urn:schemas-microsoft-com:vml" Requires="v">
                <p:oleObj name="公式" r:id="rId8" imgW="3124080" imgH="419040" progId="Equation.3">
                  <p:embed/>
                </p:oleObj>
              </mc:Choice>
              <mc:Fallback>
                <p:oleObj name="公式" r:id="rId8" imgW="3124080" imgH="4190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725" y="3860800"/>
                        <a:ext cx="8243888"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8" name="Rectangle 6"/>
          <p:cNvSpPr>
            <a:spLocks noGrp="1" noChangeArrowheads="1"/>
          </p:cNvSpPr>
          <p:nvPr>
            <p:ph type="title"/>
          </p:nvPr>
        </p:nvSpPr>
        <p:spPr>
          <a:xfrm>
            <a:off x="468313" y="274638"/>
            <a:ext cx="6946900" cy="850900"/>
          </a:xfrm>
        </p:spPr>
        <p:txBody>
          <a:bodyPr/>
          <a:lstStyle/>
          <a:p>
            <a:pPr algn="l"/>
            <a:r>
              <a:rPr lang="en-US" altLang="zh-CN" sz="2800" b="1">
                <a:solidFill>
                  <a:schemeClr val="hlink"/>
                </a:solidFill>
                <a:latin typeface="黑体" pitchFamily="2" charset="-122"/>
                <a:ea typeface="黑体" pitchFamily="2" charset="-122"/>
              </a:rPr>
              <a:t>3. </a:t>
            </a:r>
            <a:r>
              <a:rPr lang="zh-CN" altLang="en-US" sz="2800" b="1">
                <a:solidFill>
                  <a:schemeClr val="hlink"/>
                </a:solidFill>
                <a:latin typeface="黑体" pitchFamily="2" charset="-122"/>
                <a:ea typeface="黑体" pitchFamily="2" charset="-122"/>
              </a:rPr>
              <a:t>一些初等函数的泰勒展式</a:t>
            </a:r>
          </a:p>
        </p:txBody>
      </p:sp>
      <p:grpSp>
        <p:nvGrpSpPr>
          <p:cNvPr id="146439" name="Group 7"/>
          <p:cNvGrpSpPr>
            <a:grpSpLocks/>
          </p:cNvGrpSpPr>
          <p:nvPr/>
        </p:nvGrpSpPr>
        <p:grpSpPr bwMode="auto">
          <a:xfrm>
            <a:off x="755650" y="4889500"/>
            <a:ext cx="6911975" cy="1635125"/>
            <a:chOff x="590" y="210"/>
            <a:chExt cx="4513" cy="1302"/>
          </a:xfrm>
        </p:grpSpPr>
        <p:graphicFrame>
          <p:nvGraphicFramePr>
            <p:cNvPr id="146440" name="Object 8"/>
            <p:cNvGraphicFramePr>
              <a:graphicFrameLocks noChangeAspect="1"/>
            </p:cNvGraphicFramePr>
            <p:nvPr/>
          </p:nvGraphicFramePr>
          <p:xfrm>
            <a:off x="590" y="210"/>
            <a:ext cx="3991" cy="680"/>
          </p:xfrm>
          <a:graphic>
            <a:graphicData uri="http://schemas.openxmlformats.org/presentationml/2006/ole">
              <mc:AlternateContent xmlns:mc="http://schemas.openxmlformats.org/markup-compatibility/2006">
                <mc:Choice xmlns:v="urn:schemas-microsoft-com:vml" Requires="v">
                  <p:oleObj name="公式" r:id="rId10" imgW="2171520" imgH="393480" progId="Equation.3">
                    <p:embed/>
                  </p:oleObj>
                </mc:Choice>
                <mc:Fallback>
                  <p:oleObj name="公式" r:id="rId10" imgW="2171520" imgH="39348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 y="210"/>
                          <a:ext cx="3991"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41" name="Object 9"/>
            <p:cNvGraphicFramePr>
              <a:graphicFrameLocks noChangeAspect="1"/>
            </p:cNvGraphicFramePr>
            <p:nvPr/>
          </p:nvGraphicFramePr>
          <p:xfrm>
            <a:off x="1701" y="799"/>
            <a:ext cx="3402" cy="713"/>
          </p:xfrm>
          <a:graphic>
            <a:graphicData uri="http://schemas.openxmlformats.org/presentationml/2006/ole">
              <mc:AlternateContent xmlns:mc="http://schemas.openxmlformats.org/markup-compatibility/2006">
                <mc:Choice xmlns:v="urn:schemas-microsoft-com:vml" Requires="v">
                  <p:oleObj name="公式" r:id="rId12" imgW="1879560" imgH="393480" progId="Equation.3">
                    <p:embed/>
                  </p:oleObj>
                </mc:Choice>
                <mc:Fallback>
                  <p:oleObj name="公式" r:id="rId12" imgW="1879560" imgH="393480"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1" y="799"/>
                          <a:ext cx="3402" cy="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left)">
                                      <p:cBhvr>
                                        <p:cTn id="7" dur="500"/>
                                        <p:tgtEl>
                                          <p:spTgt spid="146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435"/>
                                        </p:tgtEl>
                                        <p:attrNameLst>
                                          <p:attrName>style.visibility</p:attrName>
                                        </p:attrNameLst>
                                      </p:cBhvr>
                                      <p:to>
                                        <p:strVal val="visible"/>
                                      </p:to>
                                    </p:set>
                                    <p:animEffect transition="in" filter="wipe(left)">
                                      <p:cBhvr>
                                        <p:cTn id="12" dur="500"/>
                                        <p:tgtEl>
                                          <p:spTgt spid="146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6436"/>
                                        </p:tgtEl>
                                        <p:attrNameLst>
                                          <p:attrName>style.visibility</p:attrName>
                                        </p:attrNameLst>
                                      </p:cBhvr>
                                      <p:to>
                                        <p:strVal val="visible"/>
                                      </p:to>
                                    </p:set>
                                    <p:animEffect transition="in" filter="wipe(left)">
                                      <p:cBhvr>
                                        <p:cTn id="17" dur="500"/>
                                        <p:tgtEl>
                                          <p:spTgt spid="1464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6437"/>
                                        </p:tgtEl>
                                        <p:attrNameLst>
                                          <p:attrName>style.visibility</p:attrName>
                                        </p:attrNameLst>
                                      </p:cBhvr>
                                      <p:to>
                                        <p:strVal val="visible"/>
                                      </p:to>
                                    </p:set>
                                    <p:animEffect transition="in" filter="wipe(left)">
                                      <p:cBhvr>
                                        <p:cTn id="22" dur="500"/>
                                        <p:tgtEl>
                                          <p:spTgt spid="1464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6439"/>
                                        </p:tgtEl>
                                        <p:attrNameLst>
                                          <p:attrName>style.visibility</p:attrName>
                                        </p:attrNameLst>
                                      </p:cBhvr>
                                      <p:to>
                                        <p:strVal val="visible"/>
                                      </p:to>
                                    </p:set>
                                    <p:animEffect transition="in" filter="wipe(left)">
                                      <p:cBhvr>
                                        <p:cTn id="27" dur="500"/>
                                        <p:tgtEl>
                                          <p:spTgt spid="146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fld id="{A0C3F01B-E2E1-4C48-A24C-BB04C649974F}" type="slidenum">
              <a:rPr lang="en-US" altLang="zh-CN"/>
              <a:pPr/>
              <a:t>17</a:t>
            </a:fld>
            <a:endParaRPr lang="en-US" altLang="zh-CN"/>
          </a:p>
        </p:txBody>
      </p:sp>
      <p:sp>
        <p:nvSpPr>
          <p:cNvPr id="8" name="日期占位符 3"/>
          <p:cNvSpPr>
            <a:spLocks noGrp="1"/>
          </p:cNvSpPr>
          <p:nvPr>
            <p:ph type="dt" sz="half" idx="11"/>
          </p:nvPr>
        </p:nvSpPr>
        <p:spPr/>
        <p:txBody>
          <a:bodyPr/>
          <a:lstStyle/>
          <a:p>
            <a:fld id="{52644E16-7E29-48A1-A957-485C28D660CB}" type="datetime1">
              <a:rPr lang="zh-CN" altLang="en-US"/>
              <a:pPr/>
              <a:t>2023/10/17</a:t>
            </a:fld>
            <a:endParaRPr lang="en-US" altLang="zh-CN"/>
          </a:p>
        </p:txBody>
      </p:sp>
      <p:sp>
        <p:nvSpPr>
          <p:cNvPr id="148482" name="Text Box 2"/>
          <p:cNvSpPr txBox="1">
            <a:spLocks noChangeArrowheads="1"/>
          </p:cNvSpPr>
          <p:nvPr/>
        </p:nvSpPr>
        <p:spPr bwMode="auto">
          <a:xfrm>
            <a:off x="466725" y="908050"/>
            <a:ext cx="8497888" cy="1190069"/>
          </a:xfrm>
          <a:prstGeom prst="rect">
            <a:avLst/>
          </a:prstGeom>
          <a:noFill/>
          <a:ln w="9525">
            <a:noFill/>
            <a:miter lim="800000"/>
            <a:headEnd/>
            <a:tailEnd/>
          </a:ln>
          <a:effectLst/>
        </p:spPr>
        <p:txBody>
          <a:bodyPr>
            <a:spAutoFit/>
          </a:bodyPr>
          <a:lstStyle/>
          <a:p>
            <a:pPr>
              <a:lnSpc>
                <a:spcPct val="135000"/>
              </a:lnSpc>
            </a:pPr>
            <a:r>
              <a:rPr lang="en-US" altLang="zh-CN" dirty="0"/>
              <a:t> </a:t>
            </a:r>
            <a:r>
              <a:rPr lang="zh-CN" altLang="en-US" dirty="0">
                <a:solidFill>
                  <a:srgbClr val="FF0000"/>
                </a:solidFill>
              </a:rPr>
              <a:t>定义</a:t>
            </a:r>
            <a:r>
              <a:rPr lang="en-US" altLang="zh-CN" dirty="0">
                <a:solidFill>
                  <a:srgbClr val="FF0000"/>
                </a:solidFill>
              </a:rPr>
              <a:t>4.3</a:t>
            </a:r>
            <a:r>
              <a:rPr lang="en-US" altLang="zh-CN" dirty="0"/>
              <a:t>  </a:t>
            </a:r>
            <a:r>
              <a:rPr lang="zh-CN" altLang="en-US" dirty="0"/>
              <a:t>设</a:t>
            </a:r>
            <a:r>
              <a:rPr lang="en-US" altLang="zh-CN" i="1" dirty="0"/>
              <a:t>f</a:t>
            </a:r>
            <a:r>
              <a:rPr lang="en-US" altLang="zh-CN" dirty="0"/>
              <a:t>(</a:t>
            </a:r>
            <a:r>
              <a:rPr lang="en-US" altLang="zh-CN" i="1" dirty="0"/>
              <a:t>z</a:t>
            </a:r>
            <a:r>
              <a:rPr lang="en-US" altLang="zh-CN" dirty="0"/>
              <a:t>)</a:t>
            </a:r>
            <a:r>
              <a:rPr lang="zh-CN" altLang="en-US" dirty="0"/>
              <a:t>在解析区域</a:t>
            </a:r>
            <a:r>
              <a:rPr lang="en-US" altLang="zh-CN" i="1" dirty="0"/>
              <a:t>D</a:t>
            </a:r>
            <a:r>
              <a:rPr lang="zh-CN" altLang="en-US" dirty="0"/>
              <a:t>内一点</a:t>
            </a:r>
            <a:r>
              <a:rPr lang="en-US" altLang="zh-CN" i="1" dirty="0"/>
              <a:t>a</a:t>
            </a:r>
            <a:r>
              <a:rPr lang="zh-CN" altLang="en-US" dirty="0"/>
              <a:t>的值为零，即：</a:t>
            </a:r>
            <a:r>
              <a:rPr lang="en-US" altLang="zh-CN" i="1" dirty="0"/>
              <a:t>f</a:t>
            </a:r>
            <a:r>
              <a:rPr lang="en-US" altLang="zh-CN" dirty="0"/>
              <a:t>(</a:t>
            </a:r>
            <a:r>
              <a:rPr lang="en-US" altLang="zh-CN" i="1" dirty="0"/>
              <a:t>a</a:t>
            </a:r>
            <a:r>
              <a:rPr lang="en-US" altLang="zh-CN" dirty="0"/>
              <a:t>)</a:t>
            </a:r>
            <a:r>
              <a:rPr lang="en-US" altLang="zh-CN" i="1" dirty="0"/>
              <a:t>=</a:t>
            </a:r>
            <a:r>
              <a:rPr lang="en-US" altLang="zh-CN" dirty="0"/>
              <a:t>0</a:t>
            </a:r>
            <a:r>
              <a:rPr lang="zh-CN" altLang="en-US" dirty="0"/>
              <a:t>，则称</a:t>
            </a:r>
            <a:r>
              <a:rPr lang="en-US" altLang="zh-CN" i="1" dirty="0"/>
              <a:t>a</a:t>
            </a:r>
            <a:r>
              <a:rPr lang="zh-CN" altLang="en-US" dirty="0"/>
              <a:t>为解析函数</a:t>
            </a:r>
            <a:r>
              <a:rPr lang="en-US" altLang="zh-CN" i="1" dirty="0"/>
              <a:t>f</a:t>
            </a:r>
            <a:r>
              <a:rPr lang="en-US" altLang="zh-CN" dirty="0"/>
              <a:t>(</a:t>
            </a:r>
            <a:r>
              <a:rPr lang="en-US" altLang="zh-CN" i="1" dirty="0"/>
              <a:t>z</a:t>
            </a:r>
            <a:r>
              <a:rPr lang="en-US" altLang="zh-CN" dirty="0"/>
              <a:t>)</a:t>
            </a:r>
            <a:r>
              <a:rPr lang="zh-CN" altLang="en-US" dirty="0"/>
              <a:t>的一个零点</a:t>
            </a:r>
            <a:r>
              <a:rPr lang="en-US" altLang="zh-CN" dirty="0"/>
              <a:t>.</a:t>
            </a:r>
          </a:p>
        </p:txBody>
      </p:sp>
      <p:sp>
        <p:nvSpPr>
          <p:cNvPr id="148483" name="Text Box 3"/>
          <p:cNvSpPr txBox="1">
            <a:spLocks noChangeArrowheads="1"/>
          </p:cNvSpPr>
          <p:nvPr/>
        </p:nvSpPr>
        <p:spPr bwMode="auto">
          <a:xfrm>
            <a:off x="466725" y="2112963"/>
            <a:ext cx="8208963" cy="1820862"/>
          </a:xfrm>
          <a:prstGeom prst="rect">
            <a:avLst/>
          </a:prstGeom>
          <a:noFill/>
          <a:ln w="9525">
            <a:noFill/>
            <a:miter lim="800000"/>
            <a:headEnd/>
            <a:tailEnd/>
          </a:ln>
          <a:effectLst/>
        </p:spPr>
        <p:txBody>
          <a:bodyPr>
            <a:spAutoFit/>
          </a:bodyPr>
          <a:lstStyle/>
          <a:p>
            <a:pPr>
              <a:lnSpc>
                <a:spcPct val="135000"/>
              </a:lnSpc>
            </a:pPr>
            <a:r>
              <a:rPr lang="en-US" altLang="zh-CN"/>
              <a:t>       </a:t>
            </a:r>
            <a:r>
              <a:rPr lang="zh-CN" altLang="en-US"/>
              <a:t>如果在</a:t>
            </a:r>
            <a:r>
              <a:rPr lang="en-US" altLang="zh-CN"/>
              <a:t>|</a:t>
            </a:r>
            <a:r>
              <a:rPr lang="en-US" altLang="zh-CN" i="1"/>
              <a:t>z-a</a:t>
            </a:r>
            <a:r>
              <a:rPr lang="en-US" altLang="zh-CN"/>
              <a:t>|&lt;</a:t>
            </a:r>
            <a:r>
              <a:rPr lang="en-US" altLang="zh-CN" i="1"/>
              <a:t>R</a:t>
            </a:r>
            <a:r>
              <a:rPr lang="zh-CN" altLang="en-US"/>
              <a:t>内，解析函数</a:t>
            </a:r>
            <a:r>
              <a:rPr lang="en-US" altLang="zh-CN" i="1"/>
              <a:t>f</a:t>
            </a:r>
            <a:r>
              <a:rPr lang="en-US" altLang="zh-CN"/>
              <a:t>(</a:t>
            </a:r>
            <a:r>
              <a:rPr lang="en-US" altLang="zh-CN" i="1"/>
              <a:t>z</a:t>
            </a:r>
            <a:r>
              <a:rPr lang="en-US" altLang="zh-CN"/>
              <a:t>)</a:t>
            </a:r>
            <a:r>
              <a:rPr lang="zh-CN" altLang="en-US"/>
              <a:t>不恒为零，我们将它在点</a:t>
            </a:r>
            <a:r>
              <a:rPr lang="en-US" altLang="zh-CN" i="1"/>
              <a:t>a</a:t>
            </a:r>
            <a:r>
              <a:rPr lang="zh-CN" altLang="en-US"/>
              <a:t>展成幂级数，此时，幂级数的系数不必全为零，故必有一正数</a:t>
            </a:r>
            <a:r>
              <a:rPr lang="en-US" altLang="zh-CN" i="1"/>
              <a:t>m</a:t>
            </a:r>
            <a:r>
              <a:rPr lang="en-US" altLang="zh-CN"/>
              <a:t>(m</a:t>
            </a:r>
            <a:r>
              <a:rPr lang="en-US" altLang="zh-CN">
                <a:cs typeface="Arial" charset="0"/>
              </a:rPr>
              <a:t>≥1</a:t>
            </a:r>
            <a:r>
              <a:rPr lang="en-US" altLang="zh-CN"/>
              <a:t>)</a:t>
            </a:r>
            <a:r>
              <a:rPr lang="zh-CN" altLang="en-US"/>
              <a:t>，使得</a:t>
            </a:r>
          </a:p>
        </p:txBody>
      </p:sp>
      <p:graphicFrame>
        <p:nvGraphicFramePr>
          <p:cNvPr id="148484" name="Object 4"/>
          <p:cNvGraphicFramePr>
            <a:graphicFrameLocks noChangeAspect="1"/>
          </p:cNvGraphicFramePr>
          <p:nvPr/>
        </p:nvGraphicFramePr>
        <p:xfrm>
          <a:off x="684213" y="3860800"/>
          <a:ext cx="7688262" cy="579438"/>
        </p:xfrm>
        <a:graphic>
          <a:graphicData uri="http://schemas.openxmlformats.org/presentationml/2006/ole">
            <mc:AlternateContent xmlns:mc="http://schemas.openxmlformats.org/markup-compatibility/2006">
              <mc:Choice xmlns:v="urn:schemas-microsoft-com:vml" Requires="v">
                <p:oleObj name="Equation" r:id="rId2" imgW="3035160" imgH="228600" progId="Equation.DSMT4">
                  <p:embed/>
                </p:oleObj>
              </mc:Choice>
              <mc:Fallback>
                <p:oleObj name="Equation" r:id="rId2" imgW="3035160" imgH="2286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860800"/>
                        <a:ext cx="7688262"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5" name="Text Box 5"/>
          <p:cNvSpPr txBox="1">
            <a:spLocks noChangeArrowheads="1"/>
          </p:cNvSpPr>
          <p:nvPr/>
        </p:nvSpPr>
        <p:spPr bwMode="auto">
          <a:xfrm>
            <a:off x="468313" y="4365625"/>
            <a:ext cx="8243887" cy="1820863"/>
          </a:xfrm>
          <a:prstGeom prst="rect">
            <a:avLst/>
          </a:prstGeom>
          <a:noFill/>
          <a:ln w="9525">
            <a:noFill/>
            <a:miter lim="800000"/>
            <a:headEnd/>
            <a:tailEnd/>
          </a:ln>
          <a:effectLst/>
        </p:spPr>
        <p:txBody>
          <a:bodyPr>
            <a:spAutoFit/>
          </a:bodyPr>
          <a:lstStyle/>
          <a:p>
            <a:pPr>
              <a:lnSpc>
                <a:spcPct val="135000"/>
              </a:lnSpc>
            </a:pPr>
            <a:r>
              <a:rPr lang="zh-CN" altLang="en-US"/>
              <a:t>合乎上述条件的</a:t>
            </a:r>
            <a:r>
              <a:rPr lang="en-US" altLang="zh-CN" i="1"/>
              <a:t>m</a:t>
            </a:r>
            <a:r>
              <a:rPr lang="zh-CN" altLang="en-US"/>
              <a:t>称为零点</a:t>
            </a:r>
            <a:r>
              <a:rPr lang="en-US" altLang="zh-CN" i="1"/>
              <a:t>a</a:t>
            </a:r>
            <a:r>
              <a:rPr lang="zh-CN" altLang="en-US"/>
              <a:t>的阶</a:t>
            </a:r>
            <a:r>
              <a:rPr lang="en-US" altLang="zh-CN"/>
              <a:t>(</a:t>
            </a:r>
            <a:r>
              <a:rPr lang="zh-CN" altLang="en-US"/>
              <a:t>级</a:t>
            </a:r>
            <a:r>
              <a:rPr lang="en-US" altLang="zh-CN"/>
              <a:t>)</a:t>
            </a:r>
            <a:r>
              <a:rPr lang="zh-CN" altLang="en-US"/>
              <a:t>，</a:t>
            </a:r>
            <a:r>
              <a:rPr lang="en-US" altLang="zh-CN" i="1"/>
              <a:t>a</a:t>
            </a:r>
            <a:r>
              <a:rPr lang="zh-CN" altLang="en-US"/>
              <a:t>称为</a:t>
            </a:r>
            <a:r>
              <a:rPr lang="en-US" altLang="zh-CN" i="1"/>
              <a:t>f</a:t>
            </a:r>
            <a:r>
              <a:rPr lang="en-US" altLang="zh-CN"/>
              <a:t>(</a:t>
            </a:r>
            <a:r>
              <a:rPr lang="en-US" altLang="zh-CN" i="1"/>
              <a:t>z</a:t>
            </a:r>
            <a:r>
              <a:rPr lang="en-US" altLang="zh-CN"/>
              <a:t>)</a:t>
            </a:r>
            <a:r>
              <a:rPr lang="zh-CN" altLang="en-US"/>
              <a:t>的</a:t>
            </a:r>
            <a:r>
              <a:rPr lang="en-US" altLang="zh-CN">
                <a:solidFill>
                  <a:srgbClr val="FF0000"/>
                </a:solidFill>
              </a:rPr>
              <a:t>m</a:t>
            </a:r>
            <a:r>
              <a:rPr lang="zh-CN" altLang="en-US">
                <a:solidFill>
                  <a:srgbClr val="FF0000"/>
                </a:solidFill>
              </a:rPr>
              <a:t>阶</a:t>
            </a:r>
            <a:r>
              <a:rPr lang="en-US" altLang="zh-CN">
                <a:solidFill>
                  <a:srgbClr val="FF0000"/>
                </a:solidFill>
              </a:rPr>
              <a:t>(</a:t>
            </a:r>
            <a:r>
              <a:rPr lang="zh-CN" altLang="en-US">
                <a:solidFill>
                  <a:srgbClr val="FF0000"/>
                </a:solidFill>
              </a:rPr>
              <a:t>级</a:t>
            </a:r>
            <a:r>
              <a:rPr lang="en-US" altLang="zh-CN">
                <a:solidFill>
                  <a:srgbClr val="FF0000"/>
                </a:solidFill>
              </a:rPr>
              <a:t>)</a:t>
            </a:r>
            <a:r>
              <a:rPr lang="zh-CN" altLang="en-US">
                <a:solidFill>
                  <a:srgbClr val="FF0000"/>
                </a:solidFill>
              </a:rPr>
              <a:t>零点</a:t>
            </a:r>
            <a:r>
              <a:rPr lang="zh-CN" altLang="en-US"/>
              <a:t>。特别是当</a:t>
            </a:r>
            <a:r>
              <a:rPr lang="en-US" altLang="zh-CN" i="1"/>
              <a:t>m</a:t>
            </a:r>
            <a:r>
              <a:rPr lang="en-US" altLang="zh-CN"/>
              <a:t>=1</a:t>
            </a:r>
            <a:r>
              <a:rPr lang="zh-CN" altLang="en-US"/>
              <a:t>时，</a:t>
            </a:r>
            <a:r>
              <a:rPr lang="en-US" altLang="zh-CN" i="1"/>
              <a:t>a</a:t>
            </a:r>
            <a:r>
              <a:rPr lang="zh-CN" altLang="en-US"/>
              <a:t>也称为</a:t>
            </a:r>
            <a:r>
              <a:rPr lang="en-US" altLang="zh-CN" i="1"/>
              <a:t>f</a:t>
            </a:r>
            <a:r>
              <a:rPr lang="en-US" altLang="zh-CN"/>
              <a:t>(</a:t>
            </a:r>
            <a:r>
              <a:rPr lang="en-US" altLang="zh-CN" i="1"/>
              <a:t>z</a:t>
            </a:r>
            <a:r>
              <a:rPr lang="en-US" altLang="zh-CN"/>
              <a:t>)</a:t>
            </a:r>
            <a:r>
              <a:rPr lang="zh-CN" altLang="en-US"/>
              <a:t>的</a:t>
            </a:r>
            <a:r>
              <a:rPr lang="zh-CN" altLang="en-US">
                <a:solidFill>
                  <a:srgbClr val="FF0000"/>
                </a:solidFill>
              </a:rPr>
              <a:t>简单零点</a:t>
            </a:r>
            <a:r>
              <a:rPr lang="en-US" altLang="zh-CN"/>
              <a:t>.</a:t>
            </a:r>
          </a:p>
        </p:txBody>
      </p:sp>
      <p:sp>
        <p:nvSpPr>
          <p:cNvPr id="148486" name="Rectangle 6"/>
          <p:cNvSpPr>
            <a:spLocks noGrp="1" noChangeArrowheads="1"/>
          </p:cNvSpPr>
          <p:nvPr>
            <p:ph type="title"/>
          </p:nvPr>
        </p:nvSpPr>
        <p:spPr>
          <a:xfrm>
            <a:off x="544513" y="404813"/>
            <a:ext cx="7772400" cy="633412"/>
          </a:xfrm>
        </p:spPr>
        <p:txBody>
          <a:bodyPr/>
          <a:lstStyle/>
          <a:p>
            <a:pPr algn="l"/>
            <a:r>
              <a:rPr lang="en-US" altLang="zh-CN" sz="3200" b="1">
                <a:solidFill>
                  <a:schemeClr val="hlink"/>
                </a:solidFill>
                <a:latin typeface="黑体" pitchFamily="2" charset="-122"/>
                <a:ea typeface="黑体" pitchFamily="2" charset="-122"/>
              </a:rPr>
              <a:t>1. </a:t>
            </a:r>
            <a:r>
              <a:rPr lang="zh-CN" altLang="en-GB" sz="3200" b="1">
                <a:solidFill>
                  <a:schemeClr val="hlink"/>
                </a:solidFill>
                <a:latin typeface="黑体" pitchFamily="2" charset="-122"/>
                <a:ea typeface="黑体" pitchFamily="2" charset="-122"/>
              </a:rPr>
              <a:t>解</a:t>
            </a:r>
            <a:r>
              <a:rPr lang="zh-CN" altLang="en-US" sz="3200" b="1">
                <a:solidFill>
                  <a:schemeClr val="hlink"/>
                </a:solidFill>
                <a:latin typeface="黑体" pitchFamily="2" charset="-122"/>
                <a:ea typeface="黑体" pitchFamily="2" charset="-122"/>
              </a:rPr>
              <a:t>析函数的零点及其孤立性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left)">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wipe(left)">
                                      <p:cBhvr>
                                        <p:cTn id="12" dur="500"/>
                                        <p:tgtEl>
                                          <p:spTgt spid="1484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wipe(left)">
                                      <p:cBhvr>
                                        <p:cTn id="17" dur="500"/>
                                        <p:tgtEl>
                                          <p:spTgt spid="1484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5"/>
                                        </p:tgtEl>
                                        <p:attrNameLst>
                                          <p:attrName>style.visibility</p:attrName>
                                        </p:attrNameLst>
                                      </p:cBhvr>
                                      <p:to>
                                        <p:strVal val="visible"/>
                                      </p:to>
                                    </p:set>
                                    <p:animEffect transition="in" filter="wipe(left)">
                                      <p:cBhvr>
                                        <p:cTn id="22"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P spid="1484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p:cNvSpPr>
            <a:spLocks noGrp="1"/>
          </p:cNvSpPr>
          <p:nvPr>
            <p:ph type="sldNum" sz="quarter" idx="10"/>
          </p:nvPr>
        </p:nvSpPr>
        <p:spPr/>
        <p:txBody>
          <a:bodyPr/>
          <a:lstStyle/>
          <a:p>
            <a:fld id="{A9064C13-CF4A-4AFE-9A51-F609424EBB59}" type="slidenum">
              <a:rPr lang="en-US" altLang="zh-CN"/>
              <a:pPr/>
              <a:t>18</a:t>
            </a:fld>
            <a:endParaRPr lang="en-US" altLang="zh-CN"/>
          </a:p>
        </p:txBody>
      </p:sp>
      <p:sp>
        <p:nvSpPr>
          <p:cNvPr id="15" name="日期占位符 2"/>
          <p:cNvSpPr>
            <a:spLocks noGrp="1"/>
          </p:cNvSpPr>
          <p:nvPr>
            <p:ph type="dt" sz="half" idx="11"/>
          </p:nvPr>
        </p:nvSpPr>
        <p:spPr/>
        <p:txBody>
          <a:bodyPr/>
          <a:lstStyle/>
          <a:p>
            <a:fld id="{065FB06D-6BE2-4495-AD7A-81413D51FEC3}" type="datetime1">
              <a:rPr lang="zh-CN" altLang="en-US"/>
              <a:pPr/>
              <a:t>2023/10/17</a:t>
            </a:fld>
            <a:endParaRPr lang="en-US" altLang="zh-CN"/>
          </a:p>
        </p:txBody>
      </p:sp>
      <p:sp>
        <p:nvSpPr>
          <p:cNvPr id="149506" name="Text Box 2"/>
          <p:cNvSpPr txBox="1">
            <a:spLocks noChangeArrowheads="1"/>
          </p:cNvSpPr>
          <p:nvPr/>
        </p:nvSpPr>
        <p:spPr bwMode="auto">
          <a:xfrm>
            <a:off x="447675" y="549275"/>
            <a:ext cx="7724775" cy="1066800"/>
          </a:xfrm>
          <a:prstGeom prst="rect">
            <a:avLst/>
          </a:prstGeom>
          <a:noFill/>
          <a:ln w="9525">
            <a:noFill/>
            <a:miter lim="800000"/>
            <a:headEnd/>
            <a:tailEnd/>
          </a:ln>
          <a:effectLst/>
        </p:spPr>
        <p:txBody>
          <a:bodyPr>
            <a:spAutoFit/>
          </a:bodyPr>
          <a:lstStyle/>
          <a:p>
            <a:r>
              <a:rPr lang="zh-CN" altLang="en-US" sz="3200" dirty="0">
                <a:solidFill>
                  <a:srgbClr val="FF0000"/>
                </a:solidFill>
                <a:ea typeface="宋体" pitchFamily="2" charset="-122"/>
              </a:rPr>
              <a:t>定理</a:t>
            </a:r>
            <a:r>
              <a:rPr lang="en-US" altLang="zh-CN" sz="3200" dirty="0">
                <a:solidFill>
                  <a:srgbClr val="FF0000"/>
                </a:solidFill>
                <a:ea typeface="宋体" pitchFamily="2" charset="-122"/>
              </a:rPr>
              <a:t>4.6</a:t>
            </a:r>
            <a:r>
              <a:rPr lang="en-US" altLang="zh-CN" sz="3200" dirty="0">
                <a:ea typeface="宋体" pitchFamily="2" charset="-122"/>
              </a:rPr>
              <a:t>  </a:t>
            </a:r>
            <a:r>
              <a:rPr lang="zh-CN" altLang="en-US" sz="3200" dirty="0">
                <a:ea typeface="宋体" pitchFamily="2" charset="-122"/>
              </a:rPr>
              <a:t>不恒为零的解析函数</a:t>
            </a:r>
            <a:r>
              <a:rPr lang="en-US" altLang="zh-CN" sz="3200" i="1" dirty="0">
                <a:ea typeface="宋体" pitchFamily="2" charset="-122"/>
              </a:rPr>
              <a:t>f</a:t>
            </a:r>
            <a:r>
              <a:rPr lang="en-US" altLang="zh-CN" sz="3200" dirty="0">
                <a:ea typeface="宋体" pitchFamily="2" charset="-122"/>
              </a:rPr>
              <a:t>(</a:t>
            </a:r>
            <a:r>
              <a:rPr lang="en-US" altLang="zh-CN" sz="3200" i="1" dirty="0">
                <a:ea typeface="宋体" pitchFamily="2" charset="-122"/>
              </a:rPr>
              <a:t>z</a:t>
            </a:r>
            <a:r>
              <a:rPr lang="en-US" altLang="zh-CN" sz="3200" dirty="0">
                <a:ea typeface="宋体" pitchFamily="2" charset="-122"/>
              </a:rPr>
              <a:t>)</a:t>
            </a:r>
            <a:r>
              <a:rPr lang="zh-CN" altLang="en-US" sz="3200" dirty="0">
                <a:ea typeface="宋体" pitchFamily="2" charset="-122"/>
              </a:rPr>
              <a:t>以</a:t>
            </a:r>
            <a:r>
              <a:rPr lang="en-US" altLang="zh-CN" sz="3200" i="1" dirty="0">
                <a:ea typeface="宋体" pitchFamily="2" charset="-122"/>
              </a:rPr>
              <a:t>a</a:t>
            </a:r>
            <a:r>
              <a:rPr lang="zh-CN" altLang="en-US" sz="3200" dirty="0">
                <a:ea typeface="宋体" pitchFamily="2" charset="-122"/>
              </a:rPr>
              <a:t>为</a:t>
            </a:r>
            <a:r>
              <a:rPr lang="en-US" altLang="zh-CN" sz="3200" i="1" dirty="0">
                <a:ea typeface="宋体" pitchFamily="2" charset="-122"/>
              </a:rPr>
              <a:t>m</a:t>
            </a:r>
            <a:r>
              <a:rPr lang="zh-CN" altLang="en-US" sz="3200" dirty="0">
                <a:ea typeface="宋体" pitchFamily="2" charset="-122"/>
              </a:rPr>
              <a:t>级零点的充要条件为</a:t>
            </a:r>
            <a:r>
              <a:rPr lang="en-US" altLang="zh-CN" sz="3200" dirty="0">
                <a:ea typeface="宋体" pitchFamily="2" charset="-122"/>
              </a:rPr>
              <a:t>:</a:t>
            </a:r>
          </a:p>
        </p:txBody>
      </p:sp>
      <p:graphicFrame>
        <p:nvGraphicFramePr>
          <p:cNvPr id="149507" name="Object 3"/>
          <p:cNvGraphicFramePr>
            <a:graphicFrameLocks noChangeAspect="1"/>
          </p:cNvGraphicFramePr>
          <p:nvPr/>
        </p:nvGraphicFramePr>
        <p:xfrm>
          <a:off x="1619250" y="1484313"/>
          <a:ext cx="4135438" cy="647700"/>
        </p:xfrm>
        <a:graphic>
          <a:graphicData uri="http://schemas.openxmlformats.org/presentationml/2006/ole">
            <mc:AlternateContent xmlns:mc="http://schemas.openxmlformats.org/markup-compatibility/2006">
              <mc:Choice xmlns:v="urn:schemas-microsoft-com:vml" Requires="v">
                <p:oleObj name="Equation" r:id="rId2" imgW="1269720" imgH="228600" progId="Equation.DSMT4">
                  <p:embed/>
                </p:oleObj>
              </mc:Choice>
              <mc:Fallback>
                <p:oleObj name="Equation" r:id="rId2" imgW="1269720" imgH="22860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84313"/>
                        <a:ext cx="41354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08" name="Object 4"/>
          <p:cNvGraphicFramePr>
            <a:graphicFrameLocks noChangeAspect="1"/>
          </p:cNvGraphicFramePr>
          <p:nvPr/>
        </p:nvGraphicFramePr>
        <p:xfrm>
          <a:off x="1258888" y="2132013"/>
          <a:ext cx="1209675" cy="504825"/>
        </p:xfrm>
        <a:graphic>
          <a:graphicData uri="http://schemas.openxmlformats.org/presentationml/2006/ole">
            <mc:AlternateContent xmlns:mc="http://schemas.openxmlformats.org/markup-compatibility/2006">
              <mc:Choice xmlns:v="urn:schemas-microsoft-com:vml" Requires="v">
                <p:oleObj name="Equation" r:id="rId4" imgW="380880" imgH="203040" progId="Equation.DSMT4">
                  <p:embed/>
                </p:oleObj>
              </mc:Choice>
              <mc:Fallback>
                <p:oleObj name="Equation" r:id="rId4" imgW="380880" imgH="2030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132013"/>
                        <a:ext cx="12096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09" name="Text Box 5"/>
          <p:cNvSpPr txBox="1">
            <a:spLocks noChangeArrowheads="1"/>
          </p:cNvSpPr>
          <p:nvPr/>
        </p:nvSpPr>
        <p:spPr bwMode="auto">
          <a:xfrm>
            <a:off x="539750" y="2060575"/>
            <a:ext cx="1000125" cy="579438"/>
          </a:xfrm>
          <a:prstGeom prst="rect">
            <a:avLst/>
          </a:prstGeom>
          <a:noFill/>
          <a:ln w="9525">
            <a:noFill/>
            <a:miter lim="800000"/>
            <a:headEnd/>
            <a:tailEnd/>
          </a:ln>
          <a:effectLst/>
        </p:spPr>
        <p:txBody>
          <a:bodyPr wrap="none">
            <a:spAutoFit/>
          </a:bodyPr>
          <a:lstStyle/>
          <a:p>
            <a:r>
              <a:rPr lang="zh-CN" altLang="en-US" sz="3200">
                <a:ea typeface="宋体" pitchFamily="2" charset="-122"/>
              </a:rPr>
              <a:t>其中</a:t>
            </a:r>
          </a:p>
        </p:txBody>
      </p:sp>
      <p:graphicFrame>
        <p:nvGraphicFramePr>
          <p:cNvPr id="149510" name="Object 6"/>
          <p:cNvGraphicFramePr>
            <a:graphicFrameLocks noChangeAspect="1"/>
          </p:cNvGraphicFramePr>
          <p:nvPr/>
        </p:nvGraphicFramePr>
        <p:xfrm>
          <a:off x="2700338" y="2565400"/>
          <a:ext cx="1828800" cy="647700"/>
        </p:xfrm>
        <a:graphic>
          <a:graphicData uri="http://schemas.openxmlformats.org/presentationml/2006/ole">
            <mc:AlternateContent xmlns:mc="http://schemas.openxmlformats.org/markup-compatibility/2006">
              <mc:Choice xmlns:v="urn:schemas-microsoft-com:vml" Requires="v">
                <p:oleObj name="公式" r:id="rId6" imgW="583920" imgH="203040" progId="Equation.3">
                  <p:embed/>
                </p:oleObj>
              </mc:Choice>
              <mc:Fallback>
                <p:oleObj name="公式" r:id="rId6" imgW="583920" imgH="2030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2565400"/>
                        <a:ext cx="1828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1" name="Text Box 7"/>
          <p:cNvSpPr txBox="1">
            <a:spLocks noChangeArrowheads="1"/>
          </p:cNvSpPr>
          <p:nvPr/>
        </p:nvSpPr>
        <p:spPr bwMode="auto">
          <a:xfrm>
            <a:off x="6732588" y="1412875"/>
            <a:ext cx="1165225" cy="579438"/>
          </a:xfrm>
          <a:prstGeom prst="rect">
            <a:avLst/>
          </a:prstGeom>
          <a:noFill/>
          <a:ln w="9525">
            <a:noFill/>
            <a:miter lim="800000"/>
            <a:headEnd/>
            <a:tailEnd/>
          </a:ln>
          <a:effectLst/>
        </p:spPr>
        <p:txBody>
          <a:bodyPr wrap="none">
            <a:spAutoFit/>
          </a:bodyPr>
          <a:lstStyle/>
          <a:p>
            <a:r>
              <a:rPr lang="en-US" altLang="zh-CN" sz="3200">
                <a:ea typeface="宋体" pitchFamily="2" charset="-122"/>
              </a:rPr>
              <a:t>(4.14)</a:t>
            </a:r>
          </a:p>
        </p:txBody>
      </p:sp>
      <p:sp>
        <p:nvSpPr>
          <p:cNvPr id="149512" name="Text Box 8"/>
          <p:cNvSpPr txBox="1">
            <a:spLocks noChangeArrowheads="1"/>
          </p:cNvSpPr>
          <p:nvPr/>
        </p:nvSpPr>
        <p:spPr bwMode="auto">
          <a:xfrm>
            <a:off x="2339975" y="2060575"/>
            <a:ext cx="5545138" cy="579438"/>
          </a:xfrm>
          <a:prstGeom prst="rect">
            <a:avLst/>
          </a:prstGeom>
          <a:noFill/>
          <a:ln w="9525">
            <a:noFill/>
            <a:miter lim="800000"/>
            <a:headEnd/>
            <a:tailEnd/>
          </a:ln>
          <a:effectLst/>
        </p:spPr>
        <p:txBody>
          <a:bodyPr>
            <a:spAutoFit/>
          </a:bodyPr>
          <a:lstStyle/>
          <a:p>
            <a:pPr>
              <a:spcBef>
                <a:spcPct val="50000"/>
              </a:spcBef>
            </a:pPr>
            <a:r>
              <a:rPr lang="zh-CN" altLang="en-US" sz="3200">
                <a:ea typeface="宋体" pitchFamily="2" charset="-122"/>
              </a:rPr>
              <a:t>在点</a:t>
            </a:r>
            <a:r>
              <a:rPr lang="en-US" altLang="zh-CN" sz="3200" i="1">
                <a:ea typeface="宋体" pitchFamily="2" charset="-122"/>
              </a:rPr>
              <a:t>a</a:t>
            </a:r>
            <a:r>
              <a:rPr lang="zh-CN" altLang="en-US" sz="3200">
                <a:ea typeface="宋体" pitchFamily="2" charset="-122"/>
              </a:rPr>
              <a:t>的邻域</a:t>
            </a:r>
            <a:r>
              <a:rPr lang="en-US" altLang="zh-CN" sz="3200">
                <a:ea typeface="宋体" pitchFamily="2" charset="-122"/>
              </a:rPr>
              <a:t>|</a:t>
            </a:r>
            <a:r>
              <a:rPr lang="en-US" altLang="zh-CN" sz="3200" i="1">
                <a:ea typeface="宋体" pitchFamily="2" charset="-122"/>
              </a:rPr>
              <a:t>z-a</a:t>
            </a:r>
            <a:r>
              <a:rPr lang="en-US" altLang="zh-CN" sz="3200">
                <a:ea typeface="宋体" pitchFamily="2" charset="-122"/>
              </a:rPr>
              <a:t>|&lt;</a:t>
            </a:r>
            <a:r>
              <a:rPr lang="en-US" altLang="zh-CN" sz="3200" i="1">
                <a:ea typeface="宋体" pitchFamily="2" charset="-122"/>
              </a:rPr>
              <a:t>R</a:t>
            </a:r>
            <a:r>
              <a:rPr lang="zh-CN" altLang="en-US" sz="3200">
                <a:ea typeface="宋体" pitchFamily="2" charset="-122"/>
              </a:rPr>
              <a:t>内解析</a:t>
            </a:r>
            <a:r>
              <a:rPr lang="en-US" altLang="zh-CN" sz="3200">
                <a:ea typeface="宋体" pitchFamily="2" charset="-122"/>
              </a:rPr>
              <a:t>,</a:t>
            </a:r>
            <a:r>
              <a:rPr lang="zh-CN" altLang="en-US" sz="3200">
                <a:ea typeface="宋体" pitchFamily="2" charset="-122"/>
              </a:rPr>
              <a:t>且</a:t>
            </a:r>
          </a:p>
        </p:txBody>
      </p:sp>
      <p:sp>
        <p:nvSpPr>
          <p:cNvPr id="149513" name="Rectangle 9"/>
          <p:cNvSpPr>
            <a:spLocks noChangeArrowheads="1"/>
          </p:cNvSpPr>
          <p:nvPr/>
        </p:nvSpPr>
        <p:spPr bwMode="auto">
          <a:xfrm>
            <a:off x="539750" y="3197225"/>
            <a:ext cx="3575050" cy="519113"/>
          </a:xfrm>
          <a:prstGeom prst="rect">
            <a:avLst/>
          </a:prstGeom>
          <a:noFill/>
          <a:ln w="9525">
            <a:noFill/>
            <a:miter lim="800000"/>
            <a:headEnd/>
            <a:tailEnd/>
          </a:ln>
          <a:effectLst/>
        </p:spPr>
        <p:txBody>
          <a:bodyPr wrap="none">
            <a:spAutoFit/>
          </a:bodyPr>
          <a:lstStyle/>
          <a:p>
            <a:r>
              <a:rPr kumimoji="1" lang="zh-CN" altLang="en-US">
                <a:solidFill>
                  <a:srgbClr val="FF0000"/>
                </a:solidFill>
              </a:rPr>
              <a:t>证</a:t>
            </a:r>
            <a:r>
              <a:rPr kumimoji="1" lang="zh-CN" altLang="en-US"/>
              <a:t>   必要性   由假设，</a:t>
            </a:r>
          </a:p>
        </p:txBody>
      </p:sp>
      <p:sp>
        <p:nvSpPr>
          <p:cNvPr id="149514" name="Rectangle 10"/>
          <p:cNvSpPr>
            <a:spLocks noChangeArrowheads="1"/>
          </p:cNvSpPr>
          <p:nvPr/>
        </p:nvSpPr>
        <p:spPr bwMode="auto">
          <a:xfrm>
            <a:off x="1042988" y="4221163"/>
            <a:ext cx="1255712" cy="519112"/>
          </a:xfrm>
          <a:prstGeom prst="rect">
            <a:avLst/>
          </a:prstGeom>
          <a:noFill/>
          <a:ln w="9525">
            <a:noFill/>
            <a:miter lim="800000"/>
            <a:headEnd/>
            <a:tailEnd/>
          </a:ln>
          <a:effectLst/>
        </p:spPr>
        <p:txBody>
          <a:bodyPr wrap="none">
            <a:spAutoFit/>
          </a:bodyPr>
          <a:lstStyle/>
          <a:p>
            <a:r>
              <a:rPr kumimoji="1" lang="zh-CN" altLang="en-US"/>
              <a:t>只要令</a:t>
            </a:r>
          </a:p>
        </p:txBody>
      </p:sp>
      <p:sp>
        <p:nvSpPr>
          <p:cNvPr id="149515" name="Rectangle 11"/>
          <p:cNvSpPr>
            <a:spLocks noChangeArrowheads="1"/>
          </p:cNvSpPr>
          <p:nvPr/>
        </p:nvSpPr>
        <p:spPr bwMode="auto">
          <a:xfrm>
            <a:off x="1042988" y="5502275"/>
            <a:ext cx="4113212" cy="519113"/>
          </a:xfrm>
          <a:prstGeom prst="rect">
            <a:avLst/>
          </a:prstGeom>
          <a:noFill/>
          <a:ln w="9525">
            <a:noFill/>
            <a:miter lim="800000"/>
            <a:headEnd/>
            <a:tailEnd/>
          </a:ln>
          <a:effectLst/>
        </p:spPr>
        <p:txBody>
          <a:bodyPr wrap="none">
            <a:spAutoFit/>
          </a:bodyPr>
          <a:lstStyle/>
          <a:p>
            <a:r>
              <a:rPr kumimoji="1" lang="zh-CN" altLang="en-US"/>
              <a:t>即可。充分性是明显的。</a:t>
            </a:r>
          </a:p>
        </p:txBody>
      </p:sp>
      <p:graphicFrame>
        <p:nvGraphicFramePr>
          <p:cNvPr id="149516" name="Object 12"/>
          <p:cNvGraphicFramePr>
            <a:graphicFrameLocks noChangeAspect="1"/>
          </p:cNvGraphicFramePr>
          <p:nvPr/>
        </p:nvGraphicFramePr>
        <p:xfrm>
          <a:off x="1042988" y="3567113"/>
          <a:ext cx="7056437" cy="1014412"/>
        </p:xfrm>
        <a:graphic>
          <a:graphicData uri="http://schemas.openxmlformats.org/presentationml/2006/ole">
            <mc:AlternateContent xmlns:mc="http://schemas.openxmlformats.org/markup-compatibility/2006">
              <mc:Choice xmlns:v="urn:schemas-microsoft-com:vml" Requires="v">
                <p:oleObj r:id="rId8" imgW="3111500" imgH="444500" progId="Equation.3">
                  <p:embed/>
                </p:oleObj>
              </mc:Choice>
              <mc:Fallback>
                <p:oleObj r:id="rId8" imgW="3111500" imgH="44450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567113"/>
                        <a:ext cx="7056437"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7" name="Object 13"/>
          <p:cNvGraphicFramePr>
            <a:graphicFrameLocks noChangeAspect="1"/>
          </p:cNvGraphicFramePr>
          <p:nvPr/>
        </p:nvGraphicFramePr>
        <p:xfrm>
          <a:off x="1042988" y="4508500"/>
          <a:ext cx="5829300" cy="1087438"/>
        </p:xfrm>
        <a:graphic>
          <a:graphicData uri="http://schemas.openxmlformats.org/presentationml/2006/ole">
            <mc:AlternateContent xmlns:mc="http://schemas.openxmlformats.org/markup-compatibility/2006">
              <mc:Choice xmlns:v="urn:schemas-microsoft-com:vml" Requires="v">
                <p:oleObj r:id="rId10" imgW="2400300" imgH="444500" progId="Equation.3">
                  <p:embed/>
                </p:oleObj>
              </mc:Choice>
              <mc:Fallback>
                <p:oleObj r:id="rId10" imgW="2400300" imgH="44450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4508500"/>
                        <a:ext cx="582930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ppt_x"/>
                                          </p:val>
                                        </p:tav>
                                        <p:tav tm="100000">
                                          <p:val>
                                            <p:strVal val="#ppt_x"/>
                                          </p:val>
                                        </p:tav>
                                      </p:tavLst>
                                    </p:anim>
                                    <p:anim calcmode="lin" valueType="num">
                                      <p:cBhvr additive="base">
                                        <p:cTn id="8" dur="500" fill="hold"/>
                                        <p:tgtEl>
                                          <p:spTgt spid="1495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16"/>
                                        </p:tgtEl>
                                        <p:attrNameLst>
                                          <p:attrName>style.visibility</p:attrName>
                                        </p:attrNameLst>
                                      </p:cBhvr>
                                      <p:to>
                                        <p:strVal val="visible"/>
                                      </p:to>
                                    </p:set>
                                    <p:anim calcmode="lin" valueType="num">
                                      <p:cBhvr additive="base">
                                        <p:cTn id="13" dur="500" fill="hold"/>
                                        <p:tgtEl>
                                          <p:spTgt spid="149516"/>
                                        </p:tgtEl>
                                        <p:attrNameLst>
                                          <p:attrName>ppt_x</p:attrName>
                                        </p:attrNameLst>
                                      </p:cBhvr>
                                      <p:tavLst>
                                        <p:tav tm="0">
                                          <p:val>
                                            <p:strVal val="#ppt_x"/>
                                          </p:val>
                                        </p:tav>
                                        <p:tav tm="100000">
                                          <p:val>
                                            <p:strVal val="#ppt_x"/>
                                          </p:val>
                                        </p:tav>
                                      </p:tavLst>
                                    </p:anim>
                                    <p:anim calcmode="lin" valueType="num">
                                      <p:cBhvr additive="base">
                                        <p:cTn id="14" dur="500" fill="hold"/>
                                        <p:tgtEl>
                                          <p:spTgt spid="1495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514"/>
                                        </p:tgtEl>
                                        <p:attrNameLst>
                                          <p:attrName>style.visibility</p:attrName>
                                        </p:attrNameLst>
                                      </p:cBhvr>
                                      <p:to>
                                        <p:strVal val="visible"/>
                                      </p:to>
                                    </p:set>
                                    <p:anim calcmode="lin" valueType="num">
                                      <p:cBhvr additive="base">
                                        <p:cTn id="19" dur="500" fill="hold"/>
                                        <p:tgtEl>
                                          <p:spTgt spid="149514"/>
                                        </p:tgtEl>
                                        <p:attrNameLst>
                                          <p:attrName>ppt_x</p:attrName>
                                        </p:attrNameLst>
                                      </p:cBhvr>
                                      <p:tavLst>
                                        <p:tav tm="0">
                                          <p:val>
                                            <p:strVal val="#ppt_x"/>
                                          </p:val>
                                        </p:tav>
                                        <p:tav tm="100000">
                                          <p:val>
                                            <p:strVal val="#ppt_x"/>
                                          </p:val>
                                        </p:tav>
                                      </p:tavLst>
                                    </p:anim>
                                    <p:anim calcmode="lin" valueType="num">
                                      <p:cBhvr additive="base">
                                        <p:cTn id="20" dur="500" fill="hold"/>
                                        <p:tgtEl>
                                          <p:spTgt spid="1495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9517"/>
                                        </p:tgtEl>
                                        <p:attrNameLst>
                                          <p:attrName>style.visibility</p:attrName>
                                        </p:attrNameLst>
                                      </p:cBhvr>
                                      <p:to>
                                        <p:strVal val="visible"/>
                                      </p:to>
                                    </p:set>
                                    <p:anim calcmode="lin" valueType="num">
                                      <p:cBhvr additive="base">
                                        <p:cTn id="25" dur="500" fill="hold"/>
                                        <p:tgtEl>
                                          <p:spTgt spid="149517"/>
                                        </p:tgtEl>
                                        <p:attrNameLst>
                                          <p:attrName>ppt_x</p:attrName>
                                        </p:attrNameLst>
                                      </p:cBhvr>
                                      <p:tavLst>
                                        <p:tav tm="0">
                                          <p:val>
                                            <p:strVal val="#ppt_x"/>
                                          </p:val>
                                        </p:tav>
                                        <p:tav tm="100000">
                                          <p:val>
                                            <p:strVal val="#ppt_x"/>
                                          </p:val>
                                        </p:tav>
                                      </p:tavLst>
                                    </p:anim>
                                    <p:anim calcmode="lin" valueType="num">
                                      <p:cBhvr additive="base">
                                        <p:cTn id="26" dur="500" fill="hold"/>
                                        <p:tgtEl>
                                          <p:spTgt spid="1495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515"/>
                                        </p:tgtEl>
                                        <p:attrNameLst>
                                          <p:attrName>style.visibility</p:attrName>
                                        </p:attrNameLst>
                                      </p:cBhvr>
                                      <p:to>
                                        <p:strVal val="visible"/>
                                      </p:to>
                                    </p:set>
                                    <p:anim calcmode="lin" valueType="num">
                                      <p:cBhvr additive="base">
                                        <p:cTn id="31" dur="500" fill="hold"/>
                                        <p:tgtEl>
                                          <p:spTgt spid="149515"/>
                                        </p:tgtEl>
                                        <p:attrNameLst>
                                          <p:attrName>ppt_x</p:attrName>
                                        </p:attrNameLst>
                                      </p:cBhvr>
                                      <p:tavLst>
                                        <p:tav tm="0">
                                          <p:val>
                                            <p:strVal val="#ppt_x"/>
                                          </p:val>
                                        </p:tav>
                                        <p:tav tm="100000">
                                          <p:val>
                                            <p:strVal val="#ppt_x"/>
                                          </p:val>
                                        </p:tav>
                                      </p:tavLst>
                                    </p:anim>
                                    <p:anim calcmode="lin" valueType="num">
                                      <p:cBhvr additive="base">
                                        <p:cTn id="32" dur="500" fill="hold"/>
                                        <p:tgtEl>
                                          <p:spTgt spid="149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P spid="149514" grpId="0"/>
      <p:bldP spid="1495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0"/>
          </p:nvPr>
        </p:nvSpPr>
        <p:spPr/>
        <p:txBody>
          <a:bodyPr/>
          <a:lstStyle/>
          <a:p>
            <a:fld id="{91EEADDF-6A1A-46D2-AB4F-77D134B244E2}" type="slidenum">
              <a:rPr lang="en-US" altLang="zh-CN"/>
              <a:pPr/>
              <a:t>19</a:t>
            </a:fld>
            <a:endParaRPr lang="en-US" altLang="zh-CN"/>
          </a:p>
        </p:txBody>
      </p:sp>
      <p:sp>
        <p:nvSpPr>
          <p:cNvPr id="11" name="日期占位符 3"/>
          <p:cNvSpPr>
            <a:spLocks noGrp="1"/>
          </p:cNvSpPr>
          <p:nvPr>
            <p:ph type="dt" sz="half" idx="11"/>
          </p:nvPr>
        </p:nvSpPr>
        <p:spPr/>
        <p:txBody>
          <a:bodyPr/>
          <a:lstStyle/>
          <a:p>
            <a:fld id="{D0A661D8-2B6B-4EF3-BA80-5BB67293BC76}" type="datetime1">
              <a:rPr lang="zh-CN" altLang="en-US"/>
              <a:pPr/>
              <a:t>2023/10/17</a:t>
            </a:fld>
            <a:endParaRPr lang="en-US" altLang="zh-CN"/>
          </a:p>
        </p:txBody>
      </p:sp>
      <p:sp>
        <p:nvSpPr>
          <p:cNvPr id="151554" name="Text Box 2"/>
          <p:cNvSpPr txBox="1">
            <a:spLocks noChangeArrowheads="1"/>
          </p:cNvSpPr>
          <p:nvPr/>
        </p:nvSpPr>
        <p:spPr bwMode="auto">
          <a:xfrm>
            <a:off x="611188" y="925513"/>
            <a:ext cx="7775575" cy="2143125"/>
          </a:xfrm>
          <a:prstGeom prst="rect">
            <a:avLst/>
          </a:prstGeom>
          <a:noFill/>
          <a:ln w="57150" cmpd="thinThick">
            <a:noFill/>
            <a:miter lim="800000"/>
            <a:headEnd/>
            <a:tailEnd/>
          </a:ln>
          <a:effectLst/>
        </p:spPr>
        <p:txBody>
          <a:bodyPr>
            <a:spAutoFit/>
          </a:bodyPr>
          <a:lstStyle/>
          <a:p>
            <a:pPr>
              <a:lnSpc>
                <a:spcPct val="120000"/>
              </a:lnSpc>
            </a:pPr>
            <a:r>
              <a:rPr lang="zh-CN" altLang="en-US" dirty="0">
                <a:solidFill>
                  <a:srgbClr val="FF0000"/>
                </a:solidFill>
              </a:rPr>
              <a:t>定理</a:t>
            </a:r>
            <a:r>
              <a:rPr lang="en-US" altLang="zh-CN" dirty="0">
                <a:solidFill>
                  <a:srgbClr val="FF0000"/>
                </a:solidFill>
              </a:rPr>
              <a:t>4.7</a:t>
            </a:r>
            <a:r>
              <a:rPr lang="en-US" altLang="zh-CN" dirty="0"/>
              <a:t>     </a:t>
            </a:r>
            <a:r>
              <a:rPr lang="zh-CN" altLang="en-US" dirty="0"/>
              <a:t>如在</a:t>
            </a:r>
            <a:r>
              <a:rPr lang="en-US" altLang="zh-CN" dirty="0"/>
              <a:t>|</a:t>
            </a:r>
            <a:r>
              <a:rPr lang="en-US" altLang="zh-CN" i="1" dirty="0"/>
              <a:t>z-a</a:t>
            </a:r>
            <a:r>
              <a:rPr lang="en-US" altLang="zh-CN" dirty="0"/>
              <a:t>|&lt;R</a:t>
            </a:r>
            <a:r>
              <a:rPr lang="zh-CN" altLang="en-US" dirty="0"/>
              <a:t>内解析的函数</a:t>
            </a:r>
            <a:r>
              <a:rPr lang="en-US" altLang="zh-CN" i="1" dirty="0"/>
              <a:t>f</a:t>
            </a:r>
            <a:r>
              <a:rPr lang="en-US" altLang="zh-CN" dirty="0"/>
              <a:t>(</a:t>
            </a:r>
            <a:r>
              <a:rPr lang="en-US" altLang="zh-CN" i="1" dirty="0"/>
              <a:t>z</a:t>
            </a:r>
            <a:r>
              <a:rPr lang="en-US" altLang="zh-CN" dirty="0"/>
              <a:t>)</a:t>
            </a:r>
            <a:r>
              <a:rPr lang="zh-CN" altLang="en-US" dirty="0"/>
              <a:t>不恒为零，</a:t>
            </a:r>
            <a:r>
              <a:rPr lang="en-US" altLang="zh-CN" i="1" dirty="0"/>
              <a:t>a</a:t>
            </a:r>
            <a:r>
              <a:rPr lang="zh-CN" altLang="en-US" dirty="0"/>
              <a:t>为其零点，则必有</a:t>
            </a:r>
            <a:r>
              <a:rPr lang="en-US" altLang="zh-CN" i="1" dirty="0"/>
              <a:t>a</a:t>
            </a:r>
            <a:r>
              <a:rPr lang="zh-CN" altLang="en-US" dirty="0"/>
              <a:t>的一个邻域，使得</a:t>
            </a:r>
            <a:r>
              <a:rPr lang="en-US" altLang="zh-CN" i="1" dirty="0"/>
              <a:t>f</a:t>
            </a:r>
            <a:r>
              <a:rPr lang="en-US" altLang="zh-CN" dirty="0"/>
              <a:t>(</a:t>
            </a:r>
            <a:r>
              <a:rPr lang="en-US" altLang="zh-CN" i="1" dirty="0"/>
              <a:t>z</a:t>
            </a:r>
            <a:r>
              <a:rPr lang="en-US" altLang="zh-CN" dirty="0"/>
              <a:t>)</a:t>
            </a:r>
            <a:r>
              <a:rPr lang="zh-CN" altLang="en-US" dirty="0"/>
              <a:t>在其中无异于</a:t>
            </a:r>
            <a:r>
              <a:rPr lang="en-US" altLang="zh-CN" i="1" dirty="0"/>
              <a:t>a</a:t>
            </a:r>
            <a:r>
              <a:rPr lang="zh-CN" altLang="en-US" dirty="0"/>
              <a:t>的零点</a:t>
            </a:r>
            <a:r>
              <a:rPr lang="en-US" altLang="zh-CN" dirty="0"/>
              <a:t>(</a:t>
            </a:r>
            <a:r>
              <a:rPr lang="zh-CN" altLang="en-US" dirty="0"/>
              <a:t>简单来说就是，不恒为零的解析函数的零点必是孤立的</a:t>
            </a:r>
            <a:r>
              <a:rPr lang="en-US" altLang="zh-CN" dirty="0"/>
              <a:t>)</a:t>
            </a:r>
            <a:r>
              <a:rPr lang="zh-CN" altLang="en-US" dirty="0"/>
              <a:t>。      </a:t>
            </a:r>
          </a:p>
        </p:txBody>
      </p:sp>
      <p:sp>
        <p:nvSpPr>
          <p:cNvPr id="151555" name="Rectangle 3"/>
          <p:cNvSpPr>
            <a:spLocks noGrp="1" noChangeArrowheads="1"/>
          </p:cNvSpPr>
          <p:nvPr>
            <p:ph type="title"/>
          </p:nvPr>
        </p:nvSpPr>
        <p:spPr>
          <a:xfrm>
            <a:off x="620713" y="419100"/>
            <a:ext cx="4022725" cy="633413"/>
          </a:xfrm>
        </p:spPr>
        <p:txBody>
          <a:bodyPr/>
          <a:lstStyle/>
          <a:p>
            <a:pPr algn="l"/>
            <a:r>
              <a:rPr lang="zh-CN" altLang="en-US" sz="3200" b="1">
                <a:solidFill>
                  <a:schemeClr val="hlink"/>
                </a:solidFill>
                <a:ea typeface="黑体" pitchFamily="2" charset="-122"/>
              </a:rPr>
              <a:t>零点的孤立性</a:t>
            </a:r>
          </a:p>
        </p:txBody>
      </p:sp>
      <p:sp>
        <p:nvSpPr>
          <p:cNvPr id="151557" name="Text Box 5"/>
          <p:cNvSpPr txBox="1">
            <a:spLocks noChangeArrowheads="1"/>
          </p:cNvSpPr>
          <p:nvPr/>
        </p:nvSpPr>
        <p:spPr bwMode="auto">
          <a:xfrm>
            <a:off x="539750" y="3451225"/>
            <a:ext cx="7662863" cy="519113"/>
          </a:xfrm>
          <a:prstGeom prst="rect">
            <a:avLst/>
          </a:prstGeom>
          <a:noFill/>
          <a:ln w="9525">
            <a:noFill/>
            <a:miter lim="800000"/>
            <a:headEnd/>
            <a:tailEnd/>
          </a:ln>
          <a:effectLst/>
        </p:spPr>
        <p:txBody>
          <a:bodyPr wrap="none">
            <a:spAutoFit/>
          </a:bodyPr>
          <a:lstStyle/>
          <a:p>
            <a:r>
              <a:rPr lang="en-US" altLang="zh-CN">
                <a:latin typeface="黑体" pitchFamily="2" charset="-122"/>
              </a:rPr>
              <a:t>(2)</a:t>
            </a:r>
            <a:r>
              <a:rPr lang="zh-CN" altLang="en-US">
                <a:latin typeface="黑体" pitchFamily="2" charset="-122"/>
              </a:rPr>
              <a:t>在</a:t>
            </a:r>
            <a:r>
              <a:rPr lang="en-US" altLang="zh-CN" i="1"/>
              <a:t>K</a:t>
            </a:r>
            <a:r>
              <a:rPr lang="zh-CN" altLang="en-US">
                <a:latin typeface="黑体" pitchFamily="2" charset="-122"/>
              </a:rPr>
              <a:t>内有</a:t>
            </a:r>
            <a:r>
              <a:rPr lang="en-US" altLang="zh-CN" i="1"/>
              <a:t>f</a:t>
            </a:r>
            <a:r>
              <a:rPr lang="en-US" altLang="zh-CN">
                <a:latin typeface="黑体" pitchFamily="2" charset="-122"/>
              </a:rPr>
              <a:t>(</a:t>
            </a:r>
            <a:r>
              <a:rPr lang="en-US" altLang="zh-CN" i="1"/>
              <a:t>z</a:t>
            </a:r>
            <a:r>
              <a:rPr lang="en-US" altLang="zh-CN">
                <a:latin typeface="黑体" pitchFamily="2" charset="-122"/>
              </a:rPr>
              <a:t>)</a:t>
            </a:r>
            <a:r>
              <a:rPr lang="zh-CN" altLang="en-US">
                <a:latin typeface="黑体" pitchFamily="2" charset="-122"/>
              </a:rPr>
              <a:t>的一列零点</a:t>
            </a:r>
            <a:r>
              <a:rPr lang="en-US" altLang="zh-CN">
                <a:latin typeface="黑体" pitchFamily="2" charset="-122"/>
              </a:rPr>
              <a:t>{</a:t>
            </a:r>
            <a:r>
              <a:rPr lang="en-US" altLang="zh-CN" i="1"/>
              <a:t>z</a:t>
            </a:r>
            <a:r>
              <a:rPr lang="en-US" altLang="zh-CN" i="1" baseline="-25000"/>
              <a:t>n</a:t>
            </a:r>
            <a:r>
              <a:rPr lang="en-US" altLang="zh-CN">
                <a:latin typeface="黑体" pitchFamily="2" charset="-122"/>
              </a:rPr>
              <a:t>}(</a:t>
            </a:r>
            <a:r>
              <a:rPr lang="en-US" altLang="zh-CN" i="1"/>
              <a:t>z</a:t>
            </a:r>
            <a:r>
              <a:rPr lang="en-US" altLang="zh-CN" i="1" baseline="-25000"/>
              <a:t>n</a:t>
            </a:r>
            <a:r>
              <a:rPr lang="en-US" altLang="zh-CN">
                <a:latin typeface="黑体" pitchFamily="2" charset="-122"/>
                <a:cs typeface="Arial" charset="0"/>
              </a:rPr>
              <a:t>≠</a:t>
            </a:r>
            <a:r>
              <a:rPr lang="en-US" altLang="zh-CN">
                <a:latin typeface="黑体" pitchFamily="2" charset="-122"/>
              </a:rPr>
              <a:t>0)</a:t>
            </a:r>
            <a:r>
              <a:rPr lang="zh-CN" altLang="en-US">
                <a:latin typeface="黑体" pitchFamily="2" charset="-122"/>
              </a:rPr>
              <a:t>收敛于</a:t>
            </a:r>
            <a:r>
              <a:rPr lang="en-US" altLang="zh-CN" i="1"/>
              <a:t>a</a:t>
            </a:r>
            <a:r>
              <a:rPr lang="en-US" altLang="zh-CN">
                <a:latin typeface="黑体" pitchFamily="2" charset="-122"/>
              </a:rPr>
              <a:t>,</a:t>
            </a:r>
          </a:p>
        </p:txBody>
      </p:sp>
      <p:sp>
        <p:nvSpPr>
          <p:cNvPr id="151558" name="Rectangle 6"/>
          <p:cNvSpPr>
            <a:spLocks noChangeArrowheads="1"/>
          </p:cNvSpPr>
          <p:nvPr/>
        </p:nvSpPr>
        <p:spPr bwMode="auto">
          <a:xfrm>
            <a:off x="684213" y="2781300"/>
            <a:ext cx="2087562" cy="790575"/>
          </a:xfrm>
          <a:prstGeom prst="rect">
            <a:avLst/>
          </a:prstGeom>
          <a:noFill/>
          <a:ln w="9525">
            <a:noFill/>
            <a:miter lim="800000"/>
            <a:headEnd/>
            <a:tailEnd/>
          </a:ln>
          <a:effectLst/>
        </p:spPr>
        <p:txBody>
          <a:bodyPr wrap="none" anchor="ctr"/>
          <a:lstStyle/>
          <a:p>
            <a:pPr algn="ctr"/>
            <a:r>
              <a:rPr lang="zh-CN" altLang="en-US">
                <a:solidFill>
                  <a:srgbClr val="FF0000"/>
                </a:solidFill>
                <a:latin typeface="黑体" pitchFamily="2" charset="-122"/>
              </a:rPr>
              <a:t>推论</a:t>
            </a:r>
            <a:r>
              <a:rPr lang="en-US" altLang="zh-CN">
                <a:solidFill>
                  <a:srgbClr val="FF0000"/>
                </a:solidFill>
                <a:latin typeface="黑体" pitchFamily="2" charset="-122"/>
              </a:rPr>
              <a:t>4.19</a:t>
            </a:r>
            <a:r>
              <a:rPr lang="en-US" altLang="zh-CN">
                <a:latin typeface="黑体" pitchFamily="2" charset="-122"/>
              </a:rPr>
              <a:t> </a:t>
            </a:r>
            <a:r>
              <a:rPr lang="zh-CN" altLang="en-US">
                <a:latin typeface="黑体" pitchFamily="2" charset="-122"/>
              </a:rPr>
              <a:t>设</a:t>
            </a:r>
          </a:p>
        </p:txBody>
      </p:sp>
      <p:sp>
        <p:nvSpPr>
          <p:cNvPr id="151559" name="Rectangle 7"/>
          <p:cNvSpPr>
            <a:spLocks noChangeArrowheads="1"/>
          </p:cNvSpPr>
          <p:nvPr/>
        </p:nvSpPr>
        <p:spPr bwMode="auto">
          <a:xfrm>
            <a:off x="2338388" y="2781300"/>
            <a:ext cx="5689600" cy="865188"/>
          </a:xfrm>
          <a:prstGeom prst="rect">
            <a:avLst/>
          </a:prstGeom>
          <a:noFill/>
          <a:ln w="9525">
            <a:noFill/>
            <a:miter lim="800000"/>
            <a:headEnd/>
            <a:tailEnd/>
          </a:ln>
          <a:effectLst/>
        </p:spPr>
        <p:txBody>
          <a:bodyPr wrap="none" anchor="ctr"/>
          <a:lstStyle/>
          <a:p>
            <a:pPr algn="ctr"/>
            <a:r>
              <a:rPr lang="en-US" altLang="zh-CN">
                <a:latin typeface="黑体" pitchFamily="2" charset="-122"/>
              </a:rPr>
              <a:t>(1)</a:t>
            </a:r>
            <a:r>
              <a:rPr lang="en-US" altLang="zh-CN" i="1"/>
              <a:t>f</a:t>
            </a:r>
            <a:r>
              <a:rPr lang="en-US" altLang="zh-CN">
                <a:latin typeface="黑体" pitchFamily="2" charset="-122"/>
              </a:rPr>
              <a:t>(</a:t>
            </a:r>
            <a:r>
              <a:rPr lang="en-US" altLang="zh-CN" i="1"/>
              <a:t>z</a:t>
            </a:r>
            <a:r>
              <a:rPr lang="en-US" altLang="zh-CN">
                <a:latin typeface="黑体" pitchFamily="2" charset="-122"/>
              </a:rPr>
              <a:t>)</a:t>
            </a:r>
            <a:r>
              <a:rPr lang="zh-CN" altLang="en-US">
                <a:latin typeface="黑体" pitchFamily="2" charset="-122"/>
              </a:rPr>
              <a:t>在邻域</a:t>
            </a:r>
            <a:r>
              <a:rPr lang="en-US" altLang="zh-CN" i="1"/>
              <a:t>K:|z-a|&lt;R</a:t>
            </a:r>
            <a:r>
              <a:rPr lang="zh-CN" altLang="en-US">
                <a:latin typeface="黑体" pitchFamily="2" charset="-122"/>
              </a:rPr>
              <a:t>内解析</a:t>
            </a:r>
            <a:r>
              <a:rPr lang="en-US" altLang="zh-CN">
                <a:latin typeface="黑体" pitchFamily="2" charset="-122"/>
              </a:rPr>
              <a:t>;</a:t>
            </a:r>
          </a:p>
        </p:txBody>
      </p:sp>
      <p:sp>
        <p:nvSpPr>
          <p:cNvPr id="151560" name="Text Box 8"/>
          <p:cNvSpPr txBox="1">
            <a:spLocks noChangeArrowheads="1"/>
          </p:cNvSpPr>
          <p:nvPr/>
        </p:nvSpPr>
        <p:spPr bwMode="auto">
          <a:xfrm>
            <a:off x="611188" y="4005263"/>
            <a:ext cx="6697662" cy="519112"/>
          </a:xfrm>
          <a:prstGeom prst="rect">
            <a:avLst/>
          </a:prstGeom>
          <a:noFill/>
          <a:ln w="9525">
            <a:noFill/>
            <a:miter lim="800000"/>
            <a:headEnd/>
            <a:tailEnd/>
          </a:ln>
          <a:effectLst/>
        </p:spPr>
        <p:txBody>
          <a:bodyPr>
            <a:spAutoFit/>
          </a:bodyPr>
          <a:lstStyle/>
          <a:p>
            <a:pPr>
              <a:spcBef>
                <a:spcPct val="50000"/>
              </a:spcBef>
            </a:pPr>
            <a:r>
              <a:rPr lang="zh-CN" altLang="en-US">
                <a:latin typeface="黑体" pitchFamily="2" charset="-122"/>
              </a:rPr>
              <a:t>即存在</a:t>
            </a:r>
            <a:r>
              <a:rPr lang="en-US" altLang="zh-CN">
                <a:latin typeface="黑体" pitchFamily="2" charset="-122"/>
              </a:rPr>
              <a:t>{</a:t>
            </a:r>
            <a:r>
              <a:rPr lang="en-US" altLang="zh-CN" i="1"/>
              <a:t>z</a:t>
            </a:r>
            <a:r>
              <a:rPr lang="en-US" altLang="zh-CN" i="1" baseline="-25000"/>
              <a:t>n</a:t>
            </a:r>
            <a:r>
              <a:rPr lang="en-US" altLang="zh-CN">
                <a:latin typeface="黑体" pitchFamily="2" charset="-122"/>
              </a:rPr>
              <a:t>}</a:t>
            </a:r>
            <a:r>
              <a:rPr lang="en-US" altLang="zh-CN">
                <a:latin typeface="黑体" pitchFamily="2" charset="-122"/>
                <a:sym typeface="Symbol" pitchFamily="18" charset="2"/>
              </a:rPr>
              <a:t> </a:t>
            </a:r>
            <a:r>
              <a:rPr lang="en-US" altLang="zh-CN" i="1">
                <a:sym typeface="Symbol" pitchFamily="18" charset="2"/>
              </a:rPr>
              <a:t>K</a:t>
            </a:r>
            <a:r>
              <a:rPr lang="en-US" altLang="zh-CN">
                <a:latin typeface="黑体" pitchFamily="2" charset="-122"/>
                <a:sym typeface="Symbol" pitchFamily="18" charset="2"/>
              </a:rPr>
              <a:t>, </a:t>
            </a:r>
            <a:r>
              <a:rPr lang="en-US" altLang="zh-CN">
                <a:latin typeface="黑体" pitchFamily="2" charset="-122"/>
              </a:rPr>
              <a:t>(</a:t>
            </a:r>
            <a:r>
              <a:rPr lang="en-US" altLang="zh-CN" i="1"/>
              <a:t>z</a:t>
            </a:r>
            <a:r>
              <a:rPr lang="en-US" altLang="zh-CN" baseline="-25000"/>
              <a:t>n</a:t>
            </a:r>
            <a:r>
              <a:rPr lang="en-US" altLang="zh-CN">
                <a:latin typeface="黑体" pitchFamily="2" charset="-122"/>
              </a:rPr>
              <a:t>≠0)</a:t>
            </a:r>
            <a:r>
              <a:rPr lang="en-US" altLang="zh-CN">
                <a:latin typeface="黑体" pitchFamily="2" charset="-122"/>
                <a:sym typeface="Symbol" pitchFamily="18" charset="2"/>
              </a:rPr>
              <a:t> </a:t>
            </a:r>
            <a:r>
              <a:rPr lang="en-US" altLang="zh-CN" i="1">
                <a:sym typeface="Symbol" pitchFamily="18" charset="2"/>
              </a:rPr>
              <a:t>f</a:t>
            </a:r>
            <a:r>
              <a:rPr lang="en-US" altLang="zh-CN">
                <a:latin typeface="黑体" pitchFamily="2" charset="-122"/>
                <a:sym typeface="Symbol" pitchFamily="18" charset="2"/>
              </a:rPr>
              <a:t>(</a:t>
            </a:r>
            <a:r>
              <a:rPr lang="en-US" altLang="zh-CN" i="1"/>
              <a:t>z</a:t>
            </a:r>
            <a:r>
              <a:rPr lang="en-US" altLang="zh-CN" i="1" baseline="-25000"/>
              <a:t>n</a:t>
            </a:r>
            <a:r>
              <a:rPr lang="en-US" altLang="zh-CN">
                <a:latin typeface="黑体" pitchFamily="2" charset="-122"/>
              </a:rPr>
              <a:t>)=0, </a:t>
            </a:r>
            <a:r>
              <a:rPr lang="en-US" altLang="zh-CN" i="1"/>
              <a:t>z</a:t>
            </a:r>
            <a:r>
              <a:rPr lang="en-US" altLang="zh-CN" i="1" baseline="-25000"/>
              <a:t>n</a:t>
            </a:r>
            <a:r>
              <a:rPr lang="en-US" altLang="zh-CN" i="1">
                <a:latin typeface="黑体" pitchFamily="2" charset="-122"/>
              </a:rPr>
              <a:t>→</a:t>
            </a:r>
            <a:r>
              <a:rPr lang="en-US" altLang="zh-CN" i="1"/>
              <a:t>a</a:t>
            </a:r>
          </a:p>
        </p:txBody>
      </p:sp>
      <p:sp>
        <p:nvSpPr>
          <p:cNvPr id="151561" name="Rectangle 9"/>
          <p:cNvSpPr>
            <a:spLocks noChangeArrowheads="1"/>
          </p:cNvSpPr>
          <p:nvPr/>
        </p:nvSpPr>
        <p:spPr bwMode="auto">
          <a:xfrm>
            <a:off x="2195513" y="4578350"/>
            <a:ext cx="714375" cy="519113"/>
          </a:xfrm>
          <a:prstGeom prst="rect">
            <a:avLst/>
          </a:prstGeom>
          <a:noFill/>
          <a:ln w="9525">
            <a:noFill/>
            <a:miter lim="800000"/>
            <a:headEnd/>
            <a:tailEnd/>
          </a:ln>
          <a:effectLst/>
        </p:spPr>
        <p:txBody>
          <a:bodyPr wrap="none" anchor="ctr">
            <a:spAutoFit/>
          </a:bodyPr>
          <a:lstStyle/>
          <a:p>
            <a:r>
              <a:rPr lang="en-US" altLang="zh-CN">
                <a:latin typeface="黑体" pitchFamily="2" charset="-122"/>
              </a:rPr>
              <a:t> </a:t>
            </a:r>
            <a:r>
              <a:rPr lang="en-US" altLang="zh-CN">
                <a:latin typeface="黑体" pitchFamily="2" charset="-122"/>
                <a:sym typeface="Symbol" pitchFamily="18" charset="2"/>
              </a:rPr>
              <a:t></a:t>
            </a:r>
          </a:p>
        </p:txBody>
      </p:sp>
      <p:graphicFrame>
        <p:nvGraphicFramePr>
          <p:cNvPr id="151562" name="Object 10"/>
          <p:cNvGraphicFramePr>
            <a:graphicFrameLocks noChangeAspect="1"/>
          </p:cNvGraphicFramePr>
          <p:nvPr/>
        </p:nvGraphicFramePr>
        <p:xfrm>
          <a:off x="2781300" y="4508500"/>
          <a:ext cx="3600450" cy="742950"/>
        </p:xfrm>
        <a:graphic>
          <a:graphicData uri="http://schemas.openxmlformats.org/presentationml/2006/ole">
            <mc:AlternateContent xmlns:mc="http://schemas.openxmlformats.org/markup-compatibility/2006">
              <mc:Choice xmlns:v="urn:schemas-microsoft-com:vml" Requires="v">
                <p:oleObj name="Equation" r:id="rId2" imgW="1231560" imgH="253800" progId="Equation.DSMT4">
                  <p:embed/>
                </p:oleObj>
              </mc:Choice>
              <mc:Fallback>
                <p:oleObj name="Equation" r:id="rId2" imgW="1231560" imgH="253800" progId="Equation.DSMT4">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4508500"/>
                        <a:ext cx="3600450" cy="742950"/>
                      </a:xfrm>
                      <a:prstGeom prst="rect">
                        <a:avLst/>
                      </a:prstGeom>
                      <a:noFill/>
                      <a:extLst>
                        <a:ext uri="{909E8E84-426E-40DD-AFC4-6F175D3DCCD1}">
                          <a14:hiddenFill xmlns:a14="http://schemas.microsoft.com/office/drawing/2010/main">
                            <a:solidFill>
                              <a:srgbClr val="FF99CC"/>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wipe(left)">
                                      <p:cBhvr>
                                        <p:cTn id="7" dur="500"/>
                                        <p:tgtEl>
                                          <p:spTgt spid="151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wipe(left)">
                                      <p:cBhvr>
                                        <p:cTn id="12" dur="500"/>
                                        <p:tgtEl>
                                          <p:spTgt spid="1515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9"/>
                                        </p:tgtEl>
                                        <p:attrNameLst>
                                          <p:attrName>style.visibility</p:attrName>
                                        </p:attrNameLst>
                                      </p:cBhvr>
                                      <p:to>
                                        <p:strVal val="visible"/>
                                      </p:to>
                                    </p:set>
                                    <p:animEffect transition="in" filter="wipe(left)">
                                      <p:cBhvr>
                                        <p:cTn id="17" dur="500"/>
                                        <p:tgtEl>
                                          <p:spTgt spid="1515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57"/>
                                        </p:tgtEl>
                                        <p:attrNameLst>
                                          <p:attrName>style.visibility</p:attrName>
                                        </p:attrNameLst>
                                      </p:cBhvr>
                                      <p:to>
                                        <p:strVal val="visible"/>
                                      </p:to>
                                    </p:set>
                                    <p:animEffect transition="in" filter="wipe(left)">
                                      <p:cBhvr>
                                        <p:cTn id="22" dur="500"/>
                                        <p:tgtEl>
                                          <p:spTgt spid="1515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560"/>
                                        </p:tgtEl>
                                        <p:attrNameLst>
                                          <p:attrName>style.visibility</p:attrName>
                                        </p:attrNameLst>
                                      </p:cBhvr>
                                      <p:to>
                                        <p:strVal val="visible"/>
                                      </p:to>
                                    </p:set>
                                    <p:animEffect transition="in" filter="wipe(left)">
                                      <p:cBhvr>
                                        <p:cTn id="27" dur="500"/>
                                        <p:tgtEl>
                                          <p:spTgt spid="15156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1561"/>
                                        </p:tgtEl>
                                        <p:attrNameLst>
                                          <p:attrName>style.visibility</p:attrName>
                                        </p:attrNameLst>
                                      </p:cBhvr>
                                      <p:to>
                                        <p:strVal val="visible"/>
                                      </p:to>
                                    </p:set>
                                    <p:animEffect transition="in" filter="wipe(left)">
                                      <p:cBhvr>
                                        <p:cTn id="30" dur="500"/>
                                        <p:tgtEl>
                                          <p:spTgt spid="1515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1562"/>
                                        </p:tgtEl>
                                        <p:attrNameLst>
                                          <p:attrName>style.visibility</p:attrName>
                                        </p:attrNameLst>
                                      </p:cBhvr>
                                      <p:to>
                                        <p:strVal val="visible"/>
                                      </p:to>
                                    </p:set>
                                    <p:animEffect transition="in" filter="wipe(left)">
                                      <p:cBhvr>
                                        <p:cTn id="35" dur="500"/>
                                        <p:tgtEl>
                                          <p:spTgt spid="15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7" grpId="0"/>
      <p:bldP spid="151558" grpId="0"/>
      <p:bldP spid="151559" grpId="0"/>
      <p:bldP spid="151560" grpId="0"/>
      <p:bldP spid="1515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p:cNvSpPr>
            <a:spLocks noGrp="1"/>
          </p:cNvSpPr>
          <p:nvPr>
            <p:ph type="sldNum" sz="quarter" idx="10"/>
          </p:nvPr>
        </p:nvSpPr>
        <p:spPr/>
        <p:txBody>
          <a:bodyPr/>
          <a:lstStyle/>
          <a:p>
            <a:fld id="{4F1F6477-4D78-4AD0-A43D-41664B0A698E}" type="slidenum">
              <a:rPr lang="en-US" altLang="zh-CN" smtClean="0"/>
              <a:pPr/>
              <a:t>2</a:t>
            </a:fld>
            <a:endParaRPr lang="en-US" altLang="zh-CN"/>
          </a:p>
        </p:txBody>
      </p:sp>
      <p:sp>
        <p:nvSpPr>
          <p:cNvPr id="17" name="日期占位符 3"/>
          <p:cNvSpPr>
            <a:spLocks noGrp="1"/>
          </p:cNvSpPr>
          <p:nvPr>
            <p:ph type="dt" sz="half" idx="11"/>
          </p:nvPr>
        </p:nvSpPr>
        <p:spPr/>
        <p:txBody>
          <a:bodyPr/>
          <a:lstStyle/>
          <a:p>
            <a:fld id="{A12C9B03-8601-475C-8475-435EDF3E9204}" type="datetime1">
              <a:rPr lang="zh-CN" altLang="en-US" smtClean="0"/>
              <a:pPr/>
              <a:t>2023/10/17</a:t>
            </a:fld>
            <a:endParaRPr lang="en-US" altLang="zh-CN"/>
          </a:p>
        </p:txBody>
      </p:sp>
      <p:sp>
        <p:nvSpPr>
          <p:cNvPr id="77826" name="Rectangle 2"/>
          <p:cNvSpPr>
            <a:spLocks noGrp="1" noChangeArrowheads="1"/>
          </p:cNvSpPr>
          <p:nvPr>
            <p:ph type="title"/>
          </p:nvPr>
        </p:nvSpPr>
        <p:spPr>
          <a:xfrm>
            <a:off x="3491880" y="764704"/>
            <a:ext cx="2375619" cy="782662"/>
          </a:xfrm>
          <a:noFill/>
          <a:ln/>
        </p:spPr>
        <p:txBody>
          <a:bodyPr/>
          <a:lstStyle/>
          <a:p>
            <a:pPr algn="l"/>
            <a:r>
              <a:rPr lang="zh-CN" altLang="en-US" sz="2800" b="1" dirty="0">
                <a:solidFill>
                  <a:schemeClr val="hlink"/>
                </a:solidFill>
                <a:ea typeface="黑体" pitchFamily="2" charset="-122"/>
              </a:rPr>
              <a:t>数项级数</a:t>
            </a:r>
          </a:p>
        </p:txBody>
      </p:sp>
      <p:pic>
        <p:nvPicPr>
          <p:cNvPr id="5" name="图片 4">
            <a:extLst>
              <a:ext uri="{FF2B5EF4-FFF2-40B4-BE49-F238E27FC236}">
                <a16:creationId xmlns:a16="http://schemas.microsoft.com/office/drawing/2014/main" id="{F617CE48-841F-A466-D67F-CD280718428E}"/>
              </a:ext>
            </a:extLst>
          </p:cNvPr>
          <p:cNvPicPr>
            <a:picLocks noChangeAspect="1"/>
          </p:cNvPicPr>
          <p:nvPr/>
        </p:nvPicPr>
        <p:blipFill>
          <a:blip r:embed="rId2"/>
          <a:stretch>
            <a:fillRect/>
          </a:stretch>
        </p:blipFill>
        <p:spPr>
          <a:xfrm>
            <a:off x="502816" y="1772816"/>
            <a:ext cx="7777682" cy="3240360"/>
          </a:xfrm>
          <a:prstGeom prst="rect">
            <a:avLst/>
          </a:prstGeom>
        </p:spPr>
      </p:pic>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fld id="{7AB95966-151C-49EA-8DAC-42F9D823EE49}" type="slidenum">
              <a:rPr lang="en-US" altLang="zh-CN"/>
              <a:pPr/>
              <a:t>20</a:t>
            </a:fld>
            <a:endParaRPr lang="en-US" altLang="zh-CN"/>
          </a:p>
        </p:txBody>
      </p:sp>
      <p:sp>
        <p:nvSpPr>
          <p:cNvPr id="11" name="日期占位符 2"/>
          <p:cNvSpPr>
            <a:spLocks noGrp="1"/>
          </p:cNvSpPr>
          <p:nvPr>
            <p:ph type="dt" sz="half" idx="11"/>
          </p:nvPr>
        </p:nvSpPr>
        <p:spPr/>
        <p:txBody>
          <a:bodyPr/>
          <a:lstStyle/>
          <a:p>
            <a:fld id="{264B062D-2936-49E5-8FE6-D79613A55F78}" type="datetime1">
              <a:rPr lang="zh-CN" altLang="en-US"/>
              <a:pPr/>
              <a:t>2023/10/17</a:t>
            </a:fld>
            <a:endParaRPr lang="en-US" altLang="zh-CN"/>
          </a:p>
        </p:txBody>
      </p:sp>
      <p:sp>
        <p:nvSpPr>
          <p:cNvPr id="153602" name="Text Box 2"/>
          <p:cNvSpPr txBox="1">
            <a:spLocks noChangeArrowheads="1"/>
          </p:cNvSpPr>
          <p:nvPr/>
        </p:nvSpPr>
        <p:spPr bwMode="auto">
          <a:xfrm>
            <a:off x="538163" y="1412875"/>
            <a:ext cx="6840537" cy="519113"/>
          </a:xfrm>
          <a:prstGeom prst="rect">
            <a:avLst/>
          </a:prstGeom>
          <a:noFill/>
          <a:ln w="9525">
            <a:noFill/>
            <a:miter lim="800000"/>
            <a:headEnd/>
            <a:tailEnd/>
          </a:ln>
          <a:effectLst/>
        </p:spPr>
        <p:txBody>
          <a:bodyPr>
            <a:spAutoFit/>
          </a:bodyPr>
          <a:lstStyle/>
          <a:p>
            <a:r>
              <a:rPr lang="en-US" altLang="zh-CN"/>
              <a:t>(1)</a:t>
            </a:r>
            <a:r>
              <a:rPr lang="zh-CN" altLang="en-US"/>
              <a:t>函数</a:t>
            </a:r>
            <a:r>
              <a:rPr lang="en-US" altLang="zh-CN" i="1"/>
              <a:t>f</a:t>
            </a:r>
            <a:r>
              <a:rPr lang="en-US" altLang="zh-CN" baseline="-25000"/>
              <a:t>1</a:t>
            </a:r>
            <a:r>
              <a:rPr lang="en-US" altLang="zh-CN"/>
              <a:t>(</a:t>
            </a:r>
            <a:r>
              <a:rPr lang="en-US" altLang="zh-CN" i="1"/>
              <a:t>z</a:t>
            </a:r>
            <a:r>
              <a:rPr lang="en-US" altLang="zh-CN"/>
              <a:t>)</a:t>
            </a:r>
            <a:r>
              <a:rPr lang="zh-CN" altLang="en-US"/>
              <a:t>， </a:t>
            </a:r>
            <a:r>
              <a:rPr lang="en-US" altLang="zh-CN" i="1"/>
              <a:t>f</a:t>
            </a:r>
            <a:r>
              <a:rPr lang="en-US" altLang="zh-CN" baseline="-25000"/>
              <a:t>2</a:t>
            </a:r>
            <a:r>
              <a:rPr lang="en-US" altLang="zh-CN"/>
              <a:t>(</a:t>
            </a:r>
            <a:r>
              <a:rPr lang="en-US" altLang="zh-CN" i="1"/>
              <a:t>z</a:t>
            </a:r>
            <a:r>
              <a:rPr lang="en-US" altLang="zh-CN"/>
              <a:t>)</a:t>
            </a:r>
            <a:r>
              <a:rPr lang="zh-CN" altLang="en-US"/>
              <a:t>在区域</a:t>
            </a:r>
            <a:r>
              <a:rPr lang="en-US" altLang="zh-CN"/>
              <a:t>D</a:t>
            </a:r>
            <a:r>
              <a:rPr lang="zh-CN" altLang="en-US"/>
              <a:t>内解析，</a:t>
            </a:r>
          </a:p>
        </p:txBody>
      </p:sp>
      <p:sp>
        <p:nvSpPr>
          <p:cNvPr id="153604" name="Text Box 4"/>
          <p:cNvSpPr txBox="1">
            <a:spLocks noChangeArrowheads="1"/>
          </p:cNvSpPr>
          <p:nvPr/>
        </p:nvSpPr>
        <p:spPr bwMode="auto">
          <a:xfrm>
            <a:off x="538163" y="1906588"/>
            <a:ext cx="7705725" cy="946150"/>
          </a:xfrm>
          <a:prstGeom prst="rect">
            <a:avLst/>
          </a:prstGeom>
          <a:noFill/>
          <a:ln w="9525">
            <a:noFill/>
            <a:miter lim="800000"/>
            <a:headEnd/>
            <a:tailEnd/>
          </a:ln>
          <a:effectLst/>
        </p:spPr>
        <p:txBody>
          <a:bodyPr>
            <a:spAutoFit/>
          </a:bodyPr>
          <a:lstStyle/>
          <a:p>
            <a:r>
              <a:rPr lang="en-US" altLang="zh-CN"/>
              <a:t>(2)</a:t>
            </a:r>
            <a:r>
              <a:rPr lang="en-US" altLang="zh-CN" i="1"/>
              <a:t>D</a:t>
            </a:r>
            <a:r>
              <a:rPr lang="zh-CN" altLang="en-US"/>
              <a:t>内有一个收敛于</a:t>
            </a:r>
            <a:r>
              <a:rPr lang="en-US" altLang="zh-CN" i="1"/>
              <a:t>a</a:t>
            </a:r>
            <a:r>
              <a:rPr lang="en-US" altLang="zh-CN"/>
              <a:t>∈D</a:t>
            </a:r>
            <a:r>
              <a:rPr lang="zh-CN" altLang="en-US"/>
              <a:t>的点列</a:t>
            </a:r>
            <a:r>
              <a:rPr lang="en-US" altLang="zh-CN"/>
              <a:t>{</a:t>
            </a:r>
            <a:r>
              <a:rPr lang="en-US" altLang="zh-CN" i="1"/>
              <a:t>z</a:t>
            </a:r>
            <a:r>
              <a:rPr lang="en-US" altLang="zh-CN" i="1" baseline="-25000"/>
              <a:t>n</a:t>
            </a:r>
            <a:r>
              <a:rPr lang="en-US" altLang="zh-CN"/>
              <a:t>}(</a:t>
            </a:r>
            <a:r>
              <a:rPr lang="en-US" altLang="zh-CN" i="1"/>
              <a:t>z</a:t>
            </a:r>
            <a:r>
              <a:rPr lang="en-US" altLang="zh-CN" i="1" baseline="-25000"/>
              <a:t>n</a:t>
            </a:r>
            <a:r>
              <a:rPr lang="en-US" altLang="zh-CN"/>
              <a:t>≠</a:t>
            </a:r>
            <a:r>
              <a:rPr lang="en-US" altLang="zh-CN" i="1"/>
              <a:t>a</a:t>
            </a:r>
            <a:r>
              <a:rPr lang="en-US" altLang="zh-CN"/>
              <a:t>)</a:t>
            </a:r>
            <a:r>
              <a:rPr lang="zh-CN" altLang="en-US"/>
              <a:t>，满足                                  </a:t>
            </a:r>
            <a:r>
              <a:rPr lang="en-US" altLang="zh-CN"/>
              <a:t>,</a:t>
            </a:r>
          </a:p>
        </p:txBody>
      </p:sp>
      <p:sp>
        <p:nvSpPr>
          <p:cNvPr id="153605" name="Rectangle 5"/>
          <p:cNvSpPr>
            <a:spLocks noChangeArrowheads="1"/>
          </p:cNvSpPr>
          <p:nvPr/>
        </p:nvSpPr>
        <p:spPr bwMode="auto">
          <a:xfrm>
            <a:off x="4068763" y="2333625"/>
            <a:ext cx="5256212" cy="519113"/>
          </a:xfrm>
          <a:prstGeom prst="rect">
            <a:avLst/>
          </a:prstGeom>
          <a:noFill/>
          <a:ln w="9525">
            <a:noFill/>
            <a:miter lim="800000"/>
            <a:headEnd/>
            <a:tailEnd/>
          </a:ln>
          <a:effectLst/>
        </p:spPr>
        <p:txBody>
          <a:bodyPr anchor="ctr">
            <a:spAutoFit/>
          </a:bodyPr>
          <a:lstStyle/>
          <a:p>
            <a:r>
              <a:rPr lang="zh-CN" altLang="en-US">
                <a:sym typeface="Symbol" pitchFamily="18" charset="2"/>
              </a:rPr>
              <a:t>则在</a:t>
            </a:r>
            <a:r>
              <a:rPr lang="en-US" altLang="zh-CN">
                <a:sym typeface="Symbol" pitchFamily="18" charset="2"/>
              </a:rPr>
              <a:t>D</a:t>
            </a:r>
            <a:r>
              <a:rPr lang="zh-CN" altLang="en-US">
                <a:sym typeface="Symbol" pitchFamily="18" charset="2"/>
              </a:rPr>
              <a:t>内有 </a:t>
            </a:r>
            <a:r>
              <a:rPr lang="en-US" altLang="zh-CN" i="1"/>
              <a:t>f</a:t>
            </a:r>
            <a:r>
              <a:rPr lang="en-US" altLang="zh-CN" baseline="-25000"/>
              <a:t>1</a:t>
            </a:r>
            <a:r>
              <a:rPr lang="en-US" altLang="zh-CN"/>
              <a:t>(</a:t>
            </a:r>
            <a:r>
              <a:rPr lang="en-US" altLang="zh-CN" i="1"/>
              <a:t>z</a:t>
            </a:r>
            <a:r>
              <a:rPr lang="en-US" altLang="zh-CN"/>
              <a:t>)</a:t>
            </a:r>
            <a:r>
              <a:rPr lang="en-US" altLang="zh-CN" i="1">
                <a:sym typeface="Euclid Symbol" pitchFamily="18" charset="2"/>
              </a:rPr>
              <a:t> </a:t>
            </a:r>
            <a:r>
              <a:rPr lang="en-US" altLang="zh-CN">
                <a:sym typeface="Symbol" pitchFamily="18" charset="2"/>
              </a:rPr>
              <a:t> </a:t>
            </a:r>
            <a:r>
              <a:rPr lang="en-US" altLang="zh-CN" i="1"/>
              <a:t>f</a:t>
            </a:r>
            <a:r>
              <a:rPr lang="en-US" altLang="zh-CN" baseline="-25000"/>
              <a:t>2</a:t>
            </a:r>
            <a:r>
              <a:rPr lang="en-US" altLang="zh-CN"/>
              <a:t>(</a:t>
            </a:r>
            <a:r>
              <a:rPr lang="en-US" altLang="zh-CN" i="1"/>
              <a:t>z</a:t>
            </a:r>
            <a:r>
              <a:rPr lang="en-US" altLang="zh-CN"/>
              <a:t>).</a:t>
            </a:r>
            <a:r>
              <a:rPr lang="en-US" altLang="zh-CN" i="1"/>
              <a:t>  </a:t>
            </a:r>
            <a:endParaRPr lang="en-US" altLang="zh-CN"/>
          </a:p>
        </p:txBody>
      </p:sp>
      <p:sp>
        <p:nvSpPr>
          <p:cNvPr id="153606" name="Text Box 6"/>
          <p:cNvSpPr txBox="1">
            <a:spLocks noChangeArrowheads="1"/>
          </p:cNvSpPr>
          <p:nvPr/>
        </p:nvSpPr>
        <p:spPr bwMode="auto">
          <a:xfrm>
            <a:off x="538163" y="981075"/>
            <a:ext cx="6986587" cy="519113"/>
          </a:xfrm>
          <a:prstGeom prst="rect">
            <a:avLst/>
          </a:prstGeom>
          <a:noFill/>
          <a:ln w="9525">
            <a:noFill/>
            <a:miter lim="800000"/>
            <a:headEnd/>
            <a:tailEnd/>
          </a:ln>
          <a:effectLst/>
        </p:spPr>
        <p:txBody>
          <a:bodyPr>
            <a:spAutoFit/>
          </a:bodyPr>
          <a:lstStyle/>
          <a:p>
            <a:r>
              <a:rPr lang="zh-CN" altLang="en-US" dirty="0">
                <a:solidFill>
                  <a:srgbClr val="FF0000"/>
                </a:solidFill>
              </a:rPr>
              <a:t>定理</a:t>
            </a:r>
            <a:r>
              <a:rPr lang="en-US" altLang="zh-CN" dirty="0">
                <a:solidFill>
                  <a:srgbClr val="FF0000"/>
                </a:solidFill>
              </a:rPr>
              <a:t>4.8</a:t>
            </a:r>
            <a:r>
              <a:rPr lang="en-US" altLang="zh-CN" dirty="0"/>
              <a:t>(</a:t>
            </a:r>
            <a:r>
              <a:rPr lang="zh-CN" altLang="en-US" dirty="0"/>
              <a:t>解析函数的唯一性定理</a:t>
            </a:r>
            <a:r>
              <a:rPr lang="en-US" altLang="zh-CN" dirty="0"/>
              <a:t>)    </a:t>
            </a:r>
            <a:r>
              <a:rPr lang="zh-CN" altLang="en-US" dirty="0"/>
              <a:t>设：</a:t>
            </a:r>
          </a:p>
        </p:txBody>
      </p:sp>
      <p:sp>
        <p:nvSpPr>
          <p:cNvPr id="153607" name="Rectangle 7"/>
          <p:cNvSpPr>
            <a:spLocks noChangeArrowheads="1"/>
          </p:cNvSpPr>
          <p:nvPr/>
        </p:nvSpPr>
        <p:spPr bwMode="auto">
          <a:xfrm>
            <a:off x="620713" y="476250"/>
            <a:ext cx="4022725" cy="633413"/>
          </a:xfrm>
          <a:prstGeom prst="rect">
            <a:avLst/>
          </a:prstGeom>
          <a:noFill/>
          <a:ln w="9525">
            <a:noFill/>
            <a:miter lim="800000"/>
            <a:headEnd/>
            <a:tailEnd/>
          </a:ln>
          <a:effectLst/>
        </p:spPr>
        <p:txBody>
          <a:bodyPr anchor="ctr"/>
          <a:lstStyle/>
          <a:p>
            <a:r>
              <a:rPr lang="en-US" altLang="zh-CN" sz="3200">
                <a:solidFill>
                  <a:schemeClr val="hlink"/>
                </a:solidFill>
              </a:rPr>
              <a:t>2. </a:t>
            </a:r>
            <a:r>
              <a:rPr lang="zh-CN" altLang="en-US" sz="3200">
                <a:solidFill>
                  <a:schemeClr val="hlink"/>
                </a:solidFill>
              </a:rPr>
              <a:t>零点的唯一性</a:t>
            </a:r>
          </a:p>
        </p:txBody>
      </p:sp>
      <p:sp>
        <p:nvSpPr>
          <p:cNvPr id="153608" name="Text Box 8"/>
          <p:cNvSpPr txBox="1">
            <a:spLocks noChangeArrowheads="1"/>
          </p:cNvSpPr>
          <p:nvPr/>
        </p:nvSpPr>
        <p:spPr bwMode="auto">
          <a:xfrm>
            <a:off x="395288" y="2965450"/>
            <a:ext cx="8424862" cy="1453988"/>
          </a:xfrm>
          <a:prstGeom prst="rect">
            <a:avLst/>
          </a:prstGeom>
          <a:noFill/>
          <a:ln w="9525">
            <a:noFill/>
            <a:miter lim="800000"/>
            <a:headEnd/>
            <a:tailEnd/>
          </a:ln>
          <a:effectLst/>
        </p:spPr>
        <p:txBody>
          <a:bodyPr>
            <a:spAutoFit/>
          </a:bodyPr>
          <a:lstStyle/>
          <a:p>
            <a:pPr>
              <a:lnSpc>
                <a:spcPct val="170000"/>
              </a:lnSpc>
            </a:pPr>
            <a:r>
              <a:rPr lang="zh-CN" altLang="en-US" dirty="0">
                <a:solidFill>
                  <a:srgbClr val="FF0000"/>
                </a:solidFill>
              </a:rPr>
              <a:t>推论</a:t>
            </a:r>
            <a:r>
              <a:rPr lang="en-US" altLang="zh-CN" dirty="0">
                <a:solidFill>
                  <a:srgbClr val="FF0000"/>
                </a:solidFill>
              </a:rPr>
              <a:t>1</a:t>
            </a:r>
            <a:r>
              <a:rPr lang="en-US" altLang="zh-CN" dirty="0"/>
              <a:t> </a:t>
            </a:r>
            <a:r>
              <a:rPr lang="zh-CN" altLang="en-US" dirty="0"/>
              <a:t>设在区域</a:t>
            </a:r>
            <a:r>
              <a:rPr lang="en-US" altLang="zh-CN" dirty="0"/>
              <a:t>D</a:t>
            </a:r>
            <a:r>
              <a:rPr lang="zh-CN" altLang="en-US" dirty="0"/>
              <a:t>内解析的函数</a:t>
            </a:r>
            <a:r>
              <a:rPr lang="en-US" altLang="zh-CN" i="1" dirty="0"/>
              <a:t>f</a:t>
            </a:r>
            <a:r>
              <a:rPr lang="en-US" altLang="zh-CN" baseline="-25000" dirty="0"/>
              <a:t>1</a:t>
            </a:r>
            <a:r>
              <a:rPr lang="en-US" altLang="zh-CN" dirty="0"/>
              <a:t>(</a:t>
            </a:r>
            <a:r>
              <a:rPr lang="en-US" altLang="zh-CN" i="1" dirty="0"/>
              <a:t>z</a:t>
            </a:r>
            <a:r>
              <a:rPr lang="en-US" altLang="zh-CN" dirty="0"/>
              <a:t>)</a:t>
            </a:r>
            <a:r>
              <a:rPr lang="zh-CN" altLang="en-US" dirty="0"/>
              <a:t>及</a:t>
            </a:r>
            <a:r>
              <a:rPr lang="en-US" altLang="zh-CN" i="1" dirty="0"/>
              <a:t>f</a:t>
            </a:r>
            <a:r>
              <a:rPr lang="en-US" altLang="zh-CN" baseline="-25000" dirty="0"/>
              <a:t>2</a:t>
            </a:r>
            <a:r>
              <a:rPr lang="en-US" altLang="zh-CN" dirty="0"/>
              <a:t>(</a:t>
            </a:r>
            <a:r>
              <a:rPr lang="en-US" altLang="zh-CN" i="1" dirty="0"/>
              <a:t>z</a:t>
            </a:r>
            <a:r>
              <a:rPr lang="en-US" altLang="zh-CN" dirty="0"/>
              <a:t>)</a:t>
            </a:r>
            <a:r>
              <a:rPr lang="zh-CN" altLang="en-US" dirty="0"/>
              <a:t>在</a:t>
            </a:r>
            <a:r>
              <a:rPr lang="en-US" altLang="zh-CN" dirty="0"/>
              <a:t>D</a:t>
            </a:r>
            <a:r>
              <a:rPr lang="zh-CN" altLang="en-US" dirty="0"/>
              <a:t>内</a:t>
            </a:r>
          </a:p>
          <a:p>
            <a:pPr>
              <a:lnSpc>
                <a:spcPct val="170000"/>
              </a:lnSpc>
            </a:pPr>
            <a:r>
              <a:rPr lang="zh-CN" altLang="en-US" dirty="0"/>
              <a:t>的某一子区域</a:t>
            </a:r>
            <a:r>
              <a:rPr lang="en-US" altLang="zh-CN" dirty="0"/>
              <a:t>(</a:t>
            </a:r>
            <a:r>
              <a:rPr lang="zh-CN" altLang="en-US" dirty="0"/>
              <a:t>或一小段弧</a:t>
            </a:r>
            <a:r>
              <a:rPr lang="en-US" altLang="zh-CN" dirty="0"/>
              <a:t>)</a:t>
            </a:r>
            <a:r>
              <a:rPr lang="zh-CN" altLang="en-US" dirty="0"/>
              <a:t>相等</a:t>
            </a:r>
            <a:r>
              <a:rPr lang="en-US" altLang="zh-CN" dirty="0"/>
              <a:t>,</a:t>
            </a:r>
            <a:r>
              <a:rPr lang="zh-CN" altLang="en-US" dirty="0"/>
              <a:t>则它们在</a:t>
            </a:r>
            <a:r>
              <a:rPr lang="en-US" altLang="zh-CN" dirty="0"/>
              <a:t>D</a:t>
            </a:r>
            <a:r>
              <a:rPr lang="zh-CN" altLang="en-US" dirty="0"/>
              <a:t>内恒等</a:t>
            </a:r>
            <a:r>
              <a:rPr lang="en-US" altLang="zh-CN" dirty="0"/>
              <a:t>.</a:t>
            </a:r>
          </a:p>
        </p:txBody>
      </p:sp>
      <p:sp>
        <p:nvSpPr>
          <p:cNvPr id="153609" name="Text Box 9"/>
          <p:cNvSpPr txBox="1">
            <a:spLocks noChangeArrowheads="1"/>
          </p:cNvSpPr>
          <p:nvPr/>
        </p:nvSpPr>
        <p:spPr bwMode="auto">
          <a:xfrm>
            <a:off x="395288" y="4365625"/>
            <a:ext cx="8101012" cy="1491690"/>
          </a:xfrm>
          <a:prstGeom prst="rect">
            <a:avLst/>
          </a:prstGeom>
          <a:noFill/>
          <a:ln w="9525">
            <a:noFill/>
            <a:miter lim="800000"/>
            <a:headEnd/>
            <a:tailEnd/>
          </a:ln>
          <a:effectLst/>
        </p:spPr>
        <p:txBody>
          <a:bodyPr>
            <a:spAutoFit/>
          </a:bodyPr>
          <a:lstStyle/>
          <a:p>
            <a:pPr>
              <a:lnSpc>
                <a:spcPct val="175000"/>
              </a:lnSpc>
            </a:pPr>
            <a:r>
              <a:rPr lang="zh-CN" altLang="en-US" dirty="0">
                <a:solidFill>
                  <a:srgbClr val="FF0000"/>
                </a:solidFill>
              </a:rPr>
              <a:t>推论</a:t>
            </a:r>
            <a:r>
              <a:rPr lang="en-US" altLang="zh-CN" dirty="0">
                <a:solidFill>
                  <a:srgbClr val="FF0000"/>
                </a:solidFill>
              </a:rPr>
              <a:t>2</a:t>
            </a:r>
            <a:r>
              <a:rPr lang="en-US" altLang="zh-CN" dirty="0"/>
              <a:t> </a:t>
            </a:r>
            <a:r>
              <a:rPr lang="zh-CN" altLang="en-US" dirty="0"/>
              <a:t>一切在实轴上成立的恒等式</a:t>
            </a:r>
            <a:r>
              <a:rPr lang="en-US" altLang="zh-CN" dirty="0"/>
              <a:t>,</a:t>
            </a:r>
            <a:r>
              <a:rPr lang="zh-CN" altLang="en-US" dirty="0"/>
              <a:t>在</a:t>
            </a:r>
            <a:r>
              <a:rPr lang="en-US" altLang="zh-CN" i="1" dirty="0"/>
              <a:t>z</a:t>
            </a:r>
            <a:r>
              <a:rPr lang="zh-CN" altLang="en-US" dirty="0"/>
              <a:t>平面上也成立</a:t>
            </a:r>
            <a:r>
              <a:rPr lang="en-US" altLang="zh-CN" dirty="0"/>
              <a:t>,</a:t>
            </a:r>
            <a:r>
              <a:rPr lang="zh-CN" altLang="en-US" dirty="0"/>
              <a:t>只要这个恒等式的两边在</a:t>
            </a:r>
            <a:r>
              <a:rPr lang="en-US" altLang="zh-CN" i="1" dirty="0"/>
              <a:t>z</a:t>
            </a:r>
            <a:r>
              <a:rPr lang="zh-CN" altLang="en-US" dirty="0"/>
              <a:t>平面上都是解析的</a:t>
            </a:r>
            <a:r>
              <a:rPr lang="en-US" altLang="zh-CN" dirty="0"/>
              <a:t>.</a:t>
            </a:r>
          </a:p>
        </p:txBody>
      </p:sp>
      <p:graphicFrame>
        <p:nvGraphicFramePr>
          <p:cNvPr id="153610" name="Object 10"/>
          <p:cNvGraphicFramePr>
            <a:graphicFrameLocks noChangeAspect="1"/>
          </p:cNvGraphicFramePr>
          <p:nvPr/>
        </p:nvGraphicFramePr>
        <p:xfrm>
          <a:off x="969963" y="2427288"/>
          <a:ext cx="3024187" cy="425450"/>
        </p:xfrm>
        <a:graphic>
          <a:graphicData uri="http://schemas.openxmlformats.org/presentationml/2006/ole">
            <mc:AlternateContent xmlns:mc="http://schemas.openxmlformats.org/markup-compatibility/2006">
              <mc:Choice xmlns:v="urn:schemas-microsoft-com:vml" Requires="v">
                <p:oleObj name="公式" r:id="rId2" imgW="1625400" imgH="228600" progId="Equation.3">
                  <p:embed/>
                </p:oleObj>
              </mc:Choice>
              <mc:Fallback>
                <p:oleObj name="公式" r:id="rId2" imgW="1625400" imgH="228600" progId="Equation.3">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2427288"/>
                        <a:ext cx="302418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additive="base">
                                        <p:cTn id="7" dur="500" fill="hold"/>
                                        <p:tgtEl>
                                          <p:spTgt spid="153606"/>
                                        </p:tgtEl>
                                        <p:attrNameLst>
                                          <p:attrName>ppt_x</p:attrName>
                                        </p:attrNameLst>
                                      </p:cBhvr>
                                      <p:tavLst>
                                        <p:tav tm="0">
                                          <p:val>
                                            <p:strVal val="#ppt_x"/>
                                          </p:val>
                                        </p:tav>
                                        <p:tav tm="100000">
                                          <p:val>
                                            <p:strVal val="#ppt_x"/>
                                          </p:val>
                                        </p:tav>
                                      </p:tavLst>
                                    </p:anim>
                                    <p:anim calcmode="lin" valueType="num">
                                      <p:cBhvr additive="base">
                                        <p:cTn id="8" dur="500" fill="hold"/>
                                        <p:tgtEl>
                                          <p:spTgt spid="153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02"/>
                                        </p:tgtEl>
                                        <p:attrNameLst>
                                          <p:attrName>style.visibility</p:attrName>
                                        </p:attrNameLst>
                                      </p:cBhvr>
                                      <p:to>
                                        <p:strVal val="visible"/>
                                      </p:to>
                                    </p:set>
                                    <p:anim calcmode="lin" valueType="num">
                                      <p:cBhvr additive="base">
                                        <p:cTn id="13" dur="500" fill="hold"/>
                                        <p:tgtEl>
                                          <p:spTgt spid="153602"/>
                                        </p:tgtEl>
                                        <p:attrNameLst>
                                          <p:attrName>ppt_x</p:attrName>
                                        </p:attrNameLst>
                                      </p:cBhvr>
                                      <p:tavLst>
                                        <p:tav tm="0">
                                          <p:val>
                                            <p:strVal val="#ppt_x"/>
                                          </p:val>
                                        </p:tav>
                                        <p:tav tm="100000">
                                          <p:val>
                                            <p:strVal val="#ppt_x"/>
                                          </p:val>
                                        </p:tav>
                                      </p:tavLst>
                                    </p:anim>
                                    <p:anim calcmode="lin" valueType="num">
                                      <p:cBhvr additive="base">
                                        <p:cTn id="14" dur="500" fill="hold"/>
                                        <p:tgtEl>
                                          <p:spTgt spid="1536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04"/>
                                        </p:tgtEl>
                                        <p:attrNameLst>
                                          <p:attrName>style.visibility</p:attrName>
                                        </p:attrNameLst>
                                      </p:cBhvr>
                                      <p:to>
                                        <p:strVal val="visible"/>
                                      </p:to>
                                    </p:set>
                                    <p:anim calcmode="lin" valueType="num">
                                      <p:cBhvr additive="base">
                                        <p:cTn id="19" dur="500" fill="hold"/>
                                        <p:tgtEl>
                                          <p:spTgt spid="153604"/>
                                        </p:tgtEl>
                                        <p:attrNameLst>
                                          <p:attrName>ppt_x</p:attrName>
                                        </p:attrNameLst>
                                      </p:cBhvr>
                                      <p:tavLst>
                                        <p:tav tm="0">
                                          <p:val>
                                            <p:strVal val="#ppt_x"/>
                                          </p:val>
                                        </p:tav>
                                        <p:tav tm="100000">
                                          <p:val>
                                            <p:strVal val="#ppt_x"/>
                                          </p:val>
                                        </p:tav>
                                      </p:tavLst>
                                    </p:anim>
                                    <p:anim calcmode="lin" valueType="num">
                                      <p:cBhvr additive="base">
                                        <p:cTn id="20" dur="500" fill="hold"/>
                                        <p:tgtEl>
                                          <p:spTgt spid="15360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05"/>
                                        </p:tgtEl>
                                        <p:attrNameLst>
                                          <p:attrName>style.visibility</p:attrName>
                                        </p:attrNameLst>
                                      </p:cBhvr>
                                      <p:to>
                                        <p:strVal val="visible"/>
                                      </p:to>
                                    </p:set>
                                    <p:anim calcmode="lin" valueType="num">
                                      <p:cBhvr additive="base">
                                        <p:cTn id="23" dur="500" fill="hold"/>
                                        <p:tgtEl>
                                          <p:spTgt spid="153605"/>
                                        </p:tgtEl>
                                        <p:attrNameLst>
                                          <p:attrName>ppt_x</p:attrName>
                                        </p:attrNameLst>
                                      </p:cBhvr>
                                      <p:tavLst>
                                        <p:tav tm="0">
                                          <p:val>
                                            <p:strVal val="#ppt_x"/>
                                          </p:val>
                                        </p:tav>
                                        <p:tav tm="100000">
                                          <p:val>
                                            <p:strVal val="#ppt_x"/>
                                          </p:val>
                                        </p:tav>
                                      </p:tavLst>
                                    </p:anim>
                                    <p:anim calcmode="lin" valueType="num">
                                      <p:cBhvr additive="base">
                                        <p:cTn id="24" dur="500" fill="hold"/>
                                        <p:tgtEl>
                                          <p:spTgt spid="15360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3610"/>
                                        </p:tgtEl>
                                        <p:attrNameLst>
                                          <p:attrName>style.visibility</p:attrName>
                                        </p:attrNameLst>
                                      </p:cBhvr>
                                      <p:to>
                                        <p:strVal val="visible"/>
                                      </p:to>
                                    </p:set>
                                    <p:anim calcmode="lin" valueType="num">
                                      <p:cBhvr additive="base">
                                        <p:cTn id="27" dur="500" fill="hold"/>
                                        <p:tgtEl>
                                          <p:spTgt spid="153610"/>
                                        </p:tgtEl>
                                        <p:attrNameLst>
                                          <p:attrName>ppt_x</p:attrName>
                                        </p:attrNameLst>
                                      </p:cBhvr>
                                      <p:tavLst>
                                        <p:tav tm="0">
                                          <p:val>
                                            <p:strVal val="#ppt_x"/>
                                          </p:val>
                                        </p:tav>
                                        <p:tav tm="100000">
                                          <p:val>
                                            <p:strVal val="#ppt_x"/>
                                          </p:val>
                                        </p:tav>
                                      </p:tavLst>
                                    </p:anim>
                                    <p:anim calcmode="lin" valueType="num">
                                      <p:cBhvr additive="base">
                                        <p:cTn id="28" dur="500" fill="hold"/>
                                        <p:tgtEl>
                                          <p:spTgt spid="1536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3608"/>
                                        </p:tgtEl>
                                        <p:attrNameLst>
                                          <p:attrName>style.visibility</p:attrName>
                                        </p:attrNameLst>
                                      </p:cBhvr>
                                      <p:to>
                                        <p:strVal val="visible"/>
                                      </p:to>
                                    </p:set>
                                    <p:animEffect transition="in" filter="wipe(left)">
                                      <p:cBhvr>
                                        <p:cTn id="33" dur="500"/>
                                        <p:tgtEl>
                                          <p:spTgt spid="15360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3609"/>
                                        </p:tgtEl>
                                        <p:attrNameLst>
                                          <p:attrName>style.visibility</p:attrName>
                                        </p:attrNameLst>
                                      </p:cBhvr>
                                      <p:to>
                                        <p:strVal val="visible"/>
                                      </p:to>
                                    </p:set>
                                    <p:animEffect transition="in" filter="wipe(left)">
                                      <p:cBhvr>
                                        <p:cTn id="38" dur="500"/>
                                        <p:tgtEl>
                                          <p:spTgt spid="15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4" grpId="0"/>
      <p:bldP spid="153605" grpId="0"/>
      <p:bldP spid="153606" grpId="0"/>
      <p:bldP spid="153608" grpId="0"/>
      <p:bldP spid="1536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98B0E6B-2ABB-68CD-4500-48630D1BAB72}"/>
              </a:ext>
            </a:extLst>
          </p:cNvPr>
          <p:cNvSpPr>
            <a:spLocks noGrp="1"/>
          </p:cNvSpPr>
          <p:nvPr>
            <p:ph type="sldNum" sz="quarter" idx="10"/>
          </p:nvPr>
        </p:nvSpPr>
        <p:spPr/>
        <p:txBody>
          <a:bodyPr/>
          <a:lstStyle/>
          <a:p>
            <a:pPr>
              <a:defRPr/>
            </a:pPr>
            <a:fld id="{CAD55546-5727-4703-ABB3-C02FAB01DB7F}" type="slidenum">
              <a:rPr lang="en-US" altLang="zh-CN"/>
              <a:pPr>
                <a:defRPr/>
              </a:pPr>
              <a:t>21</a:t>
            </a:fld>
            <a:endParaRPr lang="en-US" altLang="zh-CN"/>
          </a:p>
        </p:txBody>
      </p:sp>
      <p:sp>
        <p:nvSpPr>
          <p:cNvPr id="3" name="日期占位符 5">
            <a:extLst>
              <a:ext uri="{FF2B5EF4-FFF2-40B4-BE49-F238E27FC236}">
                <a16:creationId xmlns:a16="http://schemas.microsoft.com/office/drawing/2014/main" id="{DECB65D2-B3B9-1D58-6EE7-4EB42993E839}"/>
              </a:ext>
            </a:extLst>
          </p:cNvPr>
          <p:cNvSpPr>
            <a:spLocks noGrp="1"/>
          </p:cNvSpPr>
          <p:nvPr>
            <p:ph type="dt" sz="quarter" idx="11"/>
          </p:nvPr>
        </p:nvSpPr>
        <p:spPr/>
        <p:txBody>
          <a:bodyPr/>
          <a:lstStyle/>
          <a:p>
            <a:pPr>
              <a:defRPr/>
            </a:pPr>
            <a:fld id="{CB77A646-32BF-4353-8071-2BD1DD4BB251}" type="datetime1">
              <a:rPr lang="zh-CN" altLang="en-US"/>
              <a:pPr>
                <a:defRPr/>
              </a:pPr>
              <a:t>2023/10/17</a:t>
            </a:fld>
            <a:endParaRPr lang="en-US" altLang="zh-CN"/>
          </a:p>
        </p:txBody>
      </p:sp>
      <p:sp>
        <p:nvSpPr>
          <p:cNvPr id="6148" name="Rectangle 15">
            <a:extLst>
              <a:ext uri="{FF2B5EF4-FFF2-40B4-BE49-F238E27FC236}">
                <a16:creationId xmlns:a16="http://schemas.microsoft.com/office/drawing/2014/main" id="{9DCE9028-3F29-7B40-97C1-18C1D633CB74}"/>
              </a:ext>
            </a:extLst>
          </p:cNvPr>
          <p:cNvSpPr>
            <a:spLocks noGrp="1" noChangeArrowheads="1"/>
          </p:cNvSpPr>
          <p:nvPr>
            <p:ph type="body" sz="half" idx="1"/>
          </p:nvPr>
        </p:nvSpPr>
        <p:spPr>
          <a:xfrm>
            <a:off x="685800" y="547688"/>
            <a:ext cx="4894263" cy="504825"/>
          </a:xfrm>
        </p:spPr>
        <p:txBody>
          <a:bodyPr/>
          <a:lstStyle/>
          <a:p>
            <a:pPr eaLnBrk="1" hangingPunct="1">
              <a:lnSpc>
                <a:spcPct val="90000"/>
              </a:lnSpc>
              <a:buFontTx/>
              <a:buNone/>
            </a:pPr>
            <a:r>
              <a:rPr lang="en-US" altLang="zh-CN" sz="2800" b="1" dirty="0">
                <a:solidFill>
                  <a:srgbClr val="FF3300"/>
                </a:solidFill>
                <a:ea typeface="黑体" panose="02010609060101010101" pitchFamily="49" charset="-122"/>
              </a:rPr>
              <a:t>1. </a:t>
            </a:r>
            <a:r>
              <a:rPr lang="zh-CN" altLang="en-US" sz="2800" b="1" dirty="0">
                <a:solidFill>
                  <a:srgbClr val="FF3300"/>
                </a:solidFill>
                <a:ea typeface="黑体" panose="02010609060101010101" pitchFamily="49" charset="-122"/>
              </a:rPr>
              <a:t>双边幂级数</a:t>
            </a:r>
          </a:p>
        </p:txBody>
      </p:sp>
      <p:graphicFrame>
        <p:nvGraphicFramePr>
          <p:cNvPr id="4112" name="Object 16">
            <a:extLst>
              <a:ext uri="{FF2B5EF4-FFF2-40B4-BE49-F238E27FC236}">
                <a16:creationId xmlns:a16="http://schemas.microsoft.com/office/drawing/2014/main" id="{FD9A0C3F-AC5F-7E97-A2A9-6E28E33329C9}"/>
              </a:ext>
            </a:extLst>
          </p:cNvPr>
          <p:cNvGraphicFramePr>
            <a:graphicFrameLocks noChangeAspect="1"/>
          </p:cNvGraphicFramePr>
          <p:nvPr/>
        </p:nvGraphicFramePr>
        <p:xfrm>
          <a:off x="4932363" y="2852738"/>
          <a:ext cx="3455987" cy="649287"/>
        </p:xfrm>
        <a:graphic>
          <a:graphicData uri="http://schemas.openxmlformats.org/presentationml/2006/ole">
            <mc:AlternateContent xmlns:mc="http://schemas.openxmlformats.org/markup-compatibility/2006">
              <mc:Choice xmlns:v="urn:schemas-microsoft-com:vml" Requires="v">
                <p:oleObj name="公式" r:id="rId3" imgW="1358900" imgH="228600" progId="Equation.3">
                  <p:embed/>
                </p:oleObj>
              </mc:Choice>
              <mc:Fallback>
                <p:oleObj name="公式" r:id="rId3" imgW="1358900" imgH="228600" progId="Equation.3">
                  <p:embed/>
                  <p:pic>
                    <p:nvPicPr>
                      <p:cNvPr id="4112" name="Object 16">
                        <a:extLst>
                          <a:ext uri="{FF2B5EF4-FFF2-40B4-BE49-F238E27FC236}">
                            <a16:creationId xmlns:a16="http://schemas.microsoft.com/office/drawing/2014/main" id="{FD9A0C3F-AC5F-7E97-A2A9-6E28E3332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852738"/>
                        <a:ext cx="345598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 name="Rectangle 20">
            <a:extLst>
              <a:ext uri="{FF2B5EF4-FFF2-40B4-BE49-F238E27FC236}">
                <a16:creationId xmlns:a16="http://schemas.microsoft.com/office/drawing/2014/main" id="{920406D0-8031-C0C5-36D2-54A95B6D788E}"/>
              </a:ext>
            </a:extLst>
          </p:cNvPr>
          <p:cNvSpPr>
            <a:spLocks noChangeArrowheads="1"/>
          </p:cNvSpPr>
          <p:nvPr/>
        </p:nvSpPr>
        <p:spPr bwMode="auto">
          <a:xfrm>
            <a:off x="395288" y="965200"/>
            <a:ext cx="3529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solidFill>
                  <a:srgbClr val="FF3300"/>
                </a:solidFill>
                <a:latin typeface="黑体" panose="02010609060101010101" pitchFamily="49" charset="-122"/>
              </a:rPr>
              <a:t>定义</a:t>
            </a:r>
            <a:r>
              <a:rPr lang="zh-CN" altLang="en-US">
                <a:latin typeface="黑体" panose="02010609060101010101" pitchFamily="49" charset="-122"/>
              </a:rPr>
              <a:t> 称级数</a:t>
            </a:r>
          </a:p>
        </p:txBody>
      </p:sp>
      <p:sp>
        <p:nvSpPr>
          <p:cNvPr id="4117" name="Rectangle 21">
            <a:extLst>
              <a:ext uri="{FF2B5EF4-FFF2-40B4-BE49-F238E27FC236}">
                <a16:creationId xmlns:a16="http://schemas.microsoft.com/office/drawing/2014/main" id="{C9133A1A-2FAB-2F9B-B162-BDBCB12C1B98}"/>
              </a:ext>
            </a:extLst>
          </p:cNvPr>
          <p:cNvSpPr>
            <a:spLocks noChangeArrowheads="1"/>
          </p:cNvSpPr>
          <p:nvPr/>
        </p:nvSpPr>
        <p:spPr bwMode="auto">
          <a:xfrm>
            <a:off x="7416800" y="1912938"/>
            <a:ext cx="1908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sz="3200">
                <a:ea typeface="宋体" panose="02010600030101010101" pitchFamily="2" charset="-122"/>
              </a:rPr>
              <a:t>（</a:t>
            </a:r>
            <a:r>
              <a:rPr lang="en-US" altLang="zh-CN" sz="3200">
                <a:ea typeface="宋体" panose="02010600030101010101" pitchFamily="2" charset="-122"/>
              </a:rPr>
              <a:t>1</a:t>
            </a:r>
            <a:r>
              <a:rPr lang="zh-CN" altLang="en-US" sz="3200">
                <a:ea typeface="宋体" panose="02010600030101010101" pitchFamily="2" charset="-122"/>
              </a:rPr>
              <a:t>）</a:t>
            </a:r>
            <a:endParaRPr lang="zh-CN" altLang="en-US" sz="3200">
              <a:ea typeface="宋体" panose="02010600030101010101" pitchFamily="2" charset="-122"/>
              <a:cs typeface="Times New Roman" panose="02020603050405020304" pitchFamily="18" charset="0"/>
            </a:endParaRPr>
          </a:p>
        </p:txBody>
      </p:sp>
      <p:sp>
        <p:nvSpPr>
          <p:cNvPr id="4120" name="Rectangle 24">
            <a:extLst>
              <a:ext uri="{FF2B5EF4-FFF2-40B4-BE49-F238E27FC236}">
                <a16:creationId xmlns:a16="http://schemas.microsoft.com/office/drawing/2014/main" id="{D85AC5EC-6CE9-815D-C372-00BCCAEFBD28}"/>
              </a:ext>
            </a:extLst>
          </p:cNvPr>
          <p:cNvSpPr>
            <a:spLocks noChangeArrowheads="1"/>
          </p:cNvSpPr>
          <p:nvPr/>
        </p:nvSpPr>
        <p:spPr bwMode="auto">
          <a:xfrm>
            <a:off x="450850" y="3341688"/>
            <a:ext cx="643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cs typeface="Times New Roman" panose="02020603050405020304" pitchFamily="18" charset="0"/>
              </a:rPr>
              <a:t>为双边幂级数（</a:t>
            </a:r>
            <a:r>
              <a:rPr lang="en-US" altLang="zh-CN">
                <a:cs typeface="Times New Roman" panose="02020603050405020304" pitchFamily="18" charset="0"/>
              </a:rPr>
              <a:t>1</a:t>
            </a:r>
            <a:r>
              <a:rPr lang="zh-CN" altLang="en-US">
                <a:cs typeface="Times New Roman" panose="02020603050405020304" pitchFamily="18" charset="0"/>
              </a:rPr>
              <a:t>）的系数。双边幂级数</a:t>
            </a:r>
          </a:p>
        </p:txBody>
      </p:sp>
      <p:sp>
        <p:nvSpPr>
          <p:cNvPr id="4121" name="Rectangle 25">
            <a:extLst>
              <a:ext uri="{FF2B5EF4-FFF2-40B4-BE49-F238E27FC236}">
                <a16:creationId xmlns:a16="http://schemas.microsoft.com/office/drawing/2014/main" id="{569BD55C-B99E-7F4F-157D-7330939FD3A2}"/>
              </a:ext>
            </a:extLst>
          </p:cNvPr>
          <p:cNvSpPr>
            <a:spLocks noChangeArrowheads="1"/>
          </p:cNvSpPr>
          <p:nvPr/>
        </p:nvSpPr>
        <p:spPr bwMode="auto">
          <a:xfrm>
            <a:off x="468313" y="2879725"/>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a:lnSpc>
                <a:spcPct val="100000"/>
              </a:lnSpc>
            </a:pPr>
            <a:r>
              <a:rPr lang="zh-CN" altLang="en-US"/>
              <a:t>为</a:t>
            </a:r>
            <a:r>
              <a:rPr lang="zh-CN" altLang="en-US">
                <a:solidFill>
                  <a:srgbClr val="FF3300"/>
                </a:solidFill>
              </a:rPr>
              <a:t>双边幂级数</a:t>
            </a:r>
            <a:r>
              <a:rPr lang="zh-CN" altLang="en-US"/>
              <a:t>，其中复常数</a:t>
            </a:r>
          </a:p>
        </p:txBody>
      </p:sp>
      <p:graphicFrame>
        <p:nvGraphicFramePr>
          <p:cNvPr id="4123" name="Object 27">
            <a:extLst>
              <a:ext uri="{FF2B5EF4-FFF2-40B4-BE49-F238E27FC236}">
                <a16:creationId xmlns:a16="http://schemas.microsoft.com/office/drawing/2014/main" id="{99DC4728-009F-8EEE-A845-B29DABE680D0}"/>
              </a:ext>
            </a:extLst>
          </p:cNvPr>
          <p:cNvGraphicFramePr>
            <a:graphicFrameLocks noGrp="1" noChangeAspect="1"/>
          </p:cNvGraphicFramePr>
          <p:nvPr>
            <p:ph sz="half" idx="2"/>
          </p:nvPr>
        </p:nvGraphicFramePr>
        <p:xfrm>
          <a:off x="685800" y="1341438"/>
          <a:ext cx="7199313" cy="1657350"/>
        </p:xfrm>
        <a:graphic>
          <a:graphicData uri="http://schemas.openxmlformats.org/presentationml/2006/ole">
            <mc:AlternateContent xmlns:mc="http://schemas.openxmlformats.org/markup-compatibility/2006">
              <mc:Choice xmlns:v="urn:schemas-microsoft-com:vml" Requires="v">
                <p:oleObj name="公式" r:id="rId5" imgW="3200400" imgH="736600" progId="Equation.3">
                  <p:embed/>
                </p:oleObj>
              </mc:Choice>
              <mc:Fallback>
                <p:oleObj name="公式" r:id="rId5" imgW="3200400" imgH="736600" progId="Equation.3">
                  <p:embed/>
                  <p:pic>
                    <p:nvPicPr>
                      <p:cNvPr id="4123" name="Object 27">
                        <a:extLst>
                          <a:ext uri="{FF2B5EF4-FFF2-40B4-BE49-F238E27FC236}">
                            <a16:creationId xmlns:a16="http://schemas.microsoft.com/office/drawing/2014/main" id="{99DC4728-009F-8EEE-A845-B29DABE680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1438"/>
                        <a:ext cx="7199313"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 name="Text Box 31">
            <a:extLst>
              <a:ext uri="{FF2B5EF4-FFF2-40B4-BE49-F238E27FC236}">
                <a16:creationId xmlns:a16="http://schemas.microsoft.com/office/drawing/2014/main" id="{225EAC6C-BA73-7639-1AF2-145697E4964F}"/>
              </a:ext>
            </a:extLst>
          </p:cNvPr>
          <p:cNvSpPr txBox="1">
            <a:spLocks noChangeArrowheads="1"/>
          </p:cNvSpPr>
          <p:nvPr/>
        </p:nvSpPr>
        <p:spPr bwMode="auto">
          <a:xfrm>
            <a:off x="2778125" y="4724400"/>
            <a:ext cx="22256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负幂项部分</a:t>
            </a:r>
          </a:p>
        </p:txBody>
      </p:sp>
      <p:sp>
        <p:nvSpPr>
          <p:cNvPr id="4128" name="Text Box 32">
            <a:extLst>
              <a:ext uri="{FF2B5EF4-FFF2-40B4-BE49-F238E27FC236}">
                <a16:creationId xmlns:a16="http://schemas.microsoft.com/office/drawing/2014/main" id="{1662B730-47CE-DCCE-0AEC-B9596634B0A5}"/>
              </a:ext>
            </a:extLst>
          </p:cNvPr>
          <p:cNvSpPr txBox="1">
            <a:spLocks noChangeArrowheads="1"/>
          </p:cNvSpPr>
          <p:nvPr/>
        </p:nvSpPr>
        <p:spPr bwMode="auto">
          <a:xfrm>
            <a:off x="5327650" y="4652963"/>
            <a:ext cx="27003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非负幂项部分</a:t>
            </a:r>
          </a:p>
        </p:txBody>
      </p:sp>
      <p:sp>
        <p:nvSpPr>
          <p:cNvPr id="4129" name="Rectangle 33">
            <a:extLst>
              <a:ext uri="{FF2B5EF4-FFF2-40B4-BE49-F238E27FC236}">
                <a16:creationId xmlns:a16="http://schemas.microsoft.com/office/drawing/2014/main" id="{BFEE29B3-4D31-3F84-790E-727AAA9B40B1}"/>
              </a:ext>
            </a:extLst>
          </p:cNvPr>
          <p:cNvSpPr>
            <a:spLocks noChangeArrowheads="1"/>
          </p:cNvSpPr>
          <p:nvPr/>
        </p:nvSpPr>
        <p:spPr bwMode="auto">
          <a:xfrm>
            <a:off x="2771775" y="5156200"/>
            <a:ext cx="1981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主要部分</a:t>
            </a:r>
          </a:p>
        </p:txBody>
      </p:sp>
      <p:sp>
        <p:nvSpPr>
          <p:cNvPr id="4130" name="Rectangle 34">
            <a:extLst>
              <a:ext uri="{FF2B5EF4-FFF2-40B4-BE49-F238E27FC236}">
                <a16:creationId xmlns:a16="http://schemas.microsoft.com/office/drawing/2014/main" id="{9AFDD256-8CDB-4457-75F2-0018DF6D4FE6}"/>
              </a:ext>
            </a:extLst>
          </p:cNvPr>
          <p:cNvSpPr>
            <a:spLocks noChangeArrowheads="1"/>
          </p:cNvSpPr>
          <p:nvPr/>
        </p:nvSpPr>
        <p:spPr bwMode="auto">
          <a:xfrm>
            <a:off x="5364163" y="5084763"/>
            <a:ext cx="21526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解析部分</a:t>
            </a:r>
          </a:p>
        </p:txBody>
      </p:sp>
      <p:sp>
        <p:nvSpPr>
          <p:cNvPr id="4131" name="Text Box 35">
            <a:extLst>
              <a:ext uri="{FF2B5EF4-FFF2-40B4-BE49-F238E27FC236}">
                <a16:creationId xmlns:a16="http://schemas.microsoft.com/office/drawing/2014/main" id="{B7586779-287A-FDAC-B965-B2DB42F4AB10}"/>
              </a:ext>
            </a:extLst>
          </p:cNvPr>
          <p:cNvSpPr txBox="1">
            <a:spLocks noChangeArrowheads="1"/>
          </p:cNvSpPr>
          <p:nvPr/>
        </p:nvSpPr>
        <p:spPr bwMode="auto">
          <a:xfrm>
            <a:off x="-180975" y="5661025"/>
            <a:ext cx="89296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pPr>
            <a:r>
              <a:rPr lang="zh-CN" altLang="en-US">
                <a:solidFill>
                  <a:schemeClr val="accent2"/>
                </a:solidFill>
              </a:rPr>
              <a:t>注</a:t>
            </a:r>
            <a:r>
              <a:rPr lang="en-US" altLang="zh-CN">
                <a:solidFill>
                  <a:schemeClr val="accent2"/>
                </a:solidFill>
              </a:rPr>
              <a:t>: </a:t>
            </a:r>
            <a:r>
              <a:rPr lang="zh-CN" altLang="en-US">
                <a:solidFill>
                  <a:schemeClr val="accent2"/>
                </a:solidFill>
              </a:rPr>
              <a:t>主要部分与解析部分同时收敛称幂级数收敛</a:t>
            </a:r>
          </a:p>
        </p:txBody>
      </p:sp>
      <p:graphicFrame>
        <p:nvGraphicFramePr>
          <p:cNvPr id="4132" name="Object 36">
            <a:extLst>
              <a:ext uri="{FF2B5EF4-FFF2-40B4-BE49-F238E27FC236}">
                <a16:creationId xmlns:a16="http://schemas.microsoft.com/office/drawing/2014/main" id="{08834DA2-A943-9A09-A6D3-5D2D236F4F86}"/>
              </a:ext>
            </a:extLst>
          </p:cNvPr>
          <p:cNvGraphicFramePr>
            <a:graphicFrameLocks noChangeAspect="1"/>
          </p:cNvGraphicFramePr>
          <p:nvPr/>
        </p:nvGraphicFramePr>
        <p:xfrm>
          <a:off x="611188" y="3860800"/>
          <a:ext cx="2336800" cy="939800"/>
        </p:xfrm>
        <a:graphic>
          <a:graphicData uri="http://schemas.openxmlformats.org/presentationml/2006/ole">
            <mc:AlternateContent xmlns:mc="http://schemas.openxmlformats.org/markup-compatibility/2006">
              <mc:Choice xmlns:v="urn:schemas-microsoft-com:vml" Requires="v">
                <p:oleObj name="Equation" r:id="rId7" imgW="2336800" imgH="939800" progId="Equation.3">
                  <p:embed/>
                </p:oleObj>
              </mc:Choice>
              <mc:Fallback>
                <p:oleObj name="Equation" r:id="rId7" imgW="2336800" imgH="939800" progId="Equation.3">
                  <p:embed/>
                  <p:pic>
                    <p:nvPicPr>
                      <p:cNvPr id="4132" name="Object 36">
                        <a:extLst>
                          <a:ext uri="{FF2B5EF4-FFF2-40B4-BE49-F238E27FC236}">
                            <a16:creationId xmlns:a16="http://schemas.microsoft.com/office/drawing/2014/main" id="{08834DA2-A943-9A09-A6D3-5D2D236F4F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860800"/>
                        <a:ext cx="23368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3" name="Object 37">
            <a:extLst>
              <a:ext uri="{FF2B5EF4-FFF2-40B4-BE49-F238E27FC236}">
                <a16:creationId xmlns:a16="http://schemas.microsoft.com/office/drawing/2014/main" id="{C3B409B1-47BA-D665-3D91-F54BD8C1391E}"/>
              </a:ext>
            </a:extLst>
          </p:cNvPr>
          <p:cNvGraphicFramePr>
            <a:graphicFrameLocks noChangeAspect="1"/>
          </p:cNvGraphicFramePr>
          <p:nvPr/>
        </p:nvGraphicFramePr>
        <p:xfrm>
          <a:off x="3092450" y="3789363"/>
          <a:ext cx="4470400" cy="939800"/>
        </p:xfrm>
        <a:graphic>
          <a:graphicData uri="http://schemas.openxmlformats.org/presentationml/2006/ole">
            <mc:AlternateContent xmlns:mc="http://schemas.openxmlformats.org/markup-compatibility/2006">
              <mc:Choice xmlns:v="urn:schemas-microsoft-com:vml" Requires="v">
                <p:oleObj name="Equation" r:id="rId9" imgW="4470400" imgH="939800" progId="Equation.3">
                  <p:embed/>
                </p:oleObj>
              </mc:Choice>
              <mc:Fallback>
                <p:oleObj name="Equation" r:id="rId9" imgW="4470400" imgH="939800" progId="Equation.3">
                  <p:embed/>
                  <p:pic>
                    <p:nvPicPr>
                      <p:cNvPr id="4133" name="Object 37">
                        <a:extLst>
                          <a:ext uri="{FF2B5EF4-FFF2-40B4-BE49-F238E27FC236}">
                            <a16:creationId xmlns:a16="http://schemas.microsoft.com/office/drawing/2014/main" id="{C3B409B1-47BA-D665-3D91-F54BD8C139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2450" y="3789363"/>
                        <a:ext cx="4470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4" name="Line 38">
            <a:extLst>
              <a:ext uri="{FF2B5EF4-FFF2-40B4-BE49-F238E27FC236}">
                <a16:creationId xmlns:a16="http://schemas.microsoft.com/office/drawing/2014/main" id="{8C8D3D46-B465-0903-1C06-56579BF433D7}"/>
              </a:ext>
            </a:extLst>
          </p:cNvPr>
          <p:cNvSpPr>
            <a:spLocks noChangeShapeType="1"/>
          </p:cNvSpPr>
          <p:nvPr/>
        </p:nvSpPr>
        <p:spPr bwMode="auto">
          <a:xfrm>
            <a:off x="2971800" y="4778375"/>
            <a:ext cx="2057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5" name="Line 39">
            <a:extLst>
              <a:ext uri="{FF2B5EF4-FFF2-40B4-BE49-F238E27FC236}">
                <a16:creationId xmlns:a16="http://schemas.microsoft.com/office/drawing/2014/main" id="{D2AB2B00-5F9B-83E6-15A5-97D3A55BA8FB}"/>
              </a:ext>
            </a:extLst>
          </p:cNvPr>
          <p:cNvSpPr>
            <a:spLocks noChangeShapeType="1"/>
          </p:cNvSpPr>
          <p:nvPr/>
        </p:nvSpPr>
        <p:spPr bwMode="auto">
          <a:xfrm>
            <a:off x="5410200" y="4721225"/>
            <a:ext cx="2057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
                                        </p:tgtEl>
                                        <p:attrNameLst>
                                          <p:attrName>style.visibility</p:attrName>
                                        </p:attrNameLst>
                                      </p:cBhvr>
                                      <p:to>
                                        <p:strVal val="visible"/>
                                      </p:to>
                                    </p:set>
                                    <p:anim calcmode="lin" valueType="num">
                                      <p:cBhvr additive="base">
                                        <p:cTn id="7" dur="500" fill="hold"/>
                                        <p:tgtEl>
                                          <p:spTgt spid="4116"/>
                                        </p:tgtEl>
                                        <p:attrNameLst>
                                          <p:attrName>ppt_x</p:attrName>
                                        </p:attrNameLst>
                                      </p:cBhvr>
                                      <p:tavLst>
                                        <p:tav tm="0">
                                          <p:val>
                                            <p:strVal val="#ppt_x"/>
                                          </p:val>
                                        </p:tav>
                                        <p:tav tm="100000">
                                          <p:val>
                                            <p:strVal val="#ppt_x"/>
                                          </p:val>
                                        </p:tav>
                                      </p:tavLst>
                                    </p:anim>
                                    <p:anim calcmode="lin" valueType="num">
                                      <p:cBhvr additive="base">
                                        <p:cTn id="8" dur="500" fill="hold"/>
                                        <p:tgtEl>
                                          <p:spTgt spid="41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7"/>
                                        </p:tgtEl>
                                        <p:attrNameLst>
                                          <p:attrName>style.visibility</p:attrName>
                                        </p:attrNameLst>
                                      </p:cBhvr>
                                      <p:to>
                                        <p:strVal val="visible"/>
                                      </p:to>
                                    </p:set>
                                    <p:anim calcmode="lin" valueType="num">
                                      <p:cBhvr additive="base">
                                        <p:cTn id="13" dur="500" fill="hold"/>
                                        <p:tgtEl>
                                          <p:spTgt spid="4117"/>
                                        </p:tgtEl>
                                        <p:attrNameLst>
                                          <p:attrName>ppt_x</p:attrName>
                                        </p:attrNameLst>
                                      </p:cBhvr>
                                      <p:tavLst>
                                        <p:tav tm="0">
                                          <p:val>
                                            <p:strVal val="#ppt_x"/>
                                          </p:val>
                                        </p:tav>
                                        <p:tav tm="100000">
                                          <p:val>
                                            <p:strVal val="#ppt_x"/>
                                          </p:val>
                                        </p:tav>
                                      </p:tavLst>
                                    </p:anim>
                                    <p:anim calcmode="lin" valueType="num">
                                      <p:cBhvr additive="base">
                                        <p:cTn id="14" dur="500" fill="hold"/>
                                        <p:tgtEl>
                                          <p:spTgt spid="411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23"/>
                                        </p:tgtEl>
                                        <p:attrNameLst>
                                          <p:attrName>style.visibility</p:attrName>
                                        </p:attrNameLst>
                                      </p:cBhvr>
                                      <p:to>
                                        <p:strVal val="visible"/>
                                      </p:to>
                                    </p:set>
                                    <p:anim calcmode="lin" valueType="num">
                                      <p:cBhvr additive="base">
                                        <p:cTn id="17" dur="500" fill="hold"/>
                                        <p:tgtEl>
                                          <p:spTgt spid="4123"/>
                                        </p:tgtEl>
                                        <p:attrNameLst>
                                          <p:attrName>ppt_x</p:attrName>
                                        </p:attrNameLst>
                                      </p:cBhvr>
                                      <p:tavLst>
                                        <p:tav tm="0">
                                          <p:val>
                                            <p:strVal val="#ppt_x"/>
                                          </p:val>
                                        </p:tav>
                                        <p:tav tm="100000">
                                          <p:val>
                                            <p:strVal val="#ppt_x"/>
                                          </p:val>
                                        </p:tav>
                                      </p:tavLst>
                                    </p:anim>
                                    <p:anim calcmode="lin" valueType="num">
                                      <p:cBhvr additive="base">
                                        <p:cTn id="18" dur="500" fill="hold"/>
                                        <p:tgtEl>
                                          <p:spTgt spid="412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121"/>
                                        </p:tgtEl>
                                        <p:attrNameLst>
                                          <p:attrName>style.visibility</p:attrName>
                                        </p:attrNameLst>
                                      </p:cBhvr>
                                      <p:to>
                                        <p:strVal val="visible"/>
                                      </p:to>
                                    </p:set>
                                    <p:animEffect transition="in" filter="wipe(left)">
                                      <p:cBhvr>
                                        <p:cTn id="23" dur="500"/>
                                        <p:tgtEl>
                                          <p:spTgt spid="41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112"/>
                                        </p:tgtEl>
                                        <p:attrNameLst>
                                          <p:attrName>style.visibility</p:attrName>
                                        </p:attrNameLst>
                                      </p:cBhvr>
                                      <p:to>
                                        <p:strVal val="visible"/>
                                      </p:to>
                                    </p:set>
                                    <p:animEffect transition="in" filter="wipe(left)">
                                      <p:cBhvr>
                                        <p:cTn id="28" dur="500"/>
                                        <p:tgtEl>
                                          <p:spTgt spid="41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120"/>
                                        </p:tgtEl>
                                        <p:attrNameLst>
                                          <p:attrName>style.visibility</p:attrName>
                                        </p:attrNameLst>
                                      </p:cBhvr>
                                      <p:to>
                                        <p:strVal val="visible"/>
                                      </p:to>
                                    </p:set>
                                    <p:animEffect transition="in" filter="wipe(left)">
                                      <p:cBhvr>
                                        <p:cTn id="33" dur="500"/>
                                        <p:tgtEl>
                                          <p:spTgt spid="41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4132"/>
                                        </p:tgtEl>
                                        <p:attrNameLst>
                                          <p:attrName>style.visibility</p:attrName>
                                        </p:attrNameLst>
                                      </p:cBhvr>
                                      <p:to>
                                        <p:strVal val="visible"/>
                                      </p:to>
                                    </p:set>
                                    <p:animEffect transition="in" filter="wipe(left)">
                                      <p:cBhvr>
                                        <p:cTn id="38" dur="500"/>
                                        <p:tgtEl>
                                          <p:spTgt spid="41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133"/>
                                        </p:tgtEl>
                                        <p:attrNameLst>
                                          <p:attrName>style.visibility</p:attrName>
                                        </p:attrNameLst>
                                      </p:cBhvr>
                                      <p:to>
                                        <p:strVal val="visible"/>
                                      </p:to>
                                    </p:set>
                                    <p:animEffect transition="in" filter="wipe(left)">
                                      <p:cBhvr>
                                        <p:cTn id="43" dur="500"/>
                                        <p:tgtEl>
                                          <p:spTgt spid="41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134"/>
                                        </p:tgtEl>
                                        <p:attrNameLst>
                                          <p:attrName>style.visibility</p:attrName>
                                        </p:attrNameLst>
                                      </p:cBhvr>
                                      <p:to>
                                        <p:strVal val="visible"/>
                                      </p:to>
                                    </p:set>
                                    <p:animEffect transition="in" filter="wipe(left)">
                                      <p:cBhvr>
                                        <p:cTn id="48" dur="500"/>
                                        <p:tgtEl>
                                          <p:spTgt spid="4134"/>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4127"/>
                                        </p:tgtEl>
                                        <p:attrNameLst>
                                          <p:attrName>style.visibility</p:attrName>
                                        </p:attrNameLst>
                                      </p:cBhvr>
                                      <p:to>
                                        <p:strVal val="visible"/>
                                      </p:to>
                                    </p:set>
                                    <p:animEffect transition="in" filter="wipe(left)">
                                      <p:cBhvr>
                                        <p:cTn id="52" dur="500"/>
                                        <p:tgtEl>
                                          <p:spTgt spid="41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129"/>
                                        </p:tgtEl>
                                        <p:attrNameLst>
                                          <p:attrName>style.visibility</p:attrName>
                                        </p:attrNameLst>
                                      </p:cBhvr>
                                      <p:to>
                                        <p:strVal val="visible"/>
                                      </p:to>
                                    </p:set>
                                    <p:animEffect transition="in" filter="wipe(left)">
                                      <p:cBhvr>
                                        <p:cTn id="57" dur="500"/>
                                        <p:tgtEl>
                                          <p:spTgt spid="41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135"/>
                                        </p:tgtEl>
                                        <p:attrNameLst>
                                          <p:attrName>style.visibility</p:attrName>
                                        </p:attrNameLst>
                                      </p:cBhvr>
                                      <p:to>
                                        <p:strVal val="visible"/>
                                      </p:to>
                                    </p:set>
                                    <p:animEffect transition="in" filter="wipe(left)">
                                      <p:cBhvr>
                                        <p:cTn id="62" dur="500"/>
                                        <p:tgtEl>
                                          <p:spTgt spid="4135"/>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4128"/>
                                        </p:tgtEl>
                                        <p:attrNameLst>
                                          <p:attrName>style.visibility</p:attrName>
                                        </p:attrNameLst>
                                      </p:cBhvr>
                                      <p:to>
                                        <p:strVal val="visible"/>
                                      </p:to>
                                    </p:set>
                                    <p:animEffect transition="in" filter="wipe(left)">
                                      <p:cBhvr>
                                        <p:cTn id="66" dur="500"/>
                                        <p:tgtEl>
                                          <p:spTgt spid="412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4130"/>
                                        </p:tgtEl>
                                        <p:attrNameLst>
                                          <p:attrName>style.visibility</p:attrName>
                                        </p:attrNameLst>
                                      </p:cBhvr>
                                      <p:to>
                                        <p:strVal val="visible"/>
                                      </p:to>
                                    </p:set>
                                    <p:animEffect transition="in" filter="wipe(left)">
                                      <p:cBhvr>
                                        <p:cTn id="71" dur="500"/>
                                        <p:tgtEl>
                                          <p:spTgt spid="413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4131">
                                            <p:txEl>
                                              <p:pRg st="0" end="0"/>
                                            </p:txEl>
                                          </p:spTgt>
                                        </p:tgtEl>
                                        <p:attrNameLst>
                                          <p:attrName>style.visibility</p:attrName>
                                        </p:attrNameLst>
                                      </p:cBhvr>
                                      <p:to>
                                        <p:strVal val="visible"/>
                                      </p:to>
                                    </p:set>
                                    <p:animEffect transition="in" filter="box(out)">
                                      <p:cBhvr>
                                        <p:cTn id="76" dur="500"/>
                                        <p:tgtEl>
                                          <p:spTgt spid="4131">
                                            <p:txEl>
                                              <p:pRg st="0" end="0"/>
                                            </p:txEl>
                                          </p:spTgt>
                                        </p:tgtEl>
                                      </p:cBhvr>
                                    </p:animEffect>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 grpId="0"/>
      <p:bldP spid="4117" grpId="0"/>
      <p:bldP spid="4120" grpId="0"/>
      <p:bldP spid="4121" grpId="0"/>
      <p:bldP spid="4127" grpId="0" autoUpdateAnimBg="0"/>
      <p:bldP spid="4128" grpId="0" autoUpdateAnimBg="0"/>
      <p:bldP spid="4129" grpId="0" autoUpdateAnimBg="0"/>
      <p:bldP spid="4130" grpId="0" autoUpdateAnimBg="0"/>
      <p:bldP spid="41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E6654B-17FC-2946-F479-EA146CD7507B}"/>
              </a:ext>
            </a:extLst>
          </p:cNvPr>
          <p:cNvSpPr>
            <a:spLocks noGrp="1"/>
          </p:cNvSpPr>
          <p:nvPr>
            <p:ph type="sldNum" sz="quarter" idx="10"/>
          </p:nvPr>
        </p:nvSpPr>
        <p:spPr/>
        <p:txBody>
          <a:bodyPr/>
          <a:lstStyle/>
          <a:p>
            <a:pPr>
              <a:defRPr/>
            </a:pPr>
            <a:fld id="{5E4D3811-832A-4DD3-B738-30377670EF58}" type="slidenum">
              <a:rPr lang="en-US" altLang="zh-CN"/>
              <a:pPr>
                <a:defRPr/>
              </a:pPr>
              <a:t>22</a:t>
            </a:fld>
            <a:endParaRPr lang="en-US" altLang="zh-CN"/>
          </a:p>
        </p:txBody>
      </p:sp>
      <p:sp>
        <p:nvSpPr>
          <p:cNvPr id="3" name="日期占位符 2">
            <a:extLst>
              <a:ext uri="{FF2B5EF4-FFF2-40B4-BE49-F238E27FC236}">
                <a16:creationId xmlns:a16="http://schemas.microsoft.com/office/drawing/2014/main" id="{7B6A61AD-64AC-6FBA-ED26-FFB40240E371}"/>
              </a:ext>
            </a:extLst>
          </p:cNvPr>
          <p:cNvSpPr>
            <a:spLocks noGrp="1"/>
          </p:cNvSpPr>
          <p:nvPr>
            <p:ph type="dt" sz="quarter" idx="11"/>
          </p:nvPr>
        </p:nvSpPr>
        <p:spPr/>
        <p:txBody>
          <a:bodyPr/>
          <a:lstStyle/>
          <a:p>
            <a:pPr>
              <a:defRPr/>
            </a:pPr>
            <a:fld id="{0ECE3FDC-4C60-4AF9-A2E3-D74561586CA3}" type="datetime1">
              <a:rPr lang="zh-CN" altLang="en-US"/>
              <a:pPr>
                <a:defRPr/>
              </a:pPr>
              <a:t>2023/10/17</a:t>
            </a:fld>
            <a:endParaRPr lang="en-US" altLang="zh-CN"/>
          </a:p>
        </p:txBody>
      </p:sp>
      <p:graphicFrame>
        <p:nvGraphicFramePr>
          <p:cNvPr id="40962" name="Object 2">
            <a:extLst>
              <a:ext uri="{FF2B5EF4-FFF2-40B4-BE49-F238E27FC236}">
                <a16:creationId xmlns:a16="http://schemas.microsoft.com/office/drawing/2014/main" id="{A194769F-8B36-1196-4FC4-41C2EA482E00}"/>
              </a:ext>
            </a:extLst>
          </p:cNvPr>
          <p:cNvGraphicFramePr>
            <a:graphicFrameLocks noChangeAspect="1"/>
          </p:cNvGraphicFramePr>
          <p:nvPr/>
        </p:nvGraphicFramePr>
        <p:xfrm>
          <a:off x="827088" y="2133600"/>
          <a:ext cx="1943100" cy="939800"/>
        </p:xfrm>
        <a:graphic>
          <a:graphicData uri="http://schemas.openxmlformats.org/presentationml/2006/ole">
            <mc:AlternateContent xmlns:mc="http://schemas.openxmlformats.org/markup-compatibility/2006">
              <mc:Choice xmlns:v="urn:schemas-microsoft-com:vml" Requires="v">
                <p:oleObj name="Equation" r:id="rId2" imgW="1943100" imgH="939800" progId="Equation.3">
                  <p:embed/>
                </p:oleObj>
              </mc:Choice>
              <mc:Fallback>
                <p:oleObj name="Equation" r:id="rId2" imgW="1943100" imgH="939800" progId="Equation.3">
                  <p:embed/>
                  <p:pic>
                    <p:nvPicPr>
                      <p:cNvPr id="40962" name="Object 2">
                        <a:extLst>
                          <a:ext uri="{FF2B5EF4-FFF2-40B4-BE49-F238E27FC236}">
                            <a16:creationId xmlns:a16="http://schemas.microsoft.com/office/drawing/2014/main" id="{A194769F-8B36-1196-4FC4-41C2EA482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133600"/>
                        <a:ext cx="1943100" cy="9398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3">
            <a:extLst>
              <a:ext uri="{FF2B5EF4-FFF2-40B4-BE49-F238E27FC236}">
                <a16:creationId xmlns:a16="http://schemas.microsoft.com/office/drawing/2014/main" id="{95FDF3A9-C5B1-A9C1-AD98-C99621EC5454}"/>
              </a:ext>
            </a:extLst>
          </p:cNvPr>
          <p:cNvGraphicFramePr>
            <a:graphicFrameLocks noChangeAspect="1"/>
          </p:cNvGraphicFramePr>
          <p:nvPr/>
        </p:nvGraphicFramePr>
        <p:xfrm>
          <a:off x="996950" y="476250"/>
          <a:ext cx="2311400" cy="939800"/>
        </p:xfrm>
        <a:graphic>
          <a:graphicData uri="http://schemas.openxmlformats.org/presentationml/2006/ole">
            <mc:AlternateContent xmlns:mc="http://schemas.openxmlformats.org/markup-compatibility/2006">
              <mc:Choice xmlns:v="urn:schemas-microsoft-com:vml" Requires="v">
                <p:oleObj name="Equation" r:id="rId4" imgW="2311400" imgH="939800" progId="Equation.3">
                  <p:embed/>
                </p:oleObj>
              </mc:Choice>
              <mc:Fallback>
                <p:oleObj name="Equation" r:id="rId4" imgW="2311400" imgH="939800" progId="Equation.3">
                  <p:embed/>
                  <p:pic>
                    <p:nvPicPr>
                      <p:cNvPr id="7173" name="Object 3">
                        <a:extLst>
                          <a:ext uri="{FF2B5EF4-FFF2-40B4-BE49-F238E27FC236}">
                            <a16:creationId xmlns:a16="http://schemas.microsoft.com/office/drawing/2014/main" id="{95FDF3A9-C5B1-A9C1-AD98-C99621EC54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476250"/>
                        <a:ext cx="2311400" cy="9398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 name="AutoShape 4">
            <a:extLst>
              <a:ext uri="{FF2B5EF4-FFF2-40B4-BE49-F238E27FC236}">
                <a16:creationId xmlns:a16="http://schemas.microsoft.com/office/drawing/2014/main" id="{556AFC6A-DDE2-9584-0027-B11C76F0FDF2}"/>
              </a:ext>
            </a:extLst>
          </p:cNvPr>
          <p:cNvSpPr>
            <a:spLocks noChangeArrowheads="1"/>
          </p:cNvSpPr>
          <p:nvPr/>
        </p:nvSpPr>
        <p:spPr bwMode="auto">
          <a:xfrm>
            <a:off x="3505200" y="985838"/>
            <a:ext cx="2286000" cy="93662"/>
          </a:xfrm>
          <a:prstGeom prst="rightArrow">
            <a:avLst>
              <a:gd name="adj1" fmla="val 50000"/>
              <a:gd name="adj2" fmla="val 610173"/>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40965" name="Object 5">
            <a:extLst>
              <a:ext uri="{FF2B5EF4-FFF2-40B4-BE49-F238E27FC236}">
                <a16:creationId xmlns:a16="http://schemas.microsoft.com/office/drawing/2014/main" id="{29FF5714-6B4C-95BF-3300-1EBCC8909218}"/>
              </a:ext>
            </a:extLst>
          </p:cNvPr>
          <p:cNvGraphicFramePr>
            <a:graphicFrameLocks noChangeAspect="1"/>
          </p:cNvGraphicFramePr>
          <p:nvPr/>
        </p:nvGraphicFramePr>
        <p:xfrm>
          <a:off x="3505200" y="546100"/>
          <a:ext cx="2273300" cy="481013"/>
        </p:xfrm>
        <a:graphic>
          <a:graphicData uri="http://schemas.openxmlformats.org/presentationml/2006/ole">
            <mc:AlternateContent xmlns:mc="http://schemas.openxmlformats.org/markup-compatibility/2006">
              <mc:Choice xmlns:v="urn:schemas-microsoft-com:vml" Requires="v">
                <p:oleObj name="Equation" r:id="rId6" imgW="2273300" imgH="482600" progId="Equation.3">
                  <p:embed/>
                </p:oleObj>
              </mc:Choice>
              <mc:Fallback>
                <p:oleObj name="Equation" r:id="rId6" imgW="2273300" imgH="482600" progId="Equation.3">
                  <p:embed/>
                  <p:pic>
                    <p:nvPicPr>
                      <p:cNvPr id="40965" name="Object 5">
                        <a:extLst>
                          <a:ext uri="{FF2B5EF4-FFF2-40B4-BE49-F238E27FC236}">
                            <a16:creationId xmlns:a16="http://schemas.microsoft.com/office/drawing/2014/main" id="{29FF5714-6B4C-95BF-3300-1EBCC89092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46100"/>
                        <a:ext cx="22733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a:extLst>
              <a:ext uri="{FF2B5EF4-FFF2-40B4-BE49-F238E27FC236}">
                <a16:creationId xmlns:a16="http://schemas.microsoft.com/office/drawing/2014/main" id="{1312E764-6632-1714-BBF3-1F3D80E478BB}"/>
              </a:ext>
            </a:extLst>
          </p:cNvPr>
          <p:cNvGraphicFramePr>
            <a:graphicFrameLocks noChangeAspect="1"/>
          </p:cNvGraphicFramePr>
          <p:nvPr/>
        </p:nvGraphicFramePr>
        <p:xfrm>
          <a:off x="5994400" y="484188"/>
          <a:ext cx="1244600" cy="939800"/>
        </p:xfrm>
        <a:graphic>
          <a:graphicData uri="http://schemas.openxmlformats.org/presentationml/2006/ole">
            <mc:AlternateContent xmlns:mc="http://schemas.openxmlformats.org/markup-compatibility/2006">
              <mc:Choice xmlns:v="urn:schemas-microsoft-com:vml" Requires="v">
                <p:oleObj name="Equation" r:id="rId8" imgW="1244600" imgH="939800" progId="Equation.3">
                  <p:embed/>
                </p:oleObj>
              </mc:Choice>
              <mc:Fallback>
                <p:oleObj name="Equation" r:id="rId8" imgW="1244600" imgH="939800" progId="Equation.3">
                  <p:embed/>
                  <p:pic>
                    <p:nvPicPr>
                      <p:cNvPr id="40966" name="Object 6">
                        <a:extLst>
                          <a:ext uri="{FF2B5EF4-FFF2-40B4-BE49-F238E27FC236}">
                            <a16:creationId xmlns:a16="http://schemas.microsoft.com/office/drawing/2014/main" id="{1312E764-6632-1714-BBF3-1F3D80E478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4400" y="484188"/>
                        <a:ext cx="1244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Text Box 8">
            <a:extLst>
              <a:ext uri="{FF2B5EF4-FFF2-40B4-BE49-F238E27FC236}">
                <a16:creationId xmlns:a16="http://schemas.microsoft.com/office/drawing/2014/main" id="{300EA019-5651-F75A-5B33-F40786FAFD09}"/>
              </a:ext>
            </a:extLst>
          </p:cNvPr>
          <p:cNvSpPr txBox="1">
            <a:spLocks noChangeArrowheads="1"/>
          </p:cNvSpPr>
          <p:nvPr/>
        </p:nvSpPr>
        <p:spPr bwMode="auto">
          <a:xfrm>
            <a:off x="971550" y="1516063"/>
            <a:ext cx="20907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若</a:t>
            </a:r>
          </a:p>
        </p:txBody>
      </p:sp>
      <p:graphicFrame>
        <p:nvGraphicFramePr>
          <p:cNvPr id="40969" name="Object 9">
            <a:extLst>
              <a:ext uri="{FF2B5EF4-FFF2-40B4-BE49-F238E27FC236}">
                <a16:creationId xmlns:a16="http://schemas.microsoft.com/office/drawing/2014/main" id="{35561F86-83FB-8E99-F397-BB9DBEFB0135}"/>
              </a:ext>
            </a:extLst>
          </p:cNvPr>
          <p:cNvGraphicFramePr>
            <a:graphicFrameLocks noChangeAspect="1"/>
          </p:cNvGraphicFramePr>
          <p:nvPr/>
        </p:nvGraphicFramePr>
        <p:xfrm>
          <a:off x="1476375" y="1444625"/>
          <a:ext cx="1412875" cy="688975"/>
        </p:xfrm>
        <a:graphic>
          <a:graphicData uri="http://schemas.openxmlformats.org/presentationml/2006/ole">
            <mc:AlternateContent xmlns:mc="http://schemas.openxmlformats.org/markup-compatibility/2006">
              <mc:Choice xmlns:v="urn:schemas-microsoft-com:vml" Requires="v">
                <p:oleObj name="Equation" r:id="rId10" imgW="495085" imgH="241195" progId="Equation.DSMT4">
                  <p:embed/>
                </p:oleObj>
              </mc:Choice>
              <mc:Fallback>
                <p:oleObj name="Equation" r:id="rId10" imgW="495085" imgH="241195" progId="Equation.DSMT4">
                  <p:embed/>
                  <p:pic>
                    <p:nvPicPr>
                      <p:cNvPr id="40969" name="Object 9">
                        <a:extLst>
                          <a:ext uri="{FF2B5EF4-FFF2-40B4-BE49-F238E27FC236}">
                            <a16:creationId xmlns:a16="http://schemas.microsoft.com/office/drawing/2014/main" id="{35561F86-83FB-8E99-F397-BB9DBEFB01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1444625"/>
                        <a:ext cx="1412875" cy="688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 name="Object 10">
            <a:extLst>
              <a:ext uri="{FF2B5EF4-FFF2-40B4-BE49-F238E27FC236}">
                <a16:creationId xmlns:a16="http://schemas.microsoft.com/office/drawing/2014/main" id="{0EC279D9-F719-DA22-073F-4D6C9543AA9E}"/>
              </a:ext>
            </a:extLst>
          </p:cNvPr>
          <p:cNvGraphicFramePr>
            <a:graphicFrameLocks noChangeAspect="1"/>
          </p:cNvGraphicFramePr>
          <p:nvPr/>
        </p:nvGraphicFramePr>
        <p:xfrm>
          <a:off x="5580063" y="1196975"/>
          <a:ext cx="2644775" cy="1187450"/>
        </p:xfrm>
        <a:graphic>
          <a:graphicData uri="http://schemas.openxmlformats.org/presentationml/2006/ole">
            <mc:AlternateContent xmlns:mc="http://schemas.openxmlformats.org/markup-compatibility/2006">
              <mc:Choice xmlns:v="urn:schemas-microsoft-com:vml" Requires="v">
                <p:oleObj name="Equation" r:id="rId12" imgW="990170" imgH="444307" progId="Equation.DSMT4">
                  <p:embed/>
                </p:oleObj>
              </mc:Choice>
              <mc:Fallback>
                <p:oleObj name="Equation" r:id="rId12" imgW="990170" imgH="444307" progId="Equation.DSMT4">
                  <p:embed/>
                  <p:pic>
                    <p:nvPicPr>
                      <p:cNvPr id="40970" name="Object 10">
                        <a:extLst>
                          <a:ext uri="{FF2B5EF4-FFF2-40B4-BE49-F238E27FC236}">
                            <a16:creationId xmlns:a16="http://schemas.microsoft.com/office/drawing/2014/main" id="{0EC279D9-F719-DA22-073F-4D6C9543AA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0063" y="1196975"/>
                        <a:ext cx="2644775" cy="11874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1" name="Text Box 11">
            <a:extLst>
              <a:ext uri="{FF2B5EF4-FFF2-40B4-BE49-F238E27FC236}">
                <a16:creationId xmlns:a16="http://schemas.microsoft.com/office/drawing/2014/main" id="{7DAF2079-EFEB-F840-A391-969FBEB48134}"/>
              </a:ext>
            </a:extLst>
          </p:cNvPr>
          <p:cNvSpPr txBox="1">
            <a:spLocks noChangeArrowheads="1"/>
          </p:cNvSpPr>
          <p:nvPr/>
        </p:nvSpPr>
        <p:spPr bwMode="auto">
          <a:xfrm>
            <a:off x="4067175" y="1485900"/>
            <a:ext cx="17399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收敛域为</a:t>
            </a:r>
          </a:p>
        </p:txBody>
      </p:sp>
      <p:sp>
        <p:nvSpPr>
          <p:cNvPr id="40973" name="Text Box 13">
            <a:extLst>
              <a:ext uri="{FF2B5EF4-FFF2-40B4-BE49-F238E27FC236}">
                <a16:creationId xmlns:a16="http://schemas.microsoft.com/office/drawing/2014/main" id="{27059D36-D989-DB37-F283-EC6C543D69D0}"/>
              </a:ext>
            </a:extLst>
          </p:cNvPr>
          <p:cNvSpPr txBox="1">
            <a:spLocks noChangeArrowheads="1"/>
          </p:cNvSpPr>
          <p:nvPr/>
        </p:nvSpPr>
        <p:spPr bwMode="auto">
          <a:xfrm>
            <a:off x="2627313" y="2349500"/>
            <a:ext cx="3168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的收敛半径为</a:t>
            </a:r>
            <a:r>
              <a:rPr lang="en-US" altLang="zh-CN"/>
              <a:t>R,</a:t>
            </a:r>
          </a:p>
        </p:txBody>
      </p:sp>
      <p:graphicFrame>
        <p:nvGraphicFramePr>
          <p:cNvPr id="40975" name="Object 15">
            <a:extLst>
              <a:ext uri="{FF2B5EF4-FFF2-40B4-BE49-F238E27FC236}">
                <a16:creationId xmlns:a16="http://schemas.microsoft.com/office/drawing/2014/main" id="{AB50B572-5E5F-C670-A0B2-9041D1FC8108}"/>
              </a:ext>
            </a:extLst>
          </p:cNvPr>
          <p:cNvGraphicFramePr>
            <a:graphicFrameLocks noChangeAspect="1"/>
          </p:cNvGraphicFramePr>
          <p:nvPr/>
        </p:nvGraphicFramePr>
        <p:xfrm>
          <a:off x="6659563" y="2320925"/>
          <a:ext cx="1685925" cy="612775"/>
        </p:xfrm>
        <a:graphic>
          <a:graphicData uri="http://schemas.openxmlformats.org/presentationml/2006/ole">
            <mc:AlternateContent xmlns:mc="http://schemas.openxmlformats.org/markup-compatibility/2006">
              <mc:Choice xmlns:v="urn:schemas-microsoft-com:vml" Requires="v">
                <p:oleObj name="Equation" r:id="rId14" imgW="698197" imgH="253890" progId="Equation.DSMT4">
                  <p:embed/>
                </p:oleObj>
              </mc:Choice>
              <mc:Fallback>
                <p:oleObj name="Equation" r:id="rId14" imgW="698197" imgH="253890" progId="Equation.DSMT4">
                  <p:embed/>
                  <p:pic>
                    <p:nvPicPr>
                      <p:cNvPr id="40975" name="Object 15">
                        <a:extLst>
                          <a:ext uri="{FF2B5EF4-FFF2-40B4-BE49-F238E27FC236}">
                            <a16:creationId xmlns:a16="http://schemas.microsoft.com/office/drawing/2014/main" id="{AB50B572-5E5F-C670-A0B2-9041D1FC81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9563" y="2320925"/>
                        <a:ext cx="1685925" cy="612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6" name="Text Box 16">
            <a:extLst>
              <a:ext uri="{FF2B5EF4-FFF2-40B4-BE49-F238E27FC236}">
                <a16:creationId xmlns:a16="http://schemas.microsoft.com/office/drawing/2014/main" id="{B8461E80-8FE8-6043-4F7B-F39262C426C2}"/>
              </a:ext>
            </a:extLst>
          </p:cNvPr>
          <p:cNvSpPr txBox="1">
            <a:spLocks noChangeArrowheads="1"/>
          </p:cNvSpPr>
          <p:nvPr/>
        </p:nvSpPr>
        <p:spPr bwMode="auto">
          <a:xfrm>
            <a:off x="5160963" y="2341563"/>
            <a:ext cx="16129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收敛域为</a:t>
            </a:r>
          </a:p>
        </p:txBody>
      </p:sp>
      <p:sp>
        <p:nvSpPr>
          <p:cNvPr id="40993" name="Text Box 33">
            <a:extLst>
              <a:ext uri="{FF2B5EF4-FFF2-40B4-BE49-F238E27FC236}">
                <a16:creationId xmlns:a16="http://schemas.microsoft.com/office/drawing/2014/main" id="{3C433DC2-DC94-FE31-9C41-52D034D1D825}"/>
              </a:ext>
            </a:extLst>
          </p:cNvPr>
          <p:cNvSpPr txBox="1">
            <a:spLocks noChangeArrowheads="1"/>
          </p:cNvSpPr>
          <p:nvPr/>
        </p:nvSpPr>
        <p:spPr bwMode="auto">
          <a:xfrm>
            <a:off x="2843213" y="1543050"/>
            <a:ext cx="20907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时收敛</a:t>
            </a:r>
            <a:r>
              <a:rPr lang="en-US" altLang="zh-CN"/>
              <a:t>,</a:t>
            </a:r>
          </a:p>
        </p:txBody>
      </p:sp>
      <p:graphicFrame>
        <p:nvGraphicFramePr>
          <p:cNvPr id="40994" name="Object 34">
            <a:extLst>
              <a:ext uri="{FF2B5EF4-FFF2-40B4-BE49-F238E27FC236}">
                <a16:creationId xmlns:a16="http://schemas.microsoft.com/office/drawing/2014/main" id="{795A6FF8-4D75-C79A-6641-17C44028C348}"/>
              </a:ext>
            </a:extLst>
          </p:cNvPr>
          <p:cNvGraphicFramePr>
            <a:graphicFrameLocks noChangeAspect="1"/>
          </p:cNvGraphicFramePr>
          <p:nvPr/>
        </p:nvGraphicFramePr>
        <p:xfrm>
          <a:off x="755650" y="3132138"/>
          <a:ext cx="1984375" cy="512762"/>
        </p:xfrm>
        <a:graphic>
          <a:graphicData uri="http://schemas.openxmlformats.org/presentationml/2006/ole">
            <mc:AlternateContent xmlns:mc="http://schemas.openxmlformats.org/markup-compatibility/2006">
              <mc:Choice xmlns:v="urn:schemas-microsoft-com:vml" Requires="v">
                <p:oleObj name="Equation" r:id="rId16" imgW="837836" imgH="215806" progId="Equation.DSMT4">
                  <p:embed/>
                </p:oleObj>
              </mc:Choice>
              <mc:Fallback>
                <p:oleObj name="Equation" r:id="rId16" imgW="837836" imgH="215806" progId="Equation.DSMT4">
                  <p:embed/>
                  <p:pic>
                    <p:nvPicPr>
                      <p:cNvPr id="40994" name="Object 34">
                        <a:extLst>
                          <a:ext uri="{FF2B5EF4-FFF2-40B4-BE49-F238E27FC236}">
                            <a16:creationId xmlns:a16="http://schemas.microsoft.com/office/drawing/2014/main" id="{795A6FF8-4D75-C79A-6641-17C44028C34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650" y="3132138"/>
                        <a:ext cx="19843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5" name="Text Box 35">
            <a:extLst>
              <a:ext uri="{FF2B5EF4-FFF2-40B4-BE49-F238E27FC236}">
                <a16:creationId xmlns:a16="http://schemas.microsoft.com/office/drawing/2014/main" id="{4AFFE23B-970D-88B8-224B-A67C96D854C0}"/>
              </a:ext>
            </a:extLst>
          </p:cNvPr>
          <p:cNvSpPr txBox="1">
            <a:spLocks noChangeArrowheads="1"/>
          </p:cNvSpPr>
          <p:nvPr/>
        </p:nvSpPr>
        <p:spPr bwMode="auto">
          <a:xfrm>
            <a:off x="2700338" y="3054350"/>
            <a:ext cx="34877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两收敛域无公共部分</a:t>
            </a:r>
            <a:r>
              <a:rPr lang="en-US" altLang="zh-CN"/>
              <a:t>,</a:t>
            </a:r>
          </a:p>
        </p:txBody>
      </p:sp>
      <p:graphicFrame>
        <p:nvGraphicFramePr>
          <p:cNvPr id="40996" name="Object 36">
            <a:extLst>
              <a:ext uri="{FF2B5EF4-FFF2-40B4-BE49-F238E27FC236}">
                <a16:creationId xmlns:a16="http://schemas.microsoft.com/office/drawing/2014/main" id="{2440F460-6546-B698-FF51-AAF9BB9E442B}"/>
              </a:ext>
            </a:extLst>
          </p:cNvPr>
          <p:cNvGraphicFramePr>
            <a:graphicFrameLocks noChangeAspect="1"/>
          </p:cNvGraphicFramePr>
          <p:nvPr/>
        </p:nvGraphicFramePr>
        <p:xfrm>
          <a:off x="827088" y="3716338"/>
          <a:ext cx="1600200" cy="492125"/>
        </p:xfrm>
        <a:graphic>
          <a:graphicData uri="http://schemas.openxmlformats.org/presentationml/2006/ole">
            <mc:AlternateContent xmlns:mc="http://schemas.openxmlformats.org/markup-compatibility/2006">
              <mc:Choice xmlns:v="urn:schemas-microsoft-com:vml" Requires="v">
                <p:oleObj name="Equation" r:id="rId18" imgW="660113" imgH="203112" progId="Equation.DSMT4">
                  <p:embed/>
                </p:oleObj>
              </mc:Choice>
              <mc:Fallback>
                <p:oleObj name="Equation" r:id="rId18" imgW="660113" imgH="203112" progId="Equation.DSMT4">
                  <p:embed/>
                  <p:pic>
                    <p:nvPicPr>
                      <p:cNvPr id="40996" name="Object 36">
                        <a:extLst>
                          <a:ext uri="{FF2B5EF4-FFF2-40B4-BE49-F238E27FC236}">
                            <a16:creationId xmlns:a16="http://schemas.microsoft.com/office/drawing/2014/main" id="{2440F460-6546-B698-FF51-AAF9BB9E442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7088" y="3716338"/>
                        <a:ext cx="16002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7" name="Text Box 37">
            <a:extLst>
              <a:ext uri="{FF2B5EF4-FFF2-40B4-BE49-F238E27FC236}">
                <a16:creationId xmlns:a16="http://schemas.microsoft.com/office/drawing/2014/main" id="{A0CE0620-A9F6-74A1-F70D-F9814A2A28C8}"/>
              </a:ext>
            </a:extLst>
          </p:cNvPr>
          <p:cNvSpPr txBox="1">
            <a:spLocks noChangeArrowheads="1"/>
          </p:cNvSpPr>
          <p:nvPr/>
        </p:nvSpPr>
        <p:spPr bwMode="auto">
          <a:xfrm>
            <a:off x="2339975" y="3644900"/>
            <a:ext cx="41767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两收敛域有公共部分</a:t>
            </a:r>
            <a:r>
              <a:rPr lang="en-US" altLang="zh-CN" i="1"/>
              <a:t>H:</a:t>
            </a:r>
          </a:p>
        </p:txBody>
      </p:sp>
      <p:graphicFrame>
        <p:nvGraphicFramePr>
          <p:cNvPr id="40998" name="Object 38">
            <a:extLst>
              <a:ext uri="{FF2B5EF4-FFF2-40B4-BE49-F238E27FC236}">
                <a16:creationId xmlns:a16="http://schemas.microsoft.com/office/drawing/2014/main" id="{6A484ECC-6E88-A489-EBDE-20668E49A22C}"/>
              </a:ext>
            </a:extLst>
          </p:cNvPr>
          <p:cNvGraphicFramePr>
            <a:graphicFrameLocks noChangeAspect="1"/>
          </p:cNvGraphicFramePr>
          <p:nvPr/>
        </p:nvGraphicFramePr>
        <p:xfrm>
          <a:off x="5997575" y="3644900"/>
          <a:ext cx="2390775" cy="612775"/>
        </p:xfrm>
        <a:graphic>
          <a:graphicData uri="http://schemas.openxmlformats.org/presentationml/2006/ole">
            <mc:AlternateContent xmlns:mc="http://schemas.openxmlformats.org/markup-compatibility/2006">
              <mc:Choice xmlns:v="urn:schemas-microsoft-com:vml" Requires="v">
                <p:oleObj name="Equation" r:id="rId20" imgW="990170" imgH="253890" progId="Equation.DSMT4">
                  <p:embed/>
                </p:oleObj>
              </mc:Choice>
              <mc:Fallback>
                <p:oleObj name="Equation" r:id="rId20" imgW="990170" imgH="253890" progId="Equation.DSMT4">
                  <p:embed/>
                  <p:pic>
                    <p:nvPicPr>
                      <p:cNvPr id="40998" name="Object 38">
                        <a:extLst>
                          <a:ext uri="{FF2B5EF4-FFF2-40B4-BE49-F238E27FC236}">
                            <a16:creationId xmlns:a16="http://schemas.microsoft.com/office/drawing/2014/main" id="{6A484ECC-6E88-A489-EBDE-20668E49A22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97575" y="3644900"/>
                        <a:ext cx="23907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9" name="Text Box 39">
            <a:extLst>
              <a:ext uri="{FF2B5EF4-FFF2-40B4-BE49-F238E27FC236}">
                <a16:creationId xmlns:a16="http://schemas.microsoft.com/office/drawing/2014/main" id="{1B4DE654-EFDE-6B99-7FA4-ABB10EEC4EC2}"/>
              </a:ext>
            </a:extLst>
          </p:cNvPr>
          <p:cNvSpPr txBox="1">
            <a:spLocks noChangeArrowheads="1"/>
          </p:cNvSpPr>
          <p:nvPr/>
        </p:nvSpPr>
        <p:spPr bwMode="auto">
          <a:xfrm>
            <a:off x="827088" y="4221163"/>
            <a:ext cx="79200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a:t>这时</a:t>
            </a:r>
            <a:r>
              <a:rPr kumimoji="0" lang="en-US" altLang="zh-CN"/>
              <a:t>,</a:t>
            </a:r>
            <a:r>
              <a:rPr kumimoji="0" lang="zh-CN" altLang="en-US"/>
              <a:t>级数</a:t>
            </a:r>
            <a:r>
              <a:rPr kumimoji="0" lang="en-US" altLang="zh-CN"/>
              <a:t>(1)</a:t>
            </a:r>
            <a:r>
              <a:rPr kumimoji="0" lang="zh-CN" altLang="en-US"/>
              <a:t>在</a:t>
            </a:r>
            <a:r>
              <a:rPr kumimoji="0" lang="zh-CN" altLang="en-US">
                <a:solidFill>
                  <a:srgbClr val="FF3300"/>
                </a:solidFill>
              </a:rPr>
              <a:t>圆环</a:t>
            </a:r>
            <a:r>
              <a:rPr kumimoji="0" lang="en-US" altLang="zh-CN" i="1">
                <a:solidFill>
                  <a:srgbClr val="FF3300"/>
                </a:solidFill>
              </a:rPr>
              <a:t>H</a:t>
            </a:r>
            <a:r>
              <a:rPr kumimoji="0" lang="en-US" altLang="zh-CN">
                <a:solidFill>
                  <a:srgbClr val="FF3300"/>
                </a:solidFill>
              </a:rPr>
              <a:t>:</a:t>
            </a:r>
            <a:r>
              <a:rPr kumimoji="0" lang="en-US" altLang="zh-CN" i="1">
                <a:solidFill>
                  <a:srgbClr val="FF3300"/>
                </a:solidFill>
              </a:rPr>
              <a:t>r</a:t>
            </a:r>
            <a:r>
              <a:rPr kumimoji="0" lang="en-US" altLang="zh-CN">
                <a:solidFill>
                  <a:srgbClr val="FF3300"/>
                </a:solidFill>
              </a:rPr>
              <a:t>&lt;|</a:t>
            </a:r>
            <a:r>
              <a:rPr kumimoji="0" lang="en-US" altLang="zh-CN" i="1">
                <a:solidFill>
                  <a:srgbClr val="FF3300"/>
                </a:solidFill>
              </a:rPr>
              <a:t>z-a</a:t>
            </a:r>
            <a:r>
              <a:rPr kumimoji="0" lang="en-US" altLang="zh-CN">
                <a:solidFill>
                  <a:srgbClr val="FF3300"/>
                </a:solidFill>
              </a:rPr>
              <a:t>|&lt;</a:t>
            </a:r>
            <a:r>
              <a:rPr kumimoji="0" lang="en-US" altLang="zh-CN" i="1">
                <a:solidFill>
                  <a:srgbClr val="FF3300"/>
                </a:solidFill>
              </a:rPr>
              <a:t>R</a:t>
            </a:r>
            <a:r>
              <a:rPr kumimoji="0" lang="en-US" altLang="zh-CN"/>
              <a:t> </a:t>
            </a:r>
            <a:r>
              <a:rPr kumimoji="0" lang="zh-CN" altLang="en-US"/>
              <a:t>收敛于和函数</a:t>
            </a:r>
            <a:r>
              <a:rPr kumimoji="0" lang="en-US" altLang="zh-CN" i="1"/>
              <a:t>f</a:t>
            </a:r>
            <a:r>
              <a:rPr kumimoji="0" lang="en-US" altLang="zh-CN"/>
              <a:t>(</a:t>
            </a:r>
            <a:r>
              <a:rPr kumimoji="0" lang="en-US" altLang="zh-CN" i="1"/>
              <a:t>z</a:t>
            </a:r>
            <a:r>
              <a:rPr kumimoji="0" lang="en-US" altLang="zh-CN"/>
              <a:t>)=</a:t>
            </a:r>
            <a:r>
              <a:rPr lang="en-US" altLang="zh-CN" i="1"/>
              <a:t>f</a:t>
            </a:r>
            <a:r>
              <a:rPr lang="en-US" altLang="zh-CN" baseline="-25000"/>
              <a:t>1</a:t>
            </a:r>
            <a:r>
              <a:rPr lang="en-US" altLang="zh-CN"/>
              <a:t>(</a:t>
            </a:r>
            <a:r>
              <a:rPr lang="en-US" altLang="zh-CN" i="1"/>
              <a:t>z</a:t>
            </a:r>
            <a:r>
              <a:rPr lang="en-US" altLang="zh-CN"/>
              <a:t>)+ </a:t>
            </a:r>
            <a:r>
              <a:rPr kumimoji="0" lang="en-US" altLang="zh-CN" i="1"/>
              <a:t>f</a:t>
            </a:r>
            <a:r>
              <a:rPr kumimoji="0" lang="en-US" altLang="zh-CN" baseline="-25000"/>
              <a:t>2</a:t>
            </a:r>
            <a:r>
              <a:rPr kumimoji="0" lang="en-US" altLang="zh-CN"/>
              <a:t>(</a:t>
            </a:r>
            <a:r>
              <a:rPr kumimoji="0" lang="en-US" altLang="zh-CN" i="1"/>
              <a:t>z</a:t>
            </a:r>
            <a:r>
              <a:rPr kumimoji="0" lang="en-US" altLang="zh-CN"/>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0965"/>
                                        </p:tgtEl>
                                        <p:attrNameLst>
                                          <p:attrName>style.visibility</p:attrName>
                                        </p:attrNameLst>
                                      </p:cBhvr>
                                      <p:to>
                                        <p:strVal val="visible"/>
                                      </p:to>
                                    </p:set>
                                    <p:animEffect transition="in" filter="wipe(left)">
                                      <p:cBhvr>
                                        <p:cTn id="11" dur="500"/>
                                        <p:tgtEl>
                                          <p:spTgt spid="409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0966"/>
                                        </p:tgtEl>
                                        <p:attrNameLst>
                                          <p:attrName>style.visibility</p:attrName>
                                        </p:attrNameLst>
                                      </p:cBhvr>
                                      <p:to>
                                        <p:strVal val="visible"/>
                                      </p:to>
                                    </p:set>
                                    <p:animEffect transition="in" filter="wipe(left)">
                                      <p:cBhvr>
                                        <p:cTn id="16" dur="500"/>
                                        <p:tgtEl>
                                          <p:spTgt spid="409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0968"/>
                                        </p:tgtEl>
                                        <p:attrNameLst>
                                          <p:attrName>style.visibility</p:attrName>
                                        </p:attrNameLst>
                                      </p:cBhvr>
                                      <p:to>
                                        <p:strVal val="visible"/>
                                      </p:to>
                                    </p:set>
                                    <p:animEffect transition="in" filter="wipe(left)">
                                      <p:cBhvr>
                                        <p:cTn id="21" dur="500"/>
                                        <p:tgtEl>
                                          <p:spTgt spid="4096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40969"/>
                                        </p:tgtEl>
                                        <p:attrNameLst>
                                          <p:attrName>style.visibility</p:attrName>
                                        </p:attrNameLst>
                                      </p:cBhvr>
                                      <p:to>
                                        <p:strVal val="visible"/>
                                      </p:to>
                                    </p:set>
                                    <p:animEffect transition="in" filter="wipe(left)">
                                      <p:cBhvr>
                                        <p:cTn id="25" dur="500"/>
                                        <p:tgtEl>
                                          <p:spTgt spid="40969"/>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40993"/>
                                        </p:tgtEl>
                                        <p:attrNameLst>
                                          <p:attrName>style.visibility</p:attrName>
                                        </p:attrNameLst>
                                      </p:cBhvr>
                                      <p:to>
                                        <p:strVal val="visible"/>
                                      </p:to>
                                    </p:set>
                                    <p:animEffect transition="in" filter="wipe(left)">
                                      <p:cBhvr>
                                        <p:cTn id="29" dur="500"/>
                                        <p:tgtEl>
                                          <p:spTgt spid="409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0971"/>
                                        </p:tgtEl>
                                        <p:attrNameLst>
                                          <p:attrName>style.visibility</p:attrName>
                                        </p:attrNameLst>
                                      </p:cBhvr>
                                      <p:to>
                                        <p:strVal val="visible"/>
                                      </p:to>
                                    </p:set>
                                    <p:animEffect transition="in" filter="wipe(left)">
                                      <p:cBhvr>
                                        <p:cTn id="34" dur="500"/>
                                        <p:tgtEl>
                                          <p:spTgt spid="40971"/>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40970"/>
                                        </p:tgtEl>
                                        <p:attrNameLst>
                                          <p:attrName>style.visibility</p:attrName>
                                        </p:attrNameLst>
                                      </p:cBhvr>
                                      <p:to>
                                        <p:strVal val="visible"/>
                                      </p:to>
                                    </p:set>
                                    <p:animEffect transition="in" filter="wipe(left)">
                                      <p:cBhvr>
                                        <p:cTn id="38" dur="500"/>
                                        <p:tgtEl>
                                          <p:spTgt spid="409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0962"/>
                                        </p:tgtEl>
                                        <p:attrNameLst>
                                          <p:attrName>style.visibility</p:attrName>
                                        </p:attrNameLst>
                                      </p:cBhvr>
                                      <p:to>
                                        <p:strVal val="visible"/>
                                      </p:to>
                                    </p:set>
                                    <p:animEffect transition="in" filter="wipe(left)">
                                      <p:cBhvr>
                                        <p:cTn id="43" dur="500"/>
                                        <p:tgtEl>
                                          <p:spTgt spid="4096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0973"/>
                                        </p:tgtEl>
                                        <p:attrNameLst>
                                          <p:attrName>style.visibility</p:attrName>
                                        </p:attrNameLst>
                                      </p:cBhvr>
                                      <p:to>
                                        <p:strVal val="visible"/>
                                      </p:to>
                                    </p:set>
                                    <p:animEffect transition="in" filter="wipe(left)">
                                      <p:cBhvr>
                                        <p:cTn id="48" dur="500"/>
                                        <p:tgtEl>
                                          <p:spTgt spid="40973"/>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40976"/>
                                        </p:tgtEl>
                                        <p:attrNameLst>
                                          <p:attrName>style.visibility</p:attrName>
                                        </p:attrNameLst>
                                      </p:cBhvr>
                                      <p:to>
                                        <p:strVal val="visible"/>
                                      </p:to>
                                    </p:set>
                                    <p:animEffect transition="in" filter="wipe(left)">
                                      <p:cBhvr>
                                        <p:cTn id="52" dur="500"/>
                                        <p:tgtEl>
                                          <p:spTgt spid="40976"/>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40975"/>
                                        </p:tgtEl>
                                        <p:attrNameLst>
                                          <p:attrName>style.visibility</p:attrName>
                                        </p:attrNameLst>
                                      </p:cBhvr>
                                      <p:to>
                                        <p:strVal val="visible"/>
                                      </p:to>
                                    </p:set>
                                    <p:animEffect transition="in" filter="wipe(left)">
                                      <p:cBhvr>
                                        <p:cTn id="56" dur="500"/>
                                        <p:tgtEl>
                                          <p:spTgt spid="409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0994"/>
                                        </p:tgtEl>
                                        <p:attrNameLst>
                                          <p:attrName>style.visibility</p:attrName>
                                        </p:attrNameLst>
                                      </p:cBhvr>
                                      <p:to>
                                        <p:strVal val="visible"/>
                                      </p:to>
                                    </p:set>
                                    <p:animEffect transition="in" filter="wipe(left)">
                                      <p:cBhvr>
                                        <p:cTn id="61" dur="500"/>
                                        <p:tgtEl>
                                          <p:spTgt spid="4099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0995"/>
                                        </p:tgtEl>
                                        <p:attrNameLst>
                                          <p:attrName>style.visibility</p:attrName>
                                        </p:attrNameLst>
                                      </p:cBhvr>
                                      <p:to>
                                        <p:strVal val="visible"/>
                                      </p:to>
                                    </p:set>
                                    <p:animEffect transition="in" filter="wipe(left)">
                                      <p:cBhvr>
                                        <p:cTn id="66" dur="500"/>
                                        <p:tgtEl>
                                          <p:spTgt spid="4099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40996"/>
                                        </p:tgtEl>
                                        <p:attrNameLst>
                                          <p:attrName>style.visibility</p:attrName>
                                        </p:attrNameLst>
                                      </p:cBhvr>
                                      <p:to>
                                        <p:strVal val="visible"/>
                                      </p:to>
                                    </p:set>
                                    <p:animEffect transition="in" filter="wipe(left)">
                                      <p:cBhvr>
                                        <p:cTn id="71" dur="500"/>
                                        <p:tgtEl>
                                          <p:spTgt spid="4099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0997"/>
                                        </p:tgtEl>
                                        <p:attrNameLst>
                                          <p:attrName>style.visibility</p:attrName>
                                        </p:attrNameLst>
                                      </p:cBhvr>
                                      <p:to>
                                        <p:strVal val="visible"/>
                                      </p:to>
                                    </p:set>
                                    <p:animEffect transition="in" filter="wipe(left)">
                                      <p:cBhvr>
                                        <p:cTn id="76" dur="500"/>
                                        <p:tgtEl>
                                          <p:spTgt spid="40997"/>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40998"/>
                                        </p:tgtEl>
                                        <p:attrNameLst>
                                          <p:attrName>style.visibility</p:attrName>
                                        </p:attrNameLst>
                                      </p:cBhvr>
                                      <p:to>
                                        <p:strVal val="visible"/>
                                      </p:to>
                                    </p:set>
                                    <p:animEffect transition="in" filter="wipe(left)">
                                      <p:cBhvr>
                                        <p:cTn id="80" dur="500"/>
                                        <p:tgtEl>
                                          <p:spTgt spid="4099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40999"/>
                                        </p:tgtEl>
                                        <p:attrNameLst>
                                          <p:attrName>style.visibility</p:attrName>
                                        </p:attrNameLst>
                                      </p:cBhvr>
                                      <p:to>
                                        <p:strVal val="visible"/>
                                      </p:to>
                                    </p:set>
                                    <p:animEffect transition="in" filter="wipe(left)">
                                      <p:cBhvr>
                                        <p:cTn id="8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utoUpdateAnimBg="0"/>
      <p:bldP spid="40971" grpId="0" autoUpdateAnimBg="0"/>
      <p:bldP spid="40976" grpId="0" autoUpdateAnimBg="0"/>
      <p:bldP spid="40993" grpId="0" autoUpdateAnimBg="0"/>
      <p:bldP spid="40995" grpId="0" autoUpdateAnimBg="0"/>
      <p:bldP spid="40997" grpId="0" autoUpdateAnimBg="0"/>
      <p:bldP spid="409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43CDD52F-A212-6254-9233-CFC3BB407C85}"/>
              </a:ext>
            </a:extLst>
          </p:cNvPr>
          <p:cNvSpPr>
            <a:spLocks noGrp="1"/>
          </p:cNvSpPr>
          <p:nvPr>
            <p:ph type="sldNum" sz="quarter" idx="10"/>
          </p:nvPr>
        </p:nvSpPr>
        <p:spPr/>
        <p:txBody>
          <a:bodyPr/>
          <a:lstStyle/>
          <a:p>
            <a:pPr>
              <a:defRPr/>
            </a:pPr>
            <a:fld id="{76830671-B740-46B4-8EF2-005D7D98C193}" type="slidenum">
              <a:rPr lang="en-US" altLang="zh-CN"/>
              <a:pPr>
                <a:defRPr/>
              </a:pPr>
              <a:t>23</a:t>
            </a:fld>
            <a:endParaRPr lang="en-US" altLang="zh-CN"/>
          </a:p>
        </p:txBody>
      </p:sp>
      <p:sp>
        <p:nvSpPr>
          <p:cNvPr id="3" name="日期占位符 4">
            <a:extLst>
              <a:ext uri="{FF2B5EF4-FFF2-40B4-BE49-F238E27FC236}">
                <a16:creationId xmlns:a16="http://schemas.microsoft.com/office/drawing/2014/main" id="{F4DF61CE-1978-6581-2E5B-152471A0CF59}"/>
              </a:ext>
            </a:extLst>
          </p:cNvPr>
          <p:cNvSpPr>
            <a:spLocks noGrp="1"/>
          </p:cNvSpPr>
          <p:nvPr>
            <p:ph type="dt" sz="quarter" idx="11"/>
          </p:nvPr>
        </p:nvSpPr>
        <p:spPr/>
        <p:txBody>
          <a:bodyPr/>
          <a:lstStyle/>
          <a:p>
            <a:pPr>
              <a:defRPr/>
            </a:pPr>
            <a:fld id="{3F891B3C-78FF-43A5-B732-6CE07B572A71}" type="datetime1">
              <a:rPr lang="zh-CN" altLang="en-US"/>
              <a:pPr>
                <a:defRPr/>
              </a:pPr>
              <a:t>2023/10/17</a:t>
            </a:fld>
            <a:endParaRPr lang="en-US" altLang="zh-CN"/>
          </a:p>
        </p:txBody>
      </p:sp>
      <p:sp>
        <p:nvSpPr>
          <p:cNvPr id="6150" name="Text Box 6">
            <a:extLst>
              <a:ext uri="{FF2B5EF4-FFF2-40B4-BE49-F238E27FC236}">
                <a16:creationId xmlns:a16="http://schemas.microsoft.com/office/drawing/2014/main" id="{A71B2AB1-CA19-2D7D-73BB-807B4ECCB03D}"/>
              </a:ext>
            </a:extLst>
          </p:cNvPr>
          <p:cNvSpPr txBox="1">
            <a:spLocks noChangeArrowheads="1"/>
          </p:cNvSpPr>
          <p:nvPr/>
        </p:nvSpPr>
        <p:spPr bwMode="auto">
          <a:xfrm>
            <a:off x="539750" y="938213"/>
            <a:ext cx="810418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3200"/>
              <a:t>       </a:t>
            </a:r>
            <a:r>
              <a:rPr kumimoji="0" lang="zh-CN" altLang="en-US" sz="3200"/>
              <a:t>定理</a:t>
            </a:r>
            <a:r>
              <a:rPr kumimoji="0" lang="en-US" altLang="zh-CN" sz="3200"/>
              <a:t>5.2 (</a:t>
            </a:r>
            <a:r>
              <a:rPr kumimoji="0" lang="zh-CN" altLang="en-US" sz="3200"/>
              <a:t>洛朗定理</a:t>
            </a:r>
            <a:r>
              <a:rPr kumimoji="0" lang="en-US" altLang="zh-CN" sz="3200"/>
              <a:t>)  </a:t>
            </a:r>
            <a:r>
              <a:rPr kumimoji="0" lang="zh-CN" altLang="en-US" sz="3200"/>
              <a:t>在圆环</a:t>
            </a:r>
            <a:r>
              <a:rPr kumimoji="0" lang="en-US" altLang="zh-CN" sz="3200"/>
              <a:t>H:</a:t>
            </a:r>
            <a:r>
              <a:rPr kumimoji="0" lang="en-US" altLang="zh-CN" sz="3200" i="1"/>
              <a:t>r</a:t>
            </a:r>
            <a:r>
              <a:rPr kumimoji="0" lang="en-US" altLang="zh-CN" sz="3200"/>
              <a:t>&lt;|</a:t>
            </a:r>
            <a:r>
              <a:rPr kumimoji="0" lang="en-US" altLang="zh-CN" sz="3200" i="1"/>
              <a:t>z</a:t>
            </a:r>
            <a:r>
              <a:rPr kumimoji="0" lang="en-US" altLang="zh-CN" sz="3200"/>
              <a:t>-</a:t>
            </a:r>
            <a:r>
              <a:rPr kumimoji="0" lang="en-US" altLang="zh-CN" sz="3200" i="1"/>
              <a:t>a</a:t>
            </a:r>
            <a:r>
              <a:rPr kumimoji="0" lang="en-US" altLang="zh-CN" sz="3200"/>
              <a:t>|&lt;</a:t>
            </a:r>
            <a:r>
              <a:rPr kumimoji="0" lang="en-US" altLang="zh-CN" sz="3200" i="1"/>
              <a:t>R</a:t>
            </a:r>
            <a:r>
              <a:rPr kumimoji="0" lang="en-US" altLang="zh-CN" sz="3200"/>
              <a:t>,</a:t>
            </a:r>
          </a:p>
          <a:p>
            <a:pPr eaLnBrk="1" hangingPunct="1">
              <a:lnSpc>
                <a:spcPct val="100000"/>
              </a:lnSpc>
            </a:pPr>
            <a:r>
              <a:rPr kumimoji="0" lang="en-US" altLang="zh-CN" sz="3200"/>
              <a:t>(</a:t>
            </a:r>
            <a:r>
              <a:rPr kumimoji="0" lang="en-US" altLang="zh-CN" sz="3200" i="1"/>
              <a:t>r</a:t>
            </a:r>
            <a:r>
              <a:rPr kumimoji="0" lang="en-US" altLang="zh-CN" sz="3200"/>
              <a:t>≥0,</a:t>
            </a:r>
            <a:r>
              <a:rPr kumimoji="0" lang="en-US" altLang="zh-CN" sz="3200" i="1"/>
              <a:t>R</a:t>
            </a:r>
            <a:r>
              <a:rPr kumimoji="0" lang="en-US" altLang="zh-CN" sz="3200"/>
              <a:t>≤+∞)</a:t>
            </a:r>
            <a:r>
              <a:rPr kumimoji="0" lang="zh-CN" altLang="en-US" sz="3200"/>
              <a:t>内解析的函数</a:t>
            </a:r>
            <a:r>
              <a:rPr kumimoji="0" lang="en-US" altLang="zh-CN" sz="3200" i="1"/>
              <a:t>f</a:t>
            </a:r>
            <a:r>
              <a:rPr kumimoji="0" lang="en-US" altLang="zh-CN" sz="3200"/>
              <a:t>(</a:t>
            </a:r>
            <a:r>
              <a:rPr kumimoji="0" lang="en-US" altLang="zh-CN" sz="3200" i="1"/>
              <a:t>z</a:t>
            </a:r>
            <a:r>
              <a:rPr kumimoji="0" lang="en-US" altLang="zh-CN" sz="3200"/>
              <a:t>)</a:t>
            </a:r>
            <a:r>
              <a:rPr kumimoji="0" lang="zh-CN" altLang="en-US" sz="3200"/>
              <a:t>必可展成双边</a:t>
            </a:r>
          </a:p>
          <a:p>
            <a:pPr eaLnBrk="1" hangingPunct="1">
              <a:lnSpc>
                <a:spcPct val="100000"/>
              </a:lnSpc>
            </a:pPr>
            <a:r>
              <a:rPr kumimoji="0" lang="zh-CN" altLang="en-US" sz="3200"/>
              <a:t>幂级数</a:t>
            </a:r>
          </a:p>
        </p:txBody>
      </p:sp>
      <p:graphicFrame>
        <p:nvGraphicFramePr>
          <p:cNvPr id="6151" name="Object 7">
            <a:extLst>
              <a:ext uri="{FF2B5EF4-FFF2-40B4-BE49-F238E27FC236}">
                <a16:creationId xmlns:a16="http://schemas.microsoft.com/office/drawing/2014/main" id="{E4C6FE13-C439-FFE1-E411-31E669D2EC8E}"/>
              </a:ext>
            </a:extLst>
          </p:cNvPr>
          <p:cNvGraphicFramePr>
            <a:graphicFrameLocks noChangeAspect="1"/>
          </p:cNvGraphicFramePr>
          <p:nvPr/>
        </p:nvGraphicFramePr>
        <p:xfrm>
          <a:off x="1835150" y="1844675"/>
          <a:ext cx="3667125" cy="1150938"/>
        </p:xfrm>
        <a:graphic>
          <a:graphicData uri="http://schemas.openxmlformats.org/presentationml/2006/ole">
            <mc:AlternateContent xmlns:mc="http://schemas.openxmlformats.org/markup-compatibility/2006">
              <mc:Choice xmlns:v="urn:schemas-microsoft-com:vml" Requires="v">
                <p:oleObj name="Equation" r:id="rId2" imgW="1333601" imgH="419126" progId="Equation.DSMT4">
                  <p:embed/>
                </p:oleObj>
              </mc:Choice>
              <mc:Fallback>
                <p:oleObj name="Equation" r:id="rId2" imgW="1333601" imgH="419126" progId="Equation.DSMT4">
                  <p:embed/>
                  <p:pic>
                    <p:nvPicPr>
                      <p:cNvPr id="6151" name="Object 7">
                        <a:extLst>
                          <a:ext uri="{FF2B5EF4-FFF2-40B4-BE49-F238E27FC236}">
                            <a16:creationId xmlns:a16="http://schemas.microsoft.com/office/drawing/2014/main" id="{E4C6FE13-C439-FFE1-E411-31E669D2E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844675"/>
                        <a:ext cx="3667125"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8">
            <a:extLst>
              <a:ext uri="{FF2B5EF4-FFF2-40B4-BE49-F238E27FC236}">
                <a16:creationId xmlns:a16="http://schemas.microsoft.com/office/drawing/2014/main" id="{B1DE6CC2-4810-5F06-DC1A-C8106AB962D6}"/>
              </a:ext>
            </a:extLst>
          </p:cNvPr>
          <p:cNvSpPr txBox="1">
            <a:spLocks noChangeArrowheads="1"/>
          </p:cNvSpPr>
          <p:nvPr/>
        </p:nvSpPr>
        <p:spPr bwMode="auto">
          <a:xfrm>
            <a:off x="539750" y="2705100"/>
            <a:ext cx="180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3200"/>
              <a:t>其中</a:t>
            </a:r>
          </a:p>
        </p:txBody>
      </p:sp>
      <p:graphicFrame>
        <p:nvGraphicFramePr>
          <p:cNvPr id="6153" name="Object 9">
            <a:extLst>
              <a:ext uri="{FF2B5EF4-FFF2-40B4-BE49-F238E27FC236}">
                <a16:creationId xmlns:a16="http://schemas.microsoft.com/office/drawing/2014/main" id="{F4EBB15F-CEB0-D3B2-CF03-54FC70A762BF}"/>
              </a:ext>
            </a:extLst>
          </p:cNvPr>
          <p:cNvGraphicFramePr>
            <a:graphicFrameLocks noChangeAspect="1"/>
          </p:cNvGraphicFramePr>
          <p:nvPr/>
        </p:nvGraphicFramePr>
        <p:xfrm>
          <a:off x="615950" y="2852738"/>
          <a:ext cx="7051675" cy="1143000"/>
        </p:xfrm>
        <a:graphic>
          <a:graphicData uri="http://schemas.openxmlformats.org/presentationml/2006/ole">
            <mc:AlternateContent xmlns:mc="http://schemas.openxmlformats.org/markup-compatibility/2006">
              <mc:Choice xmlns:v="urn:schemas-microsoft-com:vml" Requires="v">
                <p:oleObj name="Equation" r:id="rId4" imgW="2667000" imgH="431800" progId="Equation.DSMT4">
                  <p:embed/>
                </p:oleObj>
              </mc:Choice>
              <mc:Fallback>
                <p:oleObj name="Equation" r:id="rId4" imgW="2667000" imgH="431800" progId="Equation.DSMT4">
                  <p:embed/>
                  <p:pic>
                    <p:nvPicPr>
                      <p:cNvPr id="6153" name="Object 9">
                        <a:extLst>
                          <a:ext uri="{FF2B5EF4-FFF2-40B4-BE49-F238E27FC236}">
                            <a16:creationId xmlns:a16="http://schemas.microsoft.com/office/drawing/2014/main" id="{F4EBB15F-CEB0-D3B2-CF03-54FC70A762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2852738"/>
                        <a:ext cx="70516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11">
            <a:extLst>
              <a:ext uri="{FF2B5EF4-FFF2-40B4-BE49-F238E27FC236}">
                <a16:creationId xmlns:a16="http://schemas.microsoft.com/office/drawing/2014/main" id="{7A0DCE6D-E1E2-68A7-4A3D-8FDDAA3063D9}"/>
              </a:ext>
            </a:extLst>
          </p:cNvPr>
          <p:cNvSpPr txBox="1">
            <a:spLocks noChangeArrowheads="1"/>
          </p:cNvSpPr>
          <p:nvPr/>
        </p:nvSpPr>
        <p:spPr bwMode="auto">
          <a:xfrm>
            <a:off x="7875588" y="2133600"/>
            <a:ext cx="65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3200"/>
              <a:t>(2)</a:t>
            </a:r>
          </a:p>
        </p:txBody>
      </p:sp>
      <p:sp>
        <p:nvSpPr>
          <p:cNvPr id="9225" name="Rectangle 13">
            <a:extLst>
              <a:ext uri="{FF2B5EF4-FFF2-40B4-BE49-F238E27FC236}">
                <a16:creationId xmlns:a16="http://schemas.microsoft.com/office/drawing/2014/main" id="{CF4F88C4-5F59-638B-8863-0BA0B3EEAE61}"/>
              </a:ext>
            </a:extLst>
          </p:cNvPr>
          <p:cNvSpPr>
            <a:spLocks noGrp="1" noChangeArrowheads="1"/>
          </p:cNvSpPr>
          <p:nvPr>
            <p:ph type="title"/>
          </p:nvPr>
        </p:nvSpPr>
        <p:spPr>
          <a:xfrm>
            <a:off x="611188" y="360363"/>
            <a:ext cx="7488237" cy="765175"/>
          </a:xfrm>
        </p:spPr>
        <p:txBody>
          <a:bodyPr/>
          <a:lstStyle/>
          <a:p>
            <a:pPr algn="l" eaLnBrk="1" hangingPunct="1"/>
            <a:r>
              <a:rPr lang="en-US" altLang="zh-CN" sz="3200" b="1">
                <a:solidFill>
                  <a:srgbClr val="FF3300"/>
                </a:solidFill>
                <a:ea typeface="黑体" panose="02010609060101010101" pitchFamily="49" charset="-122"/>
              </a:rPr>
              <a:t>2. </a:t>
            </a:r>
            <a:r>
              <a:rPr lang="zh-CN" altLang="en-US" sz="3200" b="1">
                <a:solidFill>
                  <a:srgbClr val="FF3300"/>
                </a:solidFill>
                <a:ea typeface="黑体" panose="02010609060101010101" pitchFamily="49" charset="-122"/>
              </a:rPr>
              <a:t>解析函数的洛朗</a:t>
            </a:r>
            <a:r>
              <a:rPr lang="en-US" altLang="zh-CN" sz="3200" b="1">
                <a:solidFill>
                  <a:srgbClr val="FF3300"/>
                </a:solidFill>
                <a:ea typeface="黑体" panose="02010609060101010101" pitchFamily="49" charset="-122"/>
              </a:rPr>
              <a:t>(Laurent)</a:t>
            </a:r>
            <a:r>
              <a:rPr lang="zh-CN" altLang="en-US" sz="3200" b="1">
                <a:solidFill>
                  <a:srgbClr val="FF3300"/>
                </a:solidFill>
                <a:ea typeface="黑体" panose="02010609060101010101" pitchFamily="49" charset="-122"/>
              </a:rPr>
              <a:t>展式</a:t>
            </a:r>
          </a:p>
        </p:txBody>
      </p:sp>
      <p:graphicFrame>
        <p:nvGraphicFramePr>
          <p:cNvPr id="6170" name="Object 26">
            <a:extLst>
              <a:ext uri="{FF2B5EF4-FFF2-40B4-BE49-F238E27FC236}">
                <a16:creationId xmlns:a16="http://schemas.microsoft.com/office/drawing/2014/main" id="{96392B25-4414-2364-C81F-376C25648A00}"/>
              </a:ext>
            </a:extLst>
          </p:cNvPr>
          <p:cNvGraphicFramePr>
            <a:graphicFrameLocks noGrp="1" noChangeAspect="1"/>
          </p:cNvGraphicFramePr>
          <p:nvPr>
            <p:ph idx="1"/>
          </p:nvPr>
        </p:nvGraphicFramePr>
        <p:xfrm>
          <a:off x="684213" y="3860800"/>
          <a:ext cx="8058150" cy="1223963"/>
        </p:xfrm>
        <a:graphic>
          <a:graphicData uri="http://schemas.openxmlformats.org/presentationml/2006/ole">
            <mc:AlternateContent xmlns:mc="http://schemas.openxmlformats.org/markup-compatibility/2006">
              <mc:Choice xmlns:v="urn:schemas-microsoft-com:vml" Requires="v">
                <p:oleObj name="Equation" r:id="rId6" imgW="3000342" imgH="447624" progId="Equation.DSMT4">
                  <p:embed/>
                </p:oleObj>
              </mc:Choice>
              <mc:Fallback>
                <p:oleObj name="Equation" r:id="rId6" imgW="3000342" imgH="447624" progId="Equation.DSMT4">
                  <p:embed/>
                  <p:pic>
                    <p:nvPicPr>
                      <p:cNvPr id="6170" name="Object 26">
                        <a:extLst>
                          <a:ext uri="{FF2B5EF4-FFF2-40B4-BE49-F238E27FC236}">
                            <a16:creationId xmlns:a16="http://schemas.microsoft.com/office/drawing/2014/main" id="{96392B25-4414-2364-C81F-376C25648A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860800"/>
                        <a:ext cx="8058150"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2" name="Rectangle 28">
            <a:extLst>
              <a:ext uri="{FF2B5EF4-FFF2-40B4-BE49-F238E27FC236}">
                <a16:creationId xmlns:a16="http://schemas.microsoft.com/office/drawing/2014/main" id="{139F4E67-1C30-803A-CE16-121A9DBA9FC8}"/>
              </a:ext>
            </a:extLst>
          </p:cNvPr>
          <p:cNvSpPr>
            <a:spLocks noChangeArrowheads="1"/>
          </p:cNvSpPr>
          <p:nvPr/>
        </p:nvSpPr>
        <p:spPr bwMode="auto">
          <a:xfrm>
            <a:off x="684213" y="5013325"/>
            <a:ext cx="80645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zh-CN" altLang="en-US">
                <a:solidFill>
                  <a:srgbClr val="FF3300"/>
                </a:solidFill>
                <a:latin typeface="黑体" panose="02010609060101010101" pitchFamily="49" charset="-122"/>
              </a:rPr>
              <a:t>定义</a:t>
            </a:r>
            <a:r>
              <a:rPr kumimoji="0" lang="en-US" altLang="zh-CN">
                <a:solidFill>
                  <a:srgbClr val="FF3300"/>
                </a:solidFill>
                <a:latin typeface="黑体" panose="02010609060101010101" pitchFamily="49" charset="-122"/>
              </a:rPr>
              <a:t>5.1</a:t>
            </a:r>
            <a:r>
              <a:rPr kumimoji="0" lang="en-US" altLang="zh-CN" b="0">
                <a:latin typeface="黑体" panose="02010609060101010101" pitchFamily="49" charset="-122"/>
              </a:rPr>
              <a:t> </a:t>
            </a:r>
            <a:r>
              <a:rPr kumimoji="0" lang="en-US" altLang="zh-CN">
                <a:latin typeface="黑体" panose="02010609060101010101" pitchFamily="49" charset="-122"/>
              </a:rPr>
              <a:t>(2)</a:t>
            </a:r>
            <a:r>
              <a:rPr kumimoji="0" lang="zh-CN" altLang="en-US">
                <a:latin typeface="黑体" panose="02010609060101010101" pitchFamily="49" charset="-122"/>
              </a:rPr>
              <a:t>式称为</a:t>
            </a:r>
            <a:r>
              <a:rPr kumimoji="0" lang="en-US" altLang="zh-CN" i="1"/>
              <a:t>f</a:t>
            </a:r>
            <a:r>
              <a:rPr kumimoji="0" lang="en-US" altLang="zh-CN"/>
              <a:t>(</a:t>
            </a:r>
            <a:r>
              <a:rPr kumimoji="0" lang="en-US" altLang="zh-CN" i="1"/>
              <a:t>z</a:t>
            </a:r>
            <a:r>
              <a:rPr kumimoji="0" lang="en-US" altLang="zh-CN"/>
              <a:t>)</a:t>
            </a:r>
            <a:r>
              <a:rPr kumimoji="0" lang="zh-CN" altLang="en-US">
                <a:latin typeface="黑体" panose="02010609060101010101" pitchFamily="49" charset="-122"/>
              </a:rPr>
              <a:t>在点</a:t>
            </a:r>
            <a:r>
              <a:rPr kumimoji="0" lang="en-US" altLang="zh-CN" i="1"/>
              <a:t>a</a:t>
            </a:r>
            <a:r>
              <a:rPr kumimoji="0" lang="zh-CN" altLang="en-US">
                <a:latin typeface="黑体" panose="02010609060101010101" pitchFamily="49" charset="-122"/>
              </a:rPr>
              <a:t>处的</a:t>
            </a:r>
            <a:r>
              <a:rPr kumimoji="0" lang="zh-CN" altLang="en-US">
                <a:solidFill>
                  <a:srgbClr val="FF3300"/>
                </a:solidFill>
                <a:latin typeface="黑体" panose="02010609060101010101" pitchFamily="49" charset="-122"/>
              </a:rPr>
              <a:t>罗朗展式</a:t>
            </a:r>
            <a:r>
              <a:rPr kumimoji="0" lang="zh-CN" altLang="en-US">
                <a:latin typeface="黑体" panose="02010609060101010101" pitchFamily="49" charset="-122"/>
              </a:rPr>
              <a:t>，</a:t>
            </a:r>
            <a:r>
              <a:rPr kumimoji="0" lang="en-US" altLang="zh-CN">
                <a:latin typeface="黑体" panose="02010609060101010101" pitchFamily="49" charset="-122"/>
              </a:rPr>
              <a:t>(3)</a:t>
            </a:r>
            <a:r>
              <a:rPr kumimoji="0" lang="zh-CN" altLang="en-US">
                <a:latin typeface="黑体" panose="02010609060101010101" pitchFamily="49" charset="-122"/>
              </a:rPr>
              <a:t>称为其</a:t>
            </a:r>
            <a:r>
              <a:rPr kumimoji="0" lang="zh-CN" altLang="en-US">
                <a:solidFill>
                  <a:srgbClr val="FF3300"/>
                </a:solidFill>
                <a:latin typeface="黑体" panose="02010609060101010101" pitchFamily="49" charset="-122"/>
              </a:rPr>
              <a:t>罗朗系数</a:t>
            </a:r>
            <a:r>
              <a:rPr kumimoji="0" lang="zh-CN" altLang="en-US">
                <a:latin typeface="黑体" panose="02010609060101010101" pitchFamily="49" charset="-122"/>
              </a:rPr>
              <a:t>，而</a:t>
            </a:r>
            <a:r>
              <a:rPr kumimoji="0" lang="en-US" altLang="zh-CN">
                <a:latin typeface="黑体" panose="02010609060101010101" pitchFamily="49" charset="-122"/>
              </a:rPr>
              <a:t>(2)</a:t>
            </a:r>
            <a:r>
              <a:rPr kumimoji="0" lang="zh-CN" altLang="en-US">
                <a:latin typeface="黑体" panose="02010609060101010101" pitchFamily="49" charset="-122"/>
              </a:rPr>
              <a:t>右边的级数则称为</a:t>
            </a:r>
            <a:r>
              <a:rPr kumimoji="0" lang="zh-CN" altLang="en-US">
                <a:solidFill>
                  <a:srgbClr val="FF3300"/>
                </a:solidFill>
                <a:latin typeface="黑体" panose="02010609060101010101" pitchFamily="49" charset="-122"/>
              </a:rPr>
              <a:t>罗朗级数</a:t>
            </a:r>
            <a:r>
              <a:rPr kumimoji="0" lang="zh-CN" altLang="en-US">
                <a:latin typeface="黑体" panose="02010609060101010101" pitchFamily="49" charset="-122"/>
              </a:rPr>
              <a:t>。</a:t>
            </a:r>
          </a:p>
        </p:txBody>
      </p:sp>
      <p:sp>
        <p:nvSpPr>
          <p:cNvPr id="6173" name="Text Box 29">
            <a:extLst>
              <a:ext uri="{FF2B5EF4-FFF2-40B4-BE49-F238E27FC236}">
                <a16:creationId xmlns:a16="http://schemas.microsoft.com/office/drawing/2014/main" id="{908D1A99-1925-E660-2B2C-6868C65126ED}"/>
              </a:ext>
            </a:extLst>
          </p:cNvPr>
          <p:cNvSpPr txBox="1">
            <a:spLocks noChangeArrowheads="1"/>
          </p:cNvSpPr>
          <p:nvPr/>
        </p:nvSpPr>
        <p:spPr bwMode="auto">
          <a:xfrm>
            <a:off x="7885113" y="3065463"/>
            <a:ext cx="657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3200"/>
              <a:t>(3)</a:t>
            </a:r>
          </a:p>
        </p:txBody>
      </p:sp>
      <p:sp>
        <p:nvSpPr>
          <p:cNvPr id="6174" name="Rectangle 30">
            <a:extLst>
              <a:ext uri="{FF2B5EF4-FFF2-40B4-BE49-F238E27FC236}">
                <a16:creationId xmlns:a16="http://schemas.microsoft.com/office/drawing/2014/main" id="{839F3C9B-E016-9DBA-463B-919A9D6406AF}"/>
              </a:ext>
            </a:extLst>
          </p:cNvPr>
          <p:cNvSpPr>
            <a:spLocks noChangeArrowheads="1"/>
          </p:cNvSpPr>
          <p:nvPr/>
        </p:nvSpPr>
        <p:spPr bwMode="auto">
          <a:xfrm>
            <a:off x="684213" y="6300788"/>
            <a:ext cx="80645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zh-CN" altLang="en-US">
                <a:latin typeface="黑体" panose="02010609060101010101" pitchFamily="49" charset="-122"/>
              </a:rPr>
              <a:t>注</a:t>
            </a:r>
            <a:r>
              <a:rPr kumimoji="0" lang="en-US" altLang="zh-CN">
                <a:latin typeface="黑体" panose="02010609060101010101" pitchFamily="49" charset="-122"/>
              </a:rPr>
              <a:t>:  </a:t>
            </a:r>
            <a:r>
              <a:rPr kumimoji="0" lang="zh-CN" altLang="en-US">
                <a:latin typeface="黑体" panose="02010609060101010101" pitchFamily="49" charset="-122"/>
              </a:rPr>
              <a:t>泰勒级数是罗朗级数的特殊情形。</a:t>
            </a:r>
          </a:p>
        </p:txBody>
      </p:sp>
      <p:sp>
        <p:nvSpPr>
          <p:cNvPr id="6175" name="Rectangle 31">
            <a:extLst>
              <a:ext uri="{FF2B5EF4-FFF2-40B4-BE49-F238E27FC236}">
                <a16:creationId xmlns:a16="http://schemas.microsoft.com/office/drawing/2014/main" id="{DB6BC620-713E-CA76-CBE2-79848231EB6B}"/>
              </a:ext>
            </a:extLst>
          </p:cNvPr>
          <p:cNvSpPr>
            <a:spLocks noChangeArrowheads="1"/>
          </p:cNvSpPr>
          <p:nvPr/>
        </p:nvSpPr>
        <p:spPr bwMode="auto">
          <a:xfrm>
            <a:off x="722313" y="5940425"/>
            <a:ext cx="46418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en-US" altLang="zh-CN">
                <a:solidFill>
                  <a:srgbClr val="FF3300"/>
                </a:solidFill>
              </a:rPr>
              <a:t>3. </a:t>
            </a:r>
            <a:r>
              <a:rPr kumimoji="0" lang="zh-CN" altLang="en-US">
                <a:solidFill>
                  <a:srgbClr val="FF3300"/>
                </a:solidFill>
              </a:rPr>
              <a:t>洛朗级数与泰勒级数的关系</a:t>
            </a:r>
          </a:p>
        </p:txBody>
      </p:sp>
    </p:spTree>
    <p:extLst>
      <p:ext uri="{BB962C8B-B14F-4D97-AF65-F5344CB8AC3E}">
        <p14:creationId xmlns:p14="http://schemas.microsoft.com/office/powerpoint/2010/main" val="2871695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wipe(left)">
                                      <p:cBhvr>
                                        <p:cTn id="7" dur="500"/>
                                        <p:tgtEl>
                                          <p:spTgt spid="6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wipe(left)">
                                      <p:cBhvr>
                                        <p:cTn id="12" dur="500"/>
                                        <p:tgtEl>
                                          <p:spTgt spid="615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55"/>
                                        </p:tgtEl>
                                        <p:attrNameLst>
                                          <p:attrName>style.visibility</p:attrName>
                                        </p:attrNameLst>
                                      </p:cBhvr>
                                      <p:to>
                                        <p:strVal val="visible"/>
                                      </p:to>
                                    </p:set>
                                    <p:animEffect transition="in" filter="wipe(left)">
                                      <p:cBhvr>
                                        <p:cTn id="16" dur="500"/>
                                        <p:tgtEl>
                                          <p:spTgt spid="61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52"/>
                                        </p:tgtEl>
                                        <p:attrNameLst>
                                          <p:attrName>style.visibility</p:attrName>
                                        </p:attrNameLst>
                                      </p:cBhvr>
                                      <p:to>
                                        <p:strVal val="visible"/>
                                      </p:to>
                                    </p:set>
                                    <p:animEffect transition="in" filter="wipe(left)">
                                      <p:cBhvr>
                                        <p:cTn id="21" dur="500"/>
                                        <p:tgtEl>
                                          <p:spTgt spid="61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6153"/>
                                        </p:tgtEl>
                                        <p:attrNameLst>
                                          <p:attrName>style.visibility</p:attrName>
                                        </p:attrNameLst>
                                      </p:cBhvr>
                                      <p:to>
                                        <p:strVal val="visible"/>
                                      </p:to>
                                    </p:set>
                                    <p:anim calcmode="lin" valueType="num">
                                      <p:cBhvr additive="base">
                                        <p:cTn id="26" dur="500" fill="hold"/>
                                        <p:tgtEl>
                                          <p:spTgt spid="6153"/>
                                        </p:tgtEl>
                                        <p:attrNameLst>
                                          <p:attrName>ppt_x</p:attrName>
                                        </p:attrNameLst>
                                      </p:cBhvr>
                                      <p:tavLst>
                                        <p:tav tm="0">
                                          <p:val>
                                            <p:strVal val="#ppt_x"/>
                                          </p:val>
                                        </p:tav>
                                        <p:tav tm="100000">
                                          <p:val>
                                            <p:strVal val="#ppt_x"/>
                                          </p:val>
                                        </p:tav>
                                      </p:tavLst>
                                    </p:anim>
                                    <p:anim calcmode="lin" valueType="num">
                                      <p:cBhvr additive="base">
                                        <p:cTn id="27" dur="500" fill="hold"/>
                                        <p:tgtEl>
                                          <p:spTgt spid="615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173"/>
                                        </p:tgtEl>
                                        <p:attrNameLst>
                                          <p:attrName>style.visibility</p:attrName>
                                        </p:attrNameLst>
                                      </p:cBhvr>
                                      <p:to>
                                        <p:strVal val="visible"/>
                                      </p:to>
                                    </p:set>
                                    <p:anim calcmode="lin" valueType="num">
                                      <p:cBhvr additive="base">
                                        <p:cTn id="30" dur="500" fill="hold"/>
                                        <p:tgtEl>
                                          <p:spTgt spid="6173"/>
                                        </p:tgtEl>
                                        <p:attrNameLst>
                                          <p:attrName>ppt_x</p:attrName>
                                        </p:attrNameLst>
                                      </p:cBhvr>
                                      <p:tavLst>
                                        <p:tav tm="0">
                                          <p:val>
                                            <p:strVal val="#ppt_x"/>
                                          </p:val>
                                        </p:tav>
                                        <p:tav tm="100000">
                                          <p:val>
                                            <p:strVal val="#ppt_x"/>
                                          </p:val>
                                        </p:tav>
                                      </p:tavLst>
                                    </p:anim>
                                    <p:anim calcmode="lin" valueType="num">
                                      <p:cBhvr additive="base">
                                        <p:cTn id="31" dur="500" fill="hold"/>
                                        <p:tgtEl>
                                          <p:spTgt spid="617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170"/>
                                        </p:tgtEl>
                                        <p:attrNameLst>
                                          <p:attrName>style.visibility</p:attrName>
                                        </p:attrNameLst>
                                      </p:cBhvr>
                                      <p:to>
                                        <p:strVal val="visible"/>
                                      </p:to>
                                    </p:set>
                                    <p:animEffect transition="in" filter="wipe(left)">
                                      <p:cBhvr>
                                        <p:cTn id="36" dur="500"/>
                                        <p:tgtEl>
                                          <p:spTgt spid="61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172"/>
                                        </p:tgtEl>
                                        <p:attrNameLst>
                                          <p:attrName>style.visibility</p:attrName>
                                        </p:attrNameLst>
                                      </p:cBhvr>
                                      <p:to>
                                        <p:strVal val="visible"/>
                                      </p:to>
                                    </p:set>
                                    <p:anim calcmode="lin" valueType="num">
                                      <p:cBhvr additive="base">
                                        <p:cTn id="41" dur="500" fill="hold"/>
                                        <p:tgtEl>
                                          <p:spTgt spid="6172"/>
                                        </p:tgtEl>
                                        <p:attrNameLst>
                                          <p:attrName>ppt_x</p:attrName>
                                        </p:attrNameLst>
                                      </p:cBhvr>
                                      <p:tavLst>
                                        <p:tav tm="0">
                                          <p:val>
                                            <p:strVal val="#ppt_x"/>
                                          </p:val>
                                        </p:tav>
                                        <p:tav tm="100000">
                                          <p:val>
                                            <p:strVal val="#ppt_x"/>
                                          </p:val>
                                        </p:tav>
                                      </p:tavLst>
                                    </p:anim>
                                    <p:anim calcmode="lin" valueType="num">
                                      <p:cBhvr additive="base">
                                        <p:cTn id="42" dur="500" fill="hold"/>
                                        <p:tgtEl>
                                          <p:spTgt spid="617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175"/>
                                        </p:tgtEl>
                                        <p:attrNameLst>
                                          <p:attrName>style.visibility</p:attrName>
                                        </p:attrNameLst>
                                      </p:cBhvr>
                                      <p:to>
                                        <p:strVal val="visible"/>
                                      </p:to>
                                    </p:set>
                                    <p:anim calcmode="lin" valueType="num">
                                      <p:cBhvr additive="base">
                                        <p:cTn id="47" dur="500" fill="hold"/>
                                        <p:tgtEl>
                                          <p:spTgt spid="6175"/>
                                        </p:tgtEl>
                                        <p:attrNameLst>
                                          <p:attrName>ppt_x</p:attrName>
                                        </p:attrNameLst>
                                      </p:cBhvr>
                                      <p:tavLst>
                                        <p:tav tm="0">
                                          <p:val>
                                            <p:strVal val="#ppt_x"/>
                                          </p:val>
                                        </p:tav>
                                        <p:tav tm="100000">
                                          <p:val>
                                            <p:strVal val="#ppt_x"/>
                                          </p:val>
                                        </p:tav>
                                      </p:tavLst>
                                    </p:anim>
                                    <p:anim calcmode="lin" valueType="num">
                                      <p:cBhvr additive="base">
                                        <p:cTn id="48" dur="500" fill="hold"/>
                                        <p:tgtEl>
                                          <p:spTgt spid="617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174"/>
                                        </p:tgtEl>
                                        <p:attrNameLst>
                                          <p:attrName>style.visibility</p:attrName>
                                        </p:attrNameLst>
                                      </p:cBhvr>
                                      <p:to>
                                        <p:strVal val="visible"/>
                                      </p:to>
                                    </p:set>
                                    <p:anim calcmode="lin" valueType="num">
                                      <p:cBhvr additive="base">
                                        <p:cTn id="53" dur="500" fill="hold"/>
                                        <p:tgtEl>
                                          <p:spTgt spid="6174"/>
                                        </p:tgtEl>
                                        <p:attrNameLst>
                                          <p:attrName>ppt_x</p:attrName>
                                        </p:attrNameLst>
                                      </p:cBhvr>
                                      <p:tavLst>
                                        <p:tav tm="0">
                                          <p:val>
                                            <p:strVal val="#ppt_x"/>
                                          </p:val>
                                        </p:tav>
                                        <p:tav tm="100000">
                                          <p:val>
                                            <p:strVal val="#ppt_x"/>
                                          </p:val>
                                        </p:tav>
                                      </p:tavLst>
                                    </p:anim>
                                    <p:anim calcmode="lin" valueType="num">
                                      <p:cBhvr additive="base">
                                        <p:cTn id="54" dur="500" fill="hold"/>
                                        <p:tgtEl>
                                          <p:spTgt spid="6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2" grpId="0"/>
      <p:bldP spid="6155" grpId="0"/>
      <p:bldP spid="6172" grpId="0"/>
      <p:bldP spid="6173" grpId="0"/>
      <p:bldP spid="6174" grpId="0"/>
      <p:bldP spid="61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43CDD52F-A212-6254-9233-CFC3BB407C85}"/>
              </a:ext>
            </a:extLst>
          </p:cNvPr>
          <p:cNvSpPr>
            <a:spLocks noGrp="1"/>
          </p:cNvSpPr>
          <p:nvPr>
            <p:ph type="sldNum" sz="quarter" idx="10"/>
          </p:nvPr>
        </p:nvSpPr>
        <p:spPr/>
        <p:txBody>
          <a:bodyPr/>
          <a:lstStyle/>
          <a:p>
            <a:pPr>
              <a:defRPr/>
            </a:pPr>
            <a:fld id="{76830671-B740-46B4-8EF2-005D7D98C193}" type="slidenum">
              <a:rPr lang="en-US" altLang="zh-CN"/>
              <a:pPr>
                <a:defRPr/>
              </a:pPr>
              <a:t>24</a:t>
            </a:fld>
            <a:endParaRPr lang="en-US" altLang="zh-CN"/>
          </a:p>
        </p:txBody>
      </p:sp>
      <p:sp>
        <p:nvSpPr>
          <p:cNvPr id="3" name="日期占位符 4">
            <a:extLst>
              <a:ext uri="{FF2B5EF4-FFF2-40B4-BE49-F238E27FC236}">
                <a16:creationId xmlns:a16="http://schemas.microsoft.com/office/drawing/2014/main" id="{F4DF61CE-1978-6581-2E5B-152471A0CF59}"/>
              </a:ext>
            </a:extLst>
          </p:cNvPr>
          <p:cNvSpPr>
            <a:spLocks noGrp="1"/>
          </p:cNvSpPr>
          <p:nvPr>
            <p:ph type="dt" sz="quarter" idx="11"/>
          </p:nvPr>
        </p:nvSpPr>
        <p:spPr/>
        <p:txBody>
          <a:bodyPr/>
          <a:lstStyle/>
          <a:p>
            <a:pPr>
              <a:defRPr/>
            </a:pPr>
            <a:fld id="{3F891B3C-78FF-43A5-B732-6CE07B572A71}" type="datetime1">
              <a:rPr lang="zh-CN" altLang="en-US"/>
              <a:pPr>
                <a:defRPr/>
              </a:pPr>
              <a:t>2023/10/17</a:t>
            </a:fld>
            <a:endParaRPr lang="en-US" altLang="zh-CN"/>
          </a:p>
        </p:txBody>
      </p:sp>
      <p:sp>
        <p:nvSpPr>
          <p:cNvPr id="7" name="文本框 6">
            <a:extLst>
              <a:ext uri="{FF2B5EF4-FFF2-40B4-BE49-F238E27FC236}">
                <a16:creationId xmlns:a16="http://schemas.microsoft.com/office/drawing/2014/main" id="{15F64BBD-DFE7-2263-CF93-2EE122168FE0}"/>
              </a:ext>
            </a:extLst>
          </p:cNvPr>
          <p:cNvSpPr txBox="1"/>
          <p:nvPr/>
        </p:nvSpPr>
        <p:spPr>
          <a:xfrm>
            <a:off x="3995936" y="908720"/>
            <a:ext cx="906017" cy="523220"/>
          </a:xfrm>
          <a:prstGeom prst="rect">
            <a:avLst/>
          </a:prstGeom>
          <a:noFill/>
        </p:spPr>
        <p:txBody>
          <a:bodyPr wrap="none" rtlCol="0">
            <a:spAutoFit/>
          </a:bodyPr>
          <a:lstStyle/>
          <a:p>
            <a:r>
              <a:rPr lang="zh-CN" altLang="en-US" dirty="0"/>
              <a:t>证明</a:t>
            </a:r>
          </a:p>
        </p:txBody>
      </p:sp>
      <p:pic>
        <p:nvPicPr>
          <p:cNvPr id="9" name="图片 8">
            <a:extLst>
              <a:ext uri="{FF2B5EF4-FFF2-40B4-BE49-F238E27FC236}">
                <a16:creationId xmlns:a16="http://schemas.microsoft.com/office/drawing/2014/main" id="{5C4BEFEA-A78C-1601-7A31-B880FEEA85FC}"/>
              </a:ext>
            </a:extLst>
          </p:cNvPr>
          <p:cNvPicPr>
            <a:picLocks noChangeAspect="1"/>
          </p:cNvPicPr>
          <p:nvPr/>
        </p:nvPicPr>
        <p:blipFill>
          <a:blip r:embed="rId2"/>
          <a:stretch>
            <a:fillRect/>
          </a:stretch>
        </p:blipFill>
        <p:spPr>
          <a:xfrm>
            <a:off x="-29322" y="679465"/>
            <a:ext cx="1333500" cy="1504950"/>
          </a:xfrm>
          <a:prstGeom prst="rect">
            <a:avLst/>
          </a:prstGeom>
        </p:spPr>
      </p:pic>
      <p:pic>
        <p:nvPicPr>
          <p:cNvPr id="11" name="图片 10">
            <a:extLst>
              <a:ext uri="{FF2B5EF4-FFF2-40B4-BE49-F238E27FC236}">
                <a16:creationId xmlns:a16="http://schemas.microsoft.com/office/drawing/2014/main" id="{E9931635-BF0F-5080-F3DB-0E92CB1EB3BA}"/>
              </a:ext>
            </a:extLst>
          </p:cNvPr>
          <p:cNvPicPr>
            <a:picLocks noChangeAspect="1"/>
          </p:cNvPicPr>
          <p:nvPr/>
        </p:nvPicPr>
        <p:blipFill>
          <a:blip r:embed="rId3"/>
          <a:stretch>
            <a:fillRect/>
          </a:stretch>
        </p:blipFill>
        <p:spPr>
          <a:xfrm>
            <a:off x="473383" y="2171700"/>
            <a:ext cx="3943350" cy="4686300"/>
          </a:xfrm>
          <a:prstGeom prst="rect">
            <a:avLst/>
          </a:prstGeom>
        </p:spPr>
      </p:pic>
      <p:pic>
        <p:nvPicPr>
          <p:cNvPr id="13" name="图片 12">
            <a:extLst>
              <a:ext uri="{FF2B5EF4-FFF2-40B4-BE49-F238E27FC236}">
                <a16:creationId xmlns:a16="http://schemas.microsoft.com/office/drawing/2014/main" id="{9FF83F5D-71DD-98B7-FDD6-E3CEEB56DA69}"/>
              </a:ext>
            </a:extLst>
          </p:cNvPr>
          <p:cNvPicPr>
            <a:picLocks noChangeAspect="1"/>
          </p:cNvPicPr>
          <p:nvPr/>
        </p:nvPicPr>
        <p:blipFill>
          <a:blip r:embed="rId4"/>
          <a:stretch>
            <a:fillRect/>
          </a:stretch>
        </p:blipFill>
        <p:spPr>
          <a:xfrm>
            <a:off x="4604365" y="1628800"/>
            <a:ext cx="4095750" cy="5169760"/>
          </a:xfrm>
          <a:prstGeom prst="rect">
            <a:avLst/>
          </a:prstGeom>
        </p:spPr>
      </p:pic>
      <p:pic>
        <p:nvPicPr>
          <p:cNvPr id="15" name="图片 14">
            <a:extLst>
              <a:ext uri="{FF2B5EF4-FFF2-40B4-BE49-F238E27FC236}">
                <a16:creationId xmlns:a16="http://schemas.microsoft.com/office/drawing/2014/main" id="{2113E7C7-4754-7BEB-A676-2711A610EF97}"/>
              </a:ext>
            </a:extLst>
          </p:cNvPr>
          <p:cNvPicPr>
            <a:picLocks noChangeAspect="1"/>
          </p:cNvPicPr>
          <p:nvPr/>
        </p:nvPicPr>
        <p:blipFill>
          <a:blip r:embed="rId5"/>
          <a:stretch>
            <a:fillRect/>
          </a:stretch>
        </p:blipFill>
        <p:spPr>
          <a:xfrm>
            <a:off x="1115616" y="1628800"/>
            <a:ext cx="2476500" cy="428625"/>
          </a:xfrm>
          <a:prstGeom prst="rect">
            <a:avLst/>
          </a:prstGeom>
        </p:spPr>
      </p:pic>
    </p:spTree>
    <p:extLst>
      <p:ext uri="{BB962C8B-B14F-4D97-AF65-F5344CB8AC3E}">
        <p14:creationId xmlns:p14="http://schemas.microsoft.com/office/powerpoint/2010/main" val="37788895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26124B7B-3A08-0C29-2A57-DE652750A3F9}"/>
              </a:ext>
            </a:extLst>
          </p:cNvPr>
          <p:cNvSpPr>
            <a:spLocks noGrp="1"/>
          </p:cNvSpPr>
          <p:nvPr>
            <p:ph type="sldNum" sz="quarter" idx="10"/>
          </p:nvPr>
        </p:nvSpPr>
        <p:spPr/>
        <p:txBody>
          <a:bodyPr/>
          <a:lstStyle/>
          <a:p>
            <a:pPr>
              <a:defRPr/>
            </a:pPr>
            <a:fld id="{D02E6D9B-6102-4869-B793-0EA16B43E088}" type="slidenum">
              <a:rPr lang="en-US" altLang="zh-CN"/>
              <a:pPr>
                <a:defRPr/>
              </a:pPr>
              <a:t>25</a:t>
            </a:fld>
            <a:endParaRPr lang="en-US" altLang="zh-CN"/>
          </a:p>
        </p:txBody>
      </p:sp>
      <p:sp>
        <p:nvSpPr>
          <p:cNvPr id="3" name="日期占位符 4">
            <a:extLst>
              <a:ext uri="{FF2B5EF4-FFF2-40B4-BE49-F238E27FC236}">
                <a16:creationId xmlns:a16="http://schemas.microsoft.com/office/drawing/2014/main" id="{3704352F-9BEE-E861-C589-DF60D1A1AC3F}"/>
              </a:ext>
            </a:extLst>
          </p:cNvPr>
          <p:cNvSpPr>
            <a:spLocks noGrp="1"/>
          </p:cNvSpPr>
          <p:nvPr>
            <p:ph type="dt" sz="quarter" idx="11"/>
          </p:nvPr>
        </p:nvSpPr>
        <p:spPr/>
        <p:txBody>
          <a:bodyPr/>
          <a:lstStyle/>
          <a:p>
            <a:pPr>
              <a:defRPr/>
            </a:pPr>
            <a:fld id="{1FF1445A-D4FD-4590-B2FD-B77820CC635C}" type="datetime1">
              <a:rPr lang="zh-CN" altLang="en-US"/>
              <a:pPr>
                <a:defRPr/>
              </a:pPr>
              <a:t>2023/10/17</a:t>
            </a:fld>
            <a:endParaRPr lang="en-US" altLang="zh-CN"/>
          </a:p>
        </p:txBody>
      </p:sp>
      <p:sp>
        <p:nvSpPr>
          <p:cNvPr id="12292" name="Rectangle 2">
            <a:extLst>
              <a:ext uri="{FF2B5EF4-FFF2-40B4-BE49-F238E27FC236}">
                <a16:creationId xmlns:a16="http://schemas.microsoft.com/office/drawing/2014/main" id="{B69B475C-1D26-B977-499F-12F0259A5796}"/>
              </a:ext>
            </a:extLst>
          </p:cNvPr>
          <p:cNvSpPr>
            <a:spLocks noGrp="1" noChangeArrowheads="1"/>
          </p:cNvSpPr>
          <p:nvPr>
            <p:ph type="title"/>
          </p:nvPr>
        </p:nvSpPr>
        <p:spPr>
          <a:xfrm>
            <a:off x="539750" y="549275"/>
            <a:ext cx="8137525" cy="431800"/>
          </a:xfrm>
        </p:spPr>
        <p:txBody>
          <a:bodyPr/>
          <a:lstStyle/>
          <a:p>
            <a:pPr eaLnBrk="1" hangingPunct="1"/>
            <a:r>
              <a:rPr lang="en-US" altLang="zh-CN" sz="3200" b="1">
                <a:solidFill>
                  <a:srgbClr val="FF3300"/>
                </a:solidFill>
                <a:latin typeface="黑体" panose="02010609060101010101" pitchFamily="49" charset="-122"/>
                <a:ea typeface="黑体" panose="02010609060101010101" pitchFamily="49" charset="-122"/>
              </a:rPr>
              <a:t>4. </a:t>
            </a:r>
            <a:r>
              <a:rPr lang="zh-CN" altLang="en-US" sz="3200" b="1">
                <a:solidFill>
                  <a:srgbClr val="FF3300"/>
                </a:solidFill>
                <a:latin typeface="黑体" panose="02010609060101010101" pitchFamily="49" charset="-122"/>
                <a:ea typeface="黑体" panose="02010609060101010101" pitchFamily="49" charset="-122"/>
              </a:rPr>
              <a:t>解析函数在孤立奇点邻域内的洛朗展式</a:t>
            </a:r>
          </a:p>
        </p:txBody>
      </p:sp>
      <p:sp>
        <p:nvSpPr>
          <p:cNvPr id="29700" name="Text Box 4">
            <a:extLst>
              <a:ext uri="{FF2B5EF4-FFF2-40B4-BE49-F238E27FC236}">
                <a16:creationId xmlns:a16="http://schemas.microsoft.com/office/drawing/2014/main" id="{2891BE89-3EA7-CF46-1B77-3A8DDD5D5B68}"/>
              </a:ext>
            </a:extLst>
          </p:cNvPr>
          <p:cNvSpPr txBox="1">
            <a:spLocks noChangeArrowheads="1"/>
          </p:cNvSpPr>
          <p:nvPr/>
        </p:nvSpPr>
        <p:spPr bwMode="auto">
          <a:xfrm>
            <a:off x="504825" y="938213"/>
            <a:ext cx="824388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en-US" altLang="zh-CN" sz="3200">
                <a:solidFill>
                  <a:srgbClr val="FF3300"/>
                </a:solidFill>
                <a:latin typeface="黑体" panose="02010609060101010101" pitchFamily="49" charset="-122"/>
              </a:rPr>
              <a:t>    </a:t>
            </a:r>
            <a:r>
              <a:rPr lang="zh-CN" altLang="en-US" sz="3200">
                <a:solidFill>
                  <a:srgbClr val="FF3300"/>
                </a:solidFill>
                <a:latin typeface="黑体" panose="02010609060101010101" pitchFamily="49" charset="-122"/>
              </a:rPr>
              <a:t>定义</a:t>
            </a:r>
            <a:r>
              <a:rPr lang="en-US" altLang="zh-CN" sz="3200">
                <a:solidFill>
                  <a:srgbClr val="FF3300"/>
                </a:solidFill>
                <a:latin typeface="黑体" panose="02010609060101010101" pitchFamily="49" charset="-122"/>
              </a:rPr>
              <a:t>5.2</a:t>
            </a:r>
            <a:r>
              <a:rPr lang="en-US" altLang="zh-CN" sz="3200">
                <a:ea typeface="宋体" panose="02010600030101010101" pitchFamily="2" charset="-122"/>
              </a:rPr>
              <a:t>   </a:t>
            </a:r>
            <a:r>
              <a:rPr lang="zh-CN" altLang="en-US" sz="3200">
                <a:ea typeface="宋体" panose="02010600030101010101" pitchFamily="2" charset="-122"/>
              </a:rPr>
              <a:t>如果</a:t>
            </a:r>
            <a:r>
              <a:rPr lang="en-US" altLang="zh-CN" sz="3200" i="1">
                <a:ea typeface="宋体" panose="02010600030101010101" pitchFamily="2" charset="-122"/>
              </a:rPr>
              <a:t>f</a:t>
            </a:r>
            <a:r>
              <a:rPr lang="en-US" altLang="zh-CN" sz="3200">
                <a:ea typeface="宋体" panose="02010600030101010101" pitchFamily="2" charset="-122"/>
              </a:rPr>
              <a:t>(</a:t>
            </a:r>
            <a:r>
              <a:rPr lang="en-US" altLang="zh-CN" sz="3200" i="1">
                <a:ea typeface="宋体" panose="02010600030101010101" pitchFamily="2" charset="-122"/>
              </a:rPr>
              <a:t>z</a:t>
            </a:r>
            <a:r>
              <a:rPr lang="en-US" altLang="zh-CN" sz="3200">
                <a:ea typeface="宋体" panose="02010600030101010101" pitchFamily="2" charset="-122"/>
              </a:rPr>
              <a:t>)</a:t>
            </a:r>
            <a:r>
              <a:rPr lang="zh-CN" altLang="en-US" sz="3200">
                <a:ea typeface="宋体" panose="02010600030101010101" pitchFamily="2" charset="-122"/>
              </a:rPr>
              <a:t>在点</a:t>
            </a:r>
            <a:r>
              <a:rPr lang="en-US" altLang="zh-CN" sz="3200" i="1">
                <a:ea typeface="宋体" panose="02010600030101010101" pitchFamily="2" charset="-122"/>
              </a:rPr>
              <a:t>a</a:t>
            </a:r>
            <a:r>
              <a:rPr lang="zh-CN" altLang="en-US" sz="3200">
                <a:ea typeface="宋体" panose="02010600030101010101" pitchFamily="2" charset="-122"/>
              </a:rPr>
              <a:t>的某一去心邻域</a:t>
            </a:r>
            <a:r>
              <a:rPr lang="en-US" altLang="zh-CN" sz="3200" i="1">
                <a:ea typeface="宋体" panose="02010600030101010101" pitchFamily="2" charset="-122"/>
              </a:rPr>
              <a:t>K</a:t>
            </a:r>
            <a:r>
              <a:rPr lang="en-US" altLang="zh-CN" sz="3200">
                <a:ea typeface="宋体" panose="02010600030101010101" pitchFamily="2" charset="-122"/>
              </a:rPr>
              <a:t>-{</a:t>
            </a:r>
            <a:r>
              <a:rPr lang="en-US" altLang="zh-CN" sz="3200" i="1">
                <a:ea typeface="宋体" panose="02010600030101010101" pitchFamily="2" charset="-122"/>
              </a:rPr>
              <a:t>a</a:t>
            </a:r>
            <a:r>
              <a:rPr lang="en-US" altLang="zh-CN" sz="3200">
                <a:ea typeface="宋体" panose="02010600030101010101" pitchFamily="2" charset="-122"/>
              </a:rPr>
              <a:t>}</a:t>
            </a:r>
            <a:r>
              <a:rPr lang="zh-CN" altLang="en-US" sz="3200">
                <a:ea typeface="宋体" panose="02010600030101010101" pitchFamily="2" charset="-122"/>
              </a:rPr>
              <a:t>： </a:t>
            </a:r>
            <a:r>
              <a:rPr lang="en-US" altLang="zh-CN" sz="3200">
                <a:ea typeface="宋体" panose="02010600030101010101" pitchFamily="2" charset="-122"/>
              </a:rPr>
              <a:t>0&lt;|</a:t>
            </a:r>
            <a:r>
              <a:rPr lang="en-US" altLang="zh-CN" sz="3200" i="1">
                <a:ea typeface="宋体" panose="02010600030101010101" pitchFamily="2" charset="-122"/>
              </a:rPr>
              <a:t>z</a:t>
            </a:r>
            <a:r>
              <a:rPr lang="en-US" altLang="zh-CN" sz="3200">
                <a:ea typeface="宋体" panose="02010600030101010101" pitchFamily="2" charset="-122"/>
              </a:rPr>
              <a:t>-</a:t>
            </a:r>
            <a:r>
              <a:rPr lang="en-US" altLang="zh-CN" sz="3200" i="1">
                <a:ea typeface="宋体" panose="02010600030101010101" pitchFamily="2" charset="-122"/>
              </a:rPr>
              <a:t>a</a:t>
            </a:r>
            <a:r>
              <a:rPr lang="en-US" altLang="zh-CN" sz="3200">
                <a:ea typeface="宋体" panose="02010600030101010101" pitchFamily="2" charset="-122"/>
              </a:rPr>
              <a:t>|&lt;</a:t>
            </a:r>
            <a:r>
              <a:rPr lang="en-US" altLang="zh-CN" sz="3200" i="1">
                <a:ea typeface="宋体" panose="02010600030101010101" pitchFamily="2" charset="-122"/>
              </a:rPr>
              <a:t>R </a:t>
            </a:r>
            <a:r>
              <a:rPr lang="zh-CN" altLang="en-US" sz="3200">
                <a:ea typeface="宋体" panose="02010600030101010101" pitchFamily="2" charset="-122"/>
              </a:rPr>
              <a:t>内解析，点</a:t>
            </a:r>
            <a:r>
              <a:rPr lang="en-US" altLang="zh-CN" sz="3200" i="1">
                <a:ea typeface="宋体" panose="02010600030101010101" pitchFamily="2" charset="-122"/>
              </a:rPr>
              <a:t>a</a:t>
            </a:r>
            <a:r>
              <a:rPr lang="zh-CN" altLang="en-US" sz="3200">
                <a:ea typeface="宋体" panose="02010600030101010101" pitchFamily="2" charset="-122"/>
              </a:rPr>
              <a:t>是</a:t>
            </a:r>
            <a:r>
              <a:rPr lang="en-US" altLang="zh-CN" sz="3200" i="1">
                <a:ea typeface="宋体" panose="02010600030101010101" pitchFamily="2" charset="-122"/>
              </a:rPr>
              <a:t>f</a:t>
            </a:r>
            <a:r>
              <a:rPr lang="en-US" altLang="zh-CN" sz="3200">
                <a:ea typeface="宋体" panose="02010600030101010101" pitchFamily="2" charset="-122"/>
              </a:rPr>
              <a:t>(</a:t>
            </a:r>
            <a:r>
              <a:rPr lang="en-US" altLang="zh-CN" sz="3200" i="1">
                <a:ea typeface="宋体" panose="02010600030101010101" pitchFamily="2" charset="-122"/>
              </a:rPr>
              <a:t>z</a:t>
            </a:r>
            <a:r>
              <a:rPr lang="en-US" altLang="zh-CN" sz="3200">
                <a:ea typeface="宋体" panose="02010600030101010101" pitchFamily="2" charset="-122"/>
              </a:rPr>
              <a:t>)</a:t>
            </a:r>
            <a:r>
              <a:rPr lang="zh-CN" altLang="en-US" sz="3200">
                <a:ea typeface="宋体" panose="02010600030101010101" pitchFamily="2" charset="-122"/>
              </a:rPr>
              <a:t>的奇点，则称为</a:t>
            </a:r>
            <a:r>
              <a:rPr lang="en-US" altLang="zh-CN" sz="3200" i="1">
                <a:ea typeface="宋体" panose="02010600030101010101" pitchFamily="2" charset="-122"/>
              </a:rPr>
              <a:t>f</a:t>
            </a:r>
            <a:r>
              <a:rPr lang="en-US" altLang="zh-CN" sz="3200">
                <a:ea typeface="宋体" panose="02010600030101010101" pitchFamily="2" charset="-122"/>
              </a:rPr>
              <a:t>(</a:t>
            </a:r>
            <a:r>
              <a:rPr lang="en-US" altLang="zh-CN" sz="3200" i="1">
                <a:ea typeface="宋体" panose="02010600030101010101" pitchFamily="2" charset="-122"/>
              </a:rPr>
              <a:t>z</a:t>
            </a:r>
            <a:r>
              <a:rPr lang="en-US" altLang="zh-CN" sz="3200">
                <a:ea typeface="宋体" panose="02010600030101010101" pitchFamily="2" charset="-122"/>
              </a:rPr>
              <a:t>)</a:t>
            </a:r>
            <a:r>
              <a:rPr lang="zh-CN" altLang="en-US" sz="3200">
                <a:ea typeface="宋体" panose="02010600030101010101" pitchFamily="2" charset="-122"/>
              </a:rPr>
              <a:t>的</a:t>
            </a:r>
            <a:r>
              <a:rPr lang="zh-CN" altLang="en-US" sz="3200">
                <a:solidFill>
                  <a:srgbClr val="FF3300"/>
                </a:solidFill>
                <a:ea typeface="宋体" panose="02010600030101010101" pitchFamily="2" charset="-122"/>
              </a:rPr>
              <a:t>孤立奇点</a:t>
            </a:r>
            <a:r>
              <a:rPr lang="en-US" altLang="zh-CN" sz="3200">
                <a:ea typeface="宋体" panose="02010600030101010101" pitchFamily="2" charset="-122"/>
              </a:rPr>
              <a:t>.</a:t>
            </a:r>
          </a:p>
        </p:txBody>
      </p:sp>
      <p:sp>
        <p:nvSpPr>
          <p:cNvPr id="29704" name="Text Box 8">
            <a:extLst>
              <a:ext uri="{FF2B5EF4-FFF2-40B4-BE49-F238E27FC236}">
                <a16:creationId xmlns:a16="http://schemas.microsoft.com/office/drawing/2014/main" id="{3A8327E2-F2D2-02EB-D7A0-996A07A11FF4}"/>
              </a:ext>
            </a:extLst>
          </p:cNvPr>
          <p:cNvSpPr txBox="1">
            <a:spLocks noChangeArrowheads="1"/>
          </p:cNvSpPr>
          <p:nvPr/>
        </p:nvSpPr>
        <p:spPr bwMode="auto">
          <a:xfrm>
            <a:off x="468313" y="2349500"/>
            <a:ext cx="7848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en-US" altLang="zh-CN" sz="3200">
                <a:ea typeface="宋体" panose="02010600030101010101" pitchFamily="2" charset="-122"/>
              </a:rPr>
              <a:t>         </a:t>
            </a:r>
            <a:r>
              <a:rPr lang="zh-CN" altLang="en-US" sz="3200">
                <a:ea typeface="宋体" panose="02010600030101010101" pitchFamily="2" charset="-122"/>
              </a:rPr>
              <a:t>如果</a:t>
            </a:r>
            <a:r>
              <a:rPr lang="en-US" altLang="zh-CN" sz="3200" i="1">
                <a:ea typeface="宋体" panose="02010600030101010101" pitchFamily="2" charset="-122"/>
              </a:rPr>
              <a:t>a</a:t>
            </a:r>
            <a:r>
              <a:rPr lang="zh-CN" altLang="en-US" sz="3200">
                <a:ea typeface="宋体" panose="02010600030101010101" pitchFamily="2" charset="-122"/>
              </a:rPr>
              <a:t>为</a:t>
            </a:r>
            <a:r>
              <a:rPr lang="en-US" altLang="zh-CN" sz="3200" i="1">
                <a:ea typeface="宋体" panose="02010600030101010101" pitchFamily="2" charset="-122"/>
              </a:rPr>
              <a:t>f</a:t>
            </a:r>
            <a:r>
              <a:rPr lang="en-US" altLang="zh-CN" sz="3200">
                <a:ea typeface="宋体" panose="02010600030101010101" pitchFamily="2" charset="-122"/>
              </a:rPr>
              <a:t>(</a:t>
            </a:r>
            <a:r>
              <a:rPr lang="en-US" altLang="zh-CN" sz="3200" i="1">
                <a:ea typeface="宋体" panose="02010600030101010101" pitchFamily="2" charset="-122"/>
              </a:rPr>
              <a:t>z</a:t>
            </a:r>
            <a:r>
              <a:rPr lang="en-US" altLang="zh-CN" sz="3200">
                <a:ea typeface="宋体" panose="02010600030101010101" pitchFamily="2" charset="-122"/>
              </a:rPr>
              <a:t>)</a:t>
            </a:r>
            <a:r>
              <a:rPr lang="zh-CN" altLang="en-US" sz="3200">
                <a:ea typeface="宋体" panose="02010600030101010101" pitchFamily="2" charset="-122"/>
              </a:rPr>
              <a:t>的一个孤立奇点，则</a:t>
            </a:r>
            <a:r>
              <a:rPr lang="en-US" altLang="zh-CN" sz="3200" i="1">
                <a:ea typeface="宋体" panose="02010600030101010101" pitchFamily="2" charset="-122"/>
              </a:rPr>
              <a:t>f</a:t>
            </a:r>
            <a:r>
              <a:rPr lang="en-US" altLang="zh-CN" sz="3200">
                <a:ea typeface="宋体" panose="02010600030101010101" pitchFamily="2" charset="-122"/>
              </a:rPr>
              <a:t>(</a:t>
            </a:r>
            <a:r>
              <a:rPr lang="en-US" altLang="zh-CN" sz="3200" i="1">
                <a:ea typeface="宋体" panose="02010600030101010101" pitchFamily="2" charset="-122"/>
              </a:rPr>
              <a:t>z</a:t>
            </a:r>
            <a:r>
              <a:rPr lang="en-US" altLang="zh-CN" sz="3200">
                <a:ea typeface="宋体" panose="02010600030101010101" pitchFamily="2" charset="-122"/>
              </a:rPr>
              <a:t>)</a:t>
            </a:r>
            <a:r>
              <a:rPr lang="zh-CN" altLang="en-US" sz="3200">
                <a:ea typeface="宋体" panose="02010600030101010101" pitchFamily="2" charset="-122"/>
              </a:rPr>
              <a:t>在点</a:t>
            </a:r>
            <a:r>
              <a:rPr lang="en-US" altLang="zh-CN" sz="3200" i="1">
                <a:ea typeface="宋体" panose="02010600030101010101" pitchFamily="2" charset="-122"/>
              </a:rPr>
              <a:t>a</a:t>
            </a:r>
            <a:r>
              <a:rPr lang="zh-CN" altLang="en-US" sz="3200">
                <a:ea typeface="宋体" panose="02010600030101010101" pitchFamily="2" charset="-122"/>
              </a:rPr>
              <a:t>的某一去心邻域</a:t>
            </a:r>
            <a:r>
              <a:rPr lang="en-US" altLang="zh-CN" sz="3200" i="1">
                <a:ea typeface="宋体" panose="02010600030101010101" pitchFamily="2" charset="-122"/>
              </a:rPr>
              <a:t>K-</a:t>
            </a:r>
            <a:r>
              <a:rPr lang="en-US" altLang="zh-CN" sz="3200">
                <a:ea typeface="宋体" panose="02010600030101010101" pitchFamily="2" charset="-122"/>
              </a:rPr>
              <a:t>{</a:t>
            </a:r>
            <a:r>
              <a:rPr lang="en-US" altLang="zh-CN" sz="3200" i="1">
                <a:ea typeface="宋体" panose="02010600030101010101" pitchFamily="2" charset="-122"/>
              </a:rPr>
              <a:t>a</a:t>
            </a:r>
            <a:r>
              <a:rPr lang="en-US" altLang="zh-CN" sz="3200">
                <a:ea typeface="宋体" panose="02010600030101010101" pitchFamily="2" charset="-122"/>
              </a:rPr>
              <a:t>}</a:t>
            </a:r>
            <a:r>
              <a:rPr lang="zh-CN" altLang="en-US" sz="3200">
                <a:ea typeface="宋体" panose="02010600030101010101" pitchFamily="2" charset="-122"/>
              </a:rPr>
              <a:t>：</a:t>
            </a:r>
            <a:r>
              <a:rPr lang="en-US" altLang="zh-CN" sz="3200">
                <a:ea typeface="宋体" panose="02010600030101010101" pitchFamily="2" charset="-122"/>
              </a:rPr>
              <a:t>0&lt;|</a:t>
            </a:r>
            <a:r>
              <a:rPr lang="en-US" altLang="zh-CN" sz="3200" i="1">
                <a:ea typeface="宋体" panose="02010600030101010101" pitchFamily="2" charset="-122"/>
              </a:rPr>
              <a:t>z-a</a:t>
            </a:r>
            <a:r>
              <a:rPr lang="en-US" altLang="zh-CN" sz="3200">
                <a:ea typeface="宋体" panose="02010600030101010101" pitchFamily="2" charset="-122"/>
              </a:rPr>
              <a:t>|&lt;R</a:t>
            </a:r>
            <a:r>
              <a:rPr lang="zh-CN" altLang="en-US" sz="3200">
                <a:ea typeface="宋体" panose="02010600030101010101" pitchFamily="2" charset="-122"/>
              </a:rPr>
              <a:t>内能展成洛朗级数。</a:t>
            </a:r>
          </a:p>
        </p:txBody>
      </p:sp>
      <p:sp>
        <p:nvSpPr>
          <p:cNvPr id="29706" name="Rectangle 10">
            <a:extLst>
              <a:ext uri="{FF2B5EF4-FFF2-40B4-BE49-F238E27FC236}">
                <a16:creationId xmlns:a16="http://schemas.microsoft.com/office/drawing/2014/main" id="{44099475-3CA9-45C8-30F1-72EC241ED920}"/>
              </a:ext>
            </a:extLst>
          </p:cNvPr>
          <p:cNvSpPr>
            <a:spLocks noChangeArrowheads="1"/>
          </p:cNvSpPr>
          <p:nvPr/>
        </p:nvSpPr>
        <p:spPr bwMode="auto">
          <a:xfrm>
            <a:off x="2811463" y="3348038"/>
            <a:ext cx="53340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zh-CN" altLang="en-US">
                <a:solidFill>
                  <a:schemeClr val="hlink"/>
                </a:solidFill>
              </a:rPr>
              <a:t>将函数展成洛朗级数的常用方法。</a:t>
            </a:r>
          </a:p>
        </p:txBody>
      </p:sp>
      <p:sp>
        <p:nvSpPr>
          <p:cNvPr id="29707" name="Text Box 11">
            <a:extLst>
              <a:ext uri="{FF2B5EF4-FFF2-40B4-BE49-F238E27FC236}">
                <a16:creationId xmlns:a16="http://schemas.microsoft.com/office/drawing/2014/main" id="{2575C8D1-5143-2310-E27B-EA4128100C89}"/>
              </a:ext>
            </a:extLst>
          </p:cNvPr>
          <p:cNvSpPr txBox="1">
            <a:spLocks noChangeArrowheads="1"/>
          </p:cNvSpPr>
          <p:nvPr/>
        </p:nvSpPr>
        <p:spPr bwMode="auto">
          <a:xfrm>
            <a:off x="1277938" y="3716338"/>
            <a:ext cx="26733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en-US" altLang="zh-CN">
                <a:solidFill>
                  <a:srgbClr val="FF0000"/>
                </a:solidFill>
                <a:latin typeface="黑体" panose="02010609060101010101" pitchFamily="49" charset="-122"/>
              </a:rPr>
              <a:t>1. </a:t>
            </a:r>
            <a:r>
              <a:rPr lang="zh-CN" altLang="en-US">
                <a:solidFill>
                  <a:srgbClr val="FF0000"/>
                </a:solidFill>
                <a:latin typeface="黑体" panose="02010609060101010101" pitchFamily="49" charset="-122"/>
              </a:rPr>
              <a:t>直接展开法</a:t>
            </a:r>
            <a:r>
              <a:rPr lang="en-US" altLang="zh-CN">
                <a:latin typeface="黑体" panose="02010609060101010101" pitchFamily="49" charset="-122"/>
              </a:rPr>
              <a:t>:</a:t>
            </a:r>
          </a:p>
        </p:txBody>
      </p:sp>
      <p:grpSp>
        <p:nvGrpSpPr>
          <p:cNvPr id="29708" name="Group 12">
            <a:extLst>
              <a:ext uri="{FF2B5EF4-FFF2-40B4-BE49-F238E27FC236}">
                <a16:creationId xmlns:a16="http://schemas.microsoft.com/office/drawing/2014/main" id="{C754BF3A-9E61-30A8-A33F-27C76B457315}"/>
              </a:ext>
            </a:extLst>
          </p:cNvPr>
          <p:cNvGrpSpPr>
            <a:grpSpLocks/>
          </p:cNvGrpSpPr>
          <p:nvPr/>
        </p:nvGrpSpPr>
        <p:grpSpPr bwMode="auto">
          <a:xfrm>
            <a:off x="3813175" y="3716338"/>
            <a:ext cx="4065588" cy="519112"/>
            <a:chOff x="710" y="1665"/>
            <a:chExt cx="2561" cy="327"/>
          </a:xfrm>
        </p:grpSpPr>
        <p:sp>
          <p:nvSpPr>
            <p:cNvPr id="12304" name="Text Box 13">
              <a:extLst>
                <a:ext uri="{FF2B5EF4-FFF2-40B4-BE49-F238E27FC236}">
                  <a16:creationId xmlns:a16="http://schemas.microsoft.com/office/drawing/2014/main" id="{394905FC-E875-32DE-0298-EAD2030698F6}"/>
                </a:ext>
              </a:extLst>
            </p:cNvPr>
            <p:cNvSpPr txBox="1">
              <a:spLocks noChangeArrowheads="1"/>
            </p:cNvSpPr>
            <p:nvPr/>
          </p:nvSpPr>
          <p:spPr bwMode="auto">
            <a:xfrm>
              <a:off x="710" y="1665"/>
              <a:ext cx="2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latin typeface="黑体" panose="02010609060101010101" pitchFamily="49" charset="-122"/>
                </a:rPr>
                <a:t>利用定理公式计算系数</a:t>
              </a:r>
            </a:p>
          </p:txBody>
        </p:sp>
        <p:graphicFrame>
          <p:nvGraphicFramePr>
            <p:cNvPr id="12305" name="Object 14">
              <a:extLst>
                <a:ext uri="{FF2B5EF4-FFF2-40B4-BE49-F238E27FC236}">
                  <a16:creationId xmlns:a16="http://schemas.microsoft.com/office/drawing/2014/main" id="{AD331B5A-ACA7-3FB1-BFB1-93DA8DB80F94}"/>
                </a:ext>
              </a:extLst>
            </p:cNvPr>
            <p:cNvGraphicFramePr>
              <a:graphicFrameLocks noChangeAspect="1"/>
            </p:cNvGraphicFramePr>
            <p:nvPr/>
          </p:nvGraphicFramePr>
          <p:xfrm>
            <a:off x="3072" y="1680"/>
            <a:ext cx="199" cy="271"/>
          </p:xfrm>
          <a:graphic>
            <a:graphicData uri="http://schemas.openxmlformats.org/presentationml/2006/ole">
              <mc:AlternateContent xmlns:mc="http://schemas.openxmlformats.org/markup-compatibility/2006">
                <mc:Choice xmlns:v="urn:schemas-microsoft-com:vml" Requires="v">
                  <p:oleObj name="公式" r:id="rId2" imgW="317225" imgH="431425" progId="Equation.3">
                    <p:embed/>
                  </p:oleObj>
                </mc:Choice>
                <mc:Fallback>
                  <p:oleObj name="公式" r:id="rId2" imgW="317225" imgH="431425" progId="Equation.3">
                    <p:embed/>
                    <p:pic>
                      <p:nvPicPr>
                        <p:cNvPr id="12305" name="Object 14">
                          <a:extLst>
                            <a:ext uri="{FF2B5EF4-FFF2-40B4-BE49-F238E27FC236}">
                              <a16:creationId xmlns:a16="http://schemas.microsoft.com/office/drawing/2014/main" id="{AD331B5A-ACA7-3FB1-BFB1-93DA8DB80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1680"/>
                          <a:ext cx="19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711" name="Object 15">
            <a:extLst>
              <a:ext uri="{FF2B5EF4-FFF2-40B4-BE49-F238E27FC236}">
                <a16:creationId xmlns:a16="http://schemas.microsoft.com/office/drawing/2014/main" id="{2810AFBB-6ACD-8FEC-DAA3-4D8470CEE3F9}"/>
              </a:ext>
            </a:extLst>
          </p:cNvPr>
          <p:cNvGraphicFramePr>
            <a:graphicFrameLocks noChangeAspect="1"/>
          </p:cNvGraphicFramePr>
          <p:nvPr/>
        </p:nvGraphicFramePr>
        <p:xfrm>
          <a:off x="1816100" y="4149725"/>
          <a:ext cx="5419725" cy="965200"/>
        </p:xfrm>
        <a:graphic>
          <a:graphicData uri="http://schemas.openxmlformats.org/presentationml/2006/ole">
            <mc:AlternateContent xmlns:mc="http://schemas.openxmlformats.org/markup-compatibility/2006">
              <mc:Choice xmlns:v="urn:schemas-microsoft-com:vml" Requires="v">
                <p:oleObj name="Equation" r:id="rId4" imgW="6159500" imgH="965200" progId="Equation.3">
                  <p:embed/>
                </p:oleObj>
              </mc:Choice>
              <mc:Fallback>
                <p:oleObj name="Equation" r:id="rId4" imgW="6159500" imgH="965200" progId="Equation.3">
                  <p:embed/>
                  <p:pic>
                    <p:nvPicPr>
                      <p:cNvPr id="29711" name="Object 15">
                        <a:extLst>
                          <a:ext uri="{FF2B5EF4-FFF2-40B4-BE49-F238E27FC236}">
                            <a16:creationId xmlns:a16="http://schemas.microsoft.com/office/drawing/2014/main" id="{2810AFBB-6ACD-8FEC-DAA3-4D8470CEE3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6100" y="4149725"/>
                        <a:ext cx="54197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2" name="Text Box 16">
            <a:extLst>
              <a:ext uri="{FF2B5EF4-FFF2-40B4-BE49-F238E27FC236}">
                <a16:creationId xmlns:a16="http://schemas.microsoft.com/office/drawing/2014/main" id="{82F4C915-9EBA-337B-9F60-3F5F65391534}"/>
              </a:ext>
            </a:extLst>
          </p:cNvPr>
          <p:cNvSpPr txBox="1">
            <a:spLocks noChangeArrowheads="1"/>
          </p:cNvSpPr>
          <p:nvPr/>
        </p:nvSpPr>
        <p:spPr bwMode="auto">
          <a:xfrm>
            <a:off x="1258888" y="5078413"/>
            <a:ext cx="16065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latin typeface="黑体" panose="02010609060101010101" pitchFamily="49" charset="-122"/>
              </a:rPr>
              <a:t>然后写出</a:t>
            </a:r>
          </a:p>
        </p:txBody>
      </p:sp>
      <p:graphicFrame>
        <p:nvGraphicFramePr>
          <p:cNvPr id="29713" name="Object 17">
            <a:extLst>
              <a:ext uri="{FF2B5EF4-FFF2-40B4-BE49-F238E27FC236}">
                <a16:creationId xmlns:a16="http://schemas.microsoft.com/office/drawing/2014/main" id="{A0EB7ABC-ACD1-CC6A-6127-7C50D36DD0D8}"/>
              </a:ext>
            </a:extLst>
          </p:cNvPr>
          <p:cNvGraphicFramePr>
            <a:graphicFrameLocks noChangeAspect="1"/>
          </p:cNvGraphicFramePr>
          <p:nvPr/>
        </p:nvGraphicFramePr>
        <p:xfrm>
          <a:off x="2771775" y="4881563"/>
          <a:ext cx="3449638" cy="995362"/>
        </p:xfrm>
        <a:graphic>
          <a:graphicData uri="http://schemas.openxmlformats.org/presentationml/2006/ole">
            <mc:AlternateContent xmlns:mc="http://schemas.openxmlformats.org/markup-compatibility/2006">
              <mc:Choice xmlns:v="urn:schemas-microsoft-com:vml" Requires="v">
                <p:oleObj name="Equation" r:id="rId6" imgW="3213100" imgH="927100" progId="Equation.3">
                  <p:embed/>
                </p:oleObj>
              </mc:Choice>
              <mc:Fallback>
                <p:oleObj name="Equation" r:id="rId6" imgW="3213100" imgH="927100" progId="Equation.3">
                  <p:embed/>
                  <p:pic>
                    <p:nvPicPr>
                      <p:cNvPr id="29713" name="Object 17">
                        <a:extLst>
                          <a:ext uri="{FF2B5EF4-FFF2-40B4-BE49-F238E27FC236}">
                            <a16:creationId xmlns:a16="http://schemas.microsoft.com/office/drawing/2014/main" id="{A0EB7ABC-ACD1-CC6A-6127-7C50D36DD0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4881563"/>
                        <a:ext cx="3449638"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4" name="Rectangle 18">
            <a:extLst>
              <a:ext uri="{FF2B5EF4-FFF2-40B4-BE49-F238E27FC236}">
                <a16:creationId xmlns:a16="http://schemas.microsoft.com/office/drawing/2014/main" id="{30CC7D93-ADF2-9C50-D654-3FB721FE3E65}"/>
              </a:ext>
            </a:extLst>
          </p:cNvPr>
          <p:cNvSpPr>
            <a:spLocks noChangeArrowheads="1"/>
          </p:cNvSpPr>
          <p:nvPr/>
        </p:nvSpPr>
        <p:spPr bwMode="auto">
          <a:xfrm>
            <a:off x="1212850" y="5502275"/>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en-US" altLang="zh-CN">
                <a:solidFill>
                  <a:srgbClr val="FF0000"/>
                </a:solidFill>
                <a:latin typeface="黑体" panose="02010609060101010101" pitchFamily="49" charset="-122"/>
              </a:rPr>
              <a:t>2. </a:t>
            </a:r>
            <a:r>
              <a:rPr lang="zh-CN" altLang="en-US">
                <a:solidFill>
                  <a:srgbClr val="FF0000"/>
                </a:solidFill>
                <a:latin typeface="黑体" panose="02010609060101010101" pitchFamily="49" charset="-122"/>
              </a:rPr>
              <a:t>间接展开法</a:t>
            </a:r>
          </a:p>
        </p:txBody>
      </p:sp>
      <p:sp>
        <p:nvSpPr>
          <p:cNvPr id="29715" name="Rectangle 19">
            <a:extLst>
              <a:ext uri="{FF2B5EF4-FFF2-40B4-BE49-F238E27FC236}">
                <a16:creationId xmlns:a16="http://schemas.microsoft.com/office/drawing/2014/main" id="{B951E688-AC8F-DC85-8C68-7994EF885F97}"/>
              </a:ext>
            </a:extLst>
          </p:cNvPr>
          <p:cNvSpPr>
            <a:spLocks noChangeArrowheads="1"/>
          </p:cNvSpPr>
          <p:nvPr/>
        </p:nvSpPr>
        <p:spPr bwMode="auto">
          <a:xfrm>
            <a:off x="1160463" y="5862638"/>
            <a:ext cx="69405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latin typeface="黑体" panose="02010609060101010101" pitchFamily="49" charset="-122"/>
              </a:rPr>
              <a:t>根据正、负幂项组成的的级数的唯一性</a:t>
            </a:r>
            <a:r>
              <a:rPr lang="en-US" altLang="zh-CN">
                <a:latin typeface="黑体" panose="02010609060101010101" pitchFamily="49" charset="-122"/>
              </a:rPr>
              <a:t>, </a:t>
            </a:r>
            <a:r>
              <a:rPr lang="zh-CN" altLang="en-US">
                <a:latin typeface="黑体" panose="02010609060101010101" pitchFamily="49" charset="-122"/>
              </a:rPr>
              <a:t>可</a:t>
            </a:r>
          </a:p>
        </p:txBody>
      </p:sp>
      <p:sp>
        <p:nvSpPr>
          <p:cNvPr id="29716" name="Text Box 20">
            <a:extLst>
              <a:ext uri="{FF2B5EF4-FFF2-40B4-BE49-F238E27FC236}">
                <a16:creationId xmlns:a16="http://schemas.microsoft.com/office/drawing/2014/main" id="{1ECFF12D-A81B-3BF2-6DFF-21A6B9A14E7D}"/>
              </a:ext>
            </a:extLst>
          </p:cNvPr>
          <p:cNvSpPr txBox="1">
            <a:spLocks noChangeArrowheads="1"/>
          </p:cNvSpPr>
          <p:nvPr/>
        </p:nvSpPr>
        <p:spPr bwMode="auto">
          <a:xfrm>
            <a:off x="449263" y="6237288"/>
            <a:ext cx="76517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latin typeface="黑体" panose="02010609060101010101" pitchFamily="49" charset="-122"/>
              </a:rPr>
              <a:t>用代数运算、代换、求导和积分等方法去展开 </a:t>
            </a:r>
            <a:r>
              <a:rPr lang="en-US" altLang="zh-CN">
                <a:latin typeface="黑体" panose="02010609060101010101" pitchFamily="49" charset="-122"/>
              </a:rPr>
              <a:t>.</a:t>
            </a:r>
          </a:p>
        </p:txBody>
      </p:sp>
    </p:spTree>
    <p:extLst>
      <p:ext uri="{BB962C8B-B14F-4D97-AF65-F5344CB8AC3E}">
        <p14:creationId xmlns:p14="http://schemas.microsoft.com/office/powerpoint/2010/main" val="41019264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left)">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4"/>
                                        </p:tgtEl>
                                        <p:attrNameLst>
                                          <p:attrName>style.visibility</p:attrName>
                                        </p:attrNameLst>
                                      </p:cBhvr>
                                      <p:to>
                                        <p:strVal val="visible"/>
                                      </p:to>
                                    </p:set>
                                    <p:animEffect transition="in" filter="wipe(left)">
                                      <p:cBhvr>
                                        <p:cTn id="12" dur="500"/>
                                        <p:tgtEl>
                                          <p:spTgt spid="29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9706"/>
                                        </p:tgtEl>
                                        <p:attrNameLst>
                                          <p:attrName>style.visibility</p:attrName>
                                        </p:attrNameLst>
                                      </p:cBhvr>
                                      <p:to>
                                        <p:strVal val="visible"/>
                                      </p:to>
                                    </p:set>
                                    <p:anim calcmode="lin" valueType="num">
                                      <p:cBhvr additive="base">
                                        <p:cTn id="17" dur="500" fill="hold"/>
                                        <p:tgtEl>
                                          <p:spTgt spid="29706"/>
                                        </p:tgtEl>
                                        <p:attrNameLst>
                                          <p:attrName>ppt_x</p:attrName>
                                        </p:attrNameLst>
                                      </p:cBhvr>
                                      <p:tavLst>
                                        <p:tav tm="0">
                                          <p:val>
                                            <p:strVal val="#ppt_x"/>
                                          </p:val>
                                        </p:tav>
                                        <p:tav tm="100000">
                                          <p:val>
                                            <p:strVal val="#ppt_x"/>
                                          </p:val>
                                        </p:tav>
                                      </p:tavLst>
                                    </p:anim>
                                    <p:anim calcmode="lin" valueType="num">
                                      <p:cBhvr additive="base">
                                        <p:cTn id="18"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9707"/>
                                        </p:tgtEl>
                                        <p:attrNameLst>
                                          <p:attrName>style.visibility</p:attrName>
                                        </p:attrNameLst>
                                      </p:cBhvr>
                                      <p:to>
                                        <p:strVal val="visible"/>
                                      </p:to>
                                    </p:set>
                                    <p:animEffect transition="in" filter="wipe(left)">
                                      <p:cBhvr>
                                        <p:cTn id="23" dur="500"/>
                                        <p:tgtEl>
                                          <p:spTgt spid="297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9708"/>
                                        </p:tgtEl>
                                        <p:attrNameLst>
                                          <p:attrName>style.visibility</p:attrName>
                                        </p:attrNameLst>
                                      </p:cBhvr>
                                      <p:to>
                                        <p:strVal val="visible"/>
                                      </p:to>
                                    </p:set>
                                    <p:animEffect transition="in" filter="wipe(left)">
                                      <p:cBhvr>
                                        <p:cTn id="28" dur="500"/>
                                        <p:tgtEl>
                                          <p:spTgt spid="297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9711"/>
                                        </p:tgtEl>
                                        <p:attrNameLst>
                                          <p:attrName>style.visibility</p:attrName>
                                        </p:attrNameLst>
                                      </p:cBhvr>
                                      <p:to>
                                        <p:strVal val="visible"/>
                                      </p:to>
                                    </p:set>
                                    <p:animEffect transition="in" filter="wipe(left)">
                                      <p:cBhvr>
                                        <p:cTn id="33" dur="500"/>
                                        <p:tgtEl>
                                          <p:spTgt spid="297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9712"/>
                                        </p:tgtEl>
                                        <p:attrNameLst>
                                          <p:attrName>style.visibility</p:attrName>
                                        </p:attrNameLst>
                                      </p:cBhvr>
                                      <p:to>
                                        <p:strVal val="visible"/>
                                      </p:to>
                                    </p:set>
                                    <p:animEffect transition="in" filter="wipe(left)">
                                      <p:cBhvr>
                                        <p:cTn id="38" dur="500"/>
                                        <p:tgtEl>
                                          <p:spTgt spid="29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9713"/>
                                        </p:tgtEl>
                                        <p:attrNameLst>
                                          <p:attrName>style.visibility</p:attrName>
                                        </p:attrNameLst>
                                      </p:cBhvr>
                                      <p:to>
                                        <p:strVal val="visible"/>
                                      </p:to>
                                    </p:set>
                                    <p:animEffect transition="in" filter="wipe(left)">
                                      <p:cBhvr>
                                        <p:cTn id="43" dur="500"/>
                                        <p:tgtEl>
                                          <p:spTgt spid="297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29714"/>
                                        </p:tgtEl>
                                        <p:attrNameLst>
                                          <p:attrName>style.visibility</p:attrName>
                                        </p:attrNameLst>
                                      </p:cBhvr>
                                      <p:to>
                                        <p:strVal val="visible"/>
                                      </p:to>
                                    </p:set>
                                    <p:anim calcmode="lin" valueType="num">
                                      <p:cBhvr additive="base">
                                        <p:cTn id="48" dur="500" fill="hold"/>
                                        <p:tgtEl>
                                          <p:spTgt spid="29714"/>
                                        </p:tgtEl>
                                        <p:attrNameLst>
                                          <p:attrName>ppt_x</p:attrName>
                                        </p:attrNameLst>
                                      </p:cBhvr>
                                      <p:tavLst>
                                        <p:tav tm="0">
                                          <p:val>
                                            <p:strVal val="#ppt_x"/>
                                          </p:val>
                                        </p:tav>
                                        <p:tav tm="100000">
                                          <p:val>
                                            <p:strVal val="#ppt_x"/>
                                          </p:val>
                                        </p:tav>
                                      </p:tavLst>
                                    </p:anim>
                                    <p:anim calcmode="lin" valueType="num">
                                      <p:cBhvr additive="base">
                                        <p:cTn id="49" dur="500" fill="hold"/>
                                        <p:tgtEl>
                                          <p:spTgt spid="29714"/>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9715"/>
                                        </p:tgtEl>
                                        <p:attrNameLst>
                                          <p:attrName>style.visibility</p:attrName>
                                        </p:attrNameLst>
                                      </p:cBhvr>
                                      <p:to>
                                        <p:strVal val="visible"/>
                                      </p:to>
                                    </p:set>
                                    <p:animEffect transition="in" filter="wipe(left)">
                                      <p:cBhvr>
                                        <p:cTn id="54" dur="500"/>
                                        <p:tgtEl>
                                          <p:spTgt spid="29715"/>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9716"/>
                                        </p:tgtEl>
                                        <p:attrNameLst>
                                          <p:attrName>style.visibility</p:attrName>
                                        </p:attrNameLst>
                                      </p:cBhvr>
                                      <p:to>
                                        <p:strVal val="visible"/>
                                      </p:to>
                                    </p:set>
                                    <p:animEffect transition="in" filter="wipe(left)">
                                      <p:cBhvr>
                                        <p:cTn id="58" dur="500"/>
                                        <p:tgtEl>
                                          <p:spTgt spid="2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4" grpId="0"/>
      <p:bldP spid="29706" grpId="0"/>
      <p:bldP spid="29707" grpId="0" autoUpdateAnimBg="0"/>
      <p:bldP spid="29712" grpId="0" autoUpdateAnimBg="0"/>
      <p:bldP spid="29714" grpId="0"/>
      <p:bldP spid="29715" grpId="0" autoUpdateAnimBg="0"/>
      <p:bldP spid="2971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112CF14D-A4B0-4087-9006-6050ABB15C28}"/>
              </a:ext>
            </a:extLst>
          </p:cNvPr>
          <p:cNvSpPr>
            <a:spLocks noGrp="1"/>
          </p:cNvSpPr>
          <p:nvPr>
            <p:ph type="sldNum" sz="quarter" idx="10"/>
          </p:nvPr>
        </p:nvSpPr>
        <p:spPr/>
        <p:txBody>
          <a:bodyPr/>
          <a:lstStyle/>
          <a:p>
            <a:pPr>
              <a:defRPr/>
            </a:pPr>
            <a:fld id="{F89016AD-8B95-40CD-96E0-FC8D2FFB0725}" type="slidenum">
              <a:rPr lang="en-US" altLang="zh-CN"/>
              <a:pPr>
                <a:defRPr/>
              </a:pPr>
              <a:t>26</a:t>
            </a:fld>
            <a:endParaRPr lang="en-US" altLang="zh-CN"/>
          </a:p>
        </p:txBody>
      </p:sp>
      <p:sp>
        <p:nvSpPr>
          <p:cNvPr id="3" name="日期占位符 5">
            <a:extLst>
              <a:ext uri="{FF2B5EF4-FFF2-40B4-BE49-F238E27FC236}">
                <a16:creationId xmlns:a16="http://schemas.microsoft.com/office/drawing/2014/main" id="{D47B4C06-E7C5-9D2C-5F01-B7386666D8E6}"/>
              </a:ext>
            </a:extLst>
          </p:cNvPr>
          <p:cNvSpPr>
            <a:spLocks noGrp="1"/>
          </p:cNvSpPr>
          <p:nvPr>
            <p:ph type="dt" sz="quarter" idx="11"/>
          </p:nvPr>
        </p:nvSpPr>
        <p:spPr/>
        <p:txBody>
          <a:bodyPr/>
          <a:lstStyle/>
          <a:p>
            <a:pPr>
              <a:defRPr/>
            </a:pPr>
            <a:fld id="{1F886128-6FE5-416C-A038-96CF01DBAC52}" type="datetime1">
              <a:rPr lang="zh-CN" altLang="en-US"/>
              <a:pPr>
                <a:defRPr/>
              </a:pPr>
              <a:t>2023/10/17</a:t>
            </a:fld>
            <a:endParaRPr lang="en-US" altLang="zh-CN"/>
          </a:p>
        </p:txBody>
      </p:sp>
      <p:graphicFrame>
        <p:nvGraphicFramePr>
          <p:cNvPr id="28695" name="Object 23">
            <a:extLst>
              <a:ext uri="{FF2B5EF4-FFF2-40B4-BE49-F238E27FC236}">
                <a16:creationId xmlns:a16="http://schemas.microsoft.com/office/drawing/2014/main" id="{645D26AE-C5CF-EA7F-2253-D6615C03DF0B}"/>
              </a:ext>
            </a:extLst>
          </p:cNvPr>
          <p:cNvGraphicFramePr>
            <a:graphicFrameLocks noGrp="1" noChangeAspect="1"/>
          </p:cNvGraphicFramePr>
          <p:nvPr>
            <p:ph sz="half" idx="1"/>
          </p:nvPr>
        </p:nvGraphicFramePr>
        <p:xfrm>
          <a:off x="2413000" y="1824038"/>
          <a:ext cx="1150938" cy="452437"/>
        </p:xfrm>
        <a:graphic>
          <a:graphicData uri="http://schemas.openxmlformats.org/presentationml/2006/ole">
            <mc:AlternateContent xmlns:mc="http://schemas.openxmlformats.org/markup-compatibility/2006">
              <mc:Choice xmlns:v="urn:schemas-microsoft-com:vml" Requires="v">
                <p:oleObj name="公式" r:id="rId2" imgW="647419" imgH="253890" progId="Equation.3">
                  <p:embed/>
                </p:oleObj>
              </mc:Choice>
              <mc:Fallback>
                <p:oleObj name="公式" r:id="rId2" imgW="647419" imgH="253890" progId="Equation.3">
                  <p:embed/>
                  <p:pic>
                    <p:nvPicPr>
                      <p:cNvPr id="28695" name="Object 23">
                        <a:extLst>
                          <a:ext uri="{FF2B5EF4-FFF2-40B4-BE49-F238E27FC236}">
                            <a16:creationId xmlns:a16="http://schemas.microsoft.com/office/drawing/2014/main" id="{645D26AE-C5CF-EA7F-2253-D6615C03D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1824038"/>
                        <a:ext cx="115093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6">
            <a:extLst>
              <a:ext uri="{FF2B5EF4-FFF2-40B4-BE49-F238E27FC236}">
                <a16:creationId xmlns:a16="http://schemas.microsoft.com/office/drawing/2014/main" id="{84253D7D-20D0-E369-502C-81421D2C13BF}"/>
              </a:ext>
            </a:extLst>
          </p:cNvPr>
          <p:cNvGraphicFramePr>
            <a:graphicFrameLocks noChangeAspect="1"/>
          </p:cNvGraphicFramePr>
          <p:nvPr/>
        </p:nvGraphicFramePr>
        <p:xfrm>
          <a:off x="6223000" y="534988"/>
          <a:ext cx="1949450" cy="590550"/>
        </p:xfrm>
        <a:graphic>
          <a:graphicData uri="http://schemas.openxmlformats.org/presentationml/2006/ole">
            <mc:AlternateContent xmlns:mc="http://schemas.openxmlformats.org/markup-compatibility/2006">
              <mc:Choice xmlns:v="urn:schemas-microsoft-com:vml" Requires="v">
                <p:oleObj name="公式" r:id="rId4" imgW="850531" imgH="253890" progId="Equation.3">
                  <p:embed/>
                </p:oleObj>
              </mc:Choice>
              <mc:Fallback>
                <p:oleObj name="公式" r:id="rId4" imgW="850531" imgH="253890" progId="Equation.3">
                  <p:embed/>
                  <p:pic>
                    <p:nvPicPr>
                      <p:cNvPr id="10245" name="Object 6">
                        <a:extLst>
                          <a:ext uri="{FF2B5EF4-FFF2-40B4-BE49-F238E27FC236}">
                            <a16:creationId xmlns:a16="http://schemas.microsoft.com/office/drawing/2014/main" id="{84253D7D-20D0-E369-502C-81421D2C13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0" y="534988"/>
                        <a:ext cx="19494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8">
            <a:extLst>
              <a:ext uri="{FF2B5EF4-FFF2-40B4-BE49-F238E27FC236}">
                <a16:creationId xmlns:a16="http://schemas.microsoft.com/office/drawing/2014/main" id="{AE0CDA36-50A7-FF01-3B9C-5B59A94D190E}"/>
              </a:ext>
            </a:extLst>
          </p:cNvPr>
          <p:cNvSpPr>
            <a:spLocks noChangeArrowheads="1"/>
          </p:cNvSpPr>
          <p:nvPr/>
        </p:nvSpPr>
        <p:spPr bwMode="auto">
          <a:xfrm>
            <a:off x="611188" y="333375"/>
            <a:ext cx="7885112"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lang="zh-CN" altLang="en-US">
                <a:solidFill>
                  <a:srgbClr val="FF3300"/>
                </a:solidFill>
                <a:latin typeface="黑体" panose="02010609060101010101" pitchFamily="49" charset="-122"/>
              </a:rPr>
              <a:t>例</a:t>
            </a:r>
            <a:r>
              <a:rPr lang="en-US" altLang="zh-CN">
                <a:solidFill>
                  <a:srgbClr val="FF3300"/>
                </a:solidFill>
                <a:latin typeface="黑体" panose="02010609060101010101" pitchFamily="49" charset="-122"/>
              </a:rPr>
              <a:t>1</a:t>
            </a:r>
            <a:r>
              <a:rPr lang="en-US" altLang="zh-CN">
                <a:latin typeface="黑体" panose="02010609060101010101" pitchFamily="49" charset="-122"/>
              </a:rPr>
              <a:t> </a:t>
            </a:r>
            <a:r>
              <a:rPr lang="zh-CN" altLang="en-US">
                <a:latin typeface="黑体" panose="02010609060101010101" pitchFamily="49" charset="-122"/>
              </a:rPr>
              <a:t>求函数           分别在圆环            及              的洛朗级数。              </a:t>
            </a:r>
          </a:p>
        </p:txBody>
      </p:sp>
      <p:sp>
        <p:nvSpPr>
          <p:cNvPr id="28694" name="Rectangle 22">
            <a:extLst>
              <a:ext uri="{FF2B5EF4-FFF2-40B4-BE49-F238E27FC236}">
                <a16:creationId xmlns:a16="http://schemas.microsoft.com/office/drawing/2014/main" id="{F03B9716-7DB3-02C9-A1FB-A1A996EAB456}"/>
              </a:ext>
            </a:extLst>
          </p:cNvPr>
          <p:cNvSpPr>
            <a:spLocks noChangeArrowheads="1"/>
          </p:cNvSpPr>
          <p:nvPr/>
        </p:nvSpPr>
        <p:spPr bwMode="auto">
          <a:xfrm>
            <a:off x="1136650" y="1773238"/>
            <a:ext cx="66040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en-US" altLang="zh-CN" sz="2400"/>
              <a:t>(1)</a:t>
            </a:r>
            <a:r>
              <a:rPr kumimoji="0" lang="zh-CN" altLang="en-US" sz="2400"/>
              <a:t>在圆环　　　    内，                 </a:t>
            </a:r>
            <a:r>
              <a:rPr kumimoji="0" lang="en-US" altLang="zh-CN" sz="2400"/>
              <a:t>,</a:t>
            </a:r>
            <a:r>
              <a:rPr kumimoji="0" lang="zh-CN" altLang="en-US" sz="2400"/>
              <a:t>于是有洛朗级数</a:t>
            </a:r>
          </a:p>
        </p:txBody>
      </p:sp>
      <p:graphicFrame>
        <p:nvGraphicFramePr>
          <p:cNvPr id="28699" name="Object 27">
            <a:extLst>
              <a:ext uri="{FF2B5EF4-FFF2-40B4-BE49-F238E27FC236}">
                <a16:creationId xmlns:a16="http://schemas.microsoft.com/office/drawing/2014/main" id="{09B2E425-E5E7-F8C9-0618-ED719581F215}"/>
              </a:ext>
            </a:extLst>
          </p:cNvPr>
          <p:cNvGraphicFramePr>
            <a:graphicFrameLocks noChangeAspect="1"/>
          </p:cNvGraphicFramePr>
          <p:nvPr/>
        </p:nvGraphicFramePr>
        <p:xfrm>
          <a:off x="4140200" y="1700213"/>
          <a:ext cx="1350963" cy="696912"/>
        </p:xfrm>
        <a:graphic>
          <a:graphicData uri="http://schemas.openxmlformats.org/presentationml/2006/ole">
            <mc:AlternateContent xmlns:mc="http://schemas.openxmlformats.org/markup-compatibility/2006">
              <mc:Choice xmlns:v="urn:schemas-microsoft-com:vml" Requires="v">
                <p:oleObj name="公式" r:id="rId6" imgW="837836" imgH="431613" progId="Equation.3">
                  <p:embed/>
                </p:oleObj>
              </mc:Choice>
              <mc:Fallback>
                <p:oleObj name="公式" r:id="rId6" imgW="837836" imgH="431613" progId="Equation.3">
                  <p:embed/>
                  <p:pic>
                    <p:nvPicPr>
                      <p:cNvPr id="28699" name="Object 27">
                        <a:extLst>
                          <a:ext uri="{FF2B5EF4-FFF2-40B4-BE49-F238E27FC236}">
                            <a16:creationId xmlns:a16="http://schemas.microsoft.com/office/drawing/2014/main" id="{09B2E425-E5E7-F8C9-0618-ED719581F2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1700213"/>
                        <a:ext cx="1350963"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0" name="Object 28">
            <a:extLst>
              <a:ext uri="{FF2B5EF4-FFF2-40B4-BE49-F238E27FC236}">
                <a16:creationId xmlns:a16="http://schemas.microsoft.com/office/drawing/2014/main" id="{57C9D5A2-29EE-EF50-64BA-F6F428AB418B}"/>
              </a:ext>
            </a:extLst>
          </p:cNvPr>
          <p:cNvGraphicFramePr>
            <a:graphicFrameLocks noChangeAspect="1"/>
          </p:cNvGraphicFramePr>
          <p:nvPr/>
        </p:nvGraphicFramePr>
        <p:xfrm>
          <a:off x="1258888" y="2349500"/>
          <a:ext cx="3789362" cy="747713"/>
        </p:xfrm>
        <a:graphic>
          <a:graphicData uri="http://schemas.openxmlformats.org/presentationml/2006/ole">
            <mc:AlternateContent xmlns:mc="http://schemas.openxmlformats.org/markup-compatibility/2006">
              <mc:Choice xmlns:v="urn:schemas-microsoft-com:vml" Requires="v">
                <p:oleObj name="公式" r:id="rId8" imgW="2387600" imgH="393700" progId="Equation.3">
                  <p:embed/>
                </p:oleObj>
              </mc:Choice>
              <mc:Fallback>
                <p:oleObj name="公式" r:id="rId8" imgW="2387600" imgH="393700" progId="Equation.3">
                  <p:embed/>
                  <p:pic>
                    <p:nvPicPr>
                      <p:cNvPr id="28700" name="Object 28">
                        <a:extLst>
                          <a:ext uri="{FF2B5EF4-FFF2-40B4-BE49-F238E27FC236}">
                            <a16:creationId xmlns:a16="http://schemas.microsoft.com/office/drawing/2014/main" id="{57C9D5A2-29EE-EF50-64BA-F6F428AB41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2349500"/>
                        <a:ext cx="3789362"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3" name="Object 31">
            <a:extLst>
              <a:ext uri="{FF2B5EF4-FFF2-40B4-BE49-F238E27FC236}">
                <a16:creationId xmlns:a16="http://schemas.microsoft.com/office/drawing/2014/main" id="{1390F26D-6E6A-9899-E17F-376D6F5D9F2B}"/>
              </a:ext>
            </a:extLst>
          </p:cNvPr>
          <p:cNvGraphicFramePr>
            <a:graphicFrameLocks noChangeAspect="1"/>
          </p:cNvGraphicFramePr>
          <p:nvPr/>
        </p:nvGraphicFramePr>
        <p:xfrm>
          <a:off x="5003800" y="2276475"/>
          <a:ext cx="2376488" cy="915988"/>
        </p:xfrm>
        <a:graphic>
          <a:graphicData uri="http://schemas.openxmlformats.org/presentationml/2006/ole">
            <mc:AlternateContent xmlns:mc="http://schemas.openxmlformats.org/markup-compatibility/2006">
              <mc:Choice xmlns:v="urn:schemas-microsoft-com:vml" Requires="v">
                <p:oleObj name="公式" r:id="rId10" imgW="1180588" imgH="444307" progId="Equation.3">
                  <p:embed/>
                </p:oleObj>
              </mc:Choice>
              <mc:Fallback>
                <p:oleObj name="公式" r:id="rId10" imgW="1180588" imgH="444307" progId="Equation.3">
                  <p:embed/>
                  <p:pic>
                    <p:nvPicPr>
                      <p:cNvPr id="28703" name="Object 31">
                        <a:extLst>
                          <a:ext uri="{FF2B5EF4-FFF2-40B4-BE49-F238E27FC236}">
                            <a16:creationId xmlns:a16="http://schemas.microsoft.com/office/drawing/2014/main" id="{1390F26D-6E6A-9899-E17F-376D6F5D9F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3800" y="2276475"/>
                        <a:ext cx="23764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8" name="Rectangle 36">
            <a:extLst>
              <a:ext uri="{FF2B5EF4-FFF2-40B4-BE49-F238E27FC236}">
                <a16:creationId xmlns:a16="http://schemas.microsoft.com/office/drawing/2014/main" id="{FB87A8FC-DF97-CB21-E3D1-9086D1A6D190}"/>
              </a:ext>
            </a:extLst>
          </p:cNvPr>
          <p:cNvSpPr>
            <a:spLocks noChangeArrowheads="1"/>
          </p:cNvSpPr>
          <p:nvPr/>
        </p:nvSpPr>
        <p:spPr bwMode="auto">
          <a:xfrm>
            <a:off x="755650" y="3376613"/>
            <a:ext cx="72136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en-US" altLang="zh-CN" sz="2400"/>
              <a:t>(2)</a:t>
            </a:r>
            <a:r>
              <a:rPr kumimoji="0" lang="zh-CN" altLang="en-US" sz="2400">
                <a:latin typeface="黑体" panose="02010609060101010101" pitchFamily="49" charset="-122"/>
              </a:rPr>
              <a:t>在圆环 　 　　　上</a:t>
            </a:r>
            <a:r>
              <a:rPr kumimoji="0" lang="en-US" altLang="zh-CN" sz="2400">
                <a:latin typeface="黑体" panose="02010609060101010101" pitchFamily="49" charset="-122"/>
              </a:rPr>
              <a:t>,           ,</a:t>
            </a:r>
            <a:r>
              <a:rPr kumimoji="0" lang="zh-CN" altLang="en-US" sz="2400"/>
              <a:t>于是有洛朗级数</a:t>
            </a:r>
          </a:p>
        </p:txBody>
      </p:sp>
      <p:graphicFrame>
        <p:nvGraphicFramePr>
          <p:cNvPr id="28709" name="Object 37">
            <a:extLst>
              <a:ext uri="{FF2B5EF4-FFF2-40B4-BE49-F238E27FC236}">
                <a16:creationId xmlns:a16="http://schemas.microsoft.com/office/drawing/2014/main" id="{A79197E9-D2A9-6144-8FD2-4BA9FFF84E00}"/>
              </a:ext>
            </a:extLst>
          </p:cNvPr>
          <p:cNvGraphicFramePr>
            <a:graphicFrameLocks noChangeAspect="1"/>
          </p:cNvGraphicFramePr>
          <p:nvPr/>
        </p:nvGraphicFramePr>
        <p:xfrm>
          <a:off x="2044700" y="3362325"/>
          <a:ext cx="1535113" cy="542925"/>
        </p:xfrm>
        <a:graphic>
          <a:graphicData uri="http://schemas.openxmlformats.org/presentationml/2006/ole">
            <mc:AlternateContent xmlns:mc="http://schemas.openxmlformats.org/markup-compatibility/2006">
              <mc:Choice xmlns:v="urn:schemas-microsoft-com:vml" Requires="v">
                <p:oleObj name="公式" r:id="rId12" imgW="723586" imgH="253890" progId="Equation.3">
                  <p:embed/>
                </p:oleObj>
              </mc:Choice>
              <mc:Fallback>
                <p:oleObj name="公式" r:id="rId12" imgW="723586" imgH="253890" progId="Equation.3">
                  <p:embed/>
                  <p:pic>
                    <p:nvPicPr>
                      <p:cNvPr id="28709" name="Object 37">
                        <a:extLst>
                          <a:ext uri="{FF2B5EF4-FFF2-40B4-BE49-F238E27FC236}">
                            <a16:creationId xmlns:a16="http://schemas.microsoft.com/office/drawing/2014/main" id="{A79197E9-D2A9-6144-8FD2-4BA9FFF84E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4700" y="3362325"/>
                        <a:ext cx="15351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10" name="Object 38">
            <a:extLst>
              <a:ext uri="{FF2B5EF4-FFF2-40B4-BE49-F238E27FC236}">
                <a16:creationId xmlns:a16="http://schemas.microsoft.com/office/drawing/2014/main" id="{560C3A47-6ABC-2861-92DB-7C83C535A16B}"/>
              </a:ext>
            </a:extLst>
          </p:cNvPr>
          <p:cNvGraphicFramePr>
            <a:graphicFrameLocks noChangeAspect="1"/>
          </p:cNvGraphicFramePr>
          <p:nvPr/>
        </p:nvGraphicFramePr>
        <p:xfrm>
          <a:off x="4067175" y="3268663"/>
          <a:ext cx="1566863" cy="808037"/>
        </p:xfrm>
        <a:graphic>
          <a:graphicData uri="http://schemas.openxmlformats.org/presentationml/2006/ole">
            <mc:AlternateContent xmlns:mc="http://schemas.openxmlformats.org/markup-compatibility/2006">
              <mc:Choice xmlns:v="urn:schemas-microsoft-com:vml" Requires="v">
                <p:oleObj name="公式" r:id="rId14" imgW="837836" imgH="431613" progId="Equation.3">
                  <p:embed/>
                </p:oleObj>
              </mc:Choice>
              <mc:Fallback>
                <p:oleObj name="公式" r:id="rId14" imgW="837836" imgH="431613" progId="Equation.3">
                  <p:embed/>
                  <p:pic>
                    <p:nvPicPr>
                      <p:cNvPr id="28710" name="Object 38">
                        <a:extLst>
                          <a:ext uri="{FF2B5EF4-FFF2-40B4-BE49-F238E27FC236}">
                            <a16:creationId xmlns:a16="http://schemas.microsoft.com/office/drawing/2014/main" id="{560C3A47-6ABC-2861-92DB-7C83C535A1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7175" y="3268663"/>
                        <a:ext cx="1566863"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12" name="Object 40">
            <a:extLst>
              <a:ext uri="{FF2B5EF4-FFF2-40B4-BE49-F238E27FC236}">
                <a16:creationId xmlns:a16="http://schemas.microsoft.com/office/drawing/2014/main" id="{EED682FD-A18B-04DE-6141-FBD1E3C009AC}"/>
              </a:ext>
            </a:extLst>
          </p:cNvPr>
          <p:cNvGraphicFramePr>
            <a:graphicFrameLocks noChangeAspect="1"/>
          </p:cNvGraphicFramePr>
          <p:nvPr/>
        </p:nvGraphicFramePr>
        <p:xfrm>
          <a:off x="1952625" y="4949825"/>
          <a:ext cx="2085975" cy="927100"/>
        </p:xfrm>
        <a:graphic>
          <a:graphicData uri="http://schemas.openxmlformats.org/presentationml/2006/ole">
            <mc:AlternateContent xmlns:mc="http://schemas.openxmlformats.org/markup-compatibility/2006">
              <mc:Choice xmlns:v="urn:schemas-microsoft-com:vml" Requires="v">
                <p:oleObj name="公式" r:id="rId16" imgW="1091726" imgH="444307" progId="Equation.3">
                  <p:embed/>
                </p:oleObj>
              </mc:Choice>
              <mc:Fallback>
                <p:oleObj name="公式" r:id="rId16" imgW="1091726" imgH="444307" progId="Equation.3">
                  <p:embed/>
                  <p:pic>
                    <p:nvPicPr>
                      <p:cNvPr id="28712" name="Object 40">
                        <a:extLst>
                          <a:ext uri="{FF2B5EF4-FFF2-40B4-BE49-F238E27FC236}">
                            <a16:creationId xmlns:a16="http://schemas.microsoft.com/office/drawing/2014/main" id="{EED682FD-A18B-04DE-6141-FBD1E3C009A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2625" y="4949825"/>
                        <a:ext cx="208597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13" name="Object 41">
            <a:extLst>
              <a:ext uri="{FF2B5EF4-FFF2-40B4-BE49-F238E27FC236}">
                <a16:creationId xmlns:a16="http://schemas.microsoft.com/office/drawing/2014/main" id="{C6D73D48-D193-1524-B782-6123C29C3A48}"/>
              </a:ext>
            </a:extLst>
          </p:cNvPr>
          <p:cNvGraphicFramePr>
            <a:graphicFrameLocks noChangeAspect="1"/>
          </p:cNvGraphicFramePr>
          <p:nvPr/>
        </p:nvGraphicFramePr>
        <p:xfrm>
          <a:off x="3968750" y="4945063"/>
          <a:ext cx="1755775" cy="931862"/>
        </p:xfrm>
        <a:graphic>
          <a:graphicData uri="http://schemas.openxmlformats.org/presentationml/2006/ole">
            <mc:AlternateContent xmlns:mc="http://schemas.openxmlformats.org/markup-compatibility/2006">
              <mc:Choice xmlns:v="urn:schemas-microsoft-com:vml" Requires="v">
                <p:oleObj name="公式" r:id="rId18" imgW="837836" imgH="444307" progId="Equation.3">
                  <p:embed/>
                </p:oleObj>
              </mc:Choice>
              <mc:Fallback>
                <p:oleObj name="公式" r:id="rId18" imgW="837836" imgH="444307" progId="Equation.3">
                  <p:embed/>
                  <p:pic>
                    <p:nvPicPr>
                      <p:cNvPr id="28713" name="Object 41">
                        <a:extLst>
                          <a:ext uri="{FF2B5EF4-FFF2-40B4-BE49-F238E27FC236}">
                            <a16:creationId xmlns:a16="http://schemas.microsoft.com/office/drawing/2014/main" id="{C6D73D48-D193-1524-B782-6123C29C3A4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8750" y="4945063"/>
                        <a:ext cx="17557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6" name="Object 42">
            <a:extLst>
              <a:ext uri="{FF2B5EF4-FFF2-40B4-BE49-F238E27FC236}">
                <a16:creationId xmlns:a16="http://schemas.microsoft.com/office/drawing/2014/main" id="{BF2E7E75-533E-57DD-57A1-3322DBD8D2B2}"/>
              </a:ext>
            </a:extLst>
          </p:cNvPr>
          <p:cNvGraphicFramePr>
            <a:graphicFrameLocks noChangeAspect="1"/>
          </p:cNvGraphicFramePr>
          <p:nvPr/>
        </p:nvGraphicFramePr>
        <p:xfrm>
          <a:off x="1116013" y="1182688"/>
          <a:ext cx="2270125" cy="590550"/>
        </p:xfrm>
        <a:graphic>
          <a:graphicData uri="http://schemas.openxmlformats.org/presentationml/2006/ole">
            <mc:AlternateContent xmlns:mc="http://schemas.openxmlformats.org/markup-compatibility/2006">
              <mc:Choice xmlns:v="urn:schemas-microsoft-com:vml" Requires="v">
                <p:oleObj name="公式" r:id="rId20" imgW="990170" imgH="253890" progId="Equation.3">
                  <p:embed/>
                </p:oleObj>
              </mc:Choice>
              <mc:Fallback>
                <p:oleObj name="公式" r:id="rId20" imgW="990170" imgH="253890" progId="Equation.3">
                  <p:embed/>
                  <p:pic>
                    <p:nvPicPr>
                      <p:cNvPr id="10256" name="Object 42">
                        <a:extLst>
                          <a:ext uri="{FF2B5EF4-FFF2-40B4-BE49-F238E27FC236}">
                            <a16:creationId xmlns:a16="http://schemas.microsoft.com/office/drawing/2014/main" id="{BF2E7E75-533E-57DD-57A1-3322DBD8D2B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16013" y="1182688"/>
                        <a:ext cx="22701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7" name="Object 43">
            <a:extLst>
              <a:ext uri="{FF2B5EF4-FFF2-40B4-BE49-F238E27FC236}">
                <a16:creationId xmlns:a16="http://schemas.microsoft.com/office/drawing/2014/main" id="{944DB09A-D2E9-C314-B97B-D91A5845482B}"/>
              </a:ext>
            </a:extLst>
          </p:cNvPr>
          <p:cNvGraphicFramePr>
            <a:graphicFrameLocks noChangeAspect="1"/>
          </p:cNvGraphicFramePr>
          <p:nvPr/>
        </p:nvGraphicFramePr>
        <p:xfrm>
          <a:off x="2484438" y="446088"/>
          <a:ext cx="1943100" cy="822325"/>
        </p:xfrm>
        <a:graphic>
          <a:graphicData uri="http://schemas.openxmlformats.org/presentationml/2006/ole">
            <mc:AlternateContent xmlns:mc="http://schemas.openxmlformats.org/markup-compatibility/2006">
              <mc:Choice xmlns:v="urn:schemas-microsoft-com:vml" Requires="v">
                <p:oleObj name="公式" r:id="rId22" imgW="1270000" imgH="419100" progId="Equation.3">
                  <p:embed/>
                </p:oleObj>
              </mc:Choice>
              <mc:Fallback>
                <p:oleObj name="公式" r:id="rId22" imgW="1270000" imgH="419100" progId="Equation.3">
                  <p:embed/>
                  <p:pic>
                    <p:nvPicPr>
                      <p:cNvPr id="10257" name="Object 43">
                        <a:extLst>
                          <a:ext uri="{FF2B5EF4-FFF2-40B4-BE49-F238E27FC236}">
                            <a16:creationId xmlns:a16="http://schemas.microsoft.com/office/drawing/2014/main" id="{944DB09A-D2E9-C314-B97B-D91A5845482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4438" y="446088"/>
                        <a:ext cx="194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19" name="Text Box 47">
            <a:extLst>
              <a:ext uri="{FF2B5EF4-FFF2-40B4-BE49-F238E27FC236}">
                <a16:creationId xmlns:a16="http://schemas.microsoft.com/office/drawing/2014/main" id="{A78E58EB-D77B-A9BA-5DD4-DBFCFBB578E6}"/>
              </a:ext>
            </a:extLst>
          </p:cNvPr>
          <p:cNvSpPr txBox="1">
            <a:spLocks noChangeArrowheads="1"/>
          </p:cNvSpPr>
          <p:nvPr/>
        </p:nvSpPr>
        <p:spPr bwMode="auto">
          <a:xfrm>
            <a:off x="687388" y="1700213"/>
            <a:ext cx="3556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solidFill>
                  <a:srgbClr val="FF0000"/>
                </a:solidFill>
              </a:rPr>
              <a:t>解</a:t>
            </a:r>
          </a:p>
        </p:txBody>
      </p:sp>
      <p:graphicFrame>
        <p:nvGraphicFramePr>
          <p:cNvPr id="28720" name="Object 48">
            <a:extLst>
              <a:ext uri="{FF2B5EF4-FFF2-40B4-BE49-F238E27FC236}">
                <a16:creationId xmlns:a16="http://schemas.microsoft.com/office/drawing/2014/main" id="{670DC14E-A3B5-8BDF-A2EC-FBDAB8396C1C}"/>
              </a:ext>
            </a:extLst>
          </p:cNvPr>
          <p:cNvGraphicFramePr>
            <a:graphicFrameLocks noGrp="1" noChangeAspect="1"/>
          </p:cNvGraphicFramePr>
          <p:nvPr>
            <p:ph sz="half" idx="2"/>
          </p:nvPr>
        </p:nvGraphicFramePr>
        <p:xfrm>
          <a:off x="1474788" y="4008438"/>
          <a:ext cx="4043362" cy="844550"/>
        </p:xfrm>
        <a:graphic>
          <a:graphicData uri="http://schemas.openxmlformats.org/presentationml/2006/ole">
            <mc:AlternateContent xmlns:mc="http://schemas.openxmlformats.org/markup-compatibility/2006">
              <mc:Choice xmlns:v="urn:schemas-microsoft-com:vml" Requires="v">
                <p:oleObj name="公式" r:id="rId24" imgW="2387600" imgH="393700" progId="Equation.3">
                  <p:embed/>
                </p:oleObj>
              </mc:Choice>
              <mc:Fallback>
                <p:oleObj name="公式" r:id="rId24" imgW="2387600" imgH="393700" progId="Equation.3">
                  <p:embed/>
                  <p:pic>
                    <p:nvPicPr>
                      <p:cNvPr id="28720" name="Object 48">
                        <a:extLst>
                          <a:ext uri="{FF2B5EF4-FFF2-40B4-BE49-F238E27FC236}">
                            <a16:creationId xmlns:a16="http://schemas.microsoft.com/office/drawing/2014/main" id="{670DC14E-A3B5-8BDF-A2EC-FBDAB8396C1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74788" y="4008438"/>
                        <a:ext cx="4043362"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5882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95"/>
                                        </p:tgtEl>
                                        <p:attrNameLst>
                                          <p:attrName>style.visibility</p:attrName>
                                        </p:attrNameLst>
                                      </p:cBhvr>
                                      <p:to>
                                        <p:strVal val="visible"/>
                                      </p:to>
                                    </p:set>
                                    <p:anim calcmode="lin" valueType="num">
                                      <p:cBhvr additive="base">
                                        <p:cTn id="7" dur="500" fill="hold"/>
                                        <p:tgtEl>
                                          <p:spTgt spid="28695"/>
                                        </p:tgtEl>
                                        <p:attrNameLst>
                                          <p:attrName>ppt_x</p:attrName>
                                        </p:attrNameLst>
                                      </p:cBhvr>
                                      <p:tavLst>
                                        <p:tav tm="0">
                                          <p:val>
                                            <p:strVal val="#ppt_x"/>
                                          </p:val>
                                        </p:tav>
                                        <p:tav tm="100000">
                                          <p:val>
                                            <p:strVal val="#ppt_x"/>
                                          </p:val>
                                        </p:tav>
                                      </p:tavLst>
                                    </p:anim>
                                    <p:anim calcmode="lin" valueType="num">
                                      <p:cBhvr additive="base">
                                        <p:cTn id="8" dur="500" fill="hold"/>
                                        <p:tgtEl>
                                          <p:spTgt spid="2869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94"/>
                                        </p:tgtEl>
                                        <p:attrNameLst>
                                          <p:attrName>style.visibility</p:attrName>
                                        </p:attrNameLst>
                                      </p:cBhvr>
                                      <p:to>
                                        <p:strVal val="visible"/>
                                      </p:to>
                                    </p:set>
                                    <p:anim calcmode="lin" valueType="num">
                                      <p:cBhvr additive="base">
                                        <p:cTn id="11" dur="500" fill="hold"/>
                                        <p:tgtEl>
                                          <p:spTgt spid="28694"/>
                                        </p:tgtEl>
                                        <p:attrNameLst>
                                          <p:attrName>ppt_x</p:attrName>
                                        </p:attrNameLst>
                                      </p:cBhvr>
                                      <p:tavLst>
                                        <p:tav tm="0">
                                          <p:val>
                                            <p:strVal val="#ppt_x"/>
                                          </p:val>
                                        </p:tav>
                                        <p:tav tm="100000">
                                          <p:val>
                                            <p:strVal val="#ppt_x"/>
                                          </p:val>
                                        </p:tav>
                                      </p:tavLst>
                                    </p:anim>
                                    <p:anim calcmode="lin" valueType="num">
                                      <p:cBhvr additive="base">
                                        <p:cTn id="12" dur="500" fill="hold"/>
                                        <p:tgtEl>
                                          <p:spTgt spid="286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99"/>
                                        </p:tgtEl>
                                        <p:attrNameLst>
                                          <p:attrName>style.visibility</p:attrName>
                                        </p:attrNameLst>
                                      </p:cBhvr>
                                      <p:to>
                                        <p:strVal val="visible"/>
                                      </p:to>
                                    </p:set>
                                    <p:anim calcmode="lin" valueType="num">
                                      <p:cBhvr additive="base">
                                        <p:cTn id="15" dur="500" fill="hold"/>
                                        <p:tgtEl>
                                          <p:spTgt spid="28699"/>
                                        </p:tgtEl>
                                        <p:attrNameLst>
                                          <p:attrName>ppt_x</p:attrName>
                                        </p:attrNameLst>
                                      </p:cBhvr>
                                      <p:tavLst>
                                        <p:tav tm="0">
                                          <p:val>
                                            <p:strVal val="#ppt_x"/>
                                          </p:val>
                                        </p:tav>
                                        <p:tav tm="100000">
                                          <p:val>
                                            <p:strVal val="#ppt_x"/>
                                          </p:val>
                                        </p:tav>
                                      </p:tavLst>
                                    </p:anim>
                                    <p:anim calcmode="lin" valueType="num">
                                      <p:cBhvr additive="base">
                                        <p:cTn id="16" dur="500" fill="hold"/>
                                        <p:tgtEl>
                                          <p:spTgt spid="2869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719"/>
                                        </p:tgtEl>
                                        <p:attrNameLst>
                                          <p:attrName>style.visibility</p:attrName>
                                        </p:attrNameLst>
                                      </p:cBhvr>
                                      <p:to>
                                        <p:strVal val="visible"/>
                                      </p:to>
                                    </p:set>
                                    <p:anim calcmode="lin" valueType="num">
                                      <p:cBhvr additive="base">
                                        <p:cTn id="19" dur="500" fill="hold"/>
                                        <p:tgtEl>
                                          <p:spTgt spid="28719"/>
                                        </p:tgtEl>
                                        <p:attrNameLst>
                                          <p:attrName>ppt_x</p:attrName>
                                        </p:attrNameLst>
                                      </p:cBhvr>
                                      <p:tavLst>
                                        <p:tav tm="0">
                                          <p:val>
                                            <p:strVal val="#ppt_x"/>
                                          </p:val>
                                        </p:tav>
                                        <p:tav tm="100000">
                                          <p:val>
                                            <p:strVal val="#ppt_x"/>
                                          </p:val>
                                        </p:tav>
                                      </p:tavLst>
                                    </p:anim>
                                    <p:anim calcmode="lin" valueType="num">
                                      <p:cBhvr additive="base">
                                        <p:cTn id="20" dur="500" fill="hold"/>
                                        <p:tgtEl>
                                          <p:spTgt spid="2871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700"/>
                                        </p:tgtEl>
                                        <p:attrNameLst>
                                          <p:attrName>style.visibility</p:attrName>
                                        </p:attrNameLst>
                                      </p:cBhvr>
                                      <p:to>
                                        <p:strVal val="visible"/>
                                      </p:to>
                                    </p:set>
                                    <p:anim calcmode="lin" valueType="num">
                                      <p:cBhvr additive="base">
                                        <p:cTn id="25" dur="500" fill="hold"/>
                                        <p:tgtEl>
                                          <p:spTgt spid="28700"/>
                                        </p:tgtEl>
                                        <p:attrNameLst>
                                          <p:attrName>ppt_x</p:attrName>
                                        </p:attrNameLst>
                                      </p:cBhvr>
                                      <p:tavLst>
                                        <p:tav tm="0">
                                          <p:val>
                                            <p:strVal val="#ppt_x"/>
                                          </p:val>
                                        </p:tav>
                                        <p:tav tm="100000">
                                          <p:val>
                                            <p:strVal val="#ppt_x"/>
                                          </p:val>
                                        </p:tav>
                                      </p:tavLst>
                                    </p:anim>
                                    <p:anim calcmode="lin" valueType="num">
                                      <p:cBhvr additive="base">
                                        <p:cTn id="26" dur="500" fill="hold"/>
                                        <p:tgtEl>
                                          <p:spTgt spid="2870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8703"/>
                                        </p:tgtEl>
                                        <p:attrNameLst>
                                          <p:attrName>style.visibility</p:attrName>
                                        </p:attrNameLst>
                                      </p:cBhvr>
                                      <p:to>
                                        <p:strVal val="visible"/>
                                      </p:to>
                                    </p:set>
                                    <p:anim calcmode="lin" valueType="num">
                                      <p:cBhvr additive="base">
                                        <p:cTn id="31" dur="500" fill="hold"/>
                                        <p:tgtEl>
                                          <p:spTgt spid="28703"/>
                                        </p:tgtEl>
                                        <p:attrNameLst>
                                          <p:attrName>ppt_x</p:attrName>
                                        </p:attrNameLst>
                                      </p:cBhvr>
                                      <p:tavLst>
                                        <p:tav tm="0">
                                          <p:val>
                                            <p:strVal val="#ppt_x"/>
                                          </p:val>
                                        </p:tav>
                                        <p:tav tm="100000">
                                          <p:val>
                                            <p:strVal val="#ppt_x"/>
                                          </p:val>
                                        </p:tav>
                                      </p:tavLst>
                                    </p:anim>
                                    <p:anim calcmode="lin" valueType="num">
                                      <p:cBhvr additive="base">
                                        <p:cTn id="32" dur="500" fill="hold"/>
                                        <p:tgtEl>
                                          <p:spTgt spid="2870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8708"/>
                                        </p:tgtEl>
                                        <p:attrNameLst>
                                          <p:attrName>style.visibility</p:attrName>
                                        </p:attrNameLst>
                                      </p:cBhvr>
                                      <p:to>
                                        <p:strVal val="visible"/>
                                      </p:to>
                                    </p:set>
                                    <p:anim calcmode="lin" valueType="num">
                                      <p:cBhvr additive="base">
                                        <p:cTn id="37" dur="500" fill="hold"/>
                                        <p:tgtEl>
                                          <p:spTgt spid="28708"/>
                                        </p:tgtEl>
                                        <p:attrNameLst>
                                          <p:attrName>ppt_x</p:attrName>
                                        </p:attrNameLst>
                                      </p:cBhvr>
                                      <p:tavLst>
                                        <p:tav tm="0">
                                          <p:val>
                                            <p:strVal val="#ppt_x"/>
                                          </p:val>
                                        </p:tav>
                                        <p:tav tm="100000">
                                          <p:val>
                                            <p:strVal val="#ppt_x"/>
                                          </p:val>
                                        </p:tav>
                                      </p:tavLst>
                                    </p:anim>
                                    <p:anim calcmode="lin" valueType="num">
                                      <p:cBhvr additive="base">
                                        <p:cTn id="38" dur="500" fill="hold"/>
                                        <p:tgtEl>
                                          <p:spTgt spid="2870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8709"/>
                                        </p:tgtEl>
                                        <p:attrNameLst>
                                          <p:attrName>style.visibility</p:attrName>
                                        </p:attrNameLst>
                                      </p:cBhvr>
                                      <p:to>
                                        <p:strVal val="visible"/>
                                      </p:to>
                                    </p:set>
                                    <p:anim calcmode="lin" valueType="num">
                                      <p:cBhvr additive="base">
                                        <p:cTn id="41" dur="500" fill="hold"/>
                                        <p:tgtEl>
                                          <p:spTgt spid="28709"/>
                                        </p:tgtEl>
                                        <p:attrNameLst>
                                          <p:attrName>ppt_x</p:attrName>
                                        </p:attrNameLst>
                                      </p:cBhvr>
                                      <p:tavLst>
                                        <p:tav tm="0">
                                          <p:val>
                                            <p:strVal val="#ppt_x"/>
                                          </p:val>
                                        </p:tav>
                                        <p:tav tm="100000">
                                          <p:val>
                                            <p:strVal val="#ppt_x"/>
                                          </p:val>
                                        </p:tav>
                                      </p:tavLst>
                                    </p:anim>
                                    <p:anim calcmode="lin" valueType="num">
                                      <p:cBhvr additive="base">
                                        <p:cTn id="42" dur="500" fill="hold"/>
                                        <p:tgtEl>
                                          <p:spTgt spid="2870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8710"/>
                                        </p:tgtEl>
                                        <p:attrNameLst>
                                          <p:attrName>style.visibility</p:attrName>
                                        </p:attrNameLst>
                                      </p:cBhvr>
                                      <p:to>
                                        <p:strVal val="visible"/>
                                      </p:to>
                                    </p:set>
                                    <p:anim calcmode="lin" valueType="num">
                                      <p:cBhvr additive="base">
                                        <p:cTn id="45" dur="500" fill="hold"/>
                                        <p:tgtEl>
                                          <p:spTgt spid="28710"/>
                                        </p:tgtEl>
                                        <p:attrNameLst>
                                          <p:attrName>ppt_x</p:attrName>
                                        </p:attrNameLst>
                                      </p:cBhvr>
                                      <p:tavLst>
                                        <p:tav tm="0">
                                          <p:val>
                                            <p:strVal val="#ppt_x"/>
                                          </p:val>
                                        </p:tav>
                                        <p:tav tm="100000">
                                          <p:val>
                                            <p:strVal val="#ppt_x"/>
                                          </p:val>
                                        </p:tav>
                                      </p:tavLst>
                                    </p:anim>
                                    <p:anim calcmode="lin" valueType="num">
                                      <p:cBhvr additive="base">
                                        <p:cTn id="46" dur="500" fill="hold"/>
                                        <p:tgtEl>
                                          <p:spTgt spid="2871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8720"/>
                                        </p:tgtEl>
                                        <p:attrNameLst>
                                          <p:attrName>style.visibility</p:attrName>
                                        </p:attrNameLst>
                                      </p:cBhvr>
                                      <p:to>
                                        <p:strVal val="visible"/>
                                      </p:to>
                                    </p:set>
                                    <p:anim calcmode="lin" valueType="num">
                                      <p:cBhvr additive="base">
                                        <p:cTn id="51" dur="500" fill="hold"/>
                                        <p:tgtEl>
                                          <p:spTgt spid="28720"/>
                                        </p:tgtEl>
                                        <p:attrNameLst>
                                          <p:attrName>ppt_x</p:attrName>
                                        </p:attrNameLst>
                                      </p:cBhvr>
                                      <p:tavLst>
                                        <p:tav tm="0">
                                          <p:val>
                                            <p:strVal val="#ppt_x"/>
                                          </p:val>
                                        </p:tav>
                                        <p:tav tm="100000">
                                          <p:val>
                                            <p:strVal val="#ppt_x"/>
                                          </p:val>
                                        </p:tav>
                                      </p:tavLst>
                                    </p:anim>
                                    <p:anim calcmode="lin" valueType="num">
                                      <p:cBhvr additive="base">
                                        <p:cTn id="52" dur="500" fill="hold"/>
                                        <p:tgtEl>
                                          <p:spTgt spid="28720"/>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8712"/>
                                        </p:tgtEl>
                                        <p:attrNameLst>
                                          <p:attrName>style.visibility</p:attrName>
                                        </p:attrNameLst>
                                      </p:cBhvr>
                                      <p:to>
                                        <p:strVal val="visible"/>
                                      </p:to>
                                    </p:set>
                                    <p:anim calcmode="lin" valueType="num">
                                      <p:cBhvr additive="base">
                                        <p:cTn id="57" dur="500" fill="hold"/>
                                        <p:tgtEl>
                                          <p:spTgt spid="28712"/>
                                        </p:tgtEl>
                                        <p:attrNameLst>
                                          <p:attrName>ppt_x</p:attrName>
                                        </p:attrNameLst>
                                      </p:cBhvr>
                                      <p:tavLst>
                                        <p:tav tm="0">
                                          <p:val>
                                            <p:strVal val="#ppt_x"/>
                                          </p:val>
                                        </p:tav>
                                        <p:tav tm="100000">
                                          <p:val>
                                            <p:strVal val="#ppt_x"/>
                                          </p:val>
                                        </p:tav>
                                      </p:tavLst>
                                    </p:anim>
                                    <p:anim calcmode="lin" valueType="num">
                                      <p:cBhvr additive="base">
                                        <p:cTn id="58" dur="500" fill="hold"/>
                                        <p:tgtEl>
                                          <p:spTgt spid="2871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8713"/>
                                        </p:tgtEl>
                                        <p:attrNameLst>
                                          <p:attrName>style.visibility</p:attrName>
                                        </p:attrNameLst>
                                      </p:cBhvr>
                                      <p:to>
                                        <p:strVal val="visible"/>
                                      </p:to>
                                    </p:set>
                                    <p:anim calcmode="lin" valueType="num">
                                      <p:cBhvr additive="base">
                                        <p:cTn id="63" dur="500" fill="hold"/>
                                        <p:tgtEl>
                                          <p:spTgt spid="28713"/>
                                        </p:tgtEl>
                                        <p:attrNameLst>
                                          <p:attrName>ppt_x</p:attrName>
                                        </p:attrNameLst>
                                      </p:cBhvr>
                                      <p:tavLst>
                                        <p:tav tm="0">
                                          <p:val>
                                            <p:strVal val="#ppt_x"/>
                                          </p:val>
                                        </p:tav>
                                        <p:tav tm="100000">
                                          <p:val>
                                            <p:strVal val="#ppt_x"/>
                                          </p:val>
                                        </p:tav>
                                      </p:tavLst>
                                    </p:anim>
                                    <p:anim calcmode="lin" valueType="num">
                                      <p:cBhvr additive="base">
                                        <p:cTn id="64" dur="500" fill="hold"/>
                                        <p:tgtEl>
                                          <p:spTgt spid="28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4" grpId="0"/>
      <p:bldP spid="28708" grpId="0"/>
      <p:bldP spid="287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A3E206E1-E1F3-27C2-8BF8-7A5CA46FAD5F}"/>
              </a:ext>
            </a:extLst>
          </p:cNvPr>
          <p:cNvSpPr>
            <a:spLocks noGrp="1"/>
          </p:cNvSpPr>
          <p:nvPr>
            <p:ph type="sldNum" sz="quarter" idx="10"/>
          </p:nvPr>
        </p:nvSpPr>
        <p:spPr/>
        <p:txBody>
          <a:bodyPr/>
          <a:lstStyle/>
          <a:p>
            <a:pPr>
              <a:defRPr/>
            </a:pPr>
            <a:fld id="{F9AA95B1-0B1B-4860-BAEE-10C010644C26}" type="slidenum">
              <a:rPr lang="en-US" altLang="zh-CN"/>
              <a:pPr>
                <a:defRPr/>
              </a:pPr>
              <a:t>27</a:t>
            </a:fld>
            <a:endParaRPr lang="en-US" altLang="zh-CN"/>
          </a:p>
        </p:txBody>
      </p:sp>
      <p:sp>
        <p:nvSpPr>
          <p:cNvPr id="3" name="日期占位符 6">
            <a:extLst>
              <a:ext uri="{FF2B5EF4-FFF2-40B4-BE49-F238E27FC236}">
                <a16:creationId xmlns:a16="http://schemas.microsoft.com/office/drawing/2014/main" id="{ED940D07-1612-B751-D375-6F93352F8C53}"/>
              </a:ext>
            </a:extLst>
          </p:cNvPr>
          <p:cNvSpPr>
            <a:spLocks noGrp="1"/>
          </p:cNvSpPr>
          <p:nvPr>
            <p:ph type="dt" sz="quarter" idx="11"/>
          </p:nvPr>
        </p:nvSpPr>
        <p:spPr/>
        <p:txBody>
          <a:bodyPr/>
          <a:lstStyle/>
          <a:p>
            <a:pPr>
              <a:defRPr/>
            </a:pPr>
            <a:fld id="{E7476177-311E-42E7-B1D2-CDC1E45E90F0}" type="datetime1">
              <a:rPr lang="zh-CN" altLang="en-US"/>
              <a:pPr>
                <a:defRPr/>
              </a:pPr>
              <a:t>2023/10/17</a:t>
            </a:fld>
            <a:endParaRPr lang="en-US" altLang="zh-CN"/>
          </a:p>
        </p:txBody>
      </p:sp>
      <p:sp>
        <p:nvSpPr>
          <p:cNvPr id="15364" name="Rectangle 3">
            <a:extLst>
              <a:ext uri="{FF2B5EF4-FFF2-40B4-BE49-F238E27FC236}">
                <a16:creationId xmlns:a16="http://schemas.microsoft.com/office/drawing/2014/main" id="{DB15E0DA-A21D-B1E8-3809-E1F80AECAE15}"/>
              </a:ext>
            </a:extLst>
          </p:cNvPr>
          <p:cNvSpPr>
            <a:spLocks noGrp="1" noChangeArrowheads="1"/>
          </p:cNvSpPr>
          <p:nvPr>
            <p:ph type="title"/>
          </p:nvPr>
        </p:nvSpPr>
        <p:spPr>
          <a:xfrm>
            <a:off x="700088" y="476250"/>
            <a:ext cx="7543800" cy="504825"/>
          </a:xfrm>
        </p:spPr>
        <p:txBody>
          <a:bodyPr/>
          <a:lstStyle/>
          <a:p>
            <a:pPr algn="l" eaLnBrk="1" hangingPunct="1"/>
            <a:r>
              <a:rPr lang="en-US" altLang="zh-CN" sz="3200" b="1">
                <a:solidFill>
                  <a:srgbClr val="FF0000"/>
                </a:solidFill>
                <a:latin typeface="黑体" panose="02010609060101010101" pitchFamily="49" charset="-122"/>
                <a:ea typeface="黑体" panose="02010609060101010101" pitchFamily="49" charset="-122"/>
              </a:rPr>
              <a:t>1. </a:t>
            </a:r>
            <a:r>
              <a:rPr lang="zh-CN" altLang="en-US" sz="3200" b="1">
                <a:solidFill>
                  <a:srgbClr val="FF0000"/>
                </a:solidFill>
                <a:latin typeface="黑体" panose="02010609060101010101" pitchFamily="49" charset="-122"/>
                <a:ea typeface="黑体" panose="02010609060101010101" pitchFamily="49" charset="-122"/>
              </a:rPr>
              <a:t>孤立奇点的分类</a:t>
            </a:r>
          </a:p>
        </p:txBody>
      </p:sp>
      <p:graphicFrame>
        <p:nvGraphicFramePr>
          <p:cNvPr id="75780" name="Object 4">
            <a:extLst>
              <a:ext uri="{FF2B5EF4-FFF2-40B4-BE49-F238E27FC236}">
                <a16:creationId xmlns:a16="http://schemas.microsoft.com/office/drawing/2014/main" id="{E9E01F0A-3D6A-271E-F867-167DFB446636}"/>
              </a:ext>
            </a:extLst>
          </p:cNvPr>
          <p:cNvGraphicFramePr>
            <a:graphicFrameLocks noChangeAspect="1"/>
          </p:cNvGraphicFramePr>
          <p:nvPr>
            <p:ph sz="half" idx="1"/>
          </p:nvPr>
        </p:nvGraphicFramePr>
        <p:xfrm>
          <a:off x="1476375" y="1698625"/>
          <a:ext cx="5976938" cy="793750"/>
        </p:xfrm>
        <a:graphic>
          <a:graphicData uri="http://schemas.openxmlformats.org/presentationml/2006/ole">
            <mc:AlternateContent xmlns:mc="http://schemas.openxmlformats.org/markup-compatibility/2006">
              <mc:Choice xmlns:v="urn:schemas-microsoft-com:vml" Requires="v">
                <p:oleObj name="公式" r:id="rId2" imgW="3289300" imgH="431800" progId="Equation.3">
                  <p:embed/>
                </p:oleObj>
              </mc:Choice>
              <mc:Fallback>
                <p:oleObj name="公式" r:id="rId2" imgW="3289300" imgH="431800" progId="Equation.3">
                  <p:embed/>
                  <p:pic>
                    <p:nvPicPr>
                      <p:cNvPr id="75780" name="Object 4">
                        <a:extLst>
                          <a:ext uri="{FF2B5EF4-FFF2-40B4-BE49-F238E27FC236}">
                            <a16:creationId xmlns:a16="http://schemas.microsoft.com/office/drawing/2014/main" id="{E9E01F0A-3D6A-271E-F867-167DFB446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98625"/>
                        <a:ext cx="59769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a:extLst>
              <a:ext uri="{FF2B5EF4-FFF2-40B4-BE49-F238E27FC236}">
                <a16:creationId xmlns:a16="http://schemas.microsoft.com/office/drawing/2014/main" id="{4B4C99F4-7A3D-2FBD-6150-3B35987E9D1B}"/>
              </a:ext>
            </a:extLst>
          </p:cNvPr>
          <p:cNvGraphicFramePr>
            <a:graphicFrameLocks noChangeAspect="1"/>
          </p:cNvGraphicFramePr>
          <p:nvPr>
            <p:ph sz="quarter" idx="2"/>
          </p:nvPr>
        </p:nvGraphicFramePr>
        <p:xfrm>
          <a:off x="1403350" y="2349500"/>
          <a:ext cx="1511300" cy="755650"/>
        </p:xfrm>
        <a:graphic>
          <a:graphicData uri="http://schemas.openxmlformats.org/presentationml/2006/ole">
            <mc:AlternateContent xmlns:mc="http://schemas.openxmlformats.org/markup-compatibility/2006">
              <mc:Choice xmlns:v="urn:schemas-microsoft-com:vml" Requires="v">
                <p:oleObj name="公式" r:id="rId4" imgW="837836" imgH="431613" progId="Equation.3">
                  <p:embed/>
                </p:oleObj>
              </mc:Choice>
              <mc:Fallback>
                <p:oleObj name="公式" r:id="rId4" imgW="837836" imgH="431613" progId="Equation.3">
                  <p:embed/>
                  <p:pic>
                    <p:nvPicPr>
                      <p:cNvPr id="75781" name="Object 5">
                        <a:extLst>
                          <a:ext uri="{FF2B5EF4-FFF2-40B4-BE49-F238E27FC236}">
                            <a16:creationId xmlns:a16="http://schemas.microsoft.com/office/drawing/2014/main" id="{4B4C99F4-7A3D-2FBD-6150-3B35987E9D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349500"/>
                        <a:ext cx="15113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2" name="Text Box 6">
            <a:extLst>
              <a:ext uri="{FF2B5EF4-FFF2-40B4-BE49-F238E27FC236}">
                <a16:creationId xmlns:a16="http://schemas.microsoft.com/office/drawing/2014/main" id="{53C368BE-FA9A-BC1F-9ED4-A404EB8170B2}"/>
              </a:ext>
            </a:extLst>
          </p:cNvPr>
          <p:cNvSpPr txBox="1">
            <a:spLocks noChangeArrowheads="1"/>
          </p:cNvSpPr>
          <p:nvPr/>
        </p:nvSpPr>
        <p:spPr bwMode="auto">
          <a:xfrm>
            <a:off x="684213" y="908050"/>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en-US" altLang="zh-CN"/>
              <a:t>       </a:t>
            </a:r>
            <a:r>
              <a:rPr lang="zh-CN" altLang="en-US"/>
              <a:t>如</a:t>
            </a:r>
            <a:r>
              <a:rPr lang="en-US" altLang="zh-CN" b="0" i="1"/>
              <a:t>a</a:t>
            </a:r>
            <a:r>
              <a:rPr lang="zh-CN" altLang="en-US"/>
              <a:t>为</a:t>
            </a:r>
            <a:r>
              <a:rPr lang="en-US" altLang="zh-CN" b="0" i="1"/>
              <a:t>f</a:t>
            </a:r>
            <a:r>
              <a:rPr lang="en-US" altLang="zh-CN" b="0"/>
              <a:t>(</a:t>
            </a:r>
            <a:r>
              <a:rPr lang="en-US" altLang="zh-CN" b="0" i="1"/>
              <a:t>z</a:t>
            </a:r>
            <a:r>
              <a:rPr lang="en-US" altLang="zh-CN" b="0"/>
              <a:t>)</a:t>
            </a:r>
            <a:r>
              <a:rPr lang="zh-CN" altLang="en-US"/>
              <a:t>的孤立奇点</a:t>
            </a:r>
            <a:r>
              <a:rPr lang="en-US" altLang="zh-CN"/>
              <a:t>,</a:t>
            </a:r>
            <a:r>
              <a:rPr lang="zh-CN" altLang="en-US"/>
              <a:t>则</a:t>
            </a:r>
            <a:r>
              <a:rPr lang="en-US" altLang="zh-CN" b="0" i="1"/>
              <a:t>f</a:t>
            </a:r>
            <a:r>
              <a:rPr lang="en-US" altLang="zh-CN" b="0"/>
              <a:t>(</a:t>
            </a:r>
            <a:r>
              <a:rPr lang="en-US" altLang="zh-CN" b="0" i="1"/>
              <a:t>z</a:t>
            </a:r>
            <a:r>
              <a:rPr lang="en-US" altLang="zh-CN" b="0"/>
              <a:t>)</a:t>
            </a:r>
            <a:r>
              <a:rPr lang="zh-CN" altLang="en-US"/>
              <a:t>在</a:t>
            </a:r>
            <a:r>
              <a:rPr lang="en-US" altLang="zh-CN" b="0" i="1"/>
              <a:t>a</a:t>
            </a:r>
            <a:r>
              <a:rPr lang="zh-CN" altLang="en-US"/>
              <a:t>的某去心邻域</a:t>
            </a:r>
            <a:r>
              <a:rPr lang="en-US" altLang="zh-CN" b="0"/>
              <a:t>K-{</a:t>
            </a:r>
            <a:r>
              <a:rPr lang="en-US" altLang="zh-CN" b="0" i="1"/>
              <a:t>a</a:t>
            </a:r>
            <a:r>
              <a:rPr lang="en-US" altLang="zh-CN" b="0"/>
              <a:t>}</a:t>
            </a:r>
            <a:r>
              <a:rPr lang="zh-CN" altLang="en-US"/>
              <a:t>内可以展成罗朗级数</a:t>
            </a:r>
          </a:p>
        </p:txBody>
      </p:sp>
      <p:sp>
        <p:nvSpPr>
          <p:cNvPr id="75783" name="Text Box 7">
            <a:extLst>
              <a:ext uri="{FF2B5EF4-FFF2-40B4-BE49-F238E27FC236}">
                <a16:creationId xmlns:a16="http://schemas.microsoft.com/office/drawing/2014/main" id="{8BACB6B6-DD6C-EE53-1A31-511B40E0DF7A}"/>
              </a:ext>
            </a:extLst>
          </p:cNvPr>
          <p:cNvSpPr txBox="1">
            <a:spLocks noChangeArrowheads="1"/>
          </p:cNvSpPr>
          <p:nvPr/>
        </p:nvSpPr>
        <p:spPr bwMode="auto">
          <a:xfrm>
            <a:off x="611188" y="24384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则称</a:t>
            </a:r>
          </a:p>
        </p:txBody>
      </p:sp>
      <p:sp>
        <p:nvSpPr>
          <p:cNvPr id="75784" name="Text Box 8">
            <a:extLst>
              <a:ext uri="{FF2B5EF4-FFF2-40B4-BE49-F238E27FC236}">
                <a16:creationId xmlns:a16="http://schemas.microsoft.com/office/drawing/2014/main" id="{0990552E-521C-96DA-EB38-65AFBF7BE467}"/>
              </a:ext>
            </a:extLst>
          </p:cNvPr>
          <p:cNvSpPr txBox="1">
            <a:spLocks noChangeArrowheads="1"/>
          </p:cNvSpPr>
          <p:nvPr/>
        </p:nvSpPr>
        <p:spPr bwMode="auto">
          <a:xfrm>
            <a:off x="2698750" y="2454275"/>
            <a:ext cx="4497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为</a:t>
            </a:r>
            <a:r>
              <a:rPr lang="en-US" altLang="zh-CN" b="0" i="1"/>
              <a:t>f</a:t>
            </a:r>
            <a:r>
              <a:rPr lang="en-US" altLang="zh-CN" b="0"/>
              <a:t>(</a:t>
            </a:r>
            <a:r>
              <a:rPr lang="en-US" altLang="zh-CN" b="0" i="1"/>
              <a:t>z</a:t>
            </a:r>
            <a:r>
              <a:rPr lang="en-US" altLang="zh-CN" b="0"/>
              <a:t>)</a:t>
            </a:r>
            <a:r>
              <a:rPr lang="zh-CN" altLang="en-US"/>
              <a:t>在点</a:t>
            </a:r>
            <a:r>
              <a:rPr lang="en-US" altLang="zh-CN" b="0" i="1"/>
              <a:t>a</a:t>
            </a:r>
            <a:r>
              <a:rPr lang="zh-CN" altLang="en-US"/>
              <a:t>的</a:t>
            </a:r>
            <a:r>
              <a:rPr lang="zh-CN" altLang="en-US">
                <a:solidFill>
                  <a:srgbClr val="FF0000"/>
                </a:solidFill>
              </a:rPr>
              <a:t>正则部分</a:t>
            </a:r>
            <a:r>
              <a:rPr lang="en-US" altLang="zh-CN"/>
              <a:t>,</a:t>
            </a:r>
            <a:r>
              <a:rPr lang="zh-CN" altLang="en-US"/>
              <a:t>而称</a:t>
            </a:r>
          </a:p>
        </p:txBody>
      </p:sp>
      <p:graphicFrame>
        <p:nvGraphicFramePr>
          <p:cNvPr id="75785" name="Object 9">
            <a:extLst>
              <a:ext uri="{FF2B5EF4-FFF2-40B4-BE49-F238E27FC236}">
                <a16:creationId xmlns:a16="http://schemas.microsoft.com/office/drawing/2014/main" id="{97610212-F517-B0BD-45EE-2E9201F7D55F}"/>
              </a:ext>
            </a:extLst>
          </p:cNvPr>
          <p:cNvGraphicFramePr>
            <a:graphicFrameLocks noChangeAspect="1"/>
          </p:cNvGraphicFramePr>
          <p:nvPr>
            <p:ph sz="quarter" idx="3"/>
          </p:nvPr>
        </p:nvGraphicFramePr>
        <p:xfrm>
          <a:off x="7019925" y="2276475"/>
          <a:ext cx="1800225" cy="827088"/>
        </p:xfrm>
        <a:graphic>
          <a:graphicData uri="http://schemas.openxmlformats.org/presentationml/2006/ole">
            <mc:AlternateContent xmlns:mc="http://schemas.openxmlformats.org/markup-compatibility/2006">
              <mc:Choice xmlns:v="urn:schemas-microsoft-com:vml" Requires="v">
                <p:oleObj name="公式" r:id="rId6" imgW="939392" imgH="431613" progId="Equation.3">
                  <p:embed/>
                </p:oleObj>
              </mc:Choice>
              <mc:Fallback>
                <p:oleObj name="公式" r:id="rId6" imgW="939392" imgH="431613" progId="Equation.3">
                  <p:embed/>
                  <p:pic>
                    <p:nvPicPr>
                      <p:cNvPr id="75785" name="Object 9">
                        <a:extLst>
                          <a:ext uri="{FF2B5EF4-FFF2-40B4-BE49-F238E27FC236}">
                            <a16:creationId xmlns:a16="http://schemas.microsoft.com/office/drawing/2014/main" id="{97610212-F517-B0BD-45EE-2E9201F7D5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2276475"/>
                        <a:ext cx="180022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6" name="Text Box 10">
            <a:extLst>
              <a:ext uri="{FF2B5EF4-FFF2-40B4-BE49-F238E27FC236}">
                <a16:creationId xmlns:a16="http://schemas.microsoft.com/office/drawing/2014/main" id="{89CC0F68-94F9-0DFA-1B64-9199C843644F}"/>
              </a:ext>
            </a:extLst>
          </p:cNvPr>
          <p:cNvSpPr txBox="1">
            <a:spLocks noChangeArrowheads="1"/>
          </p:cNvSpPr>
          <p:nvPr/>
        </p:nvSpPr>
        <p:spPr bwMode="auto">
          <a:xfrm>
            <a:off x="593725" y="2979738"/>
            <a:ext cx="4049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lang="zh-CN" altLang="en-US"/>
              <a:t>为</a:t>
            </a:r>
            <a:r>
              <a:rPr lang="en-US" altLang="zh-CN" b="0" i="1"/>
              <a:t>f</a:t>
            </a:r>
            <a:r>
              <a:rPr lang="en-US" altLang="zh-CN" b="0"/>
              <a:t>(</a:t>
            </a:r>
            <a:r>
              <a:rPr lang="en-US" altLang="zh-CN" b="0" i="1"/>
              <a:t>z</a:t>
            </a:r>
            <a:r>
              <a:rPr lang="en-US" altLang="zh-CN" b="0"/>
              <a:t>)</a:t>
            </a:r>
            <a:r>
              <a:rPr lang="zh-CN" altLang="en-US"/>
              <a:t>在点</a:t>
            </a:r>
            <a:r>
              <a:rPr lang="en-US" altLang="zh-CN" b="0" i="1"/>
              <a:t>a</a:t>
            </a:r>
            <a:r>
              <a:rPr lang="zh-CN" altLang="en-US"/>
              <a:t>的</a:t>
            </a:r>
            <a:r>
              <a:rPr lang="zh-CN" altLang="en-US">
                <a:solidFill>
                  <a:srgbClr val="FF0000"/>
                </a:solidFill>
              </a:rPr>
              <a:t>主要部分</a:t>
            </a:r>
            <a:r>
              <a:rPr lang="zh-CN" altLang="en-US" b="0"/>
              <a:t>。</a:t>
            </a:r>
          </a:p>
        </p:txBody>
      </p:sp>
      <p:sp>
        <p:nvSpPr>
          <p:cNvPr id="75787" name="Text Box 11">
            <a:extLst>
              <a:ext uri="{FF2B5EF4-FFF2-40B4-BE49-F238E27FC236}">
                <a16:creationId xmlns:a16="http://schemas.microsoft.com/office/drawing/2014/main" id="{13309083-0346-4B6C-0141-D9FD9A52CADA}"/>
              </a:ext>
            </a:extLst>
          </p:cNvPr>
          <p:cNvSpPr txBox="1">
            <a:spLocks noChangeArrowheads="1"/>
          </p:cNvSpPr>
          <p:nvPr/>
        </p:nvSpPr>
        <p:spPr bwMode="auto">
          <a:xfrm>
            <a:off x="611188" y="3357563"/>
            <a:ext cx="777716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a:solidFill>
                  <a:srgbClr val="FF0000"/>
                </a:solidFill>
                <a:latin typeface="黑体" panose="02010609060101010101" pitchFamily="49" charset="-122"/>
              </a:rPr>
              <a:t>定义</a:t>
            </a:r>
            <a:r>
              <a:rPr kumimoji="0" lang="en-US" altLang="zh-CN">
                <a:solidFill>
                  <a:srgbClr val="FF0000"/>
                </a:solidFill>
                <a:latin typeface="黑体" panose="02010609060101010101" pitchFamily="49" charset="-122"/>
              </a:rPr>
              <a:t>5.3</a:t>
            </a:r>
            <a:r>
              <a:rPr kumimoji="0" lang="en-US" altLang="zh-CN">
                <a:latin typeface="黑体" panose="02010609060101010101" pitchFamily="49" charset="-122"/>
              </a:rPr>
              <a:t> </a:t>
            </a:r>
            <a:r>
              <a:rPr kumimoji="0" lang="zh-CN" altLang="en-US">
                <a:latin typeface="黑体" panose="02010609060101010101" pitchFamily="49" charset="-122"/>
              </a:rPr>
              <a:t>设</a:t>
            </a:r>
            <a:r>
              <a:rPr kumimoji="0" lang="en-US" altLang="zh-CN" i="1"/>
              <a:t>a</a:t>
            </a:r>
            <a:r>
              <a:rPr kumimoji="0" lang="zh-CN" altLang="en-US">
                <a:latin typeface="黑体" panose="02010609060101010101" pitchFamily="49" charset="-122"/>
              </a:rPr>
              <a:t>为</a:t>
            </a:r>
            <a:r>
              <a:rPr kumimoji="0" lang="en-US" altLang="zh-CN" i="1"/>
              <a:t>f</a:t>
            </a:r>
            <a:r>
              <a:rPr kumimoji="0" lang="en-US" altLang="zh-CN">
                <a:latin typeface="黑体" panose="02010609060101010101" pitchFamily="49" charset="-122"/>
              </a:rPr>
              <a:t>(</a:t>
            </a:r>
            <a:r>
              <a:rPr kumimoji="0" lang="en-US" altLang="zh-CN" i="1"/>
              <a:t>z</a:t>
            </a:r>
            <a:r>
              <a:rPr kumimoji="0" lang="en-US" altLang="zh-CN">
                <a:latin typeface="黑体" panose="02010609060101010101" pitchFamily="49" charset="-122"/>
              </a:rPr>
              <a:t>)</a:t>
            </a:r>
            <a:r>
              <a:rPr kumimoji="0" lang="zh-CN" altLang="en-US">
                <a:latin typeface="黑体" panose="02010609060101010101" pitchFamily="49" charset="-122"/>
              </a:rPr>
              <a:t>的孤立奇点</a:t>
            </a:r>
            <a:r>
              <a:rPr kumimoji="0" lang="en-US" altLang="zh-CN">
                <a:latin typeface="黑体" panose="02010609060101010101" pitchFamily="49" charset="-122"/>
              </a:rPr>
              <a:t>. (1)</a:t>
            </a:r>
            <a:r>
              <a:rPr kumimoji="0" lang="zh-CN" altLang="en-US">
                <a:latin typeface="黑体" panose="02010609060101010101" pitchFamily="49" charset="-122"/>
              </a:rPr>
              <a:t>如果</a:t>
            </a:r>
            <a:r>
              <a:rPr kumimoji="0" lang="en-US" altLang="zh-CN" i="1"/>
              <a:t>f</a:t>
            </a:r>
            <a:r>
              <a:rPr kumimoji="0" lang="en-US" altLang="zh-CN"/>
              <a:t>(</a:t>
            </a:r>
            <a:r>
              <a:rPr kumimoji="0" lang="en-US" altLang="zh-CN" i="1"/>
              <a:t>z</a:t>
            </a:r>
            <a:r>
              <a:rPr kumimoji="0" lang="en-US" altLang="zh-CN"/>
              <a:t>)</a:t>
            </a:r>
            <a:r>
              <a:rPr kumimoji="0" lang="zh-CN" altLang="en-US">
                <a:latin typeface="黑体" panose="02010609060101010101" pitchFamily="49" charset="-122"/>
              </a:rPr>
              <a:t>在点</a:t>
            </a:r>
            <a:r>
              <a:rPr kumimoji="0" lang="en-US" altLang="zh-CN" i="1"/>
              <a:t>a</a:t>
            </a:r>
            <a:r>
              <a:rPr kumimoji="0" lang="zh-CN" altLang="en-US">
                <a:latin typeface="黑体" panose="02010609060101010101" pitchFamily="49" charset="-122"/>
              </a:rPr>
              <a:t>的主要部分为零</a:t>
            </a:r>
            <a:r>
              <a:rPr kumimoji="0" lang="en-US" altLang="zh-CN">
                <a:latin typeface="黑体" panose="02010609060101010101" pitchFamily="49" charset="-122"/>
              </a:rPr>
              <a:t>,</a:t>
            </a:r>
            <a:r>
              <a:rPr kumimoji="0" lang="zh-CN" altLang="en-US">
                <a:latin typeface="黑体" panose="02010609060101010101" pitchFamily="49" charset="-122"/>
              </a:rPr>
              <a:t>则称</a:t>
            </a:r>
            <a:r>
              <a:rPr kumimoji="0" lang="en-US" altLang="zh-CN" i="1"/>
              <a:t>a</a:t>
            </a:r>
            <a:r>
              <a:rPr kumimoji="0" lang="zh-CN" altLang="en-US">
                <a:latin typeface="黑体" panose="02010609060101010101" pitchFamily="49" charset="-122"/>
              </a:rPr>
              <a:t>为</a:t>
            </a:r>
            <a:r>
              <a:rPr kumimoji="0" lang="en-US" altLang="zh-CN" i="1"/>
              <a:t>f</a:t>
            </a:r>
            <a:r>
              <a:rPr kumimoji="0" lang="en-US" altLang="zh-CN"/>
              <a:t>(</a:t>
            </a:r>
            <a:r>
              <a:rPr kumimoji="0" lang="en-US" altLang="zh-CN" i="1"/>
              <a:t>z</a:t>
            </a:r>
            <a:r>
              <a:rPr kumimoji="0" lang="en-US" altLang="zh-CN"/>
              <a:t>)</a:t>
            </a:r>
            <a:r>
              <a:rPr kumimoji="0" lang="zh-CN" altLang="en-US">
                <a:latin typeface="黑体" panose="02010609060101010101" pitchFamily="49" charset="-122"/>
              </a:rPr>
              <a:t>的</a:t>
            </a:r>
            <a:r>
              <a:rPr kumimoji="0" lang="zh-CN" altLang="en-US">
                <a:solidFill>
                  <a:srgbClr val="FF0000"/>
                </a:solidFill>
                <a:latin typeface="黑体" panose="02010609060101010101" pitchFamily="49" charset="-122"/>
              </a:rPr>
              <a:t>可去奇点</a:t>
            </a:r>
            <a:r>
              <a:rPr kumimoji="0" lang="en-US" altLang="zh-CN">
                <a:latin typeface="黑体" panose="02010609060101010101" pitchFamily="49" charset="-122"/>
              </a:rPr>
              <a:t>;(2)</a:t>
            </a:r>
            <a:r>
              <a:rPr kumimoji="0" lang="zh-CN" altLang="en-US">
                <a:latin typeface="黑体" panose="02010609060101010101" pitchFamily="49" charset="-122"/>
              </a:rPr>
              <a:t>如果</a:t>
            </a:r>
            <a:r>
              <a:rPr kumimoji="0" lang="en-US" altLang="zh-CN" i="1"/>
              <a:t>f</a:t>
            </a:r>
            <a:r>
              <a:rPr kumimoji="0" lang="en-US" altLang="zh-CN"/>
              <a:t>(</a:t>
            </a:r>
            <a:r>
              <a:rPr kumimoji="0" lang="en-US" altLang="zh-CN" i="1"/>
              <a:t>z</a:t>
            </a:r>
            <a:r>
              <a:rPr kumimoji="0" lang="en-US" altLang="zh-CN"/>
              <a:t>)</a:t>
            </a:r>
            <a:r>
              <a:rPr kumimoji="0" lang="zh-CN" altLang="en-US">
                <a:latin typeface="黑体" panose="02010609060101010101" pitchFamily="49" charset="-122"/>
              </a:rPr>
              <a:t>在点</a:t>
            </a:r>
            <a:r>
              <a:rPr kumimoji="0" lang="en-US" altLang="zh-CN" i="1"/>
              <a:t>a</a:t>
            </a:r>
            <a:r>
              <a:rPr kumimoji="0" lang="zh-CN" altLang="en-US">
                <a:latin typeface="黑体" panose="02010609060101010101" pitchFamily="49" charset="-122"/>
              </a:rPr>
              <a:t>的主要部分为有限多项</a:t>
            </a:r>
            <a:r>
              <a:rPr kumimoji="0" lang="en-US" altLang="zh-CN">
                <a:latin typeface="黑体" panose="02010609060101010101" pitchFamily="49" charset="-122"/>
              </a:rPr>
              <a:t>,</a:t>
            </a:r>
            <a:r>
              <a:rPr kumimoji="0" lang="zh-CN" altLang="en-US"/>
              <a:t>设为</a:t>
            </a:r>
          </a:p>
        </p:txBody>
      </p:sp>
      <p:sp>
        <p:nvSpPr>
          <p:cNvPr id="75788" name="Text Box 12">
            <a:extLst>
              <a:ext uri="{FF2B5EF4-FFF2-40B4-BE49-F238E27FC236}">
                <a16:creationId xmlns:a16="http://schemas.microsoft.com/office/drawing/2014/main" id="{4518654B-D1A5-00AD-77DB-D53F9373C8CB}"/>
              </a:ext>
            </a:extLst>
          </p:cNvPr>
          <p:cNvSpPr txBox="1">
            <a:spLocks noChangeArrowheads="1"/>
          </p:cNvSpPr>
          <p:nvPr/>
        </p:nvSpPr>
        <p:spPr bwMode="auto">
          <a:xfrm>
            <a:off x="611188" y="5224463"/>
            <a:ext cx="82819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a:t>则称</a:t>
            </a:r>
            <a:r>
              <a:rPr kumimoji="0" lang="en-US" altLang="zh-CN" b="0" i="1"/>
              <a:t>a</a:t>
            </a:r>
            <a:r>
              <a:rPr kumimoji="0" lang="zh-CN" altLang="en-US"/>
              <a:t>为</a:t>
            </a:r>
            <a:r>
              <a:rPr kumimoji="0" lang="en-US" altLang="zh-CN" b="0" i="1"/>
              <a:t>f</a:t>
            </a:r>
            <a:r>
              <a:rPr kumimoji="0" lang="en-US" altLang="zh-CN" b="0"/>
              <a:t>(</a:t>
            </a:r>
            <a:r>
              <a:rPr kumimoji="0" lang="en-US" altLang="zh-CN" b="0" i="1"/>
              <a:t>z</a:t>
            </a:r>
            <a:r>
              <a:rPr kumimoji="0" lang="en-US" altLang="zh-CN" b="0"/>
              <a:t>)</a:t>
            </a:r>
            <a:r>
              <a:rPr kumimoji="0" lang="zh-CN" altLang="en-US"/>
              <a:t>的</a:t>
            </a:r>
            <a:r>
              <a:rPr kumimoji="0" lang="en-US" altLang="zh-CN" b="0" i="1">
                <a:solidFill>
                  <a:srgbClr val="FF0000"/>
                </a:solidFill>
              </a:rPr>
              <a:t>m</a:t>
            </a:r>
            <a:r>
              <a:rPr kumimoji="0" lang="zh-CN" altLang="en-US">
                <a:solidFill>
                  <a:srgbClr val="FF0000"/>
                </a:solidFill>
              </a:rPr>
              <a:t>阶极点</a:t>
            </a:r>
            <a:r>
              <a:rPr kumimoji="0" lang="zh-CN" altLang="en-US"/>
              <a:t>，一阶极点也称为</a:t>
            </a:r>
            <a:r>
              <a:rPr kumimoji="0" lang="zh-CN" altLang="en-US">
                <a:solidFill>
                  <a:srgbClr val="FF0000"/>
                </a:solidFill>
              </a:rPr>
              <a:t>简单极点</a:t>
            </a:r>
            <a:r>
              <a:rPr kumimoji="0" lang="zh-CN" altLang="en-US"/>
              <a:t>；</a:t>
            </a:r>
            <a:r>
              <a:rPr kumimoji="0" lang="zh-CN" altLang="en-US" b="0"/>
              <a:t> </a:t>
            </a:r>
            <a:r>
              <a:rPr kumimoji="0" lang="en-US" altLang="zh-CN" b="0"/>
              <a:t>(3)</a:t>
            </a:r>
            <a:r>
              <a:rPr kumimoji="0" lang="zh-CN" altLang="en-US"/>
              <a:t>如果</a:t>
            </a:r>
            <a:r>
              <a:rPr kumimoji="0" lang="en-US" altLang="zh-CN" b="0" i="1"/>
              <a:t>f</a:t>
            </a:r>
            <a:r>
              <a:rPr kumimoji="0" lang="en-US" altLang="zh-CN" b="0"/>
              <a:t>(</a:t>
            </a:r>
            <a:r>
              <a:rPr kumimoji="0" lang="en-US" altLang="zh-CN" b="0" i="1"/>
              <a:t>z</a:t>
            </a:r>
            <a:r>
              <a:rPr kumimoji="0" lang="en-US" altLang="zh-CN" b="0"/>
              <a:t>)</a:t>
            </a:r>
            <a:r>
              <a:rPr kumimoji="0" lang="zh-CN" altLang="en-US"/>
              <a:t>在点</a:t>
            </a:r>
            <a:r>
              <a:rPr kumimoji="0" lang="en-US" altLang="zh-CN" b="0" i="1"/>
              <a:t>a</a:t>
            </a:r>
            <a:r>
              <a:rPr kumimoji="0" lang="zh-CN" altLang="en-US"/>
              <a:t>的主要部分有无限多项</a:t>
            </a:r>
            <a:r>
              <a:rPr kumimoji="0" lang="en-US" altLang="zh-CN"/>
              <a:t>,</a:t>
            </a:r>
            <a:r>
              <a:rPr kumimoji="0" lang="zh-CN" altLang="en-US"/>
              <a:t>则称</a:t>
            </a:r>
            <a:r>
              <a:rPr kumimoji="0" lang="en-US" altLang="zh-CN" b="0" i="1"/>
              <a:t>a</a:t>
            </a:r>
            <a:r>
              <a:rPr kumimoji="0" lang="zh-CN" altLang="en-US"/>
              <a:t>为</a:t>
            </a:r>
            <a:r>
              <a:rPr kumimoji="0" lang="en-US" altLang="zh-CN" b="0" i="1"/>
              <a:t>f</a:t>
            </a:r>
            <a:r>
              <a:rPr kumimoji="0" lang="en-US" altLang="zh-CN" b="0"/>
              <a:t>(</a:t>
            </a:r>
            <a:r>
              <a:rPr kumimoji="0" lang="en-US" altLang="zh-CN" b="0" i="1"/>
              <a:t>z</a:t>
            </a:r>
            <a:r>
              <a:rPr kumimoji="0" lang="en-US" altLang="zh-CN" b="0"/>
              <a:t>)</a:t>
            </a:r>
            <a:r>
              <a:rPr kumimoji="0" lang="zh-CN" altLang="en-US"/>
              <a:t>的</a:t>
            </a:r>
            <a:r>
              <a:rPr kumimoji="0" lang="zh-CN" altLang="en-US">
                <a:solidFill>
                  <a:srgbClr val="FF0000"/>
                </a:solidFill>
              </a:rPr>
              <a:t>本性奇点</a:t>
            </a:r>
            <a:r>
              <a:rPr kumimoji="0" lang="en-US" altLang="zh-CN"/>
              <a:t>.</a:t>
            </a:r>
          </a:p>
        </p:txBody>
      </p:sp>
      <p:graphicFrame>
        <p:nvGraphicFramePr>
          <p:cNvPr id="75790" name="Object 14">
            <a:extLst>
              <a:ext uri="{FF2B5EF4-FFF2-40B4-BE49-F238E27FC236}">
                <a16:creationId xmlns:a16="http://schemas.microsoft.com/office/drawing/2014/main" id="{1489C391-B2BE-5DF3-E046-BEACEEED667B}"/>
              </a:ext>
            </a:extLst>
          </p:cNvPr>
          <p:cNvGraphicFramePr>
            <a:graphicFrameLocks noChangeAspect="1"/>
          </p:cNvGraphicFramePr>
          <p:nvPr/>
        </p:nvGraphicFramePr>
        <p:xfrm>
          <a:off x="1619250" y="4510088"/>
          <a:ext cx="5041900" cy="863600"/>
        </p:xfrm>
        <a:graphic>
          <a:graphicData uri="http://schemas.openxmlformats.org/presentationml/2006/ole">
            <mc:AlternateContent xmlns:mc="http://schemas.openxmlformats.org/markup-compatibility/2006">
              <mc:Choice xmlns:v="urn:schemas-microsoft-com:vml" Requires="v">
                <p:oleObj name="公式" r:id="rId8" imgW="2581141" imgH="438240" progId="Equation.3">
                  <p:embed/>
                </p:oleObj>
              </mc:Choice>
              <mc:Fallback>
                <p:oleObj name="公式" r:id="rId8" imgW="2581141" imgH="438240" progId="Equation.3">
                  <p:embed/>
                  <p:pic>
                    <p:nvPicPr>
                      <p:cNvPr id="75790" name="Object 14">
                        <a:extLst>
                          <a:ext uri="{FF2B5EF4-FFF2-40B4-BE49-F238E27FC236}">
                            <a16:creationId xmlns:a16="http://schemas.microsoft.com/office/drawing/2014/main" id="{1489C391-B2BE-5DF3-E046-BEACEEED66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510088"/>
                        <a:ext cx="50419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wipe(left)">
                                      <p:cBhvr>
                                        <p:cTn id="7" dur="500"/>
                                        <p:tgtEl>
                                          <p:spTgt spid="75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wipe(left)">
                                      <p:cBhvr>
                                        <p:cTn id="12" dur="500"/>
                                        <p:tgtEl>
                                          <p:spTgt spid="757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wipe(left)">
                                      <p:cBhvr>
                                        <p:cTn id="17" dur="500"/>
                                        <p:tgtEl>
                                          <p:spTgt spid="75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wipe(left)">
                                      <p:cBhvr>
                                        <p:cTn id="22" dur="500"/>
                                        <p:tgtEl>
                                          <p:spTgt spid="75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5784"/>
                                        </p:tgtEl>
                                        <p:attrNameLst>
                                          <p:attrName>style.visibility</p:attrName>
                                        </p:attrNameLst>
                                      </p:cBhvr>
                                      <p:to>
                                        <p:strVal val="visible"/>
                                      </p:to>
                                    </p:set>
                                    <p:animEffect transition="in" filter="wipe(left)">
                                      <p:cBhvr>
                                        <p:cTn id="27" dur="500"/>
                                        <p:tgtEl>
                                          <p:spTgt spid="757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5785"/>
                                        </p:tgtEl>
                                        <p:attrNameLst>
                                          <p:attrName>style.visibility</p:attrName>
                                        </p:attrNameLst>
                                      </p:cBhvr>
                                      <p:to>
                                        <p:strVal val="visible"/>
                                      </p:to>
                                    </p:set>
                                    <p:animEffect transition="in" filter="wipe(left)">
                                      <p:cBhvr>
                                        <p:cTn id="32" dur="500"/>
                                        <p:tgtEl>
                                          <p:spTgt spid="757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5786"/>
                                        </p:tgtEl>
                                        <p:attrNameLst>
                                          <p:attrName>style.visibility</p:attrName>
                                        </p:attrNameLst>
                                      </p:cBhvr>
                                      <p:to>
                                        <p:strVal val="visible"/>
                                      </p:to>
                                    </p:set>
                                    <p:animEffect transition="in" filter="wipe(left)">
                                      <p:cBhvr>
                                        <p:cTn id="37" dur="500"/>
                                        <p:tgtEl>
                                          <p:spTgt spid="757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5787"/>
                                        </p:tgtEl>
                                        <p:attrNameLst>
                                          <p:attrName>style.visibility</p:attrName>
                                        </p:attrNameLst>
                                      </p:cBhvr>
                                      <p:to>
                                        <p:strVal val="visible"/>
                                      </p:to>
                                    </p:set>
                                    <p:animEffect transition="in" filter="wipe(left)">
                                      <p:cBhvr>
                                        <p:cTn id="42" dur="500"/>
                                        <p:tgtEl>
                                          <p:spTgt spid="757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5790"/>
                                        </p:tgtEl>
                                        <p:attrNameLst>
                                          <p:attrName>style.visibility</p:attrName>
                                        </p:attrNameLst>
                                      </p:cBhvr>
                                      <p:to>
                                        <p:strVal val="visible"/>
                                      </p:to>
                                    </p:set>
                                    <p:animEffect transition="in" filter="wipe(left)">
                                      <p:cBhvr>
                                        <p:cTn id="47" dur="500"/>
                                        <p:tgtEl>
                                          <p:spTgt spid="757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5788"/>
                                        </p:tgtEl>
                                        <p:attrNameLst>
                                          <p:attrName>style.visibility</p:attrName>
                                        </p:attrNameLst>
                                      </p:cBhvr>
                                      <p:to>
                                        <p:strVal val="visible"/>
                                      </p:to>
                                    </p:set>
                                    <p:animEffect transition="in" filter="wipe(left)">
                                      <p:cBhvr>
                                        <p:cTn id="52" dur="5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P spid="75783" grpId="0"/>
      <p:bldP spid="75784" grpId="0"/>
      <p:bldP spid="75786" grpId="0"/>
      <p:bldP spid="75787" grpId="0"/>
      <p:bldP spid="757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635E8E38-3F4E-928F-157F-9DF666E382E6}"/>
              </a:ext>
            </a:extLst>
          </p:cNvPr>
          <p:cNvSpPr>
            <a:spLocks noGrp="1"/>
          </p:cNvSpPr>
          <p:nvPr>
            <p:ph type="sldNum" sz="quarter" idx="10"/>
          </p:nvPr>
        </p:nvSpPr>
        <p:spPr/>
        <p:txBody>
          <a:bodyPr/>
          <a:lstStyle/>
          <a:p>
            <a:pPr>
              <a:defRPr/>
            </a:pPr>
            <a:fld id="{8A5BE031-0999-404E-B7B5-5C2E90AC20D7}" type="slidenum">
              <a:rPr lang="en-US" altLang="zh-CN"/>
              <a:pPr>
                <a:defRPr/>
              </a:pPr>
              <a:t>28</a:t>
            </a:fld>
            <a:endParaRPr lang="en-US" altLang="zh-CN"/>
          </a:p>
        </p:txBody>
      </p:sp>
      <p:sp>
        <p:nvSpPr>
          <p:cNvPr id="3" name="日期占位符 6">
            <a:extLst>
              <a:ext uri="{FF2B5EF4-FFF2-40B4-BE49-F238E27FC236}">
                <a16:creationId xmlns:a16="http://schemas.microsoft.com/office/drawing/2014/main" id="{F1F4A6DF-2A64-2E36-E145-1FA55CCA8295}"/>
              </a:ext>
            </a:extLst>
          </p:cNvPr>
          <p:cNvSpPr>
            <a:spLocks noGrp="1"/>
          </p:cNvSpPr>
          <p:nvPr>
            <p:ph type="dt" sz="quarter" idx="11"/>
          </p:nvPr>
        </p:nvSpPr>
        <p:spPr/>
        <p:txBody>
          <a:bodyPr/>
          <a:lstStyle/>
          <a:p>
            <a:pPr>
              <a:defRPr/>
            </a:pPr>
            <a:fld id="{E7476177-311E-42E7-B1D2-CDC1E45E90F0}" type="datetime1">
              <a:rPr lang="zh-CN" altLang="en-US"/>
              <a:pPr>
                <a:defRPr/>
              </a:pPr>
              <a:t>2023/10/17</a:t>
            </a:fld>
            <a:endParaRPr lang="en-US" altLang="zh-CN"/>
          </a:p>
        </p:txBody>
      </p:sp>
      <p:sp>
        <p:nvSpPr>
          <p:cNvPr id="12" name="Rectangle 3">
            <a:extLst>
              <a:ext uri="{FF2B5EF4-FFF2-40B4-BE49-F238E27FC236}">
                <a16:creationId xmlns:a16="http://schemas.microsoft.com/office/drawing/2014/main" id="{F6DEB7B9-6E91-F607-2577-8B707B3A43D9}"/>
              </a:ext>
            </a:extLst>
          </p:cNvPr>
          <p:cNvSpPr>
            <a:spLocks noGrp="1" noChangeArrowheads="1"/>
          </p:cNvSpPr>
          <p:nvPr>
            <p:ph type="title"/>
          </p:nvPr>
        </p:nvSpPr>
        <p:spPr>
          <a:xfrm>
            <a:off x="3450791" y="956663"/>
            <a:ext cx="2242418" cy="504825"/>
          </a:xfrm>
        </p:spPr>
        <p:txBody>
          <a:bodyPr/>
          <a:lstStyle/>
          <a:p>
            <a:pPr algn="l" eaLnBrk="1" hangingPunct="1"/>
            <a:r>
              <a:rPr lang="zh-CN" altLang="en-US" sz="2800" b="1" dirty="0">
                <a:solidFill>
                  <a:schemeClr val="accent2"/>
                </a:solidFill>
                <a:latin typeface="黑体" panose="02010609060101010101" pitchFamily="49" charset="-122"/>
                <a:ea typeface="黑体" panose="02010609060101010101" pitchFamily="49" charset="-122"/>
              </a:rPr>
              <a:t>可去奇点</a:t>
            </a:r>
          </a:p>
        </p:txBody>
      </p:sp>
      <p:sp>
        <p:nvSpPr>
          <p:cNvPr id="13" name="Text Box 2">
            <a:extLst>
              <a:ext uri="{FF2B5EF4-FFF2-40B4-BE49-F238E27FC236}">
                <a16:creationId xmlns:a16="http://schemas.microsoft.com/office/drawing/2014/main" id="{75482C6C-8009-F661-C101-AF211C27CA57}"/>
              </a:ext>
            </a:extLst>
          </p:cNvPr>
          <p:cNvSpPr txBox="1">
            <a:spLocks noChangeArrowheads="1"/>
          </p:cNvSpPr>
          <p:nvPr/>
        </p:nvSpPr>
        <p:spPr bwMode="auto">
          <a:xfrm>
            <a:off x="462322" y="1781786"/>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dirty="0">
                <a:solidFill>
                  <a:srgbClr val="FF0000"/>
                </a:solidFill>
                <a:latin typeface="黑体" panose="02010609060101010101" pitchFamily="49" charset="-122"/>
              </a:rPr>
              <a:t>定理</a:t>
            </a:r>
            <a:r>
              <a:rPr kumimoji="0" lang="en-US" altLang="zh-CN" dirty="0">
                <a:solidFill>
                  <a:srgbClr val="FF0000"/>
                </a:solidFill>
                <a:latin typeface="黑体" panose="02010609060101010101" pitchFamily="49" charset="-122"/>
              </a:rPr>
              <a:t>5.3</a:t>
            </a:r>
            <a:r>
              <a:rPr kumimoji="0" lang="en-US" altLang="zh-CN" dirty="0">
                <a:latin typeface="黑体" panose="02010609060101010101" pitchFamily="49" charset="-122"/>
              </a:rPr>
              <a:t>  </a:t>
            </a:r>
            <a:r>
              <a:rPr kumimoji="0" lang="zh-CN" altLang="en-US" dirty="0">
                <a:latin typeface="黑体" panose="02010609060101010101" pitchFamily="49" charset="-122"/>
              </a:rPr>
              <a:t>若</a:t>
            </a:r>
            <a:r>
              <a:rPr kumimoji="0" lang="en-US" altLang="zh-CN" i="1" dirty="0">
                <a:ea typeface="宋体" panose="02010600030101010101" pitchFamily="2" charset="-122"/>
              </a:rPr>
              <a:t>a</a:t>
            </a:r>
            <a:r>
              <a:rPr kumimoji="0" lang="zh-CN" altLang="en-US" dirty="0"/>
              <a:t>为</a:t>
            </a:r>
            <a:r>
              <a:rPr kumimoji="0" lang="en-US" altLang="zh-CN" i="1" dirty="0">
                <a:ea typeface="宋体" panose="02010600030101010101" pitchFamily="2" charset="-122"/>
              </a:rPr>
              <a:t>f</a:t>
            </a:r>
            <a:r>
              <a:rPr kumimoji="0" lang="en-US" altLang="zh-CN" dirty="0">
                <a:ea typeface="宋体" panose="02010600030101010101" pitchFamily="2" charset="-122"/>
              </a:rPr>
              <a:t>(</a:t>
            </a:r>
            <a:r>
              <a:rPr kumimoji="0" lang="en-US" altLang="zh-CN" i="1" dirty="0">
                <a:ea typeface="宋体" panose="02010600030101010101" pitchFamily="2" charset="-122"/>
              </a:rPr>
              <a:t>z</a:t>
            </a:r>
            <a:r>
              <a:rPr kumimoji="0" lang="en-US" altLang="zh-CN" dirty="0">
                <a:ea typeface="宋体" panose="02010600030101010101" pitchFamily="2" charset="-122"/>
              </a:rPr>
              <a:t>)</a:t>
            </a:r>
            <a:r>
              <a:rPr kumimoji="0" lang="zh-CN" altLang="en-US" dirty="0"/>
              <a:t>的孤立</a:t>
            </a:r>
            <a:r>
              <a:rPr lang="zh-CN" altLang="en-US" dirty="0"/>
              <a:t>奇点</a:t>
            </a:r>
            <a:r>
              <a:rPr kumimoji="0" lang="zh-CN" altLang="en-US" dirty="0"/>
              <a:t>，则下列三条是等价的</a:t>
            </a:r>
            <a:r>
              <a:rPr kumimoji="0" lang="zh-CN" altLang="en-US" dirty="0">
                <a:ea typeface="宋体" panose="02010600030101010101" pitchFamily="2" charset="-122"/>
              </a:rPr>
              <a:t>。</a:t>
            </a:r>
            <a:r>
              <a:rPr kumimoji="0" lang="zh-CN" altLang="en-US" dirty="0"/>
              <a:t>因此，它们中的任何一条都是可去奇点的特征。</a:t>
            </a:r>
          </a:p>
        </p:txBody>
      </p:sp>
      <p:graphicFrame>
        <p:nvGraphicFramePr>
          <p:cNvPr id="14" name="Object 3">
            <a:extLst>
              <a:ext uri="{FF2B5EF4-FFF2-40B4-BE49-F238E27FC236}">
                <a16:creationId xmlns:a16="http://schemas.microsoft.com/office/drawing/2014/main" id="{D574A253-3967-42DE-3DEA-86B3817177B0}"/>
              </a:ext>
            </a:extLst>
          </p:cNvPr>
          <p:cNvGraphicFramePr>
            <a:graphicFrameLocks noChangeAspect="1"/>
          </p:cNvGraphicFramePr>
          <p:nvPr>
            <p:extLst>
              <p:ext uri="{D42A27DB-BD31-4B8C-83A1-F6EECF244321}">
                <p14:modId xmlns:p14="http://schemas.microsoft.com/office/powerpoint/2010/main" val="104663822"/>
              </p:ext>
            </p:extLst>
          </p:nvPr>
        </p:nvGraphicFramePr>
        <p:xfrm>
          <a:off x="1045986" y="3483020"/>
          <a:ext cx="2609850" cy="638175"/>
        </p:xfrm>
        <a:graphic>
          <a:graphicData uri="http://schemas.openxmlformats.org/presentationml/2006/ole">
            <mc:AlternateContent xmlns:mc="http://schemas.openxmlformats.org/markup-compatibility/2006">
              <mc:Choice xmlns:v="urn:schemas-microsoft-com:vml" Requires="v">
                <p:oleObj name="公式" r:id="rId2" imgW="1133370" imgH="266558" progId="Equation.3">
                  <p:embed/>
                </p:oleObj>
              </mc:Choice>
              <mc:Fallback>
                <p:oleObj name="公式" r:id="rId2" imgW="1133370" imgH="266558" progId="Equation.3">
                  <p:embed/>
                  <p:pic>
                    <p:nvPicPr>
                      <p:cNvPr id="77827" name="Object 3">
                        <a:extLst>
                          <a:ext uri="{FF2B5EF4-FFF2-40B4-BE49-F238E27FC236}">
                            <a16:creationId xmlns:a16="http://schemas.microsoft.com/office/drawing/2014/main" id="{AC40A2B7-4986-4B35-B6BC-24A184083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986" y="3483020"/>
                        <a:ext cx="260985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5">
            <a:extLst>
              <a:ext uri="{FF2B5EF4-FFF2-40B4-BE49-F238E27FC236}">
                <a16:creationId xmlns:a16="http://schemas.microsoft.com/office/drawing/2014/main" id="{570E4F61-2C33-514A-75CC-15D3085CBDE7}"/>
              </a:ext>
            </a:extLst>
          </p:cNvPr>
          <p:cNvSpPr>
            <a:spLocks noChangeArrowheads="1"/>
          </p:cNvSpPr>
          <p:nvPr/>
        </p:nvSpPr>
        <p:spPr bwMode="auto">
          <a:xfrm>
            <a:off x="251520" y="3410594"/>
            <a:ext cx="158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3200" dirty="0">
                <a:ea typeface="宋体" panose="02010600030101010101" pitchFamily="2" charset="-122"/>
              </a:rPr>
              <a:t>  (2)</a:t>
            </a:r>
          </a:p>
        </p:txBody>
      </p:sp>
      <p:sp>
        <p:nvSpPr>
          <p:cNvPr id="16" name="Rectangle 6">
            <a:extLst>
              <a:ext uri="{FF2B5EF4-FFF2-40B4-BE49-F238E27FC236}">
                <a16:creationId xmlns:a16="http://schemas.microsoft.com/office/drawing/2014/main" id="{DE6A3019-9001-147F-6C6C-F652E6634A68}"/>
              </a:ext>
            </a:extLst>
          </p:cNvPr>
          <p:cNvSpPr>
            <a:spLocks noChangeArrowheads="1"/>
          </p:cNvSpPr>
          <p:nvPr/>
        </p:nvSpPr>
        <p:spPr bwMode="auto">
          <a:xfrm>
            <a:off x="462322" y="2818531"/>
            <a:ext cx="5976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3200" dirty="0">
                <a:ea typeface="宋体" panose="02010600030101010101" pitchFamily="2" charset="-122"/>
              </a:rPr>
              <a:t>(1) </a:t>
            </a:r>
            <a:r>
              <a:rPr kumimoji="0" lang="en-US" altLang="zh-CN" sz="3200" i="1" dirty="0">
                <a:ea typeface="宋体" panose="02010600030101010101" pitchFamily="2" charset="-122"/>
              </a:rPr>
              <a:t>f</a:t>
            </a:r>
            <a:r>
              <a:rPr kumimoji="0" lang="en-US" altLang="zh-CN" sz="3200" dirty="0">
                <a:ea typeface="宋体" panose="02010600030101010101" pitchFamily="2" charset="-122"/>
              </a:rPr>
              <a:t>(</a:t>
            </a:r>
            <a:r>
              <a:rPr kumimoji="0" lang="en-US" altLang="zh-CN" sz="3200" i="1" dirty="0">
                <a:ea typeface="宋体" panose="02010600030101010101" pitchFamily="2" charset="-122"/>
              </a:rPr>
              <a:t>z</a:t>
            </a:r>
            <a:r>
              <a:rPr kumimoji="0" lang="en-US" altLang="zh-CN" sz="3200" dirty="0">
                <a:ea typeface="宋体" panose="02010600030101010101" pitchFamily="2" charset="-122"/>
              </a:rPr>
              <a:t>)</a:t>
            </a:r>
            <a:r>
              <a:rPr kumimoji="0" lang="zh-CN" altLang="en-US" dirty="0"/>
              <a:t>在点</a:t>
            </a:r>
            <a:r>
              <a:rPr kumimoji="0" lang="en-US" altLang="zh-CN" sz="3200" i="1" dirty="0">
                <a:ea typeface="宋体" panose="02010600030101010101" pitchFamily="2" charset="-122"/>
              </a:rPr>
              <a:t>a</a:t>
            </a:r>
            <a:r>
              <a:rPr kumimoji="0" lang="zh-CN" altLang="en-US" dirty="0"/>
              <a:t>的主要部分为零</a:t>
            </a:r>
            <a:r>
              <a:rPr kumimoji="0" lang="en-US" altLang="zh-CN" sz="3200" dirty="0">
                <a:ea typeface="宋体" panose="02010600030101010101" pitchFamily="2" charset="-122"/>
              </a:rPr>
              <a:t>;</a:t>
            </a:r>
          </a:p>
        </p:txBody>
      </p:sp>
      <p:sp>
        <p:nvSpPr>
          <p:cNvPr id="17" name="Rectangle 7">
            <a:extLst>
              <a:ext uri="{FF2B5EF4-FFF2-40B4-BE49-F238E27FC236}">
                <a16:creationId xmlns:a16="http://schemas.microsoft.com/office/drawing/2014/main" id="{EAB09F18-511D-20C9-C10B-DBE7C7F8E60E}"/>
              </a:ext>
            </a:extLst>
          </p:cNvPr>
          <p:cNvSpPr>
            <a:spLocks noChangeArrowheads="1"/>
          </p:cNvSpPr>
          <p:nvPr/>
        </p:nvSpPr>
        <p:spPr bwMode="auto">
          <a:xfrm>
            <a:off x="107504" y="4092426"/>
            <a:ext cx="6167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3200" dirty="0">
                <a:ea typeface="宋体" panose="02010600030101010101" pitchFamily="2" charset="-122"/>
              </a:rPr>
              <a:t>   (3) </a:t>
            </a:r>
            <a:r>
              <a:rPr kumimoji="0" lang="en-US" altLang="zh-CN" sz="3200" i="1" dirty="0">
                <a:ea typeface="宋体" panose="02010600030101010101" pitchFamily="2" charset="-122"/>
              </a:rPr>
              <a:t>f</a:t>
            </a:r>
            <a:r>
              <a:rPr kumimoji="0" lang="en-US" altLang="zh-CN" sz="3200" dirty="0">
                <a:ea typeface="宋体" panose="02010600030101010101" pitchFamily="2" charset="-122"/>
              </a:rPr>
              <a:t>(</a:t>
            </a:r>
            <a:r>
              <a:rPr kumimoji="0" lang="en-US" altLang="zh-CN" sz="3200" i="1" dirty="0">
                <a:ea typeface="宋体" panose="02010600030101010101" pitchFamily="2" charset="-122"/>
              </a:rPr>
              <a:t>z</a:t>
            </a:r>
            <a:r>
              <a:rPr kumimoji="0" lang="en-US" altLang="zh-CN" sz="3200" dirty="0">
                <a:ea typeface="宋体" panose="02010600030101010101" pitchFamily="2" charset="-122"/>
              </a:rPr>
              <a:t>)</a:t>
            </a:r>
            <a:r>
              <a:rPr kumimoji="0" lang="zh-CN" altLang="en-US" dirty="0"/>
              <a:t>在点</a:t>
            </a:r>
            <a:r>
              <a:rPr kumimoji="0" lang="en-US" altLang="zh-CN" sz="3200" i="1" dirty="0">
                <a:ea typeface="宋体" panose="02010600030101010101" pitchFamily="2" charset="-122"/>
              </a:rPr>
              <a:t>a</a:t>
            </a:r>
            <a:r>
              <a:rPr kumimoji="0" lang="zh-CN" altLang="en-US" dirty="0"/>
              <a:t>的某去心邻域内有界</a:t>
            </a:r>
            <a:r>
              <a:rPr kumimoji="0" lang="zh-CN" altLang="en-US" sz="3200" dirty="0">
                <a:ea typeface="宋体" panose="02010600030101010101" pitchFamily="2" charset="-122"/>
              </a:rPr>
              <a:t>。</a:t>
            </a:r>
          </a:p>
        </p:txBody>
      </p:sp>
    </p:spTree>
    <p:extLst>
      <p:ext uri="{BB962C8B-B14F-4D97-AF65-F5344CB8AC3E}">
        <p14:creationId xmlns:p14="http://schemas.microsoft.com/office/powerpoint/2010/main" val="485207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EA5EE06F-68BF-1768-CF62-872C650F6AF5}"/>
              </a:ext>
            </a:extLst>
          </p:cNvPr>
          <p:cNvSpPr>
            <a:spLocks noGrp="1"/>
          </p:cNvSpPr>
          <p:nvPr>
            <p:ph type="sldNum" sz="quarter" idx="10"/>
          </p:nvPr>
        </p:nvSpPr>
        <p:spPr/>
        <p:txBody>
          <a:bodyPr/>
          <a:lstStyle/>
          <a:p>
            <a:pPr>
              <a:defRPr/>
            </a:pPr>
            <a:fld id="{D5E2020E-B4B1-4C16-8557-20820483644B}" type="slidenum">
              <a:rPr lang="en-US" altLang="zh-CN"/>
              <a:pPr>
                <a:defRPr/>
              </a:pPr>
              <a:t>29</a:t>
            </a:fld>
            <a:endParaRPr lang="en-US" altLang="zh-CN"/>
          </a:p>
        </p:txBody>
      </p:sp>
      <p:sp>
        <p:nvSpPr>
          <p:cNvPr id="3" name="日期占位符 6">
            <a:extLst>
              <a:ext uri="{FF2B5EF4-FFF2-40B4-BE49-F238E27FC236}">
                <a16:creationId xmlns:a16="http://schemas.microsoft.com/office/drawing/2014/main" id="{3D3BB6F2-1B8F-5B6F-BA52-38D14E02F706}"/>
              </a:ext>
            </a:extLst>
          </p:cNvPr>
          <p:cNvSpPr>
            <a:spLocks noGrp="1"/>
          </p:cNvSpPr>
          <p:nvPr>
            <p:ph type="dt" sz="quarter" idx="11"/>
          </p:nvPr>
        </p:nvSpPr>
        <p:spPr/>
        <p:txBody>
          <a:bodyPr/>
          <a:lstStyle/>
          <a:p>
            <a:pPr>
              <a:defRPr/>
            </a:pPr>
            <a:fld id="{AFE2C967-3AC7-424F-8B56-EF5870F166E0}" type="datetime1">
              <a:rPr lang="zh-CN" altLang="en-US"/>
              <a:pPr>
                <a:defRPr/>
              </a:pPr>
              <a:t>2023/10/17</a:t>
            </a:fld>
            <a:endParaRPr lang="en-US" altLang="zh-CN"/>
          </a:p>
        </p:txBody>
      </p:sp>
      <p:graphicFrame>
        <p:nvGraphicFramePr>
          <p:cNvPr id="78851" name="Object 3">
            <a:extLst>
              <a:ext uri="{FF2B5EF4-FFF2-40B4-BE49-F238E27FC236}">
                <a16:creationId xmlns:a16="http://schemas.microsoft.com/office/drawing/2014/main" id="{8233FDA8-BACE-BFF9-ACEC-4118FE5E8759}"/>
              </a:ext>
            </a:extLst>
          </p:cNvPr>
          <p:cNvGraphicFramePr>
            <a:graphicFrameLocks noGrp="1" noChangeAspect="1"/>
          </p:cNvGraphicFramePr>
          <p:nvPr>
            <p:ph sz="half" idx="1"/>
            <p:extLst>
              <p:ext uri="{D42A27DB-BD31-4B8C-83A1-F6EECF244321}">
                <p14:modId xmlns:p14="http://schemas.microsoft.com/office/powerpoint/2010/main" val="1472098501"/>
              </p:ext>
            </p:extLst>
          </p:nvPr>
        </p:nvGraphicFramePr>
        <p:xfrm>
          <a:off x="4161537" y="2757827"/>
          <a:ext cx="3530600" cy="787400"/>
        </p:xfrm>
        <a:graphic>
          <a:graphicData uri="http://schemas.openxmlformats.org/presentationml/2006/ole">
            <mc:AlternateContent xmlns:mc="http://schemas.openxmlformats.org/markup-compatibility/2006">
              <mc:Choice xmlns:v="urn:schemas-microsoft-com:vml" Requires="v">
                <p:oleObj name="公式" r:id="rId3" imgW="1879600" imgH="419100" progId="Equation.3">
                  <p:embed/>
                </p:oleObj>
              </mc:Choice>
              <mc:Fallback>
                <p:oleObj name="公式" r:id="rId3" imgW="1879600" imgH="419100" progId="Equation.3">
                  <p:embed/>
                  <p:pic>
                    <p:nvPicPr>
                      <p:cNvPr id="78851" name="Object 3">
                        <a:extLst>
                          <a:ext uri="{FF2B5EF4-FFF2-40B4-BE49-F238E27FC236}">
                            <a16:creationId xmlns:a16="http://schemas.microsoft.com/office/drawing/2014/main" id="{8233FDA8-BACE-BFF9-ACEC-4118FE5E87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537" y="2757827"/>
                        <a:ext cx="353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8">
            <a:extLst>
              <a:ext uri="{FF2B5EF4-FFF2-40B4-BE49-F238E27FC236}">
                <a16:creationId xmlns:a16="http://schemas.microsoft.com/office/drawing/2014/main" id="{D724453F-8466-291A-BBC7-4F333DDCE46E}"/>
              </a:ext>
            </a:extLst>
          </p:cNvPr>
          <p:cNvGraphicFramePr>
            <a:graphicFrameLocks noGrp="1" noChangeAspect="1"/>
          </p:cNvGraphicFramePr>
          <p:nvPr>
            <p:ph sz="quarter" idx="2"/>
            <p:extLst>
              <p:ext uri="{D42A27DB-BD31-4B8C-83A1-F6EECF244321}">
                <p14:modId xmlns:p14="http://schemas.microsoft.com/office/powerpoint/2010/main" val="894514750"/>
              </p:ext>
            </p:extLst>
          </p:nvPr>
        </p:nvGraphicFramePr>
        <p:xfrm>
          <a:off x="5670615" y="3692393"/>
          <a:ext cx="1690687" cy="706437"/>
        </p:xfrm>
        <a:graphic>
          <a:graphicData uri="http://schemas.openxmlformats.org/presentationml/2006/ole">
            <mc:AlternateContent xmlns:mc="http://schemas.openxmlformats.org/markup-compatibility/2006">
              <mc:Choice xmlns:v="urn:schemas-microsoft-com:vml" Requires="v">
                <p:oleObj name="公式" r:id="rId5" imgW="1002865" imgH="418918" progId="Equation.3">
                  <p:embed/>
                </p:oleObj>
              </mc:Choice>
              <mc:Fallback>
                <p:oleObj name="公式" r:id="rId5" imgW="1002865" imgH="418918" progId="Equation.3">
                  <p:embed/>
                  <p:pic>
                    <p:nvPicPr>
                      <p:cNvPr id="78856" name="Object 8">
                        <a:extLst>
                          <a:ext uri="{FF2B5EF4-FFF2-40B4-BE49-F238E27FC236}">
                            <a16:creationId xmlns:a16="http://schemas.microsoft.com/office/drawing/2014/main" id="{D724453F-8466-291A-BBC7-4F333DDCE4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0615" y="3692393"/>
                        <a:ext cx="1690687"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2" name="Text Box 4">
            <a:extLst>
              <a:ext uri="{FF2B5EF4-FFF2-40B4-BE49-F238E27FC236}">
                <a16:creationId xmlns:a16="http://schemas.microsoft.com/office/drawing/2014/main" id="{B415F510-9E05-A291-49EB-BCE121446948}"/>
              </a:ext>
            </a:extLst>
          </p:cNvPr>
          <p:cNvSpPr txBox="1">
            <a:spLocks noChangeArrowheads="1"/>
          </p:cNvSpPr>
          <p:nvPr/>
        </p:nvSpPr>
        <p:spPr bwMode="auto">
          <a:xfrm>
            <a:off x="323056" y="1860535"/>
            <a:ext cx="8497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solidFill>
                  <a:srgbClr val="FF0000"/>
                </a:solidFill>
              </a:rPr>
              <a:t>定理</a:t>
            </a:r>
            <a:r>
              <a:rPr kumimoji="0" lang="en-US" altLang="zh-CN" sz="2400" dirty="0">
                <a:solidFill>
                  <a:srgbClr val="FF0000"/>
                </a:solidFill>
              </a:rPr>
              <a:t>5.4</a:t>
            </a:r>
            <a:r>
              <a:rPr kumimoji="0" lang="en-US" altLang="zh-CN" sz="2400" dirty="0"/>
              <a:t> </a:t>
            </a:r>
            <a:r>
              <a:rPr kumimoji="0" lang="zh-CN" altLang="en-US" sz="2400" dirty="0"/>
              <a:t>如果</a:t>
            </a:r>
            <a:r>
              <a:rPr kumimoji="0" lang="en-US" altLang="zh-CN" sz="2400" i="1" dirty="0"/>
              <a:t>f</a:t>
            </a:r>
            <a:r>
              <a:rPr kumimoji="0" lang="en-US" altLang="zh-CN" sz="2400" dirty="0"/>
              <a:t>(</a:t>
            </a:r>
            <a:r>
              <a:rPr kumimoji="0" lang="en-US" altLang="zh-CN" sz="2400" i="1" dirty="0"/>
              <a:t>z</a:t>
            </a:r>
            <a:r>
              <a:rPr kumimoji="0" lang="en-US" altLang="zh-CN" sz="2400" dirty="0"/>
              <a:t>)</a:t>
            </a:r>
            <a:r>
              <a:rPr kumimoji="0" lang="zh-CN" altLang="en-US" sz="2400" dirty="0"/>
              <a:t>以</a:t>
            </a:r>
            <a:r>
              <a:rPr kumimoji="0" lang="en-US" altLang="zh-CN" sz="2400" i="1" dirty="0"/>
              <a:t>a</a:t>
            </a:r>
            <a:r>
              <a:rPr kumimoji="0" lang="zh-CN" altLang="en-US" sz="2400" dirty="0"/>
              <a:t>为孤立奇点，则下列三条是等价的。因此，它们中的任何一条都是</a:t>
            </a:r>
            <a:r>
              <a:rPr kumimoji="0" lang="en-US" altLang="zh-CN" sz="2400" dirty="0"/>
              <a:t>m</a:t>
            </a:r>
            <a:r>
              <a:rPr kumimoji="0" lang="zh-CN" altLang="en-US" sz="2400" dirty="0"/>
              <a:t>阶极点的特征。</a:t>
            </a:r>
            <a:endParaRPr lang="zh-CN" altLang="en-US" sz="2400" dirty="0">
              <a:sym typeface="Symbol" panose="05050102010706020507" pitchFamily="18" charset="2"/>
            </a:endParaRPr>
          </a:p>
        </p:txBody>
      </p:sp>
      <p:sp>
        <p:nvSpPr>
          <p:cNvPr id="78853" name="Text Box 5">
            <a:extLst>
              <a:ext uri="{FF2B5EF4-FFF2-40B4-BE49-F238E27FC236}">
                <a16:creationId xmlns:a16="http://schemas.microsoft.com/office/drawing/2014/main" id="{04488CB3-F691-EDFB-3E36-EDCEF24AAD8F}"/>
              </a:ext>
            </a:extLst>
          </p:cNvPr>
          <p:cNvSpPr txBox="1">
            <a:spLocks noChangeArrowheads="1"/>
          </p:cNvSpPr>
          <p:nvPr/>
        </p:nvSpPr>
        <p:spPr bwMode="auto">
          <a:xfrm>
            <a:off x="438125" y="2954960"/>
            <a:ext cx="6769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b="0" dirty="0"/>
              <a:t>(1) </a:t>
            </a:r>
            <a:r>
              <a:rPr kumimoji="0" lang="en-US" altLang="zh-CN" sz="2400" b="0" i="1" dirty="0"/>
              <a:t>f</a:t>
            </a:r>
            <a:r>
              <a:rPr kumimoji="0" lang="en-US" altLang="zh-CN" sz="2400" b="0" dirty="0"/>
              <a:t>(</a:t>
            </a:r>
            <a:r>
              <a:rPr kumimoji="0" lang="en-US" altLang="zh-CN" sz="2400" i="1" dirty="0"/>
              <a:t>z</a:t>
            </a:r>
            <a:r>
              <a:rPr kumimoji="0" lang="en-US" altLang="zh-CN" sz="2400" b="0" dirty="0"/>
              <a:t>)</a:t>
            </a:r>
            <a:r>
              <a:rPr kumimoji="0" lang="zh-CN" altLang="en-US" sz="2400" dirty="0"/>
              <a:t>在</a:t>
            </a:r>
            <a:r>
              <a:rPr kumimoji="0" lang="en-US" altLang="zh-CN" sz="2400" b="0" i="1" dirty="0"/>
              <a:t>a</a:t>
            </a:r>
            <a:r>
              <a:rPr kumimoji="0" lang="zh-CN" altLang="en-US" sz="2400" dirty="0"/>
              <a:t>点的主要部分为</a:t>
            </a:r>
            <a:endParaRPr lang="zh-CN" altLang="en-US" sz="2400" dirty="0"/>
          </a:p>
        </p:txBody>
      </p:sp>
      <p:sp>
        <p:nvSpPr>
          <p:cNvPr id="78854" name="Text Box 6">
            <a:extLst>
              <a:ext uri="{FF2B5EF4-FFF2-40B4-BE49-F238E27FC236}">
                <a16:creationId xmlns:a16="http://schemas.microsoft.com/office/drawing/2014/main" id="{0BF799DD-A362-45F2-2CBE-B1F8F038D382}"/>
              </a:ext>
            </a:extLst>
          </p:cNvPr>
          <p:cNvSpPr txBox="1">
            <a:spLocks noChangeArrowheads="1"/>
          </p:cNvSpPr>
          <p:nvPr/>
        </p:nvSpPr>
        <p:spPr bwMode="auto">
          <a:xfrm>
            <a:off x="468313" y="3805014"/>
            <a:ext cx="6767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b="0" dirty="0"/>
              <a:t>(2)</a:t>
            </a:r>
            <a:r>
              <a:rPr kumimoji="0" lang="en-US" altLang="zh-CN" sz="2400" b="0" i="1" dirty="0"/>
              <a:t>f</a:t>
            </a:r>
            <a:r>
              <a:rPr kumimoji="0" lang="en-US" altLang="zh-CN" sz="2400" b="0" dirty="0"/>
              <a:t>(</a:t>
            </a:r>
            <a:r>
              <a:rPr kumimoji="0" lang="en-US" altLang="zh-CN" sz="2400" i="1" dirty="0"/>
              <a:t>z</a:t>
            </a:r>
            <a:r>
              <a:rPr kumimoji="0" lang="en-US" altLang="zh-CN" sz="2400" b="0" dirty="0"/>
              <a:t>)</a:t>
            </a:r>
            <a:r>
              <a:rPr kumimoji="0" lang="zh-CN" altLang="en-US" sz="2400" dirty="0"/>
              <a:t>在点</a:t>
            </a:r>
            <a:r>
              <a:rPr kumimoji="0" lang="en-US" altLang="zh-CN" sz="2400" b="0" i="1" dirty="0"/>
              <a:t>a</a:t>
            </a:r>
            <a:r>
              <a:rPr kumimoji="0" lang="zh-CN" altLang="en-US" sz="2400" dirty="0"/>
              <a:t>的某去心邻域内能表示成</a:t>
            </a:r>
            <a:endParaRPr lang="zh-CN" altLang="en-US" sz="2400" dirty="0"/>
          </a:p>
        </p:txBody>
      </p:sp>
      <p:sp>
        <p:nvSpPr>
          <p:cNvPr id="78855" name="Text Box 7">
            <a:extLst>
              <a:ext uri="{FF2B5EF4-FFF2-40B4-BE49-F238E27FC236}">
                <a16:creationId xmlns:a16="http://schemas.microsoft.com/office/drawing/2014/main" id="{8FEB8F12-3384-544A-4D39-EE87CD53DF09}"/>
              </a:ext>
            </a:extLst>
          </p:cNvPr>
          <p:cNvSpPr txBox="1">
            <a:spLocks noChangeArrowheads="1"/>
          </p:cNvSpPr>
          <p:nvPr/>
        </p:nvSpPr>
        <p:spPr bwMode="auto">
          <a:xfrm>
            <a:off x="684213" y="4381277"/>
            <a:ext cx="8064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t>其中</a:t>
            </a:r>
            <a:r>
              <a:rPr kumimoji="0" lang="en-US" altLang="zh-CN" sz="2400" i="1" dirty="0"/>
              <a:t>λ</a:t>
            </a:r>
            <a:r>
              <a:rPr kumimoji="0" lang="en-US" altLang="zh-CN" sz="2400" dirty="0"/>
              <a:t>(</a:t>
            </a:r>
            <a:r>
              <a:rPr kumimoji="0" lang="en-US" altLang="zh-CN" sz="2400" i="1" dirty="0"/>
              <a:t>z</a:t>
            </a:r>
            <a:r>
              <a:rPr kumimoji="0" lang="en-US" altLang="zh-CN" sz="2400" dirty="0"/>
              <a:t>)</a:t>
            </a:r>
            <a:r>
              <a:rPr kumimoji="0" lang="en-US" altLang="zh-CN" sz="2400" b="0" dirty="0"/>
              <a:t> </a:t>
            </a:r>
            <a:r>
              <a:rPr kumimoji="0" lang="zh-CN" altLang="en-US" sz="2400" dirty="0"/>
              <a:t>在点</a:t>
            </a:r>
            <a:r>
              <a:rPr kumimoji="0" lang="en-US" altLang="zh-CN" sz="2400" b="0" i="1" dirty="0"/>
              <a:t>a</a:t>
            </a:r>
            <a:r>
              <a:rPr kumimoji="0" lang="zh-CN" altLang="en-US" sz="2400" dirty="0">
                <a:latin typeface="黑体" panose="02010609060101010101" pitchFamily="49" charset="-122"/>
              </a:rPr>
              <a:t>的邻域内解析</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且</a:t>
            </a:r>
            <a:r>
              <a:rPr kumimoji="0" lang="en-US" altLang="zh-CN" sz="2400" i="1" dirty="0"/>
              <a:t>λ</a:t>
            </a:r>
            <a:r>
              <a:rPr kumimoji="0" lang="en-US" altLang="zh-CN" sz="2400" dirty="0"/>
              <a:t>(</a:t>
            </a:r>
            <a:r>
              <a:rPr kumimoji="0" lang="en-US" altLang="zh-CN" sz="2400" i="1" dirty="0"/>
              <a:t>a</a:t>
            </a:r>
            <a:r>
              <a:rPr kumimoji="0" lang="en-US" altLang="zh-CN" sz="2400" dirty="0"/>
              <a:t>)</a:t>
            </a:r>
            <a:r>
              <a:rPr kumimoji="0" lang="en-US" altLang="zh-CN" sz="2400" i="1" dirty="0"/>
              <a:t>≠</a:t>
            </a:r>
            <a:r>
              <a:rPr kumimoji="0" lang="en-US" altLang="zh-CN" sz="2400" dirty="0"/>
              <a:t>0</a:t>
            </a:r>
          </a:p>
        </p:txBody>
      </p:sp>
      <p:graphicFrame>
        <p:nvGraphicFramePr>
          <p:cNvPr id="78857" name="Object 9">
            <a:extLst>
              <a:ext uri="{FF2B5EF4-FFF2-40B4-BE49-F238E27FC236}">
                <a16:creationId xmlns:a16="http://schemas.microsoft.com/office/drawing/2014/main" id="{7DC9FD40-5A01-8803-88C7-06C86203D1E6}"/>
              </a:ext>
            </a:extLst>
          </p:cNvPr>
          <p:cNvGraphicFramePr>
            <a:graphicFrameLocks noChangeAspect="1"/>
          </p:cNvGraphicFramePr>
          <p:nvPr>
            <p:extLst>
              <p:ext uri="{D42A27DB-BD31-4B8C-83A1-F6EECF244321}">
                <p14:modId xmlns:p14="http://schemas.microsoft.com/office/powerpoint/2010/main" val="1249771938"/>
              </p:ext>
            </p:extLst>
          </p:nvPr>
        </p:nvGraphicFramePr>
        <p:xfrm>
          <a:off x="280988" y="4884514"/>
          <a:ext cx="2538412" cy="920750"/>
        </p:xfrm>
        <a:graphic>
          <a:graphicData uri="http://schemas.openxmlformats.org/presentationml/2006/ole">
            <mc:AlternateContent xmlns:mc="http://schemas.openxmlformats.org/markup-compatibility/2006">
              <mc:Choice xmlns:v="urn:schemas-microsoft-com:vml" Requires="v">
                <p:oleObj name="Equation" r:id="rId7" imgW="1155700" imgH="419100" progId="Equation.DSMT4">
                  <p:embed/>
                </p:oleObj>
              </mc:Choice>
              <mc:Fallback>
                <p:oleObj name="Equation" r:id="rId7" imgW="1155700" imgH="419100" progId="Equation.DSMT4">
                  <p:embed/>
                  <p:pic>
                    <p:nvPicPr>
                      <p:cNvPr id="78857" name="Object 9">
                        <a:extLst>
                          <a:ext uri="{FF2B5EF4-FFF2-40B4-BE49-F238E27FC236}">
                            <a16:creationId xmlns:a16="http://schemas.microsoft.com/office/drawing/2014/main" id="{7DC9FD40-5A01-8803-88C7-06C86203D1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88" y="4884514"/>
                        <a:ext cx="2538412"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8" name="Text Box 10">
            <a:extLst>
              <a:ext uri="{FF2B5EF4-FFF2-40B4-BE49-F238E27FC236}">
                <a16:creationId xmlns:a16="http://schemas.microsoft.com/office/drawing/2014/main" id="{0B3412B9-5A96-57D3-A0AB-3AA8D8F22B84}"/>
              </a:ext>
            </a:extLst>
          </p:cNvPr>
          <p:cNvSpPr txBox="1">
            <a:spLocks noChangeArrowheads="1"/>
          </p:cNvSpPr>
          <p:nvPr/>
        </p:nvSpPr>
        <p:spPr bwMode="auto">
          <a:xfrm>
            <a:off x="2728913" y="5086127"/>
            <a:ext cx="27430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t>以点</a:t>
            </a:r>
            <a:r>
              <a:rPr kumimoji="0" lang="en-US" altLang="zh-CN" sz="2400" i="1" dirty="0"/>
              <a:t>a</a:t>
            </a:r>
            <a:r>
              <a:rPr kumimoji="0" lang="zh-CN" altLang="en-US" sz="2400" dirty="0"/>
              <a:t>为</a:t>
            </a:r>
            <a:r>
              <a:rPr kumimoji="0" lang="en-US" altLang="zh-CN" sz="2400" i="1" dirty="0"/>
              <a:t>m</a:t>
            </a:r>
            <a:r>
              <a:rPr kumimoji="0" lang="zh-CN" altLang="en-US" sz="2400" dirty="0"/>
              <a:t>阶零点。</a:t>
            </a:r>
          </a:p>
        </p:txBody>
      </p:sp>
      <p:sp>
        <p:nvSpPr>
          <p:cNvPr id="19470" name="AutoShape 12">
            <a:extLst>
              <a:ext uri="{FF2B5EF4-FFF2-40B4-BE49-F238E27FC236}">
                <a16:creationId xmlns:a16="http://schemas.microsoft.com/office/drawing/2014/main" id="{64926EF5-395A-9D66-22E9-745FF9B0BA94}"/>
              </a:ext>
            </a:extLst>
          </p:cNvPr>
          <p:cNvSpPr>
            <a:spLocks noChangeArrowheads="1"/>
          </p:cNvSpPr>
          <p:nvPr/>
        </p:nvSpPr>
        <p:spPr bwMode="auto">
          <a:xfrm>
            <a:off x="7092950" y="6092825"/>
            <a:ext cx="1214438" cy="485775"/>
          </a:xfrm>
          <a:prstGeom prst="leftRightArrow">
            <a:avLst>
              <a:gd name="adj1" fmla="val 50000"/>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8865" name="Text Box 17">
            <a:extLst>
              <a:ext uri="{FF2B5EF4-FFF2-40B4-BE49-F238E27FC236}">
                <a16:creationId xmlns:a16="http://schemas.microsoft.com/office/drawing/2014/main" id="{FF127066-64BB-43DA-2B1F-3225D93598BF}"/>
              </a:ext>
            </a:extLst>
          </p:cNvPr>
          <p:cNvSpPr txBox="1">
            <a:spLocks noChangeArrowheads="1"/>
          </p:cNvSpPr>
          <p:nvPr/>
        </p:nvSpPr>
        <p:spPr bwMode="auto">
          <a:xfrm>
            <a:off x="466725" y="5954489"/>
            <a:ext cx="7580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solidFill>
                  <a:srgbClr val="FF0000"/>
                </a:solidFill>
                <a:latin typeface="Arial" panose="020B0604020202020204" pitchFamily="34" charset="0"/>
                <a:ea typeface="宋体" panose="02010600030101010101" pitchFamily="2" charset="-122"/>
              </a:rPr>
              <a:t>定理</a:t>
            </a:r>
            <a:r>
              <a:rPr kumimoji="0" lang="en-US" altLang="zh-CN" sz="2400" dirty="0">
                <a:solidFill>
                  <a:srgbClr val="FF0000"/>
                </a:solidFill>
                <a:latin typeface="Arial" panose="020B0604020202020204" pitchFamily="34" charset="0"/>
                <a:ea typeface="宋体" panose="02010600030101010101" pitchFamily="2" charset="-122"/>
              </a:rPr>
              <a:t>5.5</a:t>
            </a:r>
            <a:r>
              <a:rPr kumimoji="0" lang="en-US" altLang="zh-CN" sz="2400" dirty="0">
                <a:latin typeface="Arial" panose="020B0604020202020204" pitchFamily="34" charset="0"/>
                <a:ea typeface="宋体" panose="02010600030101010101" pitchFamily="2" charset="-122"/>
              </a:rPr>
              <a:t>   </a:t>
            </a:r>
            <a:r>
              <a:rPr kumimoji="0" lang="en-US" altLang="zh-CN" sz="2400" i="1" dirty="0">
                <a:ea typeface="宋体" panose="02010600030101010101" pitchFamily="2" charset="-122"/>
              </a:rPr>
              <a:t>f</a:t>
            </a:r>
            <a:r>
              <a:rPr kumimoji="0" lang="en-US" altLang="zh-CN" sz="2400" dirty="0">
                <a:latin typeface="Arial" panose="020B0604020202020204" pitchFamily="34" charset="0"/>
                <a:ea typeface="宋体" panose="02010600030101010101" pitchFamily="2" charset="-122"/>
              </a:rPr>
              <a:t>(</a:t>
            </a:r>
            <a:r>
              <a:rPr kumimoji="0" lang="en-US" altLang="zh-CN" sz="2400" i="1" dirty="0">
                <a:ea typeface="宋体" panose="02010600030101010101" pitchFamily="2" charset="-122"/>
              </a:rPr>
              <a:t>z</a:t>
            </a:r>
            <a:r>
              <a:rPr kumimoji="0" lang="en-US" altLang="zh-CN" sz="2400" dirty="0">
                <a:latin typeface="Arial" panose="020B0604020202020204" pitchFamily="34" charset="0"/>
                <a:ea typeface="宋体" panose="02010600030101010101" pitchFamily="2" charset="-122"/>
              </a:rPr>
              <a:t>)</a:t>
            </a:r>
            <a:r>
              <a:rPr kumimoji="0" lang="zh-CN" altLang="en-US" sz="2400" dirty="0">
                <a:latin typeface="Arial" panose="020B0604020202020204" pitchFamily="34" charset="0"/>
                <a:ea typeface="宋体" panose="02010600030101010101" pitchFamily="2" charset="-122"/>
              </a:rPr>
              <a:t>的孤立奇点</a:t>
            </a:r>
            <a:r>
              <a:rPr kumimoji="0" lang="en-US" altLang="zh-CN" sz="2400" i="1" dirty="0">
                <a:ea typeface="宋体" panose="02010600030101010101" pitchFamily="2" charset="-122"/>
              </a:rPr>
              <a:t>a</a:t>
            </a:r>
            <a:r>
              <a:rPr kumimoji="0" lang="zh-CN" altLang="en-US" sz="2400" dirty="0">
                <a:latin typeface="Arial" panose="020B0604020202020204" pitchFamily="34" charset="0"/>
                <a:ea typeface="宋体" panose="02010600030101010101" pitchFamily="2" charset="-122"/>
              </a:rPr>
              <a:t>为极点</a:t>
            </a:r>
            <a:r>
              <a:rPr kumimoji="0" lang="zh-CN" altLang="en-US" sz="2400" dirty="0">
                <a:sym typeface="Symbol" panose="05050102010706020507" pitchFamily="18" charset="2"/>
              </a:rPr>
              <a:t></a:t>
            </a:r>
          </a:p>
        </p:txBody>
      </p:sp>
      <p:graphicFrame>
        <p:nvGraphicFramePr>
          <p:cNvPr id="78866" name="Object 18">
            <a:extLst>
              <a:ext uri="{FF2B5EF4-FFF2-40B4-BE49-F238E27FC236}">
                <a16:creationId xmlns:a16="http://schemas.microsoft.com/office/drawing/2014/main" id="{E990566F-B977-C09F-B21C-F8400BD3064C}"/>
              </a:ext>
            </a:extLst>
          </p:cNvPr>
          <p:cNvGraphicFramePr>
            <a:graphicFrameLocks noChangeAspect="1"/>
          </p:cNvGraphicFramePr>
          <p:nvPr>
            <p:extLst>
              <p:ext uri="{D42A27DB-BD31-4B8C-83A1-F6EECF244321}">
                <p14:modId xmlns:p14="http://schemas.microsoft.com/office/powerpoint/2010/main" val="1051004843"/>
              </p:ext>
            </p:extLst>
          </p:nvPr>
        </p:nvGraphicFramePr>
        <p:xfrm>
          <a:off x="5224463" y="5954489"/>
          <a:ext cx="1968500" cy="654050"/>
        </p:xfrm>
        <a:graphic>
          <a:graphicData uri="http://schemas.openxmlformats.org/presentationml/2006/ole">
            <mc:AlternateContent xmlns:mc="http://schemas.openxmlformats.org/markup-compatibility/2006">
              <mc:Choice xmlns:v="urn:schemas-microsoft-com:vml" Requires="v">
                <p:oleObj name="公式" r:id="rId9" imgW="838200" imgH="279400" progId="Equation.3">
                  <p:embed/>
                </p:oleObj>
              </mc:Choice>
              <mc:Fallback>
                <p:oleObj name="公式" r:id="rId9" imgW="838200" imgH="279400" progId="Equation.3">
                  <p:embed/>
                  <p:pic>
                    <p:nvPicPr>
                      <p:cNvPr id="78866" name="Object 18">
                        <a:extLst>
                          <a:ext uri="{FF2B5EF4-FFF2-40B4-BE49-F238E27FC236}">
                            <a16:creationId xmlns:a16="http://schemas.microsoft.com/office/drawing/2014/main" id="{E990566F-B977-C09F-B21C-F8400BD306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4463" y="5954489"/>
                        <a:ext cx="19685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
            <a:extLst>
              <a:ext uri="{FF2B5EF4-FFF2-40B4-BE49-F238E27FC236}">
                <a16:creationId xmlns:a16="http://schemas.microsoft.com/office/drawing/2014/main" id="{40D9715C-ABEC-1D6A-88CB-97CFBE5B15A9}"/>
              </a:ext>
            </a:extLst>
          </p:cNvPr>
          <p:cNvSpPr>
            <a:spLocks noGrp="1" noChangeArrowheads="1"/>
          </p:cNvSpPr>
          <p:nvPr>
            <p:ph type="title"/>
          </p:nvPr>
        </p:nvSpPr>
        <p:spPr>
          <a:xfrm>
            <a:off x="3874933" y="938503"/>
            <a:ext cx="2242418" cy="504825"/>
          </a:xfrm>
        </p:spPr>
        <p:txBody>
          <a:bodyPr/>
          <a:lstStyle/>
          <a:p>
            <a:pPr algn="l" eaLnBrk="1" hangingPunct="1"/>
            <a:r>
              <a:rPr lang="zh-CN" altLang="en-US" sz="2800" b="1" dirty="0">
                <a:solidFill>
                  <a:schemeClr val="accent2"/>
                </a:solidFill>
                <a:latin typeface="黑体" panose="02010609060101010101" pitchFamily="49" charset="-122"/>
                <a:ea typeface="黑体" panose="02010609060101010101" pitchFamily="49" charset="-122"/>
              </a:rPr>
              <a:t>极点</a:t>
            </a:r>
          </a:p>
        </p:txBody>
      </p:sp>
    </p:spTree>
    <p:extLst>
      <p:ext uri="{BB962C8B-B14F-4D97-AF65-F5344CB8AC3E}">
        <p14:creationId xmlns:p14="http://schemas.microsoft.com/office/powerpoint/2010/main" val="3361242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left)">
                                      <p:cBhvr>
                                        <p:cTn id="12" dur="500"/>
                                        <p:tgtEl>
                                          <p:spTgt spid="78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51"/>
                                        </p:tgtEl>
                                        <p:attrNameLst>
                                          <p:attrName>style.visibility</p:attrName>
                                        </p:attrNameLst>
                                      </p:cBhvr>
                                      <p:to>
                                        <p:strVal val="visible"/>
                                      </p:to>
                                    </p:set>
                                    <p:animEffect transition="in" filter="wipe(left)">
                                      <p:cBhvr>
                                        <p:cTn id="17" dur="500"/>
                                        <p:tgtEl>
                                          <p:spTgt spid="788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54"/>
                                        </p:tgtEl>
                                        <p:attrNameLst>
                                          <p:attrName>style.visibility</p:attrName>
                                        </p:attrNameLst>
                                      </p:cBhvr>
                                      <p:to>
                                        <p:strVal val="visible"/>
                                      </p:to>
                                    </p:set>
                                    <p:animEffect transition="in" filter="wipe(left)">
                                      <p:cBhvr>
                                        <p:cTn id="22" dur="500"/>
                                        <p:tgtEl>
                                          <p:spTgt spid="788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56"/>
                                        </p:tgtEl>
                                        <p:attrNameLst>
                                          <p:attrName>style.visibility</p:attrName>
                                        </p:attrNameLst>
                                      </p:cBhvr>
                                      <p:to>
                                        <p:strVal val="visible"/>
                                      </p:to>
                                    </p:set>
                                    <p:animEffect transition="in" filter="wipe(left)">
                                      <p:cBhvr>
                                        <p:cTn id="27" dur="500"/>
                                        <p:tgtEl>
                                          <p:spTgt spid="78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55"/>
                                        </p:tgtEl>
                                        <p:attrNameLst>
                                          <p:attrName>style.visibility</p:attrName>
                                        </p:attrNameLst>
                                      </p:cBhvr>
                                      <p:to>
                                        <p:strVal val="visible"/>
                                      </p:to>
                                    </p:set>
                                    <p:animEffect transition="in" filter="wipe(left)">
                                      <p:cBhvr>
                                        <p:cTn id="32" dur="500"/>
                                        <p:tgtEl>
                                          <p:spTgt spid="788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8857"/>
                                        </p:tgtEl>
                                        <p:attrNameLst>
                                          <p:attrName>style.visibility</p:attrName>
                                        </p:attrNameLst>
                                      </p:cBhvr>
                                      <p:to>
                                        <p:strVal val="visible"/>
                                      </p:to>
                                    </p:set>
                                    <p:animEffect transition="in" filter="wipe(left)">
                                      <p:cBhvr>
                                        <p:cTn id="37" dur="500"/>
                                        <p:tgtEl>
                                          <p:spTgt spid="788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8858"/>
                                        </p:tgtEl>
                                        <p:attrNameLst>
                                          <p:attrName>style.visibility</p:attrName>
                                        </p:attrNameLst>
                                      </p:cBhvr>
                                      <p:to>
                                        <p:strVal val="visible"/>
                                      </p:to>
                                    </p:set>
                                    <p:animEffect transition="in" filter="wipe(left)">
                                      <p:cBhvr>
                                        <p:cTn id="42" dur="500"/>
                                        <p:tgtEl>
                                          <p:spTgt spid="788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8865"/>
                                        </p:tgtEl>
                                        <p:attrNameLst>
                                          <p:attrName>style.visibility</p:attrName>
                                        </p:attrNameLst>
                                      </p:cBhvr>
                                      <p:to>
                                        <p:strVal val="visible"/>
                                      </p:to>
                                    </p:set>
                                    <p:animEffect transition="in" filter="wipe(left)">
                                      <p:cBhvr>
                                        <p:cTn id="47" dur="500"/>
                                        <p:tgtEl>
                                          <p:spTgt spid="788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8866"/>
                                        </p:tgtEl>
                                        <p:attrNameLst>
                                          <p:attrName>style.visibility</p:attrName>
                                        </p:attrNameLst>
                                      </p:cBhvr>
                                      <p:to>
                                        <p:strVal val="visible"/>
                                      </p:to>
                                    </p:set>
                                    <p:animEffect transition="in" filter="wipe(left)">
                                      <p:cBhvr>
                                        <p:cTn id="52" dur="500"/>
                                        <p:tgtEl>
                                          <p:spTgt spid="78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P spid="78854" grpId="0"/>
      <p:bldP spid="78855" grpId="0"/>
      <p:bldP spid="78858" grpId="0"/>
      <p:bldP spid="788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4B19802-DBC8-6C8F-D45B-597757736278}"/>
              </a:ext>
            </a:extLst>
          </p:cNvPr>
          <p:cNvSpPr>
            <a:spLocks noGrp="1"/>
          </p:cNvSpPr>
          <p:nvPr>
            <p:ph type="sldNum" sz="quarter" idx="10"/>
          </p:nvPr>
        </p:nvSpPr>
        <p:spPr/>
        <p:txBody>
          <a:bodyPr/>
          <a:lstStyle/>
          <a:p>
            <a:fld id="{6255956C-2866-4A0C-B7CE-D5B44D04A8B6}" type="slidenum">
              <a:rPr lang="en-US" altLang="zh-CN" smtClean="0"/>
              <a:pPr/>
              <a:t>3</a:t>
            </a:fld>
            <a:endParaRPr lang="en-US" altLang="zh-CN"/>
          </a:p>
        </p:txBody>
      </p:sp>
      <p:sp>
        <p:nvSpPr>
          <p:cNvPr id="4" name="日期占位符 3">
            <a:extLst>
              <a:ext uri="{FF2B5EF4-FFF2-40B4-BE49-F238E27FC236}">
                <a16:creationId xmlns:a16="http://schemas.microsoft.com/office/drawing/2014/main" id="{0BEAC867-0815-74F4-1807-7658B6364505}"/>
              </a:ext>
            </a:extLst>
          </p:cNvPr>
          <p:cNvSpPr>
            <a:spLocks noGrp="1"/>
          </p:cNvSpPr>
          <p:nvPr>
            <p:ph type="dt" sz="half" idx="11"/>
          </p:nvPr>
        </p:nvSpPr>
        <p:spPr/>
        <p:txBody>
          <a:bodyPr/>
          <a:lstStyle/>
          <a:p>
            <a:fld id="{4AA6E5FA-EA7A-4C99-BF78-6B9430E73E0E}" type="datetime1">
              <a:rPr lang="zh-CN" altLang="en-US" smtClean="0"/>
              <a:pPr/>
              <a:t>2023/10/17</a:t>
            </a:fld>
            <a:endParaRPr lang="en-US" altLang="zh-CN"/>
          </a:p>
        </p:txBody>
      </p:sp>
      <p:sp>
        <p:nvSpPr>
          <p:cNvPr id="5" name="Rectangle 2">
            <a:extLst>
              <a:ext uri="{FF2B5EF4-FFF2-40B4-BE49-F238E27FC236}">
                <a16:creationId xmlns:a16="http://schemas.microsoft.com/office/drawing/2014/main" id="{591D4D37-A167-D9B5-1DF8-C22AB6E9794A}"/>
              </a:ext>
            </a:extLst>
          </p:cNvPr>
          <p:cNvSpPr txBox="1">
            <a:spLocks noChangeArrowheads="1"/>
          </p:cNvSpPr>
          <p:nvPr/>
        </p:nvSpPr>
        <p:spPr bwMode="auto">
          <a:xfrm>
            <a:off x="3203848" y="764704"/>
            <a:ext cx="2375619" cy="78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a:r>
              <a:rPr lang="zh-CN" altLang="en-US" sz="2800" b="1" kern="0" dirty="0">
                <a:solidFill>
                  <a:schemeClr val="hlink"/>
                </a:solidFill>
                <a:ea typeface="黑体" pitchFamily="2" charset="-122"/>
              </a:rPr>
              <a:t>柯西乘积级数</a:t>
            </a:r>
          </a:p>
        </p:txBody>
      </p:sp>
      <p:pic>
        <p:nvPicPr>
          <p:cNvPr id="7" name="图片 6">
            <a:extLst>
              <a:ext uri="{FF2B5EF4-FFF2-40B4-BE49-F238E27FC236}">
                <a16:creationId xmlns:a16="http://schemas.microsoft.com/office/drawing/2014/main" id="{F447C5E4-A743-4F3E-9F23-09918684CF57}"/>
              </a:ext>
            </a:extLst>
          </p:cNvPr>
          <p:cNvPicPr>
            <a:picLocks noChangeAspect="1"/>
          </p:cNvPicPr>
          <p:nvPr/>
        </p:nvPicPr>
        <p:blipFill>
          <a:blip r:embed="rId2"/>
          <a:stretch>
            <a:fillRect/>
          </a:stretch>
        </p:blipFill>
        <p:spPr>
          <a:xfrm>
            <a:off x="1844986" y="1700808"/>
            <a:ext cx="4972050" cy="4791075"/>
          </a:xfrm>
          <a:prstGeom prst="rect">
            <a:avLst/>
          </a:prstGeom>
        </p:spPr>
      </p:pic>
    </p:spTree>
    <p:extLst>
      <p:ext uri="{BB962C8B-B14F-4D97-AF65-F5344CB8AC3E}">
        <p14:creationId xmlns:p14="http://schemas.microsoft.com/office/powerpoint/2010/main" val="642183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984D1112-0DED-F239-FAA6-CA2CA9279772}"/>
              </a:ext>
            </a:extLst>
          </p:cNvPr>
          <p:cNvSpPr>
            <a:spLocks noGrp="1"/>
          </p:cNvSpPr>
          <p:nvPr>
            <p:ph type="sldNum" sz="quarter" idx="10"/>
          </p:nvPr>
        </p:nvSpPr>
        <p:spPr/>
        <p:txBody>
          <a:bodyPr/>
          <a:lstStyle/>
          <a:p>
            <a:pPr>
              <a:defRPr/>
            </a:pPr>
            <a:fld id="{53D72698-1C8D-4A1C-A3A5-D4978FAD15B5}" type="slidenum">
              <a:rPr lang="en-US" altLang="zh-CN"/>
              <a:pPr>
                <a:defRPr/>
              </a:pPr>
              <a:t>30</a:t>
            </a:fld>
            <a:endParaRPr lang="en-US" altLang="zh-CN"/>
          </a:p>
        </p:txBody>
      </p:sp>
      <p:sp>
        <p:nvSpPr>
          <p:cNvPr id="3" name="日期占位符 3">
            <a:extLst>
              <a:ext uri="{FF2B5EF4-FFF2-40B4-BE49-F238E27FC236}">
                <a16:creationId xmlns:a16="http://schemas.microsoft.com/office/drawing/2014/main" id="{0A9EFC5E-5B8D-3426-B654-7B2B6632A3A3}"/>
              </a:ext>
            </a:extLst>
          </p:cNvPr>
          <p:cNvSpPr>
            <a:spLocks noGrp="1"/>
          </p:cNvSpPr>
          <p:nvPr>
            <p:ph type="dt" sz="quarter" idx="11"/>
          </p:nvPr>
        </p:nvSpPr>
        <p:spPr/>
        <p:txBody>
          <a:bodyPr/>
          <a:lstStyle/>
          <a:p>
            <a:pPr>
              <a:defRPr/>
            </a:pPr>
            <a:fld id="{3D67385A-531B-4583-B6DE-5A372D4E922B}" type="datetime1">
              <a:rPr lang="zh-CN" altLang="en-US"/>
              <a:pPr>
                <a:defRPr/>
              </a:pPr>
              <a:t>2023/10/17</a:t>
            </a:fld>
            <a:endParaRPr lang="en-US" altLang="zh-CN"/>
          </a:p>
        </p:txBody>
      </p:sp>
      <p:graphicFrame>
        <p:nvGraphicFramePr>
          <p:cNvPr id="80898" name="Object 2">
            <a:extLst>
              <a:ext uri="{FF2B5EF4-FFF2-40B4-BE49-F238E27FC236}">
                <a16:creationId xmlns:a16="http://schemas.microsoft.com/office/drawing/2014/main" id="{603F38D7-2DF5-5E41-5229-7680498FE8E1}"/>
              </a:ext>
            </a:extLst>
          </p:cNvPr>
          <p:cNvGraphicFramePr>
            <a:graphicFrameLocks noChangeAspect="1"/>
          </p:cNvGraphicFramePr>
          <p:nvPr>
            <p:extLst>
              <p:ext uri="{D42A27DB-BD31-4B8C-83A1-F6EECF244321}">
                <p14:modId xmlns:p14="http://schemas.microsoft.com/office/powerpoint/2010/main" val="1980339252"/>
              </p:ext>
            </p:extLst>
          </p:nvPr>
        </p:nvGraphicFramePr>
        <p:xfrm>
          <a:off x="539750" y="2520975"/>
          <a:ext cx="7945438" cy="1223962"/>
        </p:xfrm>
        <a:graphic>
          <a:graphicData uri="http://schemas.openxmlformats.org/presentationml/2006/ole">
            <mc:AlternateContent xmlns:mc="http://schemas.openxmlformats.org/markup-compatibility/2006">
              <mc:Choice xmlns:v="urn:schemas-microsoft-com:vml" Requires="v">
                <p:oleObj name="公式" r:id="rId2" imgW="3086100" imgH="482600" progId="Equation.3">
                  <p:embed/>
                </p:oleObj>
              </mc:Choice>
              <mc:Fallback>
                <p:oleObj name="公式" r:id="rId2" imgW="3086100" imgH="482600" progId="Equation.3">
                  <p:embed/>
                  <p:pic>
                    <p:nvPicPr>
                      <p:cNvPr id="80898" name="Object 2">
                        <a:extLst>
                          <a:ext uri="{FF2B5EF4-FFF2-40B4-BE49-F238E27FC236}">
                            <a16:creationId xmlns:a16="http://schemas.microsoft.com/office/drawing/2014/main" id="{603F38D7-2DF5-5E41-5229-7680498FE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520975"/>
                        <a:ext cx="7945438"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899" name="Text Box 3">
            <a:extLst>
              <a:ext uri="{FF2B5EF4-FFF2-40B4-BE49-F238E27FC236}">
                <a16:creationId xmlns:a16="http://schemas.microsoft.com/office/drawing/2014/main" id="{DD808D98-08B7-A953-5C06-37D9272F6359}"/>
              </a:ext>
            </a:extLst>
          </p:cNvPr>
          <p:cNvSpPr txBox="1">
            <a:spLocks noChangeArrowheads="1"/>
          </p:cNvSpPr>
          <p:nvPr/>
        </p:nvSpPr>
        <p:spPr bwMode="auto">
          <a:xfrm>
            <a:off x="468313" y="2087587"/>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dirty="0">
                <a:solidFill>
                  <a:srgbClr val="FF0000"/>
                </a:solidFill>
                <a:latin typeface="黑体" panose="02010609060101010101" pitchFamily="49" charset="-122"/>
              </a:rPr>
              <a:t>定理</a:t>
            </a:r>
            <a:r>
              <a:rPr kumimoji="0" lang="en-US" altLang="zh-CN" dirty="0">
                <a:solidFill>
                  <a:srgbClr val="FF0000"/>
                </a:solidFill>
                <a:latin typeface="黑体" panose="02010609060101010101" pitchFamily="49" charset="-122"/>
              </a:rPr>
              <a:t>5.6</a:t>
            </a:r>
            <a:r>
              <a:rPr kumimoji="0" lang="en-US" altLang="zh-CN" dirty="0">
                <a:latin typeface="黑体" panose="02010609060101010101" pitchFamily="49" charset="-122"/>
              </a:rPr>
              <a:t> </a:t>
            </a:r>
            <a:r>
              <a:rPr kumimoji="0" lang="en-US" altLang="zh-CN" i="1" dirty="0"/>
              <a:t>f</a:t>
            </a:r>
            <a:r>
              <a:rPr kumimoji="0" lang="en-US" altLang="zh-CN" dirty="0">
                <a:latin typeface="黑体" panose="02010609060101010101" pitchFamily="49" charset="-122"/>
              </a:rPr>
              <a:t>(</a:t>
            </a:r>
            <a:r>
              <a:rPr kumimoji="0" lang="en-US" altLang="zh-CN" i="1" dirty="0"/>
              <a:t>z</a:t>
            </a:r>
            <a:r>
              <a:rPr kumimoji="0" lang="en-US" altLang="zh-CN" dirty="0">
                <a:latin typeface="黑体" panose="02010609060101010101" pitchFamily="49" charset="-122"/>
              </a:rPr>
              <a:t>)</a:t>
            </a:r>
            <a:r>
              <a:rPr kumimoji="0" lang="zh-CN" altLang="en-US" dirty="0">
                <a:latin typeface="黑体" panose="02010609060101010101" pitchFamily="49" charset="-122"/>
              </a:rPr>
              <a:t>的孤立奇点</a:t>
            </a:r>
            <a:r>
              <a:rPr kumimoji="0" lang="en-US" altLang="zh-CN" i="1" dirty="0"/>
              <a:t>a</a:t>
            </a:r>
            <a:r>
              <a:rPr kumimoji="0" lang="zh-CN" altLang="en-US" dirty="0">
                <a:latin typeface="黑体" panose="02010609060101010101" pitchFamily="49" charset="-122"/>
              </a:rPr>
              <a:t>为本性奇点</a:t>
            </a:r>
            <a:r>
              <a:rPr kumimoji="0" lang="zh-CN" altLang="en-US" dirty="0">
                <a:latin typeface="黑体" panose="02010609060101010101" pitchFamily="49" charset="-122"/>
                <a:sym typeface="Symbol" panose="05050102010706020507" pitchFamily="18" charset="2"/>
              </a:rPr>
              <a:t></a:t>
            </a:r>
            <a:endParaRPr kumimoji="0" lang="zh-CN" altLang="en-US" dirty="0">
              <a:latin typeface="黑体" panose="02010609060101010101" pitchFamily="49" charset="-122"/>
            </a:endParaRPr>
          </a:p>
        </p:txBody>
      </p:sp>
      <p:sp>
        <p:nvSpPr>
          <p:cNvPr id="80901" name="Text Box 5">
            <a:extLst>
              <a:ext uri="{FF2B5EF4-FFF2-40B4-BE49-F238E27FC236}">
                <a16:creationId xmlns:a16="http://schemas.microsoft.com/office/drawing/2014/main" id="{C9F276C5-6FBD-CA9C-4FBE-4CBB6F38D810}"/>
              </a:ext>
            </a:extLst>
          </p:cNvPr>
          <p:cNvSpPr txBox="1">
            <a:spLocks noChangeArrowheads="1"/>
          </p:cNvSpPr>
          <p:nvPr/>
        </p:nvSpPr>
        <p:spPr bwMode="auto">
          <a:xfrm>
            <a:off x="434975" y="4679975"/>
            <a:ext cx="80248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3200">
                <a:solidFill>
                  <a:srgbClr val="FF0000"/>
                </a:solidFill>
                <a:latin typeface="黑体" panose="02010609060101010101" pitchFamily="49" charset="-122"/>
              </a:rPr>
              <a:t>定理</a:t>
            </a:r>
            <a:r>
              <a:rPr kumimoji="0" lang="en-US" altLang="zh-CN" sz="3200">
                <a:solidFill>
                  <a:srgbClr val="FF0000"/>
                </a:solidFill>
                <a:latin typeface="黑体" panose="02010609060101010101" pitchFamily="49" charset="-122"/>
              </a:rPr>
              <a:t>5.7</a:t>
            </a:r>
            <a:r>
              <a:rPr kumimoji="0" lang="en-US" altLang="zh-CN" sz="3200">
                <a:latin typeface="黑体" panose="02010609060101010101" pitchFamily="49" charset="-122"/>
              </a:rPr>
              <a:t> </a:t>
            </a:r>
            <a:r>
              <a:rPr kumimoji="0" lang="zh-CN" altLang="en-US" sz="3200">
                <a:latin typeface="黑体" panose="02010609060101010101" pitchFamily="49" charset="-122"/>
              </a:rPr>
              <a:t>若</a:t>
            </a:r>
            <a:r>
              <a:rPr kumimoji="0" lang="en-US" altLang="zh-CN" sz="3200" i="1"/>
              <a:t>z</a:t>
            </a:r>
            <a:r>
              <a:rPr kumimoji="0" lang="en-US" altLang="zh-CN" sz="3200">
                <a:latin typeface="黑体" panose="02010609060101010101" pitchFamily="49" charset="-122"/>
              </a:rPr>
              <a:t>=</a:t>
            </a:r>
            <a:r>
              <a:rPr kumimoji="0" lang="en-US" altLang="zh-CN" sz="3200" i="1"/>
              <a:t>a</a:t>
            </a:r>
            <a:r>
              <a:rPr kumimoji="0" lang="zh-CN" altLang="en-US" sz="3200">
                <a:latin typeface="黑体" panose="02010609060101010101" pitchFamily="49" charset="-122"/>
              </a:rPr>
              <a:t>为</a:t>
            </a:r>
            <a:r>
              <a:rPr kumimoji="0" lang="en-US" altLang="zh-CN" sz="3200" i="1"/>
              <a:t>f</a:t>
            </a:r>
            <a:r>
              <a:rPr kumimoji="0" lang="en-US" altLang="zh-CN" sz="3200">
                <a:latin typeface="黑体" panose="02010609060101010101" pitchFamily="49" charset="-122"/>
              </a:rPr>
              <a:t>(</a:t>
            </a:r>
            <a:r>
              <a:rPr kumimoji="0" lang="en-US" altLang="zh-CN" sz="3200" i="1"/>
              <a:t>z</a:t>
            </a:r>
            <a:r>
              <a:rPr kumimoji="0" lang="en-US" altLang="zh-CN" sz="3200">
                <a:latin typeface="黑体" panose="02010609060101010101" pitchFamily="49" charset="-122"/>
              </a:rPr>
              <a:t>)</a:t>
            </a:r>
            <a:r>
              <a:rPr kumimoji="0" lang="zh-CN" altLang="en-US" sz="3200">
                <a:latin typeface="黑体" panose="02010609060101010101" pitchFamily="49" charset="-122"/>
              </a:rPr>
              <a:t>的本性奇点</a:t>
            </a:r>
            <a:r>
              <a:rPr kumimoji="0" lang="en-US" altLang="zh-CN" sz="3200">
                <a:latin typeface="黑体" panose="02010609060101010101" pitchFamily="49" charset="-122"/>
              </a:rPr>
              <a:t>,</a:t>
            </a:r>
            <a:r>
              <a:rPr kumimoji="0" lang="zh-CN" altLang="en-US" sz="3200">
                <a:latin typeface="黑体" panose="02010609060101010101" pitchFamily="49" charset="-122"/>
              </a:rPr>
              <a:t>且在点</a:t>
            </a:r>
            <a:r>
              <a:rPr kumimoji="0" lang="en-US" altLang="zh-CN" sz="3200" i="1"/>
              <a:t>a</a:t>
            </a:r>
            <a:r>
              <a:rPr kumimoji="0" lang="zh-CN" altLang="en-US" sz="3200">
                <a:latin typeface="黑体" panose="02010609060101010101" pitchFamily="49" charset="-122"/>
              </a:rPr>
              <a:t>的充分小去心邻域内不为零</a:t>
            </a:r>
            <a:r>
              <a:rPr kumimoji="0" lang="en-US" altLang="zh-CN" sz="3200">
                <a:latin typeface="黑体" panose="02010609060101010101" pitchFamily="49" charset="-122"/>
              </a:rPr>
              <a:t>,</a:t>
            </a:r>
            <a:r>
              <a:rPr kumimoji="0" lang="zh-CN" altLang="en-US" sz="3200">
                <a:latin typeface="黑体" panose="02010609060101010101" pitchFamily="49" charset="-122"/>
              </a:rPr>
              <a:t>则</a:t>
            </a:r>
            <a:r>
              <a:rPr kumimoji="0" lang="en-US" altLang="zh-CN" i="1"/>
              <a:t>z</a:t>
            </a:r>
            <a:r>
              <a:rPr kumimoji="0" lang="en-US" altLang="zh-CN"/>
              <a:t>=</a:t>
            </a:r>
            <a:r>
              <a:rPr kumimoji="0" lang="en-US" altLang="zh-CN" i="1"/>
              <a:t>a</a:t>
            </a:r>
            <a:r>
              <a:rPr kumimoji="0" lang="zh-CN" altLang="en-US" sz="3200">
                <a:latin typeface="黑体" panose="02010609060101010101" pitchFamily="49" charset="-122"/>
              </a:rPr>
              <a:t>亦必为</a:t>
            </a:r>
          </a:p>
        </p:txBody>
      </p:sp>
      <p:graphicFrame>
        <p:nvGraphicFramePr>
          <p:cNvPr id="80902" name="Object 6">
            <a:extLst>
              <a:ext uri="{FF2B5EF4-FFF2-40B4-BE49-F238E27FC236}">
                <a16:creationId xmlns:a16="http://schemas.microsoft.com/office/drawing/2014/main" id="{BF3555FC-BE51-4DBA-352C-6F95D81FDF35}"/>
              </a:ext>
            </a:extLst>
          </p:cNvPr>
          <p:cNvGraphicFramePr>
            <a:graphicFrameLocks noChangeAspect="1"/>
          </p:cNvGraphicFramePr>
          <p:nvPr>
            <p:extLst>
              <p:ext uri="{D42A27DB-BD31-4B8C-83A1-F6EECF244321}">
                <p14:modId xmlns:p14="http://schemas.microsoft.com/office/powerpoint/2010/main" val="2880228195"/>
              </p:ext>
            </p:extLst>
          </p:nvPr>
        </p:nvGraphicFramePr>
        <p:xfrm>
          <a:off x="7524328" y="5159282"/>
          <a:ext cx="823913" cy="790575"/>
        </p:xfrm>
        <a:graphic>
          <a:graphicData uri="http://schemas.openxmlformats.org/presentationml/2006/ole">
            <mc:AlternateContent xmlns:mc="http://schemas.openxmlformats.org/markup-compatibility/2006">
              <mc:Choice xmlns:v="urn:schemas-microsoft-com:vml" Requires="v">
                <p:oleObj name="公式" r:id="rId4" imgW="368300" imgH="419100" progId="Equation.3">
                  <p:embed/>
                </p:oleObj>
              </mc:Choice>
              <mc:Fallback>
                <p:oleObj name="公式" r:id="rId4" imgW="368300" imgH="419100" progId="Equation.3">
                  <p:embed/>
                  <p:pic>
                    <p:nvPicPr>
                      <p:cNvPr id="80902" name="Object 6">
                        <a:extLst>
                          <a:ext uri="{FF2B5EF4-FFF2-40B4-BE49-F238E27FC236}">
                            <a16:creationId xmlns:a16="http://schemas.microsoft.com/office/drawing/2014/main" id="{BF3555FC-BE51-4DBA-352C-6F95D81FD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159282"/>
                        <a:ext cx="823913"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3" name="Text Box 7">
            <a:extLst>
              <a:ext uri="{FF2B5EF4-FFF2-40B4-BE49-F238E27FC236}">
                <a16:creationId xmlns:a16="http://schemas.microsoft.com/office/drawing/2014/main" id="{DE32300A-4586-80E9-1E19-3422194F6B00}"/>
              </a:ext>
            </a:extLst>
          </p:cNvPr>
          <p:cNvSpPr txBox="1">
            <a:spLocks noChangeArrowheads="1"/>
          </p:cNvSpPr>
          <p:nvPr/>
        </p:nvSpPr>
        <p:spPr bwMode="auto">
          <a:xfrm>
            <a:off x="506413" y="5657875"/>
            <a:ext cx="242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3200">
                <a:latin typeface="黑体" panose="02010609060101010101" pitchFamily="49" charset="-122"/>
              </a:rPr>
              <a:t>的本性奇点</a:t>
            </a:r>
            <a:r>
              <a:rPr kumimoji="0" lang="en-US" altLang="zh-CN" sz="3200">
                <a:latin typeface="黑体" panose="02010609060101010101" pitchFamily="49" charset="-122"/>
              </a:rPr>
              <a:t>.</a:t>
            </a:r>
          </a:p>
        </p:txBody>
      </p:sp>
      <p:sp>
        <p:nvSpPr>
          <p:cNvPr id="6" name="Rectangle 3">
            <a:extLst>
              <a:ext uri="{FF2B5EF4-FFF2-40B4-BE49-F238E27FC236}">
                <a16:creationId xmlns:a16="http://schemas.microsoft.com/office/drawing/2014/main" id="{E38C4ABA-32FA-DE92-2F4F-C97E37703E7A}"/>
              </a:ext>
            </a:extLst>
          </p:cNvPr>
          <p:cNvSpPr>
            <a:spLocks noGrp="1" noChangeArrowheads="1"/>
          </p:cNvSpPr>
          <p:nvPr>
            <p:ph type="title"/>
          </p:nvPr>
        </p:nvSpPr>
        <p:spPr>
          <a:xfrm>
            <a:off x="3563888" y="947787"/>
            <a:ext cx="2242418" cy="504825"/>
          </a:xfrm>
        </p:spPr>
        <p:txBody>
          <a:bodyPr/>
          <a:lstStyle/>
          <a:p>
            <a:pPr algn="l" eaLnBrk="1" hangingPunct="1"/>
            <a:r>
              <a:rPr lang="zh-CN" altLang="en-US" sz="2800" b="1" dirty="0">
                <a:solidFill>
                  <a:schemeClr val="accent2"/>
                </a:solidFill>
                <a:latin typeface="黑体" panose="02010609060101010101" pitchFamily="49" charset="-122"/>
                <a:ea typeface="黑体" panose="02010609060101010101" pitchFamily="49" charset="-122"/>
              </a:rPr>
              <a:t>本性奇点</a:t>
            </a:r>
          </a:p>
        </p:txBody>
      </p:sp>
    </p:spTree>
    <p:extLst>
      <p:ext uri="{BB962C8B-B14F-4D97-AF65-F5344CB8AC3E}">
        <p14:creationId xmlns:p14="http://schemas.microsoft.com/office/powerpoint/2010/main" val="2437257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wipe(left)">
                                      <p:cBhvr>
                                        <p:cTn id="12" dur="500"/>
                                        <p:tgtEl>
                                          <p:spTgt spid="80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0901"/>
                                        </p:tgtEl>
                                        <p:attrNameLst>
                                          <p:attrName>style.visibility</p:attrName>
                                        </p:attrNameLst>
                                      </p:cBhvr>
                                      <p:to>
                                        <p:strVal val="visible"/>
                                      </p:to>
                                    </p:set>
                                    <p:animEffect transition="in" filter="wipe(left)">
                                      <p:cBhvr>
                                        <p:cTn id="17" dur="500"/>
                                        <p:tgtEl>
                                          <p:spTgt spid="809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wipe(left)">
                                      <p:cBhvr>
                                        <p:cTn id="22" dur="500"/>
                                        <p:tgtEl>
                                          <p:spTgt spid="8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0903"/>
                                        </p:tgtEl>
                                        <p:attrNameLst>
                                          <p:attrName>style.visibility</p:attrName>
                                        </p:attrNameLst>
                                      </p:cBhvr>
                                      <p:to>
                                        <p:strVal val="visible"/>
                                      </p:to>
                                    </p:set>
                                    <p:animEffect transition="in" filter="wipe(left)">
                                      <p:cBhvr>
                                        <p:cTn id="27" dur="500"/>
                                        <p:tgtEl>
                                          <p:spTgt spid="8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01" grpId="0"/>
      <p:bldP spid="8090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FCA0505C-9331-C73A-4674-9CE8834B6E91}"/>
              </a:ext>
            </a:extLst>
          </p:cNvPr>
          <p:cNvSpPr>
            <a:spLocks noGrp="1"/>
          </p:cNvSpPr>
          <p:nvPr>
            <p:ph type="sldNum" sz="quarter" idx="10"/>
          </p:nvPr>
        </p:nvSpPr>
        <p:spPr/>
        <p:txBody>
          <a:bodyPr/>
          <a:lstStyle/>
          <a:p>
            <a:pPr>
              <a:defRPr/>
            </a:pPr>
            <a:fld id="{16A26D8F-2D0E-4ADE-8851-2FB11D795176}" type="slidenum">
              <a:rPr lang="en-US" altLang="zh-CN"/>
              <a:pPr>
                <a:defRPr/>
              </a:pPr>
              <a:t>31</a:t>
            </a:fld>
            <a:endParaRPr lang="en-US" altLang="zh-CN"/>
          </a:p>
        </p:txBody>
      </p:sp>
      <p:sp>
        <p:nvSpPr>
          <p:cNvPr id="3" name="日期占位符 3">
            <a:extLst>
              <a:ext uri="{FF2B5EF4-FFF2-40B4-BE49-F238E27FC236}">
                <a16:creationId xmlns:a16="http://schemas.microsoft.com/office/drawing/2014/main" id="{9D2443DC-A7A5-7210-B19A-A8488653870D}"/>
              </a:ext>
            </a:extLst>
          </p:cNvPr>
          <p:cNvSpPr>
            <a:spLocks noGrp="1"/>
          </p:cNvSpPr>
          <p:nvPr>
            <p:ph type="dt" sz="quarter" idx="11"/>
          </p:nvPr>
        </p:nvSpPr>
        <p:spPr/>
        <p:txBody>
          <a:bodyPr/>
          <a:lstStyle/>
          <a:p>
            <a:pPr>
              <a:defRPr/>
            </a:pPr>
            <a:fld id="{2B06581B-20EB-4B05-BE36-44CCA301146E}" type="datetime1">
              <a:rPr lang="zh-CN" altLang="en-US"/>
              <a:pPr>
                <a:defRPr/>
              </a:pPr>
              <a:t>2023/10/17</a:t>
            </a:fld>
            <a:endParaRPr lang="en-US" altLang="zh-CN"/>
          </a:p>
        </p:txBody>
      </p:sp>
      <p:sp>
        <p:nvSpPr>
          <p:cNvPr id="21508" name="Text Box 12">
            <a:extLst>
              <a:ext uri="{FF2B5EF4-FFF2-40B4-BE49-F238E27FC236}">
                <a16:creationId xmlns:a16="http://schemas.microsoft.com/office/drawing/2014/main" id="{DF151E53-CED2-B597-8413-1428E73A3117}"/>
              </a:ext>
            </a:extLst>
          </p:cNvPr>
          <p:cNvSpPr txBox="1">
            <a:spLocks noChangeArrowheads="1"/>
          </p:cNvSpPr>
          <p:nvPr/>
        </p:nvSpPr>
        <p:spPr bwMode="auto">
          <a:xfrm>
            <a:off x="468313" y="4490740"/>
            <a:ext cx="711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奇点</a:t>
            </a:r>
          </a:p>
        </p:txBody>
      </p:sp>
      <p:sp>
        <p:nvSpPr>
          <p:cNvPr id="135184" name="AutoShape 16">
            <a:extLst>
              <a:ext uri="{FF2B5EF4-FFF2-40B4-BE49-F238E27FC236}">
                <a16:creationId xmlns:a16="http://schemas.microsoft.com/office/drawing/2014/main" id="{361F82AB-D9E1-BB04-D752-57A4B26D49CC}"/>
              </a:ext>
            </a:extLst>
          </p:cNvPr>
          <p:cNvSpPr>
            <a:spLocks/>
          </p:cNvSpPr>
          <p:nvPr/>
        </p:nvSpPr>
        <p:spPr bwMode="auto">
          <a:xfrm>
            <a:off x="1333500" y="3274715"/>
            <a:ext cx="576263" cy="3095625"/>
          </a:xfrm>
          <a:prstGeom prst="leftBrace">
            <a:avLst>
              <a:gd name="adj1" fmla="val 44766"/>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5" name="AutoShape 17">
            <a:extLst>
              <a:ext uri="{FF2B5EF4-FFF2-40B4-BE49-F238E27FC236}">
                <a16:creationId xmlns:a16="http://schemas.microsoft.com/office/drawing/2014/main" id="{933C67A4-80BC-6592-2F28-01148D81FA25}"/>
              </a:ext>
            </a:extLst>
          </p:cNvPr>
          <p:cNvSpPr>
            <a:spLocks/>
          </p:cNvSpPr>
          <p:nvPr/>
        </p:nvSpPr>
        <p:spPr bwMode="auto">
          <a:xfrm>
            <a:off x="3492500" y="2133303"/>
            <a:ext cx="360363" cy="2447925"/>
          </a:xfrm>
          <a:prstGeom prst="leftBrace">
            <a:avLst>
              <a:gd name="adj1" fmla="val 56608"/>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6" name="Text Box 18">
            <a:extLst>
              <a:ext uri="{FF2B5EF4-FFF2-40B4-BE49-F238E27FC236}">
                <a16:creationId xmlns:a16="http://schemas.microsoft.com/office/drawing/2014/main" id="{23C0B6B3-1E35-442C-B8A9-D1420216D61C}"/>
              </a:ext>
            </a:extLst>
          </p:cNvPr>
          <p:cNvSpPr txBox="1">
            <a:spLocks noChangeArrowheads="1"/>
          </p:cNvSpPr>
          <p:nvPr/>
        </p:nvSpPr>
        <p:spPr bwMode="auto">
          <a:xfrm>
            <a:off x="1989138" y="2987378"/>
            <a:ext cx="14224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孤立奇点</a:t>
            </a:r>
          </a:p>
        </p:txBody>
      </p:sp>
      <p:sp>
        <p:nvSpPr>
          <p:cNvPr id="135187" name="Text Box 19">
            <a:extLst>
              <a:ext uri="{FF2B5EF4-FFF2-40B4-BE49-F238E27FC236}">
                <a16:creationId xmlns:a16="http://schemas.microsoft.com/office/drawing/2014/main" id="{355C860D-31B9-4E78-2F6C-23894A3FFE19}"/>
              </a:ext>
            </a:extLst>
          </p:cNvPr>
          <p:cNvSpPr txBox="1">
            <a:spLocks noChangeArrowheads="1"/>
          </p:cNvSpPr>
          <p:nvPr/>
        </p:nvSpPr>
        <p:spPr bwMode="auto">
          <a:xfrm>
            <a:off x="1692275" y="4498678"/>
            <a:ext cx="17780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非孤立奇点</a:t>
            </a:r>
          </a:p>
        </p:txBody>
      </p:sp>
      <p:sp>
        <p:nvSpPr>
          <p:cNvPr id="135188" name="Text Box 20">
            <a:extLst>
              <a:ext uri="{FF2B5EF4-FFF2-40B4-BE49-F238E27FC236}">
                <a16:creationId xmlns:a16="http://schemas.microsoft.com/office/drawing/2014/main" id="{D6813A81-4D08-FF5E-2FEC-CBE618441B5E}"/>
              </a:ext>
            </a:extLst>
          </p:cNvPr>
          <p:cNvSpPr txBox="1">
            <a:spLocks noChangeArrowheads="1"/>
          </p:cNvSpPr>
          <p:nvPr/>
        </p:nvSpPr>
        <p:spPr bwMode="auto">
          <a:xfrm>
            <a:off x="1981200" y="6011565"/>
            <a:ext cx="711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支点</a:t>
            </a:r>
          </a:p>
        </p:txBody>
      </p:sp>
      <p:sp>
        <p:nvSpPr>
          <p:cNvPr id="135189" name="Text Box 21">
            <a:extLst>
              <a:ext uri="{FF2B5EF4-FFF2-40B4-BE49-F238E27FC236}">
                <a16:creationId xmlns:a16="http://schemas.microsoft.com/office/drawing/2014/main" id="{E73C6DC9-7378-81DB-053A-7BADEB6C764C}"/>
              </a:ext>
            </a:extLst>
          </p:cNvPr>
          <p:cNvSpPr txBox="1">
            <a:spLocks noChangeArrowheads="1"/>
          </p:cNvSpPr>
          <p:nvPr/>
        </p:nvSpPr>
        <p:spPr bwMode="auto">
          <a:xfrm>
            <a:off x="3933825" y="1876922"/>
            <a:ext cx="14224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dirty="0"/>
              <a:t>可去奇点</a:t>
            </a:r>
          </a:p>
        </p:txBody>
      </p:sp>
      <p:sp>
        <p:nvSpPr>
          <p:cNvPr id="135190" name="Text Box 22">
            <a:extLst>
              <a:ext uri="{FF2B5EF4-FFF2-40B4-BE49-F238E27FC236}">
                <a16:creationId xmlns:a16="http://schemas.microsoft.com/office/drawing/2014/main" id="{51FB5EA8-957B-C324-C254-6D246FF97325}"/>
              </a:ext>
            </a:extLst>
          </p:cNvPr>
          <p:cNvSpPr txBox="1">
            <a:spLocks noChangeArrowheads="1"/>
          </p:cNvSpPr>
          <p:nvPr/>
        </p:nvSpPr>
        <p:spPr bwMode="auto">
          <a:xfrm>
            <a:off x="3925888" y="3058815"/>
            <a:ext cx="7112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极点</a:t>
            </a:r>
          </a:p>
        </p:txBody>
      </p:sp>
      <p:sp>
        <p:nvSpPr>
          <p:cNvPr id="135191" name="Text Box 23">
            <a:extLst>
              <a:ext uri="{FF2B5EF4-FFF2-40B4-BE49-F238E27FC236}">
                <a16:creationId xmlns:a16="http://schemas.microsoft.com/office/drawing/2014/main" id="{5F3075A2-E6CD-FE17-836A-664EB6911230}"/>
              </a:ext>
            </a:extLst>
          </p:cNvPr>
          <p:cNvSpPr txBox="1">
            <a:spLocks noChangeArrowheads="1"/>
          </p:cNvSpPr>
          <p:nvPr/>
        </p:nvSpPr>
        <p:spPr bwMode="auto">
          <a:xfrm>
            <a:off x="3997325" y="4147840"/>
            <a:ext cx="14224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本性奇点</a:t>
            </a:r>
          </a:p>
        </p:txBody>
      </p:sp>
      <p:sp>
        <p:nvSpPr>
          <p:cNvPr id="135192" name="AutoShape 24">
            <a:extLst>
              <a:ext uri="{FF2B5EF4-FFF2-40B4-BE49-F238E27FC236}">
                <a16:creationId xmlns:a16="http://schemas.microsoft.com/office/drawing/2014/main" id="{47554C73-1E6A-A93E-9FF2-FE9F44792D65}"/>
              </a:ext>
            </a:extLst>
          </p:cNvPr>
          <p:cNvSpPr>
            <a:spLocks/>
          </p:cNvSpPr>
          <p:nvPr/>
        </p:nvSpPr>
        <p:spPr bwMode="auto">
          <a:xfrm>
            <a:off x="5437188" y="1988840"/>
            <a:ext cx="288925" cy="3382963"/>
          </a:xfrm>
          <a:prstGeom prst="rightBrace">
            <a:avLst>
              <a:gd name="adj1" fmla="val 97573"/>
              <a:gd name="adj2" fmla="val 50000"/>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3" name="Text Box 25">
            <a:extLst>
              <a:ext uri="{FF2B5EF4-FFF2-40B4-BE49-F238E27FC236}">
                <a16:creationId xmlns:a16="http://schemas.microsoft.com/office/drawing/2014/main" id="{1AE3FB68-9B8F-4CC6-E0EC-C00177B97FAD}"/>
              </a:ext>
            </a:extLst>
          </p:cNvPr>
          <p:cNvSpPr txBox="1">
            <a:spLocks noChangeArrowheads="1"/>
          </p:cNvSpPr>
          <p:nvPr/>
        </p:nvSpPr>
        <p:spPr bwMode="auto">
          <a:xfrm>
            <a:off x="5581650" y="3355678"/>
            <a:ext cx="24892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（单值函数的）</a:t>
            </a:r>
          </a:p>
        </p:txBody>
      </p:sp>
      <p:sp>
        <p:nvSpPr>
          <p:cNvPr id="135194" name="Text Box 26">
            <a:extLst>
              <a:ext uri="{FF2B5EF4-FFF2-40B4-BE49-F238E27FC236}">
                <a16:creationId xmlns:a16="http://schemas.microsoft.com/office/drawing/2014/main" id="{68237E20-F78C-80CB-6CD9-3428025759C8}"/>
              </a:ext>
            </a:extLst>
          </p:cNvPr>
          <p:cNvSpPr txBox="1">
            <a:spLocks noChangeArrowheads="1"/>
          </p:cNvSpPr>
          <p:nvPr/>
        </p:nvSpPr>
        <p:spPr bwMode="auto">
          <a:xfrm>
            <a:off x="5581650" y="5940128"/>
            <a:ext cx="24892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dirty="0"/>
              <a:t>（多值函数的）</a:t>
            </a:r>
          </a:p>
        </p:txBody>
      </p:sp>
    </p:spTree>
    <p:extLst>
      <p:ext uri="{BB962C8B-B14F-4D97-AF65-F5344CB8AC3E}">
        <p14:creationId xmlns:p14="http://schemas.microsoft.com/office/powerpoint/2010/main" val="2488289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84"/>
                                        </p:tgtEl>
                                        <p:attrNameLst>
                                          <p:attrName>style.visibility</p:attrName>
                                        </p:attrNameLst>
                                      </p:cBhvr>
                                      <p:to>
                                        <p:strVal val="visible"/>
                                      </p:to>
                                    </p:set>
                                    <p:anim calcmode="lin" valueType="num">
                                      <p:cBhvr additive="base">
                                        <p:cTn id="7" dur="500" fill="hold"/>
                                        <p:tgtEl>
                                          <p:spTgt spid="135184"/>
                                        </p:tgtEl>
                                        <p:attrNameLst>
                                          <p:attrName>ppt_x</p:attrName>
                                        </p:attrNameLst>
                                      </p:cBhvr>
                                      <p:tavLst>
                                        <p:tav tm="0">
                                          <p:val>
                                            <p:strVal val="#ppt_x"/>
                                          </p:val>
                                        </p:tav>
                                        <p:tav tm="100000">
                                          <p:val>
                                            <p:strVal val="#ppt_x"/>
                                          </p:val>
                                        </p:tav>
                                      </p:tavLst>
                                    </p:anim>
                                    <p:anim calcmode="lin" valueType="num">
                                      <p:cBhvr additive="base">
                                        <p:cTn id="8" dur="500" fill="hold"/>
                                        <p:tgtEl>
                                          <p:spTgt spid="1351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186"/>
                                        </p:tgtEl>
                                        <p:attrNameLst>
                                          <p:attrName>style.visibility</p:attrName>
                                        </p:attrNameLst>
                                      </p:cBhvr>
                                      <p:to>
                                        <p:strVal val="visible"/>
                                      </p:to>
                                    </p:set>
                                    <p:anim calcmode="lin" valueType="num">
                                      <p:cBhvr additive="base">
                                        <p:cTn id="13" dur="500" fill="hold"/>
                                        <p:tgtEl>
                                          <p:spTgt spid="135186"/>
                                        </p:tgtEl>
                                        <p:attrNameLst>
                                          <p:attrName>ppt_x</p:attrName>
                                        </p:attrNameLst>
                                      </p:cBhvr>
                                      <p:tavLst>
                                        <p:tav tm="0">
                                          <p:val>
                                            <p:strVal val="#ppt_x"/>
                                          </p:val>
                                        </p:tav>
                                        <p:tav tm="100000">
                                          <p:val>
                                            <p:strVal val="#ppt_x"/>
                                          </p:val>
                                        </p:tav>
                                      </p:tavLst>
                                    </p:anim>
                                    <p:anim calcmode="lin" valueType="num">
                                      <p:cBhvr additive="base">
                                        <p:cTn id="14" dur="500" fill="hold"/>
                                        <p:tgtEl>
                                          <p:spTgt spid="13518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5187"/>
                                        </p:tgtEl>
                                        <p:attrNameLst>
                                          <p:attrName>style.visibility</p:attrName>
                                        </p:attrNameLst>
                                      </p:cBhvr>
                                      <p:to>
                                        <p:strVal val="visible"/>
                                      </p:to>
                                    </p:set>
                                    <p:anim calcmode="lin" valueType="num">
                                      <p:cBhvr additive="base">
                                        <p:cTn id="17" dur="500" fill="hold"/>
                                        <p:tgtEl>
                                          <p:spTgt spid="135187"/>
                                        </p:tgtEl>
                                        <p:attrNameLst>
                                          <p:attrName>ppt_x</p:attrName>
                                        </p:attrNameLst>
                                      </p:cBhvr>
                                      <p:tavLst>
                                        <p:tav tm="0">
                                          <p:val>
                                            <p:strVal val="#ppt_x"/>
                                          </p:val>
                                        </p:tav>
                                        <p:tav tm="100000">
                                          <p:val>
                                            <p:strVal val="#ppt_x"/>
                                          </p:val>
                                        </p:tav>
                                      </p:tavLst>
                                    </p:anim>
                                    <p:anim calcmode="lin" valueType="num">
                                      <p:cBhvr additive="base">
                                        <p:cTn id="18" dur="500" fill="hold"/>
                                        <p:tgtEl>
                                          <p:spTgt spid="13518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5188"/>
                                        </p:tgtEl>
                                        <p:attrNameLst>
                                          <p:attrName>style.visibility</p:attrName>
                                        </p:attrNameLst>
                                      </p:cBhvr>
                                      <p:to>
                                        <p:strVal val="visible"/>
                                      </p:to>
                                    </p:set>
                                    <p:anim calcmode="lin" valueType="num">
                                      <p:cBhvr additive="base">
                                        <p:cTn id="21" dur="500" fill="hold"/>
                                        <p:tgtEl>
                                          <p:spTgt spid="135188"/>
                                        </p:tgtEl>
                                        <p:attrNameLst>
                                          <p:attrName>ppt_x</p:attrName>
                                        </p:attrNameLst>
                                      </p:cBhvr>
                                      <p:tavLst>
                                        <p:tav tm="0">
                                          <p:val>
                                            <p:strVal val="#ppt_x"/>
                                          </p:val>
                                        </p:tav>
                                        <p:tav tm="100000">
                                          <p:val>
                                            <p:strVal val="#ppt_x"/>
                                          </p:val>
                                        </p:tav>
                                      </p:tavLst>
                                    </p:anim>
                                    <p:anim calcmode="lin" valueType="num">
                                      <p:cBhvr additive="base">
                                        <p:cTn id="22" dur="500" fill="hold"/>
                                        <p:tgtEl>
                                          <p:spTgt spid="13518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5185"/>
                                        </p:tgtEl>
                                        <p:attrNameLst>
                                          <p:attrName>style.visibility</p:attrName>
                                        </p:attrNameLst>
                                      </p:cBhvr>
                                      <p:to>
                                        <p:strVal val="visible"/>
                                      </p:to>
                                    </p:set>
                                    <p:anim calcmode="lin" valueType="num">
                                      <p:cBhvr additive="base">
                                        <p:cTn id="27" dur="500" fill="hold"/>
                                        <p:tgtEl>
                                          <p:spTgt spid="135185"/>
                                        </p:tgtEl>
                                        <p:attrNameLst>
                                          <p:attrName>ppt_x</p:attrName>
                                        </p:attrNameLst>
                                      </p:cBhvr>
                                      <p:tavLst>
                                        <p:tav tm="0">
                                          <p:val>
                                            <p:strVal val="#ppt_x"/>
                                          </p:val>
                                        </p:tav>
                                        <p:tav tm="100000">
                                          <p:val>
                                            <p:strVal val="#ppt_x"/>
                                          </p:val>
                                        </p:tav>
                                      </p:tavLst>
                                    </p:anim>
                                    <p:anim calcmode="lin" valueType="num">
                                      <p:cBhvr additive="base">
                                        <p:cTn id="28" dur="500" fill="hold"/>
                                        <p:tgtEl>
                                          <p:spTgt spid="13518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35189"/>
                                        </p:tgtEl>
                                        <p:attrNameLst>
                                          <p:attrName>style.visibility</p:attrName>
                                        </p:attrNameLst>
                                      </p:cBhvr>
                                      <p:to>
                                        <p:strVal val="visible"/>
                                      </p:to>
                                    </p:set>
                                    <p:anim calcmode="lin" valueType="num">
                                      <p:cBhvr additive="base">
                                        <p:cTn id="33" dur="500" fill="hold"/>
                                        <p:tgtEl>
                                          <p:spTgt spid="135189"/>
                                        </p:tgtEl>
                                        <p:attrNameLst>
                                          <p:attrName>ppt_x</p:attrName>
                                        </p:attrNameLst>
                                      </p:cBhvr>
                                      <p:tavLst>
                                        <p:tav tm="0">
                                          <p:val>
                                            <p:strVal val="#ppt_x"/>
                                          </p:val>
                                        </p:tav>
                                        <p:tav tm="100000">
                                          <p:val>
                                            <p:strVal val="#ppt_x"/>
                                          </p:val>
                                        </p:tav>
                                      </p:tavLst>
                                    </p:anim>
                                    <p:anim calcmode="lin" valueType="num">
                                      <p:cBhvr additive="base">
                                        <p:cTn id="34" dur="500" fill="hold"/>
                                        <p:tgtEl>
                                          <p:spTgt spid="13518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5190"/>
                                        </p:tgtEl>
                                        <p:attrNameLst>
                                          <p:attrName>style.visibility</p:attrName>
                                        </p:attrNameLst>
                                      </p:cBhvr>
                                      <p:to>
                                        <p:strVal val="visible"/>
                                      </p:to>
                                    </p:set>
                                    <p:anim calcmode="lin" valueType="num">
                                      <p:cBhvr additive="base">
                                        <p:cTn id="37" dur="500" fill="hold"/>
                                        <p:tgtEl>
                                          <p:spTgt spid="135190"/>
                                        </p:tgtEl>
                                        <p:attrNameLst>
                                          <p:attrName>ppt_x</p:attrName>
                                        </p:attrNameLst>
                                      </p:cBhvr>
                                      <p:tavLst>
                                        <p:tav tm="0">
                                          <p:val>
                                            <p:strVal val="#ppt_x"/>
                                          </p:val>
                                        </p:tav>
                                        <p:tav tm="100000">
                                          <p:val>
                                            <p:strVal val="#ppt_x"/>
                                          </p:val>
                                        </p:tav>
                                      </p:tavLst>
                                    </p:anim>
                                    <p:anim calcmode="lin" valueType="num">
                                      <p:cBhvr additive="base">
                                        <p:cTn id="38" dur="500" fill="hold"/>
                                        <p:tgtEl>
                                          <p:spTgt spid="13519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5191"/>
                                        </p:tgtEl>
                                        <p:attrNameLst>
                                          <p:attrName>style.visibility</p:attrName>
                                        </p:attrNameLst>
                                      </p:cBhvr>
                                      <p:to>
                                        <p:strVal val="visible"/>
                                      </p:to>
                                    </p:set>
                                    <p:anim calcmode="lin" valueType="num">
                                      <p:cBhvr additive="base">
                                        <p:cTn id="41" dur="500" fill="hold"/>
                                        <p:tgtEl>
                                          <p:spTgt spid="135191"/>
                                        </p:tgtEl>
                                        <p:attrNameLst>
                                          <p:attrName>ppt_x</p:attrName>
                                        </p:attrNameLst>
                                      </p:cBhvr>
                                      <p:tavLst>
                                        <p:tav tm="0">
                                          <p:val>
                                            <p:strVal val="#ppt_x"/>
                                          </p:val>
                                        </p:tav>
                                        <p:tav tm="100000">
                                          <p:val>
                                            <p:strVal val="#ppt_x"/>
                                          </p:val>
                                        </p:tav>
                                      </p:tavLst>
                                    </p:anim>
                                    <p:anim calcmode="lin" valueType="num">
                                      <p:cBhvr additive="base">
                                        <p:cTn id="42" dur="500" fill="hold"/>
                                        <p:tgtEl>
                                          <p:spTgt spid="13519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35192"/>
                                        </p:tgtEl>
                                        <p:attrNameLst>
                                          <p:attrName>style.visibility</p:attrName>
                                        </p:attrNameLst>
                                      </p:cBhvr>
                                      <p:to>
                                        <p:strVal val="visible"/>
                                      </p:to>
                                    </p:set>
                                    <p:anim calcmode="lin" valueType="num">
                                      <p:cBhvr additive="base">
                                        <p:cTn id="47" dur="500" fill="hold"/>
                                        <p:tgtEl>
                                          <p:spTgt spid="135192"/>
                                        </p:tgtEl>
                                        <p:attrNameLst>
                                          <p:attrName>ppt_x</p:attrName>
                                        </p:attrNameLst>
                                      </p:cBhvr>
                                      <p:tavLst>
                                        <p:tav tm="0">
                                          <p:val>
                                            <p:strVal val="#ppt_x"/>
                                          </p:val>
                                        </p:tav>
                                        <p:tav tm="100000">
                                          <p:val>
                                            <p:strVal val="#ppt_x"/>
                                          </p:val>
                                        </p:tav>
                                      </p:tavLst>
                                    </p:anim>
                                    <p:anim calcmode="lin" valueType="num">
                                      <p:cBhvr additive="base">
                                        <p:cTn id="48" dur="500" fill="hold"/>
                                        <p:tgtEl>
                                          <p:spTgt spid="13519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35193"/>
                                        </p:tgtEl>
                                        <p:attrNameLst>
                                          <p:attrName>style.visibility</p:attrName>
                                        </p:attrNameLst>
                                      </p:cBhvr>
                                      <p:to>
                                        <p:strVal val="visible"/>
                                      </p:to>
                                    </p:set>
                                    <p:anim calcmode="lin" valueType="num">
                                      <p:cBhvr additive="base">
                                        <p:cTn id="53" dur="500" fill="hold"/>
                                        <p:tgtEl>
                                          <p:spTgt spid="135193"/>
                                        </p:tgtEl>
                                        <p:attrNameLst>
                                          <p:attrName>ppt_x</p:attrName>
                                        </p:attrNameLst>
                                      </p:cBhvr>
                                      <p:tavLst>
                                        <p:tav tm="0">
                                          <p:val>
                                            <p:strVal val="#ppt_x"/>
                                          </p:val>
                                        </p:tav>
                                        <p:tav tm="100000">
                                          <p:val>
                                            <p:strVal val="#ppt_x"/>
                                          </p:val>
                                        </p:tav>
                                      </p:tavLst>
                                    </p:anim>
                                    <p:anim calcmode="lin" valueType="num">
                                      <p:cBhvr additive="base">
                                        <p:cTn id="54" dur="500" fill="hold"/>
                                        <p:tgtEl>
                                          <p:spTgt spid="135193"/>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35194"/>
                                        </p:tgtEl>
                                        <p:attrNameLst>
                                          <p:attrName>style.visibility</p:attrName>
                                        </p:attrNameLst>
                                      </p:cBhvr>
                                      <p:to>
                                        <p:strVal val="visible"/>
                                      </p:to>
                                    </p:set>
                                    <p:anim calcmode="lin" valueType="num">
                                      <p:cBhvr additive="base">
                                        <p:cTn id="59" dur="500" fill="hold"/>
                                        <p:tgtEl>
                                          <p:spTgt spid="135194"/>
                                        </p:tgtEl>
                                        <p:attrNameLst>
                                          <p:attrName>ppt_x</p:attrName>
                                        </p:attrNameLst>
                                      </p:cBhvr>
                                      <p:tavLst>
                                        <p:tav tm="0">
                                          <p:val>
                                            <p:strVal val="#ppt_x"/>
                                          </p:val>
                                        </p:tav>
                                        <p:tav tm="100000">
                                          <p:val>
                                            <p:strVal val="#ppt_x"/>
                                          </p:val>
                                        </p:tav>
                                      </p:tavLst>
                                    </p:anim>
                                    <p:anim calcmode="lin" valueType="num">
                                      <p:cBhvr additive="base">
                                        <p:cTn id="60" dur="500" fill="hold"/>
                                        <p:tgtEl>
                                          <p:spTgt spid="135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6" grpId="0"/>
      <p:bldP spid="135187" grpId="0"/>
      <p:bldP spid="135188" grpId="0"/>
      <p:bldP spid="135189" grpId="0"/>
      <p:bldP spid="135190" grpId="0"/>
      <p:bldP spid="135191" grpId="0"/>
      <p:bldP spid="135193" grpId="0"/>
      <p:bldP spid="1351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65EC8B08-EBA1-2B36-0A2C-BB37CA975E64}"/>
              </a:ext>
            </a:extLst>
          </p:cNvPr>
          <p:cNvSpPr>
            <a:spLocks noGrp="1"/>
          </p:cNvSpPr>
          <p:nvPr>
            <p:ph type="sldNum" sz="quarter" idx="10"/>
          </p:nvPr>
        </p:nvSpPr>
        <p:spPr/>
        <p:txBody>
          <a:bodyPr/>
          <a:lstStyle/>
          <a:p>
            <a:pPr>
              <a:defRPr/>
            </a:pPr>
            <a:fld id="{F402BBCB-38FD-47C6-97BC-FB3340784449}" type="slidenum">
              <a:rPr lang="en-US" altLang="zh-CN"/>
              <a:pPr>
                <a:defRPr/>
              </a:pPr>
              <a:t>32</a:t>
            </a:fld>
            <a:endParaRPr lang="en-US" altLang="zh-CN"/>
          </a:p>
        </p:txBody>
      </p:sp>
      <p:sp>
        <p:nvSpPr>
          <p:cNvPr id="3" name="日期占位符 4">
            <a:extLst>
              <a:ext uri="{FF2B5EF4-FFF2-40B4-BE49-F238E27FC236}">
                <a16:creationId xmlns:a16="http://schemas.microsoft.com/office/drawing/2014/main" id="{CFD63B65-50F7-223A-CE69-0F8BD407BA81}"/>
              </a:ext>
            </a:extLst>
          </p:cNvPr>
          <p:cNvSpPr>
            <a:spLocks noGrp="1"/>
          </p:cNvSpPr>
          <p:nvPr>
            <p:ph type="dt" sz="quarter" idx="11"/>
          </p:nvPr>
        </p:nvSpPr>
        <p:spPr/>
        <p:txBody>
          <a:bodyPr/>
          <a:lstStyle/>
          <a:p>
            <a:pPr>
              <a:defRPr/>
            </a:pPr>
            <a:fld id="{F5AC0C14-432D-4760-B9DF-033ABF11B0EA}" type="datetime1">
              <a:rPr lang="zh-CN" altLang="en-US"/>
              <a:pPr>
                <a:defRPr/>
              </a:pPr>
              <a:t>2023/10/17</a:t>
            </a:fld>
            <a:endParaRPr lang="en-US" altLang="zh-CN"/>
          </a:p>
        </p:txBody>
      </p:sp>
      <p:sp>
        <p:nvSpPr>
          <p:cNvPr id="23556" name="Rectangle 2">
            <a:extLst>
              <a:ext uri="{FF2B5EF4-FFF2-40B4-BE49-F238E27FC236}">
                <a16:creationId xmlns:a16="http://schemas.microsoft.com/office/drawing/2014/main" id="{B80BAB3D-D92E-9D3A-0031-85A830E1E180}"/>
              </a:ext>
            </a:extLst>
          </p:cNvPr>
          <p:cNvSpPr>
            <a:spLocks noGrp="1" noChangeArrowheads="1"/>
          </p:cNvSpPr>
          <p:nvPr>
            <p:ph type="title"/>
          </p:nvPr>
        </p:nvSpPr>
        <p:spPr>
          <a:xfrm>
            <a:off x="1863873" y="899328"/>
            <a:ext cx="5828952" cy="338960"/>
          </a:xfrm>
        </p:spPr>
        <p:txBody>
          <a:bodyPr/>
          <a:lstStyle/>
          <a:p>
            <a:pPr eaLnBrk="1" hangingPunct="1"/>
            <a:r>
              <a:rPr lang="zh-CN" altLang="en-US" sz="2800" b="1" dirty="0">
                <a:solidFill>
                  <a:schemeClr val="accent2"/>
                </a:solidFill>
                <a:latin typeface="黑体" panose="02010609060101010101" pitchFamily="49" charset="-122"/>
                <a:ea typeface="黑体" panose="02010609060101010101" pitchFamily="49" charset="-122"/>
              </a:rPr>
              <a:t>解析函数在无穷远点的性质</a:t>
            </a:r>
          </a:p>
        </p:txBody>
      </p:sp>
      <p:sp>
        <p:nvSpPr>
          <p:cNvPr id="86026" name="Text Box 10">
            <a:extLst>
              <a:ext uri="{FF2B5EF4-FFF2-40B4-BE49-F238E27FC236}">
                <a16:creationId xmlns:a16="http://schemas.microsoft.com/office/drawing/2014/main" id="{F8389435-044B-32C1-34C6-165639786583}"/>
              </a:ext>
            </a:extLst>
          </p:cNvPr>
          <p:cNvSpPr txBox="1">
            <a:spLocks noChangeArrowheads="1"/>
          </p:cNvSpPr>
          <p:nvPr/>
        </p:nvSpPr>
        <p:spPr bwMode="auto">
          <a:xfrm>
            <a:off x="539750" y="1772816"/>
            <a:ext cx="8064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solidFill>
                  <a:srgbClr val="FF0000"/>
                </a:solidFill>
                <a:latin typeface="黑体" panose="02010609060101010101" pitchFamily="49" charset="-122"/>
              </a:rPr>
              <a:t>定义</a:t>
            </a:r>
            <a:r>
              <a:rPr kumimoji="0" lang="en-US" altLang="zh-CN" sz="2400" dirty="0">
                <a:solidFill>
                  <a:srgbClr val="FF0000"/>
                </a:solidFill>
                <a:latin typeface="黑体" panose="02010609060101010101" pitchFamily="49" charset="-122"/>
              </a:rPr>
              <a:t>4.5</a:t>
            </a:r>
            <a:r>
              <a:rPr kumimoji="0" lang="en-US" altLang="zh-CN" sz="2400" dirty="0">
                <a:latin typeface="黑体" panose="02010609060101010101" pitchFamily="49" charset="-122"/>
              </a:rPr>
              <a:t> </a:t>
            </a:r>
            <a:r>
              <a:rPr kumimoji="0" lang="zh-CN" altLang="en-US" sz="2400" dirty="0">
                <a:latin typeface="黑体" panose="02010609060101010101" pitchFamily="49" charset="-122"/>
              </a:rPr>
              <a:t>设函数</a:t>
            </a:r>
            <a:r>
              <a:rPr kumimoji="0" lang="en-US" altLang="zh-CN" sz="2400" b="0" i="1" dirty="0">
                <a:ea typeface="宋体" panose="02010600030101010101" pitchFamily="2" charset="-122"/>
              </a:rPr>
              <a:t>f</a:t>
            </a:r>
            <a:r>
              <a:rPr kumimoji="0" lang="en-US" altLang="zh-CN" sz="2400" b="0" dirty="0">
                <a:latin typeface="Arial" panose="020B0604020202020204" pitchFamily="34" charset="0"/>
                <a:ea typeface="宋体" panose="02010600030101010101" pitchFamily="2" charset="-122"/>
              </a:rPr>
              <a:t>(</a:t>
            </a:r>
            <a:r>
              <a:rPr kumimoji="0" lang="en-US" altLang="zh-CN" sz="2400" i="1" dirty="0">
                <a:ea typeface="宋体" panose="02010600030101010101" pitchFamily="2" charset="-122"/>
              </a:rPr>
              <a:t>z</a:t>
            </a:r>
            <a:r>
              <a:rPr kumimoji="0" lang="en-US" altLang="zh-CN" sz="2400" b="0" dirty="0">
                <a:latin typeface="Arial" panose="020B0604020202020204" pitchFamily="34" charset="0"/>
                <a:ea typeface="宋体" panose="02010600030101010101" pitchFamily="2" charset="-122"/>
              </a:rPr>
              <a:t>)</a:t>
            </a:r>
            <a:r>
              <a:rPr kumimoji="0" lang="zh-CN" altLang="en-US" sz="2400" dirty="0">
                <a:latin typeface="黑体" panose="02010609060101010101" pitchFamily="49" charset="-122"/>
              </a:rPr>
              <a:t>在无穷远点</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去心</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邻域</a:t>
            </a:r>
          </a:p>
          <a:p>
            <a:pPr eaLnBrk="1" hangingPunct="1">
              <a:lnSpc>
                <a:spcPct val="100000"/>
              </a:lnSpc>
            </a:pPr>
            <a:r>
              <a:rPr kumimoji="0" lang="zh-CN" altLang="en-US" sz="2400" b="0" dirty="0">
                <a:latin typeface="Arial" panose="020B0604020202020204" pitchFamily="34" charset="0"/>
                <a:ea typeface="宋体" panose="02010600030101010101" pitchFamily="2" charset="-122"/>
              </a:rPr>
              <a:t>                   </a:t>
            </a:r>
            <a:r>
              <a:rPr kumimoji="0" lang="en-US" altLang="zh-CN" sz="2400" b="0" i="1" dirty="0">
                <a:latin typeface="Arial" panose="020B0604020202020204" pitchFamily="34" charset="0"/>
                <a:ea typeface="宋体" panose="02010600030101010101" pitchFamily="2" charset="-122"/>
              </a:rPr>
              <a:t>N</a:t>
            </a:r>
            <a:r>
              <a:rPr kumimoji="0" lang="en-US" altLang="zh-CN" sz="2400" b="0" dirty="0">
                <a:latin typeface="Arial" panose="020B0604020202020204" pitchFamily="34" charset="0"/>
                <a:ea typeface="宋体" panose="02010600030101010101" pitchFamily="2" charset="-122"/>
                <a:sym typeface="Wingdings" panose="05000000000000000000" pitchFamily="2" charset="2"/>
              </a:rPr>
              <a:t>-{</a:t>
            </a:r>
            <a:r>
              <a:rPr kumimoji="0" lang="en-US" altLang="zh-CN" sz="2400" b="0" dirty="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kumimoji="0" lang="en-US" altLang="zh-CN" sz="2400" b="0" dirty="0">
                <a:latin typeface="Arial" panose="020B0604020202020204" pitchFamily="34" charset="0"/>
                <a:ea typeface="宋体" panose="02010600030101010101" pitchFamily="2" charset="-122"/>
                <a:sym typeface="Wingdings" panose="05000000000000000000" pitchFamily="2" charset="2"/>
              </a:rPr>
              <a:t>}</a:t>
            </a:r>
            <a:r>
              <a:rPr kumimoji="0" lang="zh-CN" altLang="en-US" sz="2400" b="0" dirty="0">
                <a:latin typeface="Arial" panose="020B0604020202020204" pitchFamily="34" charset="0"/>
                <a:ea typeface="宋体" panose="02010600030101010101" pitchFamily="2" charset="-122"/>
                <a:sym typeface="Wingdings" panose="05000000000000000000" pitchFamily="2" charset="2"/>
              </a:rPr>
              <a:t>：</a:t>
            </a:r>
            <a:r>
              <a:rPr kumimoji="0" lang="en-US" altLang="zh-CN" sz="2400" b="0" dirty="0">
                <a:latin typeface="Arial" panose="020B0604020202020204" pitchFamily="34" charset="0"/>
                <a:ea typeface="宋体" panose="02010600030101010101" pitchFamily="2" charset="-122"/>
                <a:sym typeface="Wingdings" panose="05000000000000000000" pitchFamily="2" charset="2"/>
              </a:rPr>
              <a:t>+∞&gt;|</a:t>
            </a:r>
            <a:r>
              <a:rPr kumimoji="0" lang="en-US" altLang="zh-CN" sz="2400" i="1" dirty="0">
                <a:ea typeface="宋体" panose="02010600030101010101" pitchFamily="2" charset="-122"/>
                <a:sym typeface="Wingdings" panose="05000000000000000000" pitchFamily="2" charset="2"/>
              </a:rPr>
              <a:t>z</a:t>
            </a:r>
            <a:r>
              <a:rPr kumimoji="0" lang="en-US" altLang="zh-CN" sz="2400" b="0" dirty="0">
                <a:latin typeface="Arial" panose="020B0604020202020204" pitchFamily="34" charset="0"/>
                <a:ea typeface="宋体" panose="02010600030101010101" pitchFamily="2" charset="-122"/>
                <a:sym typeface="Wingdings" panose="05000000000000000000" pitchFamily="2" charset="2"/>
              </a:rPr>
              <a:t>|&gt;</a:t>
            </a:r>
            <a:r>
              <a:rPr kumimoji="0" lang="en-US" altLang="zh-CN" sz="2400" b="0" i="1" dirty="0">
                <a:latin typeface="Arial" panose="020B0604020202020204" pitchFamily="34" charset="0"/>
                <a:ea typeface="宋体" panose="02010600030101010101" pitchFamily="2" charset="-122"/>
                <a:sym typeface="Wingdings" panose="05000000000000000000" pitchFamily="2" charset="2"/>
              </a:rPr>
              <a:t>r</a:t>
            </a:r>
            <a:r>
              <a:rPr kumimoji="0" lang="en-US" altLang="zh-CN" sz="2400" b="0" dirty="0">
                <a:latin typeface="Arial" panose="020B0604020202020204" pitchFamily="34" charset="0"/>
                <a:ea typeface="宋体" panose="02010600030101010101" pitchFamily="2" charset="-122"/>
                <a:sym typeface="Wingdings" panose="05000000000000000000" pitchFamily="2" charset="2"/>
              </a:rPr>
              <a:t>≥0</a:t>
            </a:r>
          </a:p>
          <a:p>
            <a:pPr eaLnBrk="1" hangingPunct="1">
              <a:lnSpc>
                <a:spcPct val="100000"/>
              </a:lnSpc>
            </a:pPr>
            <a:r>
              <a:rPr kumimoji="0" lang="zh-CN" altLang="en-US" sz="2400" dirty="0">
                <a:latin typeface="黑体" panose="02010609060101010101" pitchFamily="49" charset="-122"/>
                <a:cs typeface="Arial" panose="020B0604020202020204" pitchFamily="34" charset="0"/>
                <a:sym typeface="Wingdings" panose="05000000000000000000" pitchFamily="2" charset="2"/>
              </a:rPr>
              <a:t>内解析</a:t>
            </a:r>
            <a:r>
              <a:rPr kumimoji="0" lang="en-US" altLang="zh-CN" sz="2400" dirty="0">
                <a:latin typeface="黑体" panose="02010609060101010101" pitchFamily="49" charset="-122"/>
                <a:cs typeface="Arial" panose="020B0604020202020204" pitchFamily="34" charset="0"/>
                <a:sym typeface="Wingdings" panose="05000000000000000000" pitchFamily="2" charset="2"/>
              </a:rPr>
              <a:t>,</a:t>
            </a:r>
            <a:r>
              <a:rPr kumimoji="0" lang="zh-CN" altLang="en-US" sz="2400" dirty="0">
                <a:latin typeface="黑体" panose="02010609060101010101" pitchFamily="49" charset="-122"/>
                <a:cs typeface="Arial" panose="020B0604020202020204" pitchFamily="34" charset="0"/>
                <a:sym typeface="Wingdings" panose="05000000000000000000" pitchFamily="2" charset="2"/>
              </a:rPr>
              <a:t>则称点</a:t>
            </a:r>
            <a:r>
              <a:rPr kumimoji="0" lang="zh-CN" altLang="en-US" sz="2400" b="0" dirty="0">
                <a:latin typeface="Arial" panose="020B0604020202020204" pitchFamily="34" charset="0"/>
                <a:ea typeface="宋体" panose="02010600030101010101" pitchFamily="2" charset="-122"/>
                <a:sym typeface="Wingdings" panose="05000000000000000000" pitchFamily="2" charset="2"/>
              </a:rPr>
              <a:t>∞</a:t>
            </a:r>
            <a:r>
              <a:rPr kumimoji="0" lang="zh-CN" altLang="en-US" sz="2400" dirty="0">
                <a:latin typeface="Arial" panose="020B0604020202020204" pitchFamily="34" charset="0"/>
                <a:sym typeface="Wingdings" panose="05000000000000000000" pitchFamily="2" charset="2"/>
              </a:rPr>
              <a:t>为</a:t>
            </a:r>
            <a:r>
              <a:rPr kumimoji="0" lang="en-US" altLang="zh-CN" sz="2400" b="0" i="1" dirty="0"/>
              <a:t>f</a:t>
            </a:r>
            <a:r>
              <a:rPr kumimoji="0" lang="en-US" altLang="zh-CN" sz="2400" b="0" dirty="0"/>
              <a:t>(</a:t>
            </a:r>
            <a:r>
              <a:rPr kumimoji="0" lang="en-US" altLang="zh-CN" sz="2400" i="1" dirty="0"/>
              <a:t>z</a:t>
            </a:r>
            <a:r>
              <a:rPr kumimoji="0" lang="en-US" altLang="zh-CN" sz="2400" b="0" dirty="0"/>
              <a:t>)</a:t>
            </a:r>
            <a:r>
              <a:rPr kumimoji="0" lang="zh-CN" altLang="en-US" sz="2400" dirty="0">
                <a:latin typeface="黑体" panose="02010609060101010101" pitchFamily="49" charset="-122"/>
                <a:sym typeface="Wingdings" panose="05000000000000000000" pitchFamily="2" charset="2"/>
              </a:rPr>
              <a:t>的一个</a:t>
            </a:r>
            <a:r>
              <a:rPr kumimoji="0" lang="zh-CN" altLang="en-US" sz="2400" dirty="0">
                <a:solidFill>
                  <a:srgbClr val="FF0000"/>
                </a:solidFill>
                <a:latin typeface="黑体" panose="02010609060101010101" pitchFamily="49" charset="-122"/>
                <a:sym typeface="Wingdings" panose="05000000000000000000" pitchFamily="2" charset="2"/>
              </a:rPr>
              <a:t>孤立奇点</a:t>
            </a:r>
            <a:r>
              <a:rPr kumimoji="0" lang="en-US" altLang="zh-CN" sz="2400" dirty="0">
                <a:latin typeface="黑体" panose="02010609060101010101" pitchFamily="49" charset="-122"/>
                <a:sym typeface="Wingdings" panose="05000000000000000000" pitchFamily="2" charset="2"/>
              </a:rPr>
              <a:t>.</a:t>
            </a:r>
          </a:p>
        </p:txBody>
      </p:sp>
      <p:sp>
        <p:nvSpPr>
          <p:cNvPr id="5" name="Text Box 2">
            <a:extLst>
              <a:ext uri="{FF2B5EF4-FFF2-40B4-BE49-F238E27FC236}">
                <a16:creationId xmlns:a16="http://schemas.microsoft.com/office/drawing/2014/main" id="{8484F9ED-A485-E16A-AA72-D06103DF597A}"/>
              </a:ext>
            </a:extLst>
          </p:cNvPr>
          <p:cNvSpPr txBox="1">
            <a:spLocks noChangeArrowheads="1"/>
          </p:cNvSpPr>
          <p:nvPr/>
        </p:nvSpPr>
        <p:spPr bwMode="auto">
          <a:xfrm>
            <a:off x="466725" y="3217954"/>
            <a:ext cx="2502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solidFill>
                  <a:srgbClr val="FF0000"/>
                </a:solidFill>
                <a:latin typeface="黑体" panose="02010609060101010101" pitchFamily="49" charset="-122"/>
              </a:rPr>
              <a:t>定义</a:t>
            </a:r>
            <a:r>
              <a:rPr kumimoji="0" lang="en-US" altLang="zh-CN" sz="2400" dirty="0">
                <a:solidFill>
                  <a:srgbClr val="FF0000"/>
                </a:solidFill>
                <a:latin typeface="黑体" panose="02010609060101010101" pitchFamily="49" charset="-122"/>
              </a:rPr>
              <a:t>4.6</a:t>
            </a:r>
            <a:r>
              <a:rPr kumimoji="0" lang="en-US" altLang="zh-CN" sz="2400" b="0" dirty="0">
                <a:latin typeface="Arial" panose="020B0604020202020204" pitchFamily="34" charset="0"/>
                <a:ea typeface="宋体" panose="02010600030101010101" pitchFamily="2" charset="-122"/>
              </a:rPr>
              <a:t> </a:t>
            </a:r>
            <a:r>
              <a:rPr kumimoji="0" lang="zh-CN" altLang="en-US" sz="2400" dirty="0">
                <a:latin typeface="Arial" panose="020B0604020202020204" pitchFamily="34" charset="0"/>
              </a:rPr>
              <a:t>若</a:t>
            </a:r>
            <a:r>
              <a:rPr kumimoji="0" lang="en-US" altLang="zh-CN" sz="2400" i="1" dirty="0">
                <a:ea typeface="宋体" panose="02010600030101010101" pitchFamily="2" charset="-122"/>
              </a:rPr>
              <a:t>z</a:t>
            </a:r>
            <a:r>
              <a:rPr kumimoji="0" lang="en-US" altLang="zh-CN" sz="2400" b="0" baseline="30000" dirty="0">
                <a:latin typeface="Arial" panose="020B0604020202020204" pitchFamily="34" charset="0"/>
                <a:ea typeface="宋体" panose="02010600030101010101" pitchFamily="2" charset="-122"/>
              </a:rPr>
              <a:t>/</a:t>
            </a:r>
            <a:r>
              <a:rPr kumimoji="0" lang="en-US" altLang="zh-CN" sz="2400" b="0" dirty="0">
                <a:latin typeface="Arial" panose="020B0604020202020204" pitchFamily="34" charset="0"/>
                <a:ea typeface="宋体" panose="02010600030101010101" pitchFamily="2" charset="-122"/>
              </a:rPr>
              <a:t>=0</a:t>
            </a:r>
            <a:r>
              <a:rPr kumimoji="0" lang="zh-CN" altLang="en-US" sz="2400" dirty="0">
                <a:latin typeface="Arial" panose="020B0604020202020204" pitchFamily="34" charset="0"/>
              </a:rPr>
              <a:t>为</a:t>
            </a:r>
          </a:p>
        </p:txBody>
      </p:sp>
      <p:graphicFrame>
        <p:nvGraphicFramePr>
          <p:cNvPr id="6" name="Object 3">
            <a:extLst>
              <a:ext uri="{FF2B5EF4-FFF2-40B4-BE49-F238E27FC236}">
                <a16:creationId xmlns:a16="http://schemas.microsoft.com/office/drawing/2014/main" id="{3BD942B8-DAC2-6729-7DE2-4D7005B7690D}"/>
              </a:ext>
            </a:extLst>
          </p:cNvPr>
          <p:cNvGraphicFramePr>
            <a:graphicFrameLocks noChangeAspect="1"/>
          </p:cNvGraphicFramePr>
          <p:nvPr>
            <p:extLst>
              <p:ext uri="{D42A27DB-BD31-4B8C-83A1-F6EECF244321}">
                <p14:modId xmlns:p14="http://schemas.microsoft.com/office/powerpoint/2010/main" val="4223970743"/>
              </p:ext>
            </p:extLst>
          </p:nvPr>
        </p:nvGraphicFramePr>
        <p:xfrm>
          <a:off x="2969333" y="3217954"/>
          <a:ext cx="839788" cy="479425"/>
        </p:xfrm>
        <a:graphic>
          <a:graphicData uri="http://schemas.openxmlformats.org/presentationml/2006/ole">
            <mc:AlternateContent xmlns:mc="http://schemas.openxmlformats.org/markup-compatibility/2006">
              <mc:Choice xmlns:v="urn:schemas-microsoft-com:vml" Requires="v">
                <p:oleObj name="公式" r:id="rId2" imgW="355292" imgH="203024" progId="Equation.3">
                  <p:embed/>
                </p:oleObj>
              </mc:Choice>
              <mc:Fallback>
                <p:oleObj name="公式" r:id="rId2" imgW="355292" imgH="203024" progId="Equation.3">
                  <p:embed/>
                  <p:pic>
                    <p:nvPicPr>
                      <p:cNvPr id="89091" name="Object 3">
                        <a:extLst>
                          <a:ext uri="{FF2B5EF4-FFF2-40B4-BE49-F238E27FC236}">
                            <a16:creationId xmlns:a16="http://schemas.microsoft.com/office/drawing/2014/main" id="{CBDED8B1-A628-68A4-6DE1-0AE26B74E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333" y="3217954"/>
                        <a:ext cx="8397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800237A2-7476-7664-B542-16A3D43D048F}"/>
              </a:ext>
            </a:extLst>
          </p:cNvPr>
          <p:cNvSpPr txBox="1">
            <a:spLocks noChangeArrowheads="1"/>
          </p:cNvSpPr>
          <p:nvPr/>
        </p:nvSpPr>
        <p:spPr bwMode="auto">
          <a:xfrm>
            <a:off x="3785518" y="3237542"/>
            <a:ext cx="32800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dirty="0">
                <a:latin typeface="黑体" panose="02010609060101010101" pitchFamily="49" charset="-122"/>
              </a:rPr>
              <a:t>的可去奇点</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解析点</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a:t>
            </a:r>
          </a:p>
        </p:txBody>
      </p:sp>
      <p:sp>
        <p:nvSpPr>
          <p:cNvPr id="8" name="Text Box 5">
            <a:extLst>
              <a:ext uri="{FF2B5EF4-FFF2-40B4-BE49-F238E27FC236}">
                <a16:creationId xmlns:a16="http://schemas.microsoft.com/office/drawing/2014/main" id="{903A20C5-6B8C-91A3-38DD-BF53DDD65B60}"/>
              </a:ext>
            </a:extLst>
          </p:cNvPr>
          <p:cNvSpPr txBox="1">
            <a:spLocks noChangeArrowheads="1"/>
          </p:cNvSpPr>
          <p:nvPr/>
        </p:nvSpPr>
        <p:spPr bwMode="auto">
          <a:xfrm>
            <a:off x="746099" y="3778776"/>
            <a:ext cx="60244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i="1" dirty="0">
                <a:ea typeface="宋体" panose="02010600030101010101" pitchFamily="2" charset="-122"/>
              </a:rPr>
              <a:t>m</a:t>
            </a:r>
            <a:r>
              <a:rPr kumimoji="0" lang="zh-CN" altLang="en-US" sz="2400" dirty="0">
                <a:latin typeface="黑体" panose="02010609060101010101" pitchFamily="49" charset="-122"/>
              </a:rPr>
              <a:t>级极点或本性奇点</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则相应地称</a:t>
            </a:r>
            <a:r>
              <a:rPr kumimoji="0" lang="en-US" altLang="zh-CN" sz="2400" i="1" dirty="0">
                <a:ea typeface="宋体" panose="02010600030101010101" pitchFamily="2" charset="-122"/>
              </a:rPr>
              <a:t>z</a:t>
            </a:r>
            <a:r>
              <a:rPr kumimoji="0" lang="en-US" altLang="zh-CN" sz="2400" b="0" dirty="0">
                <a:latin typeface="Arial" panose="020B0604020202020204" pitchFamily="34" charset="0"/>
                <a:ea typeface="宋体" panose="02010600030101010101" pitchFamily="2" charset="-122"/>
              </a:rPr>
              <a:t>=</a:t>
            </a:r>
            <a:r>
              <a:rPr kumimoji="0" lang="en-US" altLang="zh-CN" sz="2400" b="0" dirty="0">
                <a:latin typeface="Arial" panose="020B0604020202020204" pitchFamily="34" charset="0"/>
                <a:ea typeface="宋体" panose="02010600030101010101" pitchFamily="2" charset="-122"/>
                <a:cs typeface="Arial" panose="020B0604020202020204" pitchFamily="34" charset="0"/>
              </a:rPr>
              <a:t>∞</a:t>
            </a:r>
            <a:r>
              <a:rPr kumimoji="0" lang="zh-CN" altLang="en-US" sz="2400" dirty="0">
                <a:latin typeface="Arial" panose="020B0604020202020204" pitchFamily="34" charset="0"/>
                <a:cs typeface="Arial" panose="020B0604020202020204" pitchFamily="34" charset="0"/>
              </a:rPr>
              <a:t>为</a:t>
            </a:r>
            <a:r>
              <a:rPr kumimoji="0" lang="en-US" altLang="zh-CN" sz="2400" i="1" dirty="0">
                <a:ea typeface="宋体" panose="02010600030101010101" pitchFamily="2" charset="-122"/>
              </a:rPr>
              <a:t>f</a:t>
            </a:r>
            <a:r>
              <a:rPr kumimoji="0" lang="en-US" altLang="zh-CN" sz="2400" b="0" dirty="0">
                <a:latin typeface="Arial" panose="020B0604020202020204" pitchFamily="34" charset="0"/>
                <a:ea typeface="宋体" panose="02010600030101010101" pitchFamily="2" charset="-122"/>
              </a:rPr>
              <a:t>(</a:t>
            </a:r>
            <a:r>
              <a:rPr kumimoji="0" lang="en-US" altLang="zh-CN" sz="2400" i="1" dirty="0">
                <a:ea typeface="宋体" panose="02010600030101010101" pitchFamily="2" charset="-122"/>
              </a:rPr>
              <a:t>z</a:t>
            </a:r>
            <a:r>
              <a:rPr kumimoji="0" lang="en-US" altLang="zh-CN" sz="2400" b="0" dirty="0">
                <a:latin typeface="Arial" panose="020B0604020202020204" pitchFamily="34" charset="0"/>
                <a:ea typeface="宋体" panose="02010600030101010101" pitchFamily="2" charset="-122"/>
              </a:rPr>
              <a:t>)</a:t>
            </a:r>
          </a:p>
          <a:p>
            <a:pPr eaLnBrk="1" hangingPunct="1">
              <a:lnSpc>
                <a:spcPct val="100000"/>
              </a:lnSpc>
            </a:pPr>
            <a:r>
              <a:rPr kumimoji="0" lang="zh-CN" altLang="en-US" sz="2400" dirty="0">
                <a:latin typeface="黑体" panose="02010609060101010101" pitchFamily="49" charset="-122"/>
              </a:rPr>
              <a:t>的可去奇点</a:t>
            </a:r>
            <a:r>
              <a:rPr kumimoji="0" lang="en-US" altLang="zh-CN" sz="2400" dirty="0">
                <a:latin typeface="黑体" panose="02010609060101010101" pitchFamily="49" charset="-122"/>
              </a:rPr>
              <a:t>(</a:t>
            </a:r>
            <a:r>
              <a:rPr kumimoji="0" lang="zh-CN" altLang="en-US" sz="2400" dirty="0">
                <a:latin typeface="黑体" panose="02010609060101010101" pitchFamily="49" charset="-122"/>
              </a:rPr>
              <a:t>解析点</a:t>
            </a:r>
            <a:r>
              <a:rPr kumimoji="0" lang="en-US" altLang="zh-CN" sz="2400" b="0" dirty="0">
                <a:latin typeface="Arial" panose="020B0604020202020204" pitchFamily="34" charset="0"/>
                <a:ea typeface="宋体" panose="02010600030101010101" pitchFamily="2" charset="-122"/>
              </a:rPr>
              <a:t>)</a:t>
            </a:r>
            <a:r>
              <a:rPr kumimoji="0" lang="zh-CN" altLang="en-US" sz="2400" b="0" dirty="0">
                <a:latin typeface="Arial" panose="020B0604020202020204" pitchFamily="34" charset="0"/>
                <a:ea typeface="宋体" panose="02010600030101010101" pitchFamily="2" charset="-122"/>
              </a:rPr>
              <a:t>、</a:t>
            </a:r>
            <a:r>
              <a:rPr kumimoji="0" lang="en-US" altLang="zh-CN" sz="2400" i="1" dirty="0">
                <a:ea typeface="宋体" panose="02010600030101010101" pitchFamily="2" charset="-122"/>
              </a:rPr>
              <a:t>m</a:t>
            </a:r>
            <a:r>
              <a:rPr kumimoji="0" lang="zh-CN" altLang="en-US" sz="2400" dirty="0">
                <a:latin typeface="Arial" panose="020B0604020202020204" pitchFamily="34" charset="0"/>
                <a:ea typeface="宋体" panose="02010600030101010101" pitchFamily="2" charset="-122"/>
              </a:rPr>
              <a:t>级极点或本性奇点</a:t>
            </a:r>
            <a:r>
              <a:rPr kumimoji="0" lang="en-US" altLang="zh-CN" sz="2400" dirty="0">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20491420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026"/>
                                        </p:tgtEl>
                                        <p:attrNameLst>
                                          <p:attrName>style.visibility</p:attrName>
                                        </p:attrNameLst>
                                      </p:cBhvr>
                                      <p:to>
                                        <p:strVal val="visible"/>
                                      </p:to>
                                    </p:set>
                                    <p:animEffect transition="in" filter="wipe(left)">
                                      <p:cBhvr>
                                        <p:cTn id="7" dur="500"/>
                                        <p:tgtEl>
                                          <p:spTgt spid="86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5"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3C28946-95D5-1713-DA7F-6EAB90544691}"/>
              </a:ext>
            </a:extLst>
          </p:cNvPr>
          <p:cNvSpPr>
            <a:spLocks noGrp="1"/>
          </p:cNvSpPr>
          <p:nvPr>
            <p:ph type="sldNum" sz="quarter" idx="10"/>
          </p:nvPr>
        </p:nvSpPr>
        <p:spPr/>
        <p:txBody>
          <a:bodyPr/>
          <a:lstStyle/>
          <a:p>
            <a:pPr>
              <a:defRPr/>
            </a:pPr>
            <a:fld id="{1AF72BBE-9F5F-4EB5-86D9-9FD4AD48DA26}" type="slidenum">
              <a:rPr lang="en-US" altLang="zh-CN"/>
              <a:pPr>
                <a:defRPr/>
              </a:pPr>
              <a:t>33</a:t>
            </a:fld>
            <a:endParaRPr lang="en-US" altLang="zh-CN"/>
          </a:p>
        </p:txBody>
      </p:sp>
      <p:sp>
        <p:nvSpPr>
          <p:cNvPr id="3" name="日期占位符 2">
            <a:extLst>
              <a:ext uri="{FF2B5EF4-FFF2-40B4-BE49-F238E27FC236}">
                <a16:creationId xmlns:a16="http://schemas.microsoft.com/office/drawing/2014/main" id="{42DE6C2E-7A1A-2E42-5941-73D4983A21EF}"/>
              </a:ext>
            </a:extLst>
          </p:cNvPr>
          <p:cNvSpPr>
            <a:spLocks noGrp="1"/>
          </p:cNvSpPr>
          <p:nvPr>
            <p:ph type="dt" sz="quarter" idx="11"/>
          </p:nvPr>
        </p:nvSpPr>
        <p:spPr/>
        <p:txBody>
          <a:bodyPr/>
          <a:lstStyle/>
          <a:p>
            <a:pPr>
              <a:defRPr/>
            </a:pPr>
            <a:fld id="{BE91732C-D92C-4498-BB83-98FEADB8F72D}" type="datetime1">
              <a:rPr lang="zh-CN" altLang="en-US"/>
              <a:pPr>
                <a:defRPr/>
              </a:pPr>
              <a:t>2023/10/17</a:t>
            </a:fld>
            <a:endParaRPr lang="en-US" altLang="zh-CN"/>
          </a:p>
        </p:txBody>
      </p:sp>
      <p:sp>
        <p:nvSpPr>
          <p:cNvPr id="4" name="Text Box 2">
            <a:extLst>
              <a:ext uri="{FF2B5EF4-FFF2-40B4-BE49-F238E27FC236}">
                <a16:creationId xmlns:a16="http://schemas.microsoft.com/office/drawing/2014/main" id="{0D3C09BD-CAE8-169C-88D0-E4C6D9A65D05}"/>
              </a:ext>
            </a:extLst>
          </p:cNvPr>
          <p:cNvSpPr txBox="1">
            <a:spLocks noChangeArrowheads="1"/>
          </p:cNvSpPr>
          <p:nvPr/>
        </p:nvSpPr>
        <p:spPr bwMode="auto">
          <a:xfrm>
            <a:off x="468312" y="1578912"/>
            <a:ext cx="7704138" cy="2265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zh-CN" altLang="en-US" sz="2400" b="0" dirty="0">
                <a:solidFill>
                  <a:srgbClr val="FF0000"/>
                </a:solidFill>
              </a:rPr>
              <a:t>定理</a:t>
            </a:r>
            <a:r>
              <a:rPr kumimoji="0" lang="en-US" altLang="zh-CN" sz="2400" b="0" dirty="0">
                <a:solidFill>
                  <a:srgbClr val="FF0000"/>
                </a:solidFill>
              </a:rPr>
              <a:t>4.11’ </a:t>
            </a:r>
            <a:r>
              <a:rPr kumimoji="0" lang="en-US" altLang="zh-CN" sz="2400" b="0" dirty="0"/>
              <a:t>f(z)</a:t>
            </a:r>
            <a:r>
              <a:rPr kumimoji="0" lang="zh-CN" altLang="en-US" sz="2400" b="0" dirty="0"/>
              <a:t>的孤立奇点</a:t>
            </a:r>
            <a:r>
              <a:rPr kumimoji="0" lang="en-US" altLang="zh-CN" sz="2400" b="0" dirty="0"/>
              <a:t>z=∞</a:t>
            </a:r>
            <a:r>
              <a:rPr kumimoji="0" lang="zh-CN" altLang="en-US" sz="2400" b="0" dirty="0"/>
              <a:t>为可去奇点的充要条件是下列三条中的任何一条成立</a:t>
            </a:r>
            <a:r>
              <a:rPr kumimoji="0" lang="en-US" altLang="zh-CN" sz="2400" b="0" dirty="0"/>
              <a:t>:</a:t>
            </a:r>
          </a:p>
          <a:p>
            <a:pPr eaLnBrk="1" hangingPunct="1"/>
            <a:r>
              <a:rPr kumimoji="0" lang="en-US" altLang="zh-CN" sz="2400" b="0" dirty="0"/>
              <a:t>      (1)f(z)</a:t>
            </a:r>
            <a:r>
              <a:rPr kumimoji="0" lang="zh-CN" altLang="en-US" sz="2400" b="0" dirty="0"/>
              <a:t>在                的主要部分为零</a:t>
            </a:r>
            <a:r>
              <a:rPr kumimoji="0" lang="en-US" altLang="zh-CN" sz="2400" b="0" dirty="0"/>
              <a:t>;</a:t>
            </a:r>
          </a:p>
          <a:p>
            <a:pPr eaLnBrk="1" hangingPunct="1"/>
            <a:r>
              <a:rPr kumimoji="0" lang="en-US" altLang="zh-CN" sz="2400" b="0" dirty="0"/>
              <a:t>      (2)</a:t>
            </a:r>
          </a:p>
          <a:p>
            <a:pPr eaLnBrk="1" hangingPunct="1"/>
            <a:r>
              <a:rPr kumimoji="0" lang="en-US" altLang="zh-CN" sz="2400" b="0" dirty="0"/>
              <a:t>      (3)f(z)</a:t>
            </a:r>
            <a:r>
              <a:rPr kumimoji="0" lang="zh-CN" altLang="en-US" sz="2400" b="0" dirty="0"/>
              <a:t>在            的某去心邻域</a:t>
            </a:r>
            <a:r>
              <a:rPr kumimoji="0" lang="en-US" altLang="zh-CN" sz="2400" b="0" dirty="0"/>
              <a:t>N-{</a:t>
            </a:r>
            <a:r>
              <a:rPr kumimoji="0" lang="en-US" altLang="zh-CN" sz="2400" b="0" dirty="0">
                <a:cs typeface="Arial" panose="020B0604020202020204" pitchFamily="34" charset="0"/>
              </a:rPr>
              <a:t>∞</a:t>
            </a:r>
            <a:r>
              <a:rPr kumimoji="0" lang="en-US" altLang="zh-CN" sz="2400" b="0" dirty="0"/>
              <a:t>}</a:t>
            </a:r>
            <a:r>
              <a:rPr kumimoji="0" lang="zh-CN" altLang="en-US" sz="2400" b="0" dirty="0"/>
              <a:t>内有界</a:t>
            </a:r>
            <a:r>
              <a:rPr kumimoji="0" lang="en-US" altLang="zh-CN" sz="2400" b="0" dirty="0"/>
              <a:t>.</a:t>
            </a:r>
          </a:p>
        </p:txBody>
      </p:sp>
      <p:graphicFrame>
        <p:nvGraphicFramePr>
          <p:cNvPr id="5" name="Object 3">
            <a:extLst>
              <a:ext uri="{FF2B5EF4-FFF2-40B4-BE49-F238E27FC236}">
                <a16:creationId xmlns:a16="http://schemas.microsoft.com/office/drawing/2014/main" id="{93080FDF-C1EE-62F2-C929-33FB7C7A6068}"/>
              </a:ext>
            </a:extLst>
          </p:cNvPr>
          <p:cNvGraphicFramePr>
            <a:graphicFrameLocks noChangeAspect="1"/>
          </p:cNvGraphicFramePr>
          <p:nvPr>
            <p:extLst>
              <p:ext uri="{D42A27DB-BD31-4B8C-83A1-F6EECF244321}">
                <p14:modId xmlns:p14="http://schemas.microsoft.com/office/powerpoint/2010/main" val="1917976714"/>
              </p:ext>
            </p:extLst>
          </p:nvPr>
        </p:nvGraphicFramePr>
        <p:xfrm>
          <a:off x="2261194" y="2615525"/>
          <a:ext cx="975531" cy="325177"/>
        </p:xfrm>
        <a:graphic>
          <a:graphicData uri="http://schemas.openxmlformats.org/presentationml/2006/ole">
            <mc:AlternateContent xmlns:mc="http://schemas.openxmlformats.org/markup-compatibility/2006">
              <mc:Choice xmlns:v="urn:schemas-microsoft-com:vml" Requires="v">
                <p:oleObj name="公式" r:id="rId2" imgW="380670" imgH="126890" progId="Equation.3">
                  <p:embed/>
                </p:oleObj>
              </mc:Choice>
              <mc:Fallback>
                <p:oleObj name="公式" r:id="rId2" imgW="380670" imgH="126890" progId="Equation.3">
                  <p:embed/>
                  <p:pic>
                    <p:nvPicPr>
                      <p:cNvPr id="10" name="Object 3">
                        <a:extLst>
                          <a:ext uri="{FF2B5EF4-FFF2-40B4-BE49-F238E27FC236}">
                            <a16:creationId xmlns:a16="http://schemas.microsoft.com/office/drawing/2014/main" id="{1CB161F7-3FE2-DD51-8212-2577ABC1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194" y="2615525"/>
                        <a:ext cx="975531" cy="325177"/>
                      </a:xfrm>
                      <a:prstGeom prst="rect">
                        <a:avLst/>
                      </a:prstGeom>
                      <a:no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243275B2-F61C-BEB5-13A9-593B53B92EF2}"/>
              </a:ext>
            </a:extLst>
          </p:cNvPr>
          <p:cNvGraphicFramePr>
            <a:graphicFrameLocks noChangeAspect="1"/>
          </p:cNvGraphicFramePr>
          <p:nvPr>
            <p:extLst>
              <p:ext uri="{D42A27DB-BD31-4B8C-83A1-F6EECF244321}">
                <p14:modId xmlns:p14="http://schemas.microsoft.com/office/powerpoint/2010/main" val="3393408830"/>
              </p:ext>
            </p:extLst>
          </p:nvPr>
        </p:nvGraphicFramePr>
        <p:xfrm>
          <a:off x="1403648" y="3029624"/>
          <a:ext cx="2028801" cy="474588"/>
        </p:xfrm>
        <a:graphic>
          <a:graphicData uri="http://schemas.openxmlformats.org/presentationml/2006/ole">
            <mc:AlternateContent xmlns:mc="http://schemas.openxmlformats.org/markup-compatibility/2006">
              <mc:Choice xmlns:v="urn:schemas-microsoft-com:vml" Requires="v">
                <p:oleObj name="公式" r:id="rId4" imgW="1193800" imgH="279400" progId="Equation.3">
                  <p:embed/>
                </p:oleObj>
              </mc:Choice>
              <mc:Fallback>
                <p:oleObj name="公式" r:id="rId4" imgW="1193800" imgH="279400" progId="Equation.3">
                  <p:embed/>
                  <p:pic>
                    <p:nvPicPr>
                      <p:cNvPr id="11" name="Object 4">
                        <a:extLst>
                          <a:ext uri="{FF2B5EF4-FFF2-40B4-BE49-F238E27FC236}">
                            <a16:creationId xmlns:a16="http://schemas.microsoft.com/office/drawing/2014/main" id="{6D9FF4CC-4115-F0BE-BF75-C6FF03FF93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029624"/>
                        <a:ext cx="2028801" cy="474588"/>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07A769F4-DE17-880A-7C19-D0E977815461}"/>
              </a:ext>
            </a:extLst>
          </p:cNvPr>
          <p:cNvGraphicFramePr>
            <a:graphicFrameLocks noChangeAspect="1"/>
          </p:cNvGraphicFramePr>
          <p:nvPr>
            <p:extLst>
              <p:ext uri="{D42A27DB-BD31-4B8C-83A1-F6EECF244321}">
                <p14:modId xmlns:p14="http://schemas.microsoft.com/office/powerpoint/2010/main" val="3460470066"/>
              </p:ext>
            </p:extLst>
          </p:nvPr>
        </p:nvGraphicFramePr>
        <p:xfrm>
          <a:off x="2100340" y="3506411"/>
          <a:ext cx="788910" cy="263384"/>
        </p:xfrm>
        <a:graphic>
          <a:graphicData uri="http://schemas.openxmlformats.org/presentationml/2006/ole">
            <mc:AlternateContent xmlns:mc="http://schemas.openxmlformats.org/markup-compatibility/2006">
              <mc:Choice xmlns:v="urn:schemas-microsoft-com:vml" Requires="v">
                <p:oleObj name="公式" r:id="rId6" imgW="380670" imgH="126890" progId="Equation.3">
                  <p:embed/>
                </p:oleObj>
              </mc:Choice>
              <mc:Fallback>
                <p:oleObj name="公式" r:id="rId6" imgW="380670" imgH="126890" progId="Equation.3">
                  <p:embed/>
                  <p:pic>
                    <p:nvPicPr>
                      <p:cNvPr id="12" name="Object 5">
                        <a:extLst>
                          <a:ext uri="{FF2B5EF4-FFF2-40B4-BE49-F238E27FC236}">
                            <a16:creationId xmlns:a16="http://schemas.microsoft.com/office/drawing/2014/main" id="{741F7071-AF67-805D-B7D7-ED940B108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340" y="3506411"/>
                        <a:ext cx="788910" cy="263384"/>
                      </a:xfrm>
                      <a:prstGeom prst="rect">
                        <a:avLst/>
                      </a:prstGeom>
                      <a:noFill/>
                      <a:ln>
                        <a:noFill/>
                      </a:ln>
                      <a:effectLst/>
                    </p:spPr>
                  </p:pic>
                </p:oleObj>
              </mc:Fallback>
            </mc:AlternateContent>
          </a:graphicData>
        </a:graphic>
      </p:graphicFrame>
      <p:sp>
        <p:nvSpPr>
          <p:cNvPr id="8" name="Rectangle 2">
            <a:extLst>
              <a:ext uri="{FF2B5EF4-FFF2-40B4-BE49-F238E27FC236}">
                <a16:creationId xmlns:a16="http://schemas.microsoft.com/office/drawing/2014/main" id="{DD042DB2-7940-4157-3940-B4341E5A3251}"/>
              </a:ext>
            </a:extLst>
          </p:cNvPr>
          <p:cNvSpPr txBox="1">
            <a:spLocks noChangeArrowheads="1"/>
          </p:cNvSpPr>
          <p:nvPr/>
        </p:nvSpPr>
        <p:spPr>
          <a:xfrm>
            <a:off x="1863873" y="899328"/>
            <a:ext cx="5828952" cy="33896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r>
              <a:rPr lang="zh-CN" altLang="en-US" sz="2800" b="1" kern="0">
                <a:solidFill>
                  <a:schemeClr val="accent2"/>
                </a:solidFill>
                <a:latin typeface="黑体" panose="02010609060101010101" pitchFamily="49" charset="-122"/>
                <a:ea typeface="黑体" panose="02010609060101010101" pitchFamily="49" charset="-122"/>
              </a:rPr>
              <a:t>解析函数在无穷远点的性质</a:t>
            </a:r>
            <a:endParaRPr lang="zh-CN" altLang="en-US" sz="2800" b="1" kern="0" dirty="0">
              <a:solidFill>
                <a:schemeClr val="accent2"/>
              </a:solidFill>
              <a:latin typeface="黑体" panose="02010609060101010101" pitchFamily="49" charset="-122"/>
              <a:ea typeface="黑体" panose="02010609060101010101" pitchFamily="49" charset="-122"/>
            </a:endParaRPr>
          </a:p>
        </p:txBody>
      </p:sp>
      <p:graphicFrame>
        <p:nvGraphicFramePr>
          <p:cNvPr id="9" name="Object 3">
            <a:extLst>
              <a:ext uri="{FF2B5EF4-FFF2-40B4-BE49-F238E27FC236}">
                <a16:creationId xmlns:a16="http://schemas.microsoft.com/office/drawing/2014/main" id="{EFDE2CEB-49CA-8467-938E-0F2B8473923C}"/>
              </a:ext>
            </a:extLst>
          </p:cNvPr>
          <p:cNvGraphicFramePr>
            <a:graphicFrameLocks noChangeAspect="1"/>
          </p:cNvGraphicFramePr>
          <p:nvPr>
            <p:extLst>
              <p:ext uri="{D42A27DB-BD31-4B8C-83A1-F6EECF244321}">
                <p14:modId xmlns:p14="http://schemas.microsoft.com/office/powerpoint/2010/main" val="1450260673"/>
              </p:ext>
            </p:extLst>
          </p:nvPr>
        </p:nvGraphicFramePr>
        <p:xfrm>
          <a:off x="5510621" y="3992352"/>
          <a:ext cx="3478135" cy="386249"/>
        </p:xfrm>
        <a:graphic>
          <a:graphicData uri="http://schemas.openxmlformats.org/presentationml/2006/ole">
            <mc:AlternateContent xmlns:mc="http://schemas.openxmlformats.org/markup-compatibility/2006">
              <mc:Choice xmlns:v="urn:schemas-microsoft-com:vml" Requires="v">
                <p:oleObj name="公式" r:id="rId7" imgW="1841500" imgH="241300" progId="Equation.3">
                  <p:embed/>
                </p:oleObj>
              </mc:Choice>
              <mc:Fallback>
                <p:oleObj name="公式" r:id="rId7" imgW="1841500" imgH="241300" progId="Equation.3">
                  <p:embed/>
                  <p:pic>
                    <p:nvPicPr>
                      <p:cNvPr id="91139" name="Object 3">
                        <a:extLst>
                          <a:ext uri="{FF2B5EF4-FFF2-40B4-BE49-F238E27FC236}">
                            <a16:creationId xmlns:a16="http://schemas.microsoft.com/office/drawing/2014/main" id="{C055F815-4C3A-FE7A-79D7-495F93FB58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0621" y="3992352"/>
                        <a:ext cx="3478135" cy="386249"/>
                      </a:xfrm>
                      <a:prstGeom prst="rect">
                        <a:avLst/>
                      </a:prstGeom>
                      <a:noFill/>
                      <a:ln>
                        <a:noFill/>
                      </a:ln>
                      <a:effectLst/>
                    </p:spPr>
                  </p:pic>
                </p:oleObj>
              </mc:Fallback>
            </mc:AlternateContent>
          </a:graphicData>
        </a:graphic>
      </p:graphicFrame>
      <p:sp>
        <p:nvSpPr>
          <p:cNvPr id="10" name="Rectangle 4">
            <a:extLst>
              <a:ext uri="{FF2B5EF4-FFF2-40B4-BE49-F238E27FC236}">
                <a16:creationId xmlns:a16="http://schemas.microsoft.com/office/drawing/2014/main" id="{B5336FE2-AA6F-D593-A697-495777148FC1}"/>
              </a:ext>
            </a:extLst>
          </p:cNvPr>
          <p:cNvSpPr>
            <a:spLocks noChangeArrowheads="1"/>
          </p:cNvSpPr>
          <p:nvPr/>
        </p:nvSpPr>
        <p:spPr bwMode="auto">
          <a:xfrm>
            <a:off x="1863873" y="3978103"/>
            <a:ext cx="3590727" cy="40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r>
              <a:rPr kumimoji="0" lang="en-US" altLang="zh-CN" sz="2400" b="0" dirty="0"/>
              <a:t>(1) </a:t>
            </a:r>
            <a:r>
              <a:rPr kumimoji="0" lang="en-US" altLang="zh-CN" sz="2400" b="0" i="1" dirty="0"/>
              <a:t>f</a:t>
            </a:r>
            <a:r>
              <a:rPr kumimoji="0" lang="en-US" altLang="zh-CN" sz="2400" b="0" dirty="0"/>
              <a:t>(</a:t>
            </a:r>
            <a:r>
              <a:rPr kumimoji="0" lang="en-US" altLang="zh-CN" sz="2400" b="0" i="1" dirty="0"/>
              <a:t>z</a:t>
            </a:r>
            <a:r>
              <a:rPr kumimoji="0" lang="en-US" altLang="zh-CN" sz="2400" b="0" dirty="0"/>
              <a:t>)</a:t>
            </a:r>
            <a:r>
              <a:rPr kumimoji="0" lang="zh-CN" altLang="en-US" sz="2400" b="0" dirty="0"/>
              <a:t>在 </a:t>
            </a:r>
            <a:r>
              <a:rPr kumimoji="0" lang="en-US" altLang="zh-CN" sz="2400" i="1" dirty="0"/>
              <a:t>z</a:t>
            </a:r>
            <a:r>
              <a:rPr kumimoji="0" lang="en-US" altLang="zh-CN" sz="2400" b="0" dirty="0"/>
              <a:t>=∞</a:t>
            </a:r>
            <a:r>
              <a:rPr kumimoji="0" lang="zh-CN" altLang="en-US" sz="2400" b="0" dirty="0"/>
              <a:t>的主要部分为</a:t>
            </a:r>
          </a:p>
        </p:txBody>
      </p:sp>
      <p:graphicFrame>
        <p:nvGraphicFramePr>
          <p:cNvPr id="11" name="Object 5">
            <a:extLst>
              <a:ext uri="{FF2B5EF4-FFF2-40B4-BE49-F238E27FC236}">
                <a16:creationId xmlns:a16="http://schemas.microsoft.com/office/drawing/2014/main" id="{65CF61FD-9C19-C4C9-8E46-04C55B56FE10}"/>
              </a:ext>
            </a:extLst>
          </p:cNvPr>
          <p:cNvGraphicFramePr>
            <a:graphicFrameLocks noChangeAspect="1"/>
          </p:cNvGraphicFramePr>
          <p:nvPr>
            <p:extLst>
              <p:ext uri="{D42A27DB-BD31-4B8C-83A1-F6EECF244321}">
                <p14:modId xmlns:p14="http://schemas.microsoft.com/office/powerpoint/2010/main" val="1318195339"/>
              </p:ext>
            </p:extLst>
          </p:nvPr>
        </p:nvGraphicFramePr>
        <p:xfrm>
          <a:off x="6417330" y="4539737"/>
          <a:ext cx="1936230" cy="430413"/>
        </p:xfrm>
        <a:graphic>
          <a:graphicData uri="http://schemas.openxmlformats.org/presentationml/2006/ole">
            <mc:AlternateContent xmlns:mc="http://schemas.openxmlformats.org/markup-compatibility/2006">
              <mc:Choice xmlns:v="urn:schemas-microsoft-com:vml" Requires="v">
                <p:oleObj name="公式" r:id="rId9" imgW="1028700" imgH="228600" progId="Equation.3">
                  <p:embed/>
                </p:oleObj>
              </mc:Choice>
              <mc:Fallback>
                <p:oleObj name="公式" r:id="rId9" imgW="1028700" imgH="228600" progId="Equation.3">
                  <p:embed/>
                  <p:pic>
                    <p:nvPicPr>
                      <p:cNvPr id="91141" name="Object 5">
                        <a:extLst>
                          <a:ext uri="{FF2B5EF4-FFF2-40B4-BE49-F238E27FC236}">
                            <a16:creationId xmlns:a16="http://schemas.microsoft.com/office/drawing/2014/main" id="{EC352833-1AFC-E3E9-7621-7263E62986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7330" y="4539737"/>
                        <a:ext cx="1936230" cy="430413"/>
                      </a:xfrm>
                      <a:prstGeom prst="rect">
                        <a:avLst/>
                      </a:prstGeom>
                      <a:noFill/>
                      <a:ln>
                        <a:noFill/>
                      </a:ln>
                      <a:effectLst/>
                    </p:spPr>
                  </p:pic>
                </p:oleObj>
              </mc:Fallback>
            </mc:AlternateContent>
          </a:graphicData>
        </a:graphic>
      </p:graphicFrame>
      <p:sp>
        <p:nvSpPr>
          <p:cNvPr id="12" name="Text Box 6">
            <a:extLst>
              <a:ext uri="{FF2B5EF4-FFF2-40B4-BE49-F238E27FC236}">
                <a16:creationId xmlns:a16="http://schemas.microsoft.com/office/drawing/2014/main" id="{88015AAA-C38C-B345-7AF3-84AEC34EB44B}"/>
              </a:ext>
            </a:extLst>
          </p:cNvPr>
          <p:cNvSpPr txBox="1">
            <a:spLocks noChangeArrowheads="1"/>
          </p:cNvSpPr>
          <p:nvPr/>
        </p:nvSpPr>
        <p:spPr bwMode="auto">
          <a:xfrm>
            <a:off x="735780" y="4524112"/>
            <a:ext cx="80851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b="0" dirty="0">
                <a:latin typeface="Arial" panose="020B0604020202020204" pitchFamily="34" charset="0"/>
                <a:ea typeface="宋体" panose="02010600030101010101" pitchFamily="2" charset="-122"/>
              </a:rPr>
              <a:t>(2) </a:t>
            </a:r>
            <a:r>
              <a:rPr kumimoji="0" lang="en-US" altLang="zh-CN" sz="2400" b="0" i="1" dirty="0"/>
              <a:t>f</a:t>
            </a:r>
            <a:r>
              <a:rPr kumimoji="0" lang="en-US" altLang="zh-CN" sz="2400" b="0" dirty="0"/>
              <a:t>(</a:t>
            </a:r>
            <a:r>
              <a:rPr kumimoji="0" lang="en-US" altLang="zh-CN" sz="2400" b="0" i="1" dirty="0"/>
              <a:t>z</a:t>
            </a:r>
            <a:r>
              <a:rPr kumimoji="0" lang="en-US" altLang="zh-CN" sz="2400" b="0" dirty="0"/>
              <a:t>)</a:t>
            </a:r>
            <a:r>
              <a:rPr kumimoji="0" lang="zh-CN" altLang="en-US" sz="2400" b="0" dirty="0">
                <a:latin typeface="Arial" panose="020B0604020202020204" pitchFamily="34" charset="0"/>
                <a:ea typeface="宋体" panose="02010600030101010101" pitchFamily="2" charset="-122"/>
              </a:rPr>
              <a:t>在</a:t>
            </a:r>
            <a:r>
              <a:rPr kumimoji="0" lang="en-US" altLang="zh-CN" sz="2400" i="1" dirty="0"/>
              <a:t>z</a:t>
            </a:r>
            <a:r>
              <a:rPr kumimoji="0" lang="en-US" altLang="zh-CN" sz="2400" dirty="0"/>
              <a:t> </a:t>
            </a:r>
            <a:r>
              <a:rPr kumimoji="0" lang="en-US" altLang="zh-CN" sz="2400" b="0" dirty="0">
                <a:latin typeface="Arial" panose="020B0604020202020204" pitchFamily="34" charset="0"/>
                <a:ea typeface="宋体" panose="02010600030101010101" pitchFamily="2" charset="-122"/>
              </a:rPr>
              <a:t>=∞</a:t>
            </a:r>
            <a:r>
              <a:rPr kumimoji="0" lang="zh-CN" altLang="en-US" sz="2400" b="0" dirty="0">
                <a:latin typeface="Arial" panose="020B0604020202020204" pitchFamily="34" charset="0"/>
                <a:ea typeface="宋体" panose="02010600030101010101" pitchFamily="2" charset="-122"/>
              </a:rPr>
              <a:t>的某去心邻域</a:t>
            </a:r>
            <a:r>
              <a:rPr kumimoji="0" lang="en-US" altLang="zh-CN" sz="2400" b="0" dirty="0">
                <a:latin typeface="Arial" panose="020B0604020202020204" pitchFamily="34" charset="0"/>
                <a:ea typeface="宋体" panose="02010600030101010101" pitchFamily="2" charset="-122"/>
              </a:rPr>
              <a:t>N-{∞}</a:t>
            </a:r>
            <a:r>
              <a:rPr kumimoji="0" lang="zh-CN" altLang="en-US" sz="2400" b="0" dirty="0">
                <a:latin typeface="Arial" panose="020B0604020202020204" pitchFamily="34" charset="0"/>
                <a:ea typeface="宋体" panose="02010600030101010101" pitchFamily="2" charset="-122"/>
              </a:rPr>
              <a:t>内能表成</a:t>
            </a:r>
          </a:p>
        </p:txBody>
      </p:sp>
      <p:sp>
        <p:nvSpPr>
          <p:cNvPr id="13" name="Text Box 11">
            <a:extLst>
              <a:ext uri="{FF2B5EF4-FFF2-40B4-BE49-F238E27FC236}">
                <a16:creationId xmlns:a16="http://schemas.microsoft.com/office/drawing/2014/main" id="{F2CDA08C-ED44-5BC2-CBF2-981D929D0CF4}"/>
              </a:ext>
            </a:extLst>
          </p:cNvPr>
          <p:cNvSpPr txBox="1">
            <a:spLocks noChangeArrowheads="1"/>
          </p:cNvSpPr>
          <p:nvPr/>
        </p:nvSpPr>
        <p:spPr bwMode="auto">
          <a:xfrm>
            <a:off x="688543" y="5715316"/>
            <a:ext cx="9001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b="0" dirty="0">
                <a:latin typeface="Arial" panose="020B0604020202020204" pitchFamily="34" charset="0"/>
                <a:ea typeface="宋体" panose="02010600030101010101" pitchFamily="2" charset="-122"/>
              </a:rPr>
              <a:t>(3) </a:t>
            </a:r>
            <a:r>
              <a:rPr kumimoji="0" lang="en-US" altLang="zh-CN" sz="2400" b="0" i="1" dirty="0"/>
              <a:t>g</a:t>
            </a:r>
            <a:r>
              <a:rPr kumimoji="0" lang="en-US" altLang="zh-CN" sz="2400" b="0" dirty="0"/>
              <a:t>(</a:t>
            </a:r>
            <a:r>
              <a:rPr kumimoji="0" lang="en-US" altLang="zh-CN" sz="2400" b="0" i="1" dirty="0"/>
              <a:t>z</a:t>
            </a:r>
            <a:r>
              <a:rPr kumimoji="0" lang="en-US" altLang="zh-CN" sz="2400" b="0" dirty="0"/>
              <a:t>)</a:t>
            </a:r>
            <a:r>
              <a:rPr kumimoji="0" lang="en-US" altLang="zh-CN" sz="2400" b="0" dirty="0">
                <a:latin typeface="Arial" panose="020B0604020202020204" pitchFamily="34" charset="0"/>
                <a:ea typeface="宋体" panose="02010600030101010101" pitchFamily="2" charset="-122"/>
              </a:rPr>
              <a:t>=1/ </a:t>
            </a:r>
            <a:r>
              <a:rPr kumimoji="0" lang="en-US" altLang="zh-CN" sz="2400" b="0" i="1" dirty="0"/>
              <a:t>f</a:t>
            </a:r>
            <a:r>
              <a:rPr kumimoji="0" lang="en-US" altLang="zh-CN" sz="2400" b="0" dirty="0"/>
              <a:t>(</a:t>
            </a:r>
            <a:r>
              <a:rPr kumimoji="0" lang="en-US" altLang="zh-CN" sz="2400" b="0" i="1" dirty="0"/>
              <a:t>z</a:t>
            </a:r>
            <a:r>
              <a:rPr kumimoji="0" lang="en-US" altLang="zh-CN" sz="2400" b="0" dirty="0"/>
              <a:t>)</a:t>
            </a:r>
            <a:r>
              <a:rPr kumimoji="0" lang="zh-CN" altLang="en-US" sz="2400" b="0" dirty="0">
                <a:latin typeface="Arial" panose="020B0604020202020204" pitchFamily="34" charset="0"/>
                <a:ea typeface="宋体" panose="02010600030101010101" pitchFamily="2" charset="-122"/>
              </a:rPr>
              <a:t>以</a:t>
            </a:r>
            <a:r>
              <a:rPr kumimoji="0" lang="en-US" altLang="zh-CN" sz="2400" i="1" dirty="0"/>
              <a:t>z</a:t>
            </a:r>
            <a:r>
              <a:rPr kumimoji="0" lang="en-US" altLang="zh-CN" sz="2400" dirty="0"/>
              <a:t> </a:t>
            </a:r>
            <a:r>
              <a:rPr kumimoji="0" lang="en-US" altLang="zh-CN" sz="2400" b="0" dirty="0">
                <a:latin typeface="Arial" panose="020B0604020202020204" pitchFamily="34" charset="0"/>
                <a:ea typeface="宋体" panose="02010600030101010101" pitchFamily="2" charset="-122"/>
              </a:rPr>
              <a:t>=∞</a:t>
            </a:r>
            <a:r>
              <a:rPr kumimoji="0" lang="zh-CN" altLang="en-US" sz="2400" b="0" dirty="0">
                <a:latin typeface="Arial" panose="020B0604020202020204" pitchFamily="34" charset="0"/>
                <a:ea typeface="宋体" panose="02010600030101010101" pitchFamily="2" charset="-122"/>
              </a:rPr>
              <a:t>为</a:t>
            </a:r>
            <a:r>
              <a:rPr kumimoji="0" lang="en-US" altLang="zh-CN" sz="2400" b="0" dirty="0">
                <a:latin typeface="Arial" panose="020B0604020202020204" pitchFamily="34" charset="0"/>
                <a:ea typeface="宋体" panose="02010600030101010101" pitchFamily="2" charset="-122"/>
              </a:rPr>
              <a:t>m</a:t>
            </a:r>
            <a:r>
              <a:rPr kumimoji="0" lang="zh-CN" altLang="en-US" sz="2400" b="0" dirty="0">
                <a:latin typeface="Arial" panose="020B0604020202020204" pitchFamily="34" charset="0"/>
                <a:ea typeface="宋体" panose="02010600030101010101" pitchFamily="2" charset="-122"/>
              </a:rPr>
              <a:t>级零点</a:t>
            </a:r>
            <a:r>
              <a:rPr kumimoji="0" lang="en-US" altLang="zh-CN" sz="2400" b="0" dirty="0">
                <a:latin typeface="Arial" panose="020B0604020202020204" pitchFamily="34" charset="0"/>
                <a:ea typeface="宋体" panose="02010600030101010101" pitchFamily="2" charset="-122"/>
              </a:rPr>
              <a:t>(</a:t>
            </a:r>
            <a:r>
              <a:rPr kumimoji="0" lang="zh-CN" altLang="en-US" sz="2400" b="0" dirty="0">
                <a:latin typeface="Arial" panose="020B0604020202020204" pitchFamily="34" charset="0"/>
                <a:ea typeface="宋体" panose="02010600030101010101" pitchFamily="2" charset="-122"/>
              </a:rPr>
              <a:t>只要令</a:t>
            </a:r>
            <a:r>
              <a:rPr kumimoji="0" lang="en-US" altLang="zh-CN" sz="2400" b="0" dirty="0">
                <a:latin typeface="Arial" panose="020B0604020202020204" pitchFamily="34" charset="0"/>
                <a:ea typeface="宋体" panose="02010600030101010101" pitchFamily="2" charset="-122"/>
              </a:rPr>
              <a:t>g(</a:t>
            </a:r>
            <a:r>
              <a:rPr kumimoji="0" lang="en-US" altLang="zh-CN" sz="2400" b="0" dirty="0"/>
              <a:t>∞</a:t>
            </a:r>
            <a:r>
              <a:rPr kumimoji="0" lang="en-US" altLang="zh-CN" sz="2400" b="0" dirty="0">
                <a:latin typeface="Arial" panose="020B0604020202020204" pitchFamily="34" charset="0"/>
                <a:ea typeface="宋体" panose="02010600030101010101" pitchFamily="2" charset="-122"/>
              </a:rPr>
              <a:t>)=0).</a:t>
            </a:r>
          </a:p>
        </p:txBody>
      </p:sp>
      <p:sp>
        <p:nvSpPr>
          <p:cNvPr id="14" name="Rectangle 12">
            <a:extLst>
              <a:ext uri="{FF2B5EF4-FFF2-40B4-BE49-F238E27FC236}">
                <a16:creationId xmlns:a16="http://schemas.microsoft.com/office/drawing/2014/main" id="{9053C46D-BAE0-911B-0750-0D0386DE8207}"/>
              </a:ext>
            </a:extLst>
          </p:cNvPr>
          <p:cNvSpPr>
            <a:spLocks noChangeArrowheads="1"/>
          </p:cNvSpPr>
          <p:nvPr/>
        </p:nvSpPr>
        <p:spPr bwMode="auto">
          <a:xfrm>
            <a:off x="1006867" y="5161070"/>
            <a:ext cx="45060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b="0" dirty="0"/>
              <a:t>其中       在</a:t>
            </a:r>
            <a:r>
              <a:rPr kumimoji="0" lang="en-US" altLang="zh-CN" sz="2400" i="1" dirty="0"/>
              <a:t>z</a:t>
            </a:r>
            <a:r>
              <a:rPr kumimoji="0" lang="en-US" altLang="zh-CN" sz="2400" dirty="0"/>
              <a:t> </a:t>
            </a:r>
            <a:r>
              <a:rPr kumimoji="0" lang="en-US" altLang="zh-CN" sz="2400" b="0" dirty="0"/>
              <a:t>=∞</a:t>
            </a:r>
            <a:r>
              <a:rPr kumimoji="0" lang="zh-CN" altLang="en-US" sz="2400" b="0" dirty="0"/>
              <a:t>的邻域</a:t>
            </a:r>
            <a:r>
              <a:rPr kumimoji="0" lang="en-US" altLang="zh-CN" sz="2400" b="0" dirty="0"/>
              <a:t>N</a:t>
            </a:r>
            <a:r>
              <a:rPr kumimoji="0" lang="zh-CN" altLang="en-US" sz="2400" b="0" dirty="0"/>
              <a:t>内解析</a:t>
            </a:r>
            <a:r>
              <a:rPr kumimoji="0" lang="en-US" altLang="zh-CN" sz="2400" b="0" dirty="0"/>
              <a:t>,</a:t>
            </a:r>
            <a:r>
              <a:rPr kumimoji="0" lang="zh-CN" altLang="en-US" sz="2400" b="0" dirty="0"/>
              <a:t>且</a:t>
            </a:r>
          </a:p>
        </p:txBody>
      </p:sp>
      <p:graphicFrame>
        <p:nvGraphicFramePr>
          <p:cNvPr id="15" name="Object 13">
            <a:extLst>
              <a:ext uri="{FF2B5EF4-FFF2-40B4-BE49-F238E27FC236}">
                <a16:creationId xmlns:a16="http://schemas.microsoft.com/office/drawing/2014/main" id="{1747BCB0-16FE-C483-BB43-163F57CD6571}"/>
              </a:ext>
            </a:extLst>
          </p:cNvPr>
          <p:cNvGraphicFramePr>
            <a:graphicFrameLocks noChangeAspect="1"/>
          </p:cNvGraphicFramePr>
          <p:nvPr>
            <p:extLst>
              <p:ext uri="{D42A27DB-BD31-4B8C-83A1-F6EECF244321}">
                <p14:modId xmlns:p14="http://schemas.microsoft.com/office/powerpoint/2010/main" val="231343626"/>
              </p:ext>
            </p:extLst>
          </p:nvPr>
        </p:nvGraphicFramePr>
        <p:xfrm>
          <a:off x="1500521" y="5145702"/>
          <a:ext cx="726704" cy="447091"/>
        </p:xfrm>
        <a:graphic>
          <a:graphicData uri="http://schemas.openxmlformats.org/presentationml/2006/ole">
            <mc:AlternateContent xmlns:mc="http://schemas.openxmlformats.org/markup-compatibility/2006">
              <mc:Choice xmlns:v="urn:schemas-microsoft-com:vml" Requires="v">
                <p:oleObj name="公式" r:id="rId11" imgW="330057" imgH="203112" progId="Equation.3">
                  <p:embed/>
                </p:oleObj>
              </mc:Choice>
              <mc:Fallback>
                <p:oleObj name="公式" r:id="rId11" imgW="330057" imgH="203112" progId="Equation.3">
                  <p:embed/>
                  <p:pic>
                    <p:nvPicPr>
                      <p:cNvPr id="27659" name="Object 13">
                        <a:extLst>
                          <a:ext uri="{FF2B5EF4-FFF2-40B4-BE49-F238E27FC236}">
                            <a16:creationId xmlns:a16="http://schemas.microsoft.com/office/drawing/2014/main" id="{55B59536-3269-A2E9-DEE0-FCB09031C7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0521" y="5145702"/>
                        <a:ext cx="726704" cy="447091"/>
                      </a:xfrm>
                      <a:prstGeom prst="rect">
                        <a:avLst/>
                      </a:prstGeom>
                      <a:noFill/>
                      <a:ln>
                        <a:noFill/>
                      </a:ln>
                      <a:effectLst/>
                    </p:spPr>
                  </p:pic>
                </p:oleObj>
              </mc:Fallback>
            </mc:AlternateContent>
          </a:graphicData>
        </a:graphic>
      </p:graphicFrame>
      <p:graphicFrame>
        <p:nvGraphicFramePr>
          <p:cNvPr id="16" name="Object 14">
            <a:extLst>
              <a:ext uri="{FF2B5EF4-FFF2-40B4-BE49-F238E27FC236}">
                <a16:creationId xmlns:a16="http://schemas.microsoft.com/office/drawing/2014/main" id="{9132569B-AD38-F266-DD08-C38CCEF6C7D8}"/>
              </a:ext>
            </a:extLst>
          </p:cNvPr>
          <p:cNvGraphicFramePr>
            <a:graphicFrameLocks noChangeAspect="1"/>
          </p:cNvGraphicFramePr>
          <p:nvPr>
            <p:extLst>
              <p:ext uri="{D42A27DB-BD31-4B8C-83A1-F6EECF244321}">
                <p14:modId xmlns:p14="http://schemas.microsoft.com/office/powerpoint/2010/main" val="729935181"/>
              </p:ext>
            </p:extLst>
          </p:nvPr>
        </p:nvGraphicFramePr>
        <p:xfrm>
          <a:off x="5542597" y="5112735"/>
          <a:ext cx="1412753" cy="461665"/>
        </p:xfrm>
        <a:graphic>
          <a:graphicData uri="http://schemas.openxmlformats.org/presentationml/2006/ole">
            <mc:AlternateContent xmlns:mc="http://schemas.openxmlformats.org/markup-compatibility/2006">
              <mc:Choice xmlns:v="urn:schemas-microsoft-com:vml" Requires="v">
                <p:oleObj name="公式" r:id="rId13" imgW="622030" imgH="203112" progId="Equation.3">
                  <p:embed/>
                </p:oleObj>
              </mc:Choice>
              <mc:Fallback>
                <p:oleObj name="公式" r:id="rId13" imgW="622030" imgH="203112" progId="Equation.3">
                  <p:embed/>
                  <p:pic>
                    <p:nvPicPr>
                      <p:cNvPr id="27660" name="Object 14">
                        <a:extLst>
                          <a:ext uri="{FF2B5EF4-FFF2-40B4-BE49-F238E27FC236}">
                            <a16:creationId xmlns:a16="http://schemas.microsoft.com/office/drawing/2014/main" id="{586F4BB6-ED2D-16A9-8F82-D2A4B33FC5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42597" y="5112735"/>
                        <a:ext cx="1412753" cy="461665"/>
                      </a:xfrm>
                      <a:prstGeom prst="rect">
                        <a:avLst/>
                      </a:prstGeom>
                      <a:noFill/>
                      <a:ln>
                        <a:noFill/>
                      </a:ln>
                      <a:effectLst/>
                    </p:spPr>
                  </p:pic>
                </p:oleObj>
              </mc:Fallback>
            </mc:AlternateContent>
          </a:graphicData>
        </a:graphic>
      </p:graphicFrame>
      <p:sp>
        <p:nvSpPr>
          <p:cNvPr id="18" name="文本框 17">
            <a:extLst>
              <a:ext uri="{FF2B5EF4-FFF2-40B4-BE49-F238E27FC236}">
                <a16:creationId xmlns:a16="http://schemas.microsoft.com/office/drawing/2014/main" id="{D7A56688-A847-BB8E-96DD-65BAD3847A54}"/>
              </a:ext>
            </a:extLst>
          </p:cNvPr>
          <p:cNvSpPr txBox="1"/>
          <p:nvPr/>
        </p:nvSpPr>
        <p:spPr>
          <a:xfrm>
            <a:off x="458749" y="3990047"/>
            <a:ext cx="5385816" cy="461665"/>
          </a:xfrm>
          <a:prstGeom prst="rect">
            <a:avLst/>
          </a:prstGeom>
          <a:noFill/>
        </p:spPr>
        <p:txBody>
          <a:bodyPr wrap="square">
            <a:spAutoFit/>
          </a:bodyPr>
          <a:lstStyle/>
          <a:p>
            <a:r>
              <a:rPr kumimoji="0" lang="zh-CN" altLang="en-US" sz="2400" b="0" dirty="0">
                <a:solidFill>
                  <a:srgbClr val="FF0000"/>
                </a:solidFill>
              </a:rPr>
              <a:t>定理</a:t>
            </a:r>
            <a:r>
              <a:rPr kumimoji="0" lang="en-US" altLang="zh-CN" sz="2400" b="0" dirty="0">
                <a:solidFill>
                  <a:srgbClr val="FF0000"/>
                </a:solidFill>
              </a:rPr>
              <a:t>4.12’ </a:t>
            </a:r>
            <a:endParaRPr lang="zh-CN" altLang="en-US" sz="2400" dirty="0"/>
          </a:p>
        </p:txBody>
      </p:sp>
    </p:spTree>
    <p:extLst>
      <p:ext uri="{BB962C8B-B14F-4D97-AF65-F5344CB8AC3E}">
        <p14:creationId xmlns:p14="http://schemas.microsoft.com/office/powerpoint/2010/main" val="198427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E126B10-980C-C21E-7821-241D7D044D96}"/>
              </a:ext>
            </a:extLst>
          </p:cNvPr>
          <p:cNvSpPr>
            <a:spLocks noGrp="1"/>
          </p:cNvSpPr>
          <p:nvPr>
            <p:ph type="sldNum" sz="quarter" idx="10"/>
          </p:nvPr>
        </p:nvSpPr>
        <p:spPr/>
        <p:txBody>
          <a:bodyPr/>
          <a:lstStyle/>
          <a:p>
            <a:pPr>
              <a:defRPr/>
            </a:pPr>
            <a:fld id="{F71F9628-35F6-4E6E-80FB-99BADA7E7D11}" type="slidenum">
              <a:rPr lang="en-US" altLang="zh-CN"/>
              <a:pPr>
                <a:defRPr/>
              </a:pPr>
              <a:t>34</a:t>
            </a:fld>
            <a:endParaRPr lang="en-US" altLang="zh-CN"/>
          </a:p>
        </p:txBody>
      </p:sp>
      <p:sp>
        <p:nvSpPr>
          <p:cNvPr id="3" name="日期占位符 2">
            <a:extLst>
              <a:ext uri="{FF2B5EF4-FFF2-40B4-BE49-F238E27FC236}">
                <a16:creationId xmlns:a16="http://schemas.microsoft.com/office/drawing/2014/main" id="{5E342F7E-E610-71B3-EDB6-BBAA2F3BFF60}"/>
              </a:ext>
            </a:extLst>
          </p:cNvPr>
          <p:cNvSpPr>
            <a:spLocks noGrp="1"/>
          </p:cNvSpPr>
          <p:nvPr>
            <p:ph type="dt" sz="quarter" idx="11"/>
          </p:nvPr>
        </p:nvSpPr>
        <p:spPr/>
        <p:txBody>
          <a:bodyPr/>
          <a:lstStyle/>
          <a:p>
            <a:pPr>
              <a:defRPr/>
            </a:pPr>
            <a:fld id="{C7E8EED9-180F-40C5-895C-39DCB99E840C}" type="datetime1">
              <a:rPr lang="zh-CN" altLang="en-US"/>
              <a:pPr>
                <a:defRPr/>
              </a:pPr>
              <a:t>2023/10/17</a:t>
            </a:fld>
            <a:endParaRPr lang="en-US" altLang="zh-CN"/>
          </a:p>
        </p:txBody>
      </p:sp>
      <p:sp>
        <p:nvSpPr>
          <p:cNvPr id="92163" name="Text Box 3">
            <a:extLst>
              <a:ext uri="{FF2B5EF4-FFF2-40B4-BE49-F238E27FC236}">
                <a16:creationId xmlns:a16="http://schemas.microsoft.com/office/drawing/2014/main" id="{EB8FB269-CDA8-ACEC-8A04-41762FAE7B85}"/>
              </a:ext>
            </a:extLst>
          </p:cNvPr>
          <p:cNvSpPr txBox="1">
            <a:spLocks noChangeArrowheads="1"/>
          </p:cNvSpPr>
          <p:nvPr/>
        </p:nvSpPr>
        <p:spPr bwMode="auto">
          <a:xfrm>
            <a:off x="323850" y="1939925"/>
            <a:ext cx="8748713"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pPr>
            <a:r>
              <a:rPr kumimoji="0" lang="en-US" altLang="zh-CN" sz="2400" b="0" dirty="0"/>
              <a:t>f(z)</a:t>
            </a:r>
            <a:r>
              <a:rPr kumimoji="0" lang="zh-CN" altLang="en-US" sz="2400" b="0" dirty="0"/>
              <a:t>的孤立奇点∞为本性奇点的充要条件是下列任何一条成立</a:t>
            </a:r>
            <a:r>
              <a:rPr kumimoji="0" lang="en-US" altLang="zh-CN" sz="2400" b="0" dirty="0"/>
              <a:t>:</a:t>
            </a:r>
          </a:p>
          <a:p>
            <a:pPr eaLnBrk="1" hangingPunct="1">
              <a:lnSpc>
                <a:spcPct val="130000"/>
              </a:lnSpc>
            </a:pPr>
            <a:r>
              <a:rPr kumimoji="0" lang="en-US" altLang="zh-CN" sz="2400" b="0" dirty="0"/>
              <a:t>(1)f(z)</a:t>
            </a:r>
            <a:r>
              <a:rPr kumimoji="0" lang="zh-CN" altLang="en-US" sz="2400" b="0" dirty="0"/>
              <a:t>在</a:t>
            </a:r>
            <a:r>
              <a:rPr kumimoji="0" lang="en-US" altLang="zh-CN" sz="2400" b="0" dirty="0"/>
              <a:t>z=∞</a:t>
            </a:r>
            <a:r>
              <a:rPr kumimoji="0" lang="zh-CN" altLang="en-US" sz="2400" b="0" dirty="0"/>
              <a:t>的主要部分有无穷多项正幂不等于零</a:t>
            </a:r>
          </a:p>
        </p:txBody>
      </p:sp>
      <p:graphicFrame>
        <p:nvGraphicFramePr>
          <p:cNvPr id="92165" name="Object 5">
            <a:extLst>
              <a:ext uri="{FF2B5EF4-FFF2-40B4-BE49-F238E27FC236}">
                <a16:creationId xmlns:a16="http://schemas.microsoft.com/office/drawing/2014/main" id="{BC642E36-B04B-9EAE-C945-332989272CAF}"/>
              </a:ext>
            </a:extLst>
          </p:cNvPr>
          <p:cNvGraphicFramePr>
            <a:graphicFrameLocks noChangeAspect="1"/>
          </p:cNvGraphicFramePr>
          <p:nvPr>
            <p:extLst>
              <p:ext uri="{D42A27DB-BD31-4B8C-83A1-F6EECF244321}">
                <p14:modId xmlns:p14="http://schemas.microsoft.com/office/powerpoint/2010/main" val="1486968946"/>
              </p:ext>
            </p:extLst>
          </p:nvPr>
        </p:nvGraphicFramePr>
        <p:xfrm>
          <a:off x="827584" y="3272791"/>
          <a:ext cx="1561988" cy="608013"/>
        </p:xfrm>
        <a:graphic>
          <a:graphicData uri="http://schemas.openxmlformats.org/presentationml/2006/ole">
            <mc:AlternateContent xmlns:mc="http://schemas.openxmlformats.org/markup-compatibility/2006">
              <mc:Choice xmlns:v="urn:schemas-microsoft-com:vml" Requires="v">
                <p:oleObj name="公式" r:id="rId2" imgW="571252" imgH="279279" progId="Equation.3">
                  <p:embed/>
                </p:oleObj>
              </mc:Choice>
              <mc:Fallback>
                <p:oleObj name="公式" r:id="rId2" imgW="571252" imgH="279279" progId="Equation.3">
                  <p:embed/>
                  <p:pic>
                    <p:nvPicPr>
                      <p:cNvPr id="92165" name="Object 5">
                        <a:extLst>
                          <a:ext uri="{FF2B5EF4-FFF2-40B4-BE49-F238E27FC236}">
                            <a16:creationId xmlns:a16="http://schemas.microsoft.com/office/drawing/2014/main" id="{BC642E36-B04B-9EAE-C945-332989272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72791"/>
                        <a:ext cx="1561988" cy="608013"/>
                      </a:xfrm>
                      <a:prstGeom prst="rect">
                        <a:avLst/>
                      </a:prstGeom>
                      <a:noFill/>
                      <a:ln>
                        <a:noFill/>
                      </a:ln>
                      <a:effectLst/>
                    </p:spPr>
                  </p:pic>
                </p:oleObj>
              </mc:Fallback>
            </mc:AlternateContent>
          </a:graphicData>
        </a:graphic>
      </p:graphicFrame>
      <p:sp>
        <p:nvSpPr>
          <p:cNvPr id="92166" name="Text Box 6">
            <a:extLst>
              <a:ext uri="{FF2B5EF4-FFF2-40B4-BE49-F238E27FC236}">
                <a16:creationId xmlns:a16="http://schemas.microsoft.com/office/drawing/2014/main" id="{653F8224-C095-17AC-8AC8-65DB65A63EF0}"/>
              </a:ext>
            </a:extLst>
          </p:cNvPr>
          <p:cNvSpPr txBox="1">
            <a:spLocks noChangeArrowheads="1"/>
          </p:cNvSpPr>
          <p:nvPr/>
        </p:nvSpPr>
        <p:spPr bwMode="auto">
          <a:xfrm>
            <a:off x="2356436" y="3287476"/>
            <a:ext cx="4105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zh-CN" altLang="en-US" sz="2400" b="0" dirty="0"/>
              <a:t>广义不存在</a:t>
            </a:r>
            <a:r>
              <a:rPr kumimoji="0" lang="en-US" altLang="zh-CN" sz="2400" b="0" dirty="0"/>
              <a:t>(</a:t>
            </a:r>
            <a:r>
              <a:rPr kumimoji="0" lang="zh-CN" altLang="en-US" sz="2400" b="0" dirty="0"/>
              <a:t>即当</a:t>
            </a:r>
            <a:r>
              <a:rPr kumimoji="0" lang="en-US" altLang="zh-CN" sz="2400" b="0" dirty="0"/>
              <a:t>z</a:t>
            </a:r>
            <a:r>
              <a:rPr kumimoji="0" lang="zh-CN" altLang="en-US" sz="2400" b="0" dirty="0"/>
              <a:t>趋向于∞时</a:t>
            </a:r>
            <a:r>
              <a:rPr kumimoji="0" lang="en-US" altLang="zh-CN" sz="2400" b="0" dirty="0"/>
              <a:t>,</a:t>
            </a:r>
          </a:p>
        </p:txBody>
      </p:sp>
      <p:sp>
        <p:nvSpPr>
          <p:cNvPr id="92167" name="Text Box 7">
            <a:extLst>
              <a:ext uri="{FF2B5EF4-FFF2-40B4-BE49-F238E27FC236}">
                <a16:creationId xmlns:a16="http://schemas.microsoft.com/office/drawing/2014/main" id="{841E9E3D-7699-5AF4-0E13-D205FF77E782}"/>
              </a:ext>
            </a:extLst>
          </p:cNvPr>
          <p:cNvSpPr txBox="1">
            <a:spLocks noChangeArrowheads="1"/>
          </p:cNvSpPr>
          <p:nvPr/>
        </p:nvSpPr>
        <p:spPr bwMode="auto">
          <a:xfrm>
            <a:off x="754386" y="3959624"/>
            <a:ext cx="50145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b="0"/>
              <a:t>f(z)</a:t>
            </a:r>
            <a:r>
              <a:rPr kumimoji="0" lang="zh-CN" altLang="en-US" sz="2400" b="0"/>
              <a:t>不趋向于任何</a:t>
            </a:r>
            <a:r>
              <a:rPr kumimoji="0" lang="en-US" altLang="zh-CN" sz="2400" b="0"/>
              <a:t>(</a:t>
            </a:r>
            <a:r>
              <a:rPr kumimoji="0" lang="zh-CN" altLang="en-US" sz="2400" b="0"/>
              <a:t>有限或无穷</a:t>
            </a:r>
            <a:r>
              <a:rPr kumimoji="0" lang="en-US" altLang="zh-CN" sz="2400" b="0"/>
              <a:t>)</a:t>
            </a:r>
            <a:r>
              <a:rPr kumimoji="0" lang="zh-CN" altLang="en-US" sz="2400" b="0"/>
              <a:t>极限</a:t>
            </a:r>
            <a:r>
              <a:rPr kumimoji="0" lang="en-US" altLang="zh-CN" sz="2400" b="0"/>
              <a:t>).</a:t>
            </a:r>
          </a:p>
        </p:txBody>
      </p:sp>
      <p:sp>
        <p:nvSpPr>
          <p:cNvPr id="92168" name="Rectangle 8">
            <a:extLst>
              <a:ext uri="{FF2B5EF4-FFF2-40B4-BE49-F238E27FC236}">
                <a16:creationId xmlns:a16="http://schemas.microsoft.com/office/drawing/2014/main" id="{2B8BB78B-6769-BAC2-91A2-61E212749E14}"/>
              </a:ext>
            </a:extLst>
          </p:cNvPr>
          <p:cNvSpPr>
            <a:spLocks noChangeArrowheads="1"/>
          </p:cNvSpPr>
          <p:nvPr/>
        </p:nvSpPr>
        <p:spPr bwMode="auto">
          <a:xfrm>
            <a:off x="395313" y="3258406"/>
            <a:ext cx="3590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nSpc>
                <a:spcPct val="120000"/>
              </a:lnSpc>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defRPr kumimoji="1" sz="28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defRPr kumimoji="1"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defRPr kumimoji="1"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pPr>
            <a:r>
              <a:rPr kumimoji="0" lang="en-US" altLang="zh-CN" sz="2400" b="0"/>
              <a:t>(2)</a:t>
            </a:r>
          </a:p>
        </p:txBody>
      </p:sp>
      <p:sp>
        <p:nvSpPr>
          <p:cNvPr id="7" name="文本框 6">
            <a:extLst>
              <a:ext uri="{FF2B5EF4-FFF2-40B4-BE49-F238E27FC236}">
                <a16:creationId xmlns:a16="http://schemas.microsoft.com/office/drawing/2014/main" id="{1B2750EE-BC96-847C-DE68-6D40BC677E68}"/>
              </a:ext>
            </a:extLst>
          </p:cNvPr>
          <p:cNvSpPr txBox="1"/>
          <p:nvPr/>
        </p:nvSpPr>
        <p:spPr>
          <a:xfrm>
            <a:off x="179512" y="1579562"/>
            <a:ext cx="5385816" cy="506998"/>
          </a:xfrm>
          <a:prstGeom prst="rect">
            <a:avLst/>
          </a:prstGeom>
          <a:noFill/>
        </p:spPr>
        <p:txBody>
          <a:bodyPr wrap="square">
            <a:spAutoFit/>
          </a:bodyPr>
          <a:lstStyle/>
          <a:p>
            <a:pPr>
              <a:lnSpc>
                <a:spcPct val="125000"/>
              </a:lnSpc>
            </a:pPr>
            <a:r>
              <a:rPr kumimoji="0" lang="zh-CN" altLang="en-US" sz="2400" b="0" dirty="0">
                <a:solidFill>
                  <a:srgbClr val="FF0000"/>
                </a:solidFill>
              </a:rPr>
              <a:t>定理</a:t>
            </a:r>
            <a:r>
              <a:rPr kumimoji="0" lang="en-US" altLang="zh-CN" sz="2400" b="0" dirty="0">
                <a:solidFill>
                  <a:srgbClr val="FF0000"/>
                </a:solidFill>
              </a:rPr>
              <a:t>4.13’ </a:t>
            </a:r>
            <a:endParaRPr lang="zh-CN" altLang="en-US" sz="2400" dirty="0"/>
          </a:p>
        </p:txBody>
      </p:sp>
      <p:sp>
        <p:nvSpPr>
          <p:cNvPr id="8" name="Rectangle 2">
            <a:extLst>
              <a:ext uri="{FF2B5EF4-FFF2-40B4-BE49-F238E27FC236}">
                <a16:creationId xmlns:a16="http://schemas.microsoft.com/office/drawing/2014/main" id="{4BFD4119-2C4C-26AD-89D2-D2A82D797BF1}"/>
              </a:ext>
            </a:extLst>
          </p:cNvPr>
          <p:cNvSpPr txBox="1">
            <a:spLocks noChangeArrowheads="1"/>
          </p:cNvSpPr>
          <p:nvPr/>
        </p:nvSpPr>
        <p:spPr>
          <a:xfrm>
            <a:off x="1863873" y="899328"/>
            <a:ext cx="5828952" cy="33896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r>
              <a:rPr lang="zh-CN" altLang="en-US" sz="2800" b="1" kern="0">
                <a:solidFill>
                  <a:schemeClr val="accent2"/>
                </a:solidFill>
                <a:latin typeface="黑体" panose="02010609060101010101" pitchFamily="49" charset="-122"/>
                <a:ea typeface="黑体" panose="02010609060101010101" pitchFamily="49" charset="-122"/>
              </a:rPr>
              <a:t>解析函数在无穷远点的性质</a:t>
            </a:r>
            <a:endParaRPr lang="zh-CN" altLang="en-US" sz="2800" b="1" kern="0"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01009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left)">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8">
                                            <p:txEl>
                                              <p:pRg st="0" end="0"/>
                                            </p:txEl>
                                          </p:spTgt>
                                        </p:tgtEl>
                                        <p:attrNameLst>
                                          <p:attrName>style.visibility</p:attrName>
                                        </p:attrNameLst>
                                      </p:cBhvr>
                                      <p:to>
                                        <p:strVal val="visible"/>
                                      </p:to>
                                    </p:set>
                                    <p:animEffect transition="in" filter="wipe(left)">
                                      <p:cBhvr>
                                        <p:cTn id="12" dur="500"/>
                                        <p:tgtEl>
                                          <p:spTgt spid="921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165"/>
                                        </p:tgtEl>
                                        <p:attrNameLst>
                                          <p:attrName>style.visibility</p:attrName>
                                        </p:attrNameLst>
                                      </p:cBhvr>
                                      <p:to>
                                        <p:strVal val="visible"/>
                                      </p:to>
                                    </p:set>
                                    <p:animEffect transition="in" filter="wipe(left)">
                                      <p:cBhvr>
                                        <p:cTn id="17" dur="500"/>
                                        <p:tgtEl>
                                          <p:spTgt spid="92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166"/>
                                        </p:tgtEl>
                                        <p:attrNameLst>
                                          <p:attrName>style.visibility</p:attrName>
                                        </p:attrNameLst>
                                      </p:cBhvr>
                                      <p:to>
                                        <p:strVal val="visible"/>
                                      </p:to>
                                    </p:set>
                                    <p:animEffect transition="in" filter="wipe(left)">
                                      <p:cBhvr>
                                        <p:cTn id="22" dur="500"/>
                                        <p:tgtEl>
                                          <p:spTgt spid="92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167"/>
                                        </p:tgtEl>
                                        <p:attrNameLst>
                                          <p:attrName>style.visibility</p:attrName>
                                        </p:attrNameLst>
                                      </p:cBhvr>
                                      <p:to>
                                        <p:strVal val="visible"/>
                                      </p:to>
                                    </p:set>
                                    <p:animEffect transition="in" filter="wipe(left)">
                                      <p:cBhvr>
                                        <p:cTn id="27"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p:bldP spid="92166" grpId="0"/>
      <p:bldP spid="921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E126B10-980C-C21E-7821-241D7D044D96}"/>
              </a:ext>
            </a:extLst>
          </p:cNvPr>
          <p:cNvSpPr>
            <a:spLocks noGrp="1"/>
          </p:cNvSpPr>
          <p:nvPr>
            <p:ph type="sldNum" sz="quarter" idx="10"/>
          </p:nvPr>
        </p:nvSpPr>
        <p:spPr/>
        <p:txBody>
          <a:bodyPr/>
          <a:lstStyle/>
          <a:p>
            <a:pPr>
              <a:defRPr/>
            </a:pPr>
            <a:fld id="{F71F9628-35F6-4E6E-80FB-99BADA7E7D11}" type="slidenum">
              <a:rPr lang="en-US" altLang="zh-CN"/>
              <a:pPr>
                <a:defRPr/>
              </a:pPr>
              <a:t>35</a:t>
            </a:fld>
            <a:endParaRPr lang="en-US" altLang="zh-CN"/>
          </a:p>
        </p:txBody>
      </p:sp>
      <p:sp>
        <p:nvSpPr>
          <p:cNvPr id="3" name="日期占位符 2">
            <a:extLst>
              <a:ext uri="{FF2B5EF4-FFF2-40B4-BE49-F238E27FC236}">
                <a16:creationId xmlns:a16="http://schemas.microsoft.com/office/drawing/2014/main" id="{5E342F7E-E610-71B3-EDB6-BBAA2F3BFF60}"/>
              </a:ext>
            </a:extLst>
          </p:cNvPr>
          <p:cNvSpPr>
            <a:spLocks noGrp="1"/>
          </p:cNvSpPr>
          <p:nvPr>
            <p:ph type="dt" sz="quarter" idx="11"/>
          </p:nvPr>
        </p:nvSpPr>
        <p:spPr/>
        <p:txBody>
          <a:bodyPr/>
          <a:lstStyle/>
          <a:p>
            <a:pPr>
              <a:defRPr/>
            </a:pPr>
            <a:fld id="{C7E8EED9-180F-40C5-895C-39DCB99E840C}" type="datetime1">
              <a:rPr lang="zh-CN" altLang="en-US"/>
              <a:pPr>
                <a:defRPr/>
              </a:pPr>
              <a:t>2023/10/17</a:t>
            </a:fld>
            <a:endParaRPr lang="en-US" altLang="zh-CN"/>
          </a:p>
        </p:txBody>
      </p:sp>
      <p:sp>
        <p:nvSpPr>
          <p:cNvPr id="4" name="文本框 3">
            <a:extLst>
              <a:ext uri="{FF2B5EF4-FFF2-40B4-BE49-F238E27FC236}">
                <a16:creationId xmlns:a16="http://schemas.microsoft.com/office/drawing/2014/main" id="{C34A7D95-0F4B-7858-C7EA-25FE9442419F}"/>
              </a:ext>
            </a:extLst>
          </p:cNvPr>
          <p:cNvSpPr txBox="1"/>
          <p:nvPr/>
        </p:nvSpPr>
        <p:spPr>
          <a:xfrm>
            <a:off x="3491880" y="908720"/>
            <a:ext cx="1627369" cy="523220"/>
          </a:xfrm>
          <a:prstGeom prst="rect">
            <a:avLst/>
          </a:prstGeom>
          <a:noFill/>
        </p:spPr>
        <p:txBody>
          <a:bodyPr wrap="none" rtlCol="0">
            <a:spAutoFit/>
          </a:bodyPr>
          <a:lstStyle/>
          <a:p>
            <a:r>
              <a:rPr lang="zh-CN" altLang="en-US" dirty="0"/>
              <a:t>课后作业</a:t>
            </a:r>
          </a:p>
        </p:txBody>
      </p:sp>
      <p:sp>
        <p:nvSpPr>
          <p:cNvPr id="5" name="文本框 4">
            <a:extLst>
              <a:ext uri="{FF2B5EF4-FFF2-40B4-BE49-F238E27FC236}">
                <a16:creationId xmlns:a16="http://schemas.microsoft.com/office/drawing/2014/main" id="{8A65C7A0-9B49-7930-6704-CE59BE04638A}"/>
              </a:ext>
            </a:extLst>
          </p:cNvPr>
          <p:cNvSpPr txBox="1"/>
          <p:nvPr/>
        </p:nvSpPr>
        <p:spPr>
          <a:xfrm>
            <a:off x="1259632" y="2348880"/>
            <a:ext cx="7241085" cy="523220"/>
          </a:xfrm>
          <a:prstGeom prst="rect">
            <a:avLst/>
          </a:prstGeom>
          <a:noFill/>
        </p:spPr>
        <p:txBody>
          <a:bodyPr wrap="none" rtlCol="0">
            <a:spAutoFit/>
          </a:bodyPr>
          <a:lstStyle/>
          <a:p>
            <a:r>
              <a:rPr lang="zh-CN" altLang="en-US" dirty="0"/>
              <a:t>习题四：</a:t>
            </a:r>
            <a:r>
              <a:rPr lang="en-US" altLang="zh-CN" dirty="0"/>
              <a:t>1,2,9,13</a:t>
            </a:r>
            <a:r>
              <a:rPr lang="zh-CN" altLang="en-US" dirty="0"/>
              <a:t>（</a:t>
            </a:r>
            <a:r>
              <a:rPr lang="en-US" altLang="zh-CN" dirty="0"/>
              <a:t>5-8</a:t>
            </a:r>
            <a:r>
              <a:rPr lang="zh-CN" altLang="en-US" dirty="0"/>
              <a:t>，不用求解无穷远点）</a:t>
            </a:r>
          </a:p>
        </p:txBody>
      </p:sp>
    </p:spTree>
    <p:extLst>
      <p:ext uri="{BB962C8B-B14F-4D97-AF65-F5344CB8AC3E}">
        <p14:creationId xmlns:p14="http://schemas.microsoft.com/office/powerpoint/2010/main" val="33037929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p:cNvSpPr>
            <a:spLocks noGrp="1"/>
          </p:cNvSpPr>
          <p:nvPr>
            <p:ph type="sldNum" sz="quarter" idx="10"/>
          </p:nvPr>
        </p:nvSpPr>
        <p:spPr/>
        <p:txBody>
          <a:bodyPr/>
          <a:lstStyle/>
          <a:p>
            <a:fld id="{4F1F6477-4D78-4AD0-A43D-41664B0A698E}" type="slidenum">
              <a:rPr lang="en-US" altLang="zh-CN"/>
              <a:pPr/>
              <a:t>4</a:t>
            </a:fld>
            <a:endParaRPr lang="en-US" altLang="zh-CN"/>
          </a:p>
        </p:txBody>
      </p:sp>
      <p:sp>
        <p:nvSpPr>
          <p:cNvPr id="17" name="日期占位符 3"/>
          <p:cNvSpPr>
            <a:spLocks noGrp="1"/>
          </p:cNvSpPr>
          <p:nvPr>
            <p:ph type="dt" sz="half" idx="11"/>
          </p:nvPr>
        </p:nvSpPr>
        <p:spPr/>
        <p:txBody>
          <a:bodyPr/>
          <a:lstStyle/>
          <a:p>
            <a:fld id="{A12C9B03-8601-475C-8475-435EDF3E9204}" type="datetime1">
              <a:rPr lang="zh-CN" altLang="en-US"/>
              <a:pPr/>
              <a:t>2023/10/17</a:t>
            </a:fld>
            <a:endParaRPr lang="en-US" altLang="zh-CN"/>
          </a:p>
        </p:txBody>
      </p:sp>
      <p:sp>
        <p:nvSpPr>
          <p:cNvPr id="77827" name="Text Box 3"/>
          <p:cNvSpPr txBox="1">
            <a:spLocks noChangeArrowheads="1"/>
          </p:cNvSpPr>
          <p:nvPr/>
        </p:nvSpPr>
        <p:spPr bwMode="auto">
          <a:xfrm>
            <a:off x="531664" y="1819216"/>
            <a:ext cx="1622425" cy="576248"/>
          </a:xfrm>
          <a:prstGeom prst="rect">
            <a:avLst/>
          </a:prstGeom>
          <a:noFill/>
          <a:ln w="9525">
            <a:noFill/>
            <a:miter lim="800000"/>
            <a:headEnd/>
            <a:tailEnd/>
          </a:ln>
          <a:effectLst/>
        </p:spPr>
        <p:txBody>
          <a:bodyPr>
            <a:spAutoFit/>
          </a:bodyPr>
          <a:lstStyle/>
          <a:p>
            <a:pPr eaLnBrk="0" hangingPunct="0">
              <a:lnSpc>
                <a:spcPct val="150000"/>
              </a:lnSpc>
            </a:pPr>
            <a:r>
              <a:rPr kumimoji="1" lang="zh-CN" altLang="en-US" sz="2400" dirty="0"/>
              <a:t>定义</a:t>
            </a:r>
          </a:p>
        </p:txBody>
      </p:sp>
      <p:graphicFrame>
        <p:nvGraphicFramePr>
          <p:cNvPr id="77828" name="Object 4"/>
          <p:cNvGraphicFramePr>
            <a:graphicFrameLocks noChangeAspect="1"/>
          </p:cNvGraphicFramePr>
          <p:nvPr>
            <p:extLst>
              <p:ext uri="{D42A27DB-BD31-4B8C-83A1-F6EECF244321}">
                <p14:modId xmlns:p14="http://schemas.microsoft.com/office/powerpoint/2010/main" val="780947696"/>
              </p:ext>
            </p:extLst>
          </p:nvPr>
        </p:nvGraphicFramePr>
        <p:xfrm>
          <a:off x="531664" y="3292153"/>
          <a:ext cx="6985000" cy="496887"/>
        </p:xfrm>
        <a:graphic>
          <a:graphicData uri="http://schemas.openxmlformats.org/presentationml/2006/ole">
            <mc:AlternateContent xmlns:mc="http://schemas.openxmlformats.org/markup-compatibility/2006">
              <mc:Choice xmlns:v="urn:schemas-microsoft-com:vml" Requires="v">
                <p:oleObj name="Equation" r:id="rId2" imgW="2882880" imgH="215640" progId="Equation.DSMT4">
                  <p:embed/>
                </p:oleObj>
              </mc:Choice>
              <mc:Fallback>
                <p:oleObj name="Equation" r:id="rId2" imgW="2882880" imgH="215640" progId="Equation.DSMT4">
                  <p:embed/>
                  <p:pic>
                    <p:nvPicPr>
                      <p:cNvPr id="778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64" y="3292153"/>
                        <a:ext cx="698500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9" name="Object 5"/>
          <p:cNvGraphicFramePr>
            <a:graphicFrameLocks noChangeAspect="1"/>
          </p:cNvGraphicFramePr>
          <p:nvPr>
            <p:extLst>
              <p:ext uri="{D42A27DB-BD31-4B8C-83A1-F6EECF244321}">
                <p14:modId xmlns:p14="http://schemas.microsoft.com/office/powerpoint/2010/main" val="2900633746"/>
              </p:ext>
            </p:extLst>
          </p:nvPr>
        </p:nvGraphicFramePr>
        <p:xfrm>
          <a:off x="531664" y="3789040"/>
          <a:ext cx="6122988" cy="552450"/>
        </p:xfrm>
        <a:graphic>
          <a:graphicData uri="http://schemas.openxmlformats.org/presentationml/2006/ole">
            <mc:AlternateContent xmlns:mc="http://schemas.openxmlformats.org/markup-compatibility/2006">
              <mc:Choice xmlns:v="urn:schemas-microsoft-com:vml" Requires="v">
                <p:oleObj name="Equation" r:id="rId4" imgW="2819160" imgH="253800" progId="Equation.DSMT4">
                  <p:embed/>
                </p:oleObj>
              </mc:Choice>
              <mc:Fallback>
                <p:oleObj name="Equation" r:id="rId4" imgW="2819160" imgH="253800" progId="Equation.DSMT4">
                  <p:embed/>
                  <p:pic>
                    <p:nvPicPr>
                      <p:cNvPr id="778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664" y="3789040"/>
                        <a:ext cx="61229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0" name="Object 6"/>
          <p:cNvGraphicFramePr>
            <a:graphicFrameLocks noChangeAspect="1"/>
          </p:cNvGraphicFramePr>
          <p:nvPr>
            <p:extLst>
              <p:ext uri="{D42A27DB-BD31-4B8C-83A1-F6EECF244321}">
                <p14:modId xmlns:p14="http://schemas.microsoft.com/office/powerpoint/2010/main" val="1881441693"/>
              </p:ext>
            </p:extLst>
          </p:nvPr>
        </p:nvGraphicFramePr>
        <p:xfrm>
          <a:off x="572907" y="4426248"/>
          <a:ext cx="6845300" cy="442912"/>
        </p:xfrm>
        <a:graphic>
          <a:graphicData uri="http://schemas.openxmlformats.org/presentationml/2006/ole">
            <mc:AlternateContent xmlns:mc="http://schemas.openxmlformats.org/markup-compatibility/2006">
              <mc:Choice xmlns:v="urn:schemas-microsoft-com:vml" Requires="v">
                <p:oleObj name="Equation" r:id="rId6" imgW="6845040" imgH="444240" progId="Equation.DSMT4">
                  <p:embed/>
                </p:oleObj>
              </mc:Choice>
              <mc:Fallback>
                <p:oleObj name="Equation" r:id="rId6" imgW="6845040" imgH="444240" progId="Equation.DSMT4">
                  <p:embed/>
                  <p:pic>
                    <p:nvPicPr>
                      <p:cNvPr id="778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907" y="4426248"/>
                        <a:ext cx="68453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1" name="Rectangle 7"/>
          <p:cNvSpPr>
            <a:spLocks noChangeArrowheads="1"/>
          </p:cNvSpPr>
          <p:nvPr/>
        </p:nvSpPr>
        <p:spPr bwMode="auto">
          <a:xfrm>
            <a:off x="428477" y="5012992"/>
            <a:ext cx="803425" cy="576248"/>
          </a:xfrm>
          <a:prstGeom prst="rect">
            <a:avLst/>
          </a:prstGeom>
          <a:noFill/>
          <a:ln w="9525">
            <a:noFill/>
            <a:miter lim="800000"/>
            <a:headEnd/>
            <a:tailEnd/>
          </a:ln>
          <a:effectLst/>
        </p:spPr>
        <p:txBody>
          <a:bodyPr wrap="none">
            <a:spAutoFit/>
          </a:bodyPr>
          <a:lstStyle/>
          <a:p>
            <a:pPr eaLnBrk="0" hangingPunct="0">
              <a:lnSpc>
                <a:spcPct val="150000"/>
              </a:lnSpc>
            </a:pPr>
            <a:r>
              <a:rPr kumimoji="1" lang="zh-CN" altLang="en-US" sz="2400" dirty="0"/>
              <a:t>记作</a:t>
            </a:r>
          </a:p>
        </p:txBody>
      </p:sp>
      <p:graphicFrame>
        <p:nvGraphicFramePr>
          <p:cNvPr id="77832" name="Object 8"/>
          <p:cNvGraphicFramePr>
            <a:graphicFrameLocks noChangeAspect="1"/>
          </p:cNvGraphicFramePr>
          <p:nvPr>
            <p:extLst>
              <p:ext uri="{D42A27DB-BD31-4B8C-83A1-F6EECF244321}">
                <p14:modId xmlns:p14="http://schemas.microsoft.com/office/powerpoint/2010/main" val="1186690935"/>
              </p:ext>
            </p:extLst>
          </p:nvPr>
        </p:nvGraphicFramePr>
        <p:xfrm>
          <a:off x="1201316" y="5102448"/>
          <a:ext cx="1714500" cy="558800"/>
        </p:xfrm>
        <a:graphic>
          <a:graphicData uri="http://schemas.openxmlformats.org/presentationml/2006/ole">
            <mc:AlternateContent xmlns:mc="http://schemas.openxmlformats.org/markup-compatibility/2006">
              <mc:Choice xmlns:v="urn:schemas-microsoft-com:vml" Requires="v">
                <p:oleObj name="Equation" r:id="rId8" imgW="1714320" imgH="558720" progId="Equation.3">
                  <p:embed/>
                </p:oleObj>
              </mc:Choice>
              <mc:Fallback>
                <p:oleObj name="Equation" r:id="rId8" imgW="1714320" imgH="558720" progId="Equation.3">
                  <p:embed/>
                  <p:pic>
                    <p:nvPicPr>
                      <p:cNvPr id="77832"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1316" y="5102448"/>
                        <a:ext cx="17145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3" name="Object 9"/>
          <p:cNvGraphicFramePr>
            <a:graphicFrameLocks noChangeAspect="1"/>
          </p:cNvGraphicFramePr>
          <p:nvPr>
            <p:extLst>
              <p:ext uri="{D42A27DB-BD31-4B8C-83A1-F6EECF244321}">
                <p14:modId xmlns:p14="http://schemas.microsoft.com/office/powerpoint/2010/main" val="808556146"/>
              </p:ext>
            </p:extLst>
          </p:nvPr>
        </p:nvGraphicFramePr>
        <p:xfrm>
          <a:off x="3168650" y="5074320"/>
          <a:ext cx="5003800" cy="442912"/>
        </p:xfrm>
        <a:graphic>
          <a:graphicData uri="http://schemas.openxmlformats.org/presentationml/2006/ole">
            <mc:AlternateContent xmlns:mc="http://schemas.openxmlformats.org/markup-compatibility/2006">
              <mc:Choice xmlns:v="urn:schemas-microsoft-com:vml" Requires="v">
                <p:oleObj name="Equation" r:id="rId10" imgW="5003640" imgH="444240" progId="Equation.3">
                  <p:embed/>
                </p:oleObj>
              </mc:Choice>
              <mc:Fallback>
                <p:oleObj name="Equation" r:id="rId10" imgW="5003640" imgH="444240" progId="Equation.3">
                  <p:embed/>
                  <p:pic>
                    <p:nvPicPr>
                      <p:cNvPr id="77833"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8650" y="5074320"/>
                        <a:ext cx="50038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4" name="Object 10"/>
          <p:cNvGraphicFramePr>
            <a:graphicFrameLocks noChangeAspect="1"/>
          </p:cNvGraphicFramePr>
          <p:nvPr>
            <p:extLst>
              <p:ext uri="{D42A27DB-BD31-4B8C-83A1-F6EECF244321}">
                <p14:modId xmlns:p14="http://schemas.microsoft.com/office/powerpoint/2010/main" val="2781850028"/>
              </p:ext>
            </p:extLst>
          </p:nvPr>
        </p:nvGraphicFramePr>
        <p:xfrm>
          <a:off x="1603173" y="2009062"/>
          <a:ext cx="5513852" cy="424494"/>
        </p:xfrm>
        <a:graphic>
          <a:graphicData uri="http://schemas.openxmlformats.org/presentationml/2006/ole">
            <mc:AlternateContent xmlns:mc="http://schemas.openxmlformats.org/markup-compatibility/2006">
              <mc:Choice xmlns:v="urn:schemas-microsoft-com:vml" Requires="v">
                <p:oleObj name="Equation" r:id="rId12" imgW="5752800" imgH="444240" progId="Equation.3">
                  <p:embed/>
                </p:oleObj>
              </mc:Choice>
              <mc:Fallback>
                <p:oleObj name="Equation" r:id="rId12" imgW="5752800" imgH="444240" progId="Equation.3">
                  <p:embed/>
                  <p:pic>
                    <p:nvPicPr>
                      <p:cNvPr id="77834"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3173" y="2009062"/>
                        <a:ext cx="5513852" cy="424494"/>
                      </a:xfrm>
                      <a:prstGeom prst="rect">
                        <a:avLst/>
                      </a:prstGeom>
                      <a:noFill/>
                    </p:spPr>
                  </p:pic>
                </p:oleObj>
              </mc:Fallback>
            </mc:AlternateContent>
          </a:graphicData>
        </a:graphic>
      </p:graphicFrame>
      <p:graphicFrame>
        <p:nvGraphicFramePr>
          <p:cNvPr id="77835" name="Object 11"/>
          <p:cNvGraphicFramePr>
            <a:graphicFrameLocks noChangeAspect="1"/>
          </p:cNvGraphicFramePr>
          <p:nvPr>
            <p:extLst>
              <p:ext uri="{D42A27DB-BD31-4B8C-83A1-F6EECF244321}">
                <p14:modId xmlns:p14="http://schemas.microsoft.com/office/powerpoint/2010/main" val="887661130"/>
              </p:ext>
            </p:extLst>
          </p:nvPr>
        </p:nvGraphicFramePr>
        <p:xfrm>
          <a:off x="572939" y="2721372"/>
          <a:ext cx="2019300" cy="430213"/>
        </p:xfrm>
        <a:graphic>
          <a:graphicData uri="http://schemas.openxmlformats.org/presentationml/2006/ole">
            <mc:AlternateContent xmlns:mc="http://schemas.openxmlformats.org/markup-compatibility/2006">
              <mc:Choice xmlns:v="urn:schemas-microsoft-com:vml" Requires="v">
                <p:oleObj name="Equation" r:id="rId14" imgW="2019240" imgH="431640" progId="Equation.3">
                  <p:embed/>
                </p:oleObj>
              </mc:Choice>
              <mc:Fallback>
                <p:oleObj name="Equation" r:id="rId14" imgW="2019240" imgH="431640" progId="Equation.3">
                  <p:embed/>
                  <p:pic>
                    <p:nvPicPr>
                      <p:cNvPr id="77835"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2939" y="2721372"/>
                        <a:ext cx="20193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6" name="Object 12"/>
          <p:cNvGraphicFramePr>
            <a:graphicFrameLocks noChangeAspect="1"/>
          </p:cNvGraphicFramePr>
          <p:nvPr>
            <p:extLst>
              <p:ext uri="{D42A27DB-BD31-4B8C-83A1-F6EECF244321}">
                <p14:modId xmlns:p14="http://schemas.microsoft.com/office/powerpoint/2010/main" val="3928038943"/>
              </p:ext>
            </p:extLst>
          </p:nvPr>
        </p:nvGraphicFramePr>
        <p:xfrm>
          <a:off x="2633514" y="2742837"/>
          <a:ext cx="5143500" cy="415925"/>
        </p:xfrm>
        <a:graphic>
          <a:graphicData uri="http://schemas.openxmlformats.org/presentationml/2006/ole">
            <mc:AlternateContent xmlns:mc="http://schemas.openxmlformats.org/markup-compatibility/2006">
              <mc:Choice xmlns:v="urn:schemas-microsoft-com:vml" Requires="v">
                <p:oleObj name="Equation" r:id="rId16" imgW="5143320" imgH="419040" progId="Equation.3">
                  <p:embed/>
                </p:oleObj>
              </mc:Choice>
              <mc:Fallback>
                <p:oleObj name="Equation" r:id="rId16" imgW="5143320" imgH="419040" progId="Equation.3">
                  <p:embed/>
                  <p:pic>
                    <p:nvPicPr>
                      <p:cNvPr id="77836"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33514" y="2742837"/>
                        <a:ext cx="51435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7" name="Text Box 13"/>
          <p:cNvSpPr txBox="1">
            <a:spLocks noChangeArrowheads="1"/>
          </p:cNvSpPr>
          <p:nvPr/>
        </p:nvSpPr>
        <p:spPr bwMode="auto">
          <a:xfrm>
            <a:off x="2816225" y="916989"/>
            <a:ext cx="3962400" cy="523220"/>
          </a:xfrm>
          <a:prstGeom prst="rect">
            <a:avLst/>
          </a:prstGeom>
          <a:noFill/>
          <a:ln w="9525">
            <a:noFill/>
            <a:miter lim="800000"/>
            <a:headEnd/>
            <a:tailEnd/>
          </a:ln>
          <a:effectLst/>
        </p:spPr>
        <p:txBody>
          <a:bodyPr>
            <a:spAutoFit/>
          </a:bodyPr>
          <a:lstStyle/>
          <a:p>
            <a:pPr eaLnBrk="0" hangingPunct="0"/>
            <a:r>
              <a:rPr kumimoji="1" lang="zh-CN" altLang="en-US" dirty="0">
                <a:solidFill>
                  <a:schemeClr val="accent2"/>
                </a:solidFill>
              </a:rPr>
              <a:t>复数列收敛的条件</a:t>
            </a:r>
          </a:p>
        </p:txBody>
      </p:sp>
    </p:spTree>
    <p:extLst>
      <p:ext uri="{BB962C8B-B14F-4D97-AF65-F5344CB8AC3E}">
        <p14:creationId xmlns:p14="http://schemas.microsoft.com/office/powerpoint/2010/main" val="42173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500"/>
                                        <p:tgtEl>
                                          <p:spTgt spid="7783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835"/>
                                        </p:tgtEl>
                                        <p:attrNameLst>
                                          <p:attrName>style.visibility</p:attrName>
                                        </p:attrNameLst>
                                      </p:cBhvr>
                                      <p:to>
                                        <p:strVal val="visible"/>
                                      </p:to>
                                    </p:set>
                                    <p:animEffect transition="in" filter="wipe(left)">
                                      <p:cBhvr>
                                        <p:cTn id="16" dur="500"/>
                                        <p:tgtEl>
                                          <p:spTgt spid="778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7836"/>
                                        </p:tgtEl>
                                        <p:attrNameLst>
                                          <p:attrName>style.visibility</p:attrName>
                                        </p:attrNameLst>
                                      </p:cBhvr>
                                      <p:to>
                                        <p:strVal val="visible"/>
                                      </p:to>
                                    </p:set>
                                    <p:animEffect transition="in" filter="wipe(left)">
                                      <p:cBhvr>
                                        <p:cTn id="21" dur="500"/>
                                        <p:tgtEl>
                                          <p:spTgt spid="778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7828"/>
                                        </p:tgtEl>
                                        <p:attrNameLst>
                                          <p:attrName>style.visibility</p:attrName>
                                        </p:attrNameLst>
                                      </p:cBhvr>
                                      <p:to>
                                        <p:strVal val="visible"/>
                                      </p:to>
                                    </p:set>
                                    <p:animEffect transition="in" filter="wipe(left)">
                                      <p:cBhvr>
                                        <p:cTn id="26" dur="500"/>
                                        <p:tgtEl>
                                          <p:spTgt spid="778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7829"/>
                                        </p:tgtEl>
                                        <p:attrNameLst>
                                          <p:attrName>style.visibility</p:attrName>
                                        </p:attrNameLst>
                                      </p:cBhvr>
                                      <p:to>
                                        <p:strVal val="visible"/>
                                      </p:to>
                                    </p:set>
                                    <p:animEffect transition="in" filter="wipe(left)">
                                      <p:cBhvr>
                                        <p:cTn id="31" dur="500"/>
                                        <p:tgtEl>
                                          <p:spTgt spid="778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7830"/>
                                        </p:tgtEl>
                                        <p:attrNameLst>
                                          <p:attrName>style.visibility</p:attrName>
                                        </p:attrNameLst>
                                      </p:cBhvr>
                                      <p:to>
                                        <p:strVal val="visible"/>
                                      </p:to>
                                    </p:set>
                                    <p:animEffect transition="in" filter="wipe(left)">
                                      <p:cBhvr>
                                        <p:cTn id="36" dur="500"/>
                                        <p:tgtEl>
                                          <p:spTgt spid="778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7831"/>
                                        </p:tgtEl>
                                        <p:attrNameLst>
                                          <p:attrName>style.visibility</p:attrName>
                                        </p:attrNameLst>
                                      </p:cBhvr>
                                      <p:to>
                                        <p:strVal val="visible"/>
                                      </p:to>
                                    </p:set>
                                    <p:animEffect transition="in" filter="wipe(left)">
                                      <p:cBhvr>
                                        <p:cTn id="41" dur="500"/>
                                        <p:tgtEl>
                                          <p:spTgt spid="778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7832"/>
                                        </p:tgtEl>
                                        <p:attrNameLst>
                                          <p:attrName>style.visibility</p:attrName>
                                        </p:attrNameLst>
                                      </p:cBhvr>
                                      <p:to>
                                        <p:strVal val="visible"/>
                                      </p:to>
                                    </p:set>
                                    <p:animEffect transition="in" filter="wipe(left)">
                                      <p:cBhvr>
                                        <p:cTn id="46" dur="500"/>
                                        <p:tgtEl>
                                          <p:spTgt spid="778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7833"/>
                                        </p:tgtEl>
                                        <p:attrNameLst>
                                          <p:attrName>style.visibility</p:attrName>
                                        </p:attrNameLst>
                                      </p:cBhvr>
                                      <p:to>
                                        <p:strVal val="visible"/>
                                      </p:to>
                                    </p:set>
                                    <p:animEffect transition="in" filter="wipe(left)">
                                      <p:cBhvr>
                                        <p:cTn id="51" dur="500"/>
                                        <p:tgtEl>
                                          <p:spTgt spid="7783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7837"/>
                                        </p:tgtEl>
                                        <p:attrNameLst>
                                          <p:attrName>style.visibility</p:attrName>
                                        </p:attrNameLst>
                                      </p:cBhvr>
                                      <p:to>
                                        <p:strVal val="visible"/>
                                      </p:to>
                                    </p:set>
                                    <p:anim calcmode="lin" valueType="num">
                                      <p:cBhvr additive="base">
                                        <p:cTn id="56" dur="500" fill="hold"/>
                                        <p:tgtEl>
                                          <p:spTgt spid="77837"/>
                                        </p:tgtEl>
                                        <p:attrNameLst>
                                          <p:attrName>ppt_x</p:attrName>
                                        </p:attrNameLst>
                                      </p:cBhvr>
                                      <p:tavLst>
                                        <p:tav tm="0">
                                          <p:val>
                                            <p:strVal val="#ppt_x"/>
                                          </p:val>
                                        </p:tav>
                                        <p:tav tm="100000">
                                          <p:val>
                                            <p:strVal val="#ppt_x"/>
                                          </p:val>
                                        </p:tav>
                                      </p:tavLst>
                                    </p:anim>
                                    <p:anim calcmode="lin" valueType="num">
                                      <p:cBhvr additive="base">
                                        <p:cTn id="57" dur="500" fill="hold"/>
                                        <p:tgtEl>
                                          <p:spTgt spid="77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31" grpId="0"/>
      <p:bldP spid="778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
          <p:cNvSpPr>
            <a:spLocks noGrp="1"/>
          </p:cNvSpPr>
          <p:nvPr>
            <p:ph type="sldNum" sz="quarter" idx="10"/>
          </p:nvPr>
        </p:nvSpPr>
        <p:spPr/>
        <p:txBody>
          <a:bodyPr/>
          <a:lstStyle/>
          <a:p>
            <a:fld id="{14291C8F-F31D-45E5-8437-7DC070DCC2FB}" type="slidenum">
              <a:rPr lang="en-US" altLang="zh-CN"/>
              <a:pPr/>
              <a:t>5</a:t>
            </a:fld>
            <a:endParaRPr lang="en-US" altLang="zh-CN"/>
          </a:p>
        </p:txBody>
      </p:sp>
      <p:sp>
        <p:nvSpPr>
          <p:cNvPr id="25" name="日期占位符 2"/>
          <p:cNvSpPr>
            <a:spLocks noGrp="1"/>
          </p:cNvSpPr>
          <p:nvPr>
            <p:ph type="dt" sz="half" idx="11"/>
          </p:nvPr>
        </p:nvSpPr>
        <p:spPr/>
        <p:txBody>
          <a:bodyPr/>
          <a:lstStyle/>
          <a:p>
            <a:fld id="{D44886E1-5B0E-4B6F-9BF5-4348F67715F1}" type="datetime1">
              <a:rPr lang="zh-CN" altLang="en-US"/>
              <a:pPr/>
              <a:t>2023/10/17</a:t>
            </a:fld>
            <a:endParaRPr lang="en-US" altLang="zh-CN"/>
          </a:p>
        </p:txBody>
      </p:sp>
      <p:sp>
        <p:nvSpPr>
          <p:cNvPr id="4100" name="Text Box 4"/>
          <p:cNvSpPr txBox="1">
            <a:spLocks noChangeArrowheads="1"/>
          </p:cNvSpPr>
          <p:nvPr/>
        </p:nvSpPr>
        <p:spPr bwMode="auto">
          <a:xfrm>
            <a:off x="323850" y="1617241"/>
            <a:ext cx="8245475" cy="1130246"/>
          </a:xfrm>
          <a:prstGeom prst="rect">
            <a:avLst/>
          </a:prstGeom>
          <a:noFill/>
          <a:ln w="9525">
            <a:noFill/>
            <a:miter lim="800000"/>
            <a:headEnd/>
            <a:tailEnd/>
          </a:ln>
          <a:effectLst/>
        </p:spPr>
        <p:txBody>
          <a:bodyPr>
            <a:spAutoFit/>
          </a:bodyPr>
          <a:lstStyle/>
          <a:p>
            <a:pPr>
              <a:lnSpc>
                <a:spcPct val="150000"/>
              </a:lnSpc>
            </a:pPr>
            <a:r>
              <a:rPr lang="zh-CN" altLang="en-US" sz="2400" dirty="0"/>
              <a:t>设 </a:t>
            </a:r>
            <a:r>
              <a:rPr lang="zh-CN" altLang="en-US" sz="2400" dirty="0">
                <a:sym typeface="Symbol" pitchFamily="18" charset="2"/>
              </a:rPr>
              <a:t></a:t>
            </a:r>
            <a:r>
              <a:rPr lang="en-US" altLang="zh-CN" sz="2400" i="1" baseline="-25000" dirty="0"/>
              <a:t>n</a:t>
            </a:r>
            <a:r>
              <a:rPr lang="en-US" altLang="zh-CN" sz="2400" dirty="0"/>
              <a:t>=</a:t>
            </a:r>
            <a:r>
              <a:rPr lang="en-US" altLang="zh-CN" sz="2400" i="1" dirty="0" err="1"/>
              <a:t>a</a:t>
            </a:r>
            <a:r>
              <a:rPr lang="en-US" altLang="zh-CN" sz="2400" i="1" baseline="-25000" dirty="0" err="1"/>
              <a:t>n</a:t>
            </a:r>
            <a:r>
              <a:rPr lang="en-US" altLang="zh-CN" sz="2400" dirty="0" err="1"/>
              <a:t>+i</a:t>
            </a:r>
            <a:r>
              <a:rPr lang="en-US" altLang="zh-CN" sz="2400" i="1" dirty="0" err="1"/>
              <a:t>b</a:t>
            </a:r>
            <a:r>
              <a:rPr lang="en-US" altLang="zh-CN" sz="2400" i="1" baseline="-25000" dirty="0" err="1"/>
              <a:t>n</a:t>
            </a:r>
            <a:r>
              <a:rPr lang="en-US" altLang="zh-CN" sz="2400" dirty="0"/>
              <a:t>(</a:t>
            </a:r>
            <a:r>
              <a:rPr lang="en-US" altLang="zh-CN" sz="2400" i="1" dirty="0"/>
              <a:t>n</a:t>
            </a:r>
            <a:r>
              <a:rPr lang="en-US" altLang="zh-CN" sz="2400" dirty="0"/>
              <a:t>=1,2,…),</a:t>
            </a:r>
            <a:r>
              <a:rPr lang="en-US" altLang="zh-CN" sz="2400" i="1" dirty="0"/>
              <a:t>a</a:t>
            </a:r>
            <a:r>
              <a:rPr lang="en-US" altLang="zh-CN" sz="2400" i="1" baseline="-25000" dirty="0"/>
              <a:t>n</a:t>
            </a:r>
            <a:r>
              <a:rPr lang="zh-CN" altLang="en-US" sz="2400" dirty="0"/>
              <a:t>及</a:t>
            </a:r>
            <a:r>
              <a:rPr lang="en-US" altLang="zh-CN" sz="2400" i="1" dirty="0"/>
              <a:t>b</a:t>
            </a:r>
            <a:r>
              <a:rPr lang="en-US" altLang="zh-CN" sz="2400" i="1" baseline="-25000" dirty="0"/>
              <a:t>n</a:t>
            </a:r>
            <a:r>
              <a:rPr lang="zh-CN" altLang="en-US" sz="2400" dirty="0"/>
              <a:t>为实数</a:t>
            </a:r>
            <a:r>
              <a:rPr lang="en-US" altLang="zh-CN" sz="2400" dirty="0"/>
              <a:t>,</a:t>
            </a:r>
            <a:r>
              <a:rPr lang="zh-CN" altLang="en-US" sz="2400" dirty="0"/>
              <a:t>则复级数</a:t>
            </a:r>
            <a:r>
              <a:rPr lang="en-US" altLang="zh-CN" sz="2400" dirty="0"/>
              <a:t>(4.1)</a:t>
            </a:r>
            <a:r>
              <a:rPr lang="zh-CN" altLang="en-US" sz="2400" dirty="0"/>
              <a:t>收敛于</a:t>
            </a:r>
            <a:r>
              <a:rPr lang="en-US" altLang="zh-CN" sz="2400" i="1" dirty="0"/>
              <a:t>s=</a:t>
            </a:r>
            <a:r>
              <a:rPr lang="en-US" altLang="zh-CN" sz="2400" i="1" dirty="0" err="1"/>
              <a:t>a+ib</a:t>
            </a:r>
            <a:r>
              <a:rPr lang="en-US" altLang="zh-CN" sz="2400" dirty="0"/>
              <a:t>(</a:t>
            </a:r>
            <a:r>
              <a:rPr lang="en-US" altLang="zh-CN" sz="2400" i="1" dirty="0" err="1"/>
              <a:t>a,b</a:t>
            </a:r>
            <a:r>
              <a:rPr lang="zh-CN" altLang="en-US" sz="2400" dirty="0"/>
              <a:t>为实数</a:t>
            </a:r>
            <a:r>
              <a:rPr lang="en-US" altLang="zh-CN" sz="2400" dirty="0"/>
              <a:t>)</a:t>
            </a:r>
            <a:r>
              <a:rPr lang="zh-CN" altLang="en-US" sz="2400" dirty="0"/>
              <a:t>的充要条件为</a:t>
            </a:r>
            <a:r>
              <a:rPr lang="en-US" altLang="zh-CN" sz="2400" dirty="0"/>
              <a:t>:</a:t>
            </a:r>
          </a:p>
        </p:txBody>
      </p:sp>
      <p:graphicFrame>
        <p:nvGraphicFramePr>
          <p:cNvPr id="4101" name="Object 5"/>
          <p:cNvGraphicFramePr>
            <a:graphicFrameLocks noChangeAspect="1"/>
          </p:cNvGraphicFramePr>
          <p:nvPr>
            <p:extLst>
              <p:ext uri="{D42A27DB-BD31-4B8C-83A1-F6EECF244321}">
                <p14:modId xmlns:p14="http://schemas.microsoft.com/office/powerpoint/2010/main" val="1616937520"/>
              </p:ext>
            </p:extLst>
          </p:nvPr>
        </p:nvGraphicFramePr>
        <p:xfrm>
          <a:off x="2225639" y="2560364"/>
          <a:ext cx="1960656" cy="866204"/>
        </p:xfrm>
        <a:graphic>
          <a:graphicData uri="http://schemas.openxmlformats.org/presentationml/2006/ole">
            <mc:AlternateContent xmlns:mc="http://schemas.openxmlformats.org/markup-compatibility/2006">
              <mc:Choice xmlns:v="urn:schemas-microsoft-com:vml" Requires="v">
                <p:oleObj name="Equation" r:id="rId2" imgW="749160" imgH="431640" progId="Equation.DSMT4">
                  <p:embed/>
                </p:oleObj>
              </mc:Choice>
              <mc:Fallback>
                <p:oleObj name="Equation" r:id="rId2" imgW="749160" imgH="43164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39" y="2560364"/>
                        <a:ext cx="1960656" cy="866204"/>
                      </a:xfrm>
                      <a:prstGeom prst="rect">
                        <a:avLst/>
                      </a:prstGeom>
                      <a:noFill/>
                    </p:spPr>
                  </p:pic>
                </p:oleObj>
              </mc:Fallback>
            </mc:AlternateContent>
          </a:graphicData>
        </a:graphic>
      </p:graphicFrame>
      <p:sp>
        <p:nvSpPr>
          <p:cNvPr id="4102" name="Text Box 6"/>
          <p:cNvSpPr txBox="1">
            <a:spLocks noChangeArrowheads="1"/>
          </p:cNvSpPr>
          <p:nvPr/>
        </p:nvSpPr>
        <p:spPr bwMode="auto">
          <a:xfrm>
            <a:off x="4184650" y="2732088"/>
            <a:ext cx="2425664" cy="461665"/>
          </a:xfrm>
          <a:prstGeom prst="rect">
            <a:avLst/>
          </a:prstGeom>
          <a:noFill/>
          <a:ln w="9525">
            <a:noFill/>
            <a:miter lim="800000"/>
            <a:headEnd/>
            <a:tailEnd/>
          </a:ln>
          <a:effectLst/>
        </p:spPr>
        <p:txBody>
          <a:bodyPr wrap="none">
            <a:spAutoFit/>
          </a:bodyPr>
          <a:lstStyle/>
          <a:p>
            <a:r>
              <a:rPr lang="zh-CN" altLang="en-US" sz="2400" dirty="0"/>
              <a:t>分别收敛于</a:t>
            </a:r>
            <a:r>
              <a:rPr lang="en-US" altLang="zh-CN" sz="2400" i="1" dirty="0"/>
              <a:t>a</a:t>
            </a:r>
            <a:r>
              <a:rPr lang="zh-CN" altLang="en-US" sz="2400" dirty="0"/>
              <a:t>及</a:t>
            </a:r>
            <a:r>
              <a:rPr lang="en-US" altLang="zh-CN" sz="2400" i="1" dirty="0"/>
              <a:t>b</a:t>
            </a:r>
            <a:r>
              <a:rPr lang="en-US" altLang="zh-CN" sz="2400" dirty="0"/>
              <a:t>.</a:t>
            </a:r>
          </a:p>
        </p:txBody>
      </p:sp>
      <p:sp>
        <p:nvSpPr>
          <p:cNvPr id="4111" name="Rectangle 15"/>
          <p:cNvSpPr>
            <a:spLocks noChangeArrowheads="1"/>
          </p:cNvSpPr>
          <p:nvPr/>
        </p:nvSpPr>
        <p:spPr bwMode="auto">
          <a:xfrm>
            <a:off x="323850" y="2709863"/>
            <a:ext cx="1731564" cy="461665"/>
          </a:xfrm>
          <a:prstGeom prst="rect">
            <a:avLst/>
          </a:prstGeom>
          <a:noFill/>
          <a:ln w="9525">
            <a:noFill/>
            <a:miter lim="800000"/>
            <a:headEnd/>
            <a:tailEnd/>
          </a:ln>
          <a:effectLst/>
        </p:spPr>
        <p:txBody>
          <a:bodyPr wrap="none">
            <a:spAutoFit/>
          </a:bodyPr>
          <a:lstStyle/>
          <a:p>
            <a:r>
              <a:rPr lang="zh-CN" altLang="en-US" sz="2400"/>
              <a:t>实数项级数</a:t>
            </a:r>
          </a:p>
        </p:txBody>
      </p:sp>
      <p:sp>
        <p:nvSpPr>
          <p:cNvPr id="4114" name="Text Box 18"/>
          <p:cNvSpPr txBox="1">
            <a:spLocks noChangeArrowheads="1"/>
          </p:cNvSpPr>
          <p:nvPr/>
        </p:nvSpPr>
        <p:spPr bwMode="auto">
          <a:xfrm>
            <a:off x="376238" y="3399383"/>
            <a:ext cx="6681637" cy="461665"/>
          </a:xfrm>
          <a:prstGeom prst="rect">
            <a:avLst/>
          </a:prstGeom>
          <a:noFill/>
          <a:ln w="9525">
            <a:noFill/>
            <a:miter lim="800000"/>
            <a:headEnd/>
            <a:tailEnd/>
          </a:ln>
        </p:spPr>
        <p:txBody>
          <a:bodyPr wrap="none">
            <a:spAutoFit/>
          </a:bodyPr>
          <a:lstStyle/>
          <a:p>
            <a:r>
              <a:rPr kumimoji="1" lang="zh-CN" altLang="en-US" sz="2400" dirty="0"/>
              <a:t>注：复数项级数的审敛问题可转化为实数项级数</a:t>
            </a:r>
          </a:p>
        </p:txBody>
      </p:sp>
      <p:sp>
        <p:nvSpPr>
          <p:cNvPr id="4116" name="Text Box 20"/>
          <p:cNvSpPr txBox="1">
            <a:spLocks noChangeArrowheads="1"/>
          </p:cNvSpPr>
          <p:nvPr/>
        </p:nvSpPr>
        <p:spPr bwMode="auto">
          <a:xfrm>
            <a:off x="6786657" y="3385220"/>
            <a:ext cx="1731564" cy="461665"/>
          </a:xfrm>
          <a:prstGeom prst="rect">
            <a:avLst/>
          </a:prstGeom>
          <a:noFill/>
          <a:ln w="9525">
            <a:noFill/>
            <a:miter lim="800000"/>
            <a:headEnd/>
            <a:tailEnd/>
          </a:ln>
        </p:spPr>
        <p:txBody>
          <a:bodyPr wrap="none">
            <a:spAutoFit/>
          </a:bodyPr>
          <a:lstStyle/>
          <a:p>
            <a:r>
              <a:rPr kumimoji="1" lang="zh-CN" altLang="en-US" sz="2400" dirty="0"/>
              <a:t>的审敛问题</a:t>
            </a:r>
          </a:p>
        </p:txBody>
      </p:sp>
      <p:graphicFrame>
        <p:nvGraphicFramePr>
          <p:cNvPr id="4118" name="Object 22"/>
          <p:cNvGraphicFramePr>
            <a:graphicFrameLocks noChangeAspect="1"/>
          </p:cNvGraphicFramePr>
          <p:nvPr>
            <p:extLst>
              <p:ext uri="{D42A27DB-BD31-4B8C-83A1-F6EECF244321}">
                <p14:modId xmlns:p14="http://schemas.microsoft.com/office/powerpoint/2010/main" val="750300610"/>
              </p:ext>
            </p:extLst>
          </p:nvPr>
        </p:nvGraphicFramePr>
        <p:xfrm>
          <a:off x="609600" y="3963845"/>
          <a:ext cx="2233613" cy="865187"/>
        </p:xfrm>
        <a:graphic>
          <a:graphicData uri="http://schemas.openxmlformats.org/presentationml/2006/ole">
            <mc:AlternateContent xmlns:mc="http://schemas.openxmlformats.org/markup-compatibility/2006">
              <mc:Choice xmlns:v="urn:schemas-microsoft-com:vml" Requires="v">
                <p:oleObj name="Equation" r:id="rId4" imgW="952200" imgH="431640" progId="Equation.DSMT4">
                  <p:embed/>
                </p:oleObj>
              </mc:Choice>
              <mc:Fallback>
                <p:oleObj name="Equation" r:id="rId4" imgW="952200" imgH="43164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963845"/>
                        <a:ext cx="2233613" cy="865187"/>
                      </a:xfrm>
                      <a:prstGeom prst="rect">
                        <a:avLst/>
                      </a:prstGeom>
                      <a:noFill/>
                    </p:spPr>
                  </p:pic>
                </p:oleObj>
              </mc:Fallback>
            </mc:AlternateContent>
          </a:graphicData>
        </a:graphic>
      </p:graphicFrame>
      <p:sp>
        <p:nvSpPr>
          <p:cNvPr id="4119" name="Text Box 23"/>
          <p:cNvSpPr txBox="1">
            <a:spLocks noChangeArrowheads="1"/>
          </p:cNvSpPr>
          <p:nvPr/>
        </p:nvSpPr>
        <p:spPr bwMode="auto">
          <a:xfrm>
            <a:off x="2843213" y="4076278"/>
            <a:ext cx="2653290" cy="461665"/>
          </a:xfrm>
          <a:prstGeom prst="rect">
            <a:avLst/>
          </a:prstGeom>
          <a:noFill/>
          <a:ln w="9525">
            <a:noFill/>
            <a:miter lim="800000"/>
            <a:headEnd/>
            <a:tailEnd/>
          </a:ln>
          <a:effectLst/>
        </p:spPr>
        <p:txBody>
          <a:bodyPr wrap="none">
            <a:spAutoFit/>
          </a:bodyPr>
          <a:lstStyle/>
          <a:p>
            <a:r>
              <a:rPr lang="zh-CN" altLang="en-US" sz="2400"/>
              <a:t>分别收敛于</a:t>
            </a:r>
            <a:r>
              <a:rPr lang="en-US" altLang="zh-CN" sz="2400" i="1"/>
              <a:t>a</a:t>
            </a:r>
            <a:r>
              <a:rPr lang="zh-CN" altLang="en-US" sz="2400"/>
              <a:t>及</a:t>
            </a:r>
            <a:r>
              <a:rPr lang="en-US" altLang="zh-CN" sz="2400" i="1"/>
              <a:t>b</a:t>
            </a:r>
            <a:r>
              <a:rPr lang="en-US" altLang="zh-CN" sz="2400">
                <a:sym typeface="Symbol" pitchFamily="18" charset="2"/>
              </a:rPr>
              <a:t></a:t>
            </a:r>
          </a:p>
        </p:txBody>
      </p:sp>
      <p:graphicFrame>
        <p:nvGraphicFramePr>
          <p:cNvPr id="4120" name="Object 24"/>
          <p:cNvGraphicFramePr>
            <a:graphicFrameLocks noChangeAspect="1"/>
          </p:cNvGraphicFramePr>
          <p:nvPr>
            <p:extLst>
              <p:ext uri="{D42A27DB-BD31-4B8C-83A1-F6EECF244321}">
                <p14:modId xmlns:p14="http://schemas.microsoft.com/office/powerpoint/2010/main" val="1877231534"/>
              </p:ext>
            </p:extLst>
          </p:nvPr>
        </p:nvGraphicFramePr>
        <p:xfrm>
          <a:off x="5484455" y="3881294"/>
          <a:ext cx="2519363" cy="947738"/>
        </p:xfrm>
        <a:graphic>
          <a:graphicData uri="http://schemas.openxmlformats.org/presentationml/2006/ole">
            <mc:AlternateContent xmlns:mc="http://schemas.openxmlformats.org/markup-compatibility/2006">
              <mc:Choice xmlns:v="urn:schemas-microsoft-com:vml" Requires="v">
                <p:oleObj name="Equation" r:id="rId6" imgW="1193760" imgH="431640" progId="Equation.DSMT4">
                  <p:embed/>
                </p:oleObj>
              </mc:Choice>
              <mc:Fallback>
                <p:oleObj name="Equation" r:id="rId6" imgW="1193760" imgH="43164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455" y="3881294"/>
                        <a:ext cx="2519363"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1" name="Object 25"/>
          <p:cNvGraphicFramePr>
            <a:graphicFrameLocks noChangeAspect="1"/>
          </p:cNvGraphicFramePr>
          <p:nvPr>
            <p:extLst>
              <p:ext uri="{D42A27DB-BD31-4B8C-83A1-F6EECF244321}">
                <p14:modId xmlns:p14="http://schemas.microsoft.com/office/powerpoint/2010/main" val="2135482610"/>
              </p:ext>
            </p:extLst>
          </p:nvPr>
        </p:nvGraphicFramePr>
        <p:xfrm>
          <a:off x="568149" y="4784302"/>
          <a:ext cx="4740928" cy="949314"/>
        </p:xfrm>
        <a:graphic>
          <a:graphicData uri="http://schemas.openxmlformats.org/presentationml/2006/ole">
            <mc:AlternateContent xmlns:mc="http://schemas.openxmlformats.org/markup-compatibility/2006">
              <mc:Choice xmlns:v="urn:schemas-microsoft-com:vml" Requires="v">
                <p:oleObj name="Equation" r:id="rId8" imgW="2031840" imgH="431640" progId="Equation.DSMT4">
                  <p:embed/>
                </p:oleObj>
              </mc:Choice>
              <mc:Fallback>
                <p:oleObj name="Equation" r:id="rId8" imgW="2031840" imgH="431640" progId="Equation.DSMT4">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149" y="4784302"/>
                        <a:ext cx="4740928" cy="949314"/>
                      </a:xfrm>
                      <a:prstGeom prst="rect">
                        <a:avLst/>
                      </a:prstGeom>
                      <a:noFill/>
                    </p:spPr>
                  </p:pic>
                </p:oleObj>
              </mc:Fallback>
            </mc:AlternateContent>
          </a:graphicData>
        </a:graphic>
      </p:graphicFrame>
      <p:graphicFrame>
        <p:nvGraphicFramePr>
          <p:cNvPr id="4122" name="Object 26"/>
          <p:cNvGraphicFramePr>
            <a:graphicFrameLocks noChangeAspect="1"/>
          </p:cNvGraphicFramePr>
          <p:nvPr>
            <p:extLst>
              <p:ext uri="{D42A27DB-BD31-4B8C-83A1-F6EECF244321}">
                <p14:modId xmlns:p14="http://schemas.microsoft.com/office/powerpoint/2010/main" val="1511016646"/>
              </p:ext>
            </p:extLst>
          </p:nvPr>
        </p:nvGraphicFramePr>
        <p:xfrm>
          <a:off x="5350528" y="4766890"/>
          <a:ext cx="1501775" cy="947738"/>
        </p:xfrm>
        <a:graphic>
          <a:graphicData uri="http://schemas.openxmlformats.org/presentationml/2006/ole">
            <mc:AlternateContent xmlns:mc="http://schemas.openxmlformats.org/markup-compatibility/2006">
              <mc:Choice xmlns:v="urn:schemas-microsoft-com:vml" Requires="v">
                <p:oleObj name="Equation" r:id="rId10" imgW="685800" imgH="431640" progId="Equation.DSMT4">
                  <p:embed/>
                </p:oleObj>
              </mc:Choice>
              <mc:Fallback>
                <p:oleObj name="Equation" r:id="rId10" imgW="685800" imgH="431640" progId="Equation.DSMT4">
                  <p:embed/>
                  <p:pic>
                    <p:nvPicPr>
                      <p:cNvPr id="0"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50528" y="4766890"/>
                        <a:ext cx="15017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3">
            <a:extLst>
              <a:ext uri="{FF2B5EF4-FFF2-40B4-BE49-F238E27FC236}">
                <a16:creationId xmlns:a16="http://schemas.microsoft.com/office/drawing/2014/main" id="{B7863A9D-1DB7-3EE2-D477-4D7CF42B398C}"/>
              </a:ext>
            </a:extLst>
          </p:cNvPr>
          <p:cNvSpPr txBox="1">
            <a:spLocks noChangeArrowheads="1"/>
          </p:cNvSpPr>
          <p:nvPr/>
        </p:nvSpPr>
        <p:spPr bwMode="auto">
          <a:xfrm>
            <a:off x="2816225" y="916989"/>
            <a:ext cx="3962400" cy="523220"/>
          </a:xfrm>
          <a:prstGeom prst="rect">
            <a:avLst/>
          </a:prstGeom>
          <a:noFill/>
          <a:ln w="9525">
            <a:noFill/>
            <a:miter lim="800000"/>
            <a:headEnd/>
            <a:tailEnd/>
          </a:ln>
          <a:effectLst/>
        </p:spPr>
        <p:txBody>
          <a:bodyPr>
            <a:spAutoFit/>
          </a:bodyPr>
          <a:lstStyle/>
          <a:p>
            <a:pPr eaLnBrk="0" hangingPunct="0"/>
            <a:r>
              <a:rPr kumimoji="1" lang="zh-CN" altLang="en-US" dirty="0">
                <a:solidFill>
                  <a:schemeClr val="accent2"/>
                </a:solidFill>
              </a:rPr>
              <a:t>复数列收敛的条件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11"/>
                                        </p:tgtEl>
                                        <p:attrNameLst>
                                          <p:attrName>style.visibility</p:attrName>
                                        </p:attrNameLst>
                                      </p:cBhvr>
                                      <p:to>
                                        <p:strVal val="visible"/>
                                      </p:to>
                                    </p:set>
                                    <p:animEffect transition="in" filter="wipe(left)">
                                      <p:cBhvr>
                                        <p:cTn id="12" dur="500"/>
                                        <p:tgtEl>
                                          <p:spTgt spid="4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wipe(left)">
                                      <p:cBhvr>
                                        <p:cTn id="17" dur="500"/>
                                        <p:tgtEl>
                                          <p:spTgt spid="4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2"/>
                                        </p:tgtEl>
                                        <p:attrNameLst>
                                          <p:attrName>style.visibility</p:attrName>
                                        </p:attrNameLst>
                                      </p:cBhvr>
                                      <p:to>
                                        <p:strVal val="visible"/>
                                      </p:to>
                                    </p:set>
                                    <p:animEffect transition="in" filter="wipe(left)">
                                      <p:cBhvr>
                                        <p:cTn id="22" dur="500"/>
                                        <p:tgtEl>
                                          <p:spTgt spid="4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14"/>
                                        </p:tgtEl>
                                        <p:attrNameLst>
                                          <p:attrName>style.visibility</p:attrName>
                                        </p:attrNameLst>
                                      </p:cBhvr>
                                      <p:to>
                                        <p:strVal val="visible"/>
                                      </p:to>
                                    </p:set>
                                    <p:animEffect transition="in" filter="wipe(left)">
                                      <p:cBhvr>
                                        <p:cTn id="27" dur="500"/>
                                        <p:tgtEl>
                                          <p:spTgt spid="41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16"/>
                                        </p:tgtEl>
                                        <p:attrNameLst>
                                          <p:attrName>style.visibility</p:attrName>
                                        </p:attrNameLst>
                                      </p:cBhvr>
                                      <p:to>
                                        <p:strVal val="visible"/>
                                      </p:to>
                                    </p:set>
                                    <p:animEffect transition="in" filter="wipe(left)">
                                      <p:cBhvr>
                                        <p:cTn id="32" dur="500"/>
                                        <p:tgtEl>
                                          <p:spTgt spid="41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18"/>
                                        </p:tgtEl>
                                        <p:attrNameLst>
                                          <p:attrName>style.visibility</p:attrName>
                                        </p:attrNameLst>
                                      </p:cBhvr>
                                      <p:to>
                                        <p:strVal val="visible"/>
                                      </p:to>
                                    </p:set>
                                    <p:animEffect transition="in" filter="wipe(left)">
                                      <p:cBhvr>
                                        <p:cTn id="37" dur="500"/>
                                        <p:tgtEl>
                                          <p:spTgt spid="41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19"/>
                                        </p:tgtEl>
                                        <p:attrNameLst>
                                          <p:attrName>style.visibility</p:attrName>
                                        </p:attrNameLst>
                                      </p:cBhvr>
                                      <p:to>
                                        <p:strVal val="visible"/>
                                      </p:to>
                                    </p:set>
                                    <p:animEffect transition="in" filter="wipe(left)">
                                      <p:cBhvr>
                                        <p:cTn id="42" dur="500"/>
                                        <p:tgtEl>
                                          <p:spTgt spid="41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20"/>
                                        </p:tgtEl>
                                        <p:attrNameLst>
                                          <p:attrName>style.visibility</p:attrName>
                                        </p:attrNameLst>
                                      </p:cBhvr>
                                      <p:to>
                                        <p:strVal val="visible"/>
                                      </p:to>
                                    </p:set>
                                    <p:animEffect transition="in" filter="wipe(left)">
                                      <p:cBhvr>
                                        <p:cTn id="47" dur="500"/>
                                        <p:tgtEl>
                                          <p:spTgt spid="41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21"/>
                                        </p:tgtEl>
                                        <p:attrNameLst>
                                          <p:attrName>style.visibility</p:attrName>
                                        </p:attrNameLst>
                                      </p:cBhvr>
                                      <p:to>
                                        <p:strVal val="visible"/>
                                      </p:to>
                                    </p:set>
                                    <p:animEffect transition="in" filter="wipe(left)">
                                      <p:cBhvr>
                                        <p:cTn id="52" dur="500"/>
                                        <p:tgtEl>
                                          <p:spTgt spid="41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22"/>
                                        </p:tgtEl>
                                        <p:attrNameLst>
                                          <p:attrName>style.visibility</p:attrName>
                                        </p:attrNameLst>
                                      </p:cBhvr>
                                      <p:to>
                                        <p:strVal val="visible"/>
                                      </p:to>
                                    </p:set>
                                    <p:animEffect transition="in" filter="wipe(left)">
                                      <p:cBhvr>
                                        <p:cTn id="57" dur="500"/>
                                        <p:tgtEl>
                                          <p:spTgt spid="41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1"/>
      <p:bldP spid="4102" grpId="0"/>
      <p:bldP spid="4111" grpId="0"/>
      <p:bldP spid="4114" grpId="0" autoUpdateAnimBg="0"/>
      <p:bldP spid="4116" grpId="0" autoUpdateAnimBg="0"/>
      <p:bldP spid="411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0B2DA8BF-635F-4DE0-9A8F-B13033F01440}" type="slidenum">
              <a:rPr lang="en-US" altLang="zh-CN"/>
              <a:pPr/>
              <a:t>6</a:t>
            </a:fld>
            <a:endParaRPr lang="en-US" altLang="zh-CN"/>
          </a:p>
        </p:txBody>
      </p:sp>
      <p:sp>
        <p:nvSpPr>
          <p:cNvPr id="14" name="日期占位符 2"/>
          <p:cNvSpPr>
            <a:spLocks noGrp="1"/>
          </p:cNvSpPr>
          <p:nvPr>
            <p:ph type="dt" sz="half" idx="11"/>
          </p:nvPr>
        </p:nvSpPr>
        <p:spPr/>
        <p:txBody>
          <a:bodyPr/>
          <a:lstStyle/>
          <a:p>
            <a:fld id="{EF66E142-F404-4CD3-8AAE-61594515444D}" type="datetime1">
              <a:rPr lang="zh-CN" altLang="en-US"/>
              <a:pPr/>
              <a:t>2023/10/17</a:t>
            </a:fld>
            <a:endParaRPr lang="en-US" altLang="zh-CN"/>
          </a:p>
        </p:txBody>
      </p:sp>
      <p:sp>
        <p:nvSpPr>
          <p:cNvPr id="6149" name="Text Box 5"/>
          <p:cNvSpPr txBox="1">
            <a:spLocks noChangeArrowheads="1"/>
          </p:cNvSpPr>
          <p:nvPr/>
        </p:nvSpPr>
        <p:spPr bwMode="auto">
          <a:xfrm>
            <a:off x="435165" y="1790593"/>
            <a:ext cx="8496746" cy="576248"/>
          </a:xfrm>
          <a:prstGeom prst="rect">
            <a:avLst/>
          </a:prstGeom>
          <a:noFill/>
          <a:ln w="9525">
            <a:noFill/>
            <a:miter lim="800000"/>
            <a:headEnd/>
            <a:tailEnd/>
          </a:ln>
          <a:effectLst/>
        </p:spPr>
        <p:txBody>
          <a:bodyPr wrap="square">
            <a:spAutoFit/>
          </a:bodyPr>
          <a:lstStyle/>
          <a:p>
            <a:pPr>
              <a:lnSpc>
                <a:spcPct val="150000"/>
              </a:lnSpc>
            </a:pPr>
            <a:r>
              <a:rPr lang="zh-CN" altLang="en-US" sz="2400" dirty="0"/>
              <a:t>复级数</a:t>
            </a:r>
            <a:r>
              <a:rPr lang="en-US" altLang="zh-CN" sz="2400" dirty="0"/>
              <a:t>(4.1)</a:t>
            </a:r>
            <a:r>
              <a:rPr lang="zh-CN" altLang="en-US" sz="2400" dirty="0"/>
              <a:t>收敛的一个充分条件为级数                收敛</a:t>
            </a:r>
            <a:r>
              <a:rPr lang="en-US" altLang="zh-CN" sz="2400" dirty="0"/>
              <a:t>.</a:t>
            </a:r>
          </a:p>
        </p:txBody>
      </p:sp>
      <p:graphicFrame>
        <p:nvGraphicFramePr>
          <p:cNvPr id="6150" name="Object 6"/>
          <p:cNvGraphicFramePr>
            <a:graphicFrameLocks noChangeAspect="1"/>
          </p:cNvGraphicFramePr>
          <p:nvPr>
            <p:extLst>
              <p:ext uri="{D42A27DB-BD31-4B8C-83A1-F6EECF244321}">
                <p14:modId xmlns:p14="http://schemas.microsoft.com/office/powerpoint/2010/main" val="3739398383"/>
              </p:ext>
            </p:extLst>
          </p:nvPr>
        </p:nvGraphicFramePr>
        <p:xfrm>
          <a:off x="5910922" y="1758736"/>
          <a:ext cx="1026984" cy="792164"/>
        </p:xfrm>
        <a:graphic>
          <a:graphicData uri="http://schemas.openxmlformats.org/presentationml/2006/ole">
            <mc:AlternateContent xmlns:mc="http://schemas.openxmlformats.org/markup-compatibility/2006">
              <mc:Choice xmlns:v="urn:schemas-microsoft-com:vml" Requires="v">
                <p:oleObj name="Equation" r:id="rId2" imgW="469800" imgH="431640" progId="Equation.DSMT4">
                  <p:embed/>
                </p:oleObj>
              </mc:Choice>
              <mc:Fallback>
                <p:oleObj name="Equation" r:id="rId2" imgW="469800" imgH="431640" progId="Equation.DSMT4">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922" y="1758736"/>
                        <a:ext cx="1026984" cy="792164"/>
                      </a:xfrm>
                      <a:prstGeom prst="rect">
                        <a:avLst/>
                      </a:prstGeom>
                      <a:noFill/>
                    </p:spPr>
                  </p:pic>
                </p:oleObj>
              </mc:Fallback>
            </mc:AlternateContent>
          </a:graphicData>
        </a:graphic>
      </p:graphicFrame>
      <p:sp>
        <p:nvSpPr>
          <p:cNvPr id="6155" name="Text Box 11"/>
          <p:cNvSpPr txBox="1">
            <a:spLocks noChangeArrowheads="1"/>
          </p:cNvSpPr>
          <p:nvPr/>
        </p:nvSpPr>
        <p:spPr bwMode="auto">
          <a:xfrm>
            <a:off x="435165" y="2734959"/>
            <a:ext cx="7953185" cy="1684244"/>
          </a:xfrm>
          <a:prstGeom prst="rect">
            <a:avLst/>
          </a:prstGeom>
          <a:noFill/>
          <a:ln w="9525">
            <a:noFill/>
            <a:miter lim="800000"/>
            <a:headEnd/>
            <a:tailEnd/>
          </a:ln>
          <a:effectLst/>
        </p:spPr>
        <p:txBody>
          <a:bodyPr wrap="square">
            <a:spAutoFit/>
          </a:bodyPr>
          <a:lstStyle/>
          <a:p>
            <a:pPr>
              <a:lnSpc>
                <a:spcPct val="150000"/>
              </a:lnSpc>
            </a:pPr>
            <a:r>
              <a:rPr lang="zh-CN" altLang="en-US" sz="2400" dirty="0"/>
              <a:t>若级数           收敛</a:t>
            </a:r>
            <a:r>
              <a:rPr lang="en-US" altLang="zh-CN" sz="2400" dirty="0"/>
              <a:t>,</a:t>
            </a:r>
            <a:r>
              <a:rPr lang="zh-CN" altLang="en-US" sz="2400" dirty="0"/>
              <a:t>则原级数           称为</a:t>
            </a:r>
            <a:r>
              <a:rPr lang="zh-CN" altLang="en-US" sz="2400" dirty="0">
                <a:solidFill>
                  <a:srgbClr val="FF0000"/>
                </a:solidFill>
              </a:rPr>
              <a:t>绝对收敛</a:t>
            </a:r>
            <a:r>
              <a:rPr lang="en-US" altLang="zh-CN" sz="2400" dirty="0"/>
              <a:t>;</a:t>
            </a:r>
          </a:p>
          <a:p>
            <a:pPr>
              <a:lnSpc>
                <a:spcPct val="150000"/>
              </a:lnSpc>
            </a:pPr>
            <a:r>
              <a:rPr lang="zh-CN" altLang="en-US" sz="2400" dirty="0"/>
              <a:t>若级数            发散，而级数          收敛</a:t>
            </a:r>
            <a:r>
              <a:rPr lang="en-US" altLang="zh-CN" sz="2400" dirty="0"/>
              <a:t>,</a:t>
            </a:r>
            <a:r>
              <a:rPr lang="zh-CN" altLang="en-US" sz="2400" dirty="0"/>
              <a:t>原级数称为</a:t>
            </a:r>
            <a:r>
              <a:rPr lang="zh-CN" altLang="en-US" sz="2400" dirty="0">
                <a:solidFill>
                  <a:srgbClr val="FF0000"/>
                </a:solidFill>
              </a:rPr>
              <a:t>条件收敛</a:t>
            </a:r>
            <a:r>
              <a:rPr lang="en-US" altLang="zh-CN" sz="2400" dirty="0"/>
              <a:t>.</a:t>
            </a:r>
          </a:p>
        </p:txBody>
      </p:sp>
      <p:graphicFrame>
        <p:nvGraphicFramePr>
          <p:cNvPr id="6156" name="Object 12"/>
          <p:cNvGraphicFramePr>
            <a:graphicFrameLocks noChangeAspect="1"/>
          </p:cNvGraphicFramePr>
          <p:nvPr>
            <p:extLst>
              <p:ext uri="{D42A27DB-BD31-4B8C-83A1-F6EECF244321}">
                <p14:modId xmlns:p14="http://schemas.microsoft.com/office/powerpoint/2010/main" val="4078546668"/>
              </p:ext>
            </p:extLst>
          </p:nvPr>
        </p:nvGraphicFramePr>
        <p:xfrm>
          <a:off x="1390005" y="2709073"/>
          <a:ext cx="933453" cy="719927"/>
        </p:xfrm>
        <a:graphic>
          <a:graphicData uri="http://schemas.openxmlformats.org/presentationml/2006/ole">
            <mc:AlternateContent xmlns:mc="http://schemas.openxmlformats.org/markup-compatibility/2006">
              <mc:Choice xmlns:v="urn:schemas-microsoft-com:vml" Requires="v">
                <p:oleObj name="Equation" r:id="rId4" imgW="469800" imgH="431640" progId="Equation.DSMT4">
                  <p:embed/>
                </p:oleObj>
              </mc:Choice>
              <mc:Fallback>
                <p:oleObj name="Equation" r:id="rId4" imgW="469800" imgH="43164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005" y="2709073"/>
                        <a:ext cx="933453" cy="719927"/>
                      </a:xfrm>
                      <a:prstGeom prst="rect">
                        <a:avLst/>
                      </a:prstGeom>
                      <a:noFill/>
                    </p:spPr>
                  </p:pic>
                </p:oleObj>
              </mc:Fallback>
            </mc:AlternateContent>
          </a:graphicData>
        </a:graphic>
      </p:graphicFrame>
      <p:graphicFrame>
        <p:nvGraphicFramePr>
          <p:cNvPr id="6157" name="Object 13"/>
          <p:cNvGraphicFramePr>
            <a:graphicFrameLocks noChangeAspect="1"/>
          </p:cNvGraphicFramePr>
          <p:nvPr>
            <p:extLst>
              <p:ext uri="{D42A27DB-BD31-4B8C-83A1-F6EECF244321}">
                <p14:modId xmlns:p14="http://schemas.microsoft.com/office/powerpoint/2010/main" val="4083206692"/>
              </p:ext>
            </p:extLst>
          </p:nvPr>
        </p:nvGraphicFramePr>
        <p:xfrm>
          <a:off x="4281107" y="2702866"/>
          <a:ext cx="804862" cy="792163"/>
        </p:xfrm>
        <a:graphic>
          <a:graphicData uri="http://schemas.openxmlformats.org/presentationml/2006/ole">
            <mc:AlternateContent xmlns:mc="http://schemas.openxmlformats.org/markup-compatibility/2006">
              <mc:Choice xmlns:v="urn:schemas-microsoft-com:vml" Requires="v">
                <p:oleObj name="公式" r:id="rId6" imgW="368280" imgH="431640" progId="Equation.3">
                  <p:embed/>
                </p:oleObj>
              </mc:Choice>
              <mc:Fallback>
                <p:oleObj name="公式" r:id="rId6" imgW="368280" imgH="43164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1107" y="2702866"/>
                        <a:ext cx="8048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Text Box 15"/>
          <p:cNvSpPr txBox="1">
            <a:spLocks noChangeArrowheads="1"/>
          </p:cNvSpPr>
          <p:nvPr/>
        </p:nvSpPr>
        <p:spPr bwMode="auto">
          <a:xfrm>
            <a:off x="2681072" y="852095"/>
            <a:ext cx="4603750" cy="519113"/>
          </a:xfrm>
          <a:prstGeom prst="rect">
            <a:avLst/>
          </a:prstGeom>
          <a:noFill/>
          <a:ln w="9525">
            <a:noFill/>
            <a:miter lim="800000"/>
            <a:headEnd/>
            <a:tailEnd/>
          </a:ln>
        </p:spPr>
        <p:txBody>
          <a:bodyPr>
            <a:spAutoFit/>
          </a:bodyPr>
          <a:lstStyle/>
          <a:p>
            <a:r>
              <a:rPr kumimoji="1" lang="zh-CN" altLang="en-US" dirty="0">
                <a:solidFill>
                  <a:schemeClr val="hlink"/>
                </a:solidFill>
              </a:rPr>
              <a:t>绝对收敛与条件收敛</a:t>
            </a:r>
          </a:p>
        </p:txBody>
      </p:sp>
      <p:graphicFrame>
        <p:nvGraphicFramePr>
          <p:cNvPr id="6162" name="Object 18"/>
          <p:cNvGraphicFramePr>
            <a:graphicFrameLocks noChangeAspect="1"/>
          </p:cNvGraphicFramePr>
          <p:nvPr>
            <p:extLst>
              <p:ext uri="{D42A27DB-BD31-4B8C-83A1-F6EECF244321}">
                <p14:modId xmlns:p14="http://schemas.microsoft.com/office/powerpoint/2010/main" val="175255189"/>
              </p:ext>
            </p:extLst>
          </p:nvPr>
        </p:nvGraphicFramePr>
        <p:xfrm>
          <a:off x="684213" y="4598742"/>
          <a:ext cx="6336059" cy="901647"/>
        </p:xfrm>
        <a:graphic>
          <a:graphicData uri="http://schemas.openxmlformats.org/presentationml/2006/ole">
            <mc:AlternateContent xmlns:mc="http://schemas.openxmlformats.org/markup-compatibility/2006">
              <mc:Choice xmlns:v="urn:schemas-microsoft-com:vml" Requires="v">
                <p:oleObj name="Equation" r:id="rId8" imgW="3035160" imgH="431640" progId="Equation.DSMT4">
                  <p:embed/>
                </p:oleObj>
              </mc:Choice>
              <mc:Fallback>
                <p:oleObj name="Equation" r:id="rId8" imgW="3035160" imgH="431640" progId="Equation.DSMT4">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4598742"/>
                        <a:ext cx="6336059" cy="901647"/>
                      </a:xfrm>
                      <a:prstGeom prst="rect">
                        <a:avLst/>
                      </a:prstGeom>
                      <a:noFill/>
                    </p:spPr>
                  </p:pic>
                </p:oleObj>
              </mc:Fallback>
            </mc:AlternateContent>
          </a:graphicData>
        </a:graphic>
      </p:graphicFrame>
      <p:graphicFrame>
        <p:nvGraphicFramePr>
          <p:cNvPr id="6163" name="Object 19"/>
          <p:cNvGraphicFramePr>
            <a:graphicFrameLocks noChangeAspect="1"/>
          </p:cNvGraphicFramePr>
          <p:nvPr>
            <p:extLst>
              <p:ext uri="{D42A27DB-BD31-4B8C-83A1-F6EECF244321}">
                <p14:modId xmlns:p14="http://schemas.microsoft.com/office/powerpoint/2010/main" val="1245577436"/>
              </p:ext>
            </p:extLst>
          </p:nvPr>
        </p:nvGraphicFramePr>
        <p:xfrm>
          <a:off x="1410911" y="3264686"/>
          <a:ext cx="1027113" cy="792162"/>
        </p:xfrm>
        <a:graphic>
          <a:graphicData uri="http://schemas.openxmlformats.org/presentationml/2006/ole">
            <mc:AlternateContent xmlns:mc="http://schemas.openxmlformats.org/markup-compatibility/2006">
              <mc:Choice xmlns:v="urn:schemas-microsoft-com:vml" Requires="v">
                <p:oleObj name="Equation" r:id="rId10" imgW="469800" imgH="431640" progId="Equation.DSMT4">
                  <p:embed/>
                </p:oleObj>
              </mc:Choice>
              <mc:Fallback>
                <p:oleObj name="Equation" r:id="rId10" imgW="469800" imgH="431640" progId="Equation.DSMT4">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0911" y="3264686"/>
                        <a:ext cx="10271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4" name="Object 20"/>
          <p:cNvGraphicFramePr>
            <a:graphicFrameLocks noChangeAspect="1"/>
          </p:cNvGraphicFramePr>
          <p:nvPr>
            <p:extLst>
              <p:ext uri="{D42A27DB-BD31-4B8C-83A1-F6EECF244321}">
                <p14:modId xmlns:p14="http://schemas.microsoft.com/office/powerpoint/2010/main" val="2359404315"/>
              </p:ext>
            </p:extLst>
          </p:nvPr>
        </p:nvGraphicFramePr>
        <p:xfrm>
          <a:off x="4199186" y="3278487"/>
          <a:ext cx="804862" cy="792162"/>
        </p:xfrm>
        <a:graphic>
          <a:graphicData uri="http://schemas.openxmlformats.org/presentationml/2006/ole">
            <mc:AlternateContent xmlns:mc="http://schemas.openxmlformats.org/markup-compatibility/2006">
              <mc:Choice xmlns:v="urn:schemas-microsoft-com:vml" Requires="v">
                <p:oleObj name="公式" r:id="rId12" imgW="368280" imgH="431640" progId="Equation.3">
                  <p:embed/>
                </p:oleObj>
              </mc:Choice>
              <mc:Fallback>
                <p:oleObj name="公式" r:id="rId12" imgW="368280" imgH="431640" progId="Equation.3">
                  <p:embed/>
                  <p:pic>
                    <p:nvPicPr>
                      <p:cNvPr id="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9186" y="3278487"/>
                        <a:ext cx="804862"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5" name="Object 21"/>
          <p:cNvGraphicFramePr>
            <a:graphicFrameLocks noChangeAspect="1"/>
          </p:cNvGraphicFramePr>
          <p:nvPr>
            <p:extLst>
              <p:ext uri="{D42A27DB-BD31-4B8C-83A1-F6EECF244321}">
                <p14:modId xmlns:p14="http://schemas.microsoft.com/office/powerpoint/2010/main" val="2631038983"/>
              </p:ext>
            </p:extLst>
          </p:nvPr>
        </p:nvGraphicFramePr>
        <p:xfrm>
          <a:off x="755650" y="5752802"/>
          <a:ext cx="7637463" cy="844550"/>
        </p:xfrm>
        <a:graphic>
          <a:graphicData uri="http://schemas.openxmlformats.org/presentationml/2006/ole">
            <mc:AlternateContent xmlns:mc="http://schemas.openxmlformats.org/markup-compatibility/2006">
              <mc:Choice xmlns:v="urn:schemas-microsoft-com:vml" Requires="v">
                <p:oleObj name="公式" r:id="rId14" imgW="3898800" imgH="431640" progId="Equation.3">
                  <p:embed/>
                </p:oleObj>
              </mc:Choice>
              <mc:Fallback>
                <p:oleObj name="公式" r:id="rId14" imgW="3898800" imgH="431640" progId="Equation.3">
                  <p:embed/>
                  <p:pic>
                    <p:nvPicPr>
                      <p:cNvPr id="0"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650" y="5752802"/>
                        <a:ext cx="763746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6" name="Text Box 22"/>
          <p:cNvSpPr txBox="1">
            <a:spLocks noChangeArrowheads="1"/>
          </p:cNvSpPr>
          <p:nvPr/>
        </p:nvSpPr>
        <p:spPr bwMode="auto">
          <a:xfrm>
            <a:off x="1258888" y="5392439"/>
            <a:ext cx="1422184" cy="461665"/>
          </a:xfrm>
          <a:prstGeom prst="rect">
            <a:avLst/>
          </a:prstGeom>
          <a:noFill/>
          <a:ln w="9525">
            <a:noFill/>
            <a:miter lim="800000"/>
            <a:headEnd/>
            <a:tailEnd/>
          </a:ln>
          <a:effectLst/>
        </p:spPr>
        <p:txBody>
          <a:bodyPr wrap="none">
            <a:spAutoFit/>
          </a:bodyPr>
          <a:lstStyle/>
          <a:p>
            <a:r>
              <a:rPr lang="zh-CN" altLang="en-US" sz="2400"/>
              <a:t>事实上，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56"/>
                                        </p:tgtEl>
                                        <p:attrNameLst>
                                          <p:attrName>style.visibility</p:attrName>
                                        </p:attrNameLst>
                                      </p:cBhvr>
                                      <p:to>
                                        <p:strVal val="visible"/>
                                      </p:to>
                                    </p:set>
                                    <p:anim calcmode="lin" valueType="num">
                                      <p:cBhvr additive="base">
                                        <p:cTn id="19" dur="500" fill="hold"/>
                                        <p:tgtEl>
                                          <p:spTgt spid="6156"/>
                                        </p:tgtEl>
                                        <p:attrNameLst>
                                          <p:attrName>ppt_x</p:attrName>
                                        </p:attrNameLst>
                                      </p:cBhvr>
                                      <p:tavLst>
                                        <p:tav tm="0">
                                          <p:val>
                                            <p:strVal val="#ppt_x"/>
                                          </p:val>
                                        </p:tav>
                                        <p:tav tm="100000">
                                          <p:val>
                                            <p:strVal val="#ppt_x"/>
                                          </p:val>
                                        </p:tav>
                                      </p:tavLst>
                                    </p:anim>
                                    <p:anim calcmode="lin" valueType="num">
                                      <p:cBhvr additive="base">
                                        <p:cTn id="20" dur="500" fill="hold"/>
                                        <p:tgtEl>
                                          <p:spTgt spid="615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7"/>
                                        </p:tgtEl>
                                        <p:attrNameLst>
                                          <p:attrName>style.visibility</p:attrName>
                                        </p:attrNameLst>
                                      </p:cBhvr>
                                      <p:to>
                                        <p:strVal val="visible"/>
                                      </p:to>
                                    </p:set>
                                    <p:anim calcmode="lin" valueType="num">
                                      <p:cBhvr additive="base">
                                        <p:cTn id="23" dur="500" fill="hold"/>
                                        <p:tgtEl>
                                          <p:spTgt spid="6157"/>
                                        </p:tgtEl>
                                        <p:attrNameLst>
                                          <p:attrName>ppt_x</p:attrName>
                                        </p:attrNameLst>
                                      </p:cBhvr>
                                      <p:tavLst>
                                        <p:tav tm="0">
                                          <p:val>
                                            <p:strVal val="#ppt_x"/>
                                          </p:val>
                                        </p:tav>
                                        <p:tav tm="100000">
                                          <p:val>
                                            <p:strVal val="#ppt_x"/>
                                          </p:val>
                                        </p:tav>
                                      </p:tavLst>
                                    </p:anim>
                                    <p:anim calcmode="lin" valueType="num">
                                      <p:cBhvr additive="base">
                                        <p:cTn id="24" dur="500" fill="hold"/>
                                        <p:tgtEl>
                                          <p:spTgt spid="615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63"/>
                                        </p:tgtEl>
                                        <p:attrNameLst>
                                          <p:attrName>style.visibility</p:attrName>
                                        </p:attrNameLst>
                                      </p:cBhvr>
                                      <p:to>
                                        <p:strVal val="visible"/>
                                      </p:to>
                                    </p:set>
                                    <p:anim calcmode="lin" valueType="num">
                                      <p:cBhvr additive="base">
                                        <p:cTn id="27" dur="500" fill="hold"/>
                                        <p:tgtEl>
                                          <p:spTgt spid="6163"/>
                                        </p:tgtEl>
                                        <p:attrNameLst>
                                          <p:attrName>ppt_x</p:attrName>
                                        </p:attrNameLst>
                                      </p:cBhvr>
                                      <p:tavLst>
                                        <p:tav tm="0">
                                          <p:val>
                                            <p:strVal val="#ppt_x"/>
                                          </p:val>
                                        </p:tav>
                                        <p:tav tm="100000">
                                          <p:val>
                                            <p:strVal val="#ppt_x"/>
                                          </p:val>
                                        </p:tav>
                                      </p:tavLst>
                                    </p:anim>
                                    <p:anim calcmode="lin" valueType="num">
                                      <p:cBhvr additive="base">
                                        <p:cTn id="28" dur="500" fill="hold"/>
                                        <p:tgtEl>
                                          <p:spTgt spid="616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64"/>
                                        </p:tgtEl>
                                        <p:attrNameLst>
                                          <p:attrName>style.visibility</p:attrName>
                                        </p:attrNameLst>
                                      </p:cBhvr>
                                      <p:to>
                                        <p:strVal val="visible"/>
                                      </p:to>
                                    </p:set>
                                    <p:anim calcmode="lin" valueType="num">
                                      <p:cBhvr additive="base">
                                        <p:cTn id="31" dur="500" fill="hold"/>
                                        <p:tgtEl>
                                          <p:spTgt spid="6164"/>
                                        </p:tgtEl>
                                        <p:attrNameLst>
                                          <p:attrName>ppt_x</p:attrName>
                                        </p:attrNameLst>
                                      </p:cBhvr>
                                      <p:tavLst>
                                        <p:tav tm="0">
                                          <p:val>
                                            <p:strVal val="#ppt_x"/>
                                          </p:val>
                                        </p:tav>
                                        <p:tav tm="100000">
                                          <p:val>
                                            <p:strVal val="#ppt_x"/>
                                          </p:val>
                                        </p:tav>
                                      </p:tavLst>
                                    </p:anim>
                                    <p:anim calcmode="lin" valueType="num">
                                      <p:cBhvr additive="base">
                                        <p:cTn id="32" dur="500" fill="hold"/>
                                        <p:tgtEl>
                                          <p:spTgt spid="616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62"/>
                                        </p:tgtEl>
                                        <p:attrNameLst>
                                          <p:attrName>style.visibility</p:attrName>
                                        </p:attrNameLst>
                                      </p:cBhvr>
                                      <p:to>
                                        <p:strVal val="visible"/>
                                      </p:to>
                                    </p:set>
                                    <p:anim calcmode="lin" valueType="num">
                                      <p:cBhvr additive="base">
                                        <p:cTn id="37" dur="500" fill="hold"/>
                                        <p:tgtEl>
                                          <p:spTgt spid="6162"/>
                                        </p:tgtEl>
                                        <p:attrNameLst>
                                          <p:attrName>ppt_x</p:attrName>
                                        </p:attrNameLst>
                                      </p:cBhvr>
                                      <p:tavLst>
                                        <p:tav tm="0">
                                          <p:val>
                                            <p:strVal val="#ppt_x"/>
                                          </p:val>
                                        </p:tav>
                                        <p:tav tm="100000">
                                          <p:val>
                                            <p:strVal val="#ppt_x"/>
                                          </p:val>
                                        </p:tav>
                                      </p:tavLst>
                                    </p:anim>
                                    <p:anim calcmode="lin" valueType="num">
                                      <p:cBhvr additive="base">
                                        <p:cTn id="38" dur="500" fill="hold"/>
                                        <p:tgtEl>
                                          <p:spTgt spid="61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66"/>
                                        </p:tgtEl>
                                        <p:attrNameLst>
                                          <p:attrName>style.visibility</p:attrName>
                                        </p:attrNameLst>
                                      </p:cBhvr>
                                      <p:to>
                                        <p:strVal val="visible"/>
                                      </p:to>
                                    </p:set>
                                    <p:anim calcmode="lin" valueType="num">
                                      <p:cBhvr additive="base">
                                        <p:cTn id="43" dur="500" fill="hold"/>
                                        <p:tgtEl>
                                          <p:spTgt spid="6166"/>
                                        </p:tgtEl>
                                        <p:attrNameLst>
                                          <p:attrName>ppt_x</p:attrName>
                                        </p:attrNameLst>
                                      </p:cBhvr>
                                      <p:tavLst>
                                        <p:tav tm="0">
                                          <p:val>
                                            <p:strVal val="#ppt_x"/>
                                          </p:val>
                                        </p:tav>
                                        <p:tav tm="100000">
                                          <p:val>
                                            <p:strVal val="#ppt_x"/>
                                          </p:val>
                                        </p:tav>
                                      </p:tavLst>
                                    </p:anim>
                                    <p:anim calcmode="lin" valueType="num">
                                      <p:cBhvr additive="base">
                                        <p:cTn id="44" dur="500" fill="hold"/>
                                        <p:tgtEl>
                                          <p:spTgt spid="616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165"/>
                                        </p:tgtEl>
                                        <p:attrNameLst>
                                          <p:attrName>style.visibility</p:attrName>
                                        </p:attrNameLst>
                                      </p:cBhvr>
                                      <p:to>
                                        <p:strVal val="visible"/>
                                      </p:to>
                                    </p:set>
                                    <p:anim calcmode="lin" valueType="num">
                                      <p:cBhvr additive="base">
                                        <p:cTn id="49" dur="500" fill="hold"/>
                                        <p:tgtEl>
                                          <p:spTgt spid="6165"/>
                                        </p:tgtEl>
                                        <p:attrNameLst>
                                          <p:attrName>ppt_x</p:attrName>
                                        </p:attrNameLst>
                                      </p:cBhvr>
                                      <p:tavLst>
                                        <p:tav tm="0">
                                          <p:val>
                                            <p:strVal val="#ppt_x"/>
                                          </p:val>
                                        </p:tav>
                                        <p:tav tm="100000">
                                          <p:val>
                                            <p:strVal val="#ppt_x"/>
                                          </p:val>
                                        </p:tav>
                                      </p:tavLst>
                                    </p:anim>
                                    <p:anim calcmode="lin" valueType="num">
                                      <p:cBhvr additive="base">
                                        <p:cTn id="50" dur="500" fill="hold"/>
                                        <p:tgtEl>
                                          <p:spTgt spid="6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5" grpId="0"/>
      <p:bldP spid="61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598873B2-8758-4CC3-BCDD-F414021214FE}" type="slidenum">
              <a:rPr lang="en-US" altLang="zh-CN"/>
              <a:pPr/>
              <a:t>7</a:t>
            </a:fld>
            <a:endParaRPr lang="en-US" altLang="zh-CN"/>
          </a:p>
        </p:txBody>
      </p:sp>
      <p:sp>
        <p:nvSpPr>
          <p:cNvPr id="9" name="日期占位符 2"/>
          <p:cNvSpPr>
            <a:spLocks noGrp="1"/>
          </p:cNvSpPr>
          <p:nvPr>
            <p:ph type="dt" sz="half" idx="11"/>
          </p:nvPr>
        </p:nvSpPr>
        <p:spPr/>
        <p:txBody>
          <a:bodyPr/>
          <a:lstStyle/>
          <a:p>
            <a:fld id="{FD84C08F-0028-462A-A156-A055ED36FCA2}" type="datetime1">
              <a:rPr lang="zh-CN" altLang="en-US"/>
              <a:pPr/>
              <a:t>2023/10/17</a:t>
            </a:fld>
            <a:endParaRPr lang="en-US" altLang="zh-CN"/>
          </a:p>
        </p:txBody>
      </p:sp>
      <p:sp>
        <p:nvSpPr>
          <p:cNvPr id="10243" name="Text Box 3"/>
          <p:cNvSpPr txBox="1">
            <a:spLocks noChangeArrowheads="1"/>
          </p:cNvSpPr>
          <p:nvPr/>
        </p:nvSpPr>
        <p:spPr bwMode="auto">
          <a:xfrm>
            <a:off x="633785" y="1726427"/>
            <a:ext cx="8137525" cy="1687963"/>
          </a:xfrm>
          <a:prstGeom prst="rect">
            <a:avLst/>
          </a:prstGeom>
          <a:noFill/>
          <a:ln w="9525">
            <a:noFill/>
            <a:miter lim="800000"/>
            <a:headEnd/>
            <a:tailEnd/>
          </a:ln>
          <a:effectLst/>
        </p:spPr>
        <p:txBody>
          <a:bodyPr>
            <a:spAutoFit/>
          </a:bodyPr>
          <a:lstStyle/>
          <a:p>
            <a:pPr>
              <a:lnSpc>
                <a:spcPct val="150000"/>
              </a:lnSpc>
            </a:pPr>
            <a:r>
              <a:rPr lang="zh-CN" altLang="en-US" sz="2400" dirty="0"/>
              <a:t>级数</a:t>
            </a:r>
            <a:r>
              <a:rPr lang="en-US" altLang="zh-CN" sz="2400" dirty="0"/>
              <a:t>(4.2)</a:t>
            </a:r>
            <a:r>
              <a:rPr lang="zh-CN" altLang="en-US" sz="2400" dirty="0"/>
              <a:t>在点集</a:t>
            </a:r>
            <a:r>
              <a:rPr lang="en-US" altLang="zh-CN" sz="2400" i="1" dirty="0"/>
              <a:t>E</a:t>
            </a:r>
            <a:r>
              <a:rPr lang="zh-CN" altLang="en-US" sz="2400" dirty="0"/>
              <a:t>上一致收敛于某函数的充要条件是</a:t>
            </a:r>
            <a:r>
              <a:rPr lang="en-US" altLang="zh-CN" sz="2400" dirty="0"/>
              <a:t>: </a:t>
            </a:r>
            <a:r>
              <a:rPr lang="zh-CN" altLang="en-US" sz="2400" dirty="0"/>
              <a:t>任给的</a:t>
            </a:r>
            <a:r>
              <a:rPr lang="el-GR" altLang="zh-CN" sz="2400" i="1" dirty="0"/>
              <a:t>ε</a:t>
            </a:r>
            <a:r>
              <a:rPr lang="en-US" altLang="zh-CN" sz="2400" dirty="0"/>
              <a:t>&gt;0, </a:t>
            </a:r>
            <a:r>
              <a:rPr lang="zh-CN" altLang="en-US" sz="2400" dirty="0"/>
              <a:t>存在正整数</a:t>
            </a:r>
            <a:r>
              <a:rPr lang="en-US" altLang="zh-CN" sz="2400" i="1" dirty="0"/>
              <a:t>N</a:t>
            </a:r>
            <a:r>
              <a:rPr lang="en-US" altLang="zh-CN" sz="2400" dirty="0"/>
              <a:t>=</a:t>
            </a:r>
            <a:r>
              <a:rPr lang="en-US" altLang="zh-CN" sz="2400" i="1" dirty="0"/>
              <a:t>N</a:t>
            </a:r>
            <a:r>
              <a:rPr lang="en-US" altLang="zh-CN" sz="2400" dirty="0"/>
              <a:t>(</a:t>
            </a:r>
            <a:r>
              <a:rPr lang="el-GR" altLang="zh-CN" sz="2400" i="1" dirty="0"/>
              <a:t>ε</a:t>
            </a:r>
            <a:r>
              <a:rPr lang="en-US" altLang="zh-CN" sz="2400" dirty="0"/>
              <a:t>),</a:t>
            </a:r>
            <a:r>
              <a:rPr lang="zh-CN" altLang="en-US" sz="2400" dirty="0"/>
              <a:t>使当</a:t>
            </a:r>
            <a:r>
              <a:rPr lang="en-US" altLang="zh-CN" sz="2400" i="1" dirty="0"/>
              <a:t>n</a:t>
            </a:r>
            <a:r>
              <a:rPr lang="en-US" altLang="zh-CN" sz="2400" dirty="0"/>
              <a:t>&gt;</a:t>
            </a:r>
            <a:r>
              <a:rPr lang="en-US" altLang="zh-CN" sz="2400" i="1" dirty="0"/>
              <a:t>N</a:t>
            </a:r>
            <a:r>
              <a:rPr lang="zh-CN" altLang="en-US" sz="2400" dirty="0"/>
              <a:t>时</a:t>
            </a:r>
            <a:r>
              <a:rPr lang="en-US" altLang="zh-CN" sz="2400" dirty="0"/>
              <a:t>,</a:t>
            </a:r>
            <a:r>
              <a:rPr lang="zh-CN" altLang="en-US" sz="2400" dirty="0"/>
              <a:t>对于一切</a:t>
            </a:r>
            <a:r>
              <a:rPr lang="en-US" altLang="zh-CN" sz="2400" i="1" dirty="0" err="1"/>
              <a:t>z</a:t>
            </a:r>
            <a:r>
              <a:rPr lang="en-US" altLang="zh-CN" sz="2400" dirty="0" err="1"/>
              <a:t>∈</a:t>
            </a:r>
            <a:r>
              <a:rPr lang="en-US" altLang="zh-CN" sz="2400" i="1" dirty="0" err="1"/>
              <a:t>E</a:t>
            </a:r>
            <a:r>
              <a:rPr lang="en-US" altLang="zh-CN" sz="2400" dirty="0"/>
              <a:t>,</a:t>
            </a:r>
            <a:r>
              <a:rPr lang="zh-CN" altLang="en-US" sz="2400" dirty="0"/>
              <a:t>均有</a:t>
            </a:r>
          </a:p>
          <a:p>
            <a:pPr>
              <a:lnSpc>
                <a:spcPct val="150000"/>
              </a:lnSpc>
            </a:pPr>
            <a:r>
              <a:rPr lang="zh-CN" altLang="en-US" sz="2400" dirty="0"/>
              <a:t>       </a:t>
            </a:r>
            <a:r>
              <a:rPr lang="en-US" altLang="zh-CN" sz="2400" dirty="0"/>
              <a:t>|</a:t>
            </a:r>
            <a:r>
              <a:rPr lang="en-US" altLang="zh-CN" sz="2400" i="1" dirty="0"/>
              <a:t>f</a:t>
            </a:r>
            <a:r>
              <a:rPr lang="en-US" altLang="zh-CN" sz="2400" i="1" baseline="-25000" dirty="0"/>
              <a:t>n</a:t>
            </a:r>
            <a:r>
              <a:rPr lang="en-US" altLang="zh-CN" sz="2400" baseline="-25000" dirty="0"/>
              <a:t>+1</a:t>
            </a:r>
            <a:r>
              <a:rPr lang="en-US" altLang="zh-CN" sz="2400" dirty="0"/>
              <a:t>(</a:t>
            </a:r>
            <a:r>
              <a:rPr lang="en-US" altLang="zh-CN" sz="2400" i="1" dirty="0"/>
              <a:t>z</a:t>
            </a:r>
            <a:r>
              <a:rPr lang="en-US" altLang="zh-CN" sz="2400" dirty="0"/>
              <a:t>)+…+</a:t>
            </a:r>
            <a:r>
              <a:rPr lang="en-US" altLang="zh-CN" sz="2400" i="1" dirty="0" err="1"/>
              <a:t>f</a:t>
            </a:r>
            <a:r>
              <a:rPr lang="en-US" altLang="zh-CN" sz="2400" i="1" baseline="-25000" dirty="0" err="1"/>
              <a:t>n</a:t>
            </a:r>
            <a:r>
              <a:rPr lang="en-US" altLang="zh-CN" sz="2400" baseline="-25000" dirty="0" err="1"/>
              <a:t>+</a:t>
            </a:r>
            <a:r>
              <a:rPr lang="en-US" altLang="zh-CN" sz="2400" i="1" baseline="-25000" dirty="0" err="1"/>
              <a:t>p</a:t>
            </a:r>
            <a:r>
              <a:rPr lang="en-US" altLang="zh-CN" sz="2400" dirty="0"/>
              <a:t>(</a:t>
            </a:r>
            <a:r>
              <a:rPr lang="en-US" altLang="zh-CN" sz="2400" i="1" dirty="0"/>
              <a:t>z</a:t>
            </a:r>
            <a:r>
              <a:rPr lang="en-US" altLang="zh-CN" sz="2400" dirty="0"/>
              <a:t>)|&lt;</a:t>
            </a:r>
            <a:r>
              <a:rPr lang="el-GR" altLang="zh-CN" sz="2400" dirty="0"/>
              <a:t>ε</a:t>
            </a:r>
            <a:r>
              <a:rPr lang="en-US" altLang="zh-CN" sz="2400" dirty="0"/>
              <a:t> (</a:t>
            </a:r>
            <a:r>
              <a:rPr lang="en-US" altLang="zh-CN" sz="2400" i="1" dirty="0"/>
              <a:t>p</a:t>
            </a:r>
            <a:r>
              <a:rPr lang="en-US" altLang="zh-CN" sz="2400" dirty="0"/>
              <a:t>=1,2,…).</a:t>
            </a:r>
          </a:p>
        </p:txBody>
      </p:sp>
      <p:sp>
        <p:nvSpPr>
          <p:cNvPr id="10251" name="Text Box 11"/>
          <p:cNvSpPr txBox="1">
            <a:spLocks noChangeArrowheads="1"/>
          </p:cNvSpPr>
          <p:nvPr/>
        </p:nvSpPr>
        <p:spPr bwMode="auto">
          <a:xfrm>
            <a:off x="633785" y="3492278"/>
            <a:ext cx="7970663" cy="2792239"/>
          </a:xfrm>
          <a:prstGeom prst="rect">
            <a:avLst/>
          </a:prstGeom>
          <a:noFill/>
          <a:ln w="9525">
            <a:noFill/>
            <a:miter lim="800000"/>
            <a:headEnd/>
            <a:tailEnd/>
          </a:ln>
          <a:effectLst/>
        </p:spPr>
        <p:txBody>
          <a:bodyPr wrap="square">
            <a:spAutoFit/>
          </a:bodyPr>
          <a:lstStyle/>
          <a:p>
            <a:pPr>
              <a:lnSpc>
                <a:spcPct val="150000"/>
              </a:lnSpc>
            </a:pPr>
            <a:r>
              <a:rPr lang="en-US" altLang="zh-CN" sz="2400" dirty="0" err="1"/>
              <a:t>Weierstrass</a:t>
            </a:r>
            <a:r>
              <a:rPr lang="zh-CN" altLang="en-US" sz="2400" dirty="0"/>
              <a:t>优级数准则</a:t>
            </a:r>
            <a:r>
              <a:rPr lang="en-US" altLang="zh-CN" sz="2400" dirty="0"/>
              <a:t>: </a:t>
            </a:r>
            <a:r>
              <a:rPr lang="zh-CN" altLang="en-US" sz="2400" dirty="0"/>
              <a:t>如果整数列</a:t>
            </a:r>
            <a:r>
              <a:rPr lang="en-US" altLang="zh-CN" sz="2400" i="1" dirty="0"/>
              <a:t>M</a:t>
            </a:r>
            <a:r>
              <a:rPr lang="en-US" altLang="zh-CN" sz="2400" i="1" baseline="-25000" dirty="0"/>
              <a:t>n</a:t>
            </a:r>
            <a:r>
              <a:rPr lang="en-US" altLang="zh-CN" sz="2400" dirty="0"/>
              <a:t>(</a:t>
            </a:r>
            <a:r>
              <a:rPr lang="en-US" altLang="zh-CN" sz="2400" i="1" dirty="0"/>
              <a:t>n</a:t>
            </a:r>
            <a:r>
              <a:rPr lang="en-US" altLang="zh-CN" sz="2400" dirty="0"/>
              <a:t>=1,2,…),</a:t>
            </a:r>
            <a:r>
              <a:rPr lang="zh-CN" altLang="en-US" sz="2400" dirty="0"/>
              <a:t>使对一切</a:t>
            </a:r>
            <a:r>
              <a:rPr lang="en-US" altLang="zh-CN" sz="2400" i="1" dirty="0" err="1"/>
              <a:t>z</a:t>
            </a:r>
            <a:r>
              <a:rPr lang="en-US" altLang="zh-CN" sz="2400" dirty="0" err="1"/>
              <a:t>∈E</a:t>
            </a:r>
            <a:r>
              <a:rPr lang="en-US" altLang="zh-CN" sz="2400" dirty="0"/>
              <a:t>,</a:t>
            </a:r>
            <a:r>
              <a:rPr lang="zh-CN" altLang="en-US" sz="2400" dirty="0"/>
              <a:t>有</a:t>
            </a:r>
            <a:r>
              <a:rPr lang="en-US" altLang="zh-CN" sz="2400" dirty="0"/>
              <a:t>|</a:t>
            </a:r>
            <a:r>
              <a:rPr lang="en-US" altLang="zh-CN" sz="2400" i="1" dirty="0" err="1"/>
              <a:t>f</a:t>
            </a:r>
            <a:r>
              <a:rPr lang="en-US" altLang="zh-CN" sz="2400" i="1" baseline="-25000" dirty="0" err="1"/>
              <a:t>n</a:t>
            </a:r>
            <a:r>
              <a:rPr lang="en-US" altLang="zh-CN" sz="2400" dirty="0"/>
              <a:t>(</a:t>
            </a:r>
            <a:r>
              <a:rPr lang="en-US" altLang="zh-CN" sz="2400" i="1" dirty="0"/>
              <a:t>z</a:t>
            </a:r>
            <a:r>
              <a:rPr lang="en-US" altLang="zh-CN" sz="2400" dirty="0"/>
              <a:t>)|</a:t>
            </a:r>
            <a:r>
              <a:rPr lang="en-US" altLang="zh-CN" sz="2400" dirty="0">
                <a:cs typeface="Arial" charset="0"/>
              </a:rPr>
              <a:t>≤</a:t>
            </a:r>
            <a:r>
              <a:rPr lang="en-US" altLang="zh-CN" sz="2400" i="1" dirty="0">
                <a:cs typeface="Arial" charset="0"/>
              </a:rPr>
              <a:t>M</a:t>
            </a:r>
            <a:r>
              <a:rPr lang="en-US" altLang="zh-CN" sz="2400" i="1" baseline="-25000" dirty="0">
                <a:cs typeface="Arial" charset="0"/>
              </a:rPr>
              <a:t>n</a:t>
            </a:r>
            <a:r>
              <a:rPr lang="en-US" altLang="zh-CN" sz="2400" dirty="0">
                <a:cs typeface="Arial" charset="0"/>
              </a:rPr>
              <a:t> (</a:t>
            </a:r>
            <a:r>
              <a:rPr lang="en-US" altLang="zh-CN" sz="2400" i="1" dirty="0">
                <a:cs typeface="Arial" charset="0"/>
              </a:rPr>
              <a:t>n</a:t>
            </a:r>
            <a:r>
              <a:rPr lang="en-US" altLang="zh-CN" sz="2400" dirty="0">
                <a:cs typeface="Arial" charset="0"/>
              </a:rPr>
              <a:t>=1,2,…),</a:t>
            </a:r>
            <a:r>
              <a:rPr lang="zh-CN" altLang="en-US" sz="2400" dirty="0">
                <a:cs typeface="Arial" charset="0"/>
              </a:rPr>
              <a:t>而且正项级数          收敛</a:t>
            </a:r>
            <a:r>
              <a:rPr lang="en-US" altLang="zh-CN" sz="2400" dirty="0">
                <a:cs typeface="Arial" charset="0"/>
              </a:rPr>
              <a:t>,</a:t>
            </a:r>
            <a:r>
              <a:rPr lang="zh-CN" altLang="en-US" sz="2400" dirty="0">
                <a:cs typeface="Arial" charset="0"/>
              </a:rPr>
              <a:t>则复函数项级数           在点集</a:t>
            </a:r>
            <a:r>
              <a:rPr lang="en-US" altLang="zh-CN" sz="2400" i="1" dirty="0">
                <a:cs typeface="Arial" charset="0"/>
              </a:rPr>
              <a:t>E</a:t>
            </a:r>
            <a:r>
              <a:rPr lang="zh-CN" altLang="en-US" sz="2400" dirty="0">
                <a:cs typeface="Arial" charset="0"/>
              </a:rPr>
              <a:t>上绝对收敛且一致收敛</a:t>
            </a:r>
            <a:r>
              <a:rPr lang="en-US" altLang="zh-CN" sz="2400" dirty="0">
                <a:cs typeface="Arial" charset="0"/>
              </a:rPr>
              <a:t>:</a:t>
            </a:r>
          </a:p>
          <a:p>
            <a:pPr>
              <a:lnSpc>
                <a:spcPct val="150000"/>
              </a:lnSpc>
            </a:pPr>
            <a:r>
              <a:rPr lang="en-US" altLang="zh-CN" sz="2400" dirty="0">
                <a:cs typeface="Arial" charset="0"/>
              </a:rPr>
              <a:t>       </a:t>
            </a:r>
            <a:r>
              <a:rPr lang="zh-CN" altLang="en-US" sz="2400" dirty="0">
                <a:cs typeface="Arial" charset="0"/>
              </a:rPr>
              <a:t>这样的正项级数           称为函数项级数</a:t>
            </a:r>
          </a:p>
          <a:p>
            <a:pPr>
              <a:lnSpc>
                <a:spcPct val="150000"/>
              </a:lnSpc>
            </a:pPr>
            <a:r>
              <a:rPr lang="zh-CN" altLang="en-US" sz="2400" dirty="0">
                <a:cs typeface="Arial" charset="0"/>
              </a:rPr>
              <a:t>的优级数</a:t>
            </a:r>
            <a:r>
              <a:rPr lang="en-US" altLang="zh-CN" sz="2400" dirty="0">
                <a:cs typeface="Arial" charset="0"/>
              </a:rPr>
              <a:t>.</a:t>
            </a:r>
          </a:p>
        </p:txBody>
      </p:sp>
      <p:graphicFrame>
        <p:nvGraphicFramePr>
          <p:cNvPr id="10252" name="Object 12"/>
          <p:cNvGraphicFramePr>
            <a:graphicFrameLocks noChangeAspect="1"/>
          </p:cNvGraphicFramePr>
          <p:nvPr>
            <p:extLst>
              <p:ext uri="{D42A27DB-BD31-4B8C-83A1-F6EECF244321}">
                <p14:modId xmlns:p14="http://schemas.microsoft.com/office/powerpoint/2010/main" val="3040743613"/>
              </p:ext>
            </p:extLst>
          </p:nvPr>
        </p:nvGraphicFramePr>
        <p:xfrm>
          <a:off x="6215009" y="4077072"/>
          <a:ext cx="903192" cy="658764"/>
        </p:xfrm>
        <a:graphic>
          <a:graphicData uri="http://schemas.openxmlformats.org/presentationml/2006/ole">
            <mc:AlternateContent xmlns:mc="http://schemas.openxmlformats.org/markup-compatibility/2006">
              <mc:Choice xmlns:v="urn:schemas-microsoft-com:vml" Requires="v">
                <p:oleObj name="Equation" r:id="rId2" imgW="457200" imgH="431640" progId="Equation.DSMT4">
                  <p:embed/>
                </p:oleObj>
              </mc:Choice>
              <mc:Fallback>
                <p:oleObj name="Equation" r:id="rId2" imgW="457200" imgH="431640" progId="Equation.DSMT4">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09" y="4077072"/>
                        <a:ext cx="903192" cy="658764"/>
                      </a:xfrm>
                      <a:prstGeom prst="rect">
                        <a:avLst/>
                      </a:prstGeom>
                      <a:noFill/>
                    </p:spPr>
                  </p:pic>
                </p:oleObj>
              </mc:Fallback>
            </mc:AlternateContent>
          </a:graphicData>
        </a:graphic>
      </p:graphicFrame>
      <p:graphicFrame>
        <p:nvGraphicFramePr>
          <p:cNvPr id="10253" name="Object 13"/>
          <p:cNvGraphicFramePr>
            <a:graphicFrameLocks noChangeAspect="1"/>
          </p:cNvGraphicFramePr>
          <p:nvPr>
            <p:extLst>
              <p:ext uri="{D42A27DB-BD31-4B8C-83A1-F6EECF244321}">
                <p14:modId xmlns:p14="http://schemas.microsoft.com/office/powerpoint/2010/main" val="1806197241"/>
              </p:ext>
            </p:extLst>
          </p:nvPr>
        </p:nvGraphicFramePr>
        <p:xfrm>
          <a:off x="2191543" y="4516765"/>
          <a:ext cx="962025" cy="727418"/>
        </p:xfrm>
        <a:graphic>
          <a:graphicData uri="http://schemas.openxmlformats.org/presentationml/2006/ole">
            <mc:AlternateContent xmlns:mc="http://schemas.openxmlformats.org/markup-compatibility/2006">
              <mc:Choice xmlns:v="urn:schemas-microsoft-com:vml" Requires="v">
                <p:oleObj name="Equation" r:id="rId4" imgW="571320" imgH="431640" progId="Equation.DSMT4">
                  <p:embed/>
                </p:oleObj>
              </mc:Choice>
              <mc:Fallback>
                <p:oleObj name="Equation" r:id="rId4" imgW="571320" imgH="43164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543" y="4516765"/>
                        <a:ext cx="962025" cy="727418"/>
                      </a:xfrm>
                      <a:prstGeom prst="rect">
                        <a:avLst/>
                      </a:prstGeom>
                      <a:noFill/>
                    </p:spPr>
                  </p:pic>
                </p:oleObj>
              </mc:Fallback>
            </mc:AlternateContent>
          </a:graphicData>
        </a:graphic>
      </p:graphicFrame>
      <p:graphicFrame>
        <p:nvGraphicFramePr>
          <p:cNvPr id="10254" name="Object 14"/>
          <p:cNvGraphicFramePr>
            <a:graphicFrameLocks noChangeAspect="1"/>
          </p:cNvGraphicFramePr>
          <p:nvPr>
            <p:extLst>
              <p:ext uri="{D42A27DB-BD31-4B8C-83A1-F6EECF244321}">
                <p14:modId xmlns:p14="http://schemas.microsoft.com/office/powerpoint/2010/main" val="1119017514"/>
              </p:ext>
            </p:extLst>
          </p:nvPr>
        </p:nvGraphicFramePr>
        <p:xfrm>
          <a:off x="3419872" y="5157192"/>
          <a:ext cx="910471" cy="682853"/>
        </p:xfrm>
        <a:graphic>
          <a:graphicData uri="http://schemas.openxmlformats.org/presentationml/2006/ole">
            <mc:AlternateContent xmlns:mc="http://schemas.openxmlformats.org/markup-compatibility/2006">
              <mc:Choice xmlns:v="urn:schemas-microsoft-com:vml" Requires="v">
                <p:oleObj name="公式" r:id="rId6" imgW="444240" imgH="431640" progId="Equation.3">
                  <p:embed/>
                </p:oleObj>
              </mc:Choice>
              <mc:Fallback>
                <p:oleObj name="公式" r:id="rId6" imgW="444240" imgH="43164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5157192"/>
                        <a:ext cx="910471" cy="682853"/>
                      </a:xfrm>
                      <a:prstGeom prst="rect">
                        <a:avLst/>
                      </a:prstGeom>
                      <a:noFill/>
                    </p:spPr>
                  </p:pic>
                </p:oleObj>
              </mc:Fallback>
            </mc:AlternateContent>
          </a:graphicData>
        </a:graphic>
      </p:graphicFrame>
      <p:graphicFrame>
        <p:nvGraphicFramePr>
          <p:cNvPr id="10255" name="Object 15"/>
          <p:cNvGraphicFramePr>
            <a:graphicFrameLocks noChangeAspect="1"/>
          </p:cNvGraphicFramePr>
          <p:nvPr>
            <p:extLst>
              <p:ext uri="{D42A27DB-BD31-4B8C-83A1-F6EECF244321}">
                <p14:modId xmlns:p14="http://schemas.microsoft.com/office/powerpoint/2010/main" val="2987322362"/>
              </p:ext>
            </p:extLst>
          </p:nvPr>
        </p:nvGraphicFramePr>
        <p:xfrm>
          <a:off x="6516266" y="5085184"/>
          <a:ext cx="1008062" cy="779462"/>
        </p:xfrm>
        <a:graphic>
          <a:graphicData uri="http://schemas.openxmlformats.org/presentationml/2006/ole">
            <mc:AlternateContent xmlns:mc="http://schemas.openxmlformats.org/markup-compatibility/2006">
              <mc:Choice xmlns:v="urn:schemas-microsoft-com:vml" Requires="v">
                <p:oleObj name="公式" r:id="rId8" imgW="558720" imgH="431640" progId="Equation.3">
                  <p:embed/>
                </p:oleObj>
              </mc:Choice>
              <mc:Fallback>
                <p:oleObj name="公式" r:id="rId8" imgW="558720" imgH="43164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6266" y="5085184"/>
                        <a:ext cx="1008062"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文本框 11">
            <a:extLst>
              <a:ext uri="{FF2B5EF4-FFF2-40B4-BE49-F238E27FC236}">
                <a16:creationId xmlns:a16="http://schemas.microsoft.com/office/drawing/2014/main" id="{9E951160-ADF6-81ED-567F-CB5362C6C10B}"/>
              </a:ext>
            </a:extLst>
          </p:cNvPr>
          <p:cNvSpPr txBox="1"/>
          <p:nvPr/>
        </p:nvSpPr>
        <p:spPr>
          <a:xfrm>
            <a:off x="2786634" y="912209"/>
            <a:ext cx="3225526" cy="523220"/>
          </a:xfrm>
          <a:prstGeom prst="rect">
            <a:avLst/>
          </a:prstGeom>
          <a:noFill/>
        </p:spPr>
        <p:txBody>
          <a:bodyPr wrap="square">
            <a:spAutoFit/>
          </a:bodyPr>
          <a:lstStyle/>
          <a:p>
            <a:r>
              <a:rPr lang="zh-CN" altLang="en-US" sz="2800" dirty="0">
                <a:solidFill>
                  <a:schemeClr val="accent2"/>
                </a:solidFill>
              </a:rPr>
              <a:t>柯西一致收敛准则</a:t>
            </a:r>
            <a:endParaRPr lang="zh-CN" alt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55"/>
                                        </p:tgtEl>
                                        <p:attrNameLst>
                                          <p:attrName>style.visibility</p:attrName>
                                        </p:attrNameLst>
                                      </p:cBhvr>
                                      <p:to>
                                        <p:strVal val="visible"/>
                                      </p:to>
                                    </p:set>
                                    <p:animEffect transition="in" filter="wipe(left)">
                                      <p:cBhvr>
                                        <p:cTn id="7" dur="500"/>
                                        <p:tgtEl>
                                          <p:spTgt spid="10255"/>
                                        </p:tgtEl>
                                      </p:cBhvr>
                                    </p:animEffect>
                                  </p:childTnLst>
                                </p:cTn>
                              </p:par>
                              <p:par>
                                <p:cTn id="8" presetID="22" presetClass="entr" presetSubtype="8" fill="hold" nodeType="withEffect">
                                  <p:stCondLst>
                                    <p:cond delay="0"/>
                                  </p:stCondLst>
                                  <p:childTnLst>
                                    <p:set>
                                      <p:cBhvr>
                                        <p:cTn id="9" dur="1" fill="hold">
                                          <p:stCondLst>
                                            <p:cond delay="0"/>
                                          </p:stCondLst>
                                        </p:cTn>
                                        <p:tgtEl>
                                          <p:spTgt spid="10254"/>
                                        </p:tgtEl>
                                        <p:attrNameLst>
                                          <p:attrName>style.visibility</p:attrName>
                                        </p:attrNameLst>
                                      </p:cBhvr>
                                      <p:to>
                                        <p:strVal val="visible"/>
                                      </p:to>
                                    </p:set>
                                    <p:animEffect transition="in" filter="wipe(left)">
                                      <p:cBhvr>
                                        <p:cTn id="10" dur="500"/>
                                        <p:tgtEl>
                                          <p:spTgt spid="10254"/>
                                        </p:tgtEl>
                                      </p:cBhvr>
                                    </p:animEffect>
                                  </p:childTnLst>
                                </p:cTn>
                              </p:par>
                              <p:par>
                                <p:cTn id="11" presetID="22" presetClass="entr" presetSubtype="8" fill="hold" nodeType="withEffect">
                                  <p:stCondLst>
                                    <p:cond delay="0"/>
                                  </p:stCondLst>
                                  <p:childTnLst>
                                    <p:set>
                                      <p:cBhvr>
                                        <p:cTn id="12" dur="1" fill="hold">
                                          <p:stCondLst>
                                            <p:cond delay="0"/>
                                          </p:stCondLst>
                                        </p:cTn>
                                        <p:tgtEl>
                                          <p:spTgt spid="10253"/>
                                        </p:tgtEl>
                                        <p:attrNameLst>
                                          <p:attrName>style.visibility</p:attrName>
                                        </p:attrNameLst>
                                      </p:cBhvr>
                                      <p:to>
                                        <p:strVal val="visible"/>
                                      </p:to>
                                    </p:set>
                                    <p:animEffect transition="in" filter="wipe(left)">
                                      <p:cBhvr>
                                        <p:cTn id="13" dur="500"/>
                                        <p:tgtEl>
                                          <p:spTgt spid="10253"/>
                                        </p:tgtEl>
                                      </p:cBhvr>
                                    </p:animEffect>
                                  </p:childTnLst>
                                </p:cTn>
                              </p:par>
                              <p:par>
                                <p:cTn id="14" presetID="22" presetClass="entr" presetSubtype="8" fill="hold" nodeType="withEffect">
                                  <p:stCondLst>
                                    <p:cond delay="0"/>
                                  </p:stCondLst>
                                  <p:childTnLst>
                                    <p:set>
                                      <p:cBhvr>
                                        <p:cTn id="15" dur="1" fill="hold">
                                          <p:stCondLst>
                                            <p:cond delay="0"/>
                                          </p:stCondLst>
                                        </p:cTn>
                                        <p:tgtEl>
                                          <p:spTgt spid="10252"/>
                                        </p:tgtEl>
                                        <p:attrNameLst>
                                          <p:attrName>style.visibility</p:attrName>
                                        </p:attrNameLst>
                                      </p:cBhvr>
                                      <p:to>
                                        <p:strVal val="visible"/>
                                      </p:to>
                                    </p:set>
                                    <p:animEffect transition="in" filter="wipe(left)">
                                      <p:cBhvr>
                                        <p:cTn id="16" dur="500"/>
                                        <p:tgtEl>
                                          <p:spTgt spid="1025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251"/>
                                        </p:tgtEl>
                                        <p:attrNameLst>
                                          <p:attrName>style.visibility</p:attrName>
                                        </p:attrNameLst>
                                      </p:cBhvr>
                                      <p:to>
                                        <p:strVal val="visible"/>
                                      </p:to>
                                    </p:set>
                                    <p:animEffect transition="in" filter="wipe(left)">
                                      <p:cBhvr>
                                        <p:cTn id="19"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79244895-68E2-4486-9758-E4EB09036E71}" type="slidenum">
              <a:rPr lang="en-US" altLang="zh-CN"/>
              <a:pPr/>
              <a:t>8</a:t>
            </a:fld>
            <a:endParaRPr lang="en-US" altLang="zh-CN"/>
          </a:p>
        </p:txBody>
      </p:sp>
      <p:sp>
        <p:nvSpPr>
          <p:cNvPr id="9" name="日期占位符 2"/>
          <p:cNvSpPr>
            <a:spLocks noGrp="1"/>
          </p:cNvSpPr>
          <p:nvPr>
            <p:ph type="dt" sz="half" idx="11"/>
          </p:nvPr>
        </p:nvSpPr>
        <p:spPr/>
        <p:txBody>
          <a:bodyPr/>
          <a:lstStyle/>
          <a:p>
            <a:fld id="{5CA6B1A5-EC55-4CB9-9C08-D97FD7DC72A0}" type="datetime1">
              <a:rPr lang="zh-CN" altLang="en-US"/>
              <a:pPr/>
              <a:t>2023/10/17</a:t>
            </a:fld>
            <a:endParaRPr lang="en-US" altLang="zh-CN"/>
          </a:p>
        </p:txBody>
      </p:sp>
      <p:sp>
        <p:nvSpPr>
          <p:cNvPr id="11268" name="Text Box 4"/>
          <p:cNvSpPr txBox="1">
            <a:spLocks noChangeArrowheads="1"/>
          </p:cNvSpPr>
          <p:nvPr/>
        </p:nvSpPr>
        <p:spPr bwMode="auto">
          <a:xfrm>
            <a:off x="584892" y="1837967"/>
            <a:ext cx="7777162" cy="1130246"/>
          </a:xfrm>
          <a:prstGeom prst="rect">
            <a:avLst/>
          </a:prstGeom>
          <a:noFill/>
          <a:ln w="9525">
            <a:noFill/>
            <a:miter lim="800000"/>
            <a:headEnd/>
            <a:tailEnd/>
          </a:ln>
          <a:effectLst/>
        </p:spPr>
        <p:txBody>
          <a:bodyPr>
            <a:spAutoFit/>
          </a:bodyPr>
          <a:lstStyle/>
          <a:p>
            <a:pPr>
              <a:lnSpc>
                <a:spcPct val="150000"/>
              </a:lnSpc>
            </a:pPr>
            <a:r>
              <a:rPr lang="zh-CN" altLang="en-US" sz="2400" dirty="0">
                <a:solidFill>
                  <a:srgbClr val="FF0000"/>
                </a:solidFill>
              </a:rPr>
              <a:t>定理</a:t>
            </a:r>
            <a:r>
              <a:rPr lang="en-US" altLang="zh-CN" sz="2400" dirty="0">
                <a:solidFill>
                  <a:srgbClr val="FF0000"/>
                </a:solidFill>
              </a:rPr>
              <a:t>4.1</a:t>
            </a:r>
            <a:r>
              <a:rPr lang="en-US" altLang="zh-CN" sz="2400" dirty="0"/>
              <a:t>  </a:t>
            </a:r>
            <a:r>
              <a:rPr lang="zh-CN" altLang="en-US" sz="2400" dirty="0"/>
              <a:t>设级数              的各项在点集</a:t>
            </a:r>
            <a:r>
              <a:rPr lang="en-US" altLang="zh-CN" sz="2400" i="1" dirty="0"/>
              <a:t>E</a:t>
            </a:r>
            <a:r>
              <a:rPr lang="zh-CN" altLang="en-US" sz="2400" dirty="0"/>
              <a:t>上连续</a:t>
            </a:r>
            <a:r>
              <a:rPr lang="en-US" altLang="zh-CN" sz="2400" dirty="0"/>
              <a:t>,</a:t>
            </a:r>
            <a:r>
              <a:rPr lang="zh-CN" altLang="en-US" sz="2400" dirty="0"/>
              <a:t>并且一致收敛于</a:t>
            </a:r>
            <a:r>
              <a:rPr lang="en-US" altLang="zh-CN" sz="2400" i="1" dirty="0"/>
              <a:t>f</a:t>
            </a:r>
            <a:r>
              <a:rPr lang="en-US" altLang="zh-CN" sz="2400" dirty="0"/>
              <a:t>(</a:t>
            </a:r>
            <a:r>
              <a:rPr lang="en-US" altLang="zh-CN" sz="2400" i="1" dirty="0"/>
              <a:t>z</a:t>
            </a:r>
            <a:r>
              <a:rPr lang="en-US" altLang="zh-CN" sz="2400" dirty="0"/>
              <a:t>),</a:t>
            </a:r>
            <a:r>
              <a:rPr lang="zh-CN" altLang="en-US" sz="2400" dirty="0"/>
              <a:t>则和函数                         也在</a:t>
            </a:r>
            <a:r>
              <a:rPr lang="en-US" altLang="zh-CN" sz="2400" i="1" dirty="0"/>
              <a:t>E</a:t>
            </a:r>
            <a:r>
              <a:rPr lang="zh-CN" altLang="en-US" sz="2400" dirty="0"/>
              <a:t>上连续</a:t>
            </a:r>
            <a:r>
              <a:rPr lang="en-US" altLang="zh-CN" sz="2400" dirty="0"/>
              <a:t>.</a:t>
            </a:r>
          </a:p>
        </p:txBody>
      </p:sp>
      <p:graphicFrame>
        <p:nvGraphicFramePr>
          <p:cNvPr id="11269" name="Object 5"/>
          <p:cNvGraphicFramePr>
            <a:graphicFrameLocks noChangeAspect="1"/>
          </p:cNvGraphicFramePr>
          <p:nvPr>
            <p:extLst>
              <p:ext uri="{D42A27DB-BD31-4B8C-83A1-F6EECF244321}">
                <p14:modId xmlns:p14="http://schemas.microsoft.com/office/powerpoint/2010/main" val="170855136"/>
              </p:ext>
            </p:extLst>
          </p:nvPr>
        </p:nvGraphicFramePr>
        <p:xfrm>
          <a:off x="2772956" y="1766071"/>
          <a:ext cx="1062966" cy="821382"/>
        </p:xfrm>
        <a:graphic>
          <a:graphicData uri="http://schemas.openxmlformats.org/presentationml/2006/ole">
            <mc:AlternateContent xmlns:mc="http://schemas.openxmlformats.org/markup-compatibility/2006">
              <mc:Choice xmlns:v="urn:schemas-microsoft-com:vml" Requires="v">
                <p:oleObj name="公式" r:id="rId2" imgW="558720" imgH="431640" progId="Equation.3">
                  <p:embed/>
                </p:oleObj>
              </mc:Choice>
              <mc:Fallback>
                <p:oleObj name="公式" r:id="rId2" imgW="558720" imgH="43164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956" y="1766071"/>
                        <a:ext cx="1062966" cy="821382"/>
                      </a:xfrm>
                      <a:prstGeom prst="rect">
                        <a:avLst/>
                      </a:prstGeom>
                      <a:noFill/>
                    </p:spPr>
                  </p:pic>
                </p:oleObj>
              </mc:Fallback>
            </mc:AlternateContent>
          </a:graphicData>
        </a:graphic>
      </p:graphicFrame>
      <p:graphicFrame>
        <p:nvGraphicFramePr>
          <p:cNvPr id="11270" name="Object 6"/>
          <p:cNvGraphicFramePr>
            <a:graphicFrameLocks noChangeAspect="1"/>
          </p:cNvGraphicFramePr>
          <p:nvPr>
            <p:extLst>
              <p:ext uri="{D42A27DB-BD31-4B8C-83A1-F6EECF244321}">
                <p14:modId xmlns:p14="http://schemas.microsoft.com/office/powerpoint/2010/main" val="1474072804"/>
              </p:ext>
            </p:extLst>
          </p:nvPr>
        </p:nvGraphicFramePr>
        <p:xfrm>
          <a:off x="3452560" y="2298529"/>
          <a:ext cx="1769217" cy="771586"/>
        </p:xfrm>
        <a:graphic>
          <a:graphicData uri="http://schemas.openxmlformats.org/presentationml/2006/ole">
            <mc:AlternateContent xmlns:mc="http://schemas.openxmlformats.org/markup-compatibility/2006">
              <mc:Choice xmlns:v="urn:schemas-microsoft-com:vml" Requires="v">
                <p:oleObj name="公式" r:id="rId4" imgW="990360" imgH="431640" progId="Equation.3">
                  <p:embed/>
                </p:oleObj>
              </mc:Choice>
              <mc:Fallback>
                <p:oleObj name="公式" r:id="rId4" imgW="990360" imgH="4316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560" y="2298529"/>
                        <a:ext cx="1769217" cy="771586"/>
                      </a:xfrm>
                      <a:prstGeom prst="rect">
                        <a:avLst/>
                      </a:prstGeom>
                      <a:noFill/>
                    </p:spPr>
                  </p:pic>
                </p:oleObj>
              </mc:Fallback>
            </mc:AlternateContent>
          </a:graphicData>
        </a:graphic>
      </p:graphicFrame>
      <p:sp>
        <p:nvSpPr>
          <p:cNvPr id="11272" name="Text Box 8"/>
          <p:cNvSpPr txBox="1">
            <a:spLocks noChangeArrowheads="1"/>
          </p:cNvSpPr>
          <p:nvPr/>
        </p:nvSpPr>
        <p:spPr bwMode="auto">
          <a:xfrm>
            <a:off x="557468" y="3011664"/>
            <a:ext cx="7705725" cy="1130246"/>
          </a:xfrm>
          <a:prstGeom prst="rect">
            <a:avLst/>
          </a:prstGeom>
          <a:noFill/>
          <a:ln w="9525">
            <a:noFill/>
            <a:miter lim="800000"/>
            <a:headEnd/>
            <a:tailEnd/>
          </a:ln>
          <a:effectLst/>
        </p:spPr>
        <p:txBody>
          <a:bodyPr>
            <a:spAutoFit/>
          </a:bodyPr>
          <a:lstStyle/>
          <a:p>
            <a:pPr>
              <a:lnSpc>
                <a:spcPct val="150000"/>
              </a:lnSpc>
            </a:pPr>
            <a:r>
              <a:rPr lang="zh-CN" altLang="en-US" sz="2400" dirty="0">
                <a:solidFill>
                  <a:srgbClr val="FF0000"/>
                </a:solidFill>
              </a:rPr>
              <a:t>定理</a:t>
            </a:r>
            <a:r>
              <a:rPr lang="en-US" altLang="zh-CN" sz="2400" dirty="0">
                <a:solidFill>
                  <a:srgbClr val="FF0000"/>
                </a:solidFill>
              </a:rPr>
              <a:t>4.2</a:t>
            </a:r>
            <a:r>
              <a:rPr lang="en-US" altLang="zh-CN" sz="2400" dirty="0"/>
              <a:t>  </a:t>
            </a:r>
            <a:r>
              <a:rPr lang="zh-CN" altLang="en-US" sz="2400" dirty="0"/>
              <a:t>设级数            的各项在曲线</a:t>
            </a:r>
            <a:r>
              <a:rPr lang="en-US" altLang="zh-CN" sz="2400" dirty="0"/>
              <a:t>C</a:t>
            </a:r>
            <a:r>
              <a:rPr lang="zh-CN" altLang="en-US" sz="2400" dirty="0"/>
              <a:t>上连续</a:t>
            </a:r>
            <a:r>
              <a:rPr lang="en-US" altLang="zh-CN" sz="2400" dirty="0"/>
              <a:t>,</a:t>
            </a:r>
            <a:r>
              <a:rPr lang="zh-CN" altLang="en-US" sz="2400" dirty="0"/>
              <a:t>并且在</a:t>
            </a:r>
            <a:r>
              <a:rPr lang="en-US" altLang="zh-CN" sz="2400" dirty="0"/>
              <a:t>C</a:t>
            </a:r>
            <a:r>
              <a:rPr lang="zh-CN" altLang="en-US" sz="2400" dirty="0"/>
              <a:t>上一致收敛于</a:t>
            </a:r>
            <a:r>
              <a:rPr lang="en-US" altLang="zh-CN" sz="2400" i="1" dirty="0"/>
              <a:t>f</a:t>
            </a:r>
            <a:r>
              <a:rPr lang="en-US" altLang="zh-CN" sz="2400" dirty="0"/>
              <a:t>(</a:t>
            </a:r>
            <a:r>
              <a:rPr lang="en-US" altLang="zh-CN" sz="2400" i="1" dirty="0"/>
              <a:t>z</a:t>
            </a:r>
            <a:r>
              <a:rPr lang="en-US" altLang="zh-CN" sz="2400" dirty="0"/>
              <a:t>),</a:t>
            </a:r>
            <a:r>
              <a:rPr lang="zh-CN" altLang="en-US" sz="2400" dirty="0"/>
              <a:t>则沿</a:t>
            </a:r>
            <a:r>
              <a:rPr lang="en-US" altLang="zh-CN" sz="2400" dirty="0"/>
              <a:t>C</a:t>
            </a:r>
            <a:r>
              <a:rPr lang="zh-CN" altLang="en-US" sz="2400" dirty="0"/>
              <a:t>可以逐项积分</a:t>
            </a:r>
            <a:r>
              <a:rPr lang="en-US" altLang="zh-CN" sz="2400" dirty="0"/>
              <a:t>:</a:t>
            </a:r>
          </a:p>
        </p:txBody>
      </p:sp>
      <p:graphicFrame>
        <p:nvGraphicFramePr>
          <p:cNvPr id="11273" name="Object 9"/>
          <p:cNvGraphicFramePr>
            <a:graphicFrameLocks noChangeAspect="1"/>
          </p:cNvGraphicFramePr>
          <p:nvPr>
            <p:extLst>
              <p:ext uri="{D42A27DB-BD31-4B8C-83A1-F6EECF244321}">
                <p14:modId xmlns:p14="http://schemas.microsoft.com/office/powerpoint/2010/main" val="2363067350"/>
              </p:ext>
            </p:extLst>
          </p:nvPr>
        </p:nvGraphicFramePr>
        <p:xfrm>
          <a:off x="2772956" y="3023096"/>
          <a:ext cx="862517" cy="666203"/>
        </p:xfrm>
        <a:graphic>
          <a:graphicData uri="http://schemas.openxmlformats.org/presentationml/2006/ole">
            <mc:AlternateContent xmlns:mc="http://schemas.openxmlformats.org/markup-compatibility/2006">
              <mc:Choice xmlns:v="urn:schemas-microsoft-com:vml" Requires="v">
                <p:oleObj name="公式" r:id="rId6" imgW="558720" imgH="431640" progId="Equation.3">
                  <p:embed/>
                </p:oleObj>
              </mc:Choice>
              <mc:Fallback>
                <p:oleObj name="公式" r:id="rId6" imgW="558720" imgH="43164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2956" y="3023096"/>
                        <a:ext cx="862517" cy="666203"/>
                      </a:xfrm>
                      <a:prstGeom prst="rect">
                        <a:avLst/>
                      </a:prstGeom>
                      <a:noFill/>
                    </p:spPr>
                  </p:pic>
                </p:oleObj>
              </mc:Fallback>
            </mc:AlternateContent>
          </a:graphicData>
        </a:graphic>
      </p:graphicFrame>
      <p:graphicFrame>
        <p:nvGraphicFramePr>
          <p:cNvPr id="11274" name="Object 10"/>
          <p:cNvGraphicFramePr>
            <a:graphicFrameLocks noChangeAspect="1"/>
          </p:cNvGraphicFramePr>
          <p:nvPr>
            <p:extLst>
              <p:ext uri="{D42A27DB-BD31-4B8C-83A1-F6EECF244321}">
                <p14:modId xmlns:p14="http://schemas.microsoft.com/office/powerpoint/2010/main" val="1810704661"/>
              </p:ext>
            </p:extLst>
          </p:nvPr>
        </p:nvGraphicFramePr>
        <p:xfrm>
          <a:off x="5508104" y="3473484"/>
          <a:ext cx="3078428" cy="864217"/>
        </p:xfrm>
        <a:graphic>
          <a:graphicData uri="http://schemas.openxmlformats.org/presentationml/2006/ole">
            <mc:AlternateContent xmlns:mc="http://schemas.openxmlformats.org/markup-compatibility/2006">
              <mc:Choice xmlns:v="urn:schemas-microsoft-com:vml" Requires="v">
                <p:oleObj name="公式" r:id="rId8" imgW="1536480" imgH="431640" progId="Equation.3">
                  <p:embed/>
                </p:oleObj>
              </mc:Choice>
              <mc:Fallback>
                <p:oleObj name="公式" r:id="rId8" imgW="1536480" imgH="43164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104" y="3473484"/>
                        <a:ext cx="3078428" cy="864217"/>
                      </a:xfrm>
                      <a:prstGeom prst="rect">
                        <a:avLst/>
                      </a:prstGeom>
                      <a:noFill/>
                    </p:spPr>
                  </p:pic>
                </p:oleObj>
              </mc:Fallback>
            </mc:AlternateContent>
          </a:graphicData>
        </a:graphic>
      </p:graphicFrame>
      <p:sp>
        <p:nvSpPr>
          <p:cNvPr id="7" name="Text Box 8">
            <a:extLst>
              <a:ext uri="{FF2B5EF4-FFF2-40B4-BE49-F238E27FC236}">
                <a16:creationId xmlns:a16="http://schemas.microsoft.com/office/drawing/2014/main" id="{C621A8AA-7FA7-2314-CD2B-D9CE5B1366E7}"/>
              </a:ext>
            </a:extLst>
          </p:cNvPr>
          <p:cNvSpPr txBox="1">
            <a:spLocks noChangeArrowheads="1"/>
          </p:cNvSpPr>
          <p:nvPr/>
        </p:nvSpPr>
        <p:spPr bwMode="auto">
          <a:xfrm>
            <a:off x="557476" y="4386090"/>
            <a:ext cx="7740650" cy="1582677"/>
          </a:xfrm>
          <a:prstGeom prst="rect">
            <a:avLst/>
          </a:prstGeom>
          <a:noFill/>
          <a:ln w="9525">
            <a:noFill/>
            <a:miter lim="800000"/>
            <a:headEnd/>
            <a:tailEnd/>
          </a:ln>
          <a:effectLst/>
        </p:spPr>
        <p:txBody>
          <a:bodyPr>
            <a:spAutoFit/>
          </a:bodyPr>
          <a:lstStyle/>
          <a:p>
            <a:pPr>
              <a:lnSpc>
                <a:spcPct val="140000"/>
              </a:lnSpc>
            </a:pPr>
            <a:r>
              <a:rPr lang="zh-CN" altLang="en-US" sz="2400" dirty="0">
                <a:solidFill>
                  <a:srgbClr val="FF0000"/>
                </a:solidFill>
              </a:rPr>
              <a:t>定义</a:t>
            </a:r>
            <a:r>
              <a:rPr lang="en-US" altLang="zh-CN" sz="2400" dirty="0">
                <a:solidFill>
                  <a:srgbClr val="FF0000"/>
                </a:solidFill>
              </a:rPr>
              <a:t>4.2</a:t>
            </a:r>
            <a:r>
              <a:rPr lang="en-US" altLang="zh-CN" sz="2400" dirty="0"/>
              <a:t>  </a:t>
            </a:r>
            <a:r>
              <a:rPr lang="zh-CN" altLang="en-US" sz="2400" dirty="0"/>
              <a:t>设函数</a:t>
            </a:r>
            <a:r>
              <a:rPr lang="en-US" altLang="zh-CN" sz="2400" i="1" dirty="0" err="1"/>
              <a:t>f</a:t>
            </a:r>
            <a:r>
              <a:rPr lang="en-US" altLang="zh-CN" sz="2400" i="1" baseline="-25000" dirty="0" err="1"/>
              <a:t>n</a:t>
            </a:r>
            <a:r>
              <a:rPr lang="en-US" altLang="zh-CN" sz="2400" dirty="0"/>
              <a:t>(</a:t>
            </a:r>
            <a:r>
              <a:rPr lang="en-US" altLang="zh-CN" sz="2400" i="1" dirty="0"/>
              <a:t>z</a:t>
            </a:r>
            <a:r>
              <a:rPr lang="en-US" altLang="zh-CN" sz="2400" dirty="0"/>
              <a:t>)(</a:t>
            </a:r>
            <a:r>
              <a:rPr lang="en-US" altLang="zh-CN" sz="2400" i="1" dirty="0"/>
              <a:t>n</a:t>
            </a:r>
            <a:r>
              <a:rPr lang="en-US" altLang="zh-CN" sz="2400" dirty="0"/>
              <a:t>=1,2,…)</a:t>
            </a:r>
            <a:r>
              <a:rPr lang="zh-CN" altLang="en-US" sz="2400" dirty="0"/>
              <a:t>定义于区域</a:t>
            </a:r>
            <a:r>
              <a:rPr lang="en-US" altLang="zh-CN" sz="2400" dirty="0"/>
              <a:t>D</a:t>
            </a:r>
            <a:r>
              <a:rPr lang="zh-CN" altLang="en-US" sz="2400" dirty="0"/>
              <a:t>内</a:t>
            </a:r>
            <a:r>
              <a:rPr lang="en-US" altLang="zh-CN" sz="2400" dirty="0"/>
              <a:t>,</a:t>
            </a:r>
            <a:r>
              <a:rPr lang="zh-CN" altLang="en-US" sz="2400" dirty="0"/>
              <a:t>若级数</a:t>
            </a:r>
            <a:r>
              <a:rPr lang="en-US" altLang="zh-CN" sz="2400" dirty="0"/>
              <a:t>(4.2)</a:t>
            </a:r>
            <a:r>
              <a:rPr lang="zh-CN" altLang="en-US" sz="2400" dirty="0"/>
              <a:t>在</a:t>
            </a:r>
            <a:r>
              <a:rPr lang="en-US" altLang="zh-CN" sz="2400" dirty="0"/>
              <a:t>D</a:t>
            </a:r>
            <a:r>
              <a:rPr lang="zh-CN" altLang="en-US" sz="2400" dirty="0"/>
              <a:t>内任一有界闭集上一致收敛</a:t>
            </a:r>
            <a:r>
              <a:rPr lang="en-US" altLang="zh-CN" sz="2400" dirty="0"/>
              <a:t>,</a:t>
            </a:r>
            <a:r>
              <a:rPr lang="zh-CN" altLang="en-US" sz="2400" dirty="0"/>
              <a:t>则称此级数在</a:t>
            </a:r>
            <a:r>
              <a:rPr lang="en-US" altLang="zh-CN" sz="2400" dirty="0"/>
              <a:t>D</a:t>
            </a:r>
            <a:r>
              <a:rPr lang="zh-CN" altLang="en-US" sz="2400" dirty="0"/>
              <a:t>内</a:t>
            </a:r>
            <a:r>
              <a:rPr lang="zh-CN" altLang="en-US" sz="2400" dirty="0">
                <a:solidFill>
                  <a:srgbClr val="FF0000"/>
                </a:solidFill>
              </a:rPr>
              <a:t>内闭一致收敛</a:t>
            </a:r>
            <a:r>
              <a:rPr lang="en-US" altLang="zh-CN" sz="2400" dirty="0"/>
              <a:t>.</a:t>
            </a:r>
          </a:p>
        </p:txBody>
      </p:sp>
      <p:sp>
        <p:nvSpPr>
          <p:cNvPr id="10" name="文本框 9">
            <a:extLst>
              <a:ext uri="{FF2B5EF4-FFF2-40B4-BE49-F238E27FC236}">
                <a16:creationId xmlns:a16="http://schemas.microsoft.com/office/drawing/2014/main" id="{8D348196-C2C0-CD5E-D9A4-EC03C9536558}"/>
              </a:ext>
            </a:extLst>
          </p:cNvPr>
          <p:cNvSpPr txBox="1"/>
          <p:nvPr/>
        </p:nvSpPr>
        <p:spPr>
          <a:xfrm>
            <a:off x="3304439" y="920126"/>
            <a:ext cx="3225526" cy="523220"/>
          </a:xfrm>
          <a:prstGeom prst="rect">
            <a:avLst/>
          </a:prstGeom>
          <a:noFill/>
        </p:spPr>
        <p:txBody>
          <a:bodyPr wrap="square">
            <a:spAutoFit/>
          </a:bodyPr>
          <a:lstStyle/>
          <a:p>
            <a:r>
              <a:rPr lang="zh-CN" altLang="en-US" sz="2800" dirty="0">
                <a:solidFill>
                  <a:schemeClr val="accent2"/>
                </a:solidFill>
              </a:rPr>
              <a:t>重要定理</a:t>
            </a:r>
            <a:endParaRPr lang="zh-CN" alt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par>
                                <p:cTn id="8" presetID="22" presetClass="entr" presetSubtype="8" fill="hold" nodeType="withEffect">
                                  <p:stCondLst>
                                    <p:cond delay="0"/>
                                  </p:stCondLst>
                                  <p:childTnLst>
                                    <p:set>
                                      <p:cBhvr>
                                        <p:cTn id="9" dur="1" fill="hold">
                                          <p:stCondLst>
                                            <p:cond delay="0"/>
                                          </p:stCondLst>
                                        </p:cTn>
                                        <p:tgtEl>
                                          <p:spTgt spid="11269"/>
                                        </p:tgtEl>
                                        <p:attrNameLst>
                                          <p:attrName>style.visibility</p:attrName>
                                        </p:attrNameLst>
                                      </p:cBhvr>
                                      <p:to>
                                        <p:strVal val="visible"/>
                                      </p:to>
                                    </p:set>
                                    <p:animEffect transition="in" filter="wipe(left)">
                                      <p:cBhvr>
                                        <p:cTn id="10" dur="500"/>
                                        <p:tgtEl>
                                          <p:spTgt spid="11269"/>
                                        </p:tgtEl>
                                      </p:cBhvr>
                                    </p:animEffect>
                                  </p:childTnLst>
                                </p:cTn>
                              </p:par>
                              <p:par>
                                <p:cTn id="11" presetID="22" presetClass="entr" presetSubtype="8" fill="hold" nodeType="withEffect">
                                  <p:stCondLst>
                                    <p:cond delay="0"/>
                                  </p:stCondLst>
                                  <p:childTnLst>
                                    <p:set>
                                      <p:cBhvr>
                                        <p:cTn id="12" dur="1" fill="hold">
                                          <p:stCondLst>
                                            <p:cond delay="0"/>
                                          </p:stCondLst>
                                        </p:cTn>
                                        <p:tgtEl>
                                          <p:spTgt spid="11270"/>
                                        </p:tgtEl>
                                        <p:attrNameLst>
                                          <p:attrName>style.visibility</p:attrName>
                                        </p:attrNameLst>
                                      </p:cBhvr>
                                      <p:to>
                                        <p:strVal val="visible"/>
                                      </p:to>
                                    </p:set>
                                    <p:animEffect transition="in" filter="wipe(left)">
                                      <p:cBhvr>
                                        <p:cTn id="13" dur="500"/>
                                        <p:tgtEl>
                                          <p:spTgt spid="1127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273"/>
                                        </p:tgtEl>
                                        <p:attrNameLst>
                                          <p:attrName>style.visibility</p:attrName>
                                        </p:attrNameLst>
                                      </p:cBhvr>
                                      <p:to>
                                        <p:strVal val="visible"/>
                                      </p:to>
                                    </p:set>
                                    <p:animEffect transition="in" filter="wipe(left)">
                                      <p:cBhvr>
                                        <p:cTn id="18" dur="500"/>
                                        <p:tgtEl>
                                          <p:spTgt spid="1127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272"/>
                                        </p:tgtEl>
                                        <p:attrNameLst>
                                          <p:attrName>style.visibility</p:attrName>
                                        </p:attrNameLst>
                                      </p:cBhvr>
                                      <p:to>
                                        <p:strVal val="visible"/>
                                      </p:to>
                                    </p:set>
                                    <p:animEffect transition="in" filter="wipe(left)">
                                      <p:cBhvr>
                                        <p:cTn id="21" dur="500"/>
                                        <p:tgtEl>
                                          <p:spTgt spid="1127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274"/>
                                        </p:tgtEl>
                                        <p:attrNameLst>
                                          <p:attrName>style.visibility</p:attrName>
                                        </p:attrNameLst>
                                      </p:cBhvr>
                                      <p:to>
                                        <p:strVal val="visible"/>
                                      </p:to>
                                    </p:set>
                                    <p:animEffect transition="in" filter="wipe(left)">
                                      <p:cBhvr>
                                        <p:cTn id="25"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90F4163F-D29A-4CD1-957F-F55838C3E4BB}" type="slidenum">
              <a:rPr lang="en-US" altLang="zh-CN"/>
              <a:pPr/>
              <a:t>9</a:t>
            </a:fld>
            <a:endParaRPr lang="en-US" altLang="zh-CN"/>
          </a:p>
        </p:txBody>
      </p:sp>
      <p:sp>
        <p:nvSpPr>
          <p:cNvPr id="5" name="日期占位符 2"/>
          <p:cNvSpPr>
            <a:spLocks noGrp="1"/>
          </p:cNvSpPr>
          <p:nvPr>
            <p:ph type="dt" sz="half" idx="11"/>
          </p:nvPr>
        </p:nvSpPr>
        <p:spPr/>
        <p:txBody>
          <a:bodyPr/>
          <a:lstStyle/>
          <a:p>
            <a:fld id="{E884CEAE-A36E-4163-AAF6-5A60038DC501}" type="datetime1">
              <a:rPr lang="zh-CN" altLang="en-US"/>
              <a:pPr/>
              <a:t>2023/10/17</a:t>
            </a:fld>
            <a:endParaRPr lang="en-US" altLang="zh-CN"/>
          </a:p>
        </p:txBody>
      </p:sp>
      <p:sp>
        <p:nvSpPr>
          <p:cNvPr id="2" name="Text Box 4">
            <a:extLst>
              <a:ext uri="{FF2B5EF4-FFF2-40B4-BE49-F238E27FC236}">
                <a16:creationId xmlns:a16="http://schemas.microsoft.com/office/drawing/2014/main" id="{0E9D0190-27E7-2586-A201-C175E2EBD1C7}"/>
              </a:ext>
            </a:extLst>
          </p:cNvPr>
          <p:cNvSpPr txBox="1">
            <a:spLocks noChangeArrowheads="1"/>
          </p:cNvSpPr>
          <p:nvPr/>
        </p:nvSpPr>
        <p:spPr bwMode="auto">
          <a:xfrm>
            <a:off x="395536" y="1844824"/>
            <a:ext cx="8569325" cy="520848"/>
          </a:xfrm>
          <a:prstGeom prst="rect">
            <a:avLst/>
          </a:prstGeom>
          <a:noFill/>
          <a:ln w="9525">
            <a:noFill/>
            <a:miter lim="800000"/>
            <a:headEnd/>
            <a:tailEnd/>
          </a:ln>
          <a:effectLst/>
        </p:spPr>
        <p:txBody>
          <a:bodyPr>
            <a:spAutoFit/>
          </a:bodyPr>
          <a:lstStyle/>
          <a:p>
            <a:pPr>
              <a:lnSpc>
                <a:spcPct val="130000"/>
              </a:lnSpc>
            </a:pPr>
            <a:r>
              <a:rPr lang="zh-CN" altLang="en-US" sz="2400" dirty="0"/>
              <a:t>定理</a:t>
            </a:r>
            <a:r>
              <a:rPr lang="en-US" altLang="zh-CN" sz="2400" dirty="0"/>
              <a:t>4.3 </a:t>
            </a:r>
            <a:r>
              <a:rPr lang="zh-CN" altLang="en-US" sz="2400" dirty="0"/>
              <a:t>设 </a:t>
            </a:r>
            <a:r>
              <a:rPr lang="en-US" altLang="zh-CN" sz="2400" dirty="0"/>
              <a:t>(1)</a:t>
            </a:r>
            <a:r>
              <a:rPr lang="en-US" altLang="zh-CN" sz="2400" i="1" dirty="0" err="1"/>
              <a:t>f</a:t>
            </a:r>
            <a:r>
              <a:rPr lang="en-US" altLang="zh-CN" sz="2400" i="1" baseline="-25000" dirty="0" err="1"/>
              <a:t>n</a:t>
            </a:r>
            <a:r>
              <a:rPr lang="en-US" altLang="zh-CN" sz="2400" dirty="0"/>
              <a:t>(</a:t>
            </a:r>
            <a:r>
              <a:rPr lang="en-US" altLang="zh-CN" sz="2400" i="1" dirty="0"/>
              <a:t>z</a:t>
            </a:r>
            <a:r>
              <a:rPr lang="en-US" altLang="zh-CN" sz="2400" dirty="0"/>
              <a:t>) (</a:t>
            </a:r>
            <a:r>
              <a:rPr lang="en-US" altLang="zh-CN" sz="2400" i="1" dirty="0"/>
              <a:t>n</a:t>
            </a:r>
            <a:r>
              <a:rPr lang="en-US" altLang="zh-CN" sz="2400" dirty="0"/>
              <a:t>=1,2,…)</a:t>
            </a:r>
            <a:r>
              <a:rPr lang="zh-CN" altLang="en-US" sz="2400" dirty="0"/>
              <a:t>在区域</a:t>
            </a:r>
            <a:r>
              <a:rPr lang="en-US" altLang="zh-CN" sz="2400" i="1" dirty="0"/>
              <a:t>D</a:t>
            </a:r>
            <a:r>
              <a:rPr lang="zh-CN" altLang="en-US" sz="2400" dirty="0"/>
              <a:t>内解析</a:t>
            </a:r>
            <a:r>
              <a:rPr lang="en-US" altLang="zh-CN" sz="2400" dirty="0"/>
              <a:t>,</a:t>
            </a:r>
            <a:r>
              <a:rPr lang="zh-CN" altLang="en-US" sz="2400" dirty="0"/>
              <a:t>级数</a:t>
            </a:r>
          </a:p>
        </p:txBody>
      </p:sp>
      <p:sp>
        <p:nvSpPr>
          <p:cNvPr id="3" name="Text Box 7">
            <a:extLst>
              <a:ext uri="{FF2B5EF4-FFF2-40B4-BE49-F238E27FC236}">
                <a16:creationId xmlns:a16="http://schemas.microsoft.com/office/drawing/2014/main" id="{91420C97-8D5D-7DC6-3260-E5F0A6BC6EB1}"/>
              </a:ext>
            </a:extLst>
          </p:cNvPr>
          <p:cNvSpPr txBox="1">
            <a:spLocks noChangeArrowheads="1"/>
          </p:cNvSpPr>
          <p:nvPr/>
        </p:nvSpPr>
        <p:spPr bwMode="auto">
          <a:xfrm>
            <a:off x="252661" y="2995762"/>
            <a:ext cx="3514104" cy="461665"/>
          </a:xfrm>
          <a:prstGeom prst="rect">
            <a:avLst/>
          </a:prstGeom>
          <a:noFill/>
          <a:ln w="9525">
            <a:noFill/>
            <a:miter lim="800000"/>
            <a:headEnd/>
            <a:tailEnd/>
          </a:ln>
          <a:effectLst/>
        </p:spPr>
        <p:txBody>
          <a:bodyPr wrap="none">
            <a:spAutoFit/>
          </a:bodyPr>
          <a:lstStyle/>
          <a:p>
            <a:r>
              <a:rPr lang="zh-CN" altLang="en-US" sz="2400" dirty="0"/>
              <a:t>则 </a:t>
            </a:r>
            <a:r>
              <a:rPr lang="en-US" altLang="zh-CN" sz="2400" dirty="0"/>
              <a:t>(1) </a:t>
            </a:r>
            <a:r>
              <a:rPr lang="en-US" altLang="zh-CN" sz="2400" i="1" dirty="0"/>
              <a:t>f</a:t>
            </a:r>
            <a:r>
              <a:rPr lang="en-US" altLang="zh-CN" sz="2400" dirty="0"/>
              <a:t>(</a:t>
            </a:r>
            <a:r>
              <a:rPr lang="en-US" altLang="zh-CN" sz="2400" i="1" dirty="0"/>
              <a:t>z</a:t>
            </a:r>
            <a:r>
              <a:rPr lang="en-US" altLang="zh-CN" sz="2400" dirty="0"/>
              <a:t>)</a:t>
            </a:r>
            <a:r>
              <a:rPr lang="zh-CN" altLang="en-US" sz="2400" dirty="0"/>
              <a:t>在区域</a:t>
            </a:r>
            <a:r>
              <a:rPr lang="en-US" altLang="zh-CN" sz="2400" i="1" dirty="0"/>
              <a:t>D</a:t>
            </a:r>
            <a:r>
              <a:rPr lang="zh-CN" altLang="en-US" sz="2400" dirty="0"/>
              <a:t>内解析</a:t>
            </a:r>
          </a:p>
        </p:txBody>
      </p:sp>
      <p:graphicFrame>
        <p:nvGraphicFramePr>
          <p:cNvPr id="6" name="Object 8">
            <a:extLst>
              <a:ext uri="{FF2B5EF4-FFF2-40B4-BE49-F238E27FC236}">
                <a16:creationId xmlns:a16="http://schemas.microsoft.com/office/drawing/2014/main" id="{3459B2FB-3F9D-36D1-D636-8C9FB7E3ED0F}"/>
              </a:ext>
            </a:extLst>
          </p:cNvPr>
          <p:cNvGraphicFramePr>
            <a:graphicFrameLocks noChangeAspect="1"/>
          </p:cNvGraphicFramePr>
          <p:nvPr>
            <p:extLst>
              <p:ext uri="{D42A27DB-BD31-4B8C-83A1-F6EECF244321}">
                <p14:modId xmlns:p14="http://schemas.microsoft.com/office/powerpoint/2010/main" val="791219179"/>
              </p:ext>
            </p:extLst>
          </p:nvPr>
        </p:nvGraphicFramePr>
        <p:xfrm>
          <a:off x="636294" y="3429000"/>
          <a:ext cx="5456803" cy="835669"/>
        </p:xfrm>
        <a:graphic>
          <a:graphicData uri="http://schemas.openxmlformats.org/presentationml/2006/ole">
            <mc:AlternateContent xmlns:mc="http://schemas.openxmlformats.org/markup-compatibility/2006">
              <mc:Choice xmlns:v="urn:schemas-microsoft-com:vml" Requires="v">
                <p:oleObj name="Equation" r:id="rId2" imgW="2705040" imgH="431640" progId="Equation.DSMT4">
                  <p:embed/>
                </p:oleObj>
              </mc:Choice>
              <mc:Fallback>
                <p:oleObj name="Equation" r:id="rId2" imgW="2705040" imgH="431640" progId="Equation.DSMT4">
                  <p:embed/>
                  <p:pic>
                    <p:nvPicPr>
                      <p:cNvPr id="1332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94" y="3429000"/>
                        <a:ext cx="5456803" cy="835669"/>
                      </a:xfrm>
                      <a:prstGeom prst="rect">
                        <a:avLst/>
                      </a:prstGeom>
                      <a:noFill/>
                    </p:spPr>
                  </p:pic>
                </p:oleObj>
              </mc:Fallback>
            </mc:AlternateContent>
          </a:graphicData>
        </a:graphic>
      </p:graphicFrame>
      <p:sp>
        <p:nvSpPr>
          <p:cNvPr id="7" name="Text Box 11">
            <a:extLst>
              <a:ext uri="{FF2B5EF4-FFF2-40B4-BE49-F238E27FC236}">
                <a16:creationId xmlns:a16="http://schemas.microsoft.com/office/drawing/2014/main" id="{1297F2D1-B80D-E101-E925-A81F09AE58A5}"/>
              </a:ext>
            </a:extLst>
          </p:cNvPr>
          <p:cNvSpPr txBox="1">
            <a:spLocks noChangeArrowheads="1"/>
          </p:cNvSpPr>
          <p:nvPr/>
        </p:nvSpPr>
        <p:spPr bwMode="auto">
          <a:xfrm>
            <a:off x="971798" y="2492524"/>
            <a:ext cx="7667625" cy="461665"/>
          </a:xfrm>
          <a:prstGeom prst="rect">
            <a:avLst/>
          </a:prstGeom>
          <a:noFill/>
          <a:ln w="9525">
            <a:noFill/>
            <a:miter lim="800000"/>
            <a:headEnd/>
            <a:tailEnd/>
          </a:ln>
          <a:effectLst/>
        </p:spPr>
        <p:txBody>
          <a:bodyPr>
            <a:spAutoFit/>
          </a:bodyPr>
          <a:lstStyle/>
          <a:p>
            <a:r>
              <a:rPr lang="zh-CN" altLang="en-US" sz="2400" dirty="0"/>
              <a:t>或         序列在区域</a:t>
            </a:r>
            <a:r>
              <a:rPr lang="en-US" altLang="zh-CN" sz="2400" i="1" dirty="0"/>
              <a:t>D</a:t>
            </a:r>
            <a:r>
              <a:rPr lang="zh-CN" altLang="en-US" sz="2400" dirty="0"/>
              <a:t>内内闭一致收敛于函数</a:t>
            </a:r>
            <a:r>
              <a:rPr lang="en-US" altLang="zh-CN" sz="2400" i="1" dirty="0"/>
              <a:t>f</a:t>
            </a:r>
            <a:r>
              <a:rPr lang="en-US" altLang="zh-CN" sz="2400" dirty="0"/>
              <a:t>(</a:t>
            </a:r>
            <a:r>
              <a:rPr lang="en-US" altLang="zh-CN" sz="2400" i="1" dirty="0"/>
              <a:t>z</a:t>
            </a:r>
            <a:r>
              <a:rPr lang="en-US" altLang="zh-CN" sz="2400" dirty="0"/>
              <a:t>),</a:t>
            </a:r>
          </a:p>
        </p:txBody>
      </p:sp>
      <p:sp>
        <p:nvSpPr>
          <p:cNvPr id="9" name="文本框 8">
            <a:extLst>
              <a:ext uri="{FF2B5EF4-FFF2-40B4-BE49-F238E27FC236}">
                <a16:creationId xmlns:a16="http://schemas.microsoft.com/office/drawing/2014/main" id="{34890371-4609-4093-36E5-A2D53D4BA5CF}"/>
              </a:ext>
            </a:extLst>
          </p:cNvPr>
          <p:cNvSpPr txBox="1"/>
          <p:nvPr/>
        </p:nvSpPr>
        <p:spPr>
          <a:xfrm>
            <a:off x="2786634" y="912209"/>
            <a:ext cx="3225526" cy="523220"/>
          </a:xfrm>
          <a:prstGeom prst="rect">
            <a:avLst/>
          </a:prstGeom>
          <a:noFill/>
        </p:spPr>
        <p:txBody>
          <a:bodyPr wrap="square">
            <a:spAutoFit/>
          </a:bodyPr>
          <a:lstStyle/>
          <a:p>
            <a:r>
              <a:rPr lang="zh-CN" altLang="en-US" sz="2800" dirty="0">
                <a:solidFill>
                  <a:schemeClr val="accent2"/>
                </a:solidFill>
              </a:rPr>
              <a:t>魏尔斯特拉斯定理</a:t>
            </a:r>
            <a:endParaRPr lang="zh-CN" altLang="en-US" dirty="0">
              <a:solidFill>
                <a:schemeClr val="accent2"/>
              </a:solidFill>
            </a:endParaRPr>
          </a:p>
        </p:txBody>
      </p:sp>
      <p:graphicFrame>
        <p:nvGraphicFramePr>
          <p:cNvPr id="10" name="Object 26">
            <a:extLst>
              <a:ext uri="{FF2B5EF4-FFF2-40B4-BE49-F238E27FC236}">
                <a16:creationId xmlns:a16="http://schemas.microsoft.com/office/drawing/2014/main" id="{7919E0A0-F0EC-6D4B-3DF7-4D7115C7B939}"/>
              </a:ext>
            </a:extLst>
          </p:cNvPr>
          <p:cNvGraphicFramePr>
            <a:graphicFrameLocks noChangeAspect="1"/>
          </p:cNvGraphicFramePr>
          <p:nvPr>
            <p:extLst>
              <p:ext uri="{D42A27DB-BD31-4B8C-83A1-F6EECF244321}">
                <p14:modId xmlns:p14="http://schemas.microsoft.com/office/powerpoint/2010/main" val="1221821086"/>
              </p:ext>
            </p:extLst>
          </p:nvPr>
        </p:nvGraphicFramePr>
        <p:xfrm>
          <a:off x="241269" y="2543175"/>
          <a:ext cx="719138" cy="425450"/>
        </p:xfrm>
        <a:graphic>
          <a:graphicData uri="http://schemas.openxmlformats.org/presentationml/2006/ole">
            <mc:AlternateContent xmlns:mc="http://schemas.openxmlformats.org/markup-compatibility/2006">
              <mc:Choice xmlns:v="urn:schemas-microsoft-com:vml" Requires="v">
                <p:oleObj name="公式" r:id="rId4" imgW="558720" imgH="253800" progId="Equation.3">
                  <p:embed/>
                </p:oleObj>
              </mc:Choice>
              <mc:Fallback>
                <p:oleObj name="公式" r:id="rId4" imgW="558720" imgH="253800" progId="Equation.3">
                  <p:embed/>
                  <p:pic>
                    <p:nvPicPr>
                      <p:cNvPr id="1333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269" y="2543175"/>
                        <a:ext cx="71913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7">
            <a:extLst>
              <a:ext uri="{FF2B5EF4-FFF2-40B4-BE49-F238E27FC236}">
                <a16:creationId xmlns:a16="http://schemas.microsoft.com/office/drawing/2014/main" id="{6102EF6D-52B3-A0C1-E159-056EC8398DE6}"/>
              </a:ext>
            </a:extLst>
          </p:cNvPr>
          <p:cNvGraphicFramePr>
            <a:graphicFrameLocks noChangeAspect="1"/>
          </p:cNvGraphicFramePr>
          <p:nvPr>
            <p:extLst>
              <p:ext uri="{D42A27DB-BD31-4B8C-83A1-F6EECF244321}">
                <p14:modId xmlns:p14="http://schemas.microsoft.com/office/powerpoint/2010/main" val="2532514560"/>
              </p:ext>
            </p:extLst>
          </p:nvPr>
        </p:nvGraphicFramePr>
        <p:xfrm>
          <a:off x="1392207" y="2532062"/>
          <a:ext cx="720725" cy="442913"/>
        </p:xfrm>
        <a:graphic>
          <a:graphicData uri="http://schemas.openxmlformats.org/presentationml/2006/ole">
            <mc:AlternateContent xmlns:mc="http://schemas.openxmlformats.org/markup-compatibility/2006">
              <mc:Choice xmlns:v="urn:schemas-microsoft-com:vml" Requires="v">
                <p:oleObj name="公式" r:id="rId6" imgW="482400" imgH="228600" progId="Equation.3">
                  <p:embed/>
                </p:oleObj>
              </mc:Choice>
              <mc:Fallback>
                <p:oleObj name="公式" r:id="rId6" imgW="482400" imgH="228600" progId="Equation.3">
                  <p:embed/>
                  <p:pic>
                    <p:nvPicPr>
                      <p:cNvPr id="13339"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207" y="2532062"/>
                        <a:ext cx="7207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文本框 14">
            <a:extLst>
              <a:ext uri="{FF2B5EF4-FFF2-40B4-BE49-F238E27FC236}">
                <a16:creationId xmlns:a16="http://schemas.microsoft.com/office/drawing/2014/main" id="{A65B7556-F791-23FC-164E-B39D996186C6}"/>
              </a:ext>
            </a:extLst>
          </p:cNvPr>
          <p:cNvSpPr txBox="1"/>
          <p:nvPr/>
        </p:nvSpPr>
        <p:spPr>
          <a:xfrm>
            <a:off x="403568" y="4277815"/>
            <a:ext cx="4887877" cy="461665"/>
          </a:xfrm>
          <a:prstGeom prst="rect">
            <a:avLst/>
          </a:prstGeom>
          <a:noFill/>
        </p:spPr>
        <p:txBody>
          <a:bodyPr wrap="none" rtlCol="0">
            <a:spAutoFit/>
          </a:bodyPr>
          <a:lstStyle/>
          <a:p>
            <a:r>
              <a:rPr lang="zh-CN" altLang="en-US" sz="2400" dirty="0"/>
              <a:t>（</a:t>
            </a:r>
            <a:r>
              <a:rPr lang="en-US" altLang="zh-CN" sz="2400" dirty="0"/>
              <a:t>3</a:t>
            </a:r>
            <a:r>
              <a:rPr lang="zh-CN" altLang="en-US" sz="2400" dirty="0"/>
              <a:t>）            在</a:t>
            </a:r>
            <a:r>
              <a:rPr lang="en-US" altLang="zh-CN" sz="2400" dirty="0"/>
              <a:t>D</a:t>
            </a:r>
            <a:r>
              <a:rPr lang="zh-CN" altLang="en-US" sz="2400" dirty="0"/>
              <a:t>内内闭一致收敛于</a:t>
            </a:r>
          </a:p>
        </p:txBody>
      </p:sp>
      <p:pic>
        <p:nvPicPr>
          <p:cNvPr id="17" name="图片 16">
            <a:extLst>
              <a:ext uri="{FF2B5EF4-FFF2-40B4-BE49-F238E27FC236}">
                <a16:creationId xmlns:a16="http://schemas.microsoft.com/office/drawing/2014/main" id="{D4A53794-F721-79BF-2DAC-16F84EFA9757}"/>
              </a:ext>
            </a:extLst>
          </p:cNvPr>
          <p:cNvPicPr>
            <a:picLocks noChangeAspect="1"/>
          </p:cNvPicPr>
          <p:nvPr/>
        </p:nvPicPr>
        <p:blipFill>
          <a:blip r:embed="rId8"/>
          <a:stretch>
            <a:fillRect/>
          </a:stretch>
        </p:blipFill>
        <p:spPr>
          <a:xfrm>
            <a:off x="1214072" y="4259045"/>
            <a:ext cx="936104" cy="553463"/>
          </a:xfrm>
          <a:prstGeom prst="rect">
            <a:avLst/>
          </a:prstGeom>
        </p:spPr>
      </p:pic>
      <p:pic>
        <p:nvPicPr>
          <p:cNvPr id="21" name="图片 20">
            <a:extLst>
              <a:ext uri="{FF2B5EF4-FFF2-40B4-BE49-F238E27FC236}">
                <a16:creationId xmlns:a16="http://schemas.microsoft.com/office/drawing/2014/main" id="{8BC3A45E-6B6E-6D40-F0BF-69CEC9B357C6}"/>
              </a:ext>
            </a:extLst>
          </p:cNvPr>
          <p:cNvPicPr>
            <a:picLocks noChangeAspect="1"/>
          </p:cNvPicPr>
          <p:nvPr/>
        </p:nvPicPr>
        <p:blipFill>
          <a:blip r:embed="rId9"/>
          <a:stretch>
            <a:fillRect/>
          </a:stretch>
        </p:blipFill>
        <p:spPr>
          <a:xfrm>
            <a:off x="5220072" y="4251610"/>
            <a:ext cx="873025" cy="469457"/>
          </a:xfrm>
          <a:prstGeom prst="rect">
            <a:avLst/>
          </a:prstGeom>
          <a:effectLst>
            <a:softEdge rad="3175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theme/theme1.xml><?xml version="1.0" encoding="utf-8"?>
<a:theme xmlns:a="http://schemas.openxmlformats.org/drawingml/2006/main" name="temp">
  <a:themeElements>
    <a:clrScheme name="temp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FF00FF"/>
      </a:folHlink>
    </a:clrScheme>
    <a:fontScheme name="te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tem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p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99"/>
        </a:hlink>
        <a:folHlink>
          <a:srgbClr val="B2B2B2"/>
        </a:folHlink>
      </a:clrScheme>
      <a:clrMap bg1="lt1" tx1="dk1" bg2="lt2" tx2="dk2" accent1="accent1" accent2="accent2" accent3="accent3" accent4="accent4" accent5="accent5" accent6="accent6" hlink="hlink" folHlink="folHlink"/>
    </a:extraClrScheme>
    <a:extraClrScheme>
      <a:clrScheme name="temp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99"/>
        </a:hlink>
        <a:folHlink>
          <a:srgbClr val="0066FF"/>
        </a:folHlink>
      </a:clrScheme>
      <a:clrMap bg1="lt1" tx1="dk1" bg2="lt2" tx2="dk2" accent1="accent1" accent2="accent2" accent3="accent3" accent4="accent4" accent5="accent5" accent6="accent6" hlink="hlink" folHlink="folHlink"/>
    </a:extraClrScheme>
    <a:extraClrScheme>
      <a:clrScheme name="temp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FF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1953</TotalTime>
  <Words>2745</Words>
  <Application>Microsoft Office PowerPoint</Application>
  <PresentationFormat>全屏显示(4:3)</PresentationFormat>
  <Paragraphs>274</Paragraphs>
  <Slides>35</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45" baseType="lpstr">
      <vt:lpstr>黑体</vt:lpstr>
      <vt:lpstr>Arial</vt:lpstr>
      <vt:lpstr>Times New Roman</vt:lpstr>
      <vt:lpstr>Verdana</vt:lpstr>
      <vt:lpstr>temp</vt:lpstr>
      <vt:lpstr>Equation</vt:lpstr>
      <vt:lpstr>公式</vt:lpstr>
      <vt:lpstr>Equation.3</vt:lpstr>
      <vt:lpstr>Microsoft 公式 3.0</vt:lpstr>
      <vt:lpstr>MathType 5.0 Equation</vt:lpstr>
      <vt:lpstr>PowerPoint 演示文稿</vt:lpstr>
      <vt:lpstr>数项级数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幂级数的敛散性</vt:lpstr>
      <vt:lpstr>PowerPoint 演示文稿</vt:lpstr>
      <vt:lpstr>PowerPoint 演示文稿</vt:lpstr>
      <vt:lpstr>PowerPoint 演示文稿</vt:lpstr>
      <vt:lpstr>PowerPoint 演示文稿</vt:lpstr>
      <vt:lpstr>PowerPoint 演示文稿</vt:lpstr>
      <vt:lpstr>3. 一些初等函数的泰勒展式</vt:lpstr>
      <vt:lpstr>1. 解析函数的零点及其孤立性</vt:lpstr>
      <vt:lpstr>PowerPoint 演示文稿</vt:lpstr>
      <vt:lpstr>零点的孤立性</vt:lpstr>
      <vt:lpstr>PowerPoint 演示文稿</vt:lpstr>
      <vt:lpstr>PowerPoint 演示文稿</vt:lpstr>
      <vt:lpstr>PowerPoint 演示文稿</vt:lpstr>
      <vt:lpstr>2. 解析函数的洛朗(Laurent)展式</vt:lpstr>
      <vt:lpstr>PowerPoint 演示文稿</vt:lpstr>
      <vt:lpstr>4. 解析函数在孤立奇点邻域内的洛朗展式</vt:lpstr>
      <vt:lpstr>PowerPoint 演示文稿</vt:lpstr>
      <vt:lpstr>1. 孤立奇点的分类</vt:lpstr>
      <vt:lpstr>可去奇点</vt:lpstr>
      <vt:lpstr>极点</vt:lpstr>
      <vt:lpstr>本性奇点</vt:lpstr>
      <vt:lpstr>PowerPoint 演示文稿</vt:lpstr>
      <vt:lpstr>解析函数在无穷远点的性质</vt:lpstr>
      <vt:lpstr>PowerPoint 演示文稿</vt:lpstr>
      <vt:lpstr>PowerPoint 演示文稿</vt:lpstr>
      <vt:lpstr>PowerPoint 演示文稿</vt:lpstr>
    </vt:vector>
  </TitlesOfParts>
  <Company>math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复变函数</dc:title>
  <dc:creator>汤燕斌</dc:creator>
  <cp:lastModifiedBy>牛 sin</cp:lastModifiedBy>
  <cp:revision>98</cp:revision>
  <dcterms:created xsi:type="dcterms:W3CDTF">2002-11-10T05:38:40Z</dcterms:created>
  <dcterms:modified xsi:type="dcterms:W3CDTF">2023-10-17T10:11:38Z</dcterms:modified>
</cp:coreProperties>
</file>