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5" r:id="rId19"/>
    <p:sldId id="286" r:id="rId20"/>
    <p:sldId id="287"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2" autoAdjust="0"/>
    <p:restoredTop sz="94756" autoAdjust="0"/>
  </p:normalViewPr>
  <p:slideViewPr>
    <p:cSldViewPr>
      <p:cViewPr varScale="1">
        <p:scale>
          <a:sx n="85" d="100"/>
          <a:sy n="85" d="100"/>
        </p:scale>
        <p:origin x="138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E3E07A0-B4AD-A1D3-D69A-8F05FE27009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kumimoji="1" sz="1200"/>
            </a:lvl1pPr>
          </a:lstStyle>
          <a:p>
            <a:pPr>
              <a:defRPr/>
            </a:pPr>
            <a:endParaRPr lang="en-US" altLang="zh-CN"/>
          </a:p>
        </p:txBody>
      </p:sp>
      <p:sp>
        <p:nvSpPr>
          <p:cNvPr id="135171" name="Rectangle 3">
            <a:extLst>
              <a:ext uri="{FF2B5EF4-FFF2-40B4-BE49-F238E27FC236}">
                <a16:creationId xmlns:a16="http://schemas.microsoft.com/office/drawing/2014/main" id="{558850EC-315B-2476-4EEA-B0B131CD2BCA}"/>
              </a:ext>
            </a:extLst>
          </p:cNvPr>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kumimoji="1" sz="1200"/>
            </a:lvl1pPr>
          </a:lstStyle>
          <a:p>
            <a:pPr>
              <a:defRPr/>
            </a:pPr>
            <a:endParaRPr lang="en-US" altLang="zh-CN"/>
          </a:p>
        </p:txBody>
      </p:sp>
      <p:sp>
        <p:nvSpPr>
          <p:cNvPr id="135172" name="Rectangle 4">
            <a:extLst>
              <a:ext uri="{FF2B5EF4-FFF2-40B4-BE49-F238E27FC236}">
                <a16:creationId xmlns:a16="http://schemas.microsoft.com/office/drawing/2014/main" id="{192041F0-7CAE-B3E0-9C93-1EC668FF2697}"/>
              </a:ext>
            </a:extLst>
          </p:cNvPr>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kumimoji="1" sz="1200"/>
            </a:lvl1pPr>
          </a:lstStyle>
          <a:p>
            <a:pPr>
              <a:defRPr/>
            </a:pPr>
            <a:endParaRPr lang="en-US" altLang="zh-CN"/>
          </a:p>
        </p:txBody>
      </p:sp>
      <p:sp>
        <p:nvSpPr>
          <p:cNvPr id="135173" name="Rectangle 5">
            <a:extLst>
              <a:ext uri="{FF2B5EF4-FFF2-40B4-BE49-F238E27FC236}">
                <a16:creationId xmlns:a16="http://schemas.microsoft.com/office/drawing/2014/main" id="{5E6151AD-26D8-8102-9FB7-B38CFC48ADC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4CC2053F-0B26-4E1A-9870-98AF905EB98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A320680-53D1-9AD5-17E5-C774C007EC2E}"/>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kumimoji="1" sz="1200"/>
            </a:lvl1pPr>
          </a:lstStyle>
          <a:p>
            <a:pPr>
              <a:defRPr/>
            </a:pPr>
            <a:endParaRPr lang="en-US" altLang="zh-CN"/>
          </a:p>
        </p:txBody>
      </p:sp>
      <p:sp>
        <p:nvSpPr>
          <p:cNvPr id="5123" name="Rectangle 3">
            <a:extLst>
              <a:ext uri="{FF2B5EF4-FFF2-40B4-BE49-F238E27FC236}">
                <a16:creationId xmlns:a16="http://schemas.microsoft.com/office/drawing/2014/main" id="{094C8E0A-48FA-39C6-F9BC-08A352A8B458}"/>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kumimoji="1" sz="1200"/>
            </a:lvl1pPr>
          </a:lstStyle>
          <a:p>
            <a:pPr>
              <a:defRPr/>
            </a:pPr>
            <a:endParaRPr lang="en-US" altLang="zh-CN"/>
          </a:p>
        </p:txBody>
      </p:sp>
      <p:sp>
        <p:nvSpPr>
          <p:cNvPr id="4100" name="Rectangle 4">
            <a:extLst>
              <a:ext uri="{FF2B5EF4-FFF2-40B4-BE49-F238E27FC236}">
                <a16:creationId xmlns:a16="http://schemas.microsoft.com/office/drawing/2014/main" id="{20C5508B-AAF2-C7EE-F6AA-1277B9840DD5}"/>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47C93009-631C-E827-15E0-84B4F2894D7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2F386047-EB46-19A9-1CDF-D729D64CA1C7}"/>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kumimoji="1" sz="1200"/>
            </a:lvl1pPr>
          </a:lstStyle>
          <a:p>
            <a:pPr>
              <a:defRPr/>
            </a:pPr>
            <a:endParaRPr lang="en-US" altLang="zh-CN"/>
          </a:p>
        </p:txBody>
      </p:sp>
      <p:sp>
        <p:nvSpPr>
          <p:cNvPr id="5127" name="Rectangle 7">
            <a:extLst>
              <a:ext uri="{FF2B5EF4-FFF2-40B4-BE49-F238E27FC236}">
                <a16:creationId xmlns:a16="http://schemas.microsoft.com/office/drawing/2014/main" id="{2BE9AA3A-F91D-D633-FD9D-6FF35E1EF6D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BF44A1A7-42E6-4CCD-935A-5D82342E964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A748BE20-E23A-1F4E-EA83-CB199EB9DF61}"/>
              </a:ext>
            </a:extLst>
          </p:cNvPr>
          <p:cNvSpPr>
            <a:spLocks noChangeShapeType="1"/>
          </p:cNvSpPr>
          <p:nvPr/>
        </p:nvSpPr>
        <p:spPr bwMode="auto">
          <a:xfrm>
            <a:off x="533400" y="457200"/>
            <a:ext cx="7924800" cy="0"/>
          </a:xfrm>
          <a:prstGeom prst="line">
            <a:avLst/>
          </a:prstGeom>
          <a:noFill/>
          <a:ln w="19050">
            <a:solidFill>
              <a:schemeClr val="accent2"/>
            </a:solidFill>
            <a:round/>
          </a:ln>
          <a:effectLst/>
        </p:spPr>
        <p:txBody>
          <a:bodyPr/>
          <a:lstStyle/>
          <a:p>
            <a:pPr>
              <a:buFontTx/>
              <a:buNone/>
              <a:defRPr/>
            </a:pPr>
            <a:endParaRPr kumimoji="1" lang="zh-CN" altLang="en-US"/>
          </a:p>
        </p:txBody>
      </p:sp>
      <p:graphicFrame>
        <p:nvGraphicFramePr>
          <p:cNvPr id="3" name="Object 11">
            <a:extLst>
              <a:ext uri="{FF2B5EF4-FFF2-40B4-BE49-F238E27FC236}">
                <a16:creationId xmlns:a16="http://schemas.microsoft.com/office/drawing/2014/main" id="{724AE765-99E2-3401-3B38-35ACC2CE5074}"/>
              </a:ext>
            </a:extLst>
          </p:cNvPr>
          <p:cNvGraphicFramePr>
            <a:graphicFrameLocks/>
          </p:cNvGraphicFramePr>
          <p:nvPr/>
        </p:nvGraphicFramePr>
        <p:xfrm>
          <a:off x="2971800" y="2590800"/>
          <a:ext cx="755650" cy="736600"/>
        </p:xfrm>
        <a:graphic>
          <a:graphicData uri="http://schemas.openxmlformats.org/presentationml/2006/ole">
            <mc:AlternateContent xmlns:mc="http://schemas.openxmlformats.org/markup-compatibility/2006">
              <mc:Choice xmlns:v="urn:schemas-microsoft-com:vml" Requires="v">
                <p:oleObj r:id="rId2" imgW="756920" imgH="734060" progId="Word.Document.8">
                  <p:embed/>
                </p:oleObj>
              </mc:Choice>
              <mc:Fallback>
                <p:oleObj r:id="rId2" imgW="756920" imgH="734060" progId="Word.Document.8">
                  <p:embed/>
                  <p:pic>
                    <p:nvPicPr>
                      <p:cNvPr id="2051" name="Object 11">
                        <a:extLst>
                          <a:ext uri="{FF2B5EF4-FFF2-40B4-BE49-F238E27FC236}">
                            <a16:creationId xmlns:a16="http://schemas.microsoft.com/office/drawing/2014/main" id="{391FAF83-79D2-CCFB-40E8-413B7F947CB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90800"/>
                        <a:ext cx="755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Text Box 12">
            <a:extLst>
              <a:ext uri="{FF2B5EF4-FFF2-40B4-BE49-F238E27FC236}">
                <a16:creationId xmlns:a16="http://schemas.microsoft.com/office/drawing/2014/main" id="{A30D6343-B482-3D80-1915-7BFE92E3BC0C}"/>
              </a:ext>
            </a:extLst>
          </p:cNvPr>
          <p:cNvSpPr txBox="1">
            <a:spLocks noChangeArrowheads="1"/>
          </p:cNvSpPr>
          <p:nvPr/>
        </p:nvSpPr>
        <p:spPr bwMode="auto">
          <a:xfrm>
            <a:off x="2667000" y="4038600"/>
            <a:ext cx="2743200" cy="396875"/>
          </a:xfrm>
          <a:prstGeom prst="rect">
            <a:avLst/>
          </a:prstGeom>
          <a:noFill/>
          <a:ln w="9525">
            <a:noFill/>
            <a:miter lim="800000"/>
          </a:ln>
          <a:effectLst/>
        </p:spPr>
        <p:txBody>
          <a:bodyPr>
            <a:spAutoFit/>
          </a:bodyPr>
          <a:lstStyle/>
          <a:p>
            <a:pPr>
              <a:buFontTx/>
              <a:buNone/>
              <a:defRPr/>
            </a:pPr>
            <a:r>
              <a:rPr kumimoji="1" lang="zh-CN" altLang="en-US" sz="2000">
                <a:ea typeface="华文行楷" panose="02010800040101010101" pitchFamily="2" charset="-122"/>
              </a:rPr>
              <a:t>信息学院计算机科学系</a:t>
            </a:r>
          </a:p>
        </p:txBody>
      </p:sp>
      <p:sp>
        <p:nvSpPr>
          <p:cNvPr id="5" name="Text Box 13">
            <a:extLst>
              <a:ext uri="{FF2B5EF4-FFF2-40B4-BE49-F238E27FC236}">
                <a16:creationId xmlns:a16="http://schemas.microsoft.com/office/drawing/2014/main" id="{FC923FF9-5DB0-28F7-D1B2-4F5669303A47}"/>
              </a:ext>
            </a:extLst>
          </p:cNvPr>
          <p:cNvSpPr txBox="1">
            <a:spLocks noChangeArrowheads="1"/>
          </p:cNvSpPr>
          <p:nvPr/>
        </p:nvSpPr>
        <p:spPr bwMode="auto">
          <a:xfrm>
            <a:off x="1828800" y="3535363"/>
            <a:ext cx="1606550" cy="519112"/>
          </a:xfrm>
          <a:prstGeom prst="rect">
            <a:avLst/>
          </a:prstGeom>
          <a:noFill/>
          <a:ln w="9525">
            <a:noFill/>
            <a:miter lim="800000"/>
          </a:ln>
          <a:effectLst/>
        </p:spPr>
        <p:txBody>
          <a:bodyPr wrap="none">
            <a:spAutoFit/>
          </a:bodyPr>
          <a:lstStyle/>
          <a:p>
            <a:pPr>
              <a:buFontTx/>
              <a:buNone/>
              <a:defRPr/>
            </a:pPr>
            <a:r>
              <a:rPr kumimoji="1" lang="zh-CN" altLang="en-US" sz="2800">
                <a:ea typeface="华文行楷" panose="02010800040101010101" pitchFamily="2" charset="-122"/>
              </a:rPr>
              <a:t>西北大学</a:t>
            </a:r>
          </a:p>
        </p:txBody>
      </p:sp>
      <p:sp>
        <p:nvSpPr>
          <p:cNvPr id="6" name="Line 14">
            <a:extLst>
              <a:ext uri="{FF2B5EF4-FFF2-40B4-BE49-F238E27FC236}">
                <a16:creationId xmlns:a16="http://schemas.microsoft.com/office/drawing/2014/main" id="{EBDC99CE-A526-56F6-472C-4E39D7F39FF8}"/>
              </a:ext>
            </a:extLst>
          </p:cNvPr>
          <p:cNvSpPr>
            <a:spLocks noChangeShapeType="1"/>
          </p:cNvSpPr>
          <p:nvPr/>
        </p:nvSpPr>
        <p:spPr bwMode="auto">
          <a:xfrm>
            <a:off x="3124200" y="2286000"/>
            <a:ext cx="5257800" cy="0"/>
          </a:xfrm>
          <a:prstGeom prst="line">
            <a:avLst/>
          </a:prstGeom>
          <a:noFill/>
          <a:ln w="19050">
            <a:solidFill>
              <a:schemeClr val="accent2"/>
            </a:solidFill>
            <a:round/>
          </a:ln>
          <a:effectLst/>
        </p:spPr>
        <p:txBody>
          <a:bodyPr/>
          <a:lstStyle/>
          <a:p>
            <a:pPr>
              <a:buFontTx/>
              <a:buNone/>
              <a:defRPr/>
            </a:pPr>
            <a:endParaRPr kumimoji="1" lang="zh-CN" altLang="en-US"/>
          </a:p>
        </p:txBody>
      </p:sp>
      <p:sp>
        <p:nvSpPr>
          <p:cNvPr id="7" name="Line 15">
            <a:extLst>
              <a:ext uri="{FF2B5EF4-FFF2-40B4-BE49-F238E27FC236}">
                <a16:creationId xmlns:a16="http://schemas.microsoft.com/office/drawing/2014/main" id="{8A408283-DCB4-527D-2AD5-0C5571E6B0DF}"/>
              </a:ext>
            </a:extLst>
          </p:cNvPr>
          <p:cNvSpPr>
            <a:spLocks noChangeShapeType="1"/>
          </p:cNvSpPr>
          <p:nvPr/>
        </p:nvSpPr>
        <p:spPr bwMode="auto">
          <a:xfrm>
            <a:off x="3124200" y="4724400"/>
            <a:ext cx="5257800" cy="0"/>
          </a:xfrm>
          <a:prstGeom prst="line">
            <a:avLst/>
          </a:prstGeom>
          <a:noFill/>
          <a:ln w="19050">
            <a:solidFill>
              <a:schemeClr val="accent2"/>
            </a:solidFill>
            <a:round/>
          </a:ln>
          <a:effectLst/>
        </p:spPr>
        <p:txBody>
          <a:bodyPr/>
          <a:lstStyle/>
          <a:p>
            <a:pPr>
              <a:buFontTx/>
              <a:buNone/>
              <a:defRPr/>
            </a:pPr>
            <a:endParaRPr kumimoji="1" lang="zh-CN" altLang="en-US"/>
          </a:p>
        </p:txBody>
      </p:sp>
      <p:sp>
        <p:nvSpPr>
          <p:cNvPr id="8" name="Text Box 17">
            <a:extLst>
              <a:ext uri="{FF2B5EF4-FFF2-40B4-BE49-F238E27FC236}">
                <a16:creationId xmlns:a16="http://schemas.microsoft.com/office/drawing/2014/main" id="{44BCF26E-1072-6F17-643D-A18617AB4DAF}"/>
              </a:ext>
            </a:extLst>
          </p:cNvPr>
          <p:cNvSpPr txBox="1">
            <a:spLocks noChangeArrowheads="1"/>
          </p:cNvSpPr>
          <p:nvPr/>
        </p:nvSpPr>
        <p:spPr bwMode="auto">
          <a:xfrm>
            <a:off x="5292725" y="2636838"/>
            <a:ext cx="2981325" cy="1495425"/>
          </a:xfrm>
          <a:prstGeom prst="rect">
            <a:avLst/>
          </a:prstGeom>
          <a:noFill/>
          <a:ln w="9525">
            <a:noFill/>
            <a:miter lim="800000"/>
          </a:ln>
          <a:effectLst/>
        </p:spPr>
        <p:txBody>
          <a:bodyPr wrap="none">
            <a:spAutoFit/>
          </a:bodyPr>
          <a:lstStyle/>
          <a:p>
            <a:pPr>
              <a:buFontTx/>
              <a:buNone/>
              <a:defRPr/>
            </a:pPr>
            <a:r>
              <a:rPr kumimoji="1" lang="zh-CN" altLang="en-US" sz="2800">
                <a:latin typeface="华文新魏" panose="02010800040101010101" pitchFamily="2" charset="-122"/>
                <a:ea typeface="华文新魏" panose="02010800040101010101" pitchFamily="2" charset="-122"/>
              </a:rPr>
              <a:t>华庆一  教授</a:t>
            </a:r>
          </a:p>
          <a:p>
            <a:pPr>
              <a:buFontTx/>
              <a:buNone/>
              <a:defRPr/>
            </a:pPr>
            <a:endParaRPr kumimoji="1" lang="zh-CN" altLang="en-US" sz="2800">
              <a:latin typeface="华文新魏" panose="02010800040101010101" pitchFamily="2" charset="-122"/>
              <a:ea typeface="华文新魏" panose="02010800040101010101" pitchFamily="2" charset="-122"/>
            </a:endParaRPr>
          </a:p>
          <a:p>
            <a:pPr>
              <a:buFontTx/>
              <a:buNone/>
              <a:defRPr/>
            </a:pPr>
            <a:r>
              <a:rPr kumimoji="1" lang="en-US" altLang="zh-CN" sz="1800">
                <a:latin typeface="Arial" panose="020B0604020202020204" pitchFamily="34" charset="0"/>
              </a:rPr>
              <a:t>Tel:      13772487087 (M)</a:t>
            </a:r>
          </a:p>
          <a:p>
            <a:pPr>
              <a:buFontTx/>
              <a:buNone/>
              <a:defRPr/>
            </a:pPr>
            <a:r>
              <a:rPr kumimoji="1" lang="en-US" altLang="zh-CN" sz="1800">
                <a:latin typeface="Arial" panose="020B0604020202020204" pitchFamily="34" charset="0"/>
              </a:rPr>
              <a:t>E-Mail: huaqy@nwu.edu.cn</a:t>
            </a:r>
          </a:p>
        </p:txBody>
      </p:sp>
      <p:sp>
        <p:nvSpPr>
          <p:cNvPr id="291842" name="Rectangle 2"/>
          <p:cNvSpPr>
            <a:spLocks noGrp="1" noChangeArrowheads="1"/>
          </p:cNvSpPr>
          <p:nvPr>
            <p:ph type="subTitle" idx="1"/>
          </p:nvPr>
        </p:nvSpPr>
        <p:spPr>
          <a:xfrm>
            <a:off x="3200400" y="5029200"/>
            <a:ext cx="5181600" cy="609600"/>
          </a:xfrm>
        </p:spPr>
        <p:txBody>
          <a:bodyPr/>
          <a:lstStyle>
            <a:lvl1pPr marL="0" indent="0" algn="ctr">
              <a:buFontTx/>
              <a:buNone/>
              <a:defRPr sz="2400"/>
            </a:lvl1pPr>
          </a:lstStyle>
          <a:p>
            <a:r>
              <a:rPr lang="zh-CN" altLang="en-US" noProof="1"/>
              <a:t>单击此处编辑母版副标题样式</a:t>
            </a:r>
          </a:p>
        </p:txBody>
      </p:sp>
      <p:sp>
        <p:nvSpPr>
          <p:cNvPr id="291843" name="Rectangle 3"/>
          <p:cNvSpPr>
            <a:spLocks noGrp="1" noChangeArrowheads="1"/>
          </p:cNvSpPr>
          <p:nvPr>
            <p:ph type="ctrTitle"/>
          </p:nvPr>
        </p:nvSpPr>
        <p:spPr>
          <a:xfrm>
            <a:off x="609600" y="762000"/>
            <a:ext cx="7772400" cy="1143000"/>
          </a:xfrm>
        </p:spPr>
        <p:txBody>
          <a:bodyPr/>
          <a:lstStyle>
            <a:lvl1pPr>
              <a:defRPr sz="4000"/>
            </a:lvl1pPr>
          </a:lstStyle>
          <a:p>
            <a:r>
              <a:rPr lang="zh-CN" altLang="en-US" noProof="1"/>
              <a:t>单击此处编辑母版标题样式</a:t>
            </a:r>
          </a:p>
        </p:txBody>
      </p:sp>
    </p:spTree>
    <p:extLst>
      <p:ext uri="{BB962C8B-B14F-4D97-AF65-F5344CB8AC3E}">
        <p14:creationId xmlns:p14="http://schemas.microsoft.com/office/powerpoint/2010/main" val="384195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2A1A8C5A-C767-A30B-7FAB-153A7CE3B5E7}"/>
              </a:ext>
            </a:extLst>
          </p:cNvPr>
          <p:cNvSpPr>
            <a:spLocks noGrp="1" noChangeArrowheads="1"/>
          </p:cNvSpPr>
          <p:nvPr>
            <p:ph type="sldNum" sz="quarter" idx="10"/>
          </p:nvPr>
        </p:nvSpPr>
        <p:spPr>
          <a:ln/>
        </p:spPr>
        <p:txBody>
          <a:bodyPr/>
          <a:lstStyle>
            <a:lvl1pPr>
              <a:defRPr/>
            </a:lvl1pPr>
          </a:lstStyle>
          <a:p>
            <a:fld id="{6A0D37CF-4835-4743-9870-34E315C1A9EE}" type="slidenum">
              <a:rPr lang="en-US" altLang="zh-CN"/>
              <a:pPr/>
              <a:t>‹#›</a:t>
            </a:fld>
            <a:endParaRPr lang="en-US" altLang="zh-CN"/>
          </a:p>
        </p:txBody>
      </p:sp>
    </p:spTree>
    <p:extLst>
      <p:ext uri="{BB962C8B-B14F-4D97-AF65-F5344CB8AC3E}">
        <p14:creationId xmlns:p14="http://schemas.microsoft.com/office/powerpoint/2010/main" val="102049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33400"/>
            <a:ext cx="1943100" cy="4953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533400"/>
            <a:ext cx="5676900" cy="4953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A944987B-31E1-06DD-FB2B-51318C2750ED}"/>
              </a:ext>
            </a:extLst>
          </p:cNvPr>
          <p:cNvSpPr>
            <a:spLocks noGrp="1" noChangeArrowheads="1"/>
          </p:cNvSpPr>
          <p:nvPr>
            <p:ph type="sldNum" sz="quarter" idx="10"/>
          </p:nvPr>
        </p:nvSpPr>
        <p:spPr>
          <a:ln/>
        </p:spPr>
        <p:txBody>
          <a:bodyPr/>
          <a:lstStyle>
            <a:lvl1pPr>
              <a:defRPr/>
            </a:lvl1pPr>
          </a:lstStyle>
          <a:p>
            <a:fld id="{3AF64314-57E7-482F-A89E-962DDBF8884D}" type="slidenum">
              <a:rPr lang="en-US" altLang="zh-CN"/>
              <a:pPr/>
              <a:t>‹#›</a:t>
            </a:fld>
            <a:endParaRPr lang="en-US" altLang="zh-CN"/>
          </a:p>
        </p:txBody>
      </p:sp>
    </p:spTree>
    <p:extLst>
      <p:ext uri="{BB962C8B-B14F-4D97-AF65-F5344CB8AC3E}">
        <p14:creationId xmlns:p14="http://schemas.microsoft.com/office/powerpoint/2010/main" val="391754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663229B3-18B8-3480-3D44-1E834F5C3E53}"/>
              </a:ext>
            </a:extLst>
          </p:cNvPr>
          <p:cNvSpPr>
            <a:spLocks noGrp="1" noChangeArrowheads="1"/>
          </p:cNvSpPr>
          <p:nvPr>
            <p:ph type="sldNum" sz="quarter" idx="10"/>
          </p:nvPr>
        </p:nvSpPr>
        <p:spPr>
          <a:ln/>
        </p:spPr>
        <p:txBody>
          <a:bodyPr/>
          <a:lstStyle>
            <a:lvl1pPr>
              <a:defRPr/>
            </a:lvl1pPr>
          </a:lstStyle>
          <a:p>
            <a:fld id="{BA3EC837-0D49-4742-90F1-4DE3D4409A4C}" type="slidenum">
              <a:rPr lang="en-US" altLang="zh-CN"/>
              <a:pPr/>
              <a:t>‹#›</a:t>
            </a:fld>
            <a:endParaRPr lang="en-US" altLang="zh-CN"/>
          </a:p>
        </p:txBody>
      </p:sp>
    </p:spTree>
    <p:extLst>
      <p:ext uri="{BB962C8B-B14F-4D97-AF65-F5344CB8AC3E}">
        <p14:creationId xmlns:p14="http://schemas.microsoft.com/office/powerpoint/2010/main" val="322300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2">
            <a:extLst>
              <a:ext uri="{FF2B5EF4-FFF2-40B4-BE49-F238E27FC236}">
                <a16:creationId xmlns:a16="http://schemas.microsoft.com/office/drawing/2014/main" id="{4E750ED0-370C-5206-CE1F-1EDBCF2CC392}"/>
              </a:ext>
            </a:extLst>
          </p:cNvPr>
          <p:cNvSpPr>
            <a:spLocks noGrp="1" noChangeArrowheads="1"/>
          </p:cNvSpPr>
          <p:nvPr>
            <p:ph type="sldNum" sz="quarter" idx="10"/>
          </p:nvPr>
        </p:nvSpPr>
        <p:spPr>
          <a:ln/>
        </p:spPr>
        <p:txBody>
          <a:bodyPr/>
          <a:lstStyle>
            <a:lvl1pPr>
              <a:defRPr/>
            </a:lvl1pPr>
          </a:lstStyle>
          <a:p>
            <a:fld id="{98E89627-E8CE-45CB-8572-E711BD828482}" type="slidenum">
              <a:rPr lang="en-US" altLang="zh-CN"/>
              <a:pPr/>
              <a:t>‹#›</a:t>
            </a:fld>
            <a:endParaRPr lang="en-US" altLang="zh-CN"/>
          </a:p>
        </p:txBody>
      </p:sp>
    </p:spTree>
    <p:extLst>
      <p:ext uri="{BB962C8B-B14F-4D97-AF65-F5344CB8AC3E}">
        <p14:creationId xmlns:p14="http://schemas.microsoft.com/office/powerpoint/2010/main" val="247435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902E6629-19F4-9702-8518-6D67D8B43D12}"/>
              </a:ext>
            </a:extLst>
          </p:cNvPr>
          <p:cNvSpPr>
            <a:spLocks noGrp="1" noChangeArrowheads="1"/>
          </p:cNvSpPr>
          <p:nvPr>
            <p:ph type="sldNum" sz="quarter" idx="10"/>
          </p:nvPr>
        </p:nvSpPr>
        <p:spPr>
          <a:ln/>
        </p:spPr>
        <p:txBody>
          <a:bodyPr/>
          <a:lstStyle>
            <a:lvl1pPr>
              <a:defRPr/>
            </a:lvl1pPr>
          </a:lstStyle>
          <a:p>
            <a:fld id="{D3A06FA2-223A-4D7D-A24D-C6AC70DA1869}" type="slidenum">
              <a:rPr lang="en-US" altLang="zh-CN"/>
              <a:pPr/>
              <a:t>‹#›</a:t>
            </a:fld>
            <a:endParaRPr lang="en-US" altLang="zh-CN"/>
          </a:p>
        </p:txBody>
      </p:sp>
    </p:spTree>
    <p:extLst>
      <p:ext uri="{BB962C8B-B14F-4D97-AF65-F5344CB8AC3E}">
        <p14:creationId xmlns:p14="http://schemas.microsoft.com/office/powerpoint/2010/main" val="154968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2">
            <a:extLst>
              <a:ext uri="{FF2B5EF4-FFF2-40B4-BE49-F238E27FC236}">
                <a16:creationId xmlns:a16="http://schemas.microsoft.com/office/drawing/2014/main" id="{4EB6F380-015C-D0AF-2405-10B88456E6AC}"/>
              </a:ext>
            </a:extLst>
          </p:cNvPr>
          <p:cNvSpPr>
            <a:spLocks noGrp="1" noChangeArrowheads="1"/>
          </p:cNvSpPr>
          <p:nvPr>
            <p:ph type="sldNum" sz="quarter" idx="10"/>
          </p:nvPr>
        </p:nvSpPr>
        <p:spPr>
          <a:ln/>
        </p:spPr>
        <p:txBody>
          <a:bodyPr/>
          <a:lstStyle>
            <a:lvl1pPr>
              <a:defRPr/>
            </a:lvl1pPr>
          </a:lstStyle>
          <a:p>
            <a:fld id="{ADAFC005-5689-468F-9FF6-775910A4257E}" type="slidenum">
              <a:rPr lang="en-US" altLang="zh-CN"/>
              <a:pPr/>
              <a:t>‹#›</a:t>
            </a:fld>
            <a:endParaRPr lang="en-US" altLang="zh-CN"/>
          </a:p>
        </p:txBody>
      </p:sp>
    </p:spTree>
    <p:extLst>
      <p:ext uri="{BB962C8B-B14F-4D97-AF65-F5344CB8AC3E}">
        <p14:creationId xmlns:p14="http://schemas.microsoft.com/office/powerpoint/2010/main" val="267089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2">
            <a:extLst>
              <a:ext uri="{FF2B5EF4-FFF2-40B4-BE49-F238E27FC236}">
                <a16:creationId xmlns:a16="http://schemas.microsoft.com/office/drawing/2014/main" id="{D0A6C149-AAB6-2924-4B2E-10BF40EA7403}"/>
              </a:ext>
            </a:extLst>
          </p:cNvPr>
          <p:cNvSpPr>
            <a:spLocks noGrp="1" noChangeArrowheads="1"/>
          </p:cNvSpPr>
          <p:nvPr>
            <p:ph type="sldNum" sz="quarter" idx="10"/>
          </p:nvPr>
        </p:nvSpPr>
        <p:spPr>
          <a:ln/>
        </p:spPr>
        <p:txBody>
          <a:bodyPr/>
          <a:lstStyle>
            <a:lvl1pPr>
              <a:defRPr/>
            </a:lvl1pPr>
          </a:lstStyle>
          <a:p>
            <a:fld id="{80CA0545-35C3-498B-B04F-9956A69B9025}" type="slidenum">
              <a:rPr lang="en-US" altLang="zh-CN"/>
              <a:pPr/>
              <a:t>‹#›</a:t>
            </a:fld>
            <a:endParaRPr lang="en-US" altLang="zh-CN"/>
          </a:p>
        </p:txBody>
      </p:sp>
    </p:spTree>
    <p:extLst>
      <p:ext uri="{BB962C8B-B14F-4D97-AF65-F5344CB8AC3E}">
        <p14:creationId xmlns:p14="http://schemas.microsoft.com/office/powerpoint/2010/main" val="287758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3551E60-E796-3D3C-674C-69BCCBB741FB}"/>
              </a:ext>
            </a:extLst>
          </p:cNvPr>
          <p:cNvSpPr>
            <a:spLocks noGrp="1" noChangeArrowheads="1"/>
          </p:cNvSpPr>
          <p:nvPr>
            <p:ph type="sldNum" sz="quarter" idx="10"/>
          </p:nvPr>
        </p:nvSpPr>
        <p:spPr>
          <a:ln/>
        </p:spPr>
        <p:txBody>
          <a:bodyPr/>
          <a:lstStyle>
            <a:lvl1pPr>
              <a:defRPr/>
            </a:lvl1pPr>
          </a:lstStyle>
          <a:p>
            <a:fld id="{F8BF7B7B-48ED-4A91-B48F-5E893A3DBCFD}" type="slidenum">
              <a:rPr lang="en-US" altLang="zh-CN"/>
              <a:pPr/>
              <a:t>‹#›</a:t>
            </a:fld>
            <a:endParaRPr lang="en-US" altLang="zh-CN"/>
          </a:p>
        </p:txBody>
      </p:sp>
    </p:spTree>
    <p:extLst>
      <p:ext uri="{BB962C8B-B14F-4D97-AF65-F5344CB8AC3E}">
        <p14:creationId xmlns:p14="http://schemas.microsoft.com/office/powerpoint/2010/main" val="304934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284A1DD4-247B-AA1A-B297-01D0AE6799F6}"/>
              </a:ext>
            </a:extLst>
          </p:cNvPr>
          <p:cNvSpPr>
            <a:spLocks noGrp="1" noChangeArrowheads="1"/>
          </p:cNvSpPr>
          <p:nvPr>
            <p:ph type="sldNum" sz="quarter" idx="10"/>
          </p:nvPr>
        </p:nvSpPr>
        <p:spPr>
          <a:ln/>
        </p:spPr>
        <p:txBody>
          <a:bodyPr/>
          <a:lstStyle>
            <a:lvl1pPr>
              <a:defRPr/>
            </a:lvl1pPr>
          </a:lstStyle>
          <a:p>
            <a:fld id="{2429A8AE-137B-4F1D-B57C-48ADFDC825A5}" type="slidenum">
              <a:rPr lang="en-US" altLang="zh-CN"/>
              <a:pPr/>
              <a:t>‹#›</a:t>
            </a:fld>
            <a:endParaRPr lang="en-US" altLang="zh-CN"/>
          </a:p>
        </p:txBody>
      </p:sp>
    </p:spTree>
    <p:extLst>
      <p:ext uri="{BB962C8B-B14F-4D97-AF65-F5344CB8AC3E}">
        <p14:creationId xmlns:p14="http://schemas.microsoft.com/office/powerpoint/2010/main" val="4705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35588A45-BE5B-3E59-BF03-4CA0C53E0CF4}"/>
              </a:ext>
            </a:extLst>
          </p:cNvPr>
          <p:cNvSpPr>
            <a:spLocks noGrp="1" noChangeArrowheads="1"/>
          </p:cNvSpPr>
          <p:nvPr>
            <p:ph type="sldNum" sz="quarter" idx="10"/>
          </p:nvPr>
        </p:nvSpPr>
        <p:spPr>
          <a:ln/>
        </p:spPr>
        <p:txBody>
          <a:bodyPr/>
          <a:lstStyle>
            <a:lvl1pPr>
              <a:defRPr/>
            </a:lvl1pPr>
          </a:lstStyle>
          <a:p>
            <a:fld id="{95C6775F-2EF9-45EE-8B16-79ACC0E6F8E7}" type="slidenum">
              <a:rPr lang="en-US" altLang="zh-CN"/>
              <a:pPr/>
              <a:t>‹#›</a:t>
            </a:fld>
            <a:endParaRPr lang="en-US" altLang="zh-CN"/>
          </a:p>
        </p:txBody>
      </p:sp>
    </p:spTree>
    <p:extLst>
      <p:ext uri="{BB962C8B-B14F-4D97-AF65-F5344CB8AC3E}">
        <p14:creationId xmlns:p14="http://schemas.microsoft.com/office/powerpoint/2010/main" val="153518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C8514F30-3603-3A26-D834-0F6E4559F91A}"/>
              </a:ext>
            </a:extLst>
          </p:cNvPr>
          <p:cNvSpPr>
            <a:spLocks noGrp="1" noChangeArrowheads="1"/>
          </p:cNvSpPr>
          <p:nvPr>
            <p:ph type="body" idx="4294967295"/>
          </p:nvPr>
        </p:nvSpPr>
        <p:spPr bwMode="auto">
          <a:xfrm>
            <a:off x="685800" y="1066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A4C5A2AE-3C56-B539-DBB7-C135F91B01DC}"/>
              </a:ext>
            </a:extLst>
          </p:cNvPr>
          <p:cNvSpPr>
            <a:spLocks noGrp="1" noChangeArrowheads="1"/>
          </p:cNvSpPr>
          <p:nvPr>
            <p:ph type="title" idx="4294967295"/>
          </p:nvPr>
        </p:nvSpPr>
        <p:spPr bwMode="auto">
          <a:xfrm>
            <a:off x="685800" y="533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2" name="Line 8">
            <a:extLst>
              <a:ext uri="{FF2B5EF4-FFF2-40B4-BE49-F238E27FC236}">
                <a16:creationId xmlns:a16="http://schemas.microsoft.com/office/drawing/2014/main" id="{20AD9257-D05A-EDB9-7936-0BC58069C5AD}"/>
              </a:ext>
            </a:extLst>
          </p:cNvPr>
          <p:cNvSpPr>
            <a:spLocks noChangeShapeType="1"/>
          </p:cNvSpPr>
          <p:nvPr/>
        </p:nvSpPr>
        <p:spPr bwMode="auto">
          <a:xfrm>
            <a:off x="533400" y="457200"/>
            <a:ext cx="8077200" cy="0"/>
          </a:xfrm>
          <a:prstGeom prst="line">
            <a:avLst/>
          </a:prstGeom>
          <a:noFill/>
          <a:ln w="19050">
            <a:solidFill>
              <a:schemeClr val="accent2"/>
            </a:solidFill>
            <a:round/>
          </a:ln>
          <a:effectLst/>
        </p:spPr>
        <p:txBody>
          <a:bodyPr/>
          <a:lstStyle/>
          <a:p>
            <a:pPr>
              <a:buFontTx/>
              <a:buNone/>
              <a:defRPr/>
            </a:pPr>
            <a:endParaRPr kumimoji="1" lang="zh-CN" altLang="en-US"/>
          </a:p>
        </p:txBody>
      </p:sp>
      <p:sp>
        <p:nvSpPr>
          <p:cNvPr id="1033" name="Line 9">
            <a:extLst>
              <a:ext uri="{FF2B5EF4-FFF2-40B4-BE49-F238E27FC236}">
                <a16:creationId xmlns:a16="http://schemas.microsoft.com/office/drawing/2014/main" id="{7F2B84C4-CFDC-49E1-93B7-026F57DA47B7}"/>
              </a:ext>
            </a:extLst>
          </p:cNvPr>
          <p:cNvSpPr>
            <a:spLocks noChangeShapeType="1"/>
          </p:cNvSpPr>
          <p:nvPr/>
        </p:nvSpPr>
        <p:spPr bwMode="auto">
          <a:xfrm>
            <a:off x="3962400" y="5562600"/>
            <a:ext cx="4572000" cy="0"/>
          </a:xfrm>
          <a:prstGeom prst="line">
            <a:avLst/>
          </a:prstGeom>
          <a:noFill/>
          <a:ln w="19050">
            <a:solidFill>
              <a:schemeClr val="accent2"/>
            </a:solidFill>
            <a:round/>
          </a:ln>
          <a:effectLst/>
        </p:spPr>
        <p:txBody>
          <a:bodyPr/>
          <a:lstStyle/>
          <a:p>
            <a:pPr>
              <a:buFontTx/>
              <a:buNone/>
              <a:defRPr/>
            </a:pPr>
            <a:endParaRPr kumimoji="1" lang="zh-CN" altLang="en-US"/>
          </a:p>
        </p:txBody>
      </p:sp>
      <p:sp>
        <p:nvSpPr>
          <p:cNvPr id="1036" name="Rectangle 12">
            <a:extLst>
              <a:ext uri="{FF2B5EF4-FFF2-40B4-BE49-F238E27FC236}">
                <a16:creationId xmlns:a16="http://schemas.microsoft.com/office/drawing/2014/main" id="{449B4F6F-9CB4-87E8-248C-B9AED967490F}"/>
              </a:ext>
            </a:extLst>
          </p:cNvPr>
          <p:cNvSpPr>
            <a:spLocks noGrp="1" noChangeArrowheads="1"/>
          </p:cNvSpPr>
          <p:nvPr>
            <p:ph type="sldNum" sz="quarter" idx="4"/>
          </p:nvPr>
        </p:nvSpPr>
        <p:spPr bwMode="auto">
          <a:xfrm>
            <a:off x="6629400" y="61722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800"/>
            </a:lvl1pPr>
          </a:lstStyle>
          <a:p>
            <a:fld id="{28DCC927-7F0E-44C3-84C9-880E3B6A972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3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1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900">
          <a:solidFill>
            <a:schemeClr val="tx1"/>
          </a:solidFill>
          <a:latin typeface="+mn-lt"/>
          <a:ea typeface="+mn-ea"/>
        </a:defRPr>
      </a:lvl4pPr>
      <a:lvl5pPr marL="2057400" indent="-228600" algn="l" rtl="0" eaLnBrk="0" fontAlgn="base" hangingPunct="0">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kumimoji="1" sz="1900">
          <a:solidFill>
            <a:schemeClr val="tx1"/>
          </a:solidFill>
          <a:latin typeface="+mn-lt"/>
          <a:ea typeface="+mn-ea"/>
        </a:defRPr>
      </a:lvl6pPr>
      <a:lvl7pPr marL="2971800" indent="-228600" algn="l" rtl="0" fontAlgn="base">
        <a:spcBef>
          <a:spcPct val="20000"/>
        </a:spcBef>
        <a:spcAft>
          <a:spcPct val="0"/>
        </a:spcAft>
        <a:buChar char="»"/>
        <a:defRPr kumimoji="1" sz="1900">
          <a:solidFill>
            <a:schemeClr val="tx1"/>
          </a:solidFill>
          <a:latin typeface="+mn-lt"/>
          <a:ea typeface="+mn-ea"/>
        </a:defRPr>
      </a:lvl7pPr>
      <a:lvl8pPr marL="3429000" indent="-228600" algn="l" rtl="0" fontAlgn="base">
        <a:spcBef>
          <a:spcPct val="20000"/>
        </a:spcBef>
        <a:spcAft>
          <a:spcPct val="0"/>
        </a:spcAft>
        <a:buChar char="»"/>
        <a:defRPr kumimoji="1" sz="1900">
          <a:solidFill>
            <a:schemeClr val="tx1"/>
          </a:solidFill>
          <a:latin typeface="+mn-lt"/>
          <a:ea typeface="+mn-ea"/>
        </a:defRPr>
      </a:lvl8pPr>
      <a:lvl9pPr marL="3886200" indent="-228600" algn="l" rtl="0" fontAlgn="base">
        <a:spcBef>
          <a:spcPct val="20000"/>
        </a:spcBef>
        <a:spcAft>
          <a:spcPct val="0"/>
        </a:spcAft>
        <a:buChar char="»"/>
        <a:defRPr kumimoji="1"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89986B09-61CF-129B-D1F6-8054D6D1B7CA}"/>
              </a:ext>
            </a:extLst>
          </p:cNvPr>
          <p:cNvSpPr>
            <a:spLocks noGrp="1" noChangeArrowheads="1"/>
          </p:cNvSpPr>
          <p:nvPr>
            <p:ph type="ctrTitle"/>
          </p:nvPr>
        </p:nvSpPr>
        <p:spPr>
          <a:xfrm>
            <a:off x="611188" y="765175"/>
            <a:ext cx="7772400" cy="1223963"/>
          </a:xfrm>
        </p:spPr>
        <p:txBody>
          <a:bodyPr/>
          <a:lstStyle/>
          <a:p>
            <a:pPr eaLnBrk="1" hangingPunct="1"/>
            <a:br>
              <a:rPr lang="en-US" altLang="zh-CN" sz="3600"/>
            </a:br>
            <a:r>
              <a:rPr lang="zh-CN" altLang="en-US" sz="3600"/>
              <a:t>交互设计</a:t>
            </a:r>
            <a:r>
              <a:rPr lang="en-US" altLang="zh-CN" sz="3600"/>
              <a:t>—</a:t>
            </a:r>
            <a:r>
              <a:rPr lang="zh-CN" altLang="en-US" sz="3600"/>
              <a:t>超越人机交互</a:t>
            </a:r>
            <a:br>
              <a:rPr lang="zh-CN" altLang="en-US" sz="3600"/>
            </a:br>
            <a:r>
              <a:rPr lang="zh-CN" altLang="en-US" sz="3600"/>
              <a:t>			 </a:t>
            </a:r>
            <a:r>
              <a:rPr lang="zh-CN" altLang="en-US" sz="2800"/>
              <a:t>第 </a:t>
            </a:r>
            <a:r>
              <a:rPr lang="en-US" altLang="zh-CN" sz="2800"/>
              <a:t>5 </a:t>
            </a:r>
            <a:r>
              <a:rPr lang="zh-CN" altLang="en-US" sz="2800"/>
              <a:t>章 理解界面对用户的影响	         	</a:t>
            </a:r>
            <a:endParaRPr lang="zh-CN" altLang="en-US" sz="2000"/>
          </a:p>
        </p:txBody>
      </p:sp>
      <p:sp>
        <p:nvSpPr>
          <p:cNvPr id="5122" name="矩形 1">
            <a:extLst>
              <a:ext uri="{FF2B5EF4-FFF2-40B4-BE49-F238E27FC236}">
                <a16:creationId xmlns:a16="http://schemas.microsoft.com/office/drawing/2014/main" id="{D824EDE3-727B-8354-D223-D9661209B156}"/>
              </a:ext>
            </a:extLst>
          </p:cNvPr>
          <p:cNvSpPr>
            <a:spLocks noChangeArrowheads="1"/>
          </p:cNvSpPr>
          <p:nvPr/>
        </p:nvSpPr>
        <p:spPr bwMode="auto">
          <a:xfrm>
            <a:off x="5410200" y="2676525"/>
            <a:ext cx="2089150" cy="5048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latin typeface="华文行楷" panose="02010800040101010101" pitchFamily="2" charset="-122"/>
                <a:ea typeface="华文行楷" panose="02010800040101010101" pitchFamily="2" charset="-122"/>
              </a:rPr>
              <a:t>王毅 副教授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3">
            <a:extLst>
              <a:ext uri="{FF2B5EF4-FFF2-40B4-BE49-F238E27FC236}">
                <a16:creationId xmlns:a16="http://schemas.microsoft.com/office/drawing/2014/main" id="{3C68A3A0-FD01-4F61-7E90-096F9A5869D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D5B9F98-F130-4799-B10C-6BFA622401E0}" type="slidenum">
              <a:rPr lang="en-US" altLang="zh-CN" sz="1800"/>
              <a:pPr/>
              <a:t>10</a:t>
            </a:fld>
            <a:endParaRPr lang="en-US" altLang="zh-CN" sz="1800"/>
          </a:p>
        </p:txBody>
      </p:sp>
      <p:sp>
        <p:nvSpPr>
          <p:cNvPr id="14338" name="Rectangle 2">
            <a:extLst>
              <a:ext uri="{FF2B5EF4-FFF2-40B4-BE49-F238E27FC236}">
                <a16:creationId xmlns:a16="http://schemas.microsoft.com/office/drawing/2014/main" id="{8AD3490F-02E8-7C77-D137-25CCBCB4FA92}"/>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4339" name="Rectangle 3">
            <a:extLst>
              <a:ext uri="{FF2B5EF4-FFF2-40B4-BE49-F238E27FC236}">
                <a16:creationId xmlns:a16="http://schemas.microsoft.com/office/drawing/2014/main" id="{6042DFAC-9CB2-A22D-8E79-B96E491E0103}"/>
              </a:ext>
            </a:extLst>
          </p:cNvPr>
          <p:cNvSpPr>
            <a:spLocks noGrp="1" noChangeArrowheads="1"/>
          </p:cNvSpPr>
          <p:nvPr>
            <p:ph idx="1"/>
          </p:nvPr>
        </p:nvSpPr>
        <p:spPr/>
        <p:txBody>
          <a:bodyPr/>
          <a:lstStyle/>
          <a:p>
            <a:pPr eaLnBrk="1" hangingPunct="1"/>
            <a:r>
              <a:rPr lang="zh-CN" altLang="en-US"/>
              <a:t>我们反复强调</a:t>
            </a:r>
            <a:r>
              <a:rPr lang="zh-CN" altLang="en-US" b="1">
                <a:solidFill>
                  <a:srgbClr val="0070C0"/>
                </a:solidFill>
              </a:rPr>
              <a:t>设计源于对系统被使用上下文的理解</a:t>
            </a:r>
          </a:p>
          <a:p>
            <a:pPr lvl="1" eaLnBrk="1" hangingPunct="1"/>
            <a:r>
              <a:rPr lang="zh-CN" altLang="en-US"/>
              <a:t>例如：用户已开发了许多广为流传的情感符号和图标 	</a:t>
            </a:r>
          </a:p>
          <a:p>
            <a:pPr lvl="1" eaLnBrk="1" hangingPunct="1"/>
            <a:endParaRPr lang="zh-CN" altLang="en-US"/>
          </a:p>
          <a:p>
            <a:pPr lvl="1" eaLnBrk="1" hangingPunct="1"/>
            <a:endParaRPr lang="zh-CN" altLang="en-US"/>
          </a:p>
          <a:p>
            <a:pPr lvl="1" eaLnBrk="1" hangingPunct="1">
              <a:buFontTx/>
              <a:buNone/>
            </a:pPr>
            <a:r>
              <a:rPr lang="en-GB" altLang="zh-CN"/>
              <a:t>		Happy  	:)</a:t>
            </a:r>
          </a:p>
          <a:p>
            <a:pPr lvl="2" eaLnBrk="1" hangingPunct="1">
              <a:buFont typeface="Wingdings" panose="05000000000000000000" pitchFamily="2" charset="2"/>
              <a:buNone/>
            </a:pPr>
            <a:r>
              <a:rPr lang="en-GB" altLang="zh-CN"/>
              <a:t>Sad  	:&lt;</a:t>
            </a:r>
          </a:p>
          <a:p>
            <a:pPr lvl="2" eaLnBrk="1" hangingPunct="1">
              <a:buFont typeface="Wingdings" panose="05000000000000000000" pitchFamily="2" charset="2"/>
              <a:buNone/>
            </a:pPr>
            <a:r>
              <a:rPr lang="en-GB" altLang="zh-CN"/>
              <a:t>Sick 	:X</a:t>
            </a:r>
          </a:p>
          <a:p>
            <a:pPr lvl="2" eaLnBrk="1" hangingPunct="1">
              <a:buFont typeface="Wingdings" panose="05000000000000000000" pitchFamily="2" charset="2"/>
              <a:buNone/>
            </a:pPr>
            <a:r>
              <a:rPr lang="en-GB" altLang="zh-CN"/>
              <a:t>Mad  	&gt;:</a:t>
            </a:r>
          </a:p>
          <a:p>
            <a:pPr lvl="2" eaLnBrk="1" hangingPunct="1">
              <a:buFont typeface="Wingdings" panose="05000000000000000000" pitchFamily="2" charset="2"/>
              <a:buNone/>
            </a:pPr>
            <a:r>
              <a:rPr lang="en-GB" altLang="zh-CN"/>
              <a:t>Angry  	&gt;:-(</a:t>
            </a:r>
          </a:p>
          <a:p>
            <a:pPr lvl="2" eaLnBrk="1" hangingPunct="1">
              <a:buFont typeface="Wingdings" panose="05000000000000000000" pitchFamily="2" charset="2"/>
              <a:buNone/>
            </a:pPr>
            <a:endParaRPr lang="en-US" altLang="zh-CN"/>
          </a:p>
        </p:txBody>
      </p:sp>
      <p:pic>
        <p:nvPicPr>
          <p:cNvPr id="14340" name="Picture 6">
            <a:extLst>
              <a:ext uri="{FF2B5EF4-FFF2-40B4-BE49-F238E27FC236}">
                <a16:creationId xmlns:a16="http://schemas.microsoft.com/office/drawing/2014/main" id="{68BC69C5-AD78-7D3A-CD0D-1918A1BF4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989138"/>
            <a:ext cx="381635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a:extLst>
              <a:ext uri="{FF2B5EF4-FFF2-40B4-BE49-F238E27FC236}">
                <a16:creationId xmlns:a16="http://schemas.microsoft.com/office/drawing/2014/main" id="{41DC2789-6C96-76B7-78BE-371D53A96F0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878CBA4-D7C9-4A1D-B1DC-4DAD79AB8989}" type="slidenum">
              <a:rPr lang="en-US" altLang="zh-CN" sz="1800"/>
              <a:pPr/>
              <a:t>11</a:t>
            </a:fld>
            <a:endParaRPr lang="en-US" altLang="zh-CN" sz="1800"/>
          </a:p>
        </p:txBody>
      </p:sp>
      <p:sp>
        <p:nvSpPr>
          <p:cNvPr id="15362" name="Rectangle 2">
            <a:extLst>
              <a:ext uri="{FF2B5EF4-FFF2-40B4-BE49-F238E27FC236}">
                <a16:creationId xmlns:a16="http://schemas.microsoft.com/office/drawing/2014/main" id="{6B27E986-4B2D-203F-1A25-9ADCB9195B1A}"/>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5363" name="Rectangle 3">
            <a:extLst>
              <a:ext uri="{FF2B5EF4-FFF2-40B4-BE49-F238E27FC236}">
                <a16:creationId xmlns:a16="http://schemas.microsoft.com/office/drawing/2014/main" id="{7858F866-C8BF-7499-D0AC-EB33E281EFB7}"/>
              </a:ext>
            </a:extLst>
          </p:cNvPr>
          <p:cNvSpPr>
            <a:spLocks noGrp="1" noChangeArrowheads="1"/>
          </p:cNvSpPr>
          <p:nvPr>
            <p:ph idx="1"/>
          </p:nvPr>
        </p:nvSpPr>
        <p:spPr>
          <a:xfrm>
            <a:off x="685800" y="1066800"/>
            <a:ext cx="7847013" cy="4419600"/>
          </a:xfrm>
        </p:spPr>
        <p:txBody>
          <a:bodyPr/>
          <a:lstStyle/>
          <a:p>
            <a:pPr eaLnBrk="1" hangingPunct="1"/>
            <a:r>
              <a:rPr lang="zh-CN" altLang="en-US"/>
              <a:t>情感设计也应用于所谓的</a:t>
            </a:r>
            <a:r>
              <a:rPr lang="zh-CN" altLang="en-US" b="1">
                <a:solidFill>
                  <a:srgbClr val="0070C0"/>
                </a:solidFill>
              </a:rPr>
              <a:t>友好界面</a:t>
            </a:r>
            <a:r>
              <a:rPr lang="zh-CN" altLang="en-US"/>
              <a:t>（</a:t>
            </a:r>
            <a:r>
              <a:rPr lang="en-US" altLang="zh-CN"/>
              <a:t>friendly interface</a:t>
            </a:r>
            <a:r>
              <a:rPr lang="zh-CN" altLang="en-US"/>
              <a:t>）中</a:t>
            </a:r>
          </a:p>
          <a:p>
            <a:pPr lvl="1" eaLnBrk="1" hangingPunct="1"/>
            <a:r>
              <a:rPr lang="en-US" altLang="zh-CN"/>
              <a:t>Microsoft </a:t>
            </a:r>
            <a:r>
              <a:rPr lang="zh-CN" altLang="en-US"/>
              <a:t>倡导使用友好的界面代理来</a:t>
            </a:r>
            <a:r>
              <a:rPr lang="zh-CN" altLang="en-US" b="1">
                <a:solidFill>
                  <a:srgbClr val="0070C0"/>
                </a:solidFill>
              </a:rPr>
              <a:t>消除技术恐惧心理</a:t>
            </a:r>
          </a:p>
          <a:p>
            <a:pPr lvl="1" eaLnBrk="1" hangingPunct="1"/>
            <a:r>
              <a:rPr lang="zh-CN" altLang="en-US"/>
              <a:t>率先开发了 </a:t>
            </a:r>
            <a:r>
              <a:rPr lang="en-GB" altLang="zh-CN"/>
              <a:t>At home with Bob </a:t>
            </a:r>
            <a:r>
              <a:rPr lang="zh-CN" altLang="en-GB"/>
              <a:t>软件</a:t>
            </a:r>
          </a:p>
          <a:p>
            <a:pPr lvl="2" eaLnBrk="1" hangingPunct="1"/>
            <a:r>
              <a:rPr lang="zh-CN" altLang="en-GB"/>
              <a:t>其中使用了熟悉场所的</a:t>
            </a:r>
            <a:r>
              <a:rPr lang="en-GB" altLang="zh-CN"/>
              <a:t>3D</a:t>
            </a:r>
            <a:r>
              <a:rPr lang="zh-CN" altLang="en-GB"/>
              <a:t>隐喻，并将代理伪装成宠物 </a:t>
            </a:r>
            <a:endParaRPr lang="zh-CN" altLang="en-US"/>
          </a:p>
        </p:txBody>
      </p:sp>
      <p:pic>
        <p:nvPicPr>
          <p:cNvPr id="15364" name="Picture 5">
            <a:extLst>
              <a:ext uri="{FF2B5EF4-FFF2-40B4-BE49-F238E27FC236}">
                <a16:creationId xmlns:a16="http://schemas.microsoft.com/office/drawing/2014/main" id="{001F2A61-364B-4CD6-EB4F-25F94A527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36838"/>
            <a:ext cx="4824413"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a:extLst>
              <a:ext uri="{FF2B5EF4-FFF2-40B4-BE49-F238E27FC236}">
                <a16:creationId xmlns:a16="http://schemas.microsoft.com/office/drawing/2014/main" id="{50D9FAEE-57B1-FDBD-93AD-1A944384E34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CE062D3-30AB-441B-B2D4-807771929C73}" type="slidenum">
              <a:rPr lang="en-US" altLang="zh-CN" sz="1800"/>
              <a:pPr/>
              <a:t>12</a:t>
            </a:fld>
            <a:endParaRPr lang="en-US" altLang="zh-CN" sz="1800"/>
          </a:p>
        </p:txBody>
      </p:sp>
      <p:sp>
        <p:nvSpPr>
          <p:cNvPr id="16386" name="Rectangle 2">
            <a:extLst>
              <a:ext uri="{FF2B5EF4-FFF2-40B4-BE49-F238E27FC236}">
                <a16:creationId xmlns:a16="http://schemas.microsoft.com/office/drawing/2014/main" id="{350BC656-E49A-51D6-62C5-AA439437E71F}"/>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6387" name="Rectangle 3">
            <a:extLst>
              <a:ext uri="{FF2B5EF4-FFF2-40B4-BE49-F238E27FC236}">
                <a16:creationId xmlns:a16="http://schemas.microsoft.com/office/drawing/2014/main" id="{A0396A65-A357-14B4-B419-E22675FF07ED}"/>
              </a:ext>
            </a:extLst>
          </p:cNvPr>
          <p:cNvSpPr>
            <a:spLocks noGrp="1" noChangeArrowheads="1"/>
          </p:cNvSpPr>
          <p:nvPr>
            <p:ph idx="1"/>
          </p:nvPr>
        </p:nvSpPr>
        <p:spPr>
          <a:xfrm>
            <a:off x="685800" y="1066800"/>
            <a:ext cx="7772400" cy="4522788"/>
          </a:xfrm>
        </p:spPr>
        <p:txBody>
          <a:bodyPr/>
          <a:lstStyle/>
          <a:p>
            <a:pPr lvl="1" eaLnBrk="1" hangingPunct="1"/>
            <a:r>
              <a:rPr lang="zh-CN" altLang="en-US"/>
              <a:t>随后又开发了</a:t>
            </a:r>
            <a:r>
              <a:rPr lang="en-US" altLang="zh-CN" b="1">
                <a:solidFill>
                  <a:srgbClr val="0070C0"/>
                </a:solidFill>
              </a:rPr>
              <a:t>Clippy</a:t>
            </a:r>
            <a:r>
              <a:rPr lang="en-US" altLang="zh-CN"/>
              <a:t> </a:t>
            </a:r>
            <a:r>
              <a:rPr lang="zh-CN" altLang="en-US"/>
              <a:t>（曲别针 </a:t>
            </a:r>
            <a:r>
              <a:rPr lang="en-US" altLang="zh-CN"/>
              <a:t>clip</a:t>
            </a:r>
            <a:r>
              <a:rPr lang="zh-CN" altLang="en-US"/>
              <a:t>）</a:t>
            </a:r>
          </a:p>
          <a:p>
            <a:pPr lvl="2" eaLnBrk="1" hangingPunct="1"/>
            <a:r>
              <a:rPr lang="zh-CN" altLang="en-US"/>
              <a:t>每当系统认为用户需要帮助时，则代理自动弹出</a:t>
            </a:r>
            <a:endParaRPr lang="en-US" altLang="zh-CN"/>
          </a:p>
          <a:p>
            <a:pPr lvl="2" eaLnBrk="1" hangingPunct="1">
              <a:buFont typeface="Wingdings" panose="05000000000000000000" pitchFamily="2" charset="2"/>
              <a:buNone/>
            </a:pPr>
            <a:endParaRPr lang="zh-CN" altLang="en-US"/>
          </a:p>
          <a:p>
            <a:pPr lvl="2" eaLnBrk="1" hangingPunct="1"/>
            <a:r>
              <a:rPr lang="zh-CN" altLang="en-US"/>
              <a:t>多数、特别是</a:t>
            </a:r>
            <a:r>
              <a:rPr lang="zh-CN" altLang="en-US" b="1">
                <a:solidFill>
                  <a:srgbClr val="0070C0"/>
                </a:solidFill>
              </a:rPr>
              <a:t>有经验的用户</a:t>
            </a:r>
            <a:r>
              <a:rPr lang="zh-CN" altLang="en-US"/>
              <a:t>感到</a:t>
            </a:r>
            <a:r>
              <a:rPr lang="zh-CN" altLang="en-US" b="1">
                <a:solidFill>
                  <a:srgbClr val="0070C0"/>
                </a:solidFill>
              </a:rPr>
              <a:t>厌烦</a:t>
            </a:r>
          </a:p>
          <a:p>
            <a:pPr lvl="3" eaLnBrk="1" hangingPunct="1"/>
            <a:r>
              <a:rPr lang="zh-CN" altLang="en-US"/>
              <a:t>因为有经验的用户已经具有了使用系统的心理模型</a:t>
            </a:r>
          </a:p>
          <a:p>
            <a:pPr lvl="3" eaLnBrk="1" hangingPunct="1"/>
            <a:r>
              <a:rPr lang="zh-CN" altLang="en-US"/>
              <a:t>容易分散用户的注意力</a:t>
            </a:r>
            <a:endParaRPr lang="en-US" altLang="zh-CN"/>
          </a:p>
          <a:p>
            <a:pPr lvl="3" eaLnBrk="1" hangingPunct="1">
              <a:buFontTx/>
              <a:buNone/>
            </a:pPr>
            <a:endParaRPr lang="zh-CN" altLang="en-US"/>
          </a:p>
          <a:p>
            <a:pPr lvl="2" eaLnBrk="1" hangingPunct="1"/>
            <a:r>
              <a:rPr lang="zh-CN" altLang="en-US"/>
              <a:t>但是否</a:t>
            </a:r>
            <a:r>
              <a:rPr lang="zh-CN" altLang="en-US" b="1">
                <a:solidFill>
                  <a:srgbClr val="0070C0"/>
                </a:solidFill>
              </a:rPr>
              <a:t>对初学者有用呢</a:t>
            </a:r>
            <a:r>
              <a:rPr lang="zh-CN" altLang="en-US"/>
              <a:t>？不一定</a:t>
            </a:r>
          </a:p>
          <a:p>
            <a:pPr lvl="3" eaLnBrk="1" hangingPunct="1"/>
            <a:r>
              <a:rPr lang="zh-CN" altLang="en-US"/>
              <a:t>因为代理通常使用机器学习的方法</a:t>
            </a:r>
          </a:p>
          <a:p>
            <a:pPr lvl="3" eaLnBrk="1" hangingPunct="1"/>
            <a:r>
              <a:rPr lang="zh-CN" altLang="en-US"/>
              <a:t>对用户的意图进行预测</a:t>
            </a:r>
          </a:p>
          <a:p>
            <a:pPr lvl="3" eaLnBrk="1" hangingPunct="1"/>
            <a:r>
              <a:rPr lang="zh-CN" altLang="en-US"/>
              <a:t>初学者使用系统的意图并不明确</a:t>
            </a:r>
            <a:endParaRPr lang="en-US" altLang="zh-CN"/>
          </a:p>
          <a:p>
            <a:pPr lvl="3" eaLnBrk="1" hangingPunct="1">
              <a:buFontTx/>
              <a:buNone/>
            </a:pPr>
            <a:endParaRPr lang="zh-CN" altLang="en-US"/>
          </a:p>
          <a:p>
            <a:pPr eaLnBrk="1" hangingPunct="1"/>
            <a:r>
              <a:rPr lang="zh-CN" altLang="en-US" b="1">
                <a:solidFill>
                  <a:srgbClr val="0070C0"/>
                </a:solidFill>
              </a:rPr>
              <a:t>情感表示</a:t>
            </a:r>
            <a:r>
              <a:rPr lang="zh-CN" altLang="en-US"/>
              <a:t>（如图标、代理）的</a:t>
            </a:r>
            <a:r>
              <a:rPr lang="zh-CN" altLang="en-US" b="1">
                <a:solidFill>
                  <a:srgbClr val="0070C0"/>
                </a:solidFill>
              </a:rPr>
              <a:t>主要作用</a:t>
            </a:r>
          </a:p>
          <a:p>
            <a:pPr lvl="1" eaLnBrk="1" hangingPunct="1"/>
            <a:r>
              <a:rPr lang="zh-CN" altLang="en-US"/>
              <a:t>表达情感状态</a:t>
            </a:r>
          </a:p>
          <a:p>
            <a:pPr lvl="1" eaLnBrk="1" hangingPunct="1"/>
            <a:r>
              <a:rPr lang="zh-CN" altLang="en-US" b="1">
                <a:solidFill>
                  <a:srgbClr val="0070C0"/>
                </a:solidFill>
              </a:rPr>
              <a:t>引起用户的情感反应</a:t>
            </a:r>
            <a:r>
              <a:rPr lang="zh-CN" altLang="en-US"/>
              <a:t>，如轻松、舒适和开心</a:t>
            </a:r>
          </a:p>
        </p:txBody>
      </p:sp>
      <p:graphicFrame>
        <p:nvGraphicFramePr>
          <p:cNvPr id="16388" name="Object 4">
            <a:extLst>
              <a:ext uri="{FF2B5EF4-FFF2-40B4-BE49-F238E27FC236}">
                <a16:creationId xmlns:a16="http://schemas.microsoft.com/office/drawing/2014/main" id="{91C5EC74-94CB-70D1-2E7B-744692065EBE}"/>
              </a:ext>
            </a:extLst>
          </p:cNvPr>
          <p:cNvGraphicFramePr>
            <a:graphicFrameLocks/>
          </p:cNvGraphicFramePr>
          <p:nvPr/>
        </p:nvGraphicFramePr>
        <p:xfrm>
          <a:off x="6858000" y="3071813"/>
          <a:ext cx="1281113" cy="2935287"/>
        </p:xfrm>
        <a:graphic>
          <a:graphicData uri="http://schemas.openxmlformats.org/presentationml/2006/ole">
            <mc:AlternateContent xmlns:mc="http://schemas.openxmlformats.org/markup-compatibility/2006">
              <mc:Choice xmlns:v="urn:schemas-microsoft-com:vml" Requires="v">
                <p:oleObj r:id="rId2" imgW="1207008" imgH="2764536" progId="Word.Document.8">
                  <p:embed/>
                </p:oleObj>
              </mc:Choice>
              <mc:Fallback>
                <p:oleObj r:id="rId2" imgW="1207008" imgH="2764536" progId="Word.Document.8">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071813"/>
                        <a:ext cx="1281113"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a:extLst>
              <a:ext uri="{FF2B5EF4-FFF2-40B4-BE49-F238E27FC236}">
                <a16:creationId xmlns:a16="http://schemas.microsoft.com/office/drawing/2014/main" id="{4755ABD9-3256-53AA-5DF1-00F414C6AB8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C39FB76-5186-4E4A-9886-1AA99DAAB1F3}" type="slidenum">
              <a:rPr lang="en-US" altLang="zh-CN" sz="1800"/>
              <a:pPr/>
              <a:t>13</a:t>
            </a:fld>
            <a:endParaRPr lang="en-US" altLang="zh-CN" sz="1800"/>
          </a:p>
        </p:txBody>
      </p:sp>
      <p:sp>
        <p:nvSpPr>
          <p:cNvPr id="17410" name="Rectangle 2">
            <a:extLst>
              <a:ext uri="{FF2B5EF4-FFF2-40B4-BE49-F238E27FC236}">
                <a16:creationId xmlns:a16="http://schemas.microsoft.com/office/drawing/2014/main" id="{6E92DD52-13A0-5B4E-AE0A-67AF717B8E17}"/>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17411" name="Rectangle 3">
            <a:extLst>
              <a:ext uri="{FF2B5EF4-FFF2-40B4-BE49-F238E27FC236}">
                <a16:creationId xmlns:a16="http://schemas.microsoft.com/office/drawing/2014/main" id="{4132DBB5-C0D4-9A6F-0BBE-BF34CA111F2E}"/>
              </a:ext>
            </a:extLst>
          </p:cNvPr>
          <p:cNvSpPr>
            <a:spLocks noGrp="1" noChangeArrowheads="1"/>
          </p:cNvSpPr>
          <p:nvPr>
            <p:ph idx="1"/>
          </p:nvPr>
        </p:nvSpPr>
        <p:spPr/>
        <p:txBody>
          <a:bodyPr/>
          <a:lstStyle/>
          <a:p>
            <a:pPr eaLnBrk="1" hangingPunct="1"/>
            <a:r>
              <a:rPr lang="zh-CN" altLang="en-US" b="1">
                <a:solidFill>
                  <a:srgbClr val="C00000"/>
                </a:solidFill>
              </a:rPr>
              <a:t>挫折感</a:t>
            </a:r>
            <a:r>
              <a:rPr lang="zh-CN" altLang="en-US"/>
              <a:t>（</a:t>
            </a:r>
            <a:r>
              <a:rPr lang="en-US" altLang="zh-CN"/>
              <a:t>frustration</a:t>
            </a:r>
            <a:r>
              <a:rPr lang="zh-CN" altLang="en-US"/>
              <a:t>）是</a:t>
            </a:r>
            <a:r>
              <a:rPr lang="zh-CN" altLang="en-US" b="1">
                <a:solidFill>
                  <a:srgbClr val="C00000"/>
                </a:solidFill>
              </a:rPr>
              <a:t>意图受阻时的一种感觉</a:t>
            </a:r>
          </a:p>
          <a:p>
            <a:pPr lvl="1" eaLnBrk="1" hangingPunct="1"/>
            <a:r>
              <a:rPr lang="zh-CN" altLang="en-US"/>
              <a:t>如本章开始时的情节说明用户行为受阻时的一些反应</a:t>
            </a:r>
          </a:p>
          <a:p>
            <a:pPr lvl="1" eaLnBrk="1" hangingPunct="1"/>
            <a:r>
              <a:rPr lang="zh-CN" altLang="en-US"/>
              <a:t>主观体验的程度可以从</a:t>
            </a:r>
            <a:r>
              <a:rPr lang="zh-CN" altLang="en-US" b="1">
                <a:solidFill>
                  <a:srgbClr val="0070C0"/>
                </a:solidFill>
              </a:rPr>
              <a:t>稍不满到极愤怒</a:t>
            </a:r>
            <a:endParaRPr lang="en-US" altLang="zh-CN" b="1">
              <a:solidFill>
                <a:srgbClr val="0070C0"/>
              </a:solidFill>
            </a:endParaRPr>
          </a:p>
          <a:p>
            <a:pPr lvl="1" eaLnBrk="1" hangingPunct="1">
              <a:buFontTx/>
              <a:buNone/>
            </a:pPr>
            <a:endParaRPr lang="zh-CN" altLang="en-US"/>
          </a:p>
          <a:p>
            <a:pPr eaLnBrk="1" hangingPunct="1"/>
            <a:r>
              <a:rPr lang="zh-CN" altLang="en-US" b="1">
                <a:solidFill>
                  <a:srgbClr val="0070C0"/>
                </a:solidFill>
              </a:rPr>
              <a:t>任何设计都有可能导致用户的挫折感</a:t>
            </a:r>
            <a:endParaRPr lang="zh-CN" altLang="en-US"/>
          </a:p>
          <a:p>
            <a:pPr lvl="1" eaLnBrk="1" hangingPunct="1"/>
            <a:r>
              <a:rPr lang="zh-CN" altLang="en-US" sz="1900" b="1">
                <a:solidFill>
                  <a:srgbClr val="0070C0"/>
                </a:solidFill>
              </a:rPr>
              <a:t>应用不能正常工作</a:t>
            </a:r>
          </a:p>
          <a:p>
            <a:pPr lvl="1" eaLnBrk="1" hangingPunct="1"/>
            <a:r>
              <a:rPr lang="zh-CN" altLang="en-US" sz="1900"/>
              <a:t>系统</a:t>
            </a:r>
            <a:r>
              <a:rPr lang="zh-CN" altLang="en-US" sz="1900" b="1">
                <a:solidFill>
                  <a:srgbClr val="0070C0"/>
                </a:solidFill>
              </a:rPr>
              <a:t>不能按照用户的意图工作</a:t>
            </a:r>
          </a:p>
          <a:p>
            <a:pPr lvl="1" eaLnBrk="1" hangingPunct="1"/>
            <a:r>
              <a:rPr lang="zh-CN" altLang="en-US" sz="1900"/>
              <a:t>系统</a:t>
            </a:r>
            <a:r>
              <a:rPr lang="zh-CN" altLang="en-US" sz="1900" b="1">
                <a:solidFill>
                  <a:srgbClr val="0070C0"/>
                </a:solidFill>
              </a:rPr>
              <a:t>不能满足用户的期望</a:t>
            </a:r>
          </a:p>
          <a:p>
            <a:pPr lvl="1" eaLnBrk="1" hangingPunct="1"/>
            <a:r>
              <a:rPr lang="zh-CN" altLang="en-US" sz="1900"/>
              <a:t>系统</a:t>
            </a:r>
            <a:r>
              <a:rPr lang="zh-CN" altLang="en-US" sz="1900" b="1">
                <a:solidFill>
                  <a:srgbClr val="0070C0"/>
                </a:solidFill>
              </a:rPr>
              <a:t>不能提供足够的信息</a:t>
            </a:r>
            <a:r>
              <a:rPr lang="zh-CN" altLang="en-US" sz="1900"/>
              <a:t>让用户知道做什么</a:t>
            </a:r>
          </a:p>
          <a:p>
            <a:pPr lvl="1" eaLnBrk="1" hangingPunct="1"/>
            <a:r>
              <a:rPr lang="zh-CN" altLang="en-US" sz="1900" b="1">
                <a:solidFill>
                  <a:srgbClr val="0070C0"/>
                </a:solidFill>
              </a:rPr>
              <a:t>出错消息</a:t>
            </a:r>
            <a:r>
              <a:rPr lang="zh-CN" altLang="en-US" sz="1900"/>
              <a:t>含糊、愚钝或过于措辞激烈</a:t>
            </a:r>
          </a:p>
          <a:p>
            <a:pPr lvl="1" eaLnBrk="1" hangingPunct="1"/>
            <a:r>
              <a:rPr lang="zh-CN" altLang="en-US" sz="1900" b="1">
                <a:solidFill>
                  <a:srgbClr val="0070C0"/>
                </a:solidFill>
              </a:rPr>
              <a:t>界面外观</a:t>
            </a:r>
            <a:r>
              <a:rPr lang="zh-CN" altLang="en-US" sz="1900"/>
              <a:t>杂乱、炫耀、欺骗行为或过于高傲</a:t>
            </a:r>
          </a:p>
          <a:p>
            <a:pPr lvl="1" eaLnBrk="1" hangingPunct="1"/>
            <a:r>
              <a:rPr lang="zh-CN" altLang="en-US" sz="1900"/>
              <a:t>系统</a:t>
            </a:r>
            <a:r>
              <a:rPr lang="zh-CN" altLang="en-US" sz="1900" b="1">
                <a:solidFill>
                  <a:srgbClr val="0070C0"/>
                </a:solidFill>
              </a:rPr>
              <a:t>要求用户执行太多的步骤</a:t>
            </a:r>
            <a:r>
              <a:rPr lang="zh-CN" altLang="en-US" sz="1900"/>
              <a:t>来完成任务，</a:t>
            </a:r>
            <a:r>
              <a:rPr lang="zh-CN" altLang="en-US" sz="1900" b="1">
                <a:solidFill>
                  <a:srgbClr val="0070C0"/>
                </a:solidFill>
              </a:rPr>
              <a:t>无法及时发现错误</a:t>
            </a:r>
            <a:r>
              <a:rPr lang="zh-CN" altLang="en-US" sz="1900"/>
              <a:t>而导致用户需要从头开始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a:extLst>
              <a:ext uri="{FF2B5EF4-FFF2-40B4-BE49-F238E27FC236}">
                <a16:creationId xmlns:a16="http://schemas.microsoft.com/office/drawing/2014/main" id="{0B593A38-2484-0AB7-9F89-CCC12AD6F7C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4B561AE-C706-43EC-BDE4-7C6539EE1956}" type="slidenum">
              <a:rPr lang="en-US" altLang="zh-CN" sz="1800"/>
              <a:pPr/>
              <a:t>14</a:t>
            </a:fld>
            <a:endParaRPr lang="en-US" altLang="zh-CN" sz="1800"/>
          </a:p>
        </p:txBody>
      </p:sp>
      <p:sp>
        <p:nvSpPr>
          <p:cNvPr id="18434" name="Rectangle 2">
            <a:extLst>
              <a:ext uri="{FF2B5EF4-FFF2-40B4-BE49-F238E27FC236}">
                <a16:creationId xmlns:a16="http://schemas.microsoft.com/office/drawing/2014/main" id="{E3458FE8-2350-F023-598E-BE10D372589A}"/>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18435" name="Rectangle 3">
            <a:extLst>
              <a:ext uri="{FF2B5EF4-FFF2-40B4-BE49-F238E27FC236}">
                <a16:creationId xmlns:a16="http://schemas.microsoft.com/office/drawing/2014/main" id="{E9C1AF44-B288-B1A0-49AF-EC3F44B828CB}"/>
              </a:ext>
            </a:extLst>
          </p:cNvPr>
          <p:cNvSpPr>
            <a:spLocks noGrp="1" noChangeArrowheads="1"/>
          </p:cNvSpPr>
          <p:nvPr>
            <p:ph idx="1"/>
          </p:nvPr>
        </p:nvSpPr>
        <p:spPr/>
        <p:txBody>
          <a:bodyPr/>
          <a:lstStyle/>
          <a:p>
            <a:pPr eaLnBrk="1" hangingPunct="1"/>
            <a:r>
              <a:rPr lang="zh-CN" altLang="en-US"/>
              <a:t>以技术的观点，</a:t>
            </a:r>
            <a:r>
              <a:rPr lang="zh-CN" altLang="en-US" b="1">
                <a:solidFill>
                  <a:srgbClr val="0070C0"/>
                </a:solidFill>
              </a:rPr>
              <a:t>设计人员</a:t>
            </a:r>
            <a:r>
              <a:rPr lang="zh-CN" altLang="en-US"/>
              <a:t>常认为沮丧是</a:t>
            </a:r>
            <a:r>
              <a:rPr lang="zh-CN" altLang="en-US" b="1">
                <a:solidFill>
                  <a:srgbClr val="0070C0"/>
                </a:solidFill>
              </a:rPr>
              <a:t>用户自身的原因</a:t>
            </a:r>
          </a:p>
          <a:p>
            <a:pPr lvl="1" eaLnBrk="1" hangingPunct="1"/>
            <a:r>
              <a:rPr lang="zh-CN" altLang="en-US"/>
              <a:t>用户过于</a:t>
            </a:r>
            <a:r>
              <a:rPr lang="zh-CN" altLang="en-US" b="1">
                <a:solidFill>
                  <a:srgbClr val="0070C0"/>
                </a:solidFill>
              </a:rPr>
              <a:t>幼稚</a:t>
            </a:r>
            <a:r>
              <a:rPr lang="zh-CN" altLang="en-US"/>
              <a:t>，以致不能掌握复杂的技术</a:t>
            </a:r>
          </a:p>
          <a:p>
            <a:pPr lvl="1" eaLnBrk="1" hangingPunct="1"/>
            <a:r>
              <a:rPr lang="zh-CN" altLang="en-US"/>
              <a:t>用户过于</a:t>
            </a:r>
            <a:r>
              <a:rPr lang="zh-CN" altLang="en-US" b="1">
                <a:solidFill>
                  <a:srgbClr val="0070C0"/>
                </a:solidFill>
              </a:rPr>
              <a:t>不经心</a:t>
            </a:r>
            <a:r>
              <a:rPr lang="zh-CN" altLang="en-US"/>
              <a:t>，以致导致不必要的错误</a:t>
            </a:r>
          </a:p>
          <a:p>
            <a:pPr lvl="1" eaLnBrk="1" hangingPunct="1"/>
            <a:r>
              <a:rPr lang="zh-CN" altLang="en-US"/>
              <a:t>用户过于</a:t>
            </a:r>
            <a:r>
              <a:rPr lang="zh-CN" altLang="en-US" b="1">
                <a:solidFill>
                  <a:srgbClr val="0070C0"/>
                </a:solidFill>
              </a:rPr>
              <a:t>挑剔</a:t>
            </a:r>
            <a:r>
              <a:rPr lang="zh-CN" altLang="en-US"/>
              <a:t>，以致不能容忍技术带来的限制</a:t>
            </a:r>
            <a:endParaRPr lang="en-US" altLang="zh-CN"/>
          </a:p>
          <a:p>
            <a:pPr lvl="1" eaLnBrk="1" hangingPunct="1">
              <a:buFontTx/>
              <a:buNone/>
            </a:pPr>
            <a:endParaRPr lang="zh-CN" altLang="en-US"/>
          </a:p>
          <a:p>
            <a:pPr eaLnBrk="1" hangingPunct="1"/>
            <a:r>
              <a:rPr lang="zh-CN" altLang="en-US"/>
              <a:t>以</a:t>
            </a:r>
            <a:r>
              <a:rPr lang="zh-CN" altLang="en-US" b="1">
                <a:solidFill>
                  <a:srgbClr val="0070C0"/>
                </a:solidFill>
              </a:rPr>
              <a:t>用户</a:t>
            </a:r>
            <a:r>
              <a:rPr lang="zh-CN" altLang="en-US"/>
              <a:t>的观点，这是</a:t>
            </a:r>
            <a:r>
              <a:rPr lang="zh-CN" altLang="en-US" b="1">
                <a:solidFill>
                  <a:srgbClr val="0070C0"/>
                </a:solidFill>
              </a:rPr>
              <a:t>技术本身的缺陷</a:t>
            </a:r>
            <a:r>
              <a:rPr lang="zh-CN" altLang="en-US"/>
              <a:t>造成的原因</a:t>
            </a:r>
          </a:p>
          <a:p>
            <a:pPr lvl="1" eaLnBrk="1" hangingPunct="1"/>
            <a:r>
              <a:rPr lang="zh-CN" altLang="en-US"/>
              <a:t>用户可能放弃使用导致他们不满意的应用或软件工具</a:t>
            </a:r>
            <a:endParaRPr lang="en-US" altLang="zh-CN"/>
          </a:p>
          <a:p>
            <a:pPr lvl="1" eaLnBrk="1" hangingPunct="1">
              <a:buFontTx/>
              <a:buNone/>
            </a:pPr>
            <a:endParaRPr lang="zh-CN" altLang="en-US"/>
          </a:p>
          <a:p>
            <a:pPr eaLnBrk="1" hangingPunct="1"/>
            <a:r>
              <a:rPr lang="zh-CN" altLang="en-US" b="1">
                <a:solidFill>
                  <a:srgbClr val="C00000"/>
                </a:solidFill>
              </a:rPr>
              <a:t>一些造成挫折感的设计</a:t>
            </a:r>
            <a:r>
              <a:rPr lang="zh-CN" altLang="en-US"/>
              <a:t>原因</a:t>
            </a:r>
          </a:p>
          <a:p>
            <a:pPr lvl="1" eaLnBrk="1" hangingPunct="1"/>
            <a:r>
              <a:rPr lang="zh-CN" altLang="en-US" b="1">
                <a:solidFill>
                  <a:srgbClr val="C00000"/>
                </a:solidFill>
              </a:rPr>
              <a:t>使用欺骗手段</a:t>
            </a:r>
          </a:p>
          <a:p>
            <a:pPr lvl="2" eaLnBrk="1" hangingPunct="1"/>
            <a:r>
              <a:rPr lang="zh-CN" altLang="en-US"/>
              <a:t>用户的期望无法达到，但系统则给出种种借口</a:t>
            </a:r>
          </a:p>
          <a:p>
            <a:pPr lvl="2" eaLnBrk="1" hangingPunct="1"/>
            <a:r>
              <a:rPr lang="zh-CN" altLang="en-US"/>
              <a:t>挫折感的程度：中级</a:t>
            </a:r>
          </a:p>
          <a:p>
            <a:pPr lvl="2" eaLnBrk="1" hangingPunct="1"/>
            <a:r>
              <a:rPr lang="zh-CN" altLang="en-US"/>
              <a:t>例如：用户点击某链接，最终发现“正在构建中”</a:t>
            </a:r>
          </a:p>
        </p:txBody>
      </p:sp>
      <p:pic>
        <p:nvPicPr>
          <p:cNvPr id="18436" name="Picture 4">
            <a:extLst>
              <a:ext uri="{FF2B5EF4-FFF2-40B4-BE49-F238E27FC236}">
                <a16:creationId xmlns:a16="http://schemas.microsoft.com/office/drawing/2014/main" id="{E28B13E2-9A37-94B9-5886-15D804778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475" y="4256088"/>
            <a:ext cx="4184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a:extLst>
              <a:ext uri="{FF2B5EF4-FFF2-40B4-BE49-F238E27FC236}">
                <a16:creationId xmlns:a16="http://schemas.microsoft.com/office/drawing/2014/main" id="{CABB25C7-7191-2446-0FC9-C5ADEA29C4C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F606D96-61B1-4DF2-A900-ED7AF3EAF136}" type="slidenum">
              <a:rPr lang="en-US" altLang="zh-CN" sz="1800"/>
              <a:pPr/>
              <a:t>15</a:t>
            </a:fld>
            <a:endParaRPr lang="en-US" altLang="zh-CN" sz="1800"/>
          </a:p>
        </p:txBody>
      </p:sp>
      <p:sp>
        <p:nvSpPr>
          <p:cNvPr id="19458" name="Rectangle 2">
            <a:extLst>
              <a:ext uri="{FF2B5EF4-FFF2-40B4-BE49-F238E27FC236}">
                <a16:creationId xmlns:a16="http://schemas.microsoft.com/office/drawing/2014/main" id="{D7D31723-5D31-BEE8-E996-D89529E83C39}"/>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19459" name="Rectangle 3">
            <a:extLst>
              <a:ext uri="{FF2B5EF4-FFF2-40B4-BE49-F238E27FC236}">
                <a16:creationId xmlns:a16="http://schemas.microsoft.com/office/drawing/2014/main" id="{0FB367C6-18CA-A3B1-41D8-3F6AE9414951}"/>
              </a:ext>
            </a:extLst>
          </p:cNvPr>
          <p:cNvSpPr>
            <a:spLocks noGrp="1" noChangeArrowheads="1"/>
          </p:cNvSpPr>
          <p:nvPr>
            <p:ph idx="1"/>
          </p:nvPr>
        </p:nvSpPr>
        <p:spPr/>
        <p:txBody>
          <a:bodyPr/>
          <a:lstStyle/>
          <a:p>
            <a:pPr lvl="2" eaLnBrk="1" hangingPunct="1"/>
            <a:r>
              <a:rPr lang="zh-CN" altLang="en-US"/>
              <a:t>设计者可能认为很有趣，但用户认为受到了欺骗</a:t>
            </a:r>
          </a:p>
          <a:p>
            <a:pPr lvl="2" eaLnBrk="1" hangingPunct="1"/>
            <a:r>
              <a:rPr lang="zh-CN" altLang="en-US" b="1">
                <a:solidFill>
                  <a:srgbClr val="C00000"/>
                </a:solidFill>
              </a:rPr>
              <a:t>对于未完全实现的功能或信息</a:t>
            </a:r>
            <a:r>
              <a:rPr lang="zh-CN" altLang="en-US"/>
              <a:t>，最好</a:t>
            </a:r>
            <a:r>
              <a:rPr lang="zh-CN" altLang="en-US" b="1">
                <a:solidFill>
                  <a:srgbClr val="C00000"/>
                </a:solidFill>
              </a:rPr>
              <a:t>不要提供</a:t>
            </a:r>
            <a:endParaRPr lang="en-US" altLang="zh-CN" b="1">
              <a:solidFill>
                <a:srgbClr val="C00000"/>
              </a:solidFill>
            </a:endParaRPr>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出错消息</a:t>
            </a:r>
          </a:p>
          <a:p>
            <a:pPr lvl="2" eaLnBrk="1" hangingPunct="1"/>
            <a:r>
              <a:rPr lang="zh-CN" altLang="en-US"/>
              <a:t>系统或应用发生故障时，只是提示“</a:t>
            </a:r>
            <a:r>
              <a:rPr lang="zh-CN" altLang="en-US" b="1">
                <a:solidFill>
                  <a:srgbClr val="0070C0"/>
                </a:solidFill>
              </a:rPr>
              <a:t>故障原因不明</a:t>
            </a:r>
            <a:r>
              <a:rPr lang="zh-CN" altLang="en-US"/>
              <a:t>” 或</a:t>
            </a:r>
          </a:p>
          <a:p>
            <a:pPr lvl="2" eaLnBrk="1" hangingPunct="1"/>
            <a:r>
              <a:rPr lang="zh-CN" altLang="en-US"/>
              <a:t>用</a:t>
            </a:r>
            <a:r>
              <a:rPr lang="zh-CN" altLang="en-US" b="1">
                <a:solidFill>
                  <a:srgbClr val="0070C0"/>
                </a:solidFill>
              </a:rPr>
              <a:t>代码或术语</a:t>
            </a:r>
            <a:r>
              <a:rPr lang="zh-CN" altLang="en-US"/>
              <a:t>表示系统或应用错误的原因，如</a:t>
            </a:r>
          </a:p>
          <a:p>
            <a:pPr lvl="3" eaLnBrk="1" hangingPunct="1"/>
            <a:r>
              <a:rPr lang="en-GB" altLang="zh-CN" sz="2000"/>
              <a:t>The application Word Wonder has unexpectedly quit due to a type </a:t>
            </a:r>
            <a:r>
              <a:rPr lang="en-GB" altLang="zh-CN" sz="2000" b="1">
                <a:solidFill>
                  <a:srgbClr val="0070C0"/>
                </a:solidFill>
              </a:rPr>
              <a:t>2</a:t>
            </a:r>
            <a:r>
              <a:rPr lang="en-GB" altLang="zh-CN" sz="2000"/>
              <a:t> error</a:t>
            </a:r>
            <a:endParaRPr lang="en-US" altLang="zh-CN"/>
          </a:p>
          <a:p>
            <a:pPr lvl="2" eaLnBrk="1" hangingPunct="1"/>
            <a:r>
              <a:rPr lang="zh-CN" altLang="en-US"/>
              <a:t>挫折感的程度：高级</a:t>
            </a:r>
          </a:p>
          <a:p>
            <a:pPr lvl="2" eaLnBrk="1" hangingPunct="1"/>
            <a:r>
              <a:rPr lang="zh-CN" altLang="en-US"/>
              <a:t>这通常是程序员在编码或调试时</a:t>
            </a:r>
            <a:r>
              <a:rPr lang="zh-CN" altLang="en-US" b="1">
                <a:solidFill>
                  <a:srgbClr val="0070C0"/>
                </a:solidFill>
              </a:rPr>
              <a:t>遗留问题</a:t>
            </a:r>
          </a:p>
          <a:p>
            <a:pPr lvl="2" eaLnBrk="1" hangingPunct="1"/>
            <a:r>
              <a:rPr lang="zh-CN" altLang="en-US" b="1">
                <a:solidFill>
                  <a:srgbClr val="C00000"/>
                </a:solidFill>
              </a:rPr>
              <a:t>专家的一些建议</a:t>
            </a:r>
          </a:p>
          <a:p>
            <a:pPr lvl="3" eaLnBrk="1" hangingPunct="1"/>
            <a:r>
              <a:rPr lang="zh-CN" altLang="en-US" b="1">
                <a:solidFill>
                  <a:srgbClr val="0070C0"/>
                </a:solidFill>
              </a:rPr>
              <a:t>避免使用某些词汇</a:t>
            </a:r>
            <a:r>
              <a:rPr lang="zh-CN" altLang="en-US"/>
              <a:t>，如</a:t>
            </a:r>
            <a:r>
              <a:rPr lang="en-US" altLang="zh-CN"/>
              <a:t>FATAL, ERROR, INVALID, BAD</a:t>
            </a:r>
          </a:p>
          <a:p>
            <a:pPr lvl="3" eaLnBrk="1" hangingPunct="1"/>
            <a:r>
              <a:rPr lang="zh-CN" altLang="en-US"/>
              <a:t>避免使用</a:t>
            </a:r>
            <a:r>
              <a:rPr lang="zh-CN" altLang="en-US" b="1">
                <a:solidFill>
                  <a:srgbClr val="0070C0"/>
                </a:solidFill>
              </a:rPr>
              <a:t>大写</a:t>
            </a:r>
            <a:r>
              <a:rPr lang="zh-CN" altLang="en-US"/>
              <a:t>和</a:t>
            </a:r>
            <a:r>
              <a:rPr lang="zh-CN" altLang="en-US" b="1">
                <a:solidFill>
                  <a:srgbClr val="0070C0"/>
                </a:solidFill>
              </a:rPr>
              <a:t>长数字编码</a:t>
            </a:r>
            <a:endParaRPr lang="zh-CN" altLang="en-US" sz="1800" b="1">
              <a:solidFill>
                <a:srgbClr val="0070C0"/>
              </a:solidFill>
            </a:endParaRPr>
          </a:p>
        </p:txBody>
      </p:sp>
      <p:pic>
        <p:nvPicPr>
          <p:cNvPr id="19460" name="Picture 4" descr="404">
            <a:extLst>
              <a:ext uri="{FF2B5EF4-FFF2-40B4-BE49-F238E27FC236}">
                <a16:creationId xmlns:a16="http://schemas.microsoft.com/office/drawing/2014/main" id="{2B6DE35F-7D7B-9E48-08C9-EC9323D96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5857875"/>
            <a:ext cx="74168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a:extLst>
              <a:ext uri="{FF2B5EF4-FFF2-40B4-BE49-F238E27FC236}">
                <a16:creationId xmlns:a16="http://schemas.microsoft.com/office/drawing/2014/main" id="{57510E65-765A-2F83-9178-51E06E32B64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E0B9054-2874-4033-927E-5071586A8760}" type="slidenum">
              <a:rPr lang="en-US" altLang="zh-CN" sz="1800"/>
              <a:pPr/>
              <a:t>16</a:t>
            </a:fld>
            <a:endParaRPr lang="en-US" altLang="zh-CN" sz="1800"/>
          </a:p>
        </p:txBody>
      </p:sp>
      <p:sp>
        <p:nvSpPr>
          <p:cNvPr id="20482" name="Rectangle 2">
            <a:extLst>
              <a:ext uri="{FF2B5EF4-FFF2-40B4-BE49-F238E27FC236}">
                <a16:creationId xmlns:a16="http://schemas.microsoft.com/office/drawing/2014/main" id="{3FBAB587-BC27-6296-749E-F15CC48DCD36}"/>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20483" name="Rectangle 3">
            <a:extLst>
              <a:ext uri="{FF2B5EF4-FFF2-40B4-BE49-F238E27FC236}">
                <a16:creationId xmlns:a16="http://schemas.microsoft.com/office/drawing/2014/main" id="{E2C18B1E-B1A0-FEB5-5EC0-B8FF7F60B409}"/>
              </a:ext>
            </a:extLst>
          </p:cNvPr>
          <p:cNvSpPr>
            <a:spLocks noGrp="1" noChangeArrowheads="1"/>
          </p:cNvSpPr>
          <p:nvPr>
            <p:ph idx="1"/>
          </p:nvPr>
        </p:nvSpPr>
        <p:spPr/>
        <p:txBody>
          <a:bodyPr/>
          <a:lstStyle/>
          <a:p>
            <a:pPr lvl="2" eaLnBrk="1" hangingPunct="1"/>
            <a:r>
              <a:rPr lang="zh-CN" altLang="en-US"/>
              <a:t>避免</a:t>
            </a:r>
            <a:r>
              <a:rPr lang="zh-CN" altLang="en-US" b="1">
                <a:solidFill>
                  <a:srgbClr val="0070C0"/>
                </a:solidFill>
              </a:rPr>
              <a:t>模糊不清的提示</a:t>
            </a:r>
          </a:p>
          <a:p>
            <a:pPr lvl="2" eaLnBrk="1" hangingPunct="1"/>
            <a:r>
              <a:rPr lang="zh-CN" altLang="en-US"/>
              <a:t>避免</a:t>
            </a:r>
            <a:r>
              <a:rPr lang="zh-CN" altLang="en-US" b="1">
                <a:solidFill>
                  <a:srgbClr val="0070C0"/>
                </a:solidFill>
              </a:rPr>
              <a:t>使用语音或声音提示</a:t>
            </a:r>
          </a:p>
          <a:p>
            <a:pPr lvl="2" eaLnBrk="1" hangingPunct="1"/>
            <a:r>
              <a:rPr lang="zh-CN" altLang="en-US"/>
              <a:t>提供</a:t>
            </a:r>
            <a:r>
              <a:rPr lang="zh-CN" altLang="en-US" b="1">
                <a:solidFill>
                  <a:srgbClr val="0070C0"/>
                </a:solidFill>
              </a:rPr>
              <a:t>与错误上下文相关</a:t>
            </a:r>
            <a:r>
              <a:rPr lang="zh-CN" altLang="en-US"/>
              <a:t>的帮助</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用户负担太重</a:t>
            </a:r>
          </a:p>
          <a:p>
            <a:pPr lvl="2" eaLnBrk="1" hangingPunct="1"/>
            <a:r>
              <a:rPr lang="zh-CN" altLang="en-US"/>
              <a:t>系统</a:t>
            </a:r>
            <a:r>
              <a:rPr lang="en-US" altLang="zh-CN"/>
              <a:t>/</a:t>
            </a:r>
            <a:r>
              <a:rPr lang="zh-CN" altLang="en-US" b="1">
                <a:solidFill>
                  <a:srgbClr val="0070C0"/>
                </a:solidFill>
              </a:rPr>
              <a:t>软件升级</a:t>
            </a:r>
            <a:r>
              <a:rPr lang="zh-CN" altLang="en-US"/>
              <a:t>要求过多的人工干预</a:t>
            </a:r>
          </a:p>
          <a:p>
            <a:pPr lvl="2" eaLnBrk="1" hangingPunct="1"/>
            <a:r>
              <a:rPr lang="zh-CN" altLang="en-US"/>
              <a:t>软件升级经常使用户沮丧或恐惧。</a:t>
            </a:r>
          </a:p>
          <a:p>
            <a:pPr lvl="2" eaLnBrk="1" hangingPunct="1"/>
            <a:r>
              <a:rPr lang="zh-CN" altLang="en-US"/>
              <a:t>升级版</a:t>
            </a:r>
            <a:r>
              <a:rPr lang="zh-CN" altLang="en-US" b="1">
                <a:solidFill>
                  <a:srgbClr val="0070C0"/>
                </a:solidFill>
              </a:rPr>
              <a:t>引起不兼容</a:t>
            </a:r>
            <a:r>
              <a:rPr lang="zh-CN" altLang="en-US"/>
              <a:t>或与其他应用冲突使得需要重新设置</a:t>
            </a:r>
          </a:p>
          <a:p>
            <a:pPr lvl="3" eaLnBrk="1" hangingPunct="1"/>
            <a:r>
              <a:rPr lang="zh-CN" altLang="en-US"/>
              <a:t>例如：经常需要修改</a:t>
            </a:r>
            <a:r>
              <a:rPr lang="en-US" altLang="zh-CN"/>
              <a:t>Windows</a:t>
            </a:r>
            <a:r>
              <a:rPr lang="zh-CN" altLang="en-US"/>
              <a:t>的注册表</a:t>
            </a:r>
            <a:endParaRPr lang="en-US" altLang="zh-CN"/>
          </a:p>
          <a:p>
            <a:pPr lvl="3" eaLnBrk="1" hangingPunct="1">
              <a:buFontTx/>
              <a:buNone/>
            </a:pPr>
            <a:endParaRPr lang="zh-CN" altLang="en-US"/>
          </a:p>
          <a:p>
            <a:pPr lvl="2" eaLnBrk="1" hangingPunct="1"/>
            <a:r>
              <a:rPr lang="zh-CN" altLang="en-US" b="1">
                <a:solidFill>
                  <a:srgbClr val="0070C0"/>
                </a:solidFill>
              </a:rPr>
              <a:t>网页浏览</a:t>
            </a:r>
            <a:r>
              <a:rPr lang="zh-CN" altLang="en-US"/>
              <a:t>经常要求用户</a:t>
            </a:r>
            <a:r>
              <a:rPr lang="zh-CN" altLang="en-US" b="1">
                <a:solidFill>
                  <a:srgbClr val="0070C0"/>
                </a:solidFill>
              </a:rPr>
              <a:t>下载并安装各种插件</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a:extLst>
              <a:ext uri="{FF2B5EF4-FFF2-40B4-BE49-F238E27FC236}">
                <a16:creationId xmlns:a16="http://schemas.microsoft.com/office/drawing/2014/main" id="{444442AF-6317-24E2-FA2A-49D74F561B3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20C46F2-D88F-48DB-AD6A-EC47A6105709}" type="slidenum">
              <a:rPr lang="en-US" altLang="zh-CN" sz="1800"/>
              <a:pPr/>
              <a:t>17</a:t>
            </a:fld>
            <a:endParaRPr lang="en-US" altLang="zh-CN" sz="1800"/>
          </a:p>
        </p:txBody>
      </p:sp>
      <p:sp>
        <p:nvSpPr>
          <p:cNvPr id="21506" name="Rectangle 2">
            <a:extLst>
              <a:ext uri="{FF2B5EF4-FFF2-40B4-BE49-F238E27FC236}">
                <a16:creationId xmlns:a16="http://schemas.microsoft.com/office/drawing/2014/main" id="{2960572A-8688-03CB-B982-DEA105397222}"/>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21507" name="Rectangle 3">
            <a:extLst>
              <a:ext uri="{FF2B5EF4-FFF2-40B4-BE49-F238E27FC236}">
                <a16:creationId xmlns:a16="http://schemas.microsoft.com/office/drawing/2014/main" id="{DE95FF2D-3B29-D48F-B73B-7199E3499BDA}"/>
              </a:ext>
            </a:extLst>
          </p:cNvPr>
          <p:cNvSpPr>
            <a:spLocks noGrp="1" noChangeArrowheads="1"/>
          </p:cNvSpPr>
          <p:nvPr>
            <p:ph idx="1"/>
          </p:nvPr>
        </p:nvSpPr>
        <p:spPr/>
        <p:txBody>
          <a:bodyPr/>
          <a:lstStyle/>
          <a:p>
            <a:pPr lvl="1" eaLnBrk="1" hangingPunct="1"/>
            <a:r>
              <a:rPr lang="zh-CN" altLang="en-US" b="1">
                <a:solidFill>
                  <a:srgbClr val="C00000"/>
                </a:solidFill>
              </a:rPr>
              <a:t>界面的观与感</a:t>
            </a:r>
          </a:p>
          <a:p>
            <a:pPr lvl="2" eaLnBrk="1" hangingPunct="1"/>
            <a:r>
              <a:rPr lang="zh-CN" altLang="en-US"/>
              <a:t>界面的外观使人感到厌烦</a:t>
            </a:r>
          </a:p>
          <a:p>
            <a:pPr lvl="2" eaLnBrk="1" hangingPunct="1"/>
            <a:r>
              <a:rPr lang="zh-CN" altLang="en-US"/>
              <a:t>挫折感的程度：中级</a:t>
            </a:r>
            <a:endParaRPr lang="en-US" altLang="zh-CN"/>
          </a:p>
          <a:p>
            <a:pPr lvl="2" eaLnBrk="1" hangingPunct="1">
              <a:buFont typeface="Wingdings" panose="05000000000000000000" pitchFamily="2" charset="2"/>
              <a:buNone/>
            </a:pPr>
            <a:endParaRPr lang="zh-CN" altLang="en-US"/>
          </a:p>
          <a:p>
            <a:pPr lvl="2" eaLnBrk="1" hangingPunct="1"/>
            <a:r>
              <a:rPr lang="zh-CN" altLang="en-US"/>
              <a:t>界面的外观不仅</a:t>
            </a:r>
            <a:r>
              <a:rPr lang="zh-CN" altLang="en-US" b="1">
                <a:solidFill>
                  <a:srgbClr val="0070C0"/>
                </a:solidFill>
              </a:rPr>
              <a:t>影响可用性</a:t>
            </a:r>
            <a:r>
              <a:rPr lang="zh-CN" altLang="en-US"/>
              <a:t>，且会</a:t>
            </a:r>
            <a:r>
              <a:rPr lang="zh-CN" altLang="en-US" b="1">
                <a:solidFill>
                  <a:srgbClr val="0070C0"/>
                </a:solidFill>
              </a:rPr>
              <a:t>令人烦恼</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3" eaLnBrk="1" hangingPunct="1"/>
            <a:r>
              <a:rPr lang="zh-CN" altLang="en-US" b="1">
                <a:solidFill>
                  <a:srgbClr val="0070C0"/>
                </a:solidFill>
              </a:rPr>
              <a:t>无关的文字和图形过多</a:t>
            </a:r>
            <a:r>
              <a:rPr lang="zh-CN" altLang="en-US"/>
              <a:t>，不易发现有用信息</a:t>
            </a:r>
          </a:p>
          <a:p>
            <a:pPr lvl="3" eaLnBrk="1" hangingPunct="1"/>
            <a:r>
              <a:rPr lang="zh-CN" altLang="en-US" b="1">
                <a:solidFill>
                  <a:srgbClr val="0070C0"/>
                </a:solidFill>
              </a:rPr>
              <a:t>闪烁的背景</a:t>
            </a:r>
            <a:r>
              <a:rPr lang="zh-CN" altLang="en-US"/>
              <a:t>、</a:t>
            </a:r>
            <a:r>
              <a:rPr lang="zh-CN" altLang="en-US" b="1">
                <a:solidFill>
                  <a:srgbClr val="0070C0"/>
                </a:solidFill>
              </a:rPr>
              <a:t>动画</a:t>
            </a:r>
            <a:r>
              <a:rPr lang="zh-CN" altLang="en-US"/>
              <a:t>妨碍用户阅读信息</a:t>
            </a:r>
          </a:p>
          <a:p>
            <a:pPr lvl="3" eaLnBrk="1" hangingPunct="1"/>
            <a:r>
              <a:rPr lang="zh-CN" altLang="en-US" b="1">
                <a:solidFill>
                  <a:srgbClr val="0070C0"/>
                </a:solidFill>
              </a:rPr>
              <a:t>过多的音效</a:t>
            </a:r>
            <a:r>
              <a:rPr lang="zh-CN" altLang="en-US"/>
              <a:t>和</a:t>
            </a:r>
            <a:r>
              <a:rPr lang="zh-CN" altLang="en-US" b="1">
                <a:solidFill>
                  <a:srgbClr val="0070C0"/>
                </a:solidFill>
              </a:rPr>
              <a:t>背景音乐</a:t>
            </a:r>
          </a:p>
          <a:p>
            <a:pPr lvl="3" eaLnBrk="1" hangingPunct="1"/>
            <a:r>
              <a:rPr lang="zh-CN" altLang="en-US"/>
              <a:t>操作数目过多，界面上存在</a:t>
            </a:r>
            <a:r>
              <a:rPr lang="zh-CN" altLang="en-US" b="1">
                <a:solidFill>
                  <a:srgbClr val="0070C0"/>
                </a:solidFill>
              </a:rPr>
              <a:t>过多的按钮</a:t>
            </a:r>
            <a:r>
              <a:rPr lang="zh-CN" altLang="en-US"/>
              <a:t>和</a:t>
            </a:r>
            <a:r>
              <a:rPr lang="zh-CN" altLang="en-US" b="1">
                <a:solidFill>
                  <a:srgbClr val="0070C0"/>
                </a:solidFill>
              </a:rPr>
              <a:t>菜单层次</a:t>
            </a:r>
          </a:p>
          <a:p>
            <a:pPr lvl="3" eaLnBrk="1" hangingPunct="1"/>
            <a:r>
              <a:rPr lang="zh-CN" altLang="en-US"/>
              <a:t>不断</a:t>
            </a:r>
            <a:r>
              <a:rPr lang="zh-CN" altLang="en-US" b="1">
                <a:solidFill>
                  <a:srgbClr val="0070C0"/>
                </a:solidFill>
              </a:rPr>
              <a:t>弹出各种幼稚设计</a:t>
            </a:r>
            <a:r>
              <a:rPr lang="zh-CN" altLang="en-US"/>
              <a:t>，如帮助代理</a:t>
            </a:r>
          </a:p>
          <a:p>
            <a:pPr lvl="3" eaLnBrk="1" hangingPunct="1"/>
            <a:r>
              <a:rPr lang="zh-CN" altLang="en-US" b="1">
                <a:solidFill>
                  <a:srgbClr val="0070C0"/>
                </a:solidFill>
              </a:rPr>
              <a:t>输入设备设计不合理</a:t>
            </a:r>
            <a:endParaRPr lang="en-US" altLang="zh-CN" b="1">
              <a:solidFill>
                <a:srgbClr val="0070C0"/>
              </a:solidFill>
            </a:endParaRPr>
          </a:p>
          <a:p>
            <a:pPr lvl="3" eaLnBrk="1" hangingPunct="1">
              <a:buFontTx/>
              <a:buNone/>
            </a:pPr>
            <a:endParaRPr lang="zh-CN" altLang="en-US"/>
          </a:p>
          <a:p>
            <a:pPr lvl="2" eaLnBrk="1" hangingPunct="1"/>
            <a:r>
              <a:rPr lang="zh-CN" altLang="en-US" b="1">
                <a:solidFill>
                  <a:srgbClr val="0070C0"/>
                </a:solidFill>
              </a:rPr>
              <a:t>界面布局</a:t>
            </a:r>
            <a:r>
              <a:rPr lang="zh-CN" altLang="en-US"/>
              <a:t>和内容</a:t>
            </a:r>
            <a:r>
              <a:rPr lang="zh-CN" altLang="en-US" b="1">
                <a:solidFill>
                  <a:srgbClr val="0070C0"/>
                </a:solidFill>
              </a:rPr>
              <a:t>表示</a:t>
            </a:r>
            <a:r>
              <a:rPr lang="zh-CN" altLang="en-US"/>
              <a:t>应当满足</a:t>
            </a:r>
            <a:r>
              <a:rPr lang="zh-CN" altLang="en-US" b="1">
                <a:solidFill>
                  <a:srgbClr val="0070C0"/>
                </a:solidFill>
              </a:rPr>
              <a:t>人体工程学的原理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5B00EE2B-AD3B-26C0-E495-414743A94C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CF64D5F-A625-4EF5-AF84-4EE72F12007D}" type="slidenum">
              <a:rPr lang="en-US" altLang="zh-CN" sz="1800"/>
              <a:pPr/>
              <a:t>18</a:t>
            </a:fld>
            <a:endParaRPr lang="en-US" altLang="zh-CN" sz="1800"/>
          </a:p>
        </p:txBody>
      </p:sp>
      <p:sp>
        <p:nvSpPr>
          <p:cNvPr id="22530" name="Rectangle 2">
            <a:extLst>
              <a:ext uri="{FF2B5EF4-FFF2-40B4-BE49-F238E27FC236}">
                <a16:creationId xmlns:a16="http://schemas.microsoft.com/office/drawing/2014/main" id="{45E9AF20-EE4A-17FE-6C2D-1689E11FD4D3}"/>
              </a:ext>
            </a:extLst>
          </p:cNvPr>
          <p:cNvSpPr>
            <a:spLocks noGrp="1" noChangeArrowheads="1"/>
          </p:cNvSpPr>
          <p:nvPr>
            <p:ph type="title"/>
          </p:nvPr>
        </p:nvSpPr>
        <p:spPr/>
        <p:txBody>
          <a:bodyPr/>
          <a:lstStyle/>
          <a:p>
            <a:pPr eaLnBrk="1" hangingPunct="1"/>
            <a:endParaRPr lang="zh-CN" altLang="zh-CN"/>
          </a:p>
        </p:txBody>
      </p:sp>
      <p:pic>
        <p:nvPicPr>
          <p:cNvPr id="22531" name="Picture 4">
            <a:extLst>
              <a:ext uri="{FF2B5EF4-FFF2-40B4-BE49-F238E27FC236}">
                <a16:creationId xmlns:a16="http://schemas.microsoft.com/office/drawing/2014/main" id="{9240B402-D61E-8B5F-8D6B-A3CEAF162EFF}"/>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476250"/>
            <a:ext cx="7561262" cy="608488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a:extLst>
              <a:ext uri="{FF2B5EF4-FFF2-40B4-BE49-F238E27FC236}">
                <a16:creationId xmlns:a16="http://schemas.microsoft.com/office/drawing/2014/main" id="{4BD0464D-53A7-9A94-70E8-56D16BEE0B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3C27341-7099-4184-B9BD-89F5388F7411}" type="slidenum">
              <a:rPr lang="en-US" altLang="zh-CN" sz="1800"/>
              <a:pPr/>
              <a:t>19</a:t>
            </a:fld>
            <a:endParaRPr lang="en-US" altLang="zh-CN" sz="1800"/>
          </a:p>
        </p:txBody>
      </p:sp>
      <p:sp>
        <p:nvSpPr>
          <p:cNvPr id="23554" name="Rectangle 2">
            <a:extLst>
              <a:ext uri="{FF2B5EF4-FFF2-40B4-BE49-F238E27FC236}">
                <a16:creationId xmlns:a16="http://schemas.microsoft.com/office/drawing/2014/main" id="{EF1F68F8-E228-7A48-7CA7-72D4BF850D2A}"/>
              </a:ext>
            </a:extLst>
          </p:cNvPr>
          <p:cNvSpPr>
            <a:spLocks noGrp="1" noChangeArrowheads="1"/>
          </p:cNvSpPr>
          <p:nvPr>
            <p:ph type="title"/>
          </p:nvPr>
        </p:nvSpPr>
        <p:spPr/>
        <p:txBody>
          <a:bodyPr/>
          <a:lstStyle/>
          <a:p>
            <a:pPr eaLnBrk="1" hangingPunct="1"/>
            <a:endParaRPr lang="zh-CN" altLang="zh-CN"/>
          </a:p>
        </p:txBody>
      </p:sp>
      <p:sp>
        <p:nvSpPr>
          <p:cNvPr id="23555" name="Rectangle 3">
            <a:extLst>
              <a:ext uri="{FF2B5EF4-FFF2-40B4-BE49-F238E27FC236}">
                <a16:creationId xmlns:a16="http://schemas.microsoft.com/office/drawing/2014/main" id="{DF967F62-5053-AC0C-BF4E-5709B900C4E1}"/>
              </a:ext>
            </a:extLst>
          </p:cNvPr>
          <p:cNvSpPr>
            <a:spLocks noGrp="1" noChangeArrowheads="1"/>
          </p:cNvSpPr>
          <p:nvPr>
            <p:ph idx="1"/>
          </p:nvPr>
        </p:nvSpPr>
        <p:spPr/>
        <p:txBody>
          <a:bodyPr/>
          <a:lstStyle/>
          <a:p>
            <a:pPr eaLnBrk="1" hangingPunct="1"/>
            <a:endParaRPr lang="zh-CN" altLang="zh-CN"/>
          </a:p>
        </p:txBody>
      </p:sp>
      <p:pic>
        <p:nvPicPr>
          <p:cNvPr id="23556" name="Picture 4" descr="index">
            <a:extLst>
              <a:ext uri="{FF2B5EF4-FFF2-40B4-BE49-F238E27FC236}">
                <a16:creationId xmlns:a16="http://schemas.microsoft.com/office/drawing/2014/main" id="{8BBA94B4-C60D-9728-40D3-3F8A3E83D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11138"/>
            <a:ext cx="6767512" cy="664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3">
            <a:extLst>
              <a:ext uri="{FF2B5EF4-FFF2-40B4-BE49-F238E27FC236}">
                <a16:creationId xmlns:a16="http://schemas.microsoft.com/office/drawing/2014/main" id="{27B34870-6747-1559-067E-EA3441CEE57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FDFF5F9-BA0E-4CA2-9F49-D5F586A75C14}" type="slidenum">
              <a:rPr lang="en-US" altLang="zh-CN" sz="1800"/>
              <a:pPr/>
              <a:t>2</a:t>
            </a:fld>
            <a:endParaRPr lang="en-US" altLang="zh-CN" sz="1800"/>
          </a:p>
        </p:txBody>
      </p:sp>
      <p:sp>
        <p:nvSpPr>
          <p:cNvPr id="6146" name="Rectangle 2">
            <a:extLst>
              <a:ext uri="{FF2B5EF4-FFF2-40B4-BE49-F238E27FC236}">
                <a16:creationId xmlns:a16="http://schemas.microsoft.com/office/drawing/2014/main" id="{1B3B8F23-31F0-8391-E115-1DBDA18A3177}"/>
              </a:ext>
            </a:extLst>
          </p:cNvPr>
          <p:cNvSpPr>
            <a:spLocks noGrp="1" noChangeArrowheads="1"/>
          </p:cNvSpPr>
          <p:nvPr>
            <p:ph type="title"/>
          </p:nvPr>
        </p:nvSpPr>
        <p:spPr/>
        <p:txBody>
          <a:bodyPr/>
          <a:lstStyle/>
          <a:p>
            <a:pPr eaLnBrk="1" hangingPunct="1"/>
            <a:r>
              <a:rPr lang="zh-CN" altLang="en-US"/>
              <a:t>第 </a:t>
            </a:r>
            <a:r>
              <a:rPr lang="en-US" altLang="zh-CN"/>
              <a:t>5 </a:t>
            </a:r>
            <a:r>
              <a:rPr lang="zh-CN" altLang="en-US"/>
              <a:t>章 理解界面对用户的影响</a:t>
            </a:r>
          </a:p>
        </p:txBody>
      </p:sp>
      <p:sp>
        <p:nvSpPr>
          <p:cNvPr id="6147" name="Rectangle 3">
            <a:extLst>
              <a:ext uri="{FF2B5EF4-FFF2-40B4-BE49-F238E27FC236}">
                <a16:creationId xmlns:a16="http://schemas.microsoft.com/office/drawing/2014/main" id="{9743BC66-FF02-E023-DD40-2FE698E3BCD1}"/>
              </a:ext>
            </a:extLst>
          </p:cNvPr>
          <p:cNvSpPr>
            <a:spLocks noGrp="1" noChangeArrowheads="1"/>
          </p:cNvSpPr>
          <p:nvPr>
            <p:ph idx="1"/>
          </p:nvPr>
        </p:nvSpPr>
        <p:spPr/>
        <p:txBody>
          <a:bodyPr/>
          <a:lstStyle/>
          <a:p>
            <a:pPr eaLnBrk="1" hangingPunct="1"/>
            <a:r>
              <a:rPr lang="zh-CN" altLang="en-US"/>
              <a:t>本章要点</a:t>
            </a:r>
          </a:p>
          <a:p>
            <a:pPr lvl="1" eaLnBrk="1" hangingPunct="1"/>
            <a:r>
              <a:rPr lang="zh-CN" altLang="en-US"/>
              <a:t>引言</a:t>
            </a:r>
          </a:p>
          <a:p>
            <a:pPr lvl="1" eaLnBrk="1" hangingPunct="1"/>
            <a:r>
              <a:rPr lang="zh-CN" altLang="en-US"/>
              <a:t>什么是情感因素</a:t>
            </a:r>
          </a:p>
          <a:p>
            <a:pPr lvl="1" eaLnBrk="1" hangingPunct="1"/>
            <a:r>
              <a:rPr lang="zh-CN" altLang="en-US"/>
              <a:t>富有表现力的界面</a:t>
            </a:r>
          </a:p>
          <a:p>
            <a:pPr lvl="1" eaLnBrk="1" hangingPunct="1"/>
            <a:r>
              <a:rPr lang="zh-CN" altLang="en-US"/>
              <a:t>用户的挫败感</a:t>
            </a:r>
          </a:p>
          <a:p>
            <a:pPr lvl="1" eaLnBrk="1" hangingPunct="1"/>
            <a:r>
              <a:rPr lang="zh-CN" altLang="en-US"/>
              <a:t>拟人化在交互设计中的应用</a:t>
            </a:r>
          </a:p>
          <a:p>
            <a:pPr lvl="1" eaLnBrk="1" hangingPunct="1"/>
            <a:r>
              <a:rPr lang="zh-CN" altLang="en-US"/>
              <a:t>虚拟人物：代理</a:t>
            </a:r>
          </a:p>
          <a:p>
            <a:pPr lvl="1"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B95FB7F7-5150-2BF0-EAB1-899097AF575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F474CF5-DE59-427F-A180-E992B50DF813}" type="slidenum">
              <a:rPr lang="en-US" altLang="zh-CN" sz="1800"/>
              <a:pPr/>
              <a:t>20</a:t>
            </a:fld>
            <a:endParaRPr lang="en-US" altLang="zh-CN" sz="1800"/>
          </a:p>
        </p:txBody>
      </p:sp>
      <p:sp>
        <p:nvSpPr>
          <p:cNvPr id="24578" name="Rectangle 2">
            <a:extLst>
              <a:ext uri="{FF2B5EF4-FFF2-40B4-BE49-F238E27FC236}">
                <a16:creationId xmlns:a16="http://schemas.microsoft.com/office/drawing/2014/main" id="{9FD92320-7297-D31B-327A-1AA6BAF484EC}"/>
              </a:ext>
            </a:extLst>
          </p:cNvPr>
          <p:cNvSpPr>
            <a:spLocks noGrp="1" noChangeArrowheads="1"/>
          </p:cNvSpPr>
          <p:nvPr>
            <p:ph type="title"/>
          </p:nvPr>
        </p:nvSpPr>
        <p:spPr/>
        <p:txBody>
          <a:bodyPr/>
          <a:lstStyle/>
          <a:p>
            <a:pPr eaLnBrk="1" hangingPunct="1"/>
            <a:endParaRPr lang="zh-CN" altLang="zh-CN"/>
          </a:p>
        </p:txBody>
      </p:sp>
      <p:sp>
        <p:nvSpPr>
          <p:cNvPr id="24579" name="Rectangle 3">
            <a:extLst>
              <a:ext uri="{FF2B5EF4-FFF2-40B4-BE49-F238E27FC236}">
                <a16:creationId xmlns:a16="http://schemas.microsoft.com/office/drawing/2014/main" id="{20D473B9-0093-87F3-39AC-54DBA17C78E6}"/>
              </a:ext>
            </a:extLst>
          </p:cNvPr>
          <p:cNvSpPr>
            <a:spLocks noGrp="1" noChangeArrowheads="1"/>
          </p:cNvSpPr>
          <p:nvPr>
            <p:ph idx="1"/>
          </p:nvPr>
        </p:nvSpPr>
        <p:spPr/>
        <p:txBody>
          <a:bodyPr/>
          <a:lstStyle/>
          <a:p>
            <a:pPr eaLnBrk="1" hangingPunct="1"/>
            <a:endParaRPr lang="zh-CN" altLang="zh-CN"/>
          </a:p>
        </p:txBody>
      </p:sp>
      <p:pic>
        <p:nvPicPr>
          <p:cNvPr id="24580" name="Picture 4">
            <a:extLst>
              <a:ext uri="{FF2B5EF4-FFF2-40B4-BE49-F238E27FC236}">
                <a16:creationId xmlns:a16="http://schemas.microsoft.com/office/drawing/2014/main" id="{C5FC6402-6156-A2DF-A12C-DC498E3C0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62171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a:extLst>
              <a:ext uri="{FF2B5EF4-FFF2-40B4-BE49-F238E27FC236}">
                <a16:creationId xmlns:a16="http://schemas.microsoft.com/office/drawing/2014/main" id="{02D6D4F1-ED6F-E5DF-DF5D-EF07524FB86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19FC82B-2967-47A0-B337-9889A275C4A9}" type="slidenum">
              <a:rPr lang="en-US" altLang="zh-CN" sz="1800"/>
              <a:pPr/>
              <a:t>21</a:t>
            </a:fld>
            <a:endParaRPr lang="en-US" altLang="zh-CN" sz="1800"/>
          </a:p>
        </p:txBody>
      </p:sp>
      <p:sp>
        <p:nvSpPr>
          <p:cNvPr id="25602" name="Rectangle 2">
            <a:extLst>
              <a:ext uri="{FF2B5EF4-FFF2-40B4-BE49-F238E27FC236}">
                <a16:creationId xmlns:a16="http://schemas.microsoft.com/office/drawing/2014/main" id="{8DD33C47-55DE-0EEE-467C-72473733D050}"/>
              </a:ext>
            </a:extLst>
          </p:cNvPr>
          <p:cNvSpPr>
            <a:spLocks noGrp="1" noChangeArrowheads="1"/>
          </p:cNvSpPr>
          <p:nvPr>
            <p:ph type="title"/>
          </p:nvPr>
        </p:nvSpPr>
        <p:spPr/>
        <p:txBody>
          <a:bodyPr/>
          <a:lstStyle/>
          <a:p>
            <a:pPr eaLnBrk="1" hangingPunct="1"/>
            <a:r>
              <a:rPr lang="en-US" altLang="zh-CN" sz="2200"/>
              <a:t>5.5 </a:t>
            </a:r>
            <a:r>
              <a:rPr lang="zh-CN" altLang="en-US" sz="2200"/>
              <a:t>讨论：拟人化（ </a:t>
            </a:r>
            <a:r>
              <a:rPr lang="en-GB" altLang="zh-CN" sz="2200"/>
              <a:t>anthropomorphism</a:t>
            </a:r>
            <a:r>
              <a:rPr lang="en-US" altLang="zh-CN" sz="2200"/>
              <a:t> </a:t>
            </a:r>
            <a:r>
              <a:rPr lang="zh-CN" altLang="en-US" sz="2200"/>
              <a:t>）在交互设计中的应用</a:t>
            </a:r>
          </a:p>
        </p:txBody>
      </p:sp>
      <p:sp>
        <p:nvSpPr>
          <p:cNvPr id="25603" name="Rectangle 3">
            <a:extLst>
              <a:ext uri="{FF2B5EF4-FFF2-40B4-BE49-F238E27FC236}">
                <a16:creationId xmlns:a16="http://schemas.microsoft.com/office/drawing/2014/main" id="{C9078F1B-3EC7-8B17-B349-DD4684D5EC3E}"/>
              </a:ext>
            </a:extLst>
          </p:cNvPr>
          <p:cNvSpPr>
            <a:spLocks noGrp="1" noChangeArrowheads="1"/>
          </p:cNvSpPr>
          <p:nvPr>
            <p:ph idx="1"/>
          </p:nvPr>
        </p:nvSpPr>
        <p:spPr/>
        <p:txBody>
          <a:bodyPr/>
          <a:lstStyle/>
          <a:p>
            <a:pPr eaLnBrk="1" hangingPunct="1"/>
            <a:r>
              <a:rPr lang="zh-CN" altLang="en-US" b="1">
                <a:solidFill>
                  <a:srgbClr val="C00000"/>
                </a:solidFill>
              </a:rPr>
              <a:t>拟人化</a:t>
            </a:r>
            <a:r>
              <a:rPr lang="en-US" altLang="zh-CN" b="1">
                <a:solidFill>
                  <a:srgbClr val="0070C0"/>
                </a:solidFill>
              </a:rPr>
              <a:t>: </a:t>
            </a:r>
            <a:r>
              <a:rPr lang="zh-CN" altLang="en-US" b="1">
                <a:solidFill>
                  <a:srgbClr val="0070C0"/>
                </a:solidFill>
              </a:rPr>
              <a:t>使用卡通或合成人物作为软件代理的</a:t>
            </a:r>
            <a:r>
              <a:rPr lang="zh-CN" altLang="en-US" b="1">
                <a:solidFill>
                  <a:srgbClr val="C00000"/>
                </a:solidFill>
              </a:rPr>
              <a:t>界面表示</a:t>
            </a:r>
            <a:endParaRPr lang="en-US" altLang="zh-CN" b="1">
              <a:solidFill>
                <a:srgbClr val="C00000"/>
              </a:solidFill>
            </a:endParaRPr>
          </a:p>
          <a:p>
            <a:pPr eaLnBrk="1" hangingPunct="1">
              <a:buFontTx/>
              <a:buNone/>
            </a:pPr>
            <a:endParaRPr lang="zh-CN" altLang="en-US" b="1">
              <a:solidFill>
                <a:srgbClr val="C00000"/>
              </a:solidFill>
            </a:endParaRPr>
          </a:p>
          <a:p>
            <a:pPr lvl="1" eaLnBrk="1" hangingPunct="1"/>
            <a:r>
              <a:rPr lang="zh-CN" altLang="en-US"/>
              <a:t>可看成是一种</a:t>
            </a:r>
            <a:r>
              <a:rPr lang="zh-CN" altLang="en-US" b="1">
                <a:solidFill>
                  <a:srgbClr val="0070C0"/>
                </a:solidFill>
              </a:rPr>
              <a:t>人类通信隐喻</a:t>
            </a:r>
            <a:r>
              <a:rPr lang="zh-CN" altLang="en-US"/>
              <a:t>在数字世界中的应用</a:t>
            </a:r>
          </a:p>
          <a:p>
            <a:pPr lvl="1" eaLnBrk="1" hangingPunct="1"/>
            <a:r>
              <a:rPr lang="zh-CN" altLang="en-US"/>
              <a:t>用户</a:t>
            </a:r>
            <a:r>
              <a:rPr lang="zh-CN" altLang="en-US" b="1">
                <a:solidFill>
                  <a:srgbClr val="0070C0"/>
                </a:solidFill>
              </a:rPr>
              <a:t>容易理解</a:t>
            </a:r>
            <a:r>
              <a:rPr lang="zh-CN" altLang="en-US"/>
              <a:t>它们是干什么的，及如何与之交互</a:t>
            </a:r>
          </a:p>
          <a:p>
            <a:pPr lvl="1" eaLnBrk="1" hangingPunct="1"/>
            <a:r>
              <a:rPr lang="zh-CN" altLang="en-US"/>
              <a:t>交互方式通常是</a:t>
            </a:r>
            <a:r>
              <a:rPr lang="zh-CN" altLang="en-US" b="1">
                <a:solidFill>
                  <a:srgbClr val="0070C0"/>
                </a:solidFill>
              </a:rPr>
              <a:t>基于语言</a:t>
            </a:r>
            <a:r>
              <a:rPr lang="zh-CN" altLang="en-US"/>
              <a:t>的：回答你的问题或按照你的指令为你作某事</a:t>
            </a:r>
            <a:endParaRPr lang="en-US" altLang="zh-CN"/>
          </a:p>
          <a:p>
            <a:pPr lvl="1" eaLnBrk="1" hangingPunct="1">
              <a:buFontTx/>
              <a:buNone/>
            </a:pPr>
            <a:endParaRPr lang="zh-CN" altLang="en-US"/>
          </a:p>
          <a:p>
            <a:pPr lvl="1" eaLnBrk="1" hangingPunct="1"/>
            <a:r>
              <a:rPr lang="zh-CN" altLang="en-US"/>
              <a:t>在</a:t>
            </a:r>
            <a:r>
              <a:rPr lang="en-US" altLang="zh-CN"/>
              <a:t>5.3</a:t>
            </a:r>
            <a:r>
              <a:rPr lang="zh-CN" altLang="en-US"/>
              <a:t>节中已看到微软的界面代理的拟人化表示</a:t>
            </a:r>
            <a:endParaRPr lang="en-US" altLang="zh-CN"/>
          </a:p>
          <a:p>
            <a:pPr lvl="1" eaLnBrk="1" hangingPunct="1">
              <a:buFontTx/>
              <a:buNone/>
            </a:pPr>
            <a:endParaRPr lang="zh-CN" altLang="en-US"/>
          </a:p>
          <a:p>
            <a:pPr eaLnBrk="1" hangingPunct="1"/>
            <a:r>
              <a:rPr lang="zh-CN" altLang="en-US" b="1">
                <a:solidFill>
                  <a:srgbClr val="0070C0"/>
                </a:solidFill>
              </a:rPr>
              <a:t>是否采用拟人化</a:t>
            </a:r>
            <a:r>
              <a:rPr lang="zh-CN" altLang="en-US"/>
              <a:t>一直是争论不休的问题</a:t>
            </a:r>
          </a:p>
          <a:p>
            <a:pPr lvl="1" eaLnBrk="1" hangingPunct="1"/>
            <a:r>
              <a:rPr lang="zh-CN" altLang="en-US" b="1">
                <a:solidFill>
                  <a:srgbClr val="0070C0"/>
                </a:solidFill>
              </a:rPr>
              <a:t>赞成者</a:t>
            </a:r>
            <a:r>
              <a:rPr lang="zh-CN" altLang="en-US"/>
              <a:t>认为拟人化</a:t>
            </a:r>
            <a:r>
              <a:rPr lang="zh-CN" altLang="en-US" b="1">
                <a:solidFill>
                  <a:srgbClr val="0070C0"/>
                </a:solidFill>
              </a:rPr>
              <a:t>更为生动、活泼，</a:t>
            </a:r>
            <a:r>
              <a:rPr lang="zh-CN" altLang="en-US"/>
              <a:t>并具有</a:t>
            </a:r>
            <a:r>
              <a:rPr lang="zh-CN" altLang="en-US" b="1">
                <a:solidFill>
                  <a:srgbClr val="0070C0"/>
                </a:solidFill>
              </a:rPr>
              <a:t>人情味</a:t>
            </a:r>
          </a:p>
          <a:p>
            <a:pPr lvl="2" eaLnBrk="1" hangingPunct="1"/>
            <a:r>
              <a:rPr lang="zh-CN" altLang="en-US"/>
              <a:t>对于儿童和技术恐惧者可以增加他们的成就感和兴趣</a:t>
            </a:r>
            <a:endParaRPr lang="en-US" altLang="zh-CN"/>
          </a:p>
          <a:p>
            <a:pPr lvl="2" eaLnBrk="1" hangingPunct="1">
              <a:buFont typeface="Wingdings" panose="05000000000000000000" pitchFamily="2" charset="2"/>
              <a:buNone/>
            </a:pPr>
            <a:endParaRPr lang="zh-CN" altLang="en-US"/>
          </a:p>
          <a:p>
            <a:pPr lvl="1" eaLnBrk="1" hangingPunct="1"/>
            <a:r>
              <a:rPr lang="zh-CN" altLang="en-US"/>
              <a:t>但</a:t>
            </a:r>
            <a:r>
              <a:rPr lang="zh-CN" altLang="en-US" b="1">
                <a:solidFill>
                  <a:srgbClr val="0070C0"/>
                </a:solidFill>
              </a:rPr>
              <a:t>许多心理学家</a:t>
            </a:r>
            <a:r>
              <a:rPr lang="zh-CN" altLang="en-US"/>
              <a:t>则认为拟人化</a:t>
            </a:r>
            <a:r>
              <a:rPr lang="zh-CN" altLang="en-US" b="1">
                <a:solidFill>
                  <a:srgbClr val="0070C0"/>
                </a:solidFill>
              </a:rPr>
              <a:t>具有欺骗性</a:t>
            </a:r>
          </a:p>
          <a:p>
            <a:pPr lvl="2" eaLnBrk="1" hangingPunct="1"/>
            <a:r>
              <a:rPr lang="zh-CN" altLang="en-US"/>
              <a:t>误导人们相信它们的所作所为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a:extLst>
              <a:ext uri="{FF2B5EF4-FFF2-40B4-BE49-F238E27FC236}">
                <a16:creationId xmlns:a16="http://schemas.microsoft.com/office/drawing/2014/main" id="{8757FF46-0197-941A-71C5-45BFFB0A0FC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856F077-AD2A-4148-9B76-1BC6D3481EFF}" type="slidenum">
              <a:rPr lang="en-US" altLang="zh-CN" sz="1800"/>
              <a:pPr/>
              <a:t>22</a:t>
            </a:fld>
            <a:endParaRPr lang="en-US" altLang="zh-CN" sz="1800"/>
          </a:p>
        </p:txBody>
      </p:sp>
      <p:sp>
        <p:nvSpPr>
          <p:cNvPr id="26626" name="Rectangle 2">
            <a:extLst>
              <a:ext uri="{FF2B5EF4-FFF2-40B4-BE49-F238E27FC236}">
                <a16:creationId xmlns:a16="http://schemas.microsoft.com/office/drawing/2014/main" id="{F565537B-A16A-7FAD-D38A-776120421696}"/>
              </a:ext>
            </a:extLst>
          </p:cNvPr>
          <p:cNvSpPr>
            <a:spLocks noGrp="1" noChangeArrowheads="1"/>
          </p:cNvSpPr>
          <p:nvPr>
            <p:ph type="title"/>
          </p:nvPr>
        </p:nvSpPr>
        <p:spPr/>
        <p:txBody>
          <a:bodyPr/>
          <a:lstStyle/>
          <a:p>
            <a:pPr eaLnBrk="1" hangingPunct="1"/>
            <a:r>
              <a:rPr lang="en-US" altLang="zh-CN"/>
              <a:t>5.6 </a:t>
            </a:r>
            <a:r>
              <a:rPr lang="zh-CN" altLang="en-US"/>
              <a:t>虚拟角色：代理</a:t>
            </a:r>
          </a:p>
        </p:txBody>
      </p:sp>
      <p:sp>
        <p:nvSpPr>
          <p:cNvPr id="26627" name="Rectangle 3">
            <a:extLst>
              <a:ext uri="{FF2B5EF4-FFF2-40B4-BE49-F238E27FC236}">
                <a16:creationId xmlns:a16="http://schemas.microsoft.com/office/drawing/2014/main" id="{D6D9AFE7-EF12-BDCE-615F-D29C61466BDE}"/>
              </a:ext>
            </a:extLst>
          </p:cNvPr>
          <p:cNvSpPr>
            <a:spLocks noGrp="1" noChangeArrowheads="1"/>
          </p:cNvSpPr>
          <p:nvPr>
            <p:ph idx="1"/>
          </p:nvPr>
        </p:nvSpPr>
        <p:spPr/>
        <p:txBody>
          <a:bodyPr/>
          <a:lstStyle/>
          <a:p>
            <a:pPr eaLnBrk="1" hangingPunct="1"/>
            <a:r>
              <a:rPr lang="zh-CN" altLang="en-US"/>
              <a:t>什么是</a:t>
            </a:r>
            <a:r>
              <a:rPr lang="zh-CN" altLang="en-US" b="1">
                <a:solidFill>
                  <a:srgbClr val="C00000"/>
                </a:solidFill>
              </a:rPr>
              <a:t>代理</a:t>
            </a:r>
          </a:p>
          <a:p>
            <a:pPr lvl="1" eaLnBrk="1" hangingPunct="1"/>
            <a:r>
              <a:rPr lang="zh-CN" altLang="en-US"/>
              <a:t>人类代理在物理世界中</a:t>
            </a:r>
            <a:r>
              <a:rPr lang="zh-CN" altLang="en-US" b="1">
                <a:solidFill>
                  <a:srgbClr val="0070C0"/>
                </a:solidFill>
              </a:rPr>
              <a:t>代表着客户的利益</a:t>
            </a:r>
          </a:p>
          <a:p>
            <a:pPr lvl="2" eaLnBrk="1" hangingPunct="1"/>
            <a:r>
              <a:rPr lang="zh-CN" altLang="en-US"/>
              <a:t>例如：旅行社代理、税务代理等</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0070C0"/>
                </a:solidFill>
              </a:rPr>
              <a:t>软件代理</a:t>
            </a:r>
            <a:r>
              <a:rPr lang="zh-CN" altLang="en-US"/>
              <a:t>在虚拟世界中</a:t>
            </a:r>
            <a:r>
              <a:rPr lang="zh-CN" altLang="en-US" b="1">
                <a:solidFill>
                  <a:srgbClr val="0070C0"/>
                </a:solidFill>
              </a:rPr>
              <a:t>代表着用户的利益</a:t>
            </a:r>
          </a:p>
          <a:p>
            <a:pPr lvl="2" eaLnBrk="1" hangingPunct="1"/>
            <a:r>
              <a:rPr lang="zh-CN" altLang="en-US"/>
              <a:t>电子邮件代理、搜索代理、上网助手等</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0070C0"/>
                </a:solidFill>
              </a:rPr>
              <a:t>从技术的角度</a:t>
            </a:r>
            <a:r>
              <a:rPr lang="zh-CN" altLang="en-US"/>
              <a:t>，代理可以分为</a:t>
            </a:r>
            <a:r>
              <a:rPr lang="zh-CN" altLang="en-US" b="1">
                <a:solidFill>
                  <a:srgbClr val="0070C0"/>
                </a:solidFill>
              </a:rPr>
              <a:t>两类</a:t>
            </a:r>
          </a:p>
          <a:p>
            <a:pPr lvl="1" eaLnBrk="1" hangingPunct="1"/>
            <a:r>
              <a:rPr lang="zh-CN" altLang="en-US" b="1">
                <a:solidFill>
                  <a:srgbClr val="0070C0"/>
                </a:solidFill>
              </a:rPr>
              <a:t>反应代理</a:t>
            </a:r>
            <a:r>
              <a:rPr lang="zh-CN" altLang="en-US"/>
              <a:t>：只是简单地对用户的活动做出反应</a:t>
            </a:r>
          </a:p>
          <a:p>
            <a:pPr lvl="1" eaLnBrk="1" hangingPunct="1"/>
            <a:r>
              <a:rPr lang="zh-CN" altLang="en-US" b="1">
                <a:solidFill>
                  <a:srgbClr val="0070C0"/>
                </a:solidFill>
              </a:rPr>
              <a:t>智能代理</a:t>
            </a:r>
            <a:r>
              <a:rPr lang="zh-CN" altLang="en-US"/>
              <a:t>：通过学习用户的活动做出智能行为</a:t>
            </a:r>
            <a:endParaRPr lang="en-US" altLang="zh-CN"/>
          </a:p>
          <a:p>
            <a:pPr lvl="1" eaLnBrk="1" hangingPunct="1">
              <a:buFontTx/>
              <a:buNone/>
            </a:pPr>
            <a:endParaRPr lang="zh-CN" altLang="en-US"/>
          </a:p>
          <a:p>
            <a:pPr eaLnBrk="1" hangingPunct="1"/>
            <a:r>
              <a:rPr lang="zh-CN" altLang="en-US"/>
              <a:t>本节从用户的角度讨论</a:t>
            </a:r>
            <a:r>
              <a:rPr lang="zh-CN" altLang="en-US" b="1">
                <a:solidFill>
                  <a:srgbClr val="C00000"/>
                </a:solidFill>
              </a:rPr>
              <a:t>拟人化表示及设计问题</a:t>
            </a:r>
          </a:p>
          <a:p>
            <a:pPr lvl="1" eaLnBrk="1" hangingPunct="1"/>
            <a:r>
              <a:rPr lang="zh-CN" altLang="en-US"/>
              <a:t>虚拟人物出现在我们的屏幕上</a:t>
            </a:r>
          </a:p>
          <a:p>
            <a:pPr lvl="2" eaLnBrk="1" hangingPunct="1"/>
            <a:r>
              <a:rPr lang="zh-CN" altLang="en-US"/>
              <a:t>例如：</a:t>
            </a:r>
            <a:r>
              <a:rPr lang="en-US" altLang="zh-CN"/>
              <a:t>Web</a:t>
            </a:r>
            <a:r>
              <a:rPr lang="zh-CN" altLang="en-US"/>
              <a:t>代理、</a:t>
            </a:r>
            <a:r>
              <a:rPr lang="zh-CN" altLang="en-US" b="1">
                <a:solidFill>
                  <a:srgbClr val="0070C0"/>
                </a:solidFill>
              </a:rPr>
              <a:t>游戏人物</a:t>
            </a:r>
            <a:r>
              <a:rPr lang="zh-CN" altLang="en-US"/>
              <a:t>、虚拟主持人、歌手、宠物等</a:t>
            </a:r>
          </a:p>
        </p:txBody>
      </p:sp>
      <p:graphicFrame>
        <p:nvGraphicFramePr>
          <p:cNvPr id="26628" name="Object 4">
            <a:extLst>
              <a:ext uri="{FF2B5EF4-FFF2-40B4-BE49-F238E27FC236}">
                <a16:creationId xmlns:a16="http://schemas.microsoft.com/office/drawing/2014/main" id="{BAD657D1-AF31-9E31-C7E1-08ACBEE9E991}"/>
              </a:ext>
            </a:extLst>
          </p:cNvPr>
          <p:cNvGraphicFramePr>
            <a:graphicFrameLocks/>
          </p:cNvGraphicFramePr>
          <p:nvPr/>
        </p:nvGraphicFramePr>
        <p:xfrm>
          <a:off x="7092950" y="476250"/>
          <a:ext cx="1600200" cy="1377950"/>
        </p:xfrm>
        <a:graphic>
          <a:graphicData uri="http://schemas.openxmlformats.org/presentationml/2006/ole">
            <mc:AlternateContent xmlns:mc="http://schemas.openxmlformats.org/markup-compatibility/2006">
              <mc:Choice xmlns:v="urn:schemas-microsoft-com:vml" Requires="v">
                <p:oleObj r:id="rId2" imgW="2286000" imgH="1969008" progId="Word.Document.8">
                  <p:embed/>
                </p:oleObj>
              </mc:Choice>
              <mc:Fallback>
                <p:oleObj r:id="rId2" imgW="2286000" imgH="1969008" progId="Word.Document.8">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476250"/>
                        <a:ext cx="16002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6629" name="Picture 5">
            <a:extLst>
              <a:ext uri="{FF2B5EF4-FFF2-40B4-BE49-F238E27FC236}">
                <a16:creationId xmlns:a16="http://schemas.microsoft.com/office/drawing/2014/main" id="{E188E796-5F8A-3420-2066-D5D610E18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916113"/>
            <a:ext cx="20320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a:extLst>
              <a:ext uri="{FF2B5EF4-FFF2-40B4-BE49-F238E27FC236}">
                <a16:creationId xmlns:a16="http://schemas.microsoft.com/office/drawing/2014/main" id="{76FF0F3E-C1C4-A3BA-84D6-8C999A8AA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3429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a:extLst>
              <a:ext uri="{FF2B5EF4-FFF2-40B4-BE49-F238E27FC236}">
                <a16:creationId xmlns:a16="http://schemas.microsoft.com/office/drawing/2014/main" id="{2F818B53-76A9-EDDB-EDAA-1A1FAF9E4B4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694513E-34C0-4A50-95D5-981890EBAAAD}" type="slidenum">
              <a:rPr lang="en-US" altLang="zh-CN" sz="1800"/>
              <a:pPr/>
              <a:t>23</a:t>
            </a:fld>
            <a:endParaRPr lang="en-US" altLang="zh-CN" sz="1800"/>
          </a:p>
        </p:txBody>
      </p:sp>
      <p:sp>
        <p:nvSpPr>
          <p:cNvPr id="27650" name="Rectangle 2">
            <a:extLst>
              <a:ext uri="{FF2B5EF4-FFF2-40B4-BE49-F238E27FC236}">
                <a16:creationId xmlns:a16="http://schemas.microsoft.com/office/drawing/2014/main" id="{3A81EA5B-1EBB-8138-B556-F5C696AED9A2}"/>
              </a:ext>
            </a:extLst>
          </p:cNvPr>
          <p:cNvSpPr>
            <a:spLocks noGrp="1" noChangeArrowheads="1"/>
          </p:cNvSpPr>
          <p:nvPr>
            <p:ph type="title"/>
          </p:nvPr>
        </p:nvSpPr>
        <p:spPr/>
        <p:txBody>
          <a:bodyPr/>
          <a:lstStyle/>
          <a:p>
            <a:pPr eaLnBrk="1" hangingPunct="1"/>
            <a:r>
              <a:rPr lang="en-US" altLang="zh-CN"/>
              <a:t>5.6 </a:t>
            </a:r>
            <a:r>
              <a:rPr lang="zh-CN" altLang="en-US"/>
              <a:t>虚拟人物：代理</a:t>
            </a:r>
          </a:p>
        </p:txBody>
      </p:sp>
      <p:sp>
        <p:nvSpPr>
          <p:cNvPr id="27651" name="Rectangle 3">
            <a:extLst>
              <a:ext uri="{FF2B5EF4-FFF2-40B4-BE49-F238E27FC236}">
                <a16:creationId xmlns:a16="http://schemas.microsoft.com/office/drawing/2014/main" id="{DC5AFA8C-623D-85AB-5B8C-C3E41AFA1FCE}"/>
              </a:ext>
            </a:extLst>
          </p:cNvPr>
          <p:cNvSpPr>
            <a:spLocks noGrp="1" noChangeArrowheads="1"/>
          </p:cNvSpPr>
          <p:nvPr>
            <p:ph idx="1"/>
          </p:nvPr>
        </p:nvSpPr>
        <p:spPr/>
        <p:txBody>
          <a:bodyPr/>
          <a:lstStyle/>
          <a:p>
            <a:pPr lvl="1" eaLnBrk="1" hangingPunct="1"/>
            <a:r>
              <a:rPr lang="zh-CN" altLang="en-US"/>
              <a:t>虚拟人物提供了受欢迎、</a:t>
            </a:r>
            <a:r>
              <a:rPr lang="zh-CN" altLang="en-US" b="1">
                <a:solidFill>
                  <a:srgbClr val="0070C0"/>
                </a:solidFill>
              </a:rPr>
              <a:t>有人格</a:t>
            </a:r>
            <a:r>
              <a:rPr lang="zh-CN" altLang="en-US"/>
              <a:t>的角色</a:t>
            </a:r>
          </a:p>
          <a:p>
            <a:pPr lvl="1" eaLnBrk="1" hangingPunct="1"/>
            <a:r>
              <a:rPr lang="zh-CN" altLang="en-US"/>
              <a:t>使得用户产生</a:t>
            </a:r>
            <a:r>
              <a:rPr lang="zh-CN" altLang="en-US" b="1">
                <a:solidFill>
                  <a:srgbClr val="0070C0"/>
                </a:solidFill>
              </a:rPr>
              <a:t>身临其境</a:t>
            </a:r>
            <a:r>
              <a:rPr lang="zh-CN" altLang="en-US"/>
              <a:t>的感觉</a:t>
            </a:r>
          </a:p>
          <a:p>
            <a:pPr lvl="1" eaLnBrk="1" hangingPunct="1"/>
            <a:r>
              <a:rPr lang="zh-CN" altLang="en-US" b="1">
                <a:solidFill>
                  <a:srgbClr val="C00000"/>
                </a:solidFill>
              </a:rPr>
              <a:t>缺点</a:t>
            </a:r>
            <a:r>
              <a:rPr lang="zh-CN" altLang="en-US"/>
              <a:t>是容易使人</a:t>
            </a:r>
            <a:r>
              <a:rPr lang="zh-CN" altLang="en-US" b="1">
                <a:solidFill>
                  <a:srgbClr val="0070C0"/>
                </a:solidFill>
              </a:rPr>
              <a:t>产生一种信念上的错觉</a:t>
            </a:r>
          </a:p>
          <a:p>
            <a:pPr lvl="1" eaLnBrk="1" hangingPunct="1"/>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a:extLst>
              <a:ext uri="{FF2B5EF4-FFF2-40B4-BE49-F238E27FC236}">
                <a16:creationId xmlns:a16="http://schemas.microsoft.com/office/drawing/2014/main" id="{7B8CBDE6-C0D9-5885-4C36-13308C9E092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95B00B0-0FD0-45B1-8F4A-303A20F4AE09}" type="slidenum">
              <a:rPr lang="en-US" altLang="zh-CN" sz="1800"/>
              <a:pPr/>
              <a:t>24</a:t>
            </a:fld>
            <a:endParaRPr lang="en-US" altLang="zh-CN" sz="1800"/>
          </a:p>
        </p:txBody>
      </p:sp>
      <p:sp>
        <p:nvSpPr>
          <p:cNvPr id="28674" name="Rectangle 2">
            <a:extLst>
              <a:ext uri="{FF2B5EF4-FFF2-40B4-BE49-F238E27FC236}">
                <a16:creationId xmlns:a16="http://schemas.microsoft.com/office/drawing/2014/main" id="{77600799-D231-4660-6255-BE0A042D4240}"/>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28675" name="Rectangle 3">
            <a:extLst>
              <a:ext uri="{FF2B5EF4-FFF2-40B4-BE49-F238E27FC236}">
                <a16:creationId xmlns:a16="http://schemas.microsoft.com/office/drawing/2014/main" id="{BEE57488-9C0C-77DC-7B88-7A09776BAF12}"/>
              </a:ext>
            </a:extLst>
          </p:cNvPr>
          <p:cNvSpPr>
            <a:spLocks noGrp="1" noChangeArrowheads="1"/>
          </p:cNvSpPr>
          <p:nvPr>
            <p:ph idx="1"/>
          </p:nvPr>
        </p:nvSpPr>
        <p:spPr/>
        <p:txBody>
          <a:bodyPr/>
          <a:lstStyle/>
          <a:p>
            <a:pPr eaLnBrk="1" hangingPunct="1"/>
            <a:r>
              <a:rPr lang="zh-CN" altLang="en-US" b="1">
                <a:solidFill>
                  <a:srgbClr val="C00000"/>
                </a:solidFill>
              </a:rPr>
              <a:t>合成角色</a:t>
            </a:r>
          </a:p>
          <a:p>
            <a:pPr lvl="1" eaLnBrk="1" hangingPunct="1"/>
            <a:r>
              <a:rPr lang="zh-CN" altLang="en-US"/>
              <a:t>在游戏或其他相关产品中作为</a:t>
            </a:r>
            <a:r>
              <a:rPr lang="zh-CN" altLang="en-US" b="1">
                <a:solidFill>
                  <a:srgbClr val="0070C0"/>
                </a:solidFill>
              </a:rPr>
              <a:t>替身</a:t>
            </a:r>
            <a:r>
              <a:rPr lang="zh-CN" altLang="en-US"/>
              <a:t>或</a:t>
            </a:r>
            <a:r>
              <a:rPr lang="zh-CN" altLang="en-US" b="1">
                <a:solidFill>
                  <a:srgbClr val="0070C0"/>
                </a:solidFill>
              </a:rPr>
              <a:t>第三人称</a:t>
            </a:r>
            <a:r>
              <a:rPr lang="zh-CN" altLang="en-US"/>
              <a:t>代理</a:t>
            </a:r>
          </a:p>
          <a:p>
            <a:pPr lvl="1" eaLnBrk="1" hangingPunct="1"/>
            <a:r>
              <a:rPr lang="zh-CN" altLang="en-US"/>
              <a:t>通常是</a:t>
            </a:r>
            <a:r>
              <a:rPr lang="zh-CN" altLang="en-US" b="1"/>
              <a:t>人格化</a:t>
            </a:r>
            <a:r>
              <a:rPr lang="zh-CN" altLang="en-US"/>
              <a:t>的，并具有以下主要特征</a:t>
            </a:r>
          </a:p>
          <a:p>
            <a:pPr lvl="2" eaLnBrk="1" hangingPunct="1"/>
            <a:r>
              <a:rPr lang="zh-CN" altLang="en-US" b="1">
                <a:solidFill>
                  <a:srgbClr val="0070C0"/>
                </a:solidFill>
              </a:rPr>
              <a:t>自治性</a:t>
            </a:r>
            <a:r>
              <a:rPr lang="zh-CN" altLang="en-US"/>
              <a:t>：具有自己的内部状态</a:t>
            </a:r>
          </a:p>
          <a:p>
            <a:pPr lvl="2" eaLnBrk="1" hangingPunct="1"/>
            <a:r>
              <a:rPr lang="zh-CN" altLang="en-US" b="1">
                <a:solidFill>
                  <a:srgbClr val="0070C0"/>
                </a:solidFill>
              </a:rPr>
              <a:t>反应性</a:t>
            </a:r>
            <a:r>
              <a:rPr lang="zh-CN" altLang="en-US"/>
              <a:t>：可以感知外部环境的状态，并对此做出反应</a:t>
            </a:r>
          </a:p>
          <a:p>
            <a:pPr lvl="2" eaLnBrk="1" hangingPunct="1"/>
            <a:r>
              <a:rPr lang="zh-CN" altLang="en-US" b="1">
                <a:solidFill>
                  <a:srgbClr val="0070C0"/>
                </a:solidFill>
              </a:rPr>
              <a:t>主动性</a:t>
            </a:r>
            <a:r>
              <a:rPr lang="zh-CN" altLang="en-US"/>
              <a:t>：具有基于目标的行为</a:t>
            </a:r>
          </a:p>
          <a:p>
            <a:pPr lvl="1" eaLnBrk="1" hangingPunct="1"/>
            <a:r>
              <a:rPr lang="zh-CN" altLang="en-US"/>
              <a:t>例如：</a:t>
            </a:r>
            <a:r>
              <a:rPr lang="en-US" altLang="zh-CN"/>
              <a:t>MIT</a:t>
            </a:r>
            <a:r>
              <a:rPr lang="zh-CN" altLang="en-US"/>
              <a:t>开发的虚拟宠物狗</a:t>
            </a:r>
            <a:r>
              <a:rPr lang="en-US" altLang="zh-CN"/>
              <a:t>Silas</a:t>
            </a:r>
          </a:p>
        </p:txBody>
      </p:sp>
      <p:graphicFrame>
        <p:nvGraphicFramePr>
          <p:cNvPr id="28676" name="Object 4">
            <a:extLst>
              <a:ext uri="{FF2B5EF4-FFF2-40B4-BE49-F238E27FC236}">
                <a16:creationId xmlns:a16="http://schemas.microsoft.com/office/drawing/2014/main" id="{AEE12563-D5E9-ABAF-A38A-06B626012D20}"/>
              </a:ext>
            </a:extLst>
          </p:cNvPr>
          <p:cNvGraphicFramePr>
            <a:graphicFrameLocks/>
          </p:cNvGraphicFramePr>
          <p:nvPr/>
        </p:nvGraphicFramePr>
        <p:xfrm>
          <a:off x="1600200" y="3962400"/>
          <a:ext cx="1727200" cy="1670050"/>
        </p:xfrm>
        <a:graphic>
          <a:graphicData uri="http://schemas.openxmlformats.org/presentationml/2006/ole">
            <mc:AlternateContent xmlns:mc="http://schemas.openxmlformats.org/markup-compatibility/2006">
              <mc:Choice xmlns:v="urn:schemas-microsoft-com:vml" Requires="v">
                <p:oleObj r:id="rId2" imgW="1728216" imgH="1670304" progId="Word.Document.8">
                  <p:embed/>
                </p:oleObj>
              </mc:Choice>
              <mc:Fallback>
                <p:oleObj r:id="rId2" imgW="1728216" imgH="1670304" progId="Word.Document.8">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962400"/>
                        <a:ext cx="17272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7" name="Object 5">
            <a:extLst>
              <a:ext uri="{FF2B5EF4-FFF2-40B4-BE49-F238E27FC236}">
                <a16:creationId xmlns:a16="http://schemas.microsoft.com/office/drawing/2014/main" id="{D4B3D086-E93F-1499-4EBE-A5F24AF85D38}"/>
              </a:ext>
            </a:extLst>
          </p:cNvPr>
          <p:cNvGraphicFramePr>
            <a:graphicFrameLocks/>
          </p:cNvGraphicFramePr>
          <p:nvPr/>
        </p:nvGraphicFramePr>
        <p:xfrm>
          <a:off x="4500563" y="3860800"/>
          <a:ext cx="3441700" cy="2643188"/>
        </p:xfrm>
        <a:graphic>
          <a:graphicData uri="http://schemas.openxmlformats.org/presentationml/2006/ole">
            <mc:AlternateContent xmlns:mc="http://schemas.openxmlformats.org/markup-compatibility/2006">
              <mc:Choice xmlns:v="urn:schemas-microsoft-com:vml" Requires="v">
                <p:oleObj r:id="rId4" imgW="1840992" imgH="1414272" progId="Word.Document.8">
                  <p:embed/>
                </p:oleObj>
              </mc:Choice>
              <mc:Fallback>
                <p:oleObj r:id="rId4" imgW="1840992" imgH="1414272"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3860800"/>
                        <a:ext cx="34417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a:extLst>
              <a:ext uri="{FF2B5EF4-FFF2-40B4-BE49-F238E27FC236}">
                <a16:creationId xmlns:a16="http://schemas.microsoft.com/office/drawing/2014/main" id="{6903BB8C-18F3-A02A-8BCB-914D6D25708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D6F3981-05AC-4F72-A9F8-8E8FB39BD083}" type="slidenum">
              <a:rPr lang="en-US" altLang="zh-CN" sz="1800"/>
              <a:pPr/>
              <a:t>25</a:t>
            </a:fld>
            <a:endParaRPr lang="en-US" altLang="zh-CN" sz="1800"/>
          </a:p>
        </p:txBody>
      </p:sp>
      <p:sp>
        <p:nvSpPr>
          <p:cNvPr id="29698" name="Rectangle 2">
            <a:extLst>
              <a:ext uri="{FF2B5EF4-FFF2-40B4-BE49-F238E27FC236}">
                <a16:creationId xmlns:a16="http://schemas.microsoft.com/office/drawing/2014/main" id="{9D943940-D3B7-62FF-1108-133459FEE6B9}"/>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29699" name="Rectangle 3">
            <a:extLst>
              <a:ext uri="{FF2B5EF4-FFF2-40B4-BE49-F238E27FC236}">
                <a16:creationId xmlns:a16="http://schemas.microsoft.com/office/drawing/2014/main" id="{3A4BA148-BBAF-EF84-4077-BED1FED53693}"/>
              </a:ext>
            </a:extLst>
          </p:cNvPr>
          <p:cNvSpPr>
            <a:spLocks noGrp="1" noChangeArrowheads="1"/>
          </p:cNvSpPr>
          <p:nvPr>
            <p:ph idx="1"/>
          </p:nvPr>
        </p:nvSpPr>
        <p:spPr/>
        <p:txBody>
          <a:bodyPr/>
          <a:lstStyle/>
          <a:p>
            <a:pPr eaLnBrk="1" hangingPunct="1"/>
            <a:r>
              <a:rPr lang="zh-CN" altLang="en-US" b="1">
                <a:solidFill>
                  <a:srgbClr val="C00000"/>
                </a:solidFill>
              </a:rPr>
              <a:t>动画代理</a:t>
            </a:r>
          </a:p>
          <a:p>
            <a:pPr lvl="1" eaLnBrk="1" hangingPunct="1"/>
            <a:r>
              <a:rPr lang="zh-CN" altLang="en-US" b="1">
                <a:solidFill>
                  <a:srgbClr val="0070C0"/>
                </a:solidFill>
              </a:rPr>
              <a:t>类似的智能代理</a:t>
            </a:r>
            <a:r>
              <a:rPr lang="zh-CN" altLang="en-US"/>
              <a:t>，但在界面上</a:t>
            </a:r>
            <a:r>
              <a:rPr lang="zh-CN" altLang="en-US" b="1">
                <a:solidFill>
                  <a:srgbClr val="0070C0"/>
                </a:solidFill>
              </a:rPr>
              <a:t>作为用户的协作者</a:t>
            </a:r>
          </a:p>
          <a:p>
            <a:pPr lvl="2" eaLnBrk="1" hangingPunct="1"/>
            <a:r>
              <a:rPr lang="zh-CN" altLang="en-US"/>
              <a:t>若无需帮助，则用户可以直接与界面元素交互，否则</a:t>
            </a:r>
          </a:p>
          <a:p>
            <a:pPr lvl="2" eaLnBrk="1" hangingPunct="1"/>
            <a:r>
              <a:rPr lang="zh-CN" altLang="en-US"/>
              <a:t>它们可以作为向导或助手，</a:t>
            </a:r>
            <a:r>
              <a:rPr lang="zh-CN" altLang="en-US" b="1">
                <a:solidFill>
                  <a:srgbClr val="0070C0"/>
                </a:solidFill>
              </a:rPr>
              <a:t>指导或帮助用户执行任务</a:t>
            </a:r>
          </a:p>
          <a:p>
            <a:pPr lvl="2" eaLnBrk="1" hangingPunct="1"/>
            <a:r>
              <a:rPr lang="zh-CN" altLang="en-US"/>
              <a:t>这类代理通常</a:t>
            </a:r>
            <a:r>
              <a:rPr lang="zh-CN" altLang="en-US" b="1">
                <a:solidFill>
                  <a:srgbClr val="0070C0"/>
                </a:solidFill>
              </a:rPr>
              <a:t>设计为卡通</a:t>
            </a:r>
            <a:r>
              <a:rPr lang="zh-CN" altLang="en-US"/>
              <a:t>角色</a:t>
            </a:r>
            <a:endParaRPr lang="en-US" altLang="zh-CN"/>
          </a:p>
          <a:p>
            <a:pPr lvl="2" eaLnBrk="1" hangingPunct="1">
              <a:buFont typeface="Wingdings" panose="05000000000000000000" pitchFamily="2" charset="2"/>
              <a:buNone/>
            </a:pPr>
            <a:endParaRPr lang="zh-CN" altLang="en-US"/>
          </a:p>
          <a:p>
            <a:pPr lvl="1" eaLnBrk="1" hangingPunct="1"/>
            <a:r>
              <a:rPr lang="zh-CN" altLang="en-US"/>
              <a:t>例如： </a:t>
            </a:r>
            <a:r>
              <a:rPr lang="en-GB" altLang="zh-CN"/>
              <a:t>Herman the bug</a:t>
            </a:r>
          </a:p>
          <a:p>
            <a:pPr lvl="2" eaLnBrk="1" hangingPunct="1"/>
            <a:r>
              <a:rPr lang="zh-CN" altLang="en-US"/>
              <a:t>可以飞进植物内部</a:t>
            </a:r>
          </a:p>
          <a:p>
            <a:pPr lvl="2" eaLnBrk="1" hangingPunct="1"/>
            <a:r>
              <a:rPr lang="zh-CN" altLang="en-US"/>
              <a:t>在飞行中解释事情</a:t>
            </a:r>
          </a:p>
          <a:p>
            <a:pPr lvl="2" eaLnBrk="1" hangingPunct="1"/>
            <a:r>
              <a:rPr lang="zh-CN" altLang="en-US"/>
              <a:t>给予学生建议</a:t>
            </a:r>
          </a:p>
        </p:txBody>
      </p:sp>
      <p:pic>
        <p:nvPicPr>
          <p:cNvPr id="29700" name="Picture 4">
            <a:extLst>
              <a:ext uri="{FF2B5EF4-FFF2-40B4-BE49-F238E27FC236}">
                <a16:creationId xmlns:a16="http://schemas.microsoft.com/office/drawing/2014/main" id="{7ADB6709-CE9D-47BF-3C0A-AF23625CC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852738"/>
            <a:ext cx="34290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a:extLst>
              <a:ext uri="{FF2B5EF4-FFF2-40B4-BE49-F238E27FC236}">
                <a16:creationId xmlns:a16="http://schemas.microsoft.com/office/drawing/2014/main" id="{2B2248DF-312F-9826-D79D-3C6DC415E37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E57D55E-4D08-4788-9B0B-9DECA261BB0C}" type="slidenum">
              <a:rPr lang="en-US" altLang="zh-CN" sz="1800"/>
              <a:pPr/>
              <a:t>26</a:t>
            </a:fld>
            <a:endParaRPr lang="en-US" altLang="zh-CN" sz="1800"/>
          </a:p>
        </p:txBody>
      </p:sp>
      <p:sp>
        <p:nvSpPr>
          <p:cNvPr id="30722" name="Rectangle 2">
            <a:extLst>
              <a:ext uri="{FF2B5EF4-FFF2-40B4-BE49-F238E27FC236}">
                <a16:creationId xmlns:a16="http://schemas.microsoft.com/office/drawing/2014/main" id="{256FC9F9-3CFB-6A1F-C519-E7A7D2DA5DA6}"/>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0723" name="AutoShape 3">
            <a:extLst>
              <a:ext uri="{FF2B5EF4-FFF2-40B4-BE49-F238E27FC236}">
                <a16:creationId xmlns:a16="http://schemas.microsoft.com/office/drawing/2014/main" id="{1B87E29B-BEED-1F1A-4361-361CCE0D4D43}"/>
              </a:ext>
            </a:extLst>
          </p:cNvPr>
          <p:cNvSpPr>
            <a:spLocks noChangeAspect="1" noChangeArrowheads="1"/>
          </p:cNvSpPr>
          <p:nvPr>
            <p:ph idx="1"/>
          </p:nvPr>
        </p:nvSpPr>
        <p:spPr/>
        <p:txBody>
          <a:bodyPr/>
          <a:lstStyle/>
          <a:p>
            <a:pPr eaLnBrk="1" hangingPunct="1"/>
            <a:r>
              <a:rPr lang="zh-CN" altLang="en-US" b="1">
                <a:solidFill>
                  <a:srgbClr val="C00000"/>
                </a:solidFill>
              </a:rPr>
              <a:t>情感代理</a:t>
            </a:r>
          </a:p>
          <a:p>
            <a:pPr lvl="1" eaLnBrk="1" hangingPunct="1"/>
            <a:r>
              <a:rPr lang="zh-CN" altLang="en-US"/>
              <a:t>主要目的是</a:t>
            </a:r>
            <a:r>
              <a:rPr lang="zh-CN" altLang="en-US" b="1">
                <a:solidFill>
                  <a:srgbClr val="0070C0"/>
                </a:solidFill>
              </a:rPr>
              <a:t>给予用户一种情感方面的体验</a:t>
            </a:r>
          </a:p>
          <a:p>
            <a:pPr lvl="2" eaLnBrk="1" hangingPunct="1"/>
            <a:r>
              <a:rPr lang="zh-CN" altLang="en-US"/>
              <a:t>允许用户改变代理的情绪和情感</a:t>
            </a:r>
          </a:p>
          <a:p>
            <a:pPr lvl="2" eaLnBrk="1" hangingPunct="1"/>
            <a:r>
              <a:rPr lang="zh-CN" altLang="en-US"/>
              <a:t>观察这些改变对代理行为的影响</a:t>
            </a:r>
            <a:endParaRPr lang="en-US" altLang="zh-CN"/>
          </a:p>
          <a:p>
            <a:pPr lvl="2" eaLnBrk="1" hangingPunct="1">
              <a:buFont typeface="Wingdings" panose="05000000000000000000" pitchFamily="2" charset="2"/>
              <a:buNone/>
            </a:pPr>
            <a:endParaRPr lang="zh-CN" altLang="en-US"/>
          </a:p>
          <a:p>
            <a:pPr lvl="1" eaLnBrk="1" hangingPunct="1"/>
            <a:r>
              <a:rPr lang="zh-CN" altLang="en-US"/>
              <a:t>例如：早期的</a:t>
            </a:r>
            <a:r>
              <a:rPr lang="en-US" altLang="zh-CN"/>
              <a:t>Woggles</a:t>
            </a:r>
            <a:r>
              <a:rPr lang="zh-CN" altLang="en-US"/>
              <a:t>由多个表示为有表情的弹力球组成</a:t>
            </a:r>
          </a:p>
          <a:p>
            <a:pPr lvl="2" eaLnBrk="1" hangingPunct="1"/>
            <a:r>
              <a:rPr lang="zh-CN" altLang="en-US"/>
              <a:t>通过移动标尺上的滑块，可以改变代理的情感</a:t>
            </a:r>
          </a:p>
          <a:p>
            <a:pPr lvl="2" eaLnBrk="1" hangingPunct="1"/>
            <a:r>
              <a:rPr lang="zh-CN" altLang="en-US"/>
              <a:t>导致代理的</a:t>
            </a:r>
            <a:r>
              <a:rPr lang="zh-CN" altLang="en-US" b="1">
                <a:solidFill>
                  <a:srgbClr val="0070C0"/>
                </a:solidFill>
              </a:rPr>
              <a:t>表情、动作</a:t>
            </a:r>
            <a:r>
              <a:rPr lang="zh-CN" altLang="en-US"/>
              <a:t>等行为的改变</a:t>
            </a:r>
          </a:p>
        </p:txBody>
      </p:sp>
      <p:pic>
        <p:nvPicPr>
          <p:cNvPr id="30724" name="Picture 4">
            <a:extLst>
              <a:ext uri="{FF2B5EF4-FFF2-40B4-BE49-F238E27FC236}">
                <a16:creationId xmlns:a16="http://schemas.microsoft.com/office/drawing/2014/main" id="{A4C4F6DF-1047-5AEB-F100-DBA546E4E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4079875"/>
            <a:ext cx="3500438"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a:extLst>
              <a:ext uri="{FF2B5EF4-FFF2-40B4-BE49-F238E27FC236}">
                <a16:creationId xmlns:a16="http://schemas.microsoft.com/office/drawing/2014/main" id="{830422D3-CEA8-7EDD-DA80-691C1BEC14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4C95813-DF9D-450C-80F6-17698921E253}" type="slidenum">
              <a:rPr lang="en-US" altLang="zh-CN" sz="1800"/>
              <a:pPr/>
              <a:t>27</a:t>
            </a:fld>
            <a:endParaRPr lang="en-US" altLang="zh-CN" sz="1800"/>
          </a:p>
        </p:txBody>
      </p:sp>
      <p:sp>
        <p:nvSpPr>
          <p:cNvPr id="31746" name="Rectangle 2">
            <a:extLst>
              <a:ext uri="{FF2B5EF4-FFF2-40B4-BE49-F238E27FC236}">
                <a16:creationId xmlns:a16="http://schemas.microsoft.com/office/drawing/2014/main" id="{5E07EC08-C267-AAC4-6FD1-4968988224D3}"/>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1747" name="Rectangle 3">
            <a:extLst>
              <a:ext uri="{FF2B5EF4-FFF2-40B4-BE49-F238E27FC236}">
                <a16:creationId xmlns:a16="http://schemas.microsoft.com/office/drawing/2014/main" id="{B68BBDFB-D4DE-D70F-5712-C5BE0BF162D5}"/>
              </a:ext>
            </a:extLst>
          </p:cNvPr>
          <p:cNvSpPr>
            <a:spLocks noGrp="1" noChangeArrowheads="1"/>
          </p:cNvSpPr>
          <p:nvPr>
            <p:ph idx="1"/>
          </p:nvPr>
        </p:nvSpPr>
        <p:spPr/>
        <p:txBody>
          <a:bodyPr/>
          <a:lstStyle/>
          <a:p>
            <a:pPr eaLnBrk="1" hangingPunct="1"/>
            <a:r>
              <a:rPr lang="zh-CN" altLang="en-US" b="1">
                <a:solidFill>
                  <a:srgbClr val="C00000"/>
                </a:solidFill>
              </a:rPr>
              <a:t>形象化的对话界面代理</a:t>
            </a:r>
          </a:p>
          <a:p>
            <a:pPr lvl="1" eaLnBrk="1" hangingPunct="1"/>
            <a:r>
              <a:rPr lang="zh-CN" altLang="en-US"/>
              <a:t>研究集中于如何</a:t>
            </a:r>
            <a:r>
              <a:rPr lang="zh-CN" altLang="en-US" b="1">
                <a:solidFill>
                  <a:srgbClr val="0070C0"/>
                </a:solidFill>
              </a:rPr>
              <a:t>模拟人与人对话的各种机制</a:t>
            </a:r>
            <a:r>
              <a:rPr lang="zh-CN" altLang="en-US"/>
              <a:t>，包括</a:t>
            </a:r>
          </a:p>
          <a:p>
            <a:pPr lvl="2" eaLnBrk="1" hangingPunct="1"/>
            <a:r>
              <a:rPr lang="zh-CN" altLang="en-US" b="1">
                <a:solidFill>
                  <a:srgbClr val="0070C0"/>
                </a:solidFill>
              </a:rPr>
              <a:t>识别言语</a:t>
            </a:r>
            <a:r>
              <a:rPr lang="en-US" altLang="zh-CN" b="1">
                <a:solidFill>
                  <a:srgbClr val="0070C0"/>
                </a:solidFill>
              </a:rPr>
              <a:t>/</a:t>
            </a:r>
            <a:r>
              <a:rPr lang="zh-CN" altLang="en-US" b="1">
                <a:solidFill>
                  <a:srgbClr val="0070C0"/>
                </a:solidFill>
              </a:rPr>
              <a:t>非言语的输入</a:t>
            </a:r>
            <a:r>
              <a:rPr lang="zh-CN" altLang="en-US"/>
              <a:t>，并对其做出反应</a:t>
            </a:r>
          </a:p>
          <a:p>
            <a:pPr lvl="2" eaLnBrk="1" hangingPunct="1"/>
            <a:r>
              <a:rPr lang="zh-CN" altLang="en-US" b="1">
                <a:solidFill>
                  <a:srgbClr val="0070C0"/>
                </a:solidFill>
              </a:rPr>
              <a:t>产生言语</a:t>
            </a:r>
            <a:r>
              <a:rPr lang="en-US" altLang="zh-CN" b="1">
                <a:solidFill>
                  <a:srgbClr val="0070C0"/>
                </a:solidFill>
              </a:rPr>
              <a:t>/</a:t>
            </a:r>
            <a:r>
              <a:rPr lang="zh-CN" altLang="en-US" b="1">
                <a:solidFill>
                  <a:srgbClr val="0070C0"/>
                </a:solidFill>
              </a:rPr>
              <a:t>非言语的输出</a:t>
            </a:r>
          </a:p>
          <a:p>
            <a:pPr lvl="2" eaLnBrk="1" hangingPunct="1"/>
            <a:r>
              <a:rPr lang="zh-CN" altLang="en-US"/>
              <a:t>对话机制的处理，如对话过程中的</a:t>
            </a:r>
            <a:r>
              <a:rPr lang="zh-CN" altLang="en-US" b="1">
                <a:solidFill>
                  <a:srgbClr val="0070C0"/>
                </a:solidFill>
              </a:rPr>
              <a:t>协调、次序</a:t>
            </a:r>
            <a:r>
              <a:rPr lang="zh-CN" altLang="en-US"/>
              <a:t>等</a:t>
            </a:r>
          </a:p>
          <a:p>
            <a:pPr lvl="2" eaLnBrk="1" hangingPunct="1"/>
            <a:r>
              <a:rPr lang="zh-CN" altLang="en-US"/>
              <a:t>使用信号表示对话状态、为对话提供建议</a:t>
            </a:r>
            <a:endParaRPr lang="en-US" altLang="zh-CN"/>
          </a:p>
          <a:p>
            <a:pPr lvl="2" eaLnBrk="1" hangingPunct="1">
              <a:buFont typeface="Wingdings" panose="05000000000000000000" pitchFamily="2" charset="2"/>
              <a:buNone/>
            </a:pPr>
            <a:endParaRPr lang="zh-CN" altLang="en-US"/>
          </a:p>
          <a:p>
            <a:pPr lvl="1" eaLnBrk="1" hangingPunct="1"/>
            <a:r>
              <a:rPr lang="zh-CN" altLang="en-US"/>
              <a:t>例如：</a:t>
            </a:r>
            <a:r>
              <a:rPr lang="en-US" altLang="zh-CN"/>
              <a:t>MIT</a:t>
            </a:r>
            <a:r>
              <a:rPr lang="zh-CN" altLang="en-US"/>
              <a:t>开发的</a:t>
            </a:r>
            <a:r>
              <a:rPr lang="zh-CN" altLang="en-US" b="1">
                <a:solidFill>
                  <a:srgbClr val="0070C0"/>
                </a:solidFill>
              </a:rPr>
              <a:t>物业代理</a:t>
            </a:r>
            <a:r>
              <a:rPr lang="en-US" altLang="zh-CN" b="1">
                <a:solidFill>
                  <a:srgbClr val="0070C0"/>
                </a:solidFill>
              </a:rPr>
              <a:t>Rea</a:t>
            </a:r>
          </a:p>
          <a:p>
            <a:pPr lvl="2" eaLnBrk="1" hangingPunct="1"/>
            <a:r>
              <a:rPr lang="zh-CN" altLang="en-US"/>
              <a:t>具有类似人类的外观</a:t>
            </a:r>
          </a:p>
          <a:p>
            <a:pPr lvl="2" eaLnBrk="1" hangingPunct="1"/>
            <a:r>
              <a:rPr lang="zh-CN" altLang="en-US"/>
              <a:t>说话的同时使用非言语手势、表情等</a:t>
            </a:r>
          </a:p>
          <a:p>
            <a:pPr lvl="2" eaLnBrk="1" hangingPunct="1"/>
            <a:r>
              <a:rPr lang="zh-CN" altLang="en-US"/>
              <a:t>交互采用了复杂的人工智能技术</a:t>
            </a:r>
          </a:p>
        </p:txBody>
      </p:sp>
      <p:pic>
        <p:nvPicPr>
          <p:cNvPr id="31748" name="Picture 4">
            <a:extLst>
              <a:ext uri="{FF2B5EF4-FFF2-40B4-BE49-F238E27FC236}">
                <a16:creationId xmlns:a16="http://schemas.microsoft.com/office/drawing/2014/main" id="{569ED26F-4BB8-D828-A892-B6A063999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038" y="3246438"/>
            <a:ext cx="2620962"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a:extLst>
              <a:ext uri="{FF2B5EF4-FFF2-40B4-BE49-F238E27FC236}">
                <a16:creationId xmlns:a16="http://schemas.microsoft.com/office/drawing/2014/main" id="{892EBE8F-575E-16F5-54A5-68758C44737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F0E8609-CD2E-4B05-9AE4-AFEECE76C3FB}" type="slidenum">
              <a:rPr lang="en-US" altLang="zh-CN" sz="1800"/>
              <a:pPr/>
              <a:t>28</a:t>
            </a:fld>
            <a:endParaRPr lang="en-US" altLang="zh-CN" sz="1800"/>
          </a:p>
        </p:txBody>
      </p:sp>
      <p:sp>
        <p:nvSpPr>
          <p:cNvPr id="32770" name="Rectangle 2">
            <a:extLst>
              <a:ext uri="{FF2B5EF4-FFF2-40B4-BE49-F238E27FC236}">
                <a16:creationId xmlns:a16="http://schemas.microsoft.com/office/drawing/2014/main" id="{222C0B54-BDC0-6AC7-75C7-CB70598232EF}"/>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2771" name="Rectangle 3">
            <a:extLst>
              <a:ext uri="{FF2B5EF4-FFF2-40B4-BE49-F238E27FC236}">
                <a16:creationId xmlns:a16="http://schemas.microsoft.com/office/drawing/2014/main" id="{B1C18226-5F07-0251-52CF-BC3B5B2AC6FB}"/>
              </a:ext>
            </a:extLst>
          </p:cNvPr>
          <p:cNvSpPr>
            <a:spLocks noGrp="1" noChangeArrowheads="1"/>
          </p:cNvSpPr>
          <p:nvPr>
            <p:ph idx="1"/>
          </p:nvPr>
        </p:nvSpPr>
        <p:spPr/>
        <p:txBody>
          <a:bodyPr/>
          <a:lstStyle/>
          <a:p>
            <a:pPr eaLnBrk="1" hangingPunct="1">
              <a:lnSpc>
                <a:spcPct val="80000"/>
              </a:lnSpc>
            </a:pPr>
            <a:r>
              <a:rPr lang="en-US" altLang="zh-CN" sz="1900" i="1">
                <a:solidFill>
                  <a:srgbClr val="000000"/>
                </a:solidFill>
              </a:rPr>
              <a:t>Mike approaches screen and Rea turns to face him and says:</a:t>
            </a:r>
          </a:p>
          <a:p>
            <a:pPr eaLnBrk="1" hangingPunct="1">
              <a:lnSpc>
                <a:spcPct val="80000"/>
              </a:lnSpc>
            </a:pPr>
            <a:r>
              <a:rPr lang="en-US" altLang="zh-CN" sz="1900">
                <a:solidFill>
                  <a:srgbClr val="000000"/>
                </a:solidFill>
              </a:rPr>
              <a:t>Hello. How can I help you?</a:t>
            </a:r>
          </a:p>
          <a:p>
            <a:pPr eaLnBrk="1" hangingPunct="1">
              <a:lnSpc>
                <a:spcPct val="80000"/>
              </a:lnSpc>
            </a:pPr>
            <a:r>
              <a:rPr lang="en-US" altLang="zh-CN" sz="1900">
                <a:solidFill>
                  <a:srgbClr val="000000"/>
                </a:solidFill>
              </a:rPr>
              <a:t>Mike: I</a:t>
            </a:r>
            <a:r>
              <a:rPr lang="en-US" altLang="zh-CN" sz="1900">
                <a:solidFill>
                  <a:srgbClr val="000000"/>
                </a:solidFill>
                <a:latin typeface="Verdana" panose="020B0604030504040204" pitchFamily="34" charset="0"/>
              </a:rPr>
              <a:t>’</a:t>
            </a:r>
            <a:r>
              <a:rPr lang="en-US" altLang="zh-CN" sz="1900">
                <a:solidFill>
                  <a:srgbClr val="000000"/>
                </a:solidFill>
              </a:rPr>
              <a:t>m looking to buy a place near MIT.</a:t>
            </a:r>
          </a:p>
          <a:p>
            <a:pPr eaLnBrk="1" hangingPunct="1">
              <a:lnSpc>
                <a:spcPct val="80000"/>
              </a:lnSpc>
            </a:pPr>
            <a:r>
              <a:rPr lang="en-US" altLang="zh-CN" sz="1900" i="1">
                <a:solidFill>
                  <a:srgbClr val="000000"/>
                </a:solidFill>
              </a:rPr>
              <a:t>Rea nods, indicating she is following.</a:t>
            </a:r>
          </a:p>
          <a:p>
            <a:pPr eaLnBrk="1" hangingPunct="1">
              <a:lnSpc>
                <a:spcPct val="80000"/>
              </a:lnSpc>
            </a:pPr>
            <a:r>
              <a:rPr lang="en-US" altLang="zh-CN" sz="1900">
                <a:solidFill>
                  <a:srgbClr val="000000"/>
                </a:solidFill>
              </a:rPr>
              <a:t>Rea: I have a house to show you. (picture of a house appears on the screen)</a:t>
            </a:r>
          </a:p>
          <a:p>
            <a:pPr eaLnBrk="1" hangingPunct="1">
              <a:lnSpc>
                <a:spcPct val="80000"/>
              </a:lnSpc>
            </a:pPr>
            <a:r>
              <a:rPr lang="en-US" altLang="zh-CN" sz="1900">
                <a:solidFill>
                  <a:srgbClr val="000000"/>
                </a:solidFill>
              </a:rPr>
              <a:t>Rea: it is in Somerville.</a:t>
            </a:r>
          </a:p>
          <a:p>
            <a:pPr eaLnBrk="1" hangingPunct="1">
              <a:lnSpc>
                <a:spcPct val="80000"/>
              </a:lnSpc>
            </a:pPr>
            <a:r>
              <a:rPr lang="en-US" altLang="zh-CN" sz="1900">
                <a:solidFill>
                  <a:srgbClr val="000000"/>
                </a:solidFill>
              </a:rPr>
              <a:t>Mike: Tell me about it.</a:t>
            </a:r>
          </a:p>
          <a:p>
            <a:pPr eaLnBrk="1" hangingPunct="1">
              <a:lnSpc>
                <a:spcPct val="80000"/>
              </a:lnSpc>
            </a:pPr>
            <a:r>
              <a:rPr lang="en-US" altLang="zh-CN" sz="1900" i="1">
                <a:solidFill>
                  <a:srgbClr val="000000"/>
                </a:solidFill>
              </a:rPr>
              <a:t>Rea looks up and away while she plans what to say.</a:t>
            </a:r>
          </a:p>
          <a:p>
            <a:pPr eaLnBrk="1" hangingPunct="1">
              <a:lnSpc>
                <a:spcPct val="80000"/>
              </a:lnSpc>
            </a:pPr>
            <a:r>
              <a:rPr lang="en-US" altLang="zh-CN" sz="1900">
                <a:solidFill>
                  <a:srgbClr val="000000"/>
                </a:solidFill>
              </a:rPr>
              <a:t>Rea: It</a:t>
            </a:r>
            <a:r>
              <a:rPr lang="en-US" altLang="zh-CN" sz="1900">
                <a:solidFill>
                  <a:srgbClr val="000000"/>
                </a:solidFill>
                <a:latin typeface="Verdana" panose="020B0604030504040204" pitchFamily="34" charset="0"/>
              </a:rPr>
              <a:t>’</a:t>
            </a:r>
            <a:r>
              <a:rPr lang="en-US" altLang="zh-CN" sz="1900">
                <a:solidFill>
                  <a:srgbClr val="000000"/>
                </a:solidFill>
              </a:rPr>
              <a:t>s big.</a:t>
            </a:r>
          </a:p>
          <a:p>
            <a:pPr eaLnBrk="1" hangingPunct="1">
              <a:lnSpc>
                <a:spcPct val="80000"/>
              </a:lnSpc>
            </a:pPr>
            <a:r>
              <a:rPr lang="en-US" altLang="zh-CN" sz="1900" i="1">
                <a:solidFill>
                  <a:srgbClr val="000000"/>
                </a:solidFill>
              </a:rPr>
              <a:t>Rea makes an expansive gesture with her hands.</a:t>
            </a:r>
          </a:p>
          <a:p>
            <a:pPr eaLnBrk="1" hangingPunct="1">
              <a:lnSpc>
                <a:spcPct val="80000"/>
              </a:lnSpc>
            </a:pPr>
            <a:r>
              <a:rPr lang="en-US" altLang="zh-CN" sz="1900" i="1">
                <a:solidFill>
                  <a:srgbClr val="000000"/>
                </a:solidFill>
              </a:rPr>
              <a:t>Mike brings his hands up as if to speak, so Rea does not continue, waiting for him to speak.</a:t>
            </a:r>
          </a:p>
          <a:p>
            <a:pPr eaLnBrk="1" hangingPunct="1">
              <a:lnSpc>
                <a:spcPct val="80000"/>
              </a:lnSpc>
            </a:pPr>
            <a:r>
              <a:rPr lang="en-US" altLang="zh-CN" sz="1900">
                <a:solidFill>
                  <a:srgbClr val="000000"/>
                </a:solidFill>
              </a:rPr>
              <a:t>Mike: Tell me more about it.</a:t>
            </a:r>
          </a:p>
          <a:p>
            <a:pPr eaLnBrk="1" hangingPunct="1">
              <a:lnSpc>
                <a:spcPct val="80000"/>
              </a:lnSpc>
            </a:pPr>
            <a:r>
              <a:rPr lang="en-US" altLang="zh-CN" sz="1900"/>
              <a:t>Rea: Sure thing. It has a nice garden...</a:t>
            </a:r>
          </a:p>
          <a:p>
            <a:pPr eaLnBrk="1" hangingPunct="1">
              <a:lnSpc>
                <a:spcPct val="80000"/>
              </a:lnSpc>
            </a:pPr>
            <a:r>
              <a:rPr lang="en-US" altLang="zh-CN" sz="1800">
                <a:solidFill>
                  <a:srgbClr val="1D6E76"/>
                </a:solidFill>
              </a:rPr>
              <a:t>Would you buy a house from her?</a:t>
            </a:r>
            <a:endParaRPr lang="en-US" altLang="zh-CN"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a:extLst>
              <a:ext uri="{FF2B5EF4-FFF2-40B4-BE49-F238E27FC236}">
                <a16:creationId xmlns:a16="http://schemas.microsoft.com/office/drawing/2014/main" id="{2E094B5F-C8D7-DA07-D7E1-AE8A070A89F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8AE7AE1-83DD-4C50-9F5C-84E59B57D2DE}" type="slidenum">
              <a:rPr lang="en-US" altLang="zh-CN" sz="1800"/>
              <a:pPr/>
              <a:t>29</a:t>
            </a:fld>
            <a:endParaRPr lang="en-US" altLang="zh-CN" sz="1800"/>
          </a:p>
        </p:txBody>
      </p:sp>
      <p:sp>
        <p:nvSpPr>
          <p:cNvPr id="33794" name="Rectangle 2">
            <a:extLst>
              <a:ext uri="{FF2B5EF4-FFF2-40B4-BE49-F238E27FC236}">
                <a16:creationId xmlns:a16="http://schemas.microsoft.com/office/drawing/2014/main" id="{9E77545C-C09D-C089-CD4E-124604B8322A}"/>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3795" name="Rectangle 3">
            <a:extLst>
              <a:ext uri="{FF2B5EF4-FFF2-40B4-BE49-F238E27FC236}">
                <a16:creationId xmlns:a16="http://schemas.microsoft.com/office/drawing/2014/main" id="{99ACFB75-AF72-6AD5-F329-8D12B184ECAA}"/>
              </a:ext>
            </a:extLst>
          </p:cNvPr>
          <p:cNvSpPr>
            <a:spLocks noGrp="1" noChangeArrowheads="1"/>
          </p:cNvSpPr>
          <p:nvPr>
            <p:ph idx="1"/>
          </p:nvPr>
        </p:nvSpPr>
        <p:spPr>
          <a:xfrm>
            <a:off x="685800" y="1066800"/>
            <a:ext cx="7772400" cy="4522788"/>
          </a:xfrm>
        </p:spPr>
        <p:txBody>
          <a:bodyPr/>
          <a:lstStyle/>
          <a:p>
            <a:pPr eaLnBrk="1" hangingPunct="1"/>
            <a:r>
              <a:rPr lang="zh-CN" altLang="en-US" b="1">
                <a:solidFill>
                  <a:srgbClr val="C00000"/>
                </a:solidFill>
              </a:rPr>
              <a:t>人格化</a:t>
            </a:r>
            <a:r>
              <a:rPr lang="zh-CN" altLang="en-US"/>
              <a:t> </a:t>
            </a:r>
            <a:r>
              <a:rPr lang="en-US" altLang="zh-CN" i="1"/>
              <a:t>VS </a:t>
            </a:r>
            <a:r>
              <a:rPr lang="zh-CN" altLang="en-US" b="1">
                <a:solidFill>
                  <a:srgbClr val="C00000"/>
                </a:solidFill>
              </a:rPr>
              <a:t>简单卡通动画</a:t>
            </a:r>
          </a:p>
          <a:p>
            <a:pPr lvl="1" eaLnBrk="1" hangingPunct="1"/>
            <a:r>
              <a:rPr lang="zh-CN" altLang="en-US"/>
              <a:t>本教材认为实用的是那些卡通动画，因为至少</a:t>
            </a:r>
            <a:r>
              <a:rPr lang="zh-CN" altLang="en-US" b="1">
                <a:solidFill>
                  <a:srgbClr val="0070C0"/>
                </a:solidFill>
              </a:rPr>
              <a:t>不会自以为是</a:t>
            </a:r>
            <a:r>
              <a:rPr lang="zh-CN" altLang="en-US"/>
              <a:t>，给人一种信念上的错觉</a:t>
            </a:r>
          </a:p>
          <a:p>
            <a:pPr lvl="1" eaLnBrk="1" hangingPunct="1"/>
            <a:r>
              <a:rPr lang="zh-CN" altLang="en-US"/>
              <a:t>一旦人们发现被愚弄，则会感到沮丧或不满</a:t>
            </a:r>
            <a:endParaRPr lang="en-US" altLang="zh-CN"/>
          </a:p>
          <a:p>
            <a:pPr lvl="1" eaLnBrk="1" hangingPunct="1">
              <a:buFontTx/>
              <a:buNone/>
            </a:pPr>
            <a:endParaRPr lang="zh-CN" altLang="en-US"/>
          </a:p>
          <a:p>
            <a:pPr lvl="1" eaLnBrk="1" hangingPunct="1"/>
            <a:r>
              <a:rPr lang="zh-CN" altLang="en-US"/>
              <a:t>事实上，这也是</a:t>
            </a:r>
            <a:r>
              <a:rPr lang="en-US" altLang="zh-CN"/>
              <a:t>HCI</a:t>
            </a:r>
            <a:r>
              <a:rPr lang="zh-CN" altLang="en-US"/>
              <a:t>和人工智能（</a:t>
            </a:r>
            <a:r>
              <a:rPr lang="en-US" altLang="zh-CN"/>
              <a:t>AI</a:t>
            </a:r>
            <a:r>
              <a:rPr lang="zh-CN" altLang="en-US"/>
              <a:t>）争论的焦点</a:t>
            </a:r>
          </a:p>
          <a:p>
            <a:pPr lvl="2" eaLnBrk="1" hangingPunct="1"/>
            <a:r>
              <a:rPr lang="en-US" altLang="zh-CN" b="1">
                <a:solidFill>
                  <a:srgbClr val="0070C0"/>
                </a:solidFill>
              </a:rPr>
              <a:t>AI </a:t>
            </a:r>
            <a:r>
              <a:rPr lang="zh-CN" altLang="en-US" b="1">
                <a:solidFill>
                  <a:srgbClr val="0070C0"/>
                </a:solidFill>
              </a:rPr>
              <a:t>研究者</a:t>
            </a:r>
            <a:r>
              <a:rPr lang="zh-CN" altLang="en-US"/>
              <a:t>需要展示其智能技术已经进入实用阶段</a:t>
            </a:r>
          </a:p>
          <a:p>
            <a:pPr lvl="2" eaLnBrk="1" hangingPunct="1"/>
            <a:r>
              <a:rPr lang="en-US" altLang="zh-CN" b="1">
                <a:solidFill>
                  <a:srgbClr val="0070C0"/>
                </a:solidFill>
              </a:rPr>
              <a:t>HCI</a:t>
            </a:r>
            <a:r>
              <a:rPr lang="zh-CN" altLang="en-US" b="1">
                <a:solidFill>
                  <a:srgbClr val="0070C0"/>
                </a:solidFill>
              </a:rPr>
              <a:t>和心理学研究者</a:t>
            </a:r>
            <a:r>
              <a:rPr lang="zh-CN" altLang="en-US"/>
              <a:t>甚至反对使用任何形式的智能代理</a:t>
            </a:r>
            <a:endParaRPr lang="en-US" altLang="zh-CN"/>
          </a:p>
          <a:p>
            <a:pPr lvl="2" eaLnBrk="1" hangingPunct="1">
              <a:buFont typeface="Wingdings" panose="05000000000000000000" pitchFamily="2" charset="2"/>
              <a:buNone/>
            </a:pPr>
            <a:endParaRPr lang="zh-CN" altLang="en-US"/>
          </a:p>
          <a:p>
            <a:pPr lvl="1" eaLnBrk="1" hangingPunct="1"/>
            <a:r>
              <a:rPr lang="zh-CN" altLang="en-US"/>
              <a:t>对于</a:t>
            </a:r>
            <a:r>
              <a:rPr lang="en-US" altLang="zh-CN"/>
              <a:t>HCI</a:t>
            </a:r>
            <a:r>
              <a:rPr lang="zh-CN" altLang="en-US"/>
              <a:t>，</a:t>
            </a:r>
            <a:r>
              <a:rPr lang="zh-CN" altLang="en-US" b="1">
                <a:solidFill>
                  <a:srgbClr val="0070C0"/>
                </a:solidFill>
              </a:rPr>
              <a:t>如果一种技术无论如何改进，都会对交互带来限制或障碍</a:t>
            </a:r>
            <a:r>
              <a:rPr lang="zh-CN" altLang="en-US"/>
              <a:t>，则是不可用技术</a:t>
            </a:r>
          </a:p>
          <a:p>
            <a:pPr lvl="2" eaLnBrk="1" hangingPunct="1"/>
            <a:r>
              <a:rPr lang="zh-CN" altLang="en-US"/>
              <a:t>例如：自然语言理解问题，现在和近期内无法解决</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a:extLst>
              <a:ext uri="{FF2B5EF4-FFF2-40B4-BE49-F238E27FC236}">
                <a16:creationId xmlns:a16="http://schemas.microsoft.com/office/drawing/2014/main" id="{B02FAA63-175A-9011-BB8F-324F89F479D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FC7FFCA-3A3F-466C-909A-997172F7582B}" type="slidenum">
              <a:rPr lang="en-US" altLang="zh-CN" sz="1800"/>
              <a:pPr/>
              <a:t>3</a:t>
            </a:fld>
            <a:endParaRPr lang="en-US" altLang="zh-CN" sz="1800"/>
          </a:p>
        </p:txBody>
      </p:sp>
      <p:sp>
        <p:nvSpPr>
          <p:cNvPr id="7170" name="Rectangle 2">
            <a:extLst>
              <a:ext uri="{FF2B5EF4-FFF2-40B4-BE49-F238E27FC236}">
                <a16:creationId xmlns:a16="http://schemas.microsoft.com/office/drawing/2014/main" id="{EA46889A-CEBC-951B-4153-A2B776B947E8}"/>
              </a:ext>
            </a:extLst>
          </p:cNvPr>
          <p:cNvSpPr>
            <a:spLocks noGrp="1" noChangeArrowheads="1"/>
          </p:cNvSpPr>
          <p:nvPr>
            <p:ph type="title"/>
          </p:nvPr>
        </p:nvSpPr>
        <p:spPr/>
        <p:txBody>
          <a:bodyPr/>
          <a:lstStyle/>
          <a:p>
            <a:pPr eaLnBrk="1" hangingPunct="1"/>
            <a:r>
              <a:rPr lang="en-US" altLang="zh-CN"/>
              <a:t>5.1 </a:t>
            </a:r>
            <a:r>
              <a:rPr lang="zh-CN" altLang="en-US"/>
              <a:t>引言</a:t>
            </a:r>
          </a:p>
        </p:txBody>
      </p:sp>
      <p:sp>
        <p:nvSpPr>
          <p:cNvPr id="7171" name="Rectangle 3">
            <a:extLst>
              <a:ext uri="{FF2B5EF4-FFF2-40B4-BE49-F238E27FC236}">
                <a16:creationId xmlns:a16="http://schemas.microsoft.com/office/drawing/2014/main" id="{08978D6C-C310-F734-2359-1DEC5DDE44DE}"/>
              </a:ext>
            </a:extLst>
          </p:cNvPr>
          <p:cNvSpPr>
            <a:spLocks noGrp="1" noChangeArrowheads="1"/>
          </p:cNvSpPr>
          <p:nvPr>
            <p:ph idx="1"/>
          </p:nvPr>
        </p:nvSpPr>
        <p:spPr/>
        <p:txBody>
          <a:bodyPr/>
          <a:lstStyle/>
          <a:p>
            <a:pPr eaLnBrk="1" hangingPunct="1"/>
            <a:r>
              <a:rPr lang="zh-CN" altLang="en-US"/>
              <a:t>一个使用情节</a:t>
            </a:r>
          </a:p>
          <a:p>
            <a:pPr lvl="1" eaLnBrk="1" hangingPunct="1">
              <a:buFontTx/>
              <a:buNone/>
            </a:pPr>
            <a:r>
              <a:rPr lang="zh-CN" altLang="en-US"/>
              <a:t>    </a:t>
            </a:r>
            <a:r>
              <a:rPr lang="en-US" altLang="zh-CN" sz="2000"/>
              <a:t>Imagine you have just logged into your new computer, and it is displaying some of its fancy features. It then begins asking you a series of questions. You are in a hurry to get to your email, but it pops up with yet another start-up window to set some option that is not necessary to configure now. You exhale, frown, mutter something under your breath, and proceed to type with a little more speed and intensity.</a:t>
            </a:r>
          </a:p>
          <a:p>
            <a:pPr lvl="1" eaLnBrk="1" hangingPunct="1"/>
            <a:r>
              <a:rPr lang="zh-CN" altLang="en-US"/>
              <a:t>为了开始有效的工作，系统需要用户设置许多参数</a:t>
            </a:r>
          </a:p>
          <a:p>
            <a:pPr lvl="1" eaLnBrk="1" hangingPunct="1"/>
            <a:r>
              <a:rPr lang="zh-CN" altLang="en-US"/>
              <a:t>但忽视了用户此时处于一种什么心理状态和心情</a:t>
            </a:r>
          </a:p>
          <a:p>
            <a:pPr lvl="1" eaLnBrk="1" hangingPunct="1"/>
            <a:r>
              <a:rPr lang="zh-CN" altLang="en-US"/>
              <a:t>导致用户感觉郁闷、厌烦、气馁或沮丧等等</a:t>
            </a:r>
            <a:endParaRPr lang="en-US" altLang="zh-CN"/>
          </a:p>
          <a:p>
            <a:pPr lvl="1" eaLnBrk="1" hangingPunct="1">
              <a:buFontTx/>
              <a:buNone/>
            </a:pPr>
            <a:endParaRPr lang="zh-CN" altLang="en-US"/>
          </a:p>
          <a:p>
            <a:pPr eaLnBrk="1" hangingPunct="1"/>
            <a:r>
              <a:rPr lang="zh-CN" altLang="en-US"/>
              <a:t>多年来，人们一直</a:t>
            </a:r>
            <a:r>
              <a:rPr lang="zh-CN" altLang="en-US" b="1">
                <a:solidFill>
                  <a:srgbClr val="0070C0"/>
                </a:solidFill>
              </a:rPr>
              <a:t>强调如何开发高效和有效的系统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a:extLst>
              <a:ext uri="{FF2B5EF4-FFF2-40B4-BE49-F238E27FC236}">
                <a16:creationId xmlns:a16="http://schemas.microsoft.com/office/drawing/2014/main" id="{BD8F9435-2073-D3CB-184F-D922DF8A43D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A1A4A02-F8E4-4276-AF5E-595CCFCF0D74}" type="slidenum">
              <a:rPr lang="en-US" altLang="zh-CN" sz="1800"/>
              <a:pPr/>
              <a:t>30</a:t>
            </a:fld>
            <a:endParaRPr lang="en-US" altLang="zh-CN" sz="1800"/>
          </a:p>
        </p:txBody>
      </p:sp>
      <p:sp>
        <p:nvSpPr>
          <p:cNvPr id="34818" name="Rectangle 2">
            <a:extLst>
              <a:ext uri="{FF2B5EF4-FFF2-40B4-BE49-F238E27FC236}">
                <a16:creationId xmlns:a16="http://schemas.microsoft.com/office/drawing/2014/main" id="{3B3F13D5-597C-3863-9F22-1EAAD9A930E9}"/>
              </a:ext>
            </a:extLst>
          </p:cNvPr>
          <p:cNvSpPr>
            <a:spLocks noGrp="1" noChangeArrowheads="1"/>
          </p:cNvSpPr>
          <p:nvPr>
            <p:ph type="title"/>
          </p:nvPr>
        </p:nvSpPr>
        <p:spPr/>
        <p:txBody>
          <a:bodyPr/>
          <a:lstStyle/>
          <a:p>
            <a:pPr eaLnBrk="1" hangingPunct="1"/>
            <a:r>
              <a:rPr lang="en-US" altLang="zh-CN"/>
              <a:t>5.6.2 </a:t>
            </a:r>
            <a:r>
              <a:rPr lang="zh-CN" altLang="en-US"/>
              <a:t>一般的设计问题</a:t>
            </a:r>
          </a:p>
        </p:txBody>
      </p:sp>
      <p:sp>
        <p:nvSpPr>
          <p:cNvPr id="34819" name="Rectangle 3">
            <a:extLst>
              <a:ext uri="{FF2B5EF4-FFF2-40B4-BE49-F238E27FC236}">
                <a16:creationId xmlns:a16="http://schemas.microsoft.com/office/drawing/2014/main" id="{A938A57B-DE65-3CA1-BC16-6ABF23E86F47}"/>
              </a:ext>
            </a:extLst>
          </p:cNvPr>
          <p:cNvSpPr>
            <a:spLocks noGrp="1" noChangeArrowheads="1"/>
          </p:cNvSpPr>
          <p:nvPr>
            <p:ph idx="1"/>
          </p:nvPr>
        </p:nvSpPr>
        <p:spPr/>
        <p:txBody>
          <a:bodyPr/>
          <a:lstStyle/>
          <a:p>
            <a:pPr eaLnBrk="1" hangingPunct="1"/>
            <a:r>
              <a:rPr lang="zh-CN" altLang="en-US" b="1">
                <a:solidFill>
                  <a:srgbClr val="C00000"/>
                </a:solidFill>
              </a:rPr>
              <a:t>虚拟代理的可信度</a:t>
            </a:r>
            <a:r>
              <a:rPr lang="zh-CN" altLang="en-US"/>
              <a:t>（</a:t>
            </a:r>
            <a:r>
              <a:rPr lang="en-GB" altLang="zh-CN"/>
              <a:t>believability</a:t>
            </a:r>
            <a:r>
              <a:rPr lang="zh-CN" altLang="en-US"/>
              <a:t>）</a:t>
            </a:r>
          </a:p>
          <a:p>
            <a:pPr lvl="1" eaLnBrk="1" hangingPunct="1"/>
            <a:r>
              <a:rPr lang="zh-CN" altLang="en-US"/>
              <a:t>即指</a:t>
            </a:r>
            <a:r>
              <a:rPr lang="zh-CN" altLang="en-US" b="1">
                <a:solidFill>
                  <a:srgbClr val="0070C0"/>
                </a:solidFill>
              </a:rPr>
              <a:t>用户相信代理具有意图、人性的程度</a:t>
            </a:r>
          </a:p>
          <a:p>
            <a:pPr lvl="1" eaLnBrk="1" hangingPunct="1"/>
            <a:r>
              <a:rPr lang="zh-CN" altLang="en-US"/>
              <a:t>自然，可信度与代理</a:t>
            </a:r>
            <a:r>
              <a:rPr lang="zh-CN" altLang="en-US" b="1">
                <a:solidFill>
                  <a:srgbClr val="0070C0"/>
                </a:solidFill>
              </a:rPr>
              <a:t>如何与用户进行通信</a:t>
            </a:r>
            <a:r>
              <a:rPr lang="zh-CN" altLang="en-US"/>
              <a:t>相关</a:t>
            </a:r>
          </a:p>
          <a:p>
            <a:pPr lvl="2" eaLnBrk="1" hangingPunct="1"/>
            <a:r>
              <a:rPr lang="zh-CN" altLang="en-US"/>
              <a:t>例如：外观、行为、交互方式等方面的因素</a:t>
            </a:r>
          </a:p>
          <a:p>
            <a:pPr lvl="1" eaLnBrk="1" hangingPunct="1"/>
            <a:r>
              <a:rPr lang="zh-CN" altLang="en-US" b="1">
                <a:solidFill>
                  <a:srgbClr val="0070C0"/>
                </a:solidFill>
              </a:rPr>
              <a:t>不一定看上去更像人类的代理是可信的</a:t>
            </a:r>
            <a:endParaRPr lang="en-US" altLang="zh-CN" b="1">
              <a:solidFill>
                <a:srgbClr val="0070C0"/>
              </a:solidFill>
            </a:endParaRPr>
          </a:p>
          <a:p>
            <a:pPr lvl="1" eaLnBrk="1" hangingPunct="1">
              <a:buFontTx/>
              <a:buNone/>
            </a:pPr>
            <a:endParaRPr lang="zh-CN" altLang="en-US"/>
          </a:p>
          <a:p>
            <a:pPr eaLnBrk="1" hangingPunct="1"/>
            <a:r>
              <a:rPr lang="zh-CN" altLang="en-US" b="1">
                <a:solidFill>
                  <a:srgbClr val="C00000"/>
                </a:solidFill>
              </a:rPr>
              <a:t>外观</a:t>
            </a:r>
            <a:r>
              <a:rPr lang="zh-CN" altLang="en-US"/>
              <a:t>（</a:t>
            </a:r>
            <a:r>
              <a:rPr lang="en-US" altLang="zh-CN"/>
              <a:t>appearance</a:t>
            </a:r>
            <a:r>
              <a:rPr lang="zh-CN" altLang="en-US"/>
              <a:t>）</a:t>
            </a:r>
          </a:p>
          <a:p>
            <a:pPr lvl="1" eaLnBrk="1" hangingPunct="1"/>
            <a:r>
              <a:rPr lang="zh-CN" altLang="en-US"/>
              <a:t>研究表明，类似</a:t>
            </a:r>
            <a:r>
              <a:rPr lang="zh-CN" altLang="en-US" b="1">
                <a:solidFill>
                  <a:srgbClr val="0070C0"/>
                </a:solidFill>
              </a:rPr>
              <a:t>卡通的简单代理</a:t>
            </a:r>
            <a:r>
              <a:rPr lang="zh-CN" altLang="en-US"/>
              <a:t>比仿真代理更为可信</a:t>
            </a:r>
          </a:p>
          <a:p>
            <a:pPr lvl="2" eaLnBrk="1" hangingPunct="1"/>
            <a:r>
              <a:rPr lang="zh-CN" altLang="en-US"/>
              <a:t>因为仿真只是貌似，而非神似，用户立即感到厌烦</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行为</a:t>
            </a:r>
            <a:r>
              <a:rPr lang="zh-CN" altLang="en-US"/>
              <a:t>（</a:t>
            </a:r>
            <a:r>
              <a:rPr lang="en-US" altLang="zh-CN"/>
              <a:t>behavior</a:t>
            </a:r>
            <a:r>
              <a:rPr lang="zh-CN" altLang="en-US"/>
              <a:t>）</a:t>
            </a:r>
          </a:p>
          <a:p>
            <a:pPr lvl="1" eaLnBrk="1" hangingPunct="1"/>
            <a:r>
              <a:rPr lang="zh-CN" altLang="en-US"/>
              <a:t>与代理如何在屏幕上移动、作手势、引导视线相关</a:t>
            </a:r>
          </a:p>
          <a:p>
            <a:pPr lvl="2" eaLnBrk="1" hangingPunct="1"/>
            <a:r>
              <a:rPr lang="zh-CN" altLang="en-US"/>
              <a:t>例如：举止是否符合当前交互的上下文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a:extLst>
              <a:ext uri="{FF2B5EF4-FFF2-40B4-BE49-F238E27FC236}">
                <a16:creationId xmlns:a16="http://schemas.microsoft.com/office/drawing/2014/main" id="{F43E37E6-B197-A30B-8843-8DF29E6744C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18751E7-CAA7-4BF8-A319-4663043426EE}" type="slidenum">
              <a:rPr lang="en-US" altLang="zh-CN" sz="1800"/>
              <a:pPr/>
              <a:t>31</a:t>
            </a:fld>
            <a:endParaRPr lang="en-US" altLang="zh-CN" sz="1800"/>
          </a:p>
        </p:txBody>
      </p:sp>
      <p:sp>
        <p:nvSpPr>
          <p:cNvPr id="35842" name="Rectangle 2">
            <a:extLst>
              <a:ext uri="{FF2B5EF4-FFF2-40B4-BE49-F238E27FC236}">
                <a16:creationId xmlns:a16="http://schemas.microsoft.com/office/drawing/2014/main" id="{6426FCAB-D56B-51A9-CF60-9895C5FF93C8}"/>
              </a:ext>
            </a:extLst>
          </p:cNvPr>
          <p:cNvSpPr>
            <a:spLocks noGrp="1" noChangeArrowheads="1"/>
          </p:cNvSpPr>
          <p:nvPr>
            <p:ph type="title"/>
          </p:nvPr>
        </p:nvSpPr>
        <p:spPr/>
        <p:txBody>
          <a:bodyPr/>
          <a:lstStyle/>
          <a:p>
            <a:pPr eaLnBrk="1" hangingPunct="1"/>
            <a:r>
              <a:rPr lang="en-US" altLang="zh-CN"/>
              <a:t>5.6.2 </a:t>
            </a:r>
            <a:r>
              <a:rPr lang="zh-CN" altLang="en-US"/>
              <a:t>一般的设计问题</a:t>
            </a:r>
          </a:p>
        </p:txBody>
      </p:sp>
      <p:sp>
        <p:nvSpPr>
          <p:cNvPr id="35843" name="Rectangle 3">
            <a:extLst>
              <a:ext uri="{FF2B5EF4-FFF2-40B4-BE49-F238E27FC236}">
                <a16:creationId xmlns:a16="http://schemas.microsoft.com/office/drawing/2014/main" id="{8581EE48-902C-D7A2-DA62-F2EBE7941F5E}"/>
              </a:ext>
            </a:extLst>
          </p:cNvPr>
          <p:cNvSpPr>
            <a:spLocks noGrp="1" noChangeArrowheads="1"/>
          </p:cNvSpPr>
          <p:nvPr>
            <p:ph idx="1"/>
          </p:nvPr>
        </p:nvSpPr>
        <p:spPr/>
        <p:txBody>
          <a:bodyPr/>
          <a:lstStyle/>
          <a:p>
            <a:pPr eaLnBrk="1" hangingPunct="1"/>
            <a:r>
              <a:rPr lang="zh-CN" altLang="en-US" b="1">
                <a:solidFill>
                  <a:srgbClr val="C00000"/>
                </a:solidFill>
              </a:rPr>
              <a:t>交互方式</a:t>
            </a:r>
          </a:p>
          <a:p>
            <a:pPr lvl="1" eaLnBrk="1" hangingPunct="1"/>
            <a:r>
              <a:rPr lang="zh-CN" altLang="en-US"/>
              <a:t>如上所述，仿真人类最终将导致不可信</a:t>
            </a:r>
          </a:p>
          <a:p>
            <a:pPr lvl="1" eaLnBrk="1" hangingPunct="1"/>
            <a:r>
              <a:rPr lang="zh-CN" altLang="en-US"/>
              <a:t>更实用的是目前</a:t>
            </a:r>
            <a:r>
              <a:rPr lang="zh-CN" altLang="en-US" b="1">
                <a:solidFill>
                  <a:srgbClr val="0070C0"/>
                </a:solidFill>
              </a:rPr>
              <a:t>电话语音系统</a:t>
            </a:r>
            <a:r>
              <a:rPr lang="zh-CN" altLang="en-US"/>
              <a:t>所采用的方式</a:t>
            </a:r>
          </a:p>
          <a:p>
            <a:pPr lvl="2" eaLnBrk="1" hangingPunct="1"/>
            <a:r>
              <a:rPr lang="zh-CN" altLang="en-US"/>
              <a:t>即真人录音 </a:t>
            </a:r>
            <a:r>
              <a:rPr lang="en-US" altLang="zh-CN"/>
              <a:t>+ </a:t>
            </a:r>
            <a:r>
              <a:rPr lang="zh-CN" altLang="en-US"/>
              <a:t>菜单选择</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a:extLst>
              <a:ext uri="{FF2B5EF4-FFF2-40B4-BE49-F238E27FC236}">
                <a16:creationId xmlns:a16="http://schemas.microsoft.com/office/drawing/2014/main" id="{C5BCCED1-B088-6ACF-5957-53A17F88DB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D9A6B38-AFB9-4DB5-B02F-42F5CC8C979D}" type="slidenum">
              <a:rPr lang="en-US" altLang="zh-CN" sz="1800"/>
              <a:pPr/>
              <a:t>32</a:t>
            </a:fld>
            <a:endParaRPr lang="en-US" altLang="zh-CN" sz="1800"/>
          </a:p>
        </p:txBody>
      </p:sp>
      <p:sp>
        <p:nvSpPr>
          <p:cNvPr id="36866" name="Rectangle 2">
            <a:extLst>
              <a:ext uri="{FF2B5EF4-FFF2-40B4-BE49-F238E27FC236}">
                <a16:creationId xmlns:a16="http://schemas.microsoft.com/office/drawing/2014/main" id="{B549EFC6-E85E-6879-3216-1BAC2FBEC5D1}"/>
              </a:ext>
            </a:extLst>
          </p:cNvPr>
          <p:cNvSpPr>
            <a:spLocks noGrp="1" noChangeArrowheads="1"/>
          </p:cNvSpPr>
          <p:nvPr>
            <p:ph type="title"/>
          </p:nvPr>
        </p:nvSpPr>
        <p:spPr/>
        <p:txBody>
          <a:bodyPr/>
          <a:lstStyle/>
          <a:p>
            <a:pPr eaLnBrk="1" hangingPunct="1"/>
            <a:r>
              <a:rPr lang="zh-CN" altLang="en-US"/>
              <a:t>小结</a:t>
            </a:r>
          </a:p>
        </p:txBody>
      </p:sp>
      <p:sp>
        <p:nvSpPr>
          <p:cNvPr id="36867" name="Rectangle 3">
            <a:extLst>
              <a:ext uri="{FF2B5EF4-FFF2-40B4-BE49-F238E27FC236}">
                <a16:creationId xmlns:a16="http://schemas.microsoft.com/office/drawing/2014/main" id="{99D3990B-25A5-A152-F07E-F5296D00CBE3}"/>
              </a:ext>
            </a:extLst>
          </p:cNvPr>
          <p:cNvSpPr>
            <a:spLocks noGrp="1" noChangeArrowheads="1"/>
          </p:cNvSpPr>
          <p:nvPr>
            <p:ph idx="1"/>
          </p:nvPr>
        </p:nvSpPr>
        <p:spPr/>
        <p:txBody>
          <a:bodyPr/>
          <a:lstStyle/>
          <a:p>
            <a:pPr eaLnBrk="1" hangingPunct="1"/>
            <a:r>
              <a:rPr lang="zh-CN" altLang="en-US"/>
              <a:t>本章要点</a:t>
            </a:r>
          </a:p>
          <a:p>
            <a:pPr lvl="1" eaLnBrk="1" hangingPunct="1"/>
            <a:r>
              <a:rPr lang="zh-CN" altLang="en-US"/>
              <a:t>情感方面关注交互式系统如何引起用户的情感反应</a:t>
            </a:r>
          </a:p>
          <a:p>
            <a:pPr lvl="1" eaLnBrk="1" hangingPunct="1"/>
            <a:r>
              <a:rPr lang="zh-CN" altLang="en-US"/>
              <a:t>良设计的界面可以引起用户好的感觉</a:t>
            </a:r>
          </a:p>
          <a:p>
            <a:pPr lvl="1" eaLnBrk="1" hangingPunct="1"/>
            <a:r>
              <a:rPr lang="zh-CN" altLang="en-US"/>
              <a:t>有表现力的界面可以提供令人放心的反馈</a:t>
            </a:r>
          </a:p>
          <a:p>
            <a:pPr lvl="1" eaLnBrk="1" hangingPunct="1"/>
            <a:r>
              <a:rPr lang="zh-CN" altLang="en-US"/>
              <a:t>设计不佳的界面导致用户沮丧，甚至愤怒</a:t>
            </a:r>
          </a:p>
          <a:p>
            <a:pPr lvl="1" eaLnBrk="1" hangingPunct="1"/>
            <a:r>
              <a:rPr lang="zh-CN" altLang="en-US"/>
              <a:t>拟人化是将人性赋予非生命物体</a:t>
            </a:r>
          </a:p>
          <a:p>
            <a:pPr lvl="1" eaLnBrk="1" hangingPunct="1"/>
            <a:r>
              <a:rPr lang="zh-CN" altLang="en-US"/>
              <a:t>日益流行的拟人化形式是创建代理或其他虚拟角色作为界面的一部分</a:t>
            </a:r>
          </a:p>
          <a:p>
            <a:pPr lvl="1" eaLnBrk="1" hangingPunct="1"/>
            <a:r>
              <a:rPr lang="zh-CN" altLang="en-US"/>
              <a:t>用户更容易接受可信的界面代理</a:t>
            </a:r>
          </a:p>
          <a:p>
            <a:pPr lvl="1" eaLnBrk="1" hangingPunct="1"/>
            <a:r>
              <a:rPr lang="zh-CN" altLang="en-US"/>
              <a:t>用户通常选择卡通式的简单代理，而非仿真代理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3">
            <a:extLst>
              <a:ext uri="{FF2B5EF4-FFF2-40B4-BE49-F238E27FC236}">
                <a16:creationId xmlns:a16="http://schemas.microsoft.com/office/drawing/2014/main" id="{52B6B886-5825-4D2F-EACD-F4DD2AD59A8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E1F73F8-4E0C-4141-B88A-4CB91E61C8FA}" type="slidenum">
              <a:rPr lang="en-US" altLang="zh-CN" sz="1800"/>
              <a:pPr/>
              <a:t>4</a:t>
            </a:fld>
            <a:endParaRPr lang="en-US" altLang="zh-CN" sz="1800"/>
          </a:p>
        </p:txBody>
      </p:sp>
      <p:sp>
        <p:nvSpPr>
          <p:cNvPr id="8194" name="Rectangle 2">
            <a:extLst>
              <a:ext uri="{FF2B5EF4-FFF2-40B4-BE49-F238E27FC236}">
                <a16:creationId xmlns:a16="http://schemas.microsoft.com/office/drawing/2014/main" id="{A28143CD-F3B1-F8BD-7E6E-2A2EA5555A3E}"/>
              </a:ext>
            </a:extLst>
          </p:cNvPr>
          <p:cNvSpPr>
            <a:spLocks noGrp="1" noChangeArrowheads="1"/>
          </p:cNvSpPr>
          <p:nvPr>
            <p:ph type="title"/>
          </p:nvPr>
        </p:nvSpPr>
        <p:spPr/>
        <p:txBody>
          <a:bodyPr/>
          <a:lstStyle/>
          <a:p>
            <a:pPr eaLnBrk="1" hangingPunct="1"/>
            <a:r>
              <a:rPr lang="en-US" altLang="zh-CN"/>
              <a:t>5.1 </a:t>
            </a:r>
            <a:r>
              <a:rPr lang="zh-CN" altLang="en-US"/>
              <a:t>引言</a:t>
            </a:r>
          </a:p>
        </p:txBody>
      </p:sp>
      <p:sp>
        <p:nvSpPr>
          <p:cNvPr id="8195" name="Rectangle 3">
            <a:extLst>
              <a:ext uri="{FF2B5EF4-FFF2-40B4-BE49-F238E27FC236}">
                <a16:creationId xmlns:a16="http://schemas.microsoft.com/office/drawing/2014/main" id="{C5FA7C9A-CBDA-5C0D-A55E-94287E4607AF}"/>
              </a:ext>
            </a:extLst>
          </p:cNvPr>
          <p:cNvSpPr>
            <a:spLocks noGrp="1" noChangeArrowheads="1"/>
          </p:cNvSpPr>
          <p:nvPr>
            <p:ph idx="1"/>
          </p:nvPr>
        </p:nvSpPr>
        <p:spPr/>
        <p:txBody>
          <a:bodyPr/>
          <a:lstStyle/>
          <a:p>
            <a:pPr eaLnBrk="1" hangingPunct="1"/>
            <a:r>
              <a:rPr lang="zh-CN" altLang="en-US"/>
              <a:t>现在需要考虑系统</a:t>
            </a:r>
            <a:r>
              <a:rPr lang="zh-CN" altLang="en-US" b="1">
                <a:solidFill>
                  <a:srgbClr val="0070C0"/>
                </a:solidFill>
              </a:rPr>
              <a:t>如何使得用户以积极的方式做出反应</a:t>
            </a:r>
          </a:p>
          <a:p>
            <a:pPr lvl="1" eaLnBrk="1" hangingPunct="1"/>
            <a:r>
              <a:rPr lang="zh-CN" altLang="en-US"/>
              <a:t>例如：感觉愉快、信任、有求知欲、创造欲</a:t>
            </a:r>
            <a:endParaRPr lang="en-US" altLang="zh-CN"/>
          </a:p>
          <a:p>
            <a:pPr lvl="1" eaLnBrk="1" hangingPunct="1">
              <a:buFontTx/>
              <a:buNone/>
            </a:pPr>
            <a:endParaRPr lang="zh-CN" altLang="en-US"/>
          </a:p>
          <a:p>
            <a:pPr eaLnBrk="1" hangingPunct="1"/>
            <a:r>
              <a:rPr lang="zh-CN" altLang="en-US"/>
              <a:t>本章将简介</a:t>
            </a:r>
            <a:r>
              <a:rPr lang="zh-CN" altLang="en-US" b="1">
                <a:solidFill>
                  <a:srgbClr val="C00000"/>
                </a:solidFill>
              </a:rPr>
              <a:t>用户</a:t>
            </a:r>
            <a:r>
              <a:rPr lang="zh-CN" altLang="en-US" b="1" u="sng">
                <a:solidFill>
                  <a:srgbClr val="C00000"/>
                </a:solidFill>
              </a:rPr>
              <a:t>情感方面</a:t>
            </a:r>
            <a:r>
              <a:rPr lang="zh-CN" altLang="en-US" b="1">
                <a:solidFill>
                  <a:srgbClr val="C00000"/>
                </a:solidFill>
              </a:rPr>
              <a:t>（</a:t>
            </a:r>
            <a:r>
              <a:rPr lang="en-US" altLang="zh-CN" b="1">
                <a:solidFill>
                  <a:srgbClr val="C00000"/>
                </a:solidFill>
              </a:rPr>
              <a:t>affective aspect</a:t>
            </a:r>
            <a:r>
              <a:rPr lang="zh-CN" altLang="en-US" b="1">
                <a:solidFill>
                  <a:srgbClr val="C00000"/>
                </a:solidFill>
              </a:rPr>
              <a:t>）的设计因素</a:t>
            </a:r>
            <a:endParaRPr lang="zh-CN" altLang="en-US" b="1" u="sng">
              <a:solidFill>
                <a:srgbClr val="C00000"/>
              </a:solidFill>
            </a:endParaRPr>
          </a:p>
          <a:p>
            <a:pPr lvl="1" eaLnBrk="1" hangingPunct="1"/>
            <a:r>
              <a:rPr lang="zh-CN" altLang="en-US"/>
              <a:t>人机交互是复杂过程，可以从不同的方面去考虑设计</a:t>
            </a:r>
          </a:p>
          <a:p>
            <a:pPr lvl="2" eaLnBrk="1" hangingPunct="1"/>
            <a:r>
              <a:rPr lang="zh-CN" altLang="en-US"/>
              <a:t>例如：从效率方面或有效性方面</a:t>
            </a:r>
          </a:p>
          <a:p>
            <a:pPr lvl="1" eaLnBrk="1" hangingPunct="1"/>
            <a:r>
              <a:rPr lang="zh-CN" altLang="en-US"/>
              <a:t>情感方面即</a:t>
            </a:r>
            <a:r>
              <a:rPr lang="zh-CN" altLang="en-US" b="1">
                <a:solidFill>
                  <a:srgbClr val="C00000"/>
                </a:solidFill>
              </a:rPr>
              <a:t>考虑设计对用户情感反应造成的影响</a:t>
            </a:r>
            <a:endParaRPr lang="zh-CN" altLang="en-US"/>
          </a:p>
          <a:p>
            <a:pPr eaLnBrk="1" hangingPunct="1"/>
            <a:r>
              <a:rPr lang="zh-CN" altLang="en-US"/>
              <a:t>本章的主要内容有</a:t>
            </a:r>
          </a:p>
          <a:p>
            <a:pPr lvl="1" eaLnBrk="1" hangingPunct="1"/>
            <a:r>
              <a:rPr lang="zh-CN" altLang="en-US" b="1">
                <a:solidFill>
                  <a:srgbClr val="0070C0"/>
                </a:solidFill>
              </a:rPr>
              <a:t>有表现力的界面</a:t>
            </a:r>
            <a:r>
              <a:rPr lang="zh-CN" altLang="en-US"/>
              <a:t>：界面外观如何能够影响用户</a:t>
            </a:r>
          </a:p>
          <a:p>
            <a:pPr lvl="1" eaLnBrk="1" hangingPunct="1"/>
            <a:r>
              <a:rPr lang="zh-CN" altLang="en-US" b="1">
                <a:solidFill>
                  <a:srgbClr val="0070C0"/>
                </a:solidFill>
              </a:rPr>
              <a:t>用户的挫折感</a:t>
            </a:r>
            <a:r>
              <a:rPr lang="zh-CN" altLang="en-US"/>
              <a:t>：是什么、如何减轻它</a:t>
            </a:r>
          </a:p>
          <a:p>
            <a:pPr lvl="1" eaLnBrk="1" hangingPunct="1"/>
            <a:r>
              <a:rPr lang="zh-CN" altLang="en-US" b="1">
                <a:solidFill>
                  <a:srgbClr val="0070C0"/>
                </a:solidFill>
              </a:rPr>
              <a:t>拟人化与交互设计</a:t>
            </a:r>
            <a:r>
              <a:rPr lang="zh-CN" altLang="en-US"/>
              <a:t>：优点和缺点</a:t>
            </a:r>
          </a:p>
          <a:p>
            <a:pPr lvl="1" eaLnBrk="1" hangingPunct="1"/>
            <a:r>
              <a:rPr lang="zh-CN" altLang="en-US" b="1">
                <a:solidFill>
                  <a:srgbClr val="0070C0"/>
                </a:solidFill>
              </a:rPr>
              <a:t>界面代理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a:extLst>
              <a:ext uri="{FF2B5EF4-FFF2-40B4-BE49-F238E27FC236}">
                <a16:creationId xmlns:a16="http://schemas.microsoft.com/office/drawing/2014/main" id="{11C02D15-E977-3F93-3874-1555AF6BEB0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F07E62A-24FB-4DA4-ACDB-1B2A243CC694}" type="slidenum">
              <a:rPr lang="en-US" altLang="zh-CN" sz="1800"/>
              <a:pPr/>
              <a:t>5</a:t>
            </a:fld>
            <a:endParaRPr lang="en-US" altLang="zh-CN" sz="1800"/>
          </a:p>
        </p:txBody>
      </p:sp>
      <p:sp>
        <p:nvSpPr>
          <p:cNvPr id="9218" name="Rectangle 2">
            <a:extLst>
              <a:ext uri="{FF2B5EF4-FFF2-40B4-BE49-F238E27FC236}">
                <a16:creationId xmlns:a16="http://schemas.microsoft.com/office/drawing/2014/main" id="{8975B98C-E63E-D87B-6C09-7C4BA7FE1A49}"/>
              </a:ext>
            </a:extLst>
          </p:cNvPr>
          <p:cNvSpPr>
            <a:spLocks noGrp="1" noChangeArrowheads="1"/>
          </p:cNvSpPr>
          <p:nvPr>
            <p:ph type="title"/>
          </p:nvPr>
        </p:nvSpPr>
        <p:spPr/>
        <p:txBody>
          <a:bodyPr/>
          <a:lstStyle/>
          <a:p>
            <a:pPr eaLnBrk="1" hangingPunct="1"/>
            <a:r>
              <a:rPr lang="en-US" altLang="zh-CN"/>
              <a:t>5.2 </a:t>
            </a:r>
            <a:r>
              <a:rPr lang="zh-CN" altLang="en-US"/>
              <a:t>什么是情感方面</a:t>
            </a:r>
          </a:p>
        </p:txBody>
      </p:sp>
      <p:sp>
        <p:nvSpPr>
          <p:cNvPr id="9219" name="Rectangle 3">
            <a:extLst>
              <a:ext uri="{FF2B5EF4-FFF2-40B4-BE49-F238E27FC236}">
                <a16:creationId xmlns:a16="http://schemas.microsoft.com/office/drawing/2014/main" id="{546BFF02-DC26-2F10-91EA-998DE98246A2}"/>
              </a:ext>
            </a:extLst>
          </p:cNvPr>
          <p:cNvSpPr>
            <a:spLocks noGrp="1" noChangeArrowheads="1"/>
          </p:cNvSpPr>
          <p:nvPr>
            <p:ph idx="1"/>
          </p:nvPr>
        </p:nvSpPr>
        <p:spPr/>
        <p:txBody>
          <a:bodyPr/>
          <a:lstStyle/>
          <a:p>
            <a:pPr eaLnBrk="1" hangingPunct="1"/>
            <a:r>
              <a:rPr lang="zh-CN" altLang="en-US" b="1">
                <a:solidFill>
                  <a:srgbClr val="C00000"/>
                </a:solidFill>
              </a:rPr>
              <a:t>情感</a:t>
            </a:r>
            <a:r>
              <a:rPr lang="zh-CN" altLang="en-US"/>
              <a:t>（</a:t>
            </a:r>
            <a:r>
              <a:rPr lang="en-US" altLang="zh-CN"/>
              <a:t>affect</a:t>
            </a:r>
            <a:r>
              <a:rPr lang="zh-CN" altLang="en-US"/>
              <a:t>）指</a:t>
            </a:r>
            <a:r>
              <a:rPr lang="zh-CN" altLang="en-US" b="1">
                <a:solidFill>
                  <a:srgbClr val="C00000"/>
                </a:solidFill>
              </a:rPr>
              <a:t>某事物对心理造成的一种状态</a:t>
            </a:r>
          </a:p>
          <a:p>
            <a:pPr lvl="1" eaLnBrk="1" hangingPunct="1"/>
            <a:r>
              <a:rPr lang="zh-CN" altLang="en-US"/>
              <a:t>人们在</a:t>
            </a:r>
            <a:r>
              <a:rPr lang="zh-CN" altLang="en-US" b="1">
                <a:solidFill>
                  <a:srgbClr val="0070C0"/>
                </a:solidFill>
              </a:rPr>
              <a:t>体验某事物</a:t>
            </a:r>
            <a:r>
              <a:rPr lang="zh-CN" altLang="en-US"/>
              <a:t>时所产生的</a:t>
            </a:r>
            <a:r>
              <a:rPr lang="zh-CN" altLang="en-US" b="1">
                <a:solidFill>
                  <a:srgbClr val="0070C0"/>
                </a:solidFill>
              </a:rPr>
              <a:t>正面或负面</a:t>
            </a:r>
            <a:r>
              <a:rPr lang="zh-CN" altLang="en-US"/>
              <a:t>的感受</a:t>
            </a:r>
            <a:endParaRPr lang="en-US" altLang="zh-CN"/>
          </a:p>
          <a:p>
            <a:pPr lvl="1" eaLnBrk="1" hangingPunct="1">
              <a:buFontTx/>
              <a:buNone/>
            </a:pPr>
            <a:endParaRPr lang="zh-CN" altLang="en-US"/>
          </a:p>
          <a:p>
            <a:pPr lvl="1" eaLnBrk="1" hangingPunct="1"/>
            <a:r>
              <a:rPr lang="zh-CN" altLang="en-US"/>
              <a:t>对于</a:t>
            </a:r>
            <a:r>
              <a:rPr lang="zh-CN" altLang="en-US" b="1">
                <a:solidFill>
                  <a:srgbClr val="0070C0"/>
                </a:solidFill>
              </a:rPr>
              <a:t>相同的事物</a:t>
            </a:r>
            <a:r>
              <a:rPr lang="zh-CN" altLang="en-US"/>
              <a:t>，</a:t>
            </a:r>
            <a:r>
              <a:rPr lang="zh-CN" altLang="en-US" b="1">
                <a:solidFill>
                  <a:srgbClr val="0070C0"/>
                </a:solidFill>
              </a:rPr>
              <a:t>不同的人</a:t>
            </a:r>
            <a:r>
              <a:rPr lang="zh-CN" altLang="en-US"/>
              <a:t>可以有</a:t>
            </a:r>
            <a:r>
              <a:rPr lang="zh-CN" altLang="en-US" b="1">
                <a:solidFill>
                  <a:srgbClr val="0070C0"/>
                </a:solidFill>
              </a:rPr>
              <a:t>不同的主观体验</a:t>
            </a:r>
            <a:r>
              <a:rPr lang="zh-CN" altLang="en-US"/>
              <a:t>程度</a:t>
            </a:r>
          </a:p>
          <a:p>
            <a:pPr lvl="1" eaLnBrk="1" hangingPunct="1"/>
            <a:r>
              <a:rPr lang="zh-CN" altLang="en-US"/>
              <a:t>导致产生</a:t>
            </a:r>
            <a:r>
              <a:rPr lang="zh-CN" altLang="en-US" b="1">
                <a:solidFill>
                  <a:srgbClr val="0070C0"/>
                </a:solidFill>
              </a:rPr>
              <a:t>不同的情感</a:t>
            </a:r>
          </a:p>
          <a:p>
            <a:pPr lvl="2" eaLnBrk="1" hangingPunct="1"/>
            <a:r>
              <a:rPr lang="zh-CN" altLang="en-US"/>
              <a:t>例如：好与不好、被吸引与厌恶等</a:t>
            </a:r>
            <a:endParaRPr lang="en-US" altLang="zh-CN"/>
          </a:p>
          <a:p>
            <a:pPr lvl="2" eaLnBrk="1" hangingPunct="1">
              <a:buFont typeface="Wingdings" panose="05000000000000000000" pitchFamily="2" charset="2"/>
              <a:buNone/>
            </a:pPr>
            <a:endParaRPr lang="zh-CN" altLang="en-US"/>
          </a:p>
          <a:p>
            <a:pPr eaLnBrk="1" hangingPunct="1"/>
            <a:r>
              <a:rPr lang="zh-CN" altLang="en-US"/>
              <a:t>情感通常</a:t>
            </a:r>
            <a:r>
              <a:rPr lang="zh-CN" altLang="en-US" b="1">
                <a:solidFill>
                  <a:srgbClr val="C00000"/>
                </a:solidFill>
              </a:rPr>
              <a:t>造成一种生理上的反应或表示</a:t>
            </a:r>
          </a:p>
          <a:p>
            <a:pPr lvl="1" eaLnBrk="1" hangingPunct="1"/>
            <a:r>
              <a:rPr lang="zh-CN" altLang="en-US"/>
              <a:t>包括神经、发声、肌肉、心跳、呼吸等的反应</a:t>
            </a:r>
          </a:p>
          <a:p>
            <a:pPr lvl="1" eaLnBrk="1" hangingPunct="1"/>
            <a:r>
              <a:rPr lang="zh-CN" altLang="en-US" b="1">
                <a:solidFill>
                  <a:srgbClr val="0070C0"/>
                </a:solidFill>
              </a:rPr>
              <a:t>情感反应</a:t>
            </a:r>
            <a:r>
              <a:rPr lang="zh-CN" altLang="en-US"/>
              <a:t>用于</a:t>
            </a:r>
            <a:r>
              <a:rPr lang="zh-CN" altLang="en-US" b="1">
                <a:solidFill>
                  <a:srgbClr val="0070C0"/>
                </a:solidFill>
              </a:rPr>
              <a:t>通信或调解自己的情绪</a:t>
            </a:r>
          </a:p>
          <a:p>
            <a:pPr lvl="2" eaLnBrk="1" hangingPunct="1"/>
            <a:r>
              <a:rPr lang="zh-CN" altLang="en-US"/>
              <a:t>例如：你的面部表情会引起他人的注意并做出相应的反应</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0070C0"/>
                </a:solidFill>
              </a:rPr>
              <a:t>消极的情感</a:t>
            </a:r>
            <a:r>
              <a:rPr lang="zh-CN" altLang="en-US"/>
              <a:t>使得</a:t>
            </a:r>
            <a:r>
              <a:rPr lang="zh-CN" altLang="en-US" b="1">
                <a:solidFill>
                  <a:srgbClr val="0070C0"/>
                </a:solidFill>
              </a:rPr>
              <a:t>工作的效率和有效性减低</a:t>
            </a:r>
            <a:r>
              <a:rPr lang="zh-CN" altLang="en-US"/>
              <a:t>，甚至出错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a:extLst>
              <a:ext uri="{FF2B5EF4-FFF2-40B4-BE49-F238E27FC236}">
                <a16:creationId xmlns:a16="http://schemas.microsoft.com/office/drawing/2014/main" id="{A13EAC4B-C31E-77B4-E440-DA28E63ABE6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903AE70-6836-486A-9A69-9CA359929CE1}" type="slidenum">
              <a:rPr lang="en-US" altLang="zh-CN" sz="1800"/>
              <a:pPr/>
              <a:t>6</a:t>
            </a:fld>
            <a:endParaRPr lang="en-US" altLang="zh-CN" sz="1800"/>
          </a:p>
        </p:txBody>
      </p:sp>
      <p:sp>
        <p:nvSpPr>
          <p:cNvPr id="10242" name="Rectangle 2">
            <a:extLst>
              <a:ext uri="{FF2B5EF4-FFF2-40B4-BE49-F238E27FC236}">
                <a16:creationId xmlns:a16="http://schemas.microsoft.com/office/drawing/2014/main" id="{FB9BCCA2-33CB-9364-749B-EF6CF29CE2FF}"/>
              </a:ext>
            </a:extLst>
          </p:cNvPr>
          <p:cNvSpPr>
            <a:spLocks noGrp="1" noChangeArrowheads="1"/>
          </p:cNvSpPr>
          <p:nvPr>
            <p:ph type="title"/>
          </p:nvPr>
        </p:nvSpPr>
        <p:spPr/>
        <p:txBody>
          <a:bodyPr/>
          <a:lstStyle/>
          <a:p>
            <a:pPr eaLnBrk="1" hangingPunct="1"/>
            <a:r>
              <a:rPr lang="en-US" altLang="zh-CN"/>
              <a:t>5.2 </a:t>
            </a:r>
            <a:r>
              <a:rPr lang="zh-CN" altLang="en-US"/>
              <a:t>什么是情感方面</a:t>
            </a:r>
          </a:p>
        </p:txBody>
      </p:sp>
      <p:sp>
        <p:nvSpPr>
          <p:cNvPr id="10243" name="Rectangle 3">
            <a:extLst>
              <a:ext uri="{FF2B5EF4-FFF2-40B4-BE49-F238E27FC236}">
                <a16:creationId xmlns:a16="http://schemas.microsoft.com/office/drawing/2014/main" id="{2CDE5AB4-531C-1FA0-07DB-6BCE23511CEF}"/>
              </a:ext>
            </a:extLst>
          </p:cNvPr>
          <p:cNvSpPr>
            <a:spLocks noGrp="1" noChangeArrowheads="1"/>
          </p:cNvSpPr>
          <p:nvPr>
            <p:ph idx="1"/>
          </p:nvPr>
        </p:nvSpPr>
        <p:spPr/>
        <p:txBody>
          <a:bodyPr/>
          <a:lstStyle/>
          <a:p>
            <a:pPr eaLnBrk="1" hangingPunct="1"/>
            <a:r>
              <a:rPr lang="zh-CN" altLang="en-US"/>
              <a:t>计算机科学中存在着</a:t>
            </a:r>
            <a:r>
              <a:rPr lang="zh-CN" altLang="en-US" b="1">
                <a:solidFill>
                  <a:srgbClr val="0070C0"/>
                </a:solidFill>
              </a:rPr>
              <a:t>两个相关的研究领域</a:t>
            </a:r>
            <a:endParaRPr lang="en-US" altLang="zh-CN" b="1">
              <a:solidFill>
                <a:srgbClr val="0070C0"/>
              </a:solidFill>
            </a:endParaRPr>
          </a:p>
          <a:p>
            <a:pPr lvl="1" eaLnBrk="1" hangingPunct="1"/>
            <a:r>
              <a:rPr lang="zh-CN" altLang="en-US" b="1">
                <a:solidFill>
                  <a:srgbClr val="C00000"/>
                </a:solidFill>
              </a:rPr>
              <a:t>情感计算</a:t>
            </a:r>
            <a:r>
              <a:rPr lang="zh-CN" altLang="en-US"/>
              <a:t>：机器如何能感知其他代理的情感，并做出反应</a:t>
            </a:r>
          </a:p>
          <a:p>
            <a:pPr lvl="1" eaLnBrk="1" hangingPunct="1"/>
            <a:r>
              <a:rPr lang="zh-CN" altLang="en-US" b="1">
                <a:solidFill>
                  <a:srgbClr val="C00000"/>
                </a:solidFill>
              </a:rPr>
              <a:t>情感界面</a:t>
            </a:r>
            <a:r>
              <a:rPr lang="zh-CN" altLang="en-US"/>
              <a:t>：机器如何表示信息，使用户能够做出积极反应</a:t>
            </a:r>
            <a:endParaRPr lang="en-US" altLang="zh-CN"/>
          </a:p>
          <a:p>
            <a:pPr lvl="1" eaLnBrk="1" hangingPunct="1">
              <a:buFontTx/>
              <a:buNone/>
            </a:pPr>
            <a:endParaRPr lang="zh-CN" altLang="en-US"/>
          </a:p>
          <a:p>
            <a:pPr eaLnBrk="1" hangingPunct="1"/>
            <a:r>
              <a:rPr lang="zh-CN" altLang="en-US"/>
              <a:t>与之相关，但又有区别的研究领域</a:t>
            </a:r>
          </a:p>
          <a:p>
            <a:pPr lvl="1" eaLnBrk="1" hangingPunct="1"/>
            <a:r>
              <a:rPr lang="zh-CN" altLang="en-US" b="1">
                <a:solidFill>
                  <a:srgbClr val="C00000"/>
                </a:solidFill>
              </a:rPr>
              <a:t>感知计算</a:t>
            </a:r>
            <a:r>
              <a:rPr lang="zh-CN" altLang="en-US"/>
              <a:t>：机器如何能感知环境和用户，并做出处理</a:t>
            </a:r>
          </a:p>
          <a:p>
            <a:pPr lvl="1" eaLnBrk="1" hangingPunct="1"/>
            <a:r>
              <a:rPr lang="zh-CN" altLang="en-US" b="1">
                <a:solidFill>
                  <a:srgbClr val="C00000"/>
                </a:solidFill>
              </a:rPr>
              <a:t>感知界面</a:t>
            </a:r>
            <a:r>
              <a:rPr lang="zh-CN" altLang="en-US"/>
              <a:t>：机器如何表示信息，以便于用户感知和操作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a:extLst>
              <a:ext uri="{FF2B5EF4-FFF2-40B4-BE49-F238E27FC236}">
                <a16:creationId xmlns:a16="http://schemas.microsoft.com/office/drawing/2014/main" id="{49C52376-0B93-AA93-46E5-C9CEDEB8FB9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75DE67A-7484-434D-877F-C846BBC463A1}" type="slidenum">
              <a:rPr lang="en-US" altLang="zh-CN" sz="1800"/>
              <a:pPr/>
              <a:t>7</a:t>
            </a:fld>
            <a:endParaRPr lang="en-US" altLang="zh-CN" sz="1800"/>
          </a:p>
        </p:txBody>
      </p:sp>
      <p:sp>
        <p:nvSpPr>
          <p:cNvPr id="11266" name="Rectangle 2">
            <a:extLst>
              <a:ext uri="{FF2B5EF4-FFF2-40B4-BE49-F238E27FC236}">
                <a16:creationId xmlns:a16="http://schemas.microsoft.com/office/drawing/2014/main" id="{1C66AAD5-6922-A996-90A2-5CC700489C58}"/>
              </a:ext>
            </a:extLst>
          </p:cNvPr>
          <p:cNvSpPr>
            <a:spLocks noGrp="1" noChangeArrowheads="1"/>
          </p:cNvSpPr>
          <p:nvPr>
            <p:ph type="title"/>
          </p:nvPr>
        </p:nvSpPr>
        <p:spPr/>
        <p:txBody>
          <a:bodyPr/>
          <a:lstStyle/>
          <a:p>
            <a:pPr eaLnBrk="1" hangingPunct="1"/>
            <a:r>
              <a:rPr lang="en-US" altLang="zh-CN"/>
              <a:t>5.3 </a:t>
            </a:r>
            <a:r>
              <a:rPr lang="zh-CN" altLang="en-US"/>
              <a:t>有表现力的界面（</a:t>
            </a:r>
            <a:r>
              <a:rPr lang="en-US" altLang="zh-CN"/>
              <a:t>expressive interface</a:t>
            </a:r>
            <a:r>
              <a:rPr lang="zh-CN" altLang="en-US"/>
              <a:t>）</a:t>
            </a:r>
          </a:p>
        </p:txBody>
      </p:sp>
      <p:sp>
        <p:nvSpPr>
          <p:cNvPr id="11267" name="Rectangle 3">
            <a:extLst>
              <a:ext uri="{FF2B5EF4-FFF2-40B4-BE49-F238E27FC236}">
                <a16:creationId xmlns:a16="http://schemas.microsoft.com/office/drawing/2014/main" id="{9D508059-4DEE-C48D-9C10-440DFF0CD314}"/>
              </a:ext>
            </a:extLst>
          </p:cNvPr>
          <p:cNvSpPr>
            <a:spLocks noGrp="1" noChangeArrowheads="1"/>
          </p:cNvSpPr>
          <p:nvPr>
            <p:ph idx="1"/>
          </p:nvPr>
        </p:nvSpPr>
        <p:spPr/>
        <p:txBody>
          <a:bodyPr/>
          <a:lstStyle/>
          <a:p>
            <a:pPr eaLnBrk="1" hangingPunct="1"/>
            <a:r>
              <a:rPr lang="zh-CN" altLang="en-US"/>
              <a:t>人类经常使用</a:t>
            </a:r>
            <a:r>
              <a:rPr lang="zh-CN" altLang="en-US" b="1">
                <a:solidFill>
                  <a:srgbClr val="C00000"/>
                </a:solidFill>
              </a:rPr>
              <a:t>情感反应</a:t>
            </a:r>
            <a:r>
              <a:rPr lang="zh-CN" altLang="en-US"/>
              <a:t>来表示自己的心理状态</a:t>
            </a:r>
          </a:p>
          <a:p>
            <a:pPr lvl="1" eaLnBrk="1" hangingPunct="1"/>
            <a:r>
              <a:rPr lang="zh-CN" altLang="en-US"/>
              <a:t>例如：在不同的上下文中，微笑代表赞成、成功、理解等</a:t>
            </a:r>
            <a:endParaRPr lang="en-US" altLang="zh-CN"/>
          </a:p>
          <a:p>
            <a:pPr lvl="1" eaLnBrk="1" hangingPunct="1">
              <a:buFontTx/>
              <a:buNone/>
            </a:pPr>
            <a:endParaRPr lang="zh-CN" altLang="en-US"/>
          </a:p>
          <a:p>
            <a:pPr lvl="1" eaLnBrk="1" hangingPunct="1"/>
            <a:r>
              <a:rPr lang="zh-CN" altLang="en-US"/>
              <a:t>使对方</a:t>
            </a:r>
            <a:r>
              <a:rPr lang="zh-CN" altLang="en-US" b="1">
                <a:solidFill>
                  <a:srgbClr val="0070C0"/>
                </a:solidFill>
              </a:rPr>
              <a:t>容易理解你的当前状态</a:t>
            </a:r>
            <a:r>
              <a:rPr lang="zh-CN" altLang="en-US"/>
              <a:t>，并</a:t>
            </a:r>
            <a:r>
              <a:rPr lang="zh-CN" altLang="en-US" b="1">
                <a:solidFill>
                  <a:srgbClr val="0070C0"/>
                </a:solidFill>
              </a:rPr>
              <a:t>做出积极的反应</a:t>
            </a:r>
          </a:p>
          <a:p>
            <a:pPr lvl="2" eaLnBrk="1" hangingPunct="1">
              <a:buFont typeface="Wingdings" panose="05000000000000000000" pitchFamily="2" charset="2"/>
              <a:buNone/>
            </a:pPr>
            <a:endParaRPr lang="zh-CN" altLang="en-US"/>
          </a:p>
          <a:p>
            <a:pPr eaLnBrk="1" hangingPunct="1"/>
            <a:r>
              <a:rPr lang="zh-CN" altLang="en-US"/>
              <a:t>同理，</a:t>
            </a:r>
            <a:r>
              <a:rPr lang="zh-CN" altLang="en-US" b="1">
                <a:solidFill>
                  <a:srgbClr val="0070C0"/>
                </a:solidFill>
              </a:rPr>
              <a:t>系统</a:t>
            </a:r>
            <a:r>
              <a:rPr lang="zh-CN" altLang="en-US"/>
              <a:t>可用</a:t>
            </a:r>
            <a:r>
              <a:rPr lang="zh-CN" altLang="en-US" b="1">
                <a:solidFill>
                  <a:srgbClr val="C00000"/>
                </a:solidFill>
              </a:rPr>
              <a:t>情感方面的表示</a:t>
            </a:r>
            <a:r>
              <a:rPr lang="zh-CN" altLang="en-US"/>
              <a:t>来</a:t>
            </a:r>
            <a:r>
              <a:rPr lang="zh-CN" altLang="en-US" b="1">
                <a:solidFill>
                  <a:srgbClr val="C00000"/>
                </a:solidFill>
              </a:rPr>
              <a:t>反映其计算状态</a:t>
            </a:r>
          </a:p>
          <a:p>
            <a:pPr lvl="1" eaLnBrk="1" hangingPunct="1"/>
            <a:r>
              <a:rPr lang="zh-CN" altLang="en-US"/>
              <a:t>采用</a:t>
            </a:r>
            <a:r>
              <a:rPr lang="zh-CN" altLang="en-US" b="1">
                <a:solidFill>
                  <a:srgbClr val="0070C0"/>
                </a:solidFill>
              </a:rPr>
              <a:t>含有表情的图标</a:t>
            </a:r>
            <a:r>
              <a:rPr lang="zh-CN" altLang="en-US"/>
              <a:t>或</a:t>
            </a:r>
            <a:r>
              <a:rPr lang="zh-CN" altLang="en-US" b="1">
                <a:solidFill>
                  <a:srgbClr val="0070C0"/>
                </a:solidFill>
              </a:rPr>
              <a:t>动画</a:t>
            </a:r>
            <a:r>
              <a:rPr lang="zh-CN" altLang="en-US"/>
              <a:t>表示 </a:t>
            </a:r>
            <a:r>
              <a:rPr lang="en-US" altLang="zh-CN"/>
              <a:t>ready, over, failed </a:t>
            </a:r>
            <a:r>
              <a:rPr lang="zh-CN" altLang="en-US"/>
              <a:t>等</a:t>
            </a:r>
          </a:p>
          <a:p>
            <a:pPr lvl="2" eaLnBrk="1" hangingPunct="1"/>
            <a:r>
              <a:rPr lang="zh-CN" altLang="en-US"/>
              <a:t>例如：</a:t>
            </a:r>
            <a:r>
              <a:rPr lang="en-US" altLang="zh-CN"/>
              <a:t>Apple Mac </a:t>
            </a:r>
            <a:r>
              <a:rPr lang="zh-CN" altLang="en-US"/>
              <a:t>使用笑和哭脸表示系统启动成功或失败</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0070C0"/>
                </a:solidFill>
              </a:rPr>
              <a:t> 色彩、图标、语音、动画</a:t>
            </a:r>
            <a:r>
              <a:rPr lang="zh-CN" altLang="en-US"/>
              <a:t>也用来产生吸引人的</a:t>
            </a:r>
            <a:r>
              <a:rPr lang="zh-CN" altLang="en-US" u="sng"/>
              <a:t>观与感</a:t>
            </a:r>
          </a:p>
          <a:p>
            <a:pPr lvl="2" eaLnBrk="1" hangingPunct="1"/>
            <a:r>
              <a:rPr lang="zh-CN" altLang="en-US"/>
              <a:t>采用动态图标是否内容改变，如邮箱、垃圾箱等</a:t>
            </a:r>
          </a:p>
          <a:p>
            <a:pPr lvl="2" eaLnBrk="1" hangingPunct="1"/>
            <a:r>
              <a:rPr lang="zh-CN" altLang="en-US"/>
              <a:t>采用动画表示系统 </a:t>
            </a:r>
            <a:r>
              <a:rPr lang="en-US" altLang="zh-CN"/>
              <a:t>busy to do something</a:t>
            </a:r>
            <a:r>
              <a:rPr lang="zh-CN" altLang="en-US"/>
              <a:t>，如下载等</a:t>
            </a:r>
          </a:p>
          <a:p>
            <a:pPr lvl="2" eaLnBrk="1" hangingPunct="1"/>
            <a:r>
              <a:rPr lang="zh-CN" altLang="en-US"/>
              <a:t>声音表示不同的动作或事件，如关闭窗口、新邮件等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a:extLst>
              <a:ext uri="{FF2B5EF4-FFF2-40B4-BE49-F238E27FC236}">
                <a16:creationId xmlns:a16="http://schemas.microsoft.com/office/drawing/2014/main" id="{BE97CD0E-A417-4DE4-1A32-BAFB74EAB0D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23E0981-20AA-4DA4-8B02-1F024ED0FAD3}" type="slidenum">
              <a:rPr lang="en-US" altLang="zh-CN" sz="1800"/>
              <a:pPr/>
              <a:t>8</a:t>
            </a:fld>
            <a:endParaRPr lang="en-US" altLang="zh-CN" sz="1800"/>
          </a:p>
        </p:txBody>
      </p:sp>
      <p:sp>
        <p:nvSpPr>
          <p:cNvPr id="12290" name="Rectangle 2">
            <a:extLst>
              <a:ext uri="{FF2B5EF4-FFF2-40B4-BE49-F238E27FC236}">
                <a16:creationId xmlns:a16="http://schemas.microsoft.com/office/drawing/2014/main" id="{E6D01A5D-3CF5-785A-DADA-33B1379437EB}"/>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2291" name="Rectangle 3">
            <a:extLst>
              <a:ext uri="{FF2B5EF4-FFF2-40B4-BE49-F238E27FC236}">
                <a16:creationId xmlns:a16="http://schemas.microsoft.com/office/drawing/2014/main" id="{0DC2BD52-8547-B4D1-0902-43232FDFE711}"/>
              </a:ext>
            </a:extLst>
          </p:cNvPr>
          <p:cNvSpPr>
            <a:spLocks noGrp="1" noChangeArrowheads="1"/>
          </p:cNvSpPr>
          <p:nvPr>
            <p:ph idx="1"/>
          </p:nvPr>
        </p:nvSpPr>
        <p:spPr/>
        <p:txBody>
          <a:bodyPr/>
          <a:lstStyle/>
          <a:p>
            <a:pPr eaLnBrk="1" hangingPunct="1"/>
            <a:r>
              <a:rPr lang="zh-CN" altLang="en-US"/>
              <a:t>如上所述，</a:t>
            </a:r>
            <a:r>
              <a:rPr lang="zh-CN" altLang="en-US" b="1">
                <a:solidFill>
                  <a:srgbClr val="C00000"/>
                </a:solidFill>
              </a:rPr>
              <a:t>心理感受可能影响到可用性</a:t>
            </a:r>
          </a:p>
          <a:p>
            <a:pPr lvl="1" eaLnBrk="1" hangingPunct="1"/>
            <a:r>
              <a:rPr lang="zh-CN" altLang="en-US" b="1">
                <a:solidFill>
                  <a:srgbClr val="0070C0"/>
                </a:solidFill>
              </a:rPr>
              <a:t>传统的可用性研究</a:t>
            </a:r>
            <a:r>
              <a:rPr lang="zh-CN" altLang="en-US"/>
              <a:t>集中于正统刻板的工作方式</a:t>
            </a:r>
          </a:p>
          <a:p>
            <a:pPr lvl="2" eaLnBrk="1" hangingPunct="1"/>
            <a:r>
              <a:rPr lang="zh-CN" altLang="en-US"/>
              <a:t>源于人体工程学在</a:t>
            </a:r>
            <a:r>
              <a:rPr lang="zh-CN" altLang="en-US" b="1">
                <a:solidFill>
                  <a:srgbClr val="0070C0"/>
                </a:solidFill>
              </a:rPr>
              <a:t>满足生理特征</a:t>
            </a:r>
            <a:r>
              <a:rPr lang="zh-CN" altLang="en-US"/>
              <a:t>的基础上如何提高效率</a:t>
            </a:r>
            <a:endParaRPr lang="en-US" altLang="zh-CN"/>
          </a:p>
          <a:p>
            <a:pPr lvl="2" eaLnBrk="1" hangingPunct="1">
              <a:buFont typeface="Wingdings" panose="05000000000000000000" pitchFamily="2" charset="2"/>
              <a:buNone/>
            </a:pPr>
            <a:endParaRPr lang="zh-CN" altLang="en-US"/>
          </a:p>
          <a:p>
            <a:pPr lvl="1" eaLnBrk="1" hangingPunct="1"/>
            <a:r>
              <a:rPr lang="zh-CN" altLang="en-US"/>
              <a:t>今天的工作方式不仅要满足生理需要，更要</a:t>
            </a:r>
            <a:r>
              <a:rPr lang="zh-CN" altLang="en-US" b="1">
                <a:solidFill>
                  <a:srgbClr val="0070C0"/>
                </a:solidFill>
              </a:rPr>
              <a:t>满足心理需要</a:t>
            </a:r>
          </a:p>
          <a:p>
            <a:pPr lvl="2" eaLnBrk="1" hangingPunct="1"/>
            <a:r>
              <a:rPr lang="zh-CN" altLang="en-US"/>
              <a:t>界面的美感和吸引人的程度</a:t>
            </a:r>
            <a:r>
              <a:rPr lang="zh-CN" altLang="en-US" b="1">
                <a:solidFill>
                  <a:srgbClr val="0070C0"/>
                </a:solidFill>
              </a:rPr>
              <a:t>影响用户对可用性的评价</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1" eaLnBrk="1" hangingPunct="1"/>
            <a:r>
              <a:rPr lang="zh-CN" altLang="en-US"/>
              <a:t>甚至</a:t>
            </a:r>
            <a:r>
              <a:rPr lang="zh-CN" altLang="en-US" b="1">
                <a:solidFill>
                  <a:srgbClr val="0070C0"/>
                </a:solidFill>
              </a:rPr>
              <a:t>有趣的界面使用户可以容忍界面某些方面的问题</a:t>
            </a:r>
          </a:p>
          <a:p>
            <a:pPr lvl="2" eaLnBrk="1" hangingPunct="1"/>
            <a:r>
              <a:rPr lang="zh-CN" altLang="en-US"/>
              <a:t>例如：引人入胜的网页使用户可容忍其速度问题</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警告</a:t>
            </a:r>
            <a:r>
              <a:rPr lang="zh-CN" altLang="en-US"/>
              <a:t>：有趣</a:t>
            </a:r>
            <a:r>
              <a:rPr lang="zh-CN" altLang="en-US">
                <a:latin typeface="宋体" panose="02010600030101010101" pitchFamily="2" charset="-122"/>
              </a:rPr>
              <a:t>≠</a:t>
            </a:r>
            <a:r>
              <a:rPr lang="zh-CN" altLang="en-US"/>
              <a:t>有益，</a:t>
            </a:r>
            <a:r>
              <a:rPr lang="zh-CN" altLang="en-US" b="1">
                <a:solidFill>
                  <a:srgbClr val="C00000"/>
                </a:solidFill>
              </a:rPr>
              <a:t>美</a:t>
            </a:r>
            <a:r>
              <a:rPr lang="zh-CN" altLang="en-US"/>
              <a:t>学需要与</a:t>
            </a:r>
            <a:r>
              <a:rPr lang="zh-CN" altLang="en-US" b="1">
                <a:solidFill>
                  <a:srgbClr val="C00000"/>
                </a:solidFill>
              </a:rPr>
              <a:t>实用</a:t>
            </a:r>
            <a:r>
              <a:rPr lang="zh-CN" altLang="en-US"/>
              <a:t>性权衡</a:t>
            </a:r>
          </a:p>
          <a:p>
            <a:pPr lvl="1" eaLnBrk="1" hangingPunct="1"/>
            <a:r>
              <a:rPr lang="zh-CN" altLang="en-US"/>
              <a:t>例如：将课件设计得如同电视广告，采用了绚丽的背景、动画，以为可以吸引学生的注意力并产生积极的效果</a:t>
            </a:r>
          </a:p>
          <a:p>
            <a:pPr lvl="1" eaLnBrk="1" hangingPunct="1"/>
            <a:r>
              <a:rPr lang="zh-CN" altLang="en-US"/>
              <a:t>结果适得其反，不仅正文难以分辨且分散了注意力</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a:extLst>
              <a:ext uri="{FF2B5EF4-FFF2-40B4-BE49-F238E27FC236}">
                <a16:creationId xmlns:a16="http://schemas.microsoft.com/office/drawing/2014/main" id="{1C665AB2-0AE6-5D15-4C0D-231D8E7979A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CF01925-5F8D-4E66-9602-D51EA52F6223}" type="slidenum">
              <a:rPr lang="en-US" altLang="zh-CN" sz="1800"/>
              <a:pPr/>
              <a:t>9</a:t>
            </a:fld>
            <a:endParaRPr lang="en-US" altLang="zh-CN" sz="1800"/>
          </a:p>
        </p:txBody>
      </p:sp>
      <p:sp>
        <p:nvSpPr>
          <p:cNvPr id="13314" name="Rectangle 2">
            <a:extLst>
              <a:ext uri="{FF2B5EF4-FFF2-40B4-BE49-F238E27FC236}">
                <a16:creationId xmlns:a16="http://schemas.microsoft.com/office/drawing/2014/main" id="{5C787F3B-7A54-CF58-C898-4CB7D9730283}"/>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3315" name="Rectangle 3">
            <a:extLst>
              <a:ext uri="{FF2B5EF4-FFF2-40B4-BE49-F238E27FC236}">
                <a16:creationId xmlns:a16="http://schemas.microsoft.com/office/drawing/2014/main" id="{0E61E1F2-988F-AD21-8503-1B79B38FBC9A}"/>
              </a:ext>
            </a:extLst>
          </p:cNvPr>
          <p:cNvSpPr>
            <a:spLocks noGrp="1" noChangeArrowheads="1"/>
          </p:cNvSpPr>
          <p:nvPr>
            <p:ph idx="1"/>
          </p:nvPr>
        </p:nvSpPr>
        <p:spPr/>
        <p:txBody>
          <a:bodyPr/>
          <a:lstStyle/>
          <a:p>
            <a:pPr eaLnBrk="1" hangingPunct="1"/>
            <a:r>
              <a:rPr lang="zh-CN" altLang="en-US" b="1">
                <a:solidFill>
                  <a:srgbClr val="C00000"/>
                </a:solidFill>
              </a:rPr>
              <a:t>完全理解情感反应</a:t>
            </a:r>
            <a:r>
              <a:rPr lang="zh-CN" altLang="en-US"/>
              <a:t>并以此来指导设计是一项</a:t>
            </a:r>
            <a:r>
              <a:rPr lang="zh-CN" altLang="en-US" b="1">
                <a:solidFill>
                  <a:srgbClr val="C00000"/>
                </a:solidFill>
              </a:rPr>
              <a:t>困难</a:t>
            </a:r>
            <a:r>
              <a:rPr lang="zh-CN" altLang="en-US"/>
              <a:t>的任务</a:t>
            </a:r>
          </a:p>
          <a:p>
            <a:pPr lvl="1" eaLnBrk="1" hangingPunct="1"/>
            <a:r>
              <a:rPr lang="zh-CN" altLang="en-US"/>
              <a:t>例如：你将选择使用哪一个对话框？</a:t>
            </a:r>
          </a:p>
          <a:p>
            <a:pPr lvl="1" eaLnBrk="1" hangingPunct="1"/>
            <a:r>
              <a:rPr lang="zh-CN" altLang="en-US"/>
              <a:t>研究者认为欧洲男性古板且拘谨，所以选择右图，而美国女性解放而又细腻，所以选择左图</a:t>
            </a:r>
          </a:p>
          <a:p>
            <a:pPr lvl="1" eaLnBrk="1" hangingPunct="1"/>
            <a:r>
              <a:rPr lang="zh-CN" altLang="en-US"/>
              <a:t>但事实上无人会用左图</a:t>
            </a:r>
          </a:p>
        </p:txBody>
      </p:sp>
      <p:pic>
        <p:nvPicPr>
          <p:cNvPr id="13316" name="Picture 4">
            <a:extLst>
              <a:ext uri="{FF2B5EF4-FFF2-40B4-BE49-F238E27FC236}">
                <a16:creationId xmlns:a16="http://schemas.microsoft.com/office/drawing/2014/main" id="{707B6FE8-3CC8-F55A-2035-F39316904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97200"/>
            <a:ext cx="357981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a:extLst>
              <a:ext uri="{FF2B5EF4-FFF2-40B4-BE49-F238E27FC236}">
                <a16:creationId xmlns:a16="http://schemas.microsoft.com/office/drawing/2014/main" id="{55764F36-3EAB-66A2-738C-CE663584A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852738"/>
            <a:ext cx="23209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hua-tutorial-ch">
  <a:themeElements>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ua-tutorial-ch">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hua-tutorial-ch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a-tutorial-ch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a-tutorial-ch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a-tutorial-c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a-tutorial-c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a-tutorial-c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hua-tutorial-ch</Template>
  <TotalTime>0</TotalTime>
  <Words>2703</Words>
  <Application>Microsoft Office PowerPoint</Application>
  <PresentationFormat>全屏显示(4:3)</PresentationFormat>
  <Paragraphs>344</Paragraphs>
  <Slides>32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4" baseType="lpstr">
      <vt:lpstr>Arial</vt:lpstr>
      <vt:lpstr>宋体</vt:lpstr>
      <vt:lpstr>Wingdings</vt:lpstr>
      <vt:lpstr>Times New Roman</vt:lpstr>
      <vt:lpstr>黑体</vt:lpstr>
      <vt:lpstr>华文行楷</vt:lpstr>
      <vt:lpstr>华文新魏</vt:lpstr>
      <vt:lpstr>Verdana</vt:lpstr>
      <vt:lpstr>微软雅黑</vt:lpstr>
      <vt:lpstr>Arial Unicode MS</vt:lpstr>
      <vt:lpstr>hua-tutorial-ch</vt:lpstr>
      <vt:lpstr>Microsoft Word 97 - 2003 Document</vt:lpstr>
      <vt:lpstr> 交互设计—超越人机交互     第 5 章 理解界面对用户的影响           </vt:lpstr>
      <vt:lpstr>第 5 章 理解界面对用户的影响</vt:lpstr>
      <vt:lpstr>5.1 引言</vt:lpstr>
      <vt:lpstr>5.1 引言</vt:lpstr>
      <vt:lpstr>5.2 什么是情感方面</vt:lpstr>
      <vt:lpstr>5.2 什么是情感方面</vt:lpstr>
      <vt:lpstr>5.3 有表现力的界面（expressive interface）</vt:lpstr>
      <vt:lpstr>5.3 有表现力的界面</vt:lpstr>
      <vt:lpstr>5.3 有表现力的界面</vt:lpstr>
      <vt:lpstr>5.3 有表现力的界面</vt:lpstr>
      <vt:lpstr>5.3 有表现力的界面</vt:lpstr>
      <vt:lpstr>5.3 有表现力的界面</vt:lpstr>
      <vt:lpstr>5.4 用户的挫折感</vt:lpstr>
      <vt:lpstr>5.4 用户的挫折感</vt:lpstr>
      <vt:lpstr>5.4 用户的挫折感</vt:lpstr>
      <vt:lpstr>5.4 用户的挫折感</vt:lpstr>
      <vt:lpstr>5.4 用户的挫折感</vt:lpstr>
      <vt:lpstr>PowerPoint 演示文稿</vt:lpstr>
      <vt:lpstr>PowerPoint 演示文稿</vt:lpstr>
      <vt:lpstr>PowerPoint 演示文稿</vt:lpstr>
      <vt:lpstr>5.5 讨论：拟人化（ anthropomorphism ）在交互设计中的应用</vt:lpstr>
      <vt:lpstr>5.6 虚拟角色：代理</vt:lpstr>
      <vt:lpstr>5.6 虚拟人物：代理</vt:lpstr>
      <vt:lpstr>5.6.1 代理的种类</vt:lpstr>
      <vt:lpstr>5.6.1 代理的种类</vt:lpstr>
      <vt:lpstr>5.6.1 代理的种类</vt:lpstr>
      <vt:lpstr>5.6.1 代理的种类</vt:lpstr>
      <vt:lpstr>5.6.1 代理的种类</vt:lpstr>
      <vt:lpstr>5.6.1 代理的种类</vt:lpstr>
      <vt:lpstr>5.6.2 一般的设计问题</vt:lpstr>
      <vt:lpstr>5.6.2 一般的设计问题</vt:lpstr>
      <vt:lpstr>小结</vt:lpstr>
    </vt:vector>
  </TitlesOfParts>
  <Company>Hua 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Qingyi Hua</dc:creator>
  <cp:lastModifiedBy>庞 晓宇</cp:lastModifiedBy>
  <cp:revision>531</cp:revision>
  <dcterms:created xsi:type="dcterms:W3CDTF">2007-07-28T02:17:48Z</dcterms:created>
  <dcterms:modified xsi:type="dcterms:W3CDTF">2023-05-03T17:28:59Z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