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74" r:id="rId17"/>
    <p:sldId id="275" r:id="rId18"/>
    <p:sldId id="276" r:id="rId19"/>
    <p:sldId id="277" r:id="rId20"/>
    <p:sldId id="281" r:id="rId21"/>
    <p:sldId id="282" r:id="rId22"/>
    <p:sldId id="279" r:id="rId23"/>
    <p:sldId id="280" r:id="rId24"/>
    <p:sldId id="320" r:id="rId25"/>
    <p:sldId id="32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3" r:id="rId46"/>
    <p:sldId id="304" r:id="rId47"/>
    <p:sldId id="301" r:id="rId48"/>
    <p:sldId id="305" r:id="rId49"/>
    <p:sldId id="306" r:id="rId50"/>
    <p:sldId id="307" r:id="rId51"/>
    <p:sldId id="308" r:id="rId52"/>
    <p:sldId id="309" r:id="rId53"/>
    <p:sldId id="310" r:id="rId54"/>
    <p:sldId id="311" r:id="rId55"/>
    <p:sldId id="312" r:id="rId56"/>
    <p:sldId id="313" r:id="rId57"/>
    <p:sldId id="314" r:id="rId58"/>
    <p:sldId id="315" r:id="rId59"/>
    <p:sldId id="318" r:id="rId60"/>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756" autoAdjust="0"/>
  </p:normalViewPr>
  <p:slideViewPr>
    <p:cSldViewPr>
      <p:cViewPr varScale="1">
        <p:scale>
          <a:sx n="85" d="100"/>
          <a:sy n="85" d="100"/>
        </p:scale>
        <p:origin x="137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AA727499-84DC-FD77-45D8-D483C4C8464C}"/>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vl1pPr>
          </a:lstStyle>
          <a:p>
            <a:pPr>
              <a:defRPr/>
            </a:pPr>
            <a:endParaRPr lang="en-US" altLang="zh-CN"/>
          </a:p>
        </p:txBody>
      </p:sp>
      <p:sp>
        <p:nvSpPr>
          <p:cNvPr id="135171" name="Rectangle 3">
            <a:extLst>
              <a:ext uri="{FF2B5EF4-FFF2-40B4-BE49-F238E27FC236}">
                <a16:creationId xmlns:a16="http://schemas.microsoft.com/office/drawing/2014/main" id="{C3A23CAD-3DB0-0CEC-4DAE-48EBE9496BFE}"/>
              </a:ext>
            </a:extLst>
          </p:cNvPr>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vl1pPr>
          </a:lstStyle>
          <a:p>
            <a:pPr>
              <a:defRPr/>
            </a:pPr>
            <a:endParaRPr lang="en-US" altLang="zh-CN"/>
          </a:p>
        </p:txBody>
      </p:sp>
      <p:sp>
        <p:nvSpPr>
          <p:cNvPr id="135172" name="Rectangle 4">
            <a:extLst>
              <a:ext uri="{FF2B5EF4-FFF2-40B4-BE49-F238E27FC236}">
                <a16:creationId xmlns:a16="http://schemas.microsoft.com/office/drawing/2014/main" id="{20F3A1F2-0EAB-5805-64B1-D099888B30AC}"/>
              </a:ext>
            </a:extLst>
          </p:cNvPr>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vl1pPr>
          </a:lstStyle>
          <a:p>
            <a:pPr>
              <a:defRPr/>
            </a:pPr>
            <a:endParaRPr lang="en-US" altLang="zh-CN"/>
          </a:p>
        </p:txBody>
      </p:sp>
      <p:sp>
        <p:nvSpPr>
          <p:cNvPr id="135173" name="Rectangle 5">
            <a:extLst>
              <a:ext uri="{FF2B5EF4-FFF2-40B4-BE49-F238E27FC236}">
                <a16:creationId xmlns:a16="http://schemas.microsoft.com/office/drawing/2014/main" id="{6BF2D4FF-20FA-496F-9F01-5B589A8CF7D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87F5C2D5-3B74-48C6-A2EF-D0E04F89BEE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C97F1A9-09F4-B733-C8AE-C8D704FF6290}"/>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vl1pPr>
          </a:lstStyle>
          <a:p>
            <a:pPr>
              <a:defRPr/>
            </a:pPr>
            <a:endParaRPr lang="en-US" altLang="zh-CN"/>
          </a:p>
        </p:txBody>
      </p:sp>
      <p:sp>
        <p:nvSpPr>
          <p:cNvPr id="5123" name="Rectangle 3">
            <a:extLst>
              <a:ext uri="{FF2B5EF4-FFF2-40B4-BE49-F238E27FC236}">
                <a16:creationId xmlns:a16="http://schemas.microsoft.com/office/drawing/2014/main" id="{31F95604-04A8-97ED-7CB6-15B906C1C3FE}"/>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vl1pPr>
          </a:lstStyle>
          <a:p>
            <a:pPr>
              <a:defRPr/>
            </a:pPr>
            <a:endParaRPr lang="en-US" altLang="zh-CN"/>
          </a:p>
        </p:txBody>
      </p:sp>
      <p:sp>
        <p:nvSpPr>
          <p:cNvPr id="3076" name="Rectangle 4">
            <a:extLst>
              <a:ext uri="{FF2B5EF4-FFF2-40B4-BE49-F238E27FC236}">
                <a16:creationId xmlns:a16="http://schemas.microsoft.com/office/drawing/2014/main" id="{BA35B452-218D-7FA4-5AF9-7E5CBEEC8B78}"/>
              </a:ext>
            </a:extLst>
          </p:cNvPr>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939D240E-B09F-A3D5-2D1B-21253A468E4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727EF580-9D06-5ECB-1BCE-722551C2422D}"/>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vl1pPr>
          </a:lstStyle>
          <a:p>
            <a:pPr>
              <a:defRPr/>
            </a:pPr>
            <a:endParaRPr lang="en-US" altLang="zh-CN"/>
          </a:p>
        </p:txBody>
      </p:sp>
      <p:sp>
        <p:nvSpPr>
          <p:cNvPr id="5127" name="Rectangle 7">
            <a:extLst>
              <a:ext uri="{FF2B5EF4-FFF2-40B4-BE49-F238E27FC236}">
                <a16:creationId xmlns:a16="http://schemas.microsoft.com/office/drawing/2014/main" id="{EDF6D460-7B89-65AA-E234-3268DD2FA09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58E8749D-328E-493C-8085-FA6B6E4F54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Line 4">
            <a:extLst>
              <a:ext uri="{FF2B5EF4-FFF2-40B4-BE49-F238E27FC236}">
                <a16:creationId xmlns:a16="http://schemas.microsoft.com/office/drawing/2014/main" id="{CDF312DC-76F7-21D0-7B3D-398E74C1952D}"/>
              </a:ext>
            </a:extLst>
          </p:cNvPr>
          <p:cNvSpPr>
            <a:spLocks noChangeShapeType="1"/>
          </p:cNvSpPr>
          <p:nvPr/>
        </p:nvSpPr>
        <p:spPr bwMode="auto">
          <a:xfrm>
            <a:off x="533400" y="457200"/>
            <a:ext cx="79248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 name="Object 11">
            <a:extLst>
              <a:ext uri="{FF2B5EF4-FFF2-40B4-BE49-F238E27FC236}">
                <a16:creationId xmlns:a16="http://schemas.microsoft.com/office/drawing/2014/main" id="{266C3D0B-B690-1FE4-CA04-A1976AB738EB}"/>
              </a:ext>
            </a:extLst>
          </p:cNvPr>
          <p:cNvGraphicFramePr>
            <a:graphicFrameLocks/>
          </p:cNvGraphicFramePr>
          <p:nvPr/>
        </p:nvGraphicFramePr>
        <p:xfrm>
          <a:off x="2971800" y="2590800"/>
          <a:ext cx="755650" cy="736600"/>
        </p:xfrm>
        <a:graphic>
          <a:graphicData uri="http://schemas.openxmlformats.org/presentationml/2006/ole">
            <mc:AlternateContent xmlns:mc="http://schemas.openxmlformats.org/markup-compatibility/2006">
              <mc:Choice xmlns:v="urn:schemas-microsoft-com:vml" Requires="v">
                <p:oleObj r:id="rId2" imgW="756920" imgH="734060" progId="Word.Document.8">
                  <p:embed/>
                </p:oleObj>
              </mc:Choice>
              <mc:Fallback>
                <p:oleObj r:id="rId2" imgW="756920" imgH="734060" progId="Word.Document.8">
                  <p:embed/>
                  <p:pic>
                    <p:nvPicPr>
                      <p:cNvPr id="2051" name="Object 11">
                        <a:extLst>
                          <a:ext uri="{FF2B5EF4-FFF2-40B4-BE49-F238E27FC236}">
                            <a16:creationId xmlns:a16="http://schemas.microsoft.com/office/drawing/2014/main" id="{03998E14-1EF0-5239-899E-6402A4FA6BC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90800"/>
                        <a:ext cx="7556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Text Box 12">
            <a:extLst>
              <a:ext uri="{FF2B5EF4-FFF2-40B4-BE49-F238E27FC236}">
                <a16:creationId xmlns:a16="http://schemas.microsoft.com/office/drawing/2014/main" id="{E0D6CAA9-0E94-0A4A-0B80-D7B09D637EE0}"/>
              </a:ext>
            </a:extLst>
          </p:cNvPr>
          <p:cNvSpPr txBox="1">
            <a:spLocks noChangeArrowheads="1"/>
          </p:cNvSpPr>
          <p:nvPr/>
        </p:nvSpPr>
        <p:spPr bwMode="auto">
          <a:xfrm>
            <a:off x="2667000" y="403860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1" lang="zh-CN" altLang="en-US" sz="2000">
                <a:ea typeface="华文行楷" panose="02010800040101010101" pitchFamily="2" charset="-122"/>
              </a:rPr>
              <a:t>信息学院计算机科学系</a:t>
            </a:r>
          </a:p>
        </p:txBody>
      </p:sp>
      <p:sp>
        <p:nvSpPr>
          <p:cNvPr id="5" name="Text Box 13">
            <a:extLst>
              <a:ext uri="{FF2B5EF4-FFF2-40B4-BE49-F238E27FC236}">
                <a16:creationId xmlns:a16="http://schemas.microsoft.com/office/drawing/2014/main" id="{FFE67F9A-9733-FDFD-6493-21BA469219C3}"/>
              </a:ext>
            </a:extLst>
          </p:cNvPr>
          <p:cNvSpPr txBox="1">
            <a:spLocks noChangeArrowheads="1"/>
          </p:cNvSpPr>
          <p:nvPr/>
        </p:nvSpPr>
        <p:spPr bwMode="auto">
          <a:xfrm>
            <a:off x="1828800" y="3535363"/>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1" lang="zh-CN" altLang="en-US" sz="2800">
                <a:ea typeface="华文行楷" panose="02010800040101010101" pitchFamily="2" charset="-122"/>
              </a:rPr>
              <a:t>西北大学</a:t>
            </a:r>
          </a:p>
        </p:txBody>
      </p:sp>
      <p:sp>
        <p:nvSpPr>
          <p:cNvPr id="6" name="Line 14">
            <a:extLst>
              <a:ext uri="{FF2B5EF4-FFF2-40B4-BE49-F238E27FC236}">
                <a16:creationId xmlns:a16="http://schemas.microsoft.com/office/drawing/2014/main" id="{668A3910-93F1-3E39-8F43-AE7ED8C94CF4}"/>
              </a:ext>
            </a:extLst>
          </p:cNvPr>
          <p:cNvSpPr>
            <a:spLocks noChangeShapeType="1"/>
          </p:cNvSpPr>
          <p:nvPr/>
        </p:nvSpPr>
        <p:spPr bwMode="auto">
          <a:xfrm>
            <a:off x="3124200" y="2286000"/>
            <a:ext cx="52578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5">
            <a:extLst>
              <a:ext uri="{FF2B5EF4-FFF2-40B4-BE49-F238E27FC236}">
                <a16:creationId xmlns:a16="http://schemas.microsoft.com/office/drawing/2014/main" id="{FF95D6FB-7AF3-D375-6505-DAE4BD4DE50B}"/>
              </a:ext>
            </a:extLst>
          </p:cNvPr>
          <p:cNvSpPr>
            <a:spLocks noChangeShapeType="1"/>
          </p:cNvSpPr>
          <p:nvPr/>
        </p:nvSpPr>
        <p:spPr bwMode="auto">
          <a:xfrm>
            <a:off x="3124200" y="4724400"/>
            <a:ext cx="52578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17">
            <a:extLst>
              <a:ext uri="{FF2B5EF4-FFF2-40B4-BE49-F238E27FC236}">
                <a16:creationId xmlns:a16="http://schemas.microsoft.com/office/drawing/2014/main" id="{70633A7E-0AA9-54B8-D2EE-B1906F7E4172}"/>
              </a:ext>
            </a:extLst>
          </p:cNvPr>
          <p:cNvSpPr txBox="1">
            <a:spLocks noChangeArrowheads="1"/>
          </p:cNvSpPr>
          <p:nvPr/>
        </p:nvSpPr>
        <p:spPr bwMode="auto">
          <a:xfrm>
            <a:off x="5292725" y="2636838"/>
            <a:ext cx="29813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1" lang="zh-CN" altLang="en-US" sz="2800">
                <a:latin typeface="华文新魏" panose="02010800040101010101" pitchFamily="2" charset="-122"/>
                <a:ea typeface="华文新魏" panose="02010800040101010101" pitchFamily="2" charset="-122"/>
              </a:rPr>
              <a:t>华庆一  教授</a:t>
            </a:r>
          </a:p>
          <a:p>
            <a:pPr eaLnBrk="1" hangingPunct="1">
              <a:buFontTx/>
              <a:buNone/>
            </a:pPr>
            <a:endParaRPr kumimoji="1" lang="zh-CN" altLang="en-US" sz="2800">
              <a:latin typeface="华文新魏" panose="02010800040101010101" pitchFamily="2" charset="-122"/>
              <a:ea typeface="华文新魏" panose="02010800040101010101" pitchFamily="2" charset="-122"/>
            </a:endParaRPr>
          </a:p>
          <a:p>
            <a:pPr eaLnBrk="1" hangingPunct="1">
              <a:buFontTx/>
              <a:buNone/>
            </a:pPr>
            <a:r>
              <a:rPr kumimoji="1" lang="en-US" altLang="zh-CN" sz="1800">
                <a:latin typeface="Arial" panose="020B0604020202020204" pitchFamily="34" charset="0"/>
              </a:rPr>
              <a:t>Tel:       13772487087</a:t>
            </a:r>
          </a:p>
          <a:p>
            <a:pPr eaLnBrk="1" hangingPunct="1">
              <a:buFontTx/>
              <a:buNone/>
            </a:pPr>
            <a:r>
              <a:rPr kumimoji="1" lang="en-US" altLang="zh-CN" sz="1800">
                <a:latin typeface="Arial" panose="020B0604020202020204" pitchFamily="34" charset="0"/>
              </a:rPr>
              <a:t>E-Mail: huaqy@nwu.edu.cn</a:t>
            </a:r>
          </a:p>
        </p:txBody>
      </p:sp>
      <p:sp>
        <p:nvSpPr>
          <p:cNvPr id="291843" name="Rectangle 3"/>
          <p:cNvSpPr>
            <a:spLocks noGrp="1" noChangeArrowheads="1"/>
          </p:cNvSpPr>
          <p:nvPr>
            <p:ph type="ctrTitle"/>
          </p:nvPr>
        </p:nvSpPr>
        <p:spPr>
          <a:xfrm>
            <a:off x="609600" y="762000"/>
            <a:ext cx="7772400" cy="1143000"/>
          </a:xfrm>
        </p:spPr>
        <p:txBody>
          <a:bodyPr/>
          <a:lstStyle>
            <a:lvl1pPr>
              <a:defRPr sz="4000"/>
            </a:lvl1pPr>
          </a:lstStyle>
          <a:p>
            <a:r>
              <a:rPr lang="zh-CN" altLang="en-US" noProof="1"/>
              <a:t>单击此处编辑母版标题样式</a:t>
            </a:r>
          </a:p>
        </p:txBody>
      </p:sp>
    </p:spTree>
    <p:extLst>
      <p:ext uri="{BB962C8B-B14F-4D97-AF65-F5344CB8AC3E}">
        <p14:creationId xmlns:p14="http://schemas.microsoft.com/office/powerpoint/2010/main" val="198755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FACAEDB1-FB0B-85FA-8C0F-E4F8579CFD67}"/>
              </a:ext>
            </a:extLst>
          </p:cNvPr>
          <p:cNvSpPr>
            <a:spLocks noGrp="1" noChangeArrowheads="1"/>
          </p:cNvSpPr>
          <p:nvPr>
            <p:ph type="sldNum" sz="quarter" idx="10"/>
          </p:nvPr>
        </p:nvSpPr>
        <p:spPr>
          <a:ln/>
        </p:spPr>
        <p:txBody>
          <a:bodyPr/>
          <a:lstStyle>
            <a:lvl1pPr>
              <a:defRPr/>
            </a:lvl1pPr>
          </a:lstStyle>
          <a:p>
            <a:pPr>
              <a:defRPr/>
            </a:pPr>
            <a:fld id="{2100A946-C248-4151-8B09-0D0ABE92EEBA}" type="slidenum">
              <a:rPr lang="en-US" altLang="zh-CN"/>
              <a:pPr>
                <a:defRPr/>
              </a:pPr>
              <a:t>‹#›</a:t>
            </a:fld>
            <a:endParaRPr lang="en-US" altLang="zh-CN"/>
          </a:p>
        </p:txBody>
      </p:sp>
    </p:spTree>
    <p:extLst>
      <p:ext uri="{BB962C8B-B14F-4D97-AF65-F5344CB8AC3E}">
        <p14:creationId xmlns:p14="http://schemas.microsoft.com/office/powerpoint/2010/main" val="211138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533400"/>
            <a:ext cx="1943100" cy="4953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533400"/>
            <a:ext cx="5676900" cy="4953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665C9E62-741E-48D9-2048-CA449E507A93}"/>
              </a:ext>
            </a:extLst>
          </p:cNvPr>
          <p:cNvSpPr>
            <a:spLocks noGrp="1" noChangeArrowheads="1"/>
          </p:cNvSpPr>
          <p:nvPr>
            <p:ph type="sldNum" sz="quarter" idx="10"/>
          </p:nvPr>
        </p:nvSpPr>
        <p:spPr>
          <a:ln/>
        </p:spPr>
        <p:txBody>
          <a:bodyPr/>
          <a:lstStyle>
            <a:lvl1pPr>
              <a:defRPr/>
            </a:lvl1pPr>
          </a:lstStyle>
          <a:p>
            <a:pPr>
              <a:defRPr/>
            </a:pPr>
            <a:fld id="{C1A8AA29-DFD4-40A0-9357-184F1A9AA5EF}" type="slidenum">
              <a:rPr lang="en-US" altLang="zh-CN"/>
              <a:pPr>
                <a:defRPr/>
              </a:pPr>
              <a:t>‹#›</a:t>
            </a:fld>
            <a:endParaRPr lang="en-US" altLang="zh-CN"/>
          </a:p>
        </p:txBody>
      </p:sp>
    </p:spTree>
    <p:extLst>
      <p:ext uri="{BB962C8B-B14F-4D97-AF65-F5344CB8AC3E}">
        <p14:creationId xmlns:p14="http://schemas.microsoft.com/office/powerpoint/2010/main" val="147219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304E6780-8CE9-F0CE-153C-A400F3B32A5D}"/>
              </a:ext>
            </a:extLst>
          </p:cNvPr>
          <p:cNvSpPr>
            <a:spLocks noGrp="1" noChangeArrowheads="1"/>
          </p:cNvSpPr>
          <p:nvPr>
            <p:ph type="sldNum" sz="quarter" idx="10"/>
          </p:nvPr>
        </p:nvSpPr>
        <p:spPr>
          <a:ln/>
        </p:spPr>
        <p:txBody>
          <a:bodyPr/>
          <a:lstStyle>
            <a:lvl1pPr>
              <a:defRPr/>
            </a:lvl1pPr>
          </a:lstStyle>
          <a:p>
            <a:pPr>
              <a:defRPr/>
            </a:pPr>
            <a:fld id="{309AD47B-E789-4510-B865-EB571304EBFF}" type="slidenum">
              <a:rPr lang="en-US" altLang="zh-CN"/>
              <a:pPr>
                <a:defRPr/>
              </a:pPr>
              <a:t>‹#›</a:t>
            </a:fld>
            <a:endParaRPr lang="en-US" altLang="zh-CN"/>
          </a:p>
        </p:txBody>
      </p:sp>
    </p:spTree>
    <p:extLst>
      <p:ext uri="{BB962C8B-B14F-4D97-AF65-F5344CB8AC3E}">
        <p14:creationId xmlns:p14="http://schemas.microsoft.com/office/powerpoint/2010/main" val="52910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2">
            <a:extLst>
              <a:ext uri="{FF2B5EF4-FFF2-40B4-BE49-F238E27FC236}">
                <a16:creationId xmlns:a16="http://schemas.microsoft.com/office/drawing/2014/main" id="{F556F629-5135-D851-87C0-305DB9593D3C}"/>
              </a:ext>
            </a:extLst>
          </p:cNvPr>
          <p:cNvSpPr>
            <a:spLocks noGrp="1" noChangeArrowheads="1"/>
          </p:cNvSpPr>
          <p:nvPr>
            <p:ph type="sldNum" sz="quarter" idx="10"/>
          </p:nvPr>
        </p:nvSpPr>
        <p:spPr>
          <a:ln/>
        </p:spPr>
        <p:txBody>
          <a:bodyPr/>
          <a:lstStyle>
            <a:lvl1pPr>
              <a:defRPr/>
            </a:lvl1pPr>
          </a:lstStyle>
          <a:p>
            <a:pPr>
              <a:defRPr/>
            </a:pPr>
            <a:fld id="{3B97FFEC-A85B-43FB-A001-0F610DC2514A}" type="slidenum">
              <a:rPr lang="en-US" altLang="zh-CN"/>
              <a:pPr>
                <a:defRPr/>
              </a:pPr>
              <a:t>‹#›</a:t>
            </a:fld>
            <a:endParaRPr lang="en-US" altLang="zh-CN"/>
          </a:p>
        </p:txBody>
      </p:sp>
    </p:spTree>
    <p:extLst>
      <p:ext uri="{BB962C8B-B14F-4D97-AF65-F5344CB8AC3E}">
        <p14:creationId xmlns:p14="http://schemas.microsoft.com/office/powerpoint/2010/main" val="87841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2">
            <a:extLst>
              <a:ext uri="{FF2B5EF4-FFF2-40B4-BE49-F238E27FC236}">
                <a16:creationId xmlns:a16="http://schemas.microsoft.com/office/drawing/2014/main" id="{2E31B44C-A0EE-2076-C9CE-511EED7380E0}"/>
              </a:ext>
            </a:extLst>
          </p:cNvPr>
          <p:cNvSpPr>
            <a:spLocks noGrp="1" noChangeArrowheads="1"/>
          </p:cNvSpPr>
          <p:nvPr>
            <p:ph type="sldNum" sz="quarter" idx="10"/>
          </p:nvPr>
        </p:nvSpPr>
        <p:spPr>
          <a:ln/>
        </p:spPr>
        <p:txBody>
          <a:bodyPr/>
          <a:lstStyle>
            <a:lvl1pPr>
              <a:defRPr/>
            </a:lvl1pPr>
          </a:lstStyle>
          <a:p>
            <a:pPr>
              <a:defRPr/>
            </a:pPr>
            <a:fld id="{4D1F94C1-4DA2-4594-BA21-AD9781571ABE}" type="slidenum">
              <a:rPr lang="en-US" altLang="zh-CN"/>
              <a:pPr>
                <a:defRPr/>
              </a:pPr>
              <a:t>‹#›</a:t>
            </a:fld>
            <a:endParaRPr lang="en-US" altLang="zh-CN"/>
          </a:p>
        </p:txBody>
      </p:sp>
    </p:spTree>
    <p:extLst>
      <p:ext uri="{BB962C8B-B14F-4D97-AF65-F5344CB8AC3E}">
        <p14:creationId xmlns:p14="http://schemas.microsoft.com/office/powerpoint/2010/main" val="209857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2">
            <a:extLst>
              <a:ext uri="{FF2B5EF4-FFF2-40B4-BE49-F238E27FC236}">
                <a16:creationId xmlns:a16="http://schemas.microsoft.com/office/drawing/2014/main" id="{7E1FF1BF-8D29-E2F6-9E57-FFED3916D6E1}"/>
              </a:ext>
            </a:extLst>
          </p:cNvPr>
          <p:cNvSpPr>
            <a:spLocks noGrp="1" noChangeArrowheads="1"/>
          </p:cNvSpPr>
          <p:nvPr>
            <p:ph type="sldNum" sz="quarter" idx="10"/>
          </p:nvPr>
        </p:nvSpPr>
        <p:spPr>
          <a:ln/>
        </p:spPr>
        <p:txBody>
          <a:bodyPr/>
          <a:lstStyle>
            <a:lvl1pPr>
              <a:defRPr/>
            </a:lvl1pPr>
          </a:lstStyle>
          <a:p>
            <a:pPr>
              <a:defRPr/>
            </a:pPr>
            <a:fld id="{AC80385C-BA72-4543-95DE-FAD1DDDAD659}" type="slidenum">
              <a:rPr lang="en-US" altLang="zh-CN"/>
              <a:pPr>
                <a:defRPr/>
              </a:pPr>
              <a:t>‹#›</a:t>
            </a:fld>
            <a:endParaRPr lang="en-US" altLang="zh-CN"/>
          </a:p>
        </p:txBody>
      </p:sp>
    </p:spTree>
    <p:extLst>
      <p:ext uri="{BB962C8B-B14F-4D97-AF65-F5344CB8AC3E}">
        <p14:creationId xmlns:p14="http://schemas.microsoft.com/office/powerpoint/2010/main" val="147991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2">
            <a:extLst>
              <a:ext uri="{FF2B5EF4-FFF2-40B4-BE49-F238E27FC236}">
                <a16:creationId xmlns:a16="http://schemas.microsoft.com/office/drawing/2014/main" id="{E4391D16-ACA4-B251-93D9-A2ACEB93E788}"/>
              </a:ext>
            </a:extLst>
          </p:cNvPr>
          <p:cNvSpPr>
            <a:spLocks noGrp="1" noChangeArrowheads="1"/>
          </p:cNvSpPr>
          <p:nvPr>
            <p:ph type="sldNum" sz="quarter" idx="10"/>
          </p:nvPr>
        </p:nvSpPr>
        <p:spPr>
          <a:ln/>
        </p:spPr>
        <p:txBody>
          <a:bodyPr/>
          <a:lstStyle>
            <a:lvl1pPr>
              <a:defRPr/>
            </a:lvl1pPr>
          </a:lstStyle>
          <a:p>
            <a:pPr>
              <a:defRPr/>
            </a:pPr>
            <a:fld id="{28BE1881-0C84-4E26-88BE-E517403CB989}" type="slidenum">
              <a:rPr lang="en-US" altLang="zh-CN"/>
              <a:pPr>
                <a:defRPr/>
              </a:pPr>
              <a:t>‹#›</a:t>
            </a:fld>
            <a:endParaRPr lang="en-US" altLang="zh-CN"/>
          </a:p>
        </p:txBody>
      </p:sp>
    </p:spTree>
    <p:extLst>
      <p:ext uri="{BB962C8B-B14F-4D97-AF65-F5344CB8AC3E}">
        <p14:creationId xmlns:p14="http://schemas.microsoft.com/office/powerpoint/2010/main" val="171829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B559EA9-9D28-A6A4-B6C1-9739362A5D77}"/>
              </a:ext>
            </a:extLst>
          </p:cNvPr>
          <p:cNvSpPr>
            <a:spLocks noGrp="1" noChangeArrowheads="1"/>
          </p:cNvSpPr>
          <p:nvPr>
            <p:ph type="sldNum" sz="quarter" idx="10"/>
          </p:nvPr>
        </p:nvSpPr>
        <p:spPr>
          <a:ln/>
        </p:spPr>
        <p:txBody>
          <a:bodyPr/>
          <a:lstStyle>
            <a:lvl1pPr>
              <a:defRPr/>
            </a:lvl1pPr>
          </a:lstStyle>
          <a:p>
            <a:pPr>
              <a:defRPr/>
            </a:pPr>
            <a:fld id="{563E04A7-4C53-4737-ADCB-193C2FFD4147}" type="slidenum">
              <a:rPr lang="en-US" altLang="zh-CN"/>
              <a:pPr>
                <a:defRPr/>
              </a:pPr>
              <a:t>‹#›</a:t>
            </a:fld>
            <a:endParaRPr lang="en-US" altLang="zh-CN"/>
          </a:p>
        </p:txBody>
      </p:sp>
    </p:spTree>
    <p:extLst>
      <p:ext uri="{BB962C8B-B14F-4D97-AF65-F5344CB8AC3E}">
        <p14:creationId xmlns:p14="http://schemas.microsoft.com/office/powerpoint/2010/main" val="8590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F2BC46E6-FEAF-A3F6-3E32-7DA0C138D856}"/>
              </a:ext>
            </a:extLst>
          </p:cNvPr>
          <p:cNvSpPr>
            <a:spLocks noGrp="1" noChangeArrowheads="1"/>
          </p:cNvSpPr>
          <p:nvPr>
            <p:ph type="sldNum" sz="quarter" idx="10"/>
          </p:nvPr>
        </p:nvSpPr>
        <p:spPr>
          <a:ln/>
        </p:spPr>
        <p:txBody>
          <a:bodyPr/>
          <a:lstStyle>
            <a:lvl1pPr>
              <a:defRPr/>
            </a:lvl1pPr>
          </a:lstStyle>
          <a:p>
            <a:pPr>
              <a:defRPr/>
            </a:pPr>
            <a:fld id="{6B36B57B-FB62-4311-A2D3-D75971D34D24}" type="slidenum">
              <a:rPr lang="en-US" altLang="zh-CN"/>
              <a:pPr>
                <a:defRPr/>
              </a:pPr>
              <a:t>‹#›</a:t>
            </a:fld>
            <a:endParaRPr lang="en-US" altLang="zh-CN"/>
          </a:p>
        </p:txBody>
      </p:sp>
    </p:spTree>
    <p:extLst>
      <p:ext uri="{BB962C8B-B14F-4D97-AF65-F5344CB8AC3E}">
        <p14:creationId xmlns:p14="http://schemas.microsoft.com/office/powerpoint/2010/main" val="15544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312DE49A-4A0D-2261-2F9C-A12C3DC6C55F}"/>
              </a:ext>
            </a:extLst>
          </p:cNvPr>
          <p:cNvSpPr>
            <a:spLocks noGrp="1" noChangeArrowheads="1"/>
          </p:cNvSpPr>
          <p:nvPr>
            <p:ph type="sldNum" sz="quarter" idx="10"/>
          </p:nvPr>
        </p:nvSpPr>
        <p:spPr>
          <a:ln/>
        </p:spPr>
        <p:txBody>
          <a:bodyPr/>
          <a:lstStyle>
            <a:lvl1pPr>
              <a:defRPr/>
            </a:lvl1pPr>
          </a:lstStyle>
          <a:p>
            <a:pPr>
              <a:defRPr/>
            </a:pPr>
            <a:fld id="{ECE10BC8-A2CA-4071-BF40-9450619E1510}" type="slidenum">
              <a:rPr lang="en-US" altLang="zh-CN"/>
              <a:pPr>
                <a:defRPr/>
              </a:pPr>
              <a:t>‹#›</a:t>
            </a:fld>
            <a:endParaRPr lang="en-US" altLang="zh-CN"/>
          </a:p>
        </p:txBody>
      </p:sp>
    </p:spTree>
    <p:extLst>
      <p:ext uri="{BB962C8B-B14F-4D97-AF65-F5344CB8AC3E}">
        <p14:creationId xmlns:p14="http://schemas.microsoft.com/office/powerpoint/2010/main" val="311797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24BE7449-15CF-C667-2025-D0F232616F81}"/>
              </a:ext>
            </a:extLst>
          </p:cNvPr>
          <p:cNvSpPr>
            <a:spLocks noGrp="1" noChangeArrowheads="1"/>
          </p:cNvSpPr>
          <p:nvPr>
            <p:ph type="body" idx="4294967295"/>
          </p:nvPr>
        </p:nvSpPr>
        <p:spPr bwMode="auto">
          <a:xfrm>
            <a:off x="685800" y="10668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7">
            <a:extLst>
              <a:ext uri="{FF2B5EF4-FFF2-40B4-BE49-F238E27FC236}">
                <a16:creationId xmlns:a16="http://schemas.microsoft.com/office/drawing/2014/main" id="{7A5874B7-D2FB-7EF4-05B1-3E8866FE11DD}"/>
              </a:ext>
            </a:extLst>
          </p:cNvPr>
          <p:cNvSpPr>
            <a:spLocks noGrp="1" noChangeArrowheads="1"/>
          </p:cNvSpPr>
          <p:nvPr>
            <p:ph type="title" idx="4294967295"/>
          </p:nvPr>
        </p:nvSpPr>
        <p:spPr bwMode="auto">
          <a:xfrm>
            <a:off x="685800" y="5334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Line 8">
            <a:extLst>
              <a:ext uri="{FF2B5EF4-FFF2-40B4-BE49-F238E27FC236}">
                <a16:creationId xmlns:a16="http://schemas.microsoft.com/office/drawing/2014/main" id="{064E7E0A-9013-C955-610D-164A662E8D9A}"/>
              </a:ext>
            </a:extLst>
          </p:cNvPr>
          <p:cNvSpPr>
            <a:spLocks noChangeShapeType="1"/>
          </p:cNvSpPr>
          <p:nvPr/>
        </p:nvSpPr>
        <p:spPr bwMode="auto">
          <a:xfrm>
            <a:off x="533400" y="457200"/>
            <a:ext cx="80772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Line 9">
            <a:extLst>
              <a:ext uri="{FF2B5EF4-FFF2-40B4-BE49-F238E27FC236}">
                <a16:creationId xmlns:a16="http://schemas.microsoft.com/office/drawing/2014/main" id="{CFC252BB-8798-B62A-93BA-1D84615E0C12}"/>
              </a:ext>
            </a:extLst>
          </p:cNvPr>
          <p:cNvSpPr>
            <a:spLocks noChangeShapeType="1"/>
          </p:cNvSpPr>
          <p:nvPr/>
        </p:nvSpPr>
        <p:spPr bwMode="auto">
          <a:xfrm>
            <a:off x="3962400" y="5562600"/>
            <a:ext cx="45720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 name="Rectangle 12">
            <a:extLst>
              <a:ext uri="{FF2B5EF4-FFF2-40B4-BE49-F238E27FC236}">
                <a16:creationId xmlns:a16="http://schemas.microsoft.com/office/drawing/2014/main" id="{AACBFF80-7201-D4A7-CCC7-273377A308E8}"/>
              </a:ext>
            </a:extLst>
          </p:cNvPr>
          <p:cNvSpPr>
            <a:spLocks noGrp="1" noChangeArrowheads="1"/>
          </p:cNvSpPr>
          <p:nvPr>
            <p:ph type="sldNum" sz="quarter" idx="4"/>
          </p:nvPr>
        </p:nvSpPr>
        <p:spPr bwMode="auto">
          <a:xfrm>
            <a:off x="6629400" y="6172200"/>
            <a:ext cx="19050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800" smtClean="0"/>
            </a:lvl1pPr>
          </a:lstStyle>
          <a:p>
            <a:pPr>
              <a:defRPr/>
            </a:pPr>
            <a:fld id="{129BC7B6-AC45-4133-8FAF-72B431225CE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3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100">
          <a:solidFill>
            <a:schemeClr val="tx1"/>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900">
          <a:solidFill>
            <a:schemeClr val="tx1"/>
          </a:solidFill>
          <a:latin typeface="+mn-lt"/>
          <a:ea typeface="+mn-ea"/>
        </a:defRPr>
      </a:lvl4pPr>
      <a:lvl5pPr marL="2057400" indent="-228600" algn="l" rtl="0" eaLnBrk="0" fontAlgn="base" hangingPunct="0">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kumimoji="1" sz="1900">
          <a:solidFill>
            <a:schemeClr val="tx1"/>
          </a:solidFill>
          <a:latin typeface="+mn-lt"/>
          <a:ea typeface="+mn-ea"/>
        </a:defRPr>
      </a:lvl6pPr>
      <a:lvl7pPr marL="2971800" indent="-228600" algn="l" rtl="0" fontAlgn="base">
        <a:spcBef>
          <a:spcPct val="20000"/>
        </a:spcBef>
        <a:spcAft>
          <a:spcPct val="0"/>
        </a:spcAft>
        <a:buChar char="»"/>
        <a:defRPr kumimoji="1" sz="1900">
          <a:solidFill>
            <a:schemeClr val="tx1"/>
          </a:solidFill>
          <a:latin typeface="+mn-lt"/>
          <a:ea typeface="+mn-ea"/>
        </a:defRPr>
      </a:lvl7pPr>
      <a:lvl8pPr marL="3429000" indent="-228600" algn="l" rtl="0" fontAlgn="base">
        <a:spcBef>
          <a:spcPct val="20000"/>
        </a:spcBef>
        <a:spcAft>
          <a:spcPct val="0"/>
        </a:spcAft>
        <a:buChar char="»"/>
        <a:defRPr kumimoji="1" sz="1900">
          <a:solidFill>
            <a:schemeClr val="tx1"/>
          </a:solidFill>
          <a:latin typeface="+mn-lt"/>
          <a:ea typeface="+mn-ea"/>
        </a:defRPr>
      </a:lvl8pPr>
      <a:lvl9pPr marL="3886200" indent="-228600" algn="l" rtl="0" fontAlgn="base">
        <a:spcBef>
          <a:spcPct val="20000"/>
        </a:spcBef>
        <a:spcAft>
          <a:spcPct val="0"/>
        </a:spcAft>
        <a:buChar char="»"/>
        <a:defRPr kumimoji="1"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386843-4352-D7CE-BF1C-A906AC924E99}"/>
              </a:ext>
            </a:extLst>
          </p:cNvPr>
          <p:cNvSpPr>
            <a:spLocks noGrp="1" noChangeArrowheads="1"/>
          </p:cNvSpPr>
          <p:nvPr>
            <p:ph type="ctrTitle"/>
          </p:nvPr>
        </p:nvSpPr>
        <p:spPr>
          <a:xfrm>
            <a:off x="611188" y="765175"/>
            <a:ext cx="7772400" cy="1223963"/>
          </a:xfrm>
        </p:spPr>
        <p:txBody>
          <a:bodyPr/>
          <a:lstStyle/>
          <a:p>
            <a:pPr eaLnBrk="1" hangingPunct="1"/>
            <a:r>
              <a:rPr lang="zh-CN" altLang="en-US" sz="3600"/>
              <a:t>交互设计</a:t>
            </a:r>
            <a:r>
              <a:rPr lang="en-US" altLang="zh-CN" sz="3600"/>
              <a:t>—</a:t>
            </a:r>
            <a:r>
              <a:rPr lang="zh-CN" altLang="en-US" sz="3600"/>
              <a:t>超越人机交互</a:t>
            </a:r>
            <a:br>
              <a:rPr lang="zh-CN" altLang="en-US" sz="3600"/>
            </a:br>
            <a:r>
              <a:rPr lang="zh-CN" altLang="en-US" sz="3600"/>
              <a:t>			 	     </a:t>
            </a:r>
            <a:r>
              <a:rPr lang="zh-CN" altLang="en-US" sz="2800"/>
              <a:t>第 </a:t>
            </a:r>
            <a:r>
              <a:rPr lang="en-US" altLang="zh-CN" sz="2800"/>
              <a:t>6 </a:t>
            </a:r>
            <a:r>
              <a:rPr lang="zh-CN" altLang="en-US" sz="2800"/>
              <a:t>章 交互设计过程</a:t>
            </a:r>
            <a:endParaRPr lang="zh-CN" altLang="en-US" sz="2000"/>
          </a:p>
        </p:txBody>
      </p:sp>
      <p:sp>
        <p:nvSpPr>
          <p:cNvPr id="5123" name="矩形 1">
            <a:extLst>
              <a:ext uri="{FF2B5EF4-FFF2-40B4-BE49-F238E27FC236}">
                <a16:creationId xmlns:a16="http://schemas.microsoft.com/office/drawing/2014/main" id="{775AA509-5E6E-3D3E-5B73-B0195889C48E}"/>
              </a:ext>
            </a:extLst>
          </p:cNvPr>
          <p:cNvSpPr>
            <a:spLocks noChangeArrowheads="1"/>
          </p:cNvSpPr>
          <p:nvPr/>
        </p:nvSpPr>
        <p:spPr bwMode="auto">
          <a:xfrm>
            <a:off x="5359400" y="2660650"/>
            <a:ext cx="2185988" cy="5032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华文行楷" panose="02010800040101010101" pitchFamily="2" charset="-122"/>
                <a:ea typeface="华文行楷" panose="02010800040101010101" pitchFamily="2" charset="-122"/>
              </a:rPr>
              <a:t>王毅 副教授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4E7AF4D6-17B3-8624-7434-743C1409241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3CA3DCD-063B-4365-8B0D-E8E51BF68B76}" type="slidenum">
              <a:rPr lang="en-US" altLang="zh-CN" sz="1800"/>
              <a:pPr/>
              <a:t>10</a:t>
            </a:fld>
            <a:endParaRPr lang="en-US" altLang="zh-CN" sz="1800"/>
          </a:p>
        </p:txBody>
      </p:sp>
      <p:sp>
        <p:nvSpPr>
          <p:cNvPr id="14339" name="Rectangle 2">
            <a:extLst>
              <a:ext uri="{FF2B5EF4-FFF2-40B4-BE49-F238E27FC236}">
                <a16:creationId xmlns:a16="http://schemas.microsoft.com/office/drawing/2014/main" id="{277E0FEB-01F1-9A24-5134-0A690EC6D348}"/>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4340" name="Rectangle 3">
            <a:extLst>
              <a:ext uri="{FF2B5EF4-FFF2-40B4-BE49-F238E27FC236}">
                <a16:creationId xmlns:a16="http://schemas.microsoft.com/office/drawing/2014/main" id="{148D685E-54C5-C7B8-BF8F-27D0251C5811}"/>
              </a:ext>
            </a:extLst>
          </p:cNvPr>
          <p:cNvSpPr>
            <a:spLocks noGrp="1" noChangeArrowheads="1"/>
          </p:cNvSpPr>
          <p:nvPr>
            <p:ph idx="1"/>
          </p:nvPr>
        </p:nvSpPr>
        <p:spPr/>
        <p:txBody>
          <a:bodyPr/>
          <a:lstStyle/>
          <a:p>
            <a:pPr lvl="1" eaLnBrk="1" hangingPunct="1"/>
            <a:r>
              <a:rPr lang="zh-CN" altLang="en-US"/>
              <a:t>同时也需要</a:t>
            </a:r>
            <a:r>
              <a:rPr lang="zh-CN" altLang="en-US" b="1">
                <a:solidFill>
                  <a:srgbClr val="0070C0"/>
                </a:solidFill>
              </a:rPr>
              <a:t>结合其他的方法</a:t>
            </a:r>
          </a:p>
          <a:p>
            <a:pPr lvl="2" eaLnBrk="1" hangingPunct="1"/>
            <a:r>
              <a:rPr lang="zh-CN" altLang="en-US"/>
              <a:t>例如：自然语言说明、图表等</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0070C0"/>
                </a:solidFill>
              </a:rPr>
              <a:t>设计表示的形式和内容</a:t>
            </a:r>
            <a:r>
              <a:rPr lang="zh-CN" altLang="en-US"/>
              <a:t>须使得</a:t>
            </a:r>
            <a:r>
              <a:rPr lang="zh-CN" altLang="en-US" b="1">
                <a:solidFill>
                  <a:srgbClr val="0070C0"/>
                </a:solidFill>
              </a:rPr>
              <a:t>用户能够理解</a:t>
            </a:r>
          </a:p>
          <a:p>
            <a:pPr lvl="2" eaLnBrk="1" hangingPunct="1"/>
            <a:r>
              <a:rPr lang="zh-CN" altLang="en-US"/>
              <a:t>用户难以理解专业术语和表示技术</a:t>
            </a:r>
          </a:p>
          <a:p>
            <a:pPr lvl="2" eaLnBrk="1" hangingPunct="1"/>
            <a:r>
              <a:rPr lang="zh-CN" altLang="en-US"/>
              <a:t>例如：</a:t>
            </a:r>
            <a:r>
              <a:rPr lang="en-US" altLang="zh-CN"/>
              <a:t>agent, UML diagrams</a:t>
            </a:r>
          </a:p>
          <a:p>
            <a:pPr lvl="2" eaLnBrk="1" hangingPunct="1">
              <a:buFont typeface="Wingdings" panose="05000000000000000000" pitchFamily="2" charset="2"/>
              <a:buNone/>
            </a:pPr>
            <a:endParaRPr lang="en-US" altLang="zh-CN"/>
          </a:p>
          <a:p>
            <a:pPr lvl="1" eaLnBrk="1" hangingPunct="1"/>
            <a:r>
              <a:rPr lang="zh-CN" altLang="en-US"/>
              <a:t>另一种直接的方法即</a:t>
            </a:r>
            <a:r>
              <a:rPr lang="zh-CN" altLang="en-US" b="1">
                <a:solidFill>
                  <a:srgbClr val="C00000"/>
                </a:solidFill>
              </a:rPr>
              <a:t>构造系统的原型</a:t>
            </a:r>
          </a:p>
          <a:p>
            <a:pPr lvl="2" eaLnBrk="1" hangingPunct="1"/>
            <a:r>
              <a:rPr lang="zh-CN" altLang="en-US"/>
              <a:t>通常只是</a:t>
            </a:r>
            <a:r>
              <a:rPr lang="zh-CN" altLang="en-US" b="1">
                <a:solidFill>
                  <a:srgbClr val="0070C0"/>
                </a:solidFill>
              </a:rPr>
              <a:t>界面的动画</a:t>
            </a:r>
            <a:r>
              <a:rPr lang="zh-CN" altLang="en-US"/>
              <a:t>或</a:t>
            </a:r>
            <a:r>
              <a:rPr lang="zh-CN" altLang="en-US" b="1">
                <a:solidFill>
                  <a:srgbClr val="0070C0"/>
                </a:solidFill>
              </a:rPr>
              <a:t>系统的有限功能模拟</a:t>
            </a:r>
          </a:p>
          <a:p>
            <a:pPr lvl="2" eaLnBrk="1" hangingPunct="1"/>
            <a:r>
              <a:rPr lang="zh-CN" altLang="en-US"/>
              <a:t>用户可在</a:t>
            </a:r>
            <a:r>
              <a:rPr lang="zh-CN" altLang="en-US" b="1">
                <a:solidFill>
                  <a:srgbClr val="0070C0"/>
                </a:solidFill>
              </a:rPr>
              <a:t>直接体验</a:t>
            </a:r>
            <a:r>
              <a:rPr lang="zh-CN" altLang="en-US"/>
              <a:t>的基础上对其</a:t>
            </a:r>
            <a:r>
              <a:rPr lang="zh-CN" altLang="en-US" b="1">
                <a:solidFill>
                  <a:srgbClr val="0070C0"/>
                </a:solidFill>
              </a:rPr>
              <a:t>可用性</a:t>
            </a:r>
            <a:r>
              <a:rPr lang="zh-CN" altLang="en-US"/>
              <a:t>等进行</a:t>
            </a:r>
            <a:r>
              <a:rPr lang="zh-CN" altLang="en-US" b="1">
                <a:solidFill>
                  <a:srgbClr val="0070C0"/>
                </a:solidFill>
              </a:rPr>
              <a:t>评估</a:t>
            </a:r>
          </a:p>
          <a:p>
            <a:pPr eaLnBrk="1" hangingPunct="1">
              <a:buFontTx/>
              <a:buNone/>
            </a:pPr>
            <a:endParaRPr lang="zh-CN" altLang="en-US"/>
          </a:p>
          <a:p>
            <a:pPr lvl="1" eaLnBrk="1" hangingPunct="1"/>
            <a:endParaRPr lang="zh-CN" altLang="en-US"/>
          </a:p>
          <a:p>
            <a:pPr lvl="1"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A9D5E4A9-6343-147E-0D70-140F2935532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54944DD9-3C74-4A94-B76E-C89321339705}" type="slidenum">
              <a:rPr lang="en-US" altLang="zh-CN" sz="1800"/>
              <a:pPr/>
              <a:t>11</a:t>
            </a:fld>
            <a:endParaRPr lang="en-US" altLang="zh-CN" sz="1800"/>
          </a:p>
        </p:txBody>
      </p:sp>
      <p:sp>
        <p:nvSpPr>
          <p:cNvPr id="15363" name="Rectangle 2">
            <a:extLst>
              <a:ext uri="{FF2B5EF4-FFF2-40B4-BE49-F238E27FC236}">
                <a16:creationId xmlns:a16="http://schemas.microsoft.com/office/drawing/2014/main" id="{B742264C-6BDD-A179-48FA-F676B89FF994}"/>
              </a:ext>
            </a:extLst>
          </p:cNvPr>
          <p:cNvSpPr>
            <a:spLocks noGrp="1" noChangeArrowheads="1"/>
          </p:cNvSpPr>
          <p:nvPr>
            <p:ph type="title"/>
          </p:nvPr>
        </p:nvSpPr>
        <p:spPr/>
        <p:txBody>
          <a:bodyPr/>
          <a:lstStyle/>
          <a:p>
            <a:pPr eaLnBrk="1" hangingPunct="1"/>
            <a:r>
              <a:rPr lang="en-US" altLang="zh-CN"/>
              <a:t>6.2.1 </a:t>
            </a:r>
            <a:r>
              <a:rPr lang="zh-CN" altLang="en-US"/>
              <a:t>交互设计的</a:t>
            </a:r>
            <a:r>
              <a:rPr lang="en-US" altLang="zh-CN"/>
              <a:t>4</a:t>
            </a:r>
            <a:r>
              <a:rPr lang="zh-CN" altLang="en-US"/>
              <a:t>个基本活动</a:t>
            </a:r>
          </a:p>
        </p:txBody>
      </p:sp>
      <p:sp>
        <p:nvSpPr>
          <p:cNvPr id="15364" name="Rectangle 3">
            <a:extLst>
              <a:ext uri="{FF2B5EF4-FFF2-40B4-BE49-F238E27FC236}">
                <a16:creationId xmlns:a16="http://schemas.microsoft.com/office/drawing/2014/main" id="{BC854811-32FC-BC44-32F3-7F36DAE8CEF0}"/>
              </a:ext>
            </a:extLst>
          </p:cNvPr>
          <p:cNvSpPr>
            <a:spLocks noGrp="1" noChangeArrowheads="1"/>
          </p:cNvSpPr>
          <p:nvPr>
            <p:ph idx="1"/>
          </p:nvPr>
        </p:nvSpPr>
        <p:spPr>
          <a:xfrm>
            <a:off x="685800" y="1066800"/>
            <a:ext cx="7772400" cy="4522788"/>
          </a:xfrm>
        </p:spPr>
        <p:txBody>
          <a:bodyPr/>
          <a:lstStyle/>
          <a:p>
            <a:pPr eaLnBrk="1" hangingPunct="1"/>
            <a:r>
              <a:rPr lang="zh-CN" altLang="en-US"/>
              <a:t>在第</a:t>
            </a:r>
            <a:r>
              <a:rPr lang="en-US" altLang="zh-CN"/>
              <a:t>7-8</a:t>
            </a:r>
            <a:r>
              <a:rPr lang="zh-CN" altLang="en-US"/>
              <a:t>章，我们将研究这些基本活动</a:t>
            </a:r>
          </a:p>
          <a:p>
            <a:pPr lvl="1" eaLnBrk="1" hangingPunct="1"/>
            <a:r>
              <a:rPr lang="zh-CN" altLang="en-US"/>
              <a:t>在第</a:t>
            </a:r>
            <a:r>
              <a:rPr lang="en-US" altLang="zh-CN"/>
              <a:t>1-5</a:t>
            </a:r>
            <a:r>
              <a:rPr lang="zh-CN" altLang="en-US"/>
              <a:t>章，我们已理解了和这些活动</a:t>
            </a:r>
            <a:r>
              <a:rPr lang="zh-CN" altLang="en-US" b="1">
                <a:solidFill>
                  <a:srgbClr val="0070C0"/>
                </a:solidFill>
              </a:rPr>
              <a:t>相关的问题和知识</a:t>
            </a:r>
          </a:p>
          <a:p>
            <a:pPr lvl="1" eaLnBrk="1" hangingPunct="1"/>
            <a:r>
              <a:rPr lang="zh-CN" altLang="en-US"/>
              <a:t>这些活动组成了一个</a:t>
            </a:r>
            <a:r>
              <a:rPr lang="zh-CN" altLang="en-US" b="1">
                <a:solidFill>
                  <a:srgbClr val="0070C0"/>
                </a:solidFill>
              </a:rPr>
              <a:t>一般的正规过程</a:t>
            </a:r>
          </a:p>
          <a:p>
            <a:pPr lvl="1" eaLnBrk="1" hangingPunct="1"/>
            <a:r>
              <a:rPr lang="zh-CN" altLang="en-US"/>
              <a:t>在实际开发中，必须将其</a:t>
            </a:r>
            <a:r>
              <a:rPr lang="zh-CN" altLang="en-US" b="1">
                <a:solidFill>
                  <a:srgbClr val="0070C0"/>
                </a:solidFill>
              </a:rPr>
              <a:t>具体化</a:t>
            </a:r>
            <a:r>
              <a:rPr lang="zh-CN" altLang="en-US"/>
              <a:t>，也不一定完全一致</a:t>
            </a:r>
          </a:p>
          <a:p>
            <a:pPr lvl="2" eaLnBrk="1" hangingPunct="1"/>
            <a:r>
              <a:rPr lang="zh-CN" altLang="en-US"/>
              <a:t>例如：在实习任务中，凭借本人的经验，并结合这些活动，导出了中小规模软件系统的实际开发过程</a:t>
            </a:r>
            <a:endParaRPr lang="en-US" altLang="zh-CN"/>
          </a:p>
          <a:p>
            <a:pPr lvl="2" eaLnBrk="1" hangingPunct="1">
              <a:buFont typeface="Wingdings" panose="05000000000000000000" pitchFamily="2" charset="2"/>
              <a:buNone/>
            </a:pPr>
            <a:endParaRPr lang="zh-CN" altLang="en-US"/>
          </a:p>
          <a:p>
            <a:pPr lvl="1" eaLnBrk="1" hangingPunct="1"/>
            <a:r>
              <a:rPr lang="zh-CN" altLang="en-US"/>
              <a:t>事实上，</a:t>
            </a:r>
            <a:r>
              <a:rPr lang="zh-CN" altLang="en-US" b="1">
                <a:solidFill>
                  <a:srgbClr val="0070C0"/>
                </a:solidFill>
              </a:rPr>
              <a:t>其他设计领域</a:t>
            </a:r>
            <a:r>
              <a:rPr lang="zh-CN" altLang="en-US"/>
              <a:t>也使用了</a:t>
            </a:r>
            <a:r>
              <a:rPr lang="zh-CN" altLang="en-US" b="1">
                <a:solidFill>
                  <a:srgbClr val="0070C0"/>
                </a:solidFill>
              </a:rPr>
              <a:t>类似的过程</a:t>
            </a:r>
            <a:r>
              <a:rPr lang="zh-CN" altLang="en-US"/>
              <a:t>，如建筑业中</a:t>
            </a:r>
          </a:p>
          <a:p>
            <a:pPr lvl="2" eaLnBrk="1" hangingPunct="1"/>
            <a:r>
              <a:rPr lang="zh-CN" altLang="en-US"/>
              <a:t>开始阶段：提出基本需求</a:t>
            </a:r>
          </a:p>
          <a:p>
            <a:pPr lvl="2" eaLnBrk="1" hangingPunct="1"/>
            <a:r>
              <a:rPr lang="zh-CN" altLang="en-US"/>
              <a:t>可行性阶段：考虑不同的设计方案</a:t>
            </a:r>
          </a:p>
          <a:p>
            <a:pPr lvl="2" eaLnBrk="1" hangingPunct="1"/>
            <a:r>
              <a:rPr lang="zh-CN" altLang="en-US"/>
              <a:t>概要设计阶段：草拟建议书和设计方案</a:t>
            </a:r>
          </a:p>
          <a:p>
            <a:pPr lvl="2" eaLnBrk="1" hangingPunct="1"/>
            <a:r>
              <a:rPr lang="zh-CN" altLang="en-US"/>
              <a:t>详细设计阶段：详细说明所有构件并绘制图纸</a:t>
            </a:r>
          </a:p>
          <a:p>
            <a:pPr lvl="2" eaLnBrk="1" hangingPunct="1"/>
            <a:r>
              <a:rPr lang="zh-CN" altLang="en-US"/>
              <a:t>实地建造阶段：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494016AF-6BAE-5D9A-9D35-FE8EC55F0B9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F1B15A9-4C70-45D0-BEEA-8FB114739A3B}" type="slidenum">
              <a:rPr lang="en-US" altLang="zh-CN" sz="1800"/>
              <a:pPr/>
              <a:t>12</a:t>
            </a:fld>
            <a:endParaRPr lang="en-US" altLang="zh-CN" sz="1800"/>
          </a:p>
        </p:txBody>
      </p:sp>
      <p:sp>
        <p:nvSpPr>
          <p:cNvPr id="16387" name="Rectangle 2">
            <a:extLst>
              <a:ext uri="{FF2B5EF4-FFF2-40B4-BE49-F238E27FC236}">
                <a16:creationId xmlns:a16="http://schemas.microsoft.com/office/drawing/2014/main" id="{6C3FB22E-5E7D-44D0-3190-CE72A3B36CC1}"/>
              </a:ext>
            </a:extLst>
          </p:cNvPr>
          <p:cNvSpPr>
            <a:spLocks noGrp="1" noChangeArrowheads="1"/>
          </p:cNvSpPr>
          <p:nvPr>
            <p:ph type="title"/>
          </p:nvPr>
        </p:nvSpPr>
        <p:spPr/>
        <p:txBody>
          <a:bodyPr/>
          <a:lstStyle/>
          <a:p>
            <a:pPr eaLnBrk="1" hangingPunct="1"/>
            <a:r>
              <a:rPr lang="en-US" altLang="zh-CN"/>
              <a:t>6.2.1 </a:t>
            </a:r>
            <a:r>
              <a:rPr lang="zh-CN" altLang="en-US"/>
              <a:t>交互设计的</a:t>
            </a:r>
            <a:r>
              <a:rPr lang="en-US" altLang="zh-CN"/>
              <a:t>4</a:t>
            </a:r>
            <a:r>
              <a:rPr lang="zh-CN" altLang="en-US"/>
              <a:t>个基本活动</a:t>
            </a:r>
          </a:p>
        </p:txBody>
      </p:sp>
      <p:sp>
        <p:nvSpPr>
          <p:cNvPr id="16388" name="Rectangle 3">
            <a:extLst>
              <a:ext uri="{FF2B5EF4-FFF2-40B4-BE49-F238E27FC236}">
                <a16:creationId xmlns:a16="http://schemas.microsoft.com/office/drawing/2014/main" id="{846F6BBD-A646-FF07-C060-48D6E20BCE29}"/>
              </a:ext>
            </a:extLst>
          </p:cNvPr>
          <p:cNvSpPr>
            <a:spLocks noGrp="1" noChangeArrowheads="1"/>
          </p:cNvSpPr>
          <p:nvPr>
            <p:ph idx="1"/>
          </p:nvPr>
        </p:nvSpPr>
        <p:spPr/>
        <p:txBody>
          <a:bodyPr/>
          <a:lstStyle/>
          <a:p>
            <a:pPr eaLnBrk="1" hangingPunct="1"/>
            <a:r>
              <a:rPr lang="zh-CN" altLang="en-US"/>
              <a:t>为了循序渐进的目的，首先简介这些活动</a:t>
            </a:r>
          </a:p>
          <a:p>
            <a:pPr lvl="1" eaLnBrk="1" hangingPunct="1"/>
            <a:r>
              <a:rPr lang="zh-CN" altLang="en-US" b="1">
                <a:solidFill>
                  <a:srgbClr val="C00000"/>
                </a:solidFill>
              </a:rPr>
              <a:t>识别用户需要并建立需求</a:t>
            </a:r>
            <a:r>
              <a:rPr lang="zh-CN" altLang="en-US"/>
              <a:t>（第</a:t>
            </a:r>
            <a:r>
              <a:rPr lang="en-US" altLang="zh-CN"/>
              <a:t>7</a:t>
            </a:r>
            <a:r>
              <a:rPr lang="zh-CN" altLang="en-US"/>
              <a:t>章详细讨论）</a:t>
            </a:r>
          </a:p>
          <a:p>
            <a:pPr lvl="2" eaLnBrk="1" hangingPunct="1"/>
            <a:r>
              <a:rPr lang="zh-CN" altLang="en-US"/>
              <a:t>如上所述，设计须</a:t>
            </a:r>
            <a:r>
              <a:rPr lang="zh-CN" altLang="en-US" b="1">
                <a:solidFill>
                  <a:srgbClr val="0070C0"/>
                </a:solidFill>
              </a:rPr>
              <a:t>理解</a:t>
            </a:r>
            <a:r>
              <a:rPr lang="en-US" altLang="zh-CN" b="1">
                <a:solidFill>
                  <a:srgbClr val="0070C0"/>
                </a:solidFill>
              </a:rPr>
              <a:t>Who, What</a:t>
            </a:r>
            <a:r>
              <a:rPr lang="zh-CN" altLang="en-US" b="1">
                <a:solidFill>
                  <a:srgbClr val="0070C0"/>
                </a:solidFill>
              </a:rPr>
              <a:t>和</a:t>
            </a:r>
            <a:r>
              <a:rPr lang="en-US" altLang="zh-CN" b="1">
                <a:solidFill>
                  <a:srgbClr val="0070C0"/>
                </a:solidFill>
              </a:rPr>
              <a:t>Where</a:t>
            </a:r>
          </a:p>
          <a:p>
            <a:pPr lvl="2" eaLnBrk="1" hangingPunct="1"/>
            <a:r>
              <a:rPr lang="zh-CN" altLang="en-US"/>
              <a:t>但因为各种限制，用户的需要</a:t>
            </a:r>
            <a:r>
              <a:rPr lang="zh-CN" altLang="en-US" b="1">
                <a:solidFill>
                  <a:srgbClr val="0070C0"/>
                </a:solidFill>
              </a:rPr>
              <a:t>不一定能完全实现</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2" eaLnBrk="1" hangingPunct="1"/>
            <a:r>
              <a:rPr lang="zh-CN" altLang="en-US"/>
              <a:t>一个系统</a:t>
            </a:r>
            <a:r>
              <a:rPr lang="zh-CN" altLang="en-US" b="1">
                <a:solidFill>
                  <a:srgbClr val="0070C0"/>
                </a:solidFill>
              </a:rPr>
              <a:t>必须提供的支持</a:t>
            </a:r>
            <a:r>
              <a:rPr lang="zh-CN" altLang="en-US"/>
              <a:t>称为</a:t>
            </a:r>
            <a:r>
              <a:rPr lang="zh-CN" altLang="en-US" b="1">
                <a:solidFill>
                  <a:srgbClr val="0070C0"/>
                </a:solidFill>
              </a:rPr>
              <a:t>系统需求</a:t>
            </a:r>
            <a:r>
              <a:rPr lang="zh-CN" altLang="en-US"/>
              <a:t>，可分为两类：</a:t>
            </a:r>
          </a:p>
          <a:p>
            <a:pPr lvl="3" eaLnBrk="1" hangingPunct="1"/>
            <a:r>
              <a:rPr lang="zh-CN" altLang="en-US" b="1">
                <a:solidFill>
                  <a:srgbClr val="0070C0"/>
                </a:solidFill>
              </a:rPr>
              <a:t>功能需求</a:t>
            </a:r>
            <a:r>
              <a:rPr lang="zh-CN" altLang="en-US"/>
              <a:t>：系统必须提供的服务</a:t>
            </a:r>
          </a:p>
          <a:p>
            <a:pPr lvl="3" eaLnBrk="1" hangingPunct="1"/>
            <a:r>
              <a:rPr lang="zh-CN" altLang="en-US" b="1">
                <a:solidFill>
                  <a:srgbClr val="0070C0"/>
                </a:solidFill>
              </a:rPr>
              <a:t>非功能需求</a:t>
            </a:r>
            <a:r>
              <a:rPr lang="zh-CN" altLang="en-US"/>
              <a:t>：可用性、安全性、可靠性、性能等</a:t>
            </a:r>
          </a:p>
          <a:p>
            <a:pPr lvl="3" eaLnBrk="1" hangingPunct="1"/>
            <a:r>
              <a:rPr lang="zh-CN" altLang="en-US"/>
              <a:t>例如：两个搜索引擎可搜索出相同的内容，但一个更容易使用，而另一个所需的搜索时间则更短些</a:t>
            </a:r>
            <a:endParaRPr lang="en-US" altLang="zh-CN"/>
          </a:p>
          <a:p>
            <a:pPr lvl="3" eaLnBrk="1" hangingPunct="1">
              <a:buFontTx/>
              <a:buNone/>
            </a:pPr>
            <a:endParaRPr lang="zh-CN" altLang="en-US"/>
          </a:p>
          <a:p>
            <a:pPr lvl="2" eaLnBrk="1" hangingPunct="1"/>
            <a:r>
              <a:rPr lang="zh-CN" altLang="en-US" b="1">
                <a:solidFill>
                  <a:srgbClr val="C00000"/>
                </a:solidFill>
              </a:rPr>
              <a:t>以用户为中心的设计（</a:t>
            </a:r>
            <a:r>
              <a:rPr lang="en-US" altLang="zh-CN" b="1">
                <a:solidFill>
                  <a:srgbClr val="C00000"/>
                </a:solidFill>
              </a:rPr>
              <a:t>UCD</a:t>
            </a:r>
            <a:r>
              <a:rPr lang="zh-CN" altLang="en-US" b="1">
                <a:solidFill>
                  <a:srgbClr val="C00000"/>
                </a:solidFill>
              </a:rPr>
              <a:t>）</a:t>
            </a:r>
            <a:r>
              <a:rPr lang="zh-CN" altLang="en-US"/>
              <a:t>旨在</a:t>
            </a:r>
            <a:r>
              <a:rPr lang="zh-CN" altLang="en-US" b="1">
                <a:solidFill>
                  <a:srgbClr val="0070C0"/>
                </a:solidFill>
              </a:rPr>
              <a:t>保证功能</a:t>
            </a:r>
            <a:r>
              <a:rPr lang="zh-CN" altLang="en-US"/>
              <a:t>的基础上，尽可能地</a:t>
            </a:r>
            <a:r>
              <a:rPr lang="zh-CN" altLang="en-US" b="1">
                <a:solidFill>
                  <a:srgbClr val="0070C0"/>
                </a:solidFill>
              </a:rPr>
              <a:t>提高系统的可用性</a:t>
            </a:r>
          </a:p>
          <a:p>
            <a:pPr lvl="2" eaLnBrk="1" hangingPunct="1"/>
            <a:r>
              <a:rPr lang="zh-CN" altLang="en-US"/>
              <a:t>因此，理解用户的需要从中提取合适的需求是关键</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94739897-C100-03A7-4800-2C442749545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8A8C8A1-CDFA-45D8-BCE0-8AC109F6AC19}" type="slidenum">
              <a:rPr lang="en-US" altLang="zh-CN" sz="1800"/>
              <a:pPr/>
              <a:t>13</a:t>
            </a:fld>
            <a:endParaRPr lang="en-US" altLang="zh-CN" sz="1800"/>
          </a:p>
        </p:txBody>
      </p:sp>
      <p:sp>
        <p:nvSpPr>
          <p:cNvPr id="17411" name="Rectangle 2">
            <a:extLst>
              <a:ext uri="{FF2B5EF4-FFF2-40B4-BE49-F238E27FC236}">
                <a16:creationId xmlns:a16="http://schemas.microsoft.com/office/drawing/2014/main" id="{CB53039B-0A5D-9ABF-EA53-9CD8CCB675DF}"/>
              </a:ext>
            </a:extLst>
          </p:cNvPr>
          <p:cNvSpPr>
            <a:spLocks noGrp="1" noChangeArrowheads="1"/>
          </p:cNvSpPr>
          <p:nvPr>
            <p:ph type="title"/>
          </p:nvPr>
        </p:nvSpPr>
        <p:spPr/>
        <p:txBody>
          <a:bodyPr/>
          <a:lstStyle/>
          <a:p>
            <a:pPr eaLnBrk="1" hangingPunct="1"/>
            <a:r>
              <a:rPr lang="en-US" altLang="zh-CN"/>
              <a:t>6.2.1 </a:t>
            </a:r>
            <a:r>
              <a:rPr lang="zh-CN" altLang="en-US"/>
              <a:t>交互设计的</a:t>
            </a:r>
            <a:r>
              <a:rPr lang="en-US" altLang="zh-CN"/>
              <a:t>4</a:t>
            </a:r>
            <a:r>
              <a:rPr lang="zh-CN" altLang="en-US"/>
              <a:t>个基本活动</a:t>
            </a:r>
          </a:p>
        </p:txBody>
      </p:sp>
      <p:sp>
        <p:nvSpPr>
          <p:cNvPr id="17412" name="Rectangle 3">
            <a:extLst>
              <a:ext uri="{FF2B5EF4-FFF2-40B4-BE49-F238E27FC236}">
                <a16:creationId xmlns:a16="http://schemas.microsoft.com/office/drawing/2014/main" id="{58304F46-5590-CB27-1C98-1984D5A0D6CC}"/>
              </a:ext>
            </a:extLst>
          </p:cNvPr>
          <p:cNvSpPr>
            <a:spLocks noGrp="1" noChangeArrowheads="1"/>
          </p:cNvSpPr>
          <p:nvPr>
            <p:ph idx="1"/>
          </p:nvPr>
        </p:nvSpPr>
        <p:spPr/>
        <p:txBody>
          <a:bodyPr/>
          <a:lstStyle/>
          <a:p>
            <a:pPr lvl="1" eaLnBrk="1" hangingPunct="1"/>
            <a:r>
              <a:rPr lang="zh-CN" altLang="en-US" b="1">
                <a:solidFill>
                  <a:srgbClr val="C00000"/>
                </a:solidFill>
              </a:rPr>
              <a:t>设计侯选方案</a:t>
            </a:r>
            <a:r>
              <a:rPr lang="zh-CN" altLang="en-US"/>
              <a:t>（第</a:t>
            </a:r>
            <a:r>
              <a:rPr lang="en-US" altLang="zh-CN"/>
              <a:t>8</a:t>
            </a:r>
            <a:r>
              <a:rPr lang="zh-CN" altLang="en-US"/>
              <a:t>章详细讨论）</a:t>
            </a:r>
          </a:p>
          <a:p>
            <a:pPr lvl="2" eaLnBrk="1" hangingPunct="1"/>
            <a:r>
              <a:rPr lang="zh-CN" altLang="en-US"/>
              <a:t>如果说上一个阶段是理解问题（用户需要）和描述问题（系统需求）</a:t>
            </a:r>
          </a:p>
          <a:p>
            <a:pPr lvl="2" eaLnBrk="1" hangingPunct="1"/>
            <a:r>
              <a:rPr lang="zh-CN" altLang="en-US"/>
              <a:t>则这是核心的</a:t>
            </a:r>
            <a:r>
              <a:rPr lang="zh-CN" altLang="en-US" b="1">
                <a:solidFill>
                  <a:srgbClr val="0070C0"/>
                </a:solidFill>
              </a:rPr>
              <a:t>问题求解</a:t>
            </a:r>
            <a:r>
              <a:rPr lang="zh-CN" altLang="en-US"/>
              <a:t>活动，即提出</a:t>
            </a:r>
            <a:r>
              <a:rPr lang="zh-CN" altLang="en-US" b="1">
                <a:solidFill>
                  <a:srgbClr val="0070C0"/>
                </a:solidFill>
              </a:rPr>
              <a:t>满足需求的解决方案</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2" eaLnBrk="1" hangingPunct="1"/>
            <a:r>
              <a:rPr lang="zh-CN" altLang="en-US"/>
              <a:t>可分为两个子活动</a:t>
            </a:r>
          </a:p>
          <a:p>
            <a:pPr lvl="3" eaLnBrk="1" hangingPunct="1"/>
            <a:r>
              <a:rPr lang="zh-CN" altLang="en-US" b="1">
                <a:solidFill>
                  <a:srgbClr val="C00000"/>
                </a:solidFill>
              </a:rPr>
              <a:t>概念设计</a:t>
            </a:r>
            <a:r>
              <a:rPr lang="zh-CN" altLang="en-US"/>
              <a:t>：建立概念模型，描述</a:t>
            </a:r>
            <a:r>
              <a:rPr lang="zh-CN" altLang="en-US" b="1">
                <a:solidFill>
                  <a:srgbClr val="0070C0"/>
                </a:solidFill>
              </a:rPr>
              <a:t>功能细节</a:t>
            </a:r>
            <a:r>
              <a:rPr lang="zh-CN" altLang="en-US"/>
              <a:t>、</a:t>
            </a:r>
            <a:r>
              <a:rPr lang="zh-CN" altLang="en-US" b="1">
                <a:solidFill>
                  <a:srgbClr val="0070C0"/>
                </a:solidFill>
              </a:rPr>
              <a:t>用户如何使用</a:t>
            </a:r>
            <a:r>
              <a:rPr lang="zh-CN" altLang="en-US"/>
              <a:t>、以及</a:t>
            </a:r>
            <a:r>
              <a:rPr lang="zh-CN" altLang="en-US" b="1">
                <a:solidFill>
                  <a:srgbClr val="0070C0"/>
                </a:solidFill>
              </a:rPr>
              <a:t>界面外观</a:t>
            </a:r>
            <a:r>
              <a:rPr lang="zh-CN" altLang="en-US"/>
              <a:t>等</a:t>
            </a:r>
          </a:p>
          <a:p>
            <a:pPr lvl="3" eaLnBrk="1" hangingPunct="1"/>
            <a:r>
              <a:rPr lang="zh-CN" altLang="en-US" b="1">
                <a:solidFill>
                  <a:srgbClr val="C00000"/>
                </a:solidFill>
              </a:rPr>
              <a:t>物理设计</a:t>
            </a:r>
            <a:r>
              <a:rPr lang="zh-CN" altLang="en-US"/>
              <a:t>：具体的</a:t>
            </a:r>
            <a:r>
              <a:rPr lang="zh-CN" altLang="en-US" b="1">
                <a:solidFill>
                  <a:srgbClr val="0070C0"/>
                </a:solidFill>
              </a:rPr>
              <a:t>观与感</a:t>
            </a:r>
            <a:r>
              <a:rPr lang="zh-CN" altLang="en-US"/>
              <a:t>，包括</a:t>
            </a:r>
            <a:r>
              <a:rPr lang="en-US" altLang="zh-CN" b="1">
                <a:solidFill>
                  <a:srgbClr val="0070C0"/>
                </a:solidFill>
              </a:rPr>
              <a:t>WIMP</a:t>
            </a:r>
            <a:r>
              <a:rPr lang="zh-CN" altLang="en-US"/>
              <a:t>，</a:t>
            </a:r>
            <a:r>
              <a:rPr lang="zh-CN" altLang="en-US" b="1">
                <a:solidFill>
                  <a:srgbClr val="0070C0"/>
                </a:solidFill>
              </a:rPr>
              <a:t>多媒体使用</a:t>
            </a:r>
            <a:r>
              <a:rPr lang="zh-CN" altLang="en-US"/>
              <a:t>等</a:t>
            </a:r>
            <a:endParaRPr lang="en-US" altLang="zh-CN"/>
          </a:p>
          <a:p>
            <a:pPr lvl="3" eaLnBrk="1" hangingPunct="1">
              <a:buFontTx/>
              <a:buNone/>
            </a:pPr>
            <a:endParaRPr lang="zh-CN" altLang="en-US"/>
          </a:p>
          <a:p>
            <a:pPr lvl="1" eaLnBrk="1" hangingPunct="1"/>
            <a:r>
              <a:rPr lang="zh-CN" altLang="en-US" b="1">
                <a:solidFill>
                  <a:srgbClr val="C00000"/>
                </a:solidFill>
              </a:rPr>
              <a:t>建立设计的交互式版本</a:t>
            </a:r>
            <a:r>
              <a:rPr lang="zh-CN" altLang="en-US"/>
              <a:t>（第</a:t>
            </a:r>
            <a:r>
              <a:rPr lang="en-US" altLang="zh-CN"/>
              <a:t>8</a:t>
            </a:r>
            <a:r>
              <a:rPr lang="zh-CN" altLang="en-US"/>
              <a:t>章讨论）</a:t>
            </a:r>
          </a:p>
          <a:p>
            <a:pPr lvl="2" eaLnBrk="1" hangingPunct="1"/>
            <a:r>
              <a:rPr lang="zh-CN" altLang="en-US"/>
              <a:t>即</a:t>
            </a:r>
            <a:r>
              <a:rPr lang="zh-CN" altLang="en-US" b="1">
                <a:solidFill>
                  <a:srgbClr val="0070C0"/>
                </a:solidFill>
              </a:rPr>
              <a:t>开发系统原型</a:t>
            </a:r>
            <a:r>
              <a:rPr lang="zh-CN" altLang="en-US"/>
              <a:t>，以便</a:t>
            </a:r>
            <a:r>
              <a:rPr lang="zh-CN" altLang="en-US" b="1">
                <a:solidFill>
                  <a:srgbClr val="0070C0"/>
                </a:solidFill>
              </a:rPr>
              <a:t>与用户讨论及评估</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2" eaLnBrk="1" hangingPunct="1"/>
            <a:r>
              <a:rPr lang="zh-CN" altLang="en-US" b="1">
                <a:solidFill>
                  <a:srgbClr val="0070C0"/>
                </a:solidFill>
              </a:rPr>
              <a:t>原型不一定是可运行的软件版本</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04870D60-FB18-C312-CD20-8170D64926D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BC550E6-1CC9-4315-B6D5-B492F7717C53}" type="slidenum">
              <a:rPr lang="en-US" altLang="zh-CN" sz="1800"/>
              <a:pPr/>
              <a:t>14</a:t>
            </a:fld>
            <a:endParaRPr lang="en-US" altLang="zh-CN" sz="1800"/>
          </a:p>
        </p:txBody>
      </p:sp>
      <p:sp>
        <p:nvSpPr>
          <p:cNvPr id="18435" name="Rectangle 2">
            <a:extLst>
              <a:ext uri="{FF2B5EF4-FFF2-40B4-BE49-F238E27FC236}">
                <a16:creationId xmlns:a16="http://schemas.microsoft.com/office/drawing/2014/main" id="{7D97CF42-E772-DA42-101E-F0CB45BEFEB6}"/>
              </a:ext>
            </a:extLst>
          </p:cNvPr>
          <p:cNvSpPr>
            <a:spLocks noGrp="1" noChangeArrowheads="1"/>
          </p:cNvSpPr>
          <p:nvPr>
            <p:ph type="title"/>
          </p:nvPr>
        </p:nvSpPr>
        <p:spPr/>
        <p:txBody>
          <a:bodyPr/>
          <a:lstStyle/>
          <a:p>
            <a:pPr eaLnBrk="1" hangingPunct="1"/>
            <a:r>
              <a:rPr lang="en-US" altLang="zh-CN"/>
              <a:t>6.2.1 </a:t>
            </a:r>
            <a:r>
              <a:rPr lang="zh-CN" altLang="en-US"/>
              <a:t>交互设计的</a:t>
            </a:r>
            <a:r>
              <a:rPr lang="en-US" altLang="zh-CN"/>
              <a:t>4</a:t>
            </a:r>
            <a:r>
              <a:rPr lang="zh-CN" altLang="en-US"/>
              <a:t>个基本活动</a:t>
            </a:r>
          </a:p>
        </p:txBody>
      </p:sp>
      <p:sp>
        <p:nvSpPr>
          <p:cNvPr id="18436" name="Rectangle 3">
            <a:extLst>
              <a:ext uri="{FF2B5EF4-FFF2-40B4-BE49-F238E27FC236}">
                <a16:creationId xmlns:a16="http://schemas.microsoft.com/office/drawing/2014/main" id="{FCC0325E-5626-BE59-7F15-D93B927B971E}"/>
              </a:ext>
            </a:extLst>
          </p:cNvPr>
          <p:cNvSpPr>
            <a:spLocks noGrp="1" noChangeArrowheads="1"/>
          </p:cNvSpPr>
          <p:nvPr>
            <p:ph idx="1"/>
          </p:nvPr>
        </p:nvSpPr>
        <p:spPr/>
        <p:txBody>
          <a:bodyPr/>
          <a:lstStyle/>
          <a:p>
            <a:pPr lvl="1" eaLnBrk="1" hangingPunct="1"/>
            <a:r>
              <a:rPr lang="zh-CN" altLang="en-US" b="1">
                <a:solidFill>
                  <a:srgbClr val="C00000"/>
                </a:solidFill>
              </a:rPr>
              <a:t>评估设计</a:t>
            </a:r>
          </a:p>
          <a:p>
            <a:pPr lvl="2" eaLnBrk="1" hangingPunct="1"/>
            <a:r>
              <a:rPr lang="zh-CN" altLang="en-US"/>
              <a:t>评估设计或产品</a:t>
            </a:r>
            <a:r>
              <a:rPr lang="zh-CN" altLang="en-US" b="1">
                <a:solidFill>
                  <a:srgbClr val="0070C0"/>
                </a:solidFill>
              </a:rPr>
              <a:t>是否满足某些预定义的评估准则</a:t>
            </a:r>
          </a:p>
          <a:p>
            <a:pPr lvl="3" eaLnBrk="1" hangingPunct="1"/>
            <a:r>
              <a:rPr lang="zh-CN" altLang="en-US" b="1">
                <a:solidFill>
                  <a:srgbClr val="0070C0"/>
                </a:solidFill>
              </a:rPr>
              <a:t>可用性</a:t>
            </a:r>
            <a:r>
              <a:rPr lang="zh-CN" altLang="en-US"/>
              <a:t>度量，如完成任务的时间、出错数、准确率</a:t>
            </a:r>
          </a:p>
          <a:p>
            <a:pPr lvl="3" eaLnBrk="1" hangingPunct="1"/>
            <a:r>
              <a:rPr lang="zh-CN" altLang="en-US" b="1">
                <a:solidFill>
                  <a:srgbClr val="0070C0"/>
                </a:solidFill>
              </a:rPr>
              <a:t>用户体验</a:t>
            </a:r>
            <a:r>
              <a:rPr lang="zh-CN" altLang="en-US"/>
              <a:t>度量：可接受的程度，积极反应的程度</a:t>
            </a:r>
          </a:p>
          <a:p>
            <a:pPr lvl="3" eaLnBrk="1" hangingPunct="1"/>
            <a:r>
              <a:rPr lang="zh-CN" altLang="en-US"/>
              <a:t>其他方面的需求的满足程度</a:t>
            </a:r>
            <a:endParaRPr lang="en-US" altLang="zh-CN"/>
          </a:p>
          <a:p>
            <a:pPr lvl="3" eaLnBrk="1" hangingPunct="1">
              <a:buFontTx/>
              <a:buNone/>
            </a:pPr>
            <a:endParaRPr lang="zh-CN" altLang="en-US"/>
          </a:p>
          <a:p>
            <a:pPr lvl="2" eaLnBrk="1" hangingPunct="1"/>
            <a:r>
              <a:rPr lang="zh-CN" altLang="en-US"/>
              <a:t>设计过程的</a:t>
            </a:r>
            <a:r>
              <a:rPr lang="zh-CN" altLang="en-US" b="1">
                <a:solidFill>
                  <a:srgbClr val="0070C0"/>
                </a:solidFill>
              </a:rPr>
              <a:t>迭代</a:t>
            </a:r>
            <a:r>
              <a:rPr lang="zh-CN" altLang="en-US"/>
              <a:t>是</a:t>
            </a:r>
            <a:r>
              <a:rPr lang="zh-CN" altLang="en-US" b="1">
                <a:solidFill>
                  <a:srgbClr val="0070C0"/>
                </a:solidFill>
              </a:rPr>
              <a:t>不可避免</a:t>
            </a:r>
            <a:r>
              <a:rPr lang="zh-CN" altLang="en-US"/>
              <a:t>的，评估旨在</a:t>
            </a:r>
            <a:r>
              <a:rPr lang="zh-CN" altLang="en-US" b="1">
                <a:solidFill>
                  <a:srgbClr val="0070C0"/>
                </a:solidFill>
              </a:rPr>
              <a:t>为迭代提供信息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A4842D49-5B55-2479-3265-E180BDC55DD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011C1B4D-B77B-4A2E-90FF-5E783A15D553}" type="slidenum">
              <a:rPr lang="en-US" altLang="zh-CN" sz="1800"/>
              <a:pPr/>
              <a:t>15</a:t>
            </a:fld>
            <a:endParaRPr lang="en-US" altLang="zh-CN" sz="1800"/>
          </a:p>
        </p:txBody>
      </p:sp>
      <p:sp>
        <p:nvSpPr>
          <p:cNvPr id="19459" name="Rectangle 2">
            <a:extLst>
              <a:ext uri="{FF2B5EF4-FFF2-40B4-BE49-F238E27FC236}">
                <a16:creationId xmlns:a16="http://schemas.microsoft.com/office/drawing/2014/main" id="{6C810788-763E-706F-9248-5EC99AD0D041}"/>
              </a:ext>
            </a:extLst>
          </p:cNvPr>
          <p:cNvSpPr>
            <a:spLocks noGrp="1" noChangeArrowheads="1"/>
          </p:cNvSpPr>
          <p:nvPr>
            <p:ph type="title"/>
          </p:nvPr>
        </p:nvSpPr>
        <p:spPr/>
        <p:txBody>
          <a:bodyPr/>
          <a:lstStyle/>
          <a:p>
            <a:pPr eaLnBrk="1" hangingPunct="1"/>
            <a:r>
              <a:rPr lang="en-US" altLang="zh-CN"/>
              <a:t>6.2.2 </a:t>
            </a:r>
            <a:r>
              <a:rPr lang="zh-CN" altLang="en-US"/>
              <a:t>交互设计过程的</a:t>
            </a:r>
            <a:r>
              <a:rPr lang="en-US" altLang="zh-CN"/>
              <a:t>3</a:t>
            </a:r>
            <a:r>
              <a:rPr lang="zh-CN" altLang="en-US"/>
              <a:t>个关键特征</a:t>
            </a:r>
          </a:p>
        </p:txBody>
      </p:sp>
      <p:sp>
        <p:nvSpPr>
          <p:cNvPr id="19460" name="Rectangle 3">
            <a:extLst>
              <a:ext uri="{FF2B5EF4-FFF2-40B4-BE49-F238E27FC236}">
                <a16:creationId xmlns:a16="http://schemas.microsoft.com/office/drawing/2014/main" id="{111E969D-0123-C5F4-0546-A2514A01A27C}"/>
              </a:ext>
            </a:extLst>
          </p:cNvPr>
          <p:cNvSpPr>
            <a:spLocks noGrp="1" noChangeArrowheads="1"/>
          </p:cNvSpPr>
          <p:nvPr>
            <p:ph idx="1"/>
          </p:nvPr>
        </p:nvSpPr>
        <p:spPr/>
        <p:txBody>
          <a:bodyPr/>
          <a:lstStyle/>
          <a:p>
            <a:pPr eaLnBrk="1" hangingPunct="1"/>
            <a:r>
              <a:rPr lang="zh-CN" altLang="en-US"/>
              <a:t>设计过程中</a:t>
            </a:r>
            <a:r>
              <a:rPr lang="zh-CN" altLang="en-US" b="1">
                <a:solidFill>
                  <a:srgbClr val="0070C0"/>
                </a:solidFill>
              </a:rPr>
              <a:t>必须坚持和跟踪的属性</a:t>
            </a:r>
            <a:r>
              <a:rPr lang="zh-CN" altLang="en-US"/>
              <a:t>（第</a:t>
            </a:r>
            <a:r>
              <a:rPr lang="en-US" altLang="zh-CN"/>
              <a:t>9</a:t>
            </a:r>
            <a:r>
              <a:rPr lang="zh-CN" altLang="en-US"/>
              <a:t>章）</a:t>
            </a:r>
          </a:p>
          <a:p>
            <a:pPr lvl="1" eaLnBrk="1" hangingPunct="1"/>
            <a:r>
              <a:rPr lang="zh-CN" altLang="en-US" b="1">
                <a:solidFill>
                  <a:srgbClr val="C00000"/>
                </a:solidFill>
              </a:rPr>
              <a:t>以用户为中心的设计</a:t>
            </a:r>
          </a:p>
          <a:p>
            <a:pPr lvl="2" eaLnBrk="1" hangingPunct="1"/>
            <a:r>
              <a:rPr lang="zh-CN" altLang="en-US"/>
              <a:t>应当</a:t>
            </a:r>
            <a:r>
              <a:rPr lang="zh-CN" altLang="en-US" b="1">
                <a:solidFill>
                  <a:srgbClr val="0070C0"/>
                </a:solidFill>
              </a:rPr>
              <a:t>让用户主动参与设计</a:t>
            </a:r>
            <a:r>
              <a:rPr lang="zh-CN" altLang="en-US"/>
              <a:t>，提出他们的意见和看法</a:t>
            </a:r>
          </a:p>
          <a:p>
            <a:pPr lvl="2" eaLnBrk="1" hangingPunct="1"/>
            <a:r>
              <a:rPr lang="zh-CN" altLang="en-US" b="1">
                <a:solidFill>
                  <a:srgbClr val="0070C0"/>
                </a:solidFill>
              </a:rPr>
              <a:t>需求</a:t>
            </a:r>
            <a:r>
              <a:rPr lang="zh-CN" altLang="en-US"/>
              <a:t>必须真正反映用户的需要，并在</a:t>
            </a:r>
            <a:r>
              <a:rPr lang="zh-CN" altLang="en-US" b="1">
                <a:solidFill>
                  <a:srgbClr val="0070C0"/>
                </a:solidFill>
              </a:rPr>
              <a:t>开发过程中跟踪</a:t>
            </a:r>
            <a:endParaRPr lang="en-US" altLang="zh-CN" b="1">
              <a:solidFill>
                <a:srgbClr val="0070C0"/>
              </a:solidFill>
            </a:endParaRPr>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可用性目标和度量准则</a:t>
            </a:r>
          </a:p>
          <a:p>
            <a:pPr lvl="2" eaLnBrk="1" hangingPunct="1"/>
            <a:r>
              <a:rPr lang="zh-CN" altLang="en-US"/>
              <a:t>在任务和需求分析时，应指定特殊的</a:t>
            </a:r>
            <a:r>
              <a:rPr lang="zh-CN" altLang="en-US" b="1">
                <a:solidFill>
                  <a:srgbClr val="0070C0"/>
                </a:solidFill>
              </a:rPr>
              <a:t>可用性目标</a:t>
            </a:r>
            <a:r>
              <a:rPr lang="zh-CN" altLang="en-US"/>
              <a:t>和</a:t>
            </a:r>
            <a:r>
              <a:rPr lang="zh-CN" altLang="en-US" b="1">
                <a:solidFill>
                  <a:srgbClr val="0070C0"/>
                </a:solidFill>
              </a:rPr>
              <a:t>用户体验目标，及相应的度量准则</a:t>
            </a:r>
          </a:p>
          <a:p>
            <a:pPr lvl="2" eaLnBrk="1" hangingPunct="1"/>
            <a:r>
              <a:rPr lang="zh-CN" altLang="en-US"/>
              <a:t>需要就目标和准则在</a:t>
            </a:r>
            <a:r>
              <a:rPr lang="zh-CN" altLang="en-US" b="1">
                <a:solidFill>
                  <a:srgbClr val="0070C0"/>
                </a:solidFill>
              </a:rPr>
              <a:t>用户和设计成员</a:t>
            </a:r>
            <a:r>
              <a:rPr lang="zh-CN" altLang="en-US"/>
              <a:t>之间</a:t>
            </a:r>
            <a:r>
              <a:rPr lang="zh-CN" altLang="en-US" b="1">
                <a:solidFill>
                  <a:srgbClr val="0070C0"/>
                </a:solidFill>
              </a:rPr>
              <a:t>取得一致</a:t>
            </a:r>
          </a:p>
          <a:p>
            <a:pPr lvl="2" eaLnBrk="1" hangingPunct="1"/>
            <a:r>
              <a:rPr lang="zh-CN" altLang="en-US"/>
              <a:t>事实上，</a:t>
            </a:r>
            <a:r>
              <a:rPr lang="zh-CN" altLang="en-US" b="1">
                <a:solidFill>
                  <a:srgbClr val="0070C0"/>
                </a:solidFill>
              </a:rPr>
              <a:t>目标和准则</a:t>
            </a:r>
            <a:r>
              <a:rPr lang="zh-CN" altLang="en-US"/>
              <a:t>是</a:t>
            </a:r>
            <a:r>
              <a:rPr lang="zh-CN" altLang="en-US" b="1">
                <a:solidFill>
                  <a:srgbClr val="0070C0"/>
                </a:solidFill>
              </a:rPr>
              <a:t>对设计的限制</a:t>
            </a:r>
            <a:r>
              <a:rPr lang="zh-CN" altLang="en-US"/>
              <a:t>，或需满足的属性</a:t>
            </a:r>
          </a:p>
          <a:p>
            <a:pPr lvl="2" eaLnBrk="1" hangingPunct="1"/>
            <a:r>
              <a:rPr lang="zh-CN" altLang="en-US"/>
              <a:t>因此，帮助设计者提出合理的候选方案并随时检查</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迭代</a:t>
            </a:r>
            <a:r>
              <a:rPr lang="zh-CN" altLang="en-US"/>
              <a:t>是必然，</a:t>
            </a:r>
            <a:r>
              <a:rPr lang="zh-CN" altLang="en-US" b="1">
                <a:solidFill>
                  <a:srgbClr val="0070C0"/>
                </a:solidFill>
              </a:rPr>
              <a:t>设计不可能一次成功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0E004940-F2F2-1819-827D-752F469755D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FD6688B1-75B5-4E01-89C7-AAE90A9B8392}" type="slidenum">
              <a:rPr lang="en-US" altLang="zh-CN" sz="1800"/>
              <a:pPr/>
              <a:t>16</a:t>
            </a:fld>
            <a:endParaRPr lang="en-US" altLang="zh-CN" sz="1800"/>
          </a:p>
        </p:txBody>
      </p:sp>
      <p:sp>
        <p:nvSpPr>
          <p:cNvPr id="20483" name="Rectangle 2">
            <a:extLst>
              <a:ext uri="{FF2B5EF4-FFF2-40B4-BE49-F238E27FC236}">
                <a16:creationId xmlns:a16="http://schemas.microsoft.com/office/drawing/2014/main" id="{2E5B0144-6B8C-D8ED-6E5C-BFF4251A0680}"/>
              </a:ext>
            </a:extLst>
          </p:cNvPr>
          <p:cNvSpPr>
            <a:spLocks noGrp="1" noChangeArrowheads="1"/>
          </p:cNvSpPr>
          <p:nvPr>
            <p:ph type="title"/>
          </p:nvPr>
        </p:nvSpPr>
        <p:spPr/>
        <p:txBody>
          <a:bodyPr/>
          <a:lstStyle/>
          <a:p>
            <a:pPr eaLnBrk="1" hangingPunct="1"/>
            <a:r>
              <a:rPr lang="en-US" altLang="zh-CN"/>
              <a:t>6.3 </a:t>
            </a:r>
            <a:r>
              <a:rPr lang="zh-CN" altLang="en-US"/>
              <a:t>若干实践问题</a:t>
            </a:r>
          </a:p>
        </p:txBody>
      </p:sp>
      <p:sp>
        <p:nvSpPr>
          <p:cNvPr id="20484" name="Rectangle 3">
            <a:extLst>
              <a:ext uri="{FF2B5EF4-FFF2-40B4-BE49-F238E27FC236}">
                <a16:creationId xmlns:a16="http://schemas.microsoft.com/office/drawing/2014/main" id="{63934ECE-A74B-7F2A-32A6-A8EEF3500166}"/>
              </a:ext>
            </a:extLst>
          </p:cNvPr>
          <p:cNvSpPr>
            <a:spLocks noGrp="1" noChangeArrowheads="1"/>
          </p:cNvSpPr>
          <p:nvPr>
            <p:ph idx="1"/>
          </p:nvPr>
        </p:nvSpPr>
        <p:spPr/>
        <p:txBody>
          <a:bodyPr/>
          <a:lstStyle/>
          <a:p>
            <a:pPr eaLnBrk="1" hangingPunct="1"/>
            <a:r>
              <a:rPr lang="zh-CN" altLang="en-US"/>
              <a:t>首先需要再次强调在基本活动中涉及的某些知识</a:t>
            </a:r>
          </a:p>
          <a:p>
            <a:pPr lvl="1" eaLnBrk="1" hangingPunct="1"/>
            <a:r>
              <a:rPr lang="zh-CN" altLang="en-US"/>
              <a:t>一直强调</a:t>
            </a:r>
            <a:r>
              <a:rPr lang="en-US" altLang="zh-CN"/>
              <a:t>UCD</a:t>
            </a:r>
            <a:r>
              <a:rPr lang="zh-CN" altLang="en-US"/>
              <a:t>，但究竟</a:t>
            </a:r>
            <a:r>
              <a:rPr lang="zh-CN" altLang="en-US" b="1">
                <a:solidFill>
                  <a:srgbClr val="C00000"/>
                </a:solidFill>
              </a:rPr>
              <a:t>谁是我们设计的用户</a:t>
            </a:r>
            <a:r>
              <a:rPr lang="zh-CN" altLang="en-US"/>
              <a:t>？</a:t>
            </a:r>
          </a:p>
          <a:p>
            <a:pPr lvl="1" eaLnBrk="1" hangingPunct="1"/>
            <a:r>
              <a:rPr lang="zh-CN" altLang="en-US"/>
              <a:t>用户究竟会有些什么</a:t>
            </a:r>
            <a:r>
              <a:rPr lang="zh-CN" altLang="en-US" b="1">
                <a:solidFill>
                  <a:srgbClr val="C00000"/>
                </a:solidFill>
              </a:rPr>
              <a:t>需要</a:t>
            </a:r>
            <a:r>
              <a:rPr lang="zh-CN" altLang="en-US"/>
              <a:t>呢？</a:t>
            </a:r>
          </a:p>
          <a:p>
            <a:pPr lvl="1" eaLnBrk="1" hangingPunct="1"/>
            <a:r>
              <a:rPr lang="zh-CN" altLang="en-US"/>
              <a:t>如何</a:t>
            </a:r>
            <a:r>
              <a:rPr lang="zh-CN" altLang="en-US" b="1">
                <a:solidFill>
                  <a:srgbClr val="C00000"/>
                </a:solidFill>
              </a:rPr>
              <a:t>提出</a:t>
            </a:r>
            <a:r>
              <a:rPr lang="zh-CN" altLang="en-US"/>
              <a:t>候选设计方案？</a:t>
            </a:r>
            <a:endParaRPr lang="en-US" altLang="zh-CN"/>
          </a:p>
          <a:p>
            <a:pPr lvl="1" eaLnBrk="1" hangingPunct="1"/>
            <a:r>
              <a:rPr lang="zh-CN" altLang="en-US"/>
              <a:t>如何</a:t>
            </a:r>
            <a:r>
              <a:rPr lang="zh-CN" altLang="en-US" b="1">
                <a:solidFill>
                  <a:srgbClr val="C00000"/>
                </a:solidFill>
              </a:rPr>
              <a:t>选择</a:t>
            </a:r>
            <a:r>
              <a:rPr lang="zh-CN" altLang="en-US"/>
              <a:t>候选设计方案？</a:t>
            </a:r>
            <a:endParaRPr lang="en-US" altLang="zh-CN"/>
          </a:p>
          <a:p>
            <a:pPr lvl="1" eaLnBrk="1" hangingPunct="1">
              <a:buFontTx/>
              <a:buNone/>
            </a:pPr>
            <a:endParaRPr lang="zh-CN" altLang="en-US"/>
          </a:p>
          <a:p>
            <a:pPr eaLnBrk="1" hangingPunct="1"/>
            <a:r>
              <a:rPr lang="zh-CN" altLang="en-US"/>
              <a:t>为了将基本活动和关键特征应用于实际开发过程</a:t>
            </a:r>
          </a:p>
          <a:p>
            <a:pPr lvl="1" eaLnBrk="1" hangingPunct="1"/>
            <a:r>
              <a:rPr lang="zh-CN" altLang="en-US"/>
              <a:t>必须具有相关的知识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4840E721-E7A5-F3A7-29E1-9CB18A70F37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FC606EA-A7C8-4F88-A172-84BC0F1E14C2}" type="slidenum">
              <a:rPr lang="en-US" altLang="zh-CN" sz="1800"/>
              <a:pPr/>
              <a:t>17</a:t>
            </a:fld>
            <a:endParaRPr lang="en-US" altLang="zh-CN" sz="1800"/>
          </a:p>
        </p:txBody>
      </p:sp>
      <p:sp>
        <p:nvSpPr>
          <p:cNvPr id="21507" name="Rectangle 2">
            <a:extLst>
              <a:ext uri="{FF2B5EF4-FFF2-40B4-BE49-F238E27FC236}">
                <a16:creationId xmlns:a16="http://schemas.microsoft.com/office/drawing/2014/main" id="{0690AC8F-9BFB-7155-61E8-9BE4FC164720}"/>
              </a:ext>
            </a:extLst>
          </p:cNvPr>
          <p:cNvSpPr>
            <a:spLocks noGrp="1" noChangeArrowheads="1"/>
          </p:cNvSpPr>
          <p:nvPr>
            <p:ph type="title"/>
          </p:nvPr>
        </p:nvSpPr>
        <p:spPr/>
        <p:txBody>
          <a:bodyPr/>
          <a:lstStyle/>
          <a:p>
            <a:pPr eaLnBrk="1" hangingPunct="1"/>
            <a:r>
              <a:rPr lang="en-US" altLang="zh-CN"/>
              <a:t>6.3.1 </a:t>
            </a:r>
            <a:r>
              <a:rPr lang="zh-CN" altLang="en-US"/>
              <a:t>谁是用户</a:t>
            </a:r>
          </a:p>
        </p:txBody>
      </p:sp>
      <p:sp>
        <p:nvSpPr>
          <p:cNvPr id="21508" name="Rectangle 3">
            <a:extLst>
              <a:ext uri="{FF2B5EF4-FFF2-40B4-BE49-F238E27FC236}">
                <a16:creationId xmlns:a16="http://schemas.microsoft.com/office/drawing/2014/main" id="{9B59ABAC-ECDD-0289-2BD4-7B3A47661F6C}"/>
              </a:ext>
            </a:extLst>
          </p:cNvPr>
          <p:cNvSpPr>
            <a:spLocks noGrp="1" noChangeArrowheads="1"/>
          </p:cNvSpPr>
          <p:nvPr>
            <p:ph idx="1"/>
          </p:nvPr>
        </p:nvSpPr>
        <p:spPr/>
        <p:txBody>
          <a:bodyPr/>
          <a:lstStyle/>
          <a:p>
            <a:pPr eaLnBrk="1" hangingPunct="1"/>
            <a:r>
              <a:rPr lang="zh-CN" altLang="en-US"/>
              <a:t>似乎很简单的问题，应当是那些</a:t>
            </a:r>
            <a:r>
              <a:rPr lang="zh-CN" altLang="en-US" b="1">
                <a:solidFill>
                  <a:srgbClr val="C00000"/>
                </a:solidFill>
              </a:rPr>
              <a:t>最终用户</a:t>
            </a:r>
            <a:r>
              <a:rPr lang="zh-CN" altLang="en-US" b="1">
                <a:solidFill>
                  <a:srgbClr val="0070C0"/>
                </a:solidFill>
              </a:rPr>
              <a:t>（</a:t>
            </a:r>
            <a:r>
              <a:rPr lang="en-US" altLang="zh-CN" b="1">
                <a:solidFill>
                  <a:srgbClr val="0070C0"/>
                </a:solidFill>
              </a:rPr>
              <a:t>end-user</a:t>
            </a:r>
            <a:r>
              <a:rPr lang="zh-CN" altLang="en-US" b="1">
                <a:solidFill>
                  <a:srgbClr val="0070C0"/>
                </a:solidFill>
              </a:rPr>
              <a:t>）</a:t>
            </a:r>
          </a:p>
          <a:p>
            <a:pPr lvl="1" eaLnBrk="1" hangingPunct="1"/>
            <a:r>
              <a:rPr lang="zh-CN" altLang="en-US"/>
              <a:t>使用产品的人：</a:t>
            </a:r>
            <a:r>
              <a:rPr lang="zh-CN" altLang="en-US" b="1">
                <a:solidFill>
                  <a:srgbClr val="0070C0"/>
                </a:solidFill>
              </a:rPr>
              <a:t>直接与产品交互</a:t>
            </a:r>
            <a:r>
              <a:rPr lang="zh-CN" altLang="en-US"/>
              <a:t>，以完成某个任务</a:t>
            </a:r>
            <a:endParaRPr lang="en-US" altLang="zh-CN"/>
          </a:p>
          <a:p>
            <a:pPr lvl="1" eaLnBrk="1" hangingPunct="1">
              <a:buFontTx/>
              <a:buNone/>
            </a:pPr>
            <a:endParaRPr lang="zh-CN" altLang="en-US"/>
          </a:p>
          <a:p>
            <a:pPr eaLnBrk="1" hangingPunct="1"/>
            <a:r>
              <a:rPr lang="zh-CN" altLang="en-US"/>
              <a:t>但设计公司的</a:t>
            </a:r>
            <a:r>
              <a:rPr lang="zh-CN" altLang="en-US" b="1">
                <a:solidFill>
                  <a:srgbClr val="0070C0"/>
                </a:solidFill>
              </a:rPr>
              <a:t>客户</a:t>
            </a:r>
            <a:r>
              <a:rPr lang="zh-CN" altLang="en-US"/>
              <a:t>往往</a:t>
            </a:r>
            <a:r>
              <a:rPr lang="zh-CN" altLang="en-US" b="1">
                <a:solidFill>
                  <a:srgbClr val="0070C0"/>
                </a:solidFill>
              </a:rPr>
              <a:t>不是最终用户</a:t>
            </a:r>
          </a:p>
          <a:p>
            <a:pPr lvl="1" eaLnBrk="1" hangingPunct="1"/>
            <a:r>
              <a:rPr lang="zh-CN" altLang="en-US"/>
              <a:t>他们与设计者协商产品的特征，但可能从来不使用产品</a:t>
            </a:r>
          </a:p>
          <a:p>
            <a:pPr lvl="1" eaLnBrk="1" hangingPunct="1"/>
            <a:r>
              <a:rPr lang="zh-CN" altLang="en-US"/>
              <a:t>例如：提出交互式玩具需求的人通常是销售商，他们的需求往往来自于购买者，而并非儿童</a:t>
            </a:r>
          </a:p>
          <a:p>
            <a:pPr lvl="1" eaLnBrk="1" hangingPunct="1"/>
            <a:r>
              <a:rPr lang="zh-CN" altLang="en-US"/>
              <a:t>同样，</a:t>
            </a:r>
            <a:r>
              <a:rPr lang="zh-CN" altLang="en-US" b="1">
                <a:solidFill>
                  <a:srgbClr val="0070C0"/>
                </a:solidFill>
              </a:rPr>
              <a:t>软件产品</a:t>
            </a:r>
            <a:r>
              <a:rPr lang="zh-CN" altLang="en-US"/>
              <a:t>的决策通常来源于企业提高生产率的需求</a:t>
            </a:r>
          </a:p>
          <a:p>
            <a:pPr lvl="1" eaLnBrk="1" hangingPunct="1"/>
            <a:r>
              <a:rPr lang="zh-CN" altLang="en-US"/>
              <a:t>这样的需求中通常</a:t>
            </a:r>
            <a:r>
              <a:rPr lang="zh-CN" altLang="en-US" b="1">
                <a:solidFill>
                  <a:srgbClr val="0070C0"/>
                </a:solidFill>
              </a:rPr>
              <a:t>缺乏与可用性和用户体验相关的信息</a:t>
            </a:r>
            <a:endParaRPr lang="en-US" altLang="zh-CN" b="1">
              <a:solidFill>
                <a:srgbClr val="0070C0"/>
              </a:solidFill>
            </a:endParaRPr>
          </a:p>
          <a:p>
            <a:pPr lvl="1" eaLnBrk="1" hangingPunct="1">
              <a:buFontTx/>
              <a:buNone/>
            </a:pPr>
            <a:endParaRPr lang="zh-CN" altLang="en-US"/>
          </a:p>
          <a:p>
            <a:pPr eaLnBrk="1" hangingPunct="1"/>
            <a:r>
              <a:rPr lang="zh-CN" altLang="en-US"/>
              <a:t>如果</a:t>
            </a:r>
            <a:r>
              <a:rPr lang="zh-CN" altLang="en-US" b="1">
                <a:solidFill>
                  <a:srgbClr val="0070C0"/>
                </a:solidFill>
              </a:rPr>
              <a:t>不理解</a:t>
            </a:r>
            <a:r>
              <a:rPr lang="zh-CN" altLang="en-US"/>
              <a:t>谁是产品的</a:t>
            </a:r>
            <a:r>
              <a:rPr lang="zh-CN" altLang="en-US" b="1">
                <a:solidFill>
                  <a:srgbClr val="0070C0"/>
                </a:solidFill>
              </a:rPr>
              <a:t>最终用户</a:t>
            </a:r>
            <a:r>
              <a:rPr lang="zh-CN" altLang="en-US"/>
              <a:t>，则</a:t>
            </a:r>
          </a:p>
          <a:p>
            <a:pPr lvl="1" eaLnBrk="1" hangingPunct="1"/>
            <a:r>
              <a:rPr lang="zh-CN" altLang="en-US"/>
              <a:t>虽可满足客户所需的（</a:t>
            </a:r>
            <a:r>
              <a:rPr lang="zh-CN" altLang="en-US" b="1">
                <a:solidFill>
                  <a:srgbClr val="0070C0"/>
                </a:solidFill>
              </a:rPr>
              <a:t>功能</a:t>
            </a:r>
            <a:r>
              <a:rPr lang="zh-CN" altLang="en-US"/>
              <a:t>）特征，但</a:t>
            </a:r>
            <a:r>
              <a:rPr lang="zh-CN" altLang="en-US" b="1">
                <a:solidFill>
                  <a:srgbClr val="0070C0"/>
                </a:solidFill>
              </a:rPr>
              <a:t>不被最终用户接受</a:t>
            </a:r>
          </a:p>
          <a:p>
            <a:pPr lvl="1" eaLnBrk="1" hangingPunct="1"/>
            <a:r>
              <a:rPr lang="zh-CN" altLang="en-US"/>
              <a:t>导致产品被弃置不用，</a:t>
            </a:r>
            <a:r>
              <a:rPr lang="zh-CN" altLang="en-US" b="1">
                <a:solidFill>
                  <a:srgbClr val="0070C0"/>
                </a:solidFill>
              </a:rPr>
              <a:t>设计公司的竞争力下降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5B9B6758-3CD0-CFF8-7943-8CB3DF34ADD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40A96F3-C263-4169-A205-BF8C079641CF}" type="slidenum">
              <a:rPr lang="en-US" altLang="zh-CN" sz="1800"/>
              <a:pPr/>
              <a:t>18</a:t>
            </a:fld>
            <a:endParaRPr lang="en-US" altLang="zh-CN" sz="1800"/>
          </a:p>
        </p:txBody>
      </p:sp>
      <p:sp>
        <p:nvSpPr>
          <p:cNvPr id="22531" name="Rectangle 2">
            <a:extLst>
              <a:ext uri="{FF2B5EF4-FFF2-40B4-BE49-F238E27FC236}">
                <a16:creationId xmlns:a16="http://schemas.microsoft.com/office/drawing/2014/main" id="{F079A731-E48C-3455-2781-A619D0C0B1CE}"/>
              </a:ext>
            </a:extLst>
          </p:cNvPr>
          <p:cNvSpPr>
            <a:spLocks noGrp="1" noChangeArrowheads="1"/>
          </p:cNvSpPr>
          <p:nvPr>
            <p:ph type="title"/>
          </p:nvPr>
        </p:nvSpPr>
        <p:spPr/>
        <p:txBody>
          <a:bodyPr/>
          <a:lstStyle/>
          <a:p>
            <a:pPr eaLnBrk="1" hangingPunct="1"/>
            <a:r>
              <a:rPr lang="en-US" altLang="zh-CN"/>
              <a:t>6.3.1 </a:t>
            </a:r>
            <a:r>
              <a:rPr lang="zh-CN" altLang="en-US"/>
              <a:t>谁是用户</a:t>
            </a:r>
          </a:p>
        </p:txBody>
      </p:sp>
      <p:sp>
        <p:nvSpPr>
          <p:cNvPr id="22532" name="Rectangle 3">
            <a:extLst>
              <a:ext uri="{FF2B5EF4-FFF2-40B4-BE49-F238E27FC236}">
                <a16:creationId xmlns:a16="http://schemas.microsoft.com/office/drawing/2014/main" id="{AA14B37F-230F-010A-0E44-922120FB2970}"/>
              </a:ext>
            </a:extLst>
          </p:cNvPr>
          <p:cNvSpPr>
            <a:spLocks noGrp="1" noChangeArrowheads="1"/>
          </p:cNvSpPr>
          <p:nvPr>
            <p:ph idx="1"/>
          </p:nvPr>
        </p:nvSpPr>
        <p:spPr/>
        <p:txBody>
          <a:bodyPr/>
          <a:lstStyle/>
          <a:p>
            <a:pPr eaLnBrk="1" hangingPunct="1"/>
            <a:r>
              <a:rPr lang="zh-CN" altLang="en-US"/>
              <a:t>然而，</a:t>
            </a:r>
            <a:r>
              <a:rPr lang="zh-CN" altLang="en-US" b="1">
                <a:solidFill>
                  <a:srgbClr val="C00000"/>
                </a:solidFill>
              </a:rPr>
              <a:t>其他相关人员</a:t>
            </a:r>
            <a:r>
              <a:rPr lang="zh-CN" altLang="en-US" b="1">
                <a:solidFill>
                  <a:srgbClr val="0070C0"/>
                </a:solidFill>
              </a:rPr>
              <a:t>的利益</a:t>
            </a:r>
            <a:r>
              <a:rPr lang="zh-CN" altLang="en-US"/>
              <a:t>也必须兼顾</a:t>
            </a:r>
          </a:p>
          <a:p>
            <a:pPr lvl="1" eaLnBrk="1" hangingPunct="1"/>
            <a:r>
              <a:rPr lang="zh-CN" altLang="en-US"/>
              <a:t>例如：股东的利益将因为系统的成败而增减</a:t>
            </a:r>
            <a:endParaRPr lang="en-US" altLang="zh-CN"/>
          </a:p>
          <a:p>
            <a:pPr lvl="1" eaLnBrk="1" hangingPunct="1">
              <a:buFontTx/>
              <a:buNone/>
            </a:pPr>
            <a:endParaRPr lang="zh-CN" altLang="en-US"/>
          </a:p>
          <a:p>
            <a:pPr eaLnBrk="1" hangingPunct="1"/>
            <a:r>
              <a:rPr lang="zh-CN" altLang="en-US"/>
              <a:t>设计者需要理解</a:t>
            </a:r>
            <a:r>
              <a:rPr lang="zh-CN" altLang="en-US" b="1">
                <a:solidFill>
                  <a:srgbClr val="C00000"/>
                </a:solidFill>
              </a:rPr>
              <a:t>可能的参与者（</a:t>
            </a:r>
            <a:r>
              <a:rPr lang="en-US" altLang="zh-CN" b="1">
                <a:solidFill>
                  <a:srgbClr val="C00000"/>
                </a:solidFill>
              </a:rPr>
              <a:t>stakeholder</a:t>
            </a:r>
            <a:r>
              <a:rPr lang="zh-CN" altLang="en-US" b="1">
                <a:solidFill>
                  <a:srgbClr val="C00000"/>
                </a:solidFill>
              </a:rPr>
              <a:t>）</a:t>
            </a:r>
            <a:r>
              <a:rPr lang="zh-CN" altLang="en-US"/>
              <a:t>及其关系</a:t>
            </a:r>
            <a:endParaRPr lang="en-US" altLang="zh-CN"/>
          </a:p>
          <a:p>
            <a:pPr eaLnBrk="1" hangingPunct="1">
              <a:buFontTx/>
              <a:buNone/>
            </a:pPr>
            <a:endParaRPr lang="zh-CN" altLang="en-US"/>
          </a:p>
          <a:p>
            <a:pPr eaLnBrk="1" hangingPunct="1"/>
            <a:r>
              <a:rPr lang="zh-CN" altLang="en-US"/>
              <a:t>一种</a:t>
            </a:r>
            <a:r>
              <a:rPr lang="zh-CN" altLang="en-US" b="1">
                <a:solidFill>
                  <a:srgbClr val="C00000"/>
                </a:solidFill>
              </a:rPr>
              <a:t>典型的参与者分类</a:t>
            </a:r>
            <a:r>
              <a:rPr lang="zh-CN" altLang="en-US"/>
              <a:t>（教材上的分类不典型）</a:t>
            </a:r>
          </a:p>
          <a:p>
            <a:pPr lvl="1" eaLnBrk="1" hangingPunct="1"/>
            <a:r>
              <a:rPr lang="zh-CN" altLang="en-US" b="1">
                <a:solidFill>
                  <a:srgbClr val="C00000"/>
                </a:solidFill>
              </a:rPr>
              <a:t>主要方</a:t>
            </a:r>
            <a:r>
              <a:rPr lang="zh-CN" altLang="en-US"/>
              <a:t>：即</a:t>
            </a:r>
            <a:r>
              <a:rPr lang="zh-CN" altLang="en-US" b="1">
                <a:solidFill>
                  <a:srgbClr val="0070C0"/>
                </a:solidFill>
              </a:rPr>
              <a:t>最终用户</a:t>
            </a:r>
          </a:p>
          <a:p>
            <a:pPr lvl="1" eaLnBrk="1" hangingPunct="1"/>
            <a:r>
              <a:rPr lang="zh-CN" altLang="en-US" b="1">
                <a:solidFill>
                  <a:srgbClr val="C00000"/>
                </a:solidFill>
              </a:rPr>
              <a:t>第二方</a:t>
            </a:r>
            <a:r>
              <a:rPr lang="zh-CN" altLang="en-US"/>
              <a:t>：</a:t>
            </a:r>
            <a:r>
              <a:rPr lang="zh-CN" altLang="en-US" b="1">
                <a:solidFill>
                  <a:srgbClr val="0070C0"/>
                </a:solidFill>
              </a:rPr>
              <a:t>间接使用</a:t>
            </a:r>
            <a:r>
              <a:rPr lang="zh-CN" altLang="en-US"/>
              <a:t>系统的人员</a:t>
            </a:r>
          </a:p>
          <a:p>
            <a:pPr lvl="2" eaLnBrk="1" hangingPunct="1"/>
            <a:r>
              <a:rPr lang="zh-CN" altLang="en-US"/>
              <a:t>如项目经理未直接使用，但通过用户接受系统产生的报告</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第三方</a:t>
            </a:r>
            <a:r>
              <a:rPr lang="zh-CN" altLang="en-US"/>
              <a:t>：他们不属于以上两类，但</a:t>
            </a:r>
            <a:r>
              <a:rPr lang="zh-CN" altLang="en-US" b="1">
                <a:solidFill>
                  <a:srgbClr val="0070C0"/>
                </a:solidFill>
              </a:rPr>
              <a:t>受到系统成败的影响</a:t>
            </a:r>
          </a:p>
          <a:p>
            <a:pPr lvl="1" eaLnBrk="1" hangingPunct="1"/>
            <a:r>
              <a:rPr lang="zh-CN" altLang="en-US" b="1">
                <a:solidFill>
                  <a:srgbClr val="C00000"/>
                </a:solidFill>
              </a:rPr>
              <a:t>提供方</a:t>
            </a:r>
            <a:r>
              <a:rPr lang="zh-CN" altLang="en-US"/>
              <a:t>：包含在</a:t>
            </a:r>
            <a:r>
              <a:rPr lang="zh-CN" altLang="en-US" b="1">
                <a:solidFill>
                  <a:srgbClr val="0070C0"/>
                </a:solidFill>
              </a:rPr>
              <a:t>系统设计、开发和维护中的人员</a:t>
            </a:r>
            <a:endParaRPr lang="en-US" altLang="zh-CN" b="1">
              <a:solidFill>
                <a:srgbClr val="0070C0"/>
              </a:solidFill>
            </a:endParaRPr>
          </a:p>
          <a:p>
            <a:pPr lvl="1" eaLnBrk="1" hangingPunct="1">
              <a:buFontTx/>
              <a:buNone/>
            </a:pPr>
            <a:endParaRPr lang="zh-CN" altLang="en-US" b="1">
              <a:solidFill>
                <a:srgbClr val="0070C0"/>
              </a:solidFill>
            </a:endParaRPr>
          </a:p>
          <a:p>
            <a:pPr eaLnBrk="1" hangingPunct="1"/>
            <a:r>
              <a:rPr lang="zh-CN" altLang="en-US"/>
              <a:t>前三类即甲方，后一类为乙方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F651E2F6-4868-8FC4-63EB-BEC8F1718AF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8A886D22-843A-4FBC-83C2-BE167DCB2278}" type="slidenum">
              <a:rPr lang="en-US" altLang="zh-CN" sz="1800"/>
              <a:pPr/>
              <a:t>19</a:t>
            </a:fld>
            <a:endParaRPr lang="en-US" altLang="zh-CN" sz="1800"/>
          </a:p>
        </p:txBody>
      </p:sp>
      <p:sp>
        <p:nvSpPr>
          <p:cNvPr id="23555" name="Rectangle 2">
            <a:extLst>
              <a:ext uri="{FF2B5EF4-FFF2-40B4-BE49-F238E27FC236}">
                <a16:creationId xmlns:a16="http://schemas.microsoft.com/office/drawing/2014/main" id="{E4BAD301-ECDD-F4E6-F49D-EFB3B7A57B19}"/>
              </a:ext>
            </a:extLst>
          </p:cNvPr>
          <p:cNvSpPr>
            <a:spLocks noGrp="1" noChangeArrowheads="1"/>
          </p:cNvSpPr>
          <p:nvPr>
            <p:ph type="title"/>
          </p:nvPr>
        </p:nvSpPr>
        <p:spPr/>
        <p:txBody>
          <a:bodyPr/>
          <a:lstStyle/>
          <a:p>
            <a:pPr eaLnBrk="1" hangingPunct="1"/>
            <a:r>
              <a:rPr lang="en-US" altLang="zh-CN"/>
              <a:t>6.3.1 </a:t>
            </a:r>
            <a:r>
              <a:rPr lang="zh-CN" altLang="en-US"/>
              <a:t>谁是用户</a:t>
            </a:r>
          </a:p>
        </p:txBody>
      </p:sp>
      <p:sp>
        <p:nvSpPr>
          <p:cNvPr id="23556" name="Rectangle 3">
            <a:extLst>
              <a:ext uri="{FF2B5EF4-FFF2-40B4-BE49-F238E27FC236}">
                <a16:creationId xmlns:a16="http://schemas.microsoft.com/office/drawing/2014/main" id="{9DFB8F29-BBBA-3BF1-EE6D-2546C8499565}"/>
              </a:ext>
            </a:extLst>
          </p:cNvPr>
          <p:cNvSpPr>
            <a:spLocks noGrp="1" noChangeArrowheads="1"/>
          </p:cNvSpPr>
          <p:nvPr>
            <p:ph idx="1"/>
          </p:nvPr>
        </p:nvSpPr>
        <p:spPr/>
        <p:txBody>
          <a:bodyPr/>
          <a:lstStyle/>
          <a:p>
            <a:pPr eaLnBrk="1" hangingPunct="1"/>
            <a:r>
              <a:rPr lang="zh-CN" altLang="en-US"/>
              <a:t>实例：分类参与者</a:t>
            </a:r>
            <a:r>
              <a:rPr lang="en-US" altLang="zh-CN"/>
              <a:t>—</a:t>
            </a:r>
            <a:r>
              <a:rPr lang="zh-CN" altLang="en-US" b="1">
                <a:solidFill>
                  <a:srgbClr val="0070C0"/>
                </a:solidFill>
              </a:rPr>
              <a:t>航班订票系统</a:t>
            </a:r>
          </a:p>
          <a:p>
            <a:pPr lvl="1" eaLnBrk="1" hangingPunct="1"/>
            <a:r>
              <a:rPr lang="zh-CN" altLang="en-US"/>
              <a:t>一个航空公司正在考虑引入新的订票系统，使联营的旅行社可以将航班直接销售给公众</a:t>
            </a:r>
            <a:endParaRPr lang="en-US" altLang="zh-CN"/>
          </a:p>
          <a:p>
            <a:pPr lvl="1" eaLnBrk="1" hangingPunct="1"/>
            <a:endParaRPr lang="zh-CN" altLang="en-US"/>
          </a:p>
          <a:p>
            <a:pPr lvl="2" eaLnBrk="1" hangingPunct="1"/>
            <a:r>
              <a:rPr lang="zh-CN" altLang="en-US" b="1">
                <a:solidFill>
                  <a:srgbClr val="0070C0"/>
                </a:solidFill>
              </a:rPr>
              <a:t>主要方</a:t>
            </a:r>
            <a:r>
              <a:rPr lang="zh-CN" altLang="en-US"/>
              <a:t>：旅行社代理、航空公司订票人员</a:t>
            </a:r>
          </a:p>
          <a:p>
            <a:pPr lvl="2" eaLnBrk="1" hangingPunct="1"/>
            <a:r>
              <a:rPr lang="zh-CN" altLang="en-US" b="1">
                <a:solidFill>
                  <a:srgbClr val="0070C0"/>
                </a:solidFill>
              </a:rPr>
              <a:t>第二方</a:t>
            </a:r>
            <a:r>
              <a:rPr lang="zh-CN" altLang="en-US"/>
              <a:t>：消费者、航空公司管理人员</a:t>
            </a:r>
          </a:p>
          <a:p>
            <a:pPr lvl="2" eaLnBrk="1" hangingPunct="1"/>
            <a:r>
              <a:rPr lang="zh-CN" altLang="en-US" b="1">
                <a:solidFill>
                  <a:srgbClr val="0070C0"/>
                </a:solidFill>
              </a:rPr>
              <a:t>第三方</a:t>
            </a:r>
            <a:r>
              <a:rPr lang="zh-CN" altLang="en-US"/>
              <a:t>：航空公司股东、竞争对手、民航管理机构</a:t>
            </a:r>
          </a:p>
          <a:p>
            <a:pPr lvl="2" eaLnBrk="1" hangingPunct="1"/>
            <a:r>
              <a:rPr lang="zh-CN" altLang="en-US" b="1">
                <a:solidFill>
                  <a:srgbClr val="0070C0"/>
                </a:solidFill>
              </a:rPr>
              <a:t>提供方</a:t>
            </a:r>
            <a:r>
              <a:rPr lang="zh-CN" altLang="en-US"/>
              <a:t>：设计团队、</a:t>
            </a:r>
            <a:r>
              <a:rPr lang="en-US" altLang="zh-CN"/>
              <a:t>IT</a:t>
            </a:r>
            <a:r>
              <a:rPr lang="zh-CN" altLang="en-US"/>
              <a:t>部门人员</a:t>
            </a:r>
            <a:endParaRPr lang="en-US" altLang="zh-CN"/>
          </a:p>
          <a:p>
            <a:pPr lvl="2" eaLnBrk="1" hangingPunct="1">
              <a:buFont typeface="Wingdings" panose="05000000000000000000" pitchFamily="2" charset="2"/>
              <a:buNone/>
            </a:pPr>
            <a:endParaRPr lang="zh-CN" altLang="en-US"/>
          </a:p>
          <a:p>
            <a:pPr eaLnBrk="1" hangingPunct="1"/>
            <a:r>
              <a:rPr lang="zh-CN" altLang="en-US"/>
              <a:t>整个设计过程须</a:t>
            </a:r>
            <a:r>
              <a:rPr lang="zh-CN" altLang="en-US" b="1">
                <a:solidFill>
                  <a:srgbClr val="0070C0"/>
                </a:solidFill>
              </a:rPr>
              <a:t>考虑所有参与者的需要</a:t>
            </a:r>
            <a:r>
              <a:rPr lang="zh-CN" altLang="en-US"/>
              <a:t>并在其中权衡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2C1639A6-3E5C-D90A-6655-F4C64A2BFB1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BE0B298-ED7B-47C6-A129-22A0AD8A6717}" type="slidenum">
              <a:rPr lang="en-US" altLang="zh-CN" sz="1800"/>
              <a:pPr/>
              <a:t>2</a:t>
            </a:fld>
            <a:endParaRPr lang="en-US" altLang="zh-CN" sz="1800"/>
          </a:p>
        </p:txBody>
      </p:sp>
      <p:sp>
        <p:nvSpPr>
          <p:cNvPr id="6147" name="Rectangle 2">
            <a:extLst>
              <a:ext uri="{FF2B5EF4-FFF2-40B4-BE49-F238E27FC236}">
                <a16:creationId xmlns:a16="http://schemas.microsoft.com/office/drawing/2014/main" id="{664AD3E1-805E-7DCE-1CE7-77B833E0897E}"/>
              </a:ext>
            </a:extLst>
          </p:cNvPr>
          <p:cNvSpPr>
            <a:spLocks noGrp="1" noChangeArrowheads="1"/>
          </p:cNvSpPr>
          <p:nvPr>
            <p:ph type="title"/>
          </p:nvPr>
        </p:nvSpPr>
        <p:spPr/>
        <p:txBody>
          <a:bodyPr/>
          <a:lstStyle/>
          <a:p>
            <a:pPr eaLnBrk="1" hangingPunct="1"/>
            <a:r>
              <a:rPr lang="zh-CN" altLang="en-US"/>
              <a:t>第 </a:t>
            </a:r>
            <a:r>
              <a:rPr lang="en-US" altLang="zh-CN"/>
              <a:t>6 </a:t>
            </a:r>
            <a:r>
              <a:rPr lang="zh-CN" altLang="en-US"/>
              <a:t>章 交互设计过程</a:t>
            </a:r>
          </a:p>
        </p:txBody>
      </p:sp>
      <p:sp>
        <p:nvSpPr>
          <p:cNvPr id="6148" name="Rectangle 3">
            <a:extLst>
              <a:ext uri="{FF2B5EF4-FFF2-40B4-BE49-F238E27FC236}">
                <a16:creationId xmlns:a16="http://schemas.microsoft.com/office/drawing/2014/main" id="{4D88883B-DA8F-BBD4-1FBE-1F55FF90672E}"/>
              </a:ext>
            </a:extLst>
          </p:cNvPr>
          <p:cNvSpPr>
            <a:spLocks noGrp="1" noChangeArrowheads="1"/>
          </p:cNvSpPr>
          <p:nvPr>
            <p:ph idx="1"/>
          </p:nvPr>
        </p:nvSpPr>
        <p:spPr/>
        <p:txBody>
          <a:bodyPr/>
          <a:lstStyle/>
          <a:p>
            <a:pPr eaLnBrk="1" hangingPunct="1"/>
            <a:r>
              <a:rPr lang="zh-CN" altLang="en-US"/>
              <a:t>本章内容</a:t>
            </a:r>
          </a:p>
          <a:p>
            <a:pPr lvl="1" eaLnBrk="1" hangingPunct="1"/>
            <a:r>
              <a:rPr lang="zh-CN" altLang="en-US"/>
              <a:t>引言</a:t>
            </a:r>
          </a:p>
          <a:p>
            <a:pPr lvl="1" eaLnBrk="1" hangingPunct="1"/>
            <a:r>
              <a:rPr lang="zh-CN" altLang="en-US"/>
              <a:t>交互设计的内容</a:t>
            </a:r>
          </a:p>
          <a:p>
            <a:pPr lvl="1" eaLnBrk="1" hangingPunct="1"/>
            <a:r>
              <a:rPr lang="zh-CN" altLang="en-US"/>
              <a:t>若干实践问题</a:t>
            </a:r>
          </a:p>
          <a:p>
            <a:pPr lvl="1" eaLnBrk="1" hangingPunct="1"/>
            <a:r>
              <a:rPr lang="zh-CN" altLang="en-US"/>
              <a:t>生命圈模型：各种设计活动之间的关系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C2C2855E-A168-97BD-AF5E-1C9422FC795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CB24D09-C39E-4A06-A2C0-6706DB24B292}" type="slidenum">
              <a:rPr lang="en-US" altLang="zh-CN" sz="1800"/>
              <a:pPr/>
              <a:t>20</a:t>
            </a:fld>
            <a:endParaRPr lang="en-US" altLang="zh-CN" sz="1800"/>
          </a:p>
        </p:txBody>
      </p:sp>
      <p:sp>
        <p:nvSpPr>
          <p:cNvPr id="24579" name="Rectangle 2">
            <a:extLst>
              <a:ext uri="{FF2B5EF4-FFF2-40B4-BE49-F238E27FC236}">
                <a16:creationId xmlns:a16="http://schemas.microsoft.com/office/drawing/2014/main" id="{578F1F2D-08B2-E244-6CA2-8292B027E483}"/>
              </a:ext>
            </a:extLst>
          </p:cNvPr>
          <p:cNvSpPr>
            <a:spLocks noGrp="1" noChangeArrowheads="1"/>
          </p:cNvSpPr>
          <p:nvPr>
            <p:ph type="title"/>
          </p:nvPr>
        </p:nvSpPr>
        <p:spPr/>
        <p:txBody>
          <a:bodyPr/>
          <a:lstStyle/>
          <a:p>
            <a:pPr eaLnBrk="1" hangingPunct="1"/>
            <a:r>
              <a:rPr lang="en-US" altLang="zh-CN"/>
              <a:t>6.3.2 </a:t>
            </a:r>
            <a:r>
              <a:rPr lang="zh-CN" altLang="en-US"/>
              <a:t>什么是需要</a:t>
            </a:r>
          </a:p>
        </p:txBody>
      </p:sp>
      <p:sp>
        <p:nvSpPr>
          <p:cNvPr id="24580" name="Rectangle 3">
            <a:extLst>
              <a:ext uri="{FF2B5EF4-FFF2-40B4-BE49-F238E27FC236}">
                <a16:creationId xmlns:a16="http://schemas.microsoft.com/office/drawing/2014/main" id="{1EA342B9-70E8-3FF3-4EDB-27E04A3972D8}"/>
              </a:ext>
            </a:extLst>
          </p:cNvPr>
          <p:cNvSpPr>
            <a:spLocks noGrp="1" noChangeArrowheads="1"/>
          </p:cNvSpPr>
          <p:nvPr>
            <p:ph idx="1"/>
          </p:nvPr>
        </p:nvSpPr>
        <p:spPr>
          <a:xfrm>
            <a:off x="685800" y="1066800"/>
            <a:ext cx="7772400" cy="4449763"/>
          </a:xfrm>
        </p:spPr>
        <p:txBody>
          <a:bodyPr/>
          <a:lstStyle/>
          <a:p>
            <a:pPr eaLnBrk="1" hangingPunct="1"/>
            <a:r>
              <a:rPr lang="zh-CN" altLang="en-US"/>
              <a:t>这是一个</a:t>
            </a:r>
            <a:r>
              <a:rPr lang="zh-CN" altLang="en-US" b="1">
                <a:solidFill>
                  <a:srgbClr val="0070C0"/>
                </a:solidFill>
              </a:rPr>
              <a:t>难以回答的问题</a:t>
            </a:r>
          </a:p>
          <a:p>
            <a:pPr lvl="1" eaLnBrk="1" hangingPunct="1"/>
            <a:r>
              <a:rPr lang="zh-CN" altLang="en-US"/>
              <a:t>有观点认为</a:t>
            </a:r>
            <a:r>
              <a:rPr lang="zh-CN" altLang="en-US" b="1">
                <a:solidFill>
                  <a:srgbClr val="0070C0"/>
                </a:solidFill>
              </a:rPr>
              <a:t>人类需要</a:t>
            </a:r>
            <a:r>
              <a:rPr lang="zh-CN" altLang="en-US"/>
              <a:t>是</a:t>
            </a:r>
            <a:r>
              <a:rPr lang="zh-CN" altLang="en-US" b="1">
                <a:solidFill>
                  <a:srgbClr val="0070C0"/>
                </a:solidFill>
              </a:rPr>
              <a:t>科技发展的动力</a:t>
            </a:r>
          </a:p>
          <a:p>
            <a:pPr lvl="1" eaLnBrk="1" hangingPunct="1"/>
            <a:r>
              <a:rPr lang="zh-CN" altLang="en-US"/>
              <a:t>也有观点认为</a:t>
            </a:r>
            <a:r>
              <a:rPr lang="zh-CN" altLang="en-US" b="1">
                <a:solidFill>
                  <a:srgbClr val="0070C0"/>
                </a:solidFill>
              </a:rPr>
              <a:t>科技发展推动了人类的需要</a:t>
            </a:r>
            <a:endParaRPr lang="en-US" altLang="zh-CN" b="1">
              <a:solidFill>
                <a:srgbClr val="0070C0"/>
              </a:solidFill>
            </a:endParaRPr>
          </a:p>
          <a:p>
            <a:pPr lvl="1" eaLnBrk="1" hangingPunct="1">
              <a:buFontTx/>
              <a:buNone/>
            </a:pPr>
            <a:endParaRPr lang="zh-CN" altLang="en-US"/>
          </a:p>
          <a:p>
            <a:pPr eaLnBrk="1" hangingPunct="1"/>
            <a:r>
              <a:rPr lang="zh-CN" altLang="en-US"/>
              <a:t>可能需要和技术之间永远是一个</a:t>
            </a:r>
            <a:r>
              <a:rPr lang="en-US" altLang="zh-CN" b="1">
                <a:solidFill>
                  <a:srgbClr val="0070C0"/>
                </a:solidFill>
              </a:rPr>
              <a:t>chicken-and-egg</a:t>
            </a:r>
            <a:r>
              <a:rPr lang="zh-CN" altLang="en-US">
                <a:latin typeface="宋体" panose="02010600030101010101" pitchFamily="2" charset="-122"/>
              </a:rPr>
              <a:t>问题</a:t>
            </a:r>
          </a:p>
          <a:p>
            <a:pPr lvl="1" eaLnBrk="1" hangingPunct="1"/>
            <a:r>
              <a:rPr lang="zh-CN" altLang="en-US"/>
              <a:t>在</a:t>
            </a:r>
            <a:r>
              <a:rPr lang="zh-CN" altLang="en-US" b="1">
                <a:solidFill>
                  <a:srgbClr val="0070C0"/>
                </a:solidFill>
              </a:rPr>
              <a:t>使用某产品前</a:t>
            </a:r>
            <a:r>
              <a:rPr lang="zh-CN" altLang="en-US"/>
              <a:t>，人们不知道该产品</a:t>
            </a:r>
            <a:r>
              <a:rPr lang="zh-CN" altLang="en-US" b="1">
                <a:solidFill>
                  <a:srgbClr val="0070C0"/>
                </a:solidFill>
              </a:rPr>
              <a:t>能用来满足什么需要</a:t>
            </a:r>
          </a:p>
          <a:p>
            <a:pPr lvl="1" eaLnBrk="1" hangingPunct="1"/>
            <a:r>
              <a:rPr lang="zh-CN" altLang="en-US"/>
              <a:t>他们的需要是在熟悉了该产品后才被他们知道</a:t>
            </a:r>
          </a:p>
          <a:p>
            <a:pPr lvl="1" eaLnBrk="1" hangingPunct="1"/>
            <a:r>
              <a:rPr lang="zh-CN" altLang="en-US"/>
              <a:t>例如：在字处理器出现之前，人们不会想到使用改变字体的功能，因为物理打字机并不支持执行这样的任务</a:t>
            </a:r>
            <a:endParaRPr lang="en-US" altLang="zh-CN"/>
          </a:p>
          <a:p>
            <a:pPr lvl="1" eaLnBrk="1" hangingPunct="1">
              <a:buFontTx/>
              <a:buNone/>
            </a:pPr>
            <a:endParaRPr lang="zh-CN" altLang="en-US"/>
          </a:p>
          <a:p>
            <a:pPr eaLnBrk="1" hangingPunct="1"/>
            <a:r>
              <a:rPr lang="zh-CN" altLang="en-US"/>
              <a:t>这说明</a:t>
            </a:r>
            <a:r>
              <a:rPr lang="zh-CN" altLang="en-US" b="1">
                <a:solidFill>
                  <a:srgbClr val="C00000"/>
                </a:solidFill>
              </a:rPr>
              <a:t>用户的需要在产品开发前无法完全预测</a:t>
            </a:r>
          </a:p>
          <a:p>
            <a:pPr lvl="1" eaLnBrk="1" hangingPunct="1"/>
            <a:r>
              <a:rPr lang="zh-CN" altLang="en-US"/>
              <a:t>直接问用户需要什么很不明智，因为用户不知道什么是技术可能带来的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9801EB99-AC48-6DD5-B56D-568D5C2367B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816FB281-FE88-452C-A1C2-31E7C1A284B6}" type="slidenum">
              <a:rPr lang="en-US" altLang="zh-CN" sz="1800"/>
              <a:pPr/>
              <a:t>21</a:t>
            </a:fld>
            <a:endParaRPr lang="en-US" altLang="zh-CN" sz="1800"/>
          </a:p>
        </p:txBody>
      </p:sp>
      <p:sp>
        <p:nvSpPr>
          <p:cNvPr id="25603" name="Rectangle 2">
            <a:extLst>
              <a:ext uri="{FF2B5EF4-FFF2-40B4-BE49-F238E27FC236}">
                <a16:creationId xmlns:a16="http://schemas.microsoft.com/office/drawing/2014/main" id="{12E0E85E-1277-FC81-E7DE-C89F5E21A457}"/>
              </a:ext>
            </a:extLst>
          </p:cNvPr>
          <p:cNvSpPr>
            <a:spLocks noGrp="1" noChangeArrowheads="1"/>
          </p:cNvSpPr>
          <p:nvPr>
            <p:ph type="title"/>
          </p:nvPr>
        </p:nvSpPr>
        <p:spPr/>
        <p:txBody>
          <a:bodyPr/>
          <a:lstStyle/>
          <a:p>
            <a:pPr eaLnBrk="1" hangingPunct="1"/>
            <a:r>
              <a:rPr lang="en-US" altLang="zh-CN"/>
              <a:t>6.3.2 </a:t>
            </a:r>
            <a:r>
              <a:rPr lang="zh-CN" altLang="en-US"/>
              <a:t>什么是需要</a:t>
            </a:r>
          </a:p>
        </p:txBody>
      </p:sp>
      <p:sp>
        <p:nvSpPr>
          <p:cNvPr id="25604" name="Rectangle 3">
            <a:extLst>
              <a:ext uri="{FF2B5EF4-FFF2-40B4-BE49-F238E27FC236}">
                <a16:creationId xmlns:a16="http://schemas.microsoft.com/office/drawing/2014/main" id="{B6BF5EFF-DF45-73AF-FFD7-34E753DDB89D}"/>
              </a:ext>
            </a:extLst>
          </p:cNvPr>
          <p:cNvSpPr>
            <a:spLocks noGrp="1" noChangeArrowheads="1"/>
          </p:cNvSpPr>
          <p:nvPr>
            <p:ph idx="1"/>
          </p:nvPr>
        </p:nvSpPr>
        <p:spPr/>
        <p:txBody>
          <a:bodyPr/>
          <a:lstStyle/>
          <a:p>
            <a:pPr lvl="1" eaLnBrk="1" hangingPunct="1"/>
            <a:r>
              <a:rPr lang="zh-CN" altLang="en-US"/>
              <a:t>开发</a:t>
            </a:r>
            <a:r>
              <a:rPr lang="zh-CN" altLang="en-US" b="1">
                <a:solidFill>
                  <a:srgbClr val="0070C0"/>
                </a:solidFill>
              </a:rPr>
              <a:t>创新产品</a:t>
            </a:r>
            <a:r>
              <a:rPr lang="zh-CN" altLang="en-US"/>
              <a:t>时，</a:t>
            </a:r>
            <a:r>
              <a:rPr lang="zh-CN" altLang="en-US" b="1">
                <a:solidFill>
                  <a:srgbClr val="0070C0"/>
                </a:solidFill>
              </a:rPr>
              <a:t>确定产品所需支持的任务</a:t>
            </a:r>
            <a:r>
              <a:rPr lang="zh-CN" altLang="en-US"/>
              <a:t>尤为</a:t>
            </a:r>
            <a:r>
              <a:rPr lang="zh-CN" altLang="en-US" b="1">
                <a:solidFill>
                  <a:srgbClr val="0070C0"/>
                </a:solidFill>
              </a:rPr>
              <a:t>困难</a:t>
            </a:r>
          </a:p>
          <a:p>
            <a:pPr lvl="2" eaLnBrk="1" hangingPunct="1"/>
            <a:r>
              <a:rPr lang="zh-CN" altLang="en-US"/>
              <a:t>例如：第一个字处理器的设计者是如何知道对改变字体提供支持的？</a:t>
            </a:r>
            <a:endParaRPr lang="en-US" altLang="zh-CN"/>
          </a:p>
          <a:p>
            <a:pPr lvl="2" eaLnBrk="1" hangingPunct="1">
              <a:buFont typeface="Wingdings" panose="05000000000000000000" pitchFamily="2" charset="2"/>
              <a:buNone/>
            </a:pPr>
            <a:endParaRPr lang="zh-CN" altLang="en-US"/>
          </a:p>
          <a:p>
            <a:pPr lvl="1" eaLnBrk="1" hangingPunct="1"/>
            <a:r>
              <a:rPr lang="zh-CN" altLang="en-US"/>
              <a:t>比较实际的是调查（潜在）</a:t>
            </a:r>
            <a:r>
              <a:rPr lang="zh-CN" altLang="en-US" b="1">
                <a:solidFill>
                  <a:srgbClr val="C00000"/>
                </a:solidFill>
              </a:rPr>
              <a:t>用户当前如何完成任务</a:t>
            </a:r>
          </a:p>
          <a:p>
            <a:pPr lvl="2" eaLnBrk="1" hangingPunct="1"/>
            <a:r>
              <a:rPr lang="zh-CN" altLang="en-US"/>
              <a:t>例如：如何使用打字机编辑文档</a:t>
            </a:r>
            <a:endParaRPr lang="en-US" altLang="zh-CN"/>
          </a:p>
          <a:p>
            <a:pPr lvl="2" eaLnBrk="1" hangingPunct="1">
              <a:buFont typeface="Wingdings" panose="05000000000000000000" pitchFamily="2" charset="2"/>
              <a:buNone/>
            </a:pPr>
            <a:endParaRPr lang="zh-CN" altLang="en-US"/>
          </a:p>
          <a:p>
            <a:pPr lvl="1" eaLnBrk="1" hangingPunct="1"/>
            <a:r>
              <a:rPr lang="zh-CN" altLang="en-US"/>
              <a:t>考虑</a:t>
            </a:r>
            <a:r>
              <a:rPr lang="zh-CN" altLang="en-US" b="1">
                <a:solidFill>
                  <a:srgbClr val="C00000"/>
                </a:solidFill>
              </a:rPr>
              <a:t>采用不同的技术</a:t>
            </a:r>
            <a:r>
              <a:rPr lang="zh-CN" altLang="en-US"/>
              <a:t>是否能提供</a:t>
            </a:r>
            <a:r>
              <a:rPr lang="zh-CN" altLang="en-US" b="1">
                <a:solidFill>
                  <a:srgbClr val="C00000"/>
                </a:solidFill>
              </a:rPr>
              <a:t>更多有效的支持</a:t>
            </a:r>
          </a:p>
          <a:p>
            <a:pPr lvl="2" eaLnBrk="1" hangingPunct="1"/>
            <a:r>
              <a:rPr lang="zh-CN" altLang="en-US"/>
              <a:t>例如：具有洞察力的设计者可能会构想改变字体，也可能被原型系统的用户发现了该需要</a:t>
            </a:r>
            <a:endParaRPr lang="en-US" altLang="zh-CN"/>
          </a:p>
          <a:p>
            <a:pPr lvl="2" eaLnBrk="1" hangingPunct="1">
              <a:buFont typeface="Wingdings" panose="05000000000000000000" pitchFamily="2" charset="2"/>
              <a:buNone/>
            </a:pPr>
            <a:endParaRPr lang="zh-CN" altLang="en-US"/>
          </a:p>
          <a:p>
            <a:pPr lvl="2" eaLnBrk="1" hangingPunct="1"/>
            <a:r>
              <a:rPr lang="zh-CN" altLang="en-US"/>
              <a:t>注意：</a:t>
            </a:r>
            <a:r>
              <a:rPr lang="zh-CN" altLang="en-US" b="1">
                <a:solidFill>
                  <a:srgbClr val="0070C0"/>
                </a:solidFill>
              </a:rPr>
              <a:t>设计者的创新能力</a:t>
            </a:r>
            <a:r>
              <a:rPr lang="zh-CN" altLang="en-US"/>
              <a:t>来源于</a:t>
            </a:r>
            <a:r>
              <a:rPr lang="zh-CN" altLang="en-US" b="1">
                <a:solidFill>
                  <a:srgbClr val="0070C0"/>
                </a:solidFill>
              </a:rPr>
              <a:t>对用户和技术的理解</a:t>
            </a:r>
            <a:endParaRPr lang="en-US" altLang="zh-CN" b="1">
              <a:solidFill>
                <a:srgbClr val="0070C0"/>
              </a:solidFill>
            </a:endParaRPr>
          </a:p>
          <a:p>
            <a:pPr lvl="2" eaLnBrk="1" hangingPunct="1"/>
            <a:endParaRPr lang="zh-CN" altLang="en-US"/>
          </a:p>
          <a:p>
            <a:pPr eaLnBrk="1" hangingPunct="1"/>
            <a:r>
              <a:rPr lang="zh-CN" altLang="en-US" b="1">
                <a:solidFill>
                  <a:srgbClr val="C00000"/>
                </a:solidFill>
              </a:rPr>
              <a:t>需要不可预测性</a:t>
            </a:r>
            <a:r>
              <a:rPr lang="zh-CN" altLang="en-US"/>
              <a:t>导致了</a:t>
            </a:r>
            <a:r>
              <a:rPr lang="zh-CN" altLang="en-US" b="1">
                <a:solidFill>
                  <a:srgbClr val="C00000"/>
                </a:solidFill>
              </a:rPr>
              <a:t>不完备的系统需求</a:t>
            </a:r>
          </a:p>
          <a:p>
            <a:pPr lvl="1" eaLnBrk="1" hangingPunct="1"/>
            <a:r>
              <a:rPr lang="zh-CN" altLang="en-US"/>
              <a:t>这也是导致</a:t>
            </a:r>
            <a:r>
              <a:rPr lang="zh-CN" altLang="en-US" b="1">
                <a:solidFill>
                  <a:srgbClr val="C00000"/>
                </a:solidFill>
              </a:rPr>
              <a:t>迭代</a:t>
            </a:r>
            <a:r>
              <a:rPr lang="zh-CN" altLang="en-US"/>
              <a:t>设计的</a:t>
            </a:r>
            <a:r>
              <a:rPr lang="zh-CN" altLang="en-US" b="1">
                <a:solidFill>
                  <a:srgbClr val="C00000"/>
                </a:solidFill>
              </a:rPr>
              <a:t>主要原因之一</a:t>
            </a:r>
          </a:p>
          <a:p>
            <a:pPr lvl="1" eaLnBrk="1" hangingPunct="1"/>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8F4D0579-E0D9-D18B-A079-EBB72141456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03FB8B82-63F4-4978-8441-18FEE12DB95F}" type="slidenum">
              <a:rPr lang="en-US" altLang="zh-CN" sz="1800"/>
              <a:pPr/>
              <a:t>22</a:t>
            </a:fld>
            <a:endParaRPr lang="en-US" altLang="zh-CN" sz="1800"/>
          </a:p>
        </p:txBody>
      </p:sp>
      <p:sp>
        <p:nvSpPr>
          <p:cNvPr id="26627" name="Rectangle 2">
            <a:extLst>
              <a:ext uri="{FF2B5EF4-FFF2-40B4-BE49-F238E27FC236}">
                <a16:creationId xmlns:a16="http://schemas.microsoft.com/office/drawing/2014/main" id="{F40AC946-EC5E-3373-F704-684DB4860439}"/>
              </a:ext>
            </a:extLst>
          </p:cNvPr>
          <p:cNvSpPr>
            <a:spLocks noGrp="1" noChangeArrowheads="1"/>
          </p:cNvSpPr>
          <p:nvPr>
            <p:ph type="title"/>
          </p:nvPr>
        </p:nvSpPr>
        <p:spPr/>
        <p:txBody>
          <a:bodyPr/>
          <a:lstStyle/>
          <a:p>
            <a:pPr eaLnBrk="1" hangingPunct="1"/>
            <a:r>
              <a:rPr lang="en-US" altLang="zh-CN"/>
              <a:t>6.3.2 </a:t>
            </a:r>
            <a:r>
              <a:rPr lang="zh-CN" altLang="en-US"/>
              <a:t>什么是需要</a:t>
            </a:r>
          </a:p>
        </p:txBody>
      </p:sp>
      <p:sp>
        <p:nvSpPr>
          <p:cNvPr id="26628" name="Rectangle 3">
            <a:extLst>
              <a:ext uri="{FF2B5EF4-FFF2-40B4-BE49-F238E27FC236}">
                <a16:creationId xmlns:a16="http://schemas.microsoft.com/office/drawing/2014/main" id="{6B878576-5859-B4FF-A35F-FF63698367C8}"/>
              </a:ext>
            </a:extLst>
          </p:cNvPr>
          <p:cNvSpPr>
            <a:spLocks noGrp="1" noChangeArrowheads="1"/>
          </p:cNvSpPr>
          <p:nvPr>
            <p:ph idx="1"/>
          </p:nvPr>
        </p:nvSpPr>
        <p:spPr/>
        <p:txBody>
          <a:bodyPr/>
          <a:lstStyle/>
          <a:p>
            <a:pPr eaLnBrk="1" hangingPunct="1"/>
            <a:r>
              <a:rPr lang="zh-CN" altLang="en-US" b="1">
                <a:solidFill>
                  <a:srgbClr val="C00000"/>
                </a:solidFill>
                <a:latin typeface="宋体" panose="02010600030101010101" pitchFamily="2" charset="-122"/>
              </a:rPr>
              <a:t>个体之间的差异</a:t>
            </a:r>
          </a:p>
          <a:p>
            <a:pPr lvl="1" eaLnBrk="1" hangingPunct="1"/>
            <a:r>
              <a:rPr lang="zh-CN" altLang="en-US"/>
              <a:t>我</a:t>
            </a:r>
            <a:r>
              <a:rPr lang="zh-CN" altLang="en-US">
                <a:latin typeface="宋体" panose="02010600030101010101" pitchFamily="2" charset="-122"/>
              </a:rPr>
              <a:t>们作为</a:t>
            </a:r>
            <a:r>
              <a:rPr lang="en-US" altLang="zh-CN"/>
              <a:t>Human</a:t>
            </a:r>
            <a:r>
              <a:rPr lang="zh-CN" altLang="en-US"/>
              <a:t>都有一些</a:t>
            </a:r>
            <a:r>
              <a:rPr lang="zh-CN" altLang="en-US" b="1">
                <a:solidFill>
                  <a:srgbClr val="0070C0"/>
                </a:solidFill>
              </a:rPr>
              <a:t>类似的能力和限制</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zh-CN" altLang="en-US"/>
              <a:t>然而，个体之间也存在许多</a:t>
            </a:r>
            <a:r>
              <a:rPr lang="zh-CN" altLang="en-US" b="1">
                <a:solidFill>
                  <a:srgbClr val="0070C0"/>
                </a:solidFill>
              </a:rPr>
              <a:t>生理和心理、认知上的差异</a:t>
            </a:r>
            <a:endParaRPr lang="en-US" altLang="zh-CN" b="1">
              <a:solidFill>
                <a:srgbClr val="0070C0"/>
              </a:solidFill>
            </a:endParaRPr>
          </a:p>
          <a:p>
            <a:pPr lvl="1" eaLnBrk="1" hangingPunct="1">
              <a:buFontTx/>
              <a:buNone/>
            </a:pPr>
            <a:endParaRPr lang="zh-CN" altLang="en-US"/>
          </a:p>
          <a:p>
            <a:pPr lvl="1" eaLnBrk="1" hangingPunct="1"/>
            <a:r>
              <a:rPr lang="zh-CN" altLang="en-US"/>
              <a:t>导致</a:t>
            </a:r>
            <a:r>
              <a:rPr lang="zh-CN" altLang="en-US" b="1">
                <a:solidFill>
                  <a:srgbClr val="0070C0"/>
                </a:solidFill>
              </a:rPr>
              <a:t>设计决策</a:t>
            </a:r>
            <a:r>
              <a:rPr lang="zh-CN" altLang="en-US"/>
              <a:t>需要针对不同的</a:t>
            </a:r>
            <a:r>
              <a:rPr lang="zh-CN" altLang="en-US" b="1" u="sng">
                <a:solidFill>
                  <a:srgbClr val="0070C0"/>
                </a:solidFill>
              </a:rPr>
              <a:t>目标用户群</a:t>
            </a:r>
            <a:r>
              <a:rPr lang="zh-CN" altLang="en-US"/>
              <a:t>来制定，例如</a:t>
            </a:r>
          </a:p>
          <a:p>
            <a:pPr lvl="2" eaLnBrk="1" hangingPunct="1"/>
            <a:r>
              <a:rPr lang="zh-CN" altLang="en-US"/>
              <a:t>生理差异可能影响到输入</a:t>
            </a:r>
            <a:r>
              <a:rPr lang="en-US" altLang="zh-CN"/>
              <a:t>/</a:t>
            </a:r>
            <a:r>
              <a:rPr lang="zh-CN" altLang="en-US"/>
              <a:t>出设备构件的布局，尺寸等</a:t>
            </a:r>
          </a:p>
          <a:p>
            <a:pPr lvl="2" eaLnBrk="1" hangingPunct="1"/>
            <a:r>
              <a:rPr lang="zh-CN" altLang="en-US"/>
              <a:t>文化和知识差异影响到隐喻、术语的使用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D8ECA7F5-21E6-5B2E-705A-053F719C520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B5B524D-E012-477E-9959-C1F38C5F8E92}" type="slidenum">
              <a:rPr lang="en-US" altLang="zh-CN" sz="1800"/>
              <a:pPr/>
              <a:t>23</a:t>
            </a:fld>
            <a:endParaRPr lang="en-US" altLang="zh-CN" sz="1800"/>
          </a:p>
        </p:txBody>
      </p:sp>
      <p:sp>
        <p:nvSpPr>
          <p:cNvPr id="27651" name="Rectangle 2">
            <a:extLst>
              <a:ext uri="{FF2B5EF4-FFF2-40B4-BE49-F238E27FC236}">
                <a16:creationId xmlns:a16="http://schemas.microsoft.com/office/drawing/2014/main" id="{04A569ED-290B-B02D-88A8-00CF18ECEEA4}"/>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27652" name="Rectangle 3">
            <a:extLst>
              <a:ext uri="{FF2B5EF4-FFF2-40B4-BE49-F238E27FC236}">
                <a16:creationId xmlns:a16="http://schemas.microsoft.com/office/drawing/2014/main" id="{6B956FB5-61EF-F258-4BA4-AB95F9E1EAD6}"/>
              </a:ext>
            </a:extLst>
          </p:cNvPr>
          <p:cNvSpPr>
            <a:spLocks noGrp="1" noChangeArrowheads="1"/>
          </p:cNvSpPr>
          <p:nvPr>
            <p:ph idx="1"/>
          </p:nvPr>
        </p:nvSpPr>
        <p:spPr>
          <a:xfrm>
            <a:off x="685800" y="1066800"/>
            <a:ext cx="7772400" cy="4522788"/>
          </a:xfrm>
        </p:spPr>
        <p:txBody>
          <a:bodyPr/>
          <a:lstStyle/>
          <a:p>
            <a:pPr eaLnBrk="1" hangingPunct="1"/>
            <a:r>
              <a:rPr lang="zh-CN" altLang="en-US"/>
              <a:t>如前所述，</a:t>
            </a:r>
            <a:r>
              <a:rPr lang="zh-CN" altLang="en-US" b="1">
                <a:solidFill>
                  <a:srgbClr val="0070C0"/>
                </a:solidFill>
              </a:rPr>
              <a:t>一般不存在最佳设计方案</a:t>
            </a:r>
          </a:p>
          <a:p>
            <a:pPr lvl="1" eaLnBrk="1" hangingPunct="1"/>
            <a:r>
              <a:rPr lang="zh-CN" altLang="en-US"/>
              <a:t>虽然存在许多设计方案，但一定</a:t>
            </a:r>
            <a:r>
              <a:rPr lang="zh-CN" altLang="en-US" b="1">
                <a:solidFill>
                  <a:srgbClr val="0070C0"/>
                </a:solidFill>
              </a:rPr>
              <a:t>存在比其更好的设计方案</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zh-CN" altLang="en-US"/>
              <a:t>但设计者即便意识到这一点，也难以突破现有设计的限制</a:t>
            </a:r>
          </a:p>
          <a:p>
            <a:pPr lvl="2" eaLnBrk="1" hangingPunct="1"/>
            <a:r>
              <a:rPr lang="zh-CN" altLang="en-US"/>
              <a:t>一方面，</a:t>
            </a:r>
            <a:r>
              <a:rPr lang="zh-CN" altLang="en-US" b="1">
                <a:solidFill>
                  <a:srgbClr val="0070C0"/>
                </a:solidFill>
              </a:rPr>
              <a:t>成熟、熟悉的技术</a:t>
            </a:r>
            <a:r>
              <a:rPr lang="zh-CN" altLang="en-US"/>
              <a:t>容易被设计者所接受</a:t>
            </a:r>
          </a:p>
          <a:p>
            <a:pPr lvl="2" eaLnBrk="1" hangingPunct="1"/>
            <a:r>
              <a:rPr lang="zh-CN" altLang="en-US"/>
              <a:t>另一方面，可能</a:t>
            </a:r>
            <a:r>
              <a:rPr lang="zh-CN" altLang="en-US" b="1">
                <a:solidFill>
                  <a:srgbClr val="0070C0"/>
                </a:solidFill>
              </a:rPr>
              <a:t>缺乏科学的创新方法和技术</a:t>
            </a:r>
          </a:p>
          <a:p>
            <a:pPr lvl="2" eaLnBrk="1" hangingPunct="1"/>
            <a:r>
              <a:rPr lang="zh-CN" altLang="en-US"/>
              <a:t>例如：</a:t>
            </a:r>
            <a:r>
              <a:rPr lang="zh-CN" altLang="en-US" b="1">
                <a:solidFill>
                  <a:srgbClr val="0070C0"/>
                </a:solidFill>
              </a:rPr>
              <a:t>工业产品的设计者</a:t>
            </a:r>
            <a:r>
              <a:rPr lang="zh-CN" altLang="en-US"/>
              <a:t>通常具有考虑候选方案的训练，而软件人员则没有受过这方面的训练</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个人的才智</a:t>
            </a:r>
            <a:r>
              <a:rPr lang="zh-CN" altLang="en-US"/>
              <a:t>和</a:t>
            </a:r>
            <a:r>
              <a:rPr lang="zh-CN" altLang="en-US" b="1">
                <a:solidFill>
                  <a:srgbClr val="C00000"/>
                </a:solidFill>
              </a:rPr>
              <a:t>创造力</a:t>
            </a:r>
            <a:r>
              <a:rPr lang="zh-CN" altLang="en-US"/>
              <a:t>的确对创新设计做出了</a:t>
            </a:r>
            <a:r>
              <a:rPr lang="zh-CN" altLang="en-US" b="1">
                <a:solidFill>
                  <a:srgbClr val="0070C0"/>
                </a:solidFill>
              </a:rPr>
              <a:t>重要贡献</a:t>
            </a:r>
          </a:p>
          <a:p>
            <a:pPr lvl="1" eaLnBrk="1" hangingPunct="1"/>
            <a:r>
              <a:rPr lang="zh-CN" altLang="en-US"/>
              <a:t>交互设计的发展主要基于几个人（</a:t>
            </a:r>
            <a:r>
              <a:rPr lang="en-US" altLang="zh-CN"/>
              <a:t>N</a:t>
            </a:r>
            <a:r>
              <a:rPr lang="en-US" altLang="zh-CN">
                <a:latin typeface="宋体" panose="02010600030101010101" pitchFamily="2" charset="-122"/>
              </a:rPr>
              <a:t>≤10</a:t>
            </a:r>
            <a:r>
              <a:rPr lang="zh-CN" altLang="en-US"/>
              <a:t>）的工作，如</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9E6A023-6EFA-A478-E12A-2C71AAEF011C}"/>
              </a:ext>
            </a:extLst>
          </p:cNvPr>
          <p:cNvSpPr>
            <a:spLocks noGrp="1" noChangeArrowheads="1"/>
          </p:cNvSpPr>
          <p:nvPr>
            <p:ph type="title"/>
          </p:nvPr>
        </p:nvSpPr>
        <p:spPr/>
        <p:txBody>
          <a:bodyPr/>
          <a:lstStyle/>
          <a:p>
            <a:endParaRPr lang="zh-CN" altLang="en-US"/>
          </a:p>
        </p:txBody>
      </p:sp>
      <p:sp>
        <p:nvSpPr>
          <p:cNvPr id="28675" name="内容占位符 2">
            <a:extLst>
              <a:ext uri="{FF2B5EF4-FFF2-40B4-BE49-F238E27FC236}">
                <a16:creationId xmlns:a16="http://schemas.microsoft.com/office/drawing/2014/main" id="{648D3CC6-7611-2AF6-E5D8-FABED6043B4E}"/>
              </a:ext>
            </a:extLst>
          </p:cNvPr>
          <p:cNvSpPr>
            <a:spLocks noGrp="1" noChangeArrowheads="1"/>
          </p:cNvSpPr>
          <p:nvPr>
            <p:ph sz="half" idx="1"/>
          </p:nvPr>
        </p:nvSpPr>
        <p:spPr/>
        <p:txBody>
          <a:bodyPr/>
          <a:lstStyle/>
          <a:p>
            <a:pPr marL="342900" lvl="2" indent="-342900">
              <a:buFont typeface="Wingdings" panose="05000000000000000000" pitchFamily="2" charset="2"/>
              <a:buChar char="•"/>
            </a:pPr>
            <a:r>
              <a:rPr lang="en-US" altLang="zh-CN" b="1">
                <a:solidFill>
                  <a:srgbClr val="C00000"/>
                </a:solidFill>
              </a:rPr>
              <a:t>Ivan Sutherland</a:t>
            </a:r>
            <a:r>
              <a:rPr lang="zh-CN" altLang="en-US"/>
              <a:t>的</a:t>
            </a:r>
            <a:r>
              <a:rPr lang="zh-CN" altLang="en-US" b="1">
                <a:solidFill>
                  <a:srgbClr val="0070C0"/>
                </a:solidFill>
              </a:rPr>
              <a:t>画板</a:t>
            </a:r>
            <a:r>
              <a:rPr lang="zh-CN" altLang="en-US"/>
              <a:t>系统将计算引入图形时代（图灵奖）</a:t>
            </a:r>
          </a:p>
          <a:p>
            <a:endParaRPr lang="zh-CN" altLang="en-US"/>
          </a:p>
        </p:txBody>
      </p:sp>
      <p:sp>
        <p:nvSpPr>
          <p:cNvPr id="28676" name="内容占位符 3">
            <a:extLst>
              <a:ext uri="{FF2B5EF4-FFF2-40B4-BE49-F238E27FC236}">
                <a16:creationId xmlns:a16="http://schemas.microsoft.com/office/drawing/2014/main" id="{4DD8E947-903D-BFB7-BF0D-1ADBA3C4D658}"/>
              </a:ext>
            </a:extLst>
          </p:cNvPr>
          <p:cNvSpPr>
            <a:spLocks noGrp="1" noChangeArrowheads="1"/>
          </p:cNvSpPr>
          <p:nvPr>
            <p:ph sz="half" idx="2"/>
          </p:nvPr>
        </p:nvSpPr>
        <p:spPr/>
        <p:txBody>
          <a:bodyPr/>
          <a:lstStyle/>
          <a:p>
            <a:pPr marL="342900" lvl="2" indent="-342900">
              <a:buFont typeface="Wingdings" panose="05000000000000000000" pitchFamily="2" charset="2"/>
              <a:buChar char="•"/>
            </a:pPr>
            <a:r>
              <a:rPr lang="en-US" altLang="zh-CN" b="1">
                <a:solidFill>
                  <a:srgbClr val="C00000"/>
                </a:solidFill>
              </a:rPr>
              <a:t>Douglas Engelbart</a:t>
            </a:r>
            <a:r>
              <a:rPr lang="zh-CN" altLang="en-US"/>
              <a:t>的</a:t>
            </a:r>
            <a:r>
              <a:rPr lang="zh-CN" altLang="en-US" b="1">
                <a:solidFill>
                  <a:srgbClr val="0070C0"/>
                </a:solidFill>
              </a:rPr>
              <a:t>鼠标</a:t>
            </a:r>
            <a:r>
              <a:rPr lang="zh-CN" altLang="en-US"/>
              <a:t>将计算引入窗口时代（图灵奖）</a:t>
            </a:r>
          </a:p>
          <a:p>
            <a:endParaRPr lang="zh-CN" altLang="en-US"/>
          </a:p>
        </p:txBody>
      </p:sp>
      <p:sp>
        <p:nvSpPr>
          <p:cNvPr id="28677" name="灯片编号占位符 4">
            <a:extLst>
              <a:ext uri="{FF2B5EF4-FFF2-40B4-BE49-F238E27FC236}">
                <a16:creationId xmlns:a16="http://schemas.microsoft.com/office/drawing/2014/main" id="{3E5F8800-8DDB-7DA5-4F8B-9FF77E50176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8C416FEF-344B-4BDA-B0FD-5FA63BD9E14D}" type="slidenum">
              <a:rPr lang="en-US" altLang="zh-CN" sz="1800"/>
              <a:pPr/>
              <a:t>24</a:t>
            </a:fld>
            <a:endParaRPr lang="en-US" altLang="zh-CN" sz="1800"/>
          </a:p>
        </p:txBody>
      </p:sp>
      <p:pic>
        <p:nvPicPr>
          <p:cNvPr id="28678" name="Picture 2">
            <a:extLst>
              <a:ext uri="{FF2B5EF4-FFF2-40B4-BE49-F238E27FC236}">
                <a16:creationId xmlns:a16="http://schemas.microsoft.com/office/drawing/2014/main" id="{707344CE-88B4-A7C8-21FD-B6E2200EC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785938"/>
            <a:ext cx="17526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3">
            <a:extLst>
              <a:ext uri="{FF2B5EF4-FFF2-40B4-BE49-F238E27FC236}">
                <a16:creationId xmlns:a16="http://schemas.microsoft.com/office/drawing/2014/main" id="{40B37E02-C6A3-E658-98F6-82167F165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4000500"/>
            <a:ext cx="4054475"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4">
            <a:extLst>
              <a:ext uri="{FF2B5EF4-FFF2-40B4-BE49-F238E27FC236}">
                <a16:creationId xmlns:a16="http://schemas.microsoft.com/office/drawing/2014/main" id="{AED6AC8A-8A24-5FC9-BE70-7CC9AFA1C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838325"/>
            <a:ext cx="20685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5">
            <a:extLst>
              <a:ext uri="{FF2B5EF4-FFF2-40B4-BE49-F238E27FC236}">
                <a16:creationId xmlns:a16="http://schemas.microsoft.com/office/drawing/2014/main" id="{05A90698-2E06-046F-7D95-10959E6A66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688" y="4476750"/>
            <a:ext cx="25717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2F72282D-56A4-B12E-4476-30B5FCCDD2DC}"/>
              </a:ext>
            </a:extLst>
          </p:cNvPr>
          <p:cNvSpPr>
            <a:spLocks noGrp="1" noChangeArrowheads="1"/>
          </p:cNvSpPr>
          <p:nvPr>
            <p:ph type="title"/>
          </p:nvPr>
        </p:nvSpPr>
        <p:spPr/>
        <p:txBody>
          <a:bodyPr/>
          <a:lstStyle/>
          <a:p>
            <a:endParaRPr lang="zh-CN" altLang="en-US"/>
          </a:p>
        </p:txBody>
      </p:sp>
      <p:sp>
        <p:nvSpPr>
          <p:cNvPr id="29699" name="内容占位符 2">
            <a:extLst>
              <a:ext uri="{FF2B5EF4-FFF2-40B4-BE49-F238E27FC236}">
                <a16:creationId xmlns:a16="http://schemas.microsoft.com/office/drawing/2014/main" id="{455F28AC-FFCA-94F1-3548-3E27A0014206}"/>
              </a:ext>
            </a:extLst>
          </p:cNvPr>
          <p:cNvSpPr>
            <a:spLocks noGrp="1" noChangeArrowheads="1"/>
          </p:cNvSpPr>
          <p:nvPr>
            <p:ph idx="1"/>
          </p:nvPr>
        </p:nvSpPr>
        <p:spPr/>
        <p:txBody>
          <a:bodyPr/>
          <a:lstStyle/>
          <a:p>
            <a:pPr marL="342900" lvl="2" indent="-342900">
              <a:buFont typeface="Wingdings" panose="05000000000000000000" pitchFamily="2" charset="2"/>
              <a:buChar char="•"/>
            </a:pPr>
            <a:r>
              <a:rPr lang="en-US" altLang="zh-CN" b="1">
                <a:solidFill>
                  <a:srgbClr val="C00000"/>
                </a:solidFill>
              </a:rPr>
              <a:t>Seymour Papert </a:t>
            </a:r>
            <a:r>
              <a:rPr lang="zh-CN" altLang="en-US"/>
              <a:t>的</a:t>
            </a:r>
            <a:r>
              <a:rPr lang="en-US" altLang="zh-CN" b="1">
                <a:solidFill>
                  <a:srgbClr val="0070C0"/>
                </a:solidFill>
              </a:rPr>
              <a:t>LOGO</a:t>
            </a:r>
            <a:r>
              <a:rPr lang="zh-CN" altLang="en-US" b="1">
                <a:solidFill>
                  <a:srgbClr val="0070C0"/>
                </a:solidFill>
              </a:rPr>
              <a:t>图形程序语言</a:t>
            </a:r>
            <a:r>
              <a:rPr lang="zh-CN" altLang="en-US"/>
              <a:t>首先</a:t>
            </a:r>
            <a:r>
              <a:rPr lang="zh-CN" altLang="en-US" b="1">
                <a:solidFill>
                  <a:srgbClr val="0070C0"/>
                </a:solidFill>
              </a:rPr>
              <a:t>将隐喻引入了设计</a:t>
            </a:r>
            <a:endParaRPr lang="en-US" altLang="zh-CN" b="1">
              <a:solidFill>
                <a:srgbClr val="0070C0"/>
              </a:solidFill>
            </a:endParaRPr>
          </a:p>
          <a:p>
            <a:pPr marL="342900" lvl="2" indent="-342900">
              <a:buFont typeface="Wingdings" panose="05000000000000000000" pitchFamily="2" charset="2"/>
              <a:buChar char="•"/>
            </a:pPr>
            <a:endParaRPr lang="en-US" altLang="zh-CN"/>
          </a:p>
          <a:p>
            <a:pPr marL="342900" lvl="2" indent="-342900">
              <a:buFont typeface="Wingdings" panose="05000000000000000000" pitchFamily="2" charset="2"/>
              <a:buChar char="•"/>
            </a:pPr>
            <a:r>
              <a:rPr lang="zh-CN" altLang="en-US" b="1">
                <a:solidFill>
                  <a:srgbClr val="0070C0"/>
                </a:solidFill>
              </a:rPr>
              <a:t>数学家、计算机科学家、心理学家、教育家，教育信息化奠基人，近代人工智能领域的先驱者之一</a:t>
            </a:r>
            <a:endParaRPr lang="en-US" altLang="zh-CN"/>
          </a:p>
          <a:p>
            <a:pPr marL="342900" lvl="2" indent="-342900">
              <a:buFont typeface="Wingdings" panose="05000000000000000000" pitchFamily="2" charset="2"/>
              <a:buChar char="•"/>
            </a:pPr>
            <a:endParaRPr lang="zh-CN" altLang="en-US"/>
          </a:p>
          <a:p>
            <a:pPr>
              <a:buFontTx/>
              <a:buNone/>
            </a:pPr>
            <a:endParaRPr lang="zh-CN" altLang="en-US"/>
          </a:p>
        </p:txBody>
      </p:sp>
      <p:sp>
        <p:nvSpPr>
          <p:cNvPr id="29700" name="灯片编号占位符 3">
            <a:extLst>
              <a:ext uri="{FF2B5EF4-FFF2-40B4-BE49-F238E27FC236}">
                <a16:creationId xmlns:a16="http://schemas.microsoft.com/office/drawing/2014/main" id="{3E0F1454-BCFC-ADB6-7383-ABDD8DCCCA7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8833829F-B6B6-4A45-8F0C-8D46C3872833}" type="slidenum">
              <a:rPr lang="en-US" altLang="zh-CN" sz="1800"/>
              <a:pPr/>
              <a:t>25</a:t>
            </a:fld>
            <a:endParaRPr lang="en-US" altLang="zh-CN" sz="1800"/>
          </a:p>
        </p:txBody>
      </p:sp>
      <p:pic>
        <p:nvPicPr>
          <p:cNvPr id="29701" name="Picture 2">
            <a:extLst>
              <a:ext uri="{FF2B5EF4-FFF2-40B4-BE49-F238E27FC236}">
                <a16:creationId xmlns:a16="http://schemas.microsoft.com/office/drawing/2014/main" id="{7F2D5E09-95DB-AC15-9495-94C75A42A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013" y="2857500"/>
            <a:ext cx="5475287"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3">
            <a:extLst>
              <a:ext uri="{FF2B5EF4-FFF2-40B4-BE49-F238E27FC236}">
                <a16:creationId xmlns:a16="http://schemas.microsoft.com/office/drawing/2014/main" id="{E2850071-BACA-313C-32B0-F74CE4DFF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14625"/>
            <a:ext cx="1935163"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DA1D4CA2-D844-0568-D6B7-52257BDF78F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4D935B5-A9B3-465F-99B7-168A09818F9C}" type="slidenum">
              <a:rPr lang="en-US" altLang="zh-CN" sz="1800"/>
              <a:pPr/>
              <a:t>26</a:t>
            </a:fld>
            <a:endParaRPr lang="en-US" altLang="zh-CN" sz="1800"/>
          </a:p>
        </p:txBody>
      </p:sp>
      <p:sp>
        <p:nvSpPr>
          <p:cNvPr id="30723" name="Rectangle 2">
            <a:extLst>
              <a:ext uri="{FF2B5EF4-FFF2-40B4-BE49-F238E27FC236}">
                <a16:creationId xmlns:a16="http://schemas.microsoft.com/office/drawing/2014/main" id="{A8B73295-8028-FC07-407E-650EA8A273A5}"/>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0724" name="Rectangle 3">
            <a:extLst>
              <a:ext uri="{FF2B5EF4-FFF2-40B4-BE49-F238E27FC236}">
                <a16:creationId xmlns:a16="http://schemas.microsoft.com/office/drawing/2014/main" id="{7383C916-1434-30D6-58BA-0E595ED52AC6}"/>
              </a:ext>
            </a:extLst>
          </p:cNvPr>
          <p:cNvSpPr>
            <a:spLocks noGrp="1" noChangeArrowheads="1"/>
          </p:cNvSpPr>
          <p:nvPr>
            <p:ph idx="1"/>
          </p:nvPr>
        </p:nvSpPr>
        <p:spPr/>
        <p:txBody>
          <a:bodyPr/>
          <a:lstStyle/>
          <a:p>
            <a:pPr eaLnBrk="1" hangingPunct="1"/>
            <a:r>
              <a:rPr lang="zh-CN" altLang="en-US"/>
              <a:t>但个人灵感和创造力来源于</a:t>
            </a:r>
            <a:r>
              <a:rPr lang="zh-CN" altLang="en-US" b="1">
                <a:solidFill>
                  <a:srgbClr val="0070C0"/>
                </a:solidFill>
              </a:rPr>
              <a:t>前人的基础</a:t>
            </a:r>
            <a:r>
              <a:rPr lang="zh-CN" altLang="en-US"/>
              <a:t>和</a:t>
            </a:r>
            <a:r>
              <a:rPr lang="zh-CN" altLang="en-US" b="1">
                <a:solidFill>
                  <a:srgbClr val="0070C0"/>
                </a:solidFill>
              </a:rPr>
              <a:t>对设计的理解</a:t>
            </a:r>
          </a:p>
          <a:p>
            <a:pPr lvl="1" eaLnBrk="1" hangingPunct="1"/>
            <a:r>
              <a:rPr lang="zh-CN" altLang="en-US"/>
              <a:t>设计总是一个循序渐进的过程，</a:t>
            </a:r>
            <a:r>
              <a:rPr lang="zh-CN" altLang="en-US" b="1">
                <a:solidFill>
                  <a:srgbClr val="0070C0"/>
                </a:solidFill>
              </a:rPr>
              <a:t>几乎没有全新的设计</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zh-CN" altLang="en-US"/>
              <a:t>更好或创新设计方案来源于</a:t>
            </a:r>
            <a:r>
              <a:rPr lang="zh-CN" altLang="en-US" b="1">
                <a:solidFill>
                  <a:srgbClr val="0070C0"/>
                </a:solidFill>
              </a:rPr>
              <a:t>对存在设计的观察、分析和研究</a:t>
            </a:r>
            <a:r>
              <a:rPr lang="zh-CN" altLang="en-US"/>
              <a:t>，以及</a:t>
            </a:r>
            <a:r>
              <a:rPr lang="zh-CN" altLang="en-US" b="1">
                <a:solidFill>
                  <a:srgbClr val="0070C0"/>
                </a:solidFill>
              </a:rPr>
              <a:t>捕捉似乎平凡的现象</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zh-CN" altLang="en-US"/>
              <a:t>例如：</a:t>
            </a:r>
            <a:r>
              <a:rPr lang="en-US" altLang="zh-CN"/>
              <a:t>Engelbart</a:t>
            </a:r>
            <a:r>
              <a:rPr lang="zh-CN" altLang="en-US"/>
              <a:t>的另一伟大发明是提出了</a:t>
            </a:r>
            <a:r>
              <a:rPr lang="zh-CN" altLang="en-US" b="1">
                <a:solidFill>
                  <a:srgbClr val="0070C0"/>
                </a:solidFill>
              </a:rPr>
              <a:t>程序设计工具箱</a:t>
            </a:r>
            <a:r>
              <a:rPr lang="zh-CN" altLang="en-US"/>
              <a:t>的思想。他观察到程序设计如同一个木匠的工作，需要有适当的构件和工具。</a:t>
            </a:r>
            <a:endParaRPr lang="en-US" altLang="zh-CN"/>
          </a:p>
          <a:p>
            <a:pPr lvl="1" eaLnBrk="1" hangingPunct="1">
              <a:buFontTx/>
              <a:buNone/>
            </a:pPr>
            <a:endParaRPr lang="zh-CN" altLang="en-US"/>
          </a:p>
          <a:p>
            <a:pPr eaLnBrk="1" hangingPunct="1"/>
            <a:r>
              <a:rPr lang="zh-CN" altLang="en-US" b="1">
                <a:solidFill>
                  <a:srgbClr val="0070C0"/>
                </a:solidFill>
              </a:rPr>
              <a:t>设计方案的提出依赖于</a:t>
            </a:r>
          </a:p>
          <a:p>
            <a:pPr lvl="1" eaLnBrk="1" hangingPunct="1"/>
            <a:r>
              <a:rPr lang="zh-CN" altLang="en-US" b="1">
                <a:solidFill>
                  <a:srgbClr val="C00000"/>
                </a:solidFill>
              </a:rPr>
              <a:t>对问题的理解</a:t>
            </a:r>
          </a:p>
          <a:p>
            <a:pPr lvl="2" eaLnBrk="1" hangingPunct="1"/>
            <a:r>
              <a:rPr lang="zh-CN" altLang="en-US"/>
              <a:t>例如： </a:t>
            </a:r>
            <a:r>
              <a:rPr lang="en-US" altLang="zh-CN"/>
              <a:t>Engelbart</a:t>
            </a:r>
            <a:r>
              <a:rPr lang="zh-CN" altLang="en-US"/>
              <a:t>意识到普通人并不需要了解复杂的计算技术，也能掌握程序设计。这与当时计算机只能由少数经过专门训练的人掌握的假定格格不入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FD1AD658-E2D3-56F3-D5FF-DC9792DEC59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AC5DEB0-56A1-48B6-B5C5-BCF09B45D41E}" type="slidenum">
              <a:rPr lang="en-US" altLang="zh-CN" sz="1800"/>
              <a:pPr/>
              <a:t>27</a:t>
            </a:fld>
            <a:endParaRPr lang="en-US" altLang="zh-CN" sz="1800"/>
          </a:p>
        </p:txBody>
      </p:sp>
      <p:sp>
        <p:nvSpPr>
          <p:cNvPr id="31747" name="Rectangle 2">
            <a:extLst>
              <a:ext uri="{FF2B5EF4-FFF2-40B4-BE49-F238E27FC236}">
                <a16:creationId xmlns:a16="http://schemas.microsoft.com/office/drawing/2014/main" id="{DEADABC3-A79B-B2FE-1127-A054D1B47EA6}"/>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1748" name="Rectangle 3">
            <a:extLst>
              <a:ext uri="{FF2B5EF4-FFF2-40B4-BE49-F238E27FC236}">
                <a16:creationId xmlns:a16="http://schemas.microsoft.com/office/drawing/2014/main" id="{FC62E6A3-FEE4-F438-DC74-CF5D08BFA0BF}"/>
              </a:ext>
            </a:extLst>
          </p:cNvPr>
          <p:cNvSpPr>
            <a:spLocks noGrp="1" noChangeArrowheads="1"/>
          </p:cNvSpPr>
          <p:nvPr>
            <p:ph idx="1"/>
          </p:nvPr>
        </p:nvSpPr>
        <p:spPr/>
        <p:txBody>
          <a:bodyPr/>
          <a:lstStyle/>
          <a:p>
            <a:pPr lvl="2" eaLnBrk="1" hangingPunct="1"/>
            <a:r>
              <a:rPr lang="zh-CN" altLang="en-US"/>
              <a:t>长期以来人们认为问题是已知的，</a:t>
            </a:r>
            <a:r>
              <a:rPr lang="zh-CN" altLang="en-US" b="1">
                <a:solidFill>
                  <a:srgbClr val="0070C0"/>
                </a:solidFill>
              </a:rPr>
              <a:t>缺乏发现问题的意识和训练</a:t>
            </a:r>
          </a:p>
          <a:p>
            <a:pPr lvl="3" eaLnBrk="1" hangingPunct="1"/>
            <a:r>
              <a:rPr lang="zh-CN" altLang="en-US"/>
              <a:t>例如：</a:t>
            </a:r>
            <a:r>
              <a:rPr lang="en-US" altLang="zh-CN"/>
              <a:t>60’s</a:t>
            </a:r>
            <a:r>
              <a:rPr lang="zh-CN" altLang="en-US"/>
              <a:t>人工智能假定知识是存在，问题是如何解决知识表示</a:t>
            </a:r>
            <a:endParaRPr lang="en-US" altLang="zh-CN"/>
          </a:p>
          <a:p>
            <a:pPr lvl="3" eaLnBrk="1" hangingPunct="1">
              <a:buFontTx/>
              <a:buNone/>
            </a:pPr>
            <a:endParaRPr lang="zh-CN" altLang="en-US"/>
          </a:p>
          <a:p>
            <a:pPr lvl="2" eaLnBrk="1" hangingPunct="1"/>
            <a:r>
              <a:rPr lang="zh-CN" altLang="en-US" b="1">
                <a:solidFill>
                  <a:srgbClr val="0070C0"/>
                </a:solidFill>
              </a:rPr>
              <a:t>软件研究和开发的历史</a:t>
            </a:r>
            <a:r>
              <a:rPr lang="zh-CN" altLang="en-US"/>
              <a:t>可认为是</a:t>
            </a:r>
            <a:r>
              <a:rPr lang="zh-CN" altLang="en-US" b="1">
                <a:solidFill>
                  <a:srgbClr val="0070C0"/>
                </a:solidFill>
              </a:rPr>
              <a:t>不求甚解的历史</a:t>
            </a:r>
          </a:p>
          <a:p>
            <a:pPr lvl="3" eaLnBrk="1" hangingPunct="1"/>
            <a:r>
              <a:rPr lang="zh-CN" altLang="en-US"/>
              <a:t>一旦有人发现了一个问题并提出初始的解，则许多人并未真正理解该问题，而提出许多进一步的解</a:t>
            </a:r>
          </a:p>
          <a:p>
            <a:pPr lvl="3" eaLnBrk="1" hangingPunct="1"/>
            <a:r>
              <a:rPr lang="zh-CN" altLang="en-US"/>
              <a:t>例如： </a:t>
            </a:r>
            <a:r>
              <a:rPr lang="en-US" altLang="zh-CN"/>
              <a:t>Egelbart</a:t>
            </a:r>
            <a:r>
              <a:rPr lang="zh-CN" altLang="en-US"/>
              <a:t>发明鼠标后，有人开发了三维鼠标</a:t>
            </a:r>
            <a:endParaRPr lang="en-US" altLang="zh-CN"/>
          </a:p>
          <a:p>
            <a:pPr lvl="3" eaLnBrk="1" hangingPunct="1">
              <a:buFontTx/>
              <a:buNone/>
            </a:pPr>
            <a:endParaRPr lang="zh-CN" altLang="en-US"/>
          </a:p>
          <a:p>
            <a:pPr lvl="2" eaLnBrk="1" hangingPunct="1"/>
            <a:r>
              <a:rPr lang="zh-CN" altLang="en-US"/>
              <a:t>有哲学家指出：</a:t>
            </a:r>
            <a:r>
              <a:rPr lang="zh-CN" altLang="en-US" b="1">
                <a:solidFill>
                  <a:srgbClr val="C00000"/>
                </a:solidFill>
              </a:rPr>
              <a:t>问题不是找不到解</a:t>
            </a:r>
            <a:r>
              <a:rPr lang="zh-CN" altLang="en-US"/>
              <a:t>，而是</a:t>
            </a:r>
            <a:r>
              <a:rPr lang="zh-CN" altLang="en-US" b="1">
                <a:solidFill>
                  <a:srgbClr val="C00000"/>
                </a:solidFill>
              </a:rPr>
              <a:t>发现不了什么是问题</a:t>
            </a:r>
            <a:r>
              <a:rPr lang="zh-CN" altLang="en-US"/>
              <a:t>。</a:t>
            </a:r>
            <a:r>
              <a:rPr lang="zh-CN" altLang="en-US" b="1">
                <a:solidFill>
                  <a:srgbClr val="C00000"/>
                </a:solidFill>
              </a:rPr>
              <a:t>一旦理解了什么是问题</a:t>
            </a:r>
            <a:r>
              <a:rPr lang="zh-CN" altLang="en-US"/>
              <a:t>，则</a:t>
            </a:r>
            <a:r>
              <a:rPr lang="zh-CN" altLang="en-US" b="1">
                <a:solidFill>
                  <a:srgbClr val="C00000"/>
                </a:solidFill>
              </a:rPr>
              <a:t>一半解已在其中了</a:t>
            </a:r>
            <a:endParaRPr lang="en-US" altLang="zh-CN" b="1">
              <a:solidFill>
                <a:srgbClr val="C00000"/>
              </a:solidFill>
            </a:endParaRPr>
          </a:p>
          <a:p>
            <a:pPr lvl="2" eaLnBrk="1" hangingPunct="1">
              <a:buFont typeface="Wingdings" panose="05000000000000000000" pitchFamily="2" charset="2"/>
              <a:buNone/>
            </a:pPr>
            <a:endParaRPr lang="zh-CN" altLang="en-US" b="1">
              <a:solidFill>
                <a:srgbClr val="C00000"/>
              </a:solidFill>
            </a:endParaRPr>
          </a:p>
          <a:p>
            <a:pPr lvl="2" eaLnBrk="1" hangingPunct="1"/>
            <a:r>
              <a:rPr lang="zh-CN" altLang="en-US"/>
              <a:t>如何</a:t>
            </a:r>
            <a:r>
              <a:rPr lang="zh-CN" altLang="en-US" b="1">
                <a:solidFill>
                  <a:srgbClr val="0070C0"/>
                </a:solidFill>
              </a:rPr>
              <a:t>突破那些貌似真理</a:t>
            </a:r>
            <a:r>
              <a:rPr lang="zh-CN" altLang="en-US"/>
              <a:t>，</a:t>
            </a:r>
            <a:r>
              <a:rPr lang="zh-CN" altLang="en-US" b="1">
                <a:solidFill>
                  <a:srgbClr val="0070C0"/>
                </a:solidFill>
              </a:rPr>
              <a:t>但错误的假定</a:t>
            </a:r>
            <a:r>
              <a:rPr lang="zh-CN" altLang="en-US"/>
              <a:t>是创造力的来源</a:t>
            </a:r>
          </a:p>
          <a:p>
            <a:pPr lvl="3" eaLnBrk="1" hangingPunct="1"/>
            <a:r>
              <a:rPr lang="zh-CN" altLang="en-US"/>
              <a:t>当某些</a:t>
            </a:r>
            <a:r>
              <a:rPr lang="zh-CN" altLang="en-US" b="1">
                <a:solidFill>
                  <a:srgbClr val="0070C0"/>
                </a:solidFill>
              </a:rPr>
              <a:t>权威假定</a:t>
            </a:r>
            <a:r>
              <a:rPr lang="zh-CN" altLang="en-US"/>
              <a:t>与</a:t>
            </a:r>
            <a:r>
              <a:rPr lang="zh-CN" altLang="en-US" b="1">
                <a:solidFill>
                  <a:srgbClr val="0070C0"/>
                </a:solidFill>
              </a:rPr>
              <a:t>现象不符</a:t>
            </a:r>
            <a:r>
              <a:rPr lang="zh-CN" altLang="en-US"/>
              <a:t>，或应用</a:t>
            </a:r>
            <a:r>
              <a:rPr lang="zh-CN" altLang="en-US" b="1">
                <a:solidFill>
                  <a:srgbClr val="0070C0"/>
                </a:solidFill>
              </a:rPr>
              <a:t>得不到好的效果</a:t>
            </a:r>
            <a:r>
              <a:rPr lang="zh-CN" altLang="en-US"/>
              <a:t>时，应</a:t>
            </a:r>
            <a:r>
              <a:rPr lang="zh-CN" altLang="en-US" b="1">
                <a:solidFill>
                  <a:srgbClr val="C00000"/>
                </a:solidFill>
              </a:rPr>
              <a:t>提出质疑</a:t>
            </a:r>
            <a:r>
              <a:rPr lang="zh-CN" altLang="en-US"/>
              <a:t>并持之以恒地</a:t>
            </a:r>
            <a:r>
              <a:rPr lang="zh-CN" altLang="en-US" b="1">
                <a:solidFill>
                  <a:srgbClr val="C00000"/>
                </a:solidFill>
              </a:rPr>
              <a:t>追踪</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2A7D8BD0-D3CA-4188-E276-1D2BFBA18E7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DB8EF60F-A7D7-4464-9761-F87957C25169}" type="slidenum">
              <a:rPr lang="en-US" altLang="zh-CN" sz="1800"/>
              <a:pPr/>
              <a:t>28</a:t>
            </a:fld>
            <a:endParaRPr lang="en-US" altLang="zh-CN" sz="1800"/>
          </a:p>
        </p:txBody>
      </p:sp>
      <p:sp>
        <p:nvSpPr>
          <p:cNvPr id="32771" name="Rectangle 2">
            <a:extLst>
              <a:ext uri="{FF2B5EF4-FFF2-40B4-BE49-F238E27FC236}">
                <a16:creationId xmlns:a16="http://schemas.microsoft.com/office/drawing/2014/main" id="{B226893E-3D18-89D2-C997-E4A9BF82E714}"/>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2772" name="Rectangle 3">
            <a:extLst>
              <a:ext uri="{FF2B5EF4-FFF2-40B4-BE49-F238E27FC236}">
                <a16:creationId xmlns:a16="http://schemas.microsoft.com/office/drawing/2014/main" id="{63A3814C-DCEA-2400-A04A-54B8E42864CE}"/>
              </a:ext>
            </a:extLst>
          </p:cNvPr>
          <p:cNvSpPr>
            <a:spLocks noGrp="1" noChangeArrowheads="1"/>
          </p:cNvSpPr>
          <p:nvPr>
            <p:ph idx="1"/>
          </p:nvPr>
        </p:nvSpPr>
        <p:spPr/>
        <p:txBody>
          <a:bodyPr/>
          <a:lstStyle/>
          <a:p>
            <a:pPr lvl="3" eaLnBrk="1" hangingPunct="1"/>
            <a:r>
              <a:rPr lang="zh-CN" altLang="en-US"/>
              <a:t>例如：</a:t>
            </a:r>
            <a:r>
              <a:rPr lang="zh-CN" altLang="en-US" b="1">
                <a:solidFill>
                  <a:srgbClr val="0070C0"/>
                </a:solidFill>
              </a:rPr>
              <a:t>有关超市购物的假定</a:t>
            </a:r>
            <a:r>
              <a:rPr lang="zh-CN" altLang="en-US"/>
              <a:t>是人们最关注眼平线以下一个角度的物品，但德国某超市发现该假定与实际销售量不符。后来心理学实验证明应为眼平线以上一个角度</a:t>
            </a:r>
            <a:endParaRPr lang="en-US" altLang="zh-CN"/>
          </a:p>
          <a:p>
            <a:pPr lvl="3" eaLnBrk="1" hangingPunct="1"/>
            <a:endParaRPr lang="zh-CN" altLang="en-US"/>
          </a:p>
          <a:p>
            <a:pPr lvl="1" eaLnBrk="1" hangingPunct="1"/>
            <a:r>
              <a:rPr lang="zh-CN" altLang="en-US" b="1">
                <a:solidFill>
                  <a:srgbClr val="C00000"/>
                </a:solidFill>
              </a:rPr>
              <a:t>从相同或不同领域的类似问题中获得启发</a:t>
            </a:r>
          </a:p>
          <a:p>
            <a:pPr lvl="2" eaLnBrk="1" hangingPunct="1"/>
            <a:r>
              <a:rPr lang="zh-CN" altLang="en-US"/>
              <a:t>如前所述，</a:t>
            </a:r>
            <a:r>
              <a:rPr lang="zh-CN" altLang="en-US" b="1">
                <a:solidFill>
                  <a:srgbClr val="C00000"/>
                </a:solidFill>
              </a:rPr>
              <a:t>类比推理</a:t>
            </a:r>
            <a:r>
              <a:rPr lang="zh-CN" altLang="en-US"/>
              <a:t>对问题求解是一种十分有效的方法</a:t>
            </a:r>
          </a:p>
          <a:p>
            <a:pPr lvl="2" eaLnBrk="1" hangingPunct="1"/>
            <a:r>
              <a:rPr lang="zh-CN" altLang="en-US"/>
              <a:t>例如： </a:t>
            </a:r>
            <a:r>
              <a:rPr lang="en-US" altLang="zh-CN"/>
              <a:t>Engelbart</a:t>
            </a:r>
            <a:r>
              <a:rPr lang="zh-CN" altLang="en-US"/>
              <a:t>为初学者提供工具箱的灵感来自于木匠，而今天多层次软件开发和构件技术则来自</a:t>
            </a:r>
            <a:r>
              <a:rPr lang="en-US" altLang="zh-CN"/>
              <a:t>Engelbart</a:t>
            </a:r>
            <a:r>
              <a:rPr lang="zh-CN" altLang="en-US"/>
              <a:t>的思想</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0070C0"/>
                </a:solidFill>
              </a:rPr>
              <a:t>发现问题</a:t>
            </a:r>
            <a:r>
              <a:rPr lang="zh-CN" altLang="en-US"/>
              <a:t>更</a:t>
            </a:r>
            <a:r>
              <a:rPr lang="zh-CN" altLang="en-US" b="1">
                <a:solidFill>
                  <a:srgbClr val="C00000"/>
                </a:solidFill>
              </a:rPr>
              <a:t>依赖洞察力</a:t>
            </a:r>
            <a:r>
              <a:rPr lang="zh-CN" altLang="en-US"/>
              <a:t>，而</a:t>
            </a:r>
            <a:r>
              <a:rPr lang="zh-CN" altLang="en-US" b="1">
                <a:solidFill>
                  <a:srgbClr val="0070C0"/>
                </a:solidFill>
              </a:rPr>
              <a:t>提出方案</a:t>
            </a:r>
            <a:r>
              <a:rPr lang="zh-CN" altLang="en-US"/>
              <a:t>则更</a:t>
            </a:r>
            <a:r>
              <a:rPr lang="zh-CN" altLang="en-US" b="1">
                <a:solidFill>
                  <a:srgbClr val="C00000"/>
                </a:solidFill>
              </a:rPr>
              <a:t>依赖训练</a:t>
            </a:r>
          </a:p>
          <a:p>
            <a:pPr lvl="1" eaLnBrk="1" hangingPunct="1"/>
            <a:r>
              <a:rPr lang="zh-CN" altLang="en-US"/>
              <a:t>一旦问题被理解，则候选方案可通过</a:t>
            </a:r>
            <a:r>
              <a:rPr lang="zh-CN" altLang="en-US" b="1">
                <a:solidFill>
                  <a:srgbClr val="0070C0"/>
                </a:solidFill>
              </a:rPr>
              <a:t>考虑类似的设计</a:t>
            </a:r>
          </a:p>
          <a:p>
            <a:pPr lvl="1" eaLnBrk="1" hangingPunct="1"/>
            <a:r>
              <a:rPr lang="zh-CN" altLang="en-US" b="1">
                <a:solidFill>
                  <a:srgbClr val="0070C0"/>
                </a:solidFill>
              </a:rPr>
              <a:t>经验积累和借鉴他人设计知识</a:t>
            </a:r>
            <a:r>
              <a:rPr lang="zh-CN" altLang="en-US"/>
              <a:t>有助于探索新的方案</a:t>
            </a:r>
          </a:p>
          <a:p>
            <a:pPr eaLnBrk="1" hangingPunct="1"/>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075661AE-11CE-0DA5-22AD-140A8CCBD7D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A866E7E-5527-4036-ACA8-9B2CACEABC5C}" type="slidenum">
              <a:rPr lang="en-US" altLang="zh-CN" sz="1800"/>
              <a:pPr/>
              <a:t>29</a:t>
            </a:fld>
            <a:endParaRPr lang="en-US" altLang="zh-CN" sz="1800"/>
          </a:p>
        </p:txBody>
      </p:sp>
      <p:sp>
        <p:nvSpPr>
          <p:cNvPr id="33795" name="Rectangle 2">
            <a:extLst>
              <a:ext uri="{FF2B5EF4-FFF2-40B4-BE49-F238E27FC236}">
                <a16:creationId xmlns:a16="http://schemas.microsoft.com/office/drawing/2014/main" id="{C3F96550-D60D-B152-CFB0-0B5396D91E44}"/>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3796" name="Rectangle 3">
            <a:extLst>
              <a:ext uri="{FF2B5EF4-FFF2-40B4-BE49-F238E27FC236}">
                <a16:creationId xmlns:a16="http://schemas.microsoft.com/office/drawing/2014/main" id="{426C4F33-3578-5EAA-0574-2727693E0036}"/>
              </a:ext>
            </a:extLst>
          </p:cNvPr>
          <p:cNvSpPr>
            <a:spLocks noGrp="1" noChangeArrowheads="1"/>
          </p:cNvSpPr>
          <p:nvPr>
            <p:ph idx="1"/>
          </p:nvPr>
        </p:nvSpPr>
        <p:spPr/>
        <p:txBody>
          <a:bodyPr/>
          <a:lstStyle/>
          <a:p>
            <a:pPr eaLnBrk="1" hangingPunct="1"/>
            <a:r>
              <a:rPr lang="zh-CN" altLang="en-US"/>
              <a:t>设计必须</a:t>
            </a:r>
            <a:r>
              <a:rPr lang="zh-CN" altLang="en-US" b="1">
                <a:solidFill>
                  <a:srgbClr val="C00000"/>
                </a:solidFill>
              </a:rPr>
              <a:t>考虑具体（应用、软件、技术）环境的限制</a:t>
            </a:r>
          </a:p>
          <a:p>
            <a:pPr lvl="1" eaLnBrk="1" hangingPunct="1"/>
            <a:r>
              <a:rPr lang="zh-CN" altLang="en-US" b="1">
                <a:solidFill>
                  <a:srgbClr val="0070C0"/>
                </a:solidFill>
              </a:rPr>
              <a:t>限制</a:t>
            </a:r>
            <a:r>
              <a:rPr lang="zh-CN" altLang="en-US"/>
              <a:t>也是</a:t>
            </a:r>
            <a:r>
              <a:rPr lang="zh-CN" altLang="en-US" b="1">
                <a:solidFill>
                  <a:srgbClr val="0070C0"/>
                </a:solidFill>
              </a:rPr>
              <a:t>设计须满足的需求</a:t>
            </a:r>
          </a:p>
          <a:p>
            <a:pPr lvl="2" eaLnBrk="1" hangingPunct="1"/>
            <a:r>
              <a:rPr lang="zh-CN" altLang="en-US"/>
              <a:t>例如：每个窗口平台都制定了所谓的</a:t>
            </a:r>
            <a:r>
              <a:rPr lang="zh-CN" altLang="en-US" b="1">
                <a:solidFill>
                  <a:srgbClr val="0070C0"/>
                </a:solidFill>
              </a:rPr>
              <a:t>设计风格指南</a:t>
            </a:r>
            <a:r>
              <a:rPr lang="zh-CN" altLang="en-US"/>
              <a:t>，为了保证应用在</a:t>
            </a:r>
            <a:r>
              <a:rPr lang="zh-CN" altLang="en-US" b="1">
                <a:solidFill>
                  <a:srgbClr val="0070C0"/>
                </a:solidFill>
              </a:rPr>
              <a:t>观与感方面的一致性</a:t>
            </a:r>
          </a:p>
          <a:p>
            <a:pPr lvl="2" eaLnBrk="1" hangingPunct="1"/>
            <a:r>
              <a:rPr lang="zh-CN" altLang="en-US"/>
              <a:t>若缺乏一致性，则你的设计将难以被用户理解和接受</a:t>
            </a:r>
            <a:endParaRPr lang="en-US" altLang="zh-CN"/>
          </a:p>
          <a:p>
            <a:pPr lvl="2" eaLnBrk="1" hangingPunct="1">
              <a:buFont typeface="Wingdings" panose="05000000000000000000" pitchFamily="2" charset="2"/>
              <a:buNone/>
            </a:pPr>
            <a:endParaRPr lang="zh-CN" altLang="en-US"/>
          </a:p>
          <a:p>
            <a:pPr lvl="1" eaLnBrk="1" hangingPunct="1"/>
            <a:r>
              <a:rPr lang="zh-CN" altLang="en-US"/>
              <a:t>对于</a:t>
            </a:r>
            <a:r>
              <a:rPr lang="zh-CN" altLang="en-US" b="1">
                <a:solidFill>
                  <a:srgbClr val="0070C0"/>
                </a:solidFill>
              </a:rPr>
              <a:t>软件改进或升级</a:t>
            </a:r>
            <a:r>
              <a:rPr lang="zh-CN" altLang="en-US"/>
              <a:t>，则将存在</a:t>
            </a:r>
            <a:r>
              <a:rPr lang="zh-CN" altLang="en-US" b="1">
                <a:solidFill>
                  <a:srgbClr val="0070C0"/>
                </a:solidFill>
              </a:rPr>
              <a:t>一些兼容性的限制</a:t>
            </a:r>
          </a:p>
          <a:p>
            <a:pPr lvl="2" eaLnBrk="1" hangingPunct="1"/>
            <a:r>
              <a:rPr lang="zh-CN" altLang="en-US"/>
              <a:t>例如：可能需要保持用户已经熟悉的观与感</a:t>
            </a:r>
            <a:endParaRPr lang="en-US" altLang="zh-CN"/>
          </a:p>
          <a:p>
            <a:pPr lvl="2" eaLnBrk="1" hangingPunct="1">
              <a:buFont typeface="Wingdings" panose="05000000000000000000" pitchFamily="2" charset="2"/>
              <a:buNone/>
            </a:pPr>
            <a:endParaRPr lang="zh-CN" altLang="en-US"/>
          </a:p>
          <a:p>
            <a:pPr lvl="1" eaLnBrk="1" hangingPunct="1"/>
            <a:r>
              <a:rPr lang="zh-CN" altLang="en-US"/>
              <a:t>但</a:t>
            </a:r>
            <a:r>
              <a:rPr lang="zh-CN" altLang="en-US" b="1">
                <a:solidFill>
                  <a:srgbClr val="0070C0"/>
                </a:solidFill>
              </a:rPr>
              <a:t>一致性和兼容性</a:t>
            </a:r>
            <a:r>
              <a:rPr lang="zh-CN" altLang="en-US"/>
              <a:t>也</a:t>
            </a:r>
            <a:r>
              <a:rPr lang="zh-CN" altLang="en-US" b="1">
                <a:solidFill>
                  <a:srgbClr val="0070C0"/>
                </a:solidFill>
              </a:rPr>
              <a:t>有其两面性</a:t>
            </a:r>
          </a:p>
          <a:p>
            <a:pPr lvl="2" eaLnBrk="1" hangingPunct="1"/>
            <a:r>
              <a:rPr lang="zh-CN" altLang="en-US"/>
              <a:t>可能同时保持或</a:t>
            </a:r>
            <a:r>
              <a:rPr lang="zh-CN" altLang="en-US" b="1">
                <a:solidFill>
                  <a:srgbClr val="0070C0"/>
                </a:solidFill>
              </a:rPr>
              <a:t>兼容了原有设计的缺陷</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860D4CAC-52B2-5403-E894-16D6AAEBB68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0109F2A1-8AF8-4F99-B53E-5AC9F0CC7F6D}" type="slidenum">
              <a:rPr lang="en-US" altLang="zh-CN" sz="1800"/>
              <a:pPr/>
              <a:t>3</a:t>
            </a:fld>
            <a:endParaRPr lang="en-US" altLang="zh-CN" sz="1800"/>
          </a:p>
        </p:txBody>
      </p:sp>
      <p:sp>
        <p:nvSpPr>
          <p:cNvPr id="7171" name="Rectangle 2">
            <a:extLst>
              <a:ext uri="{FF2B5EF4-FFF2-40B4-BE49-F238E27FC236}">
                <a16:creationId xmlns:a16="http://schemas.microsoft.com/office/drawing/2014/main" id="{F8488E81-CA8E-81B5-06DD-8D2D67FDB975}"/>
              </a:ext>
            </a:extLst>
          </p:cNvPr>
          <p:cNvSpPr>
            <a:spLocks noGrp="1" noChangeArrowheads="1"/>
          </p:cNvSpPr>
          <p:nvPr>
            <p:ph type="title"/>
          </p:nvPr>
        </p:nvSpPr>
        <p:spPr/>
        <p:txBody>
          <a:bodyPr/>
          <a:lstStyle/>
          <a:p>
            <a:pPr eaLnBrk="1" hangingPunct="1"/>
            <a:r>
              <a:rPr lang="en-US" altLang="zh-CN"/>
              <a:t>6.1 </a:t>
            </a:r>
            <a:r>
              <a:rPr lang="zh-CN" altLang="en-US"/>
              <a:t>引言</a:t>
            </a:r>
          </a:p>
        </p:txBody>
      </p:sp>
      <p:sp>
        <p:nvSpPr>
          <p:cNvPr id="7172" name="Rectangle 3">
            <a:extLst>
              <a:ext uri="{FF2B5EF4-FFF2-40B4-BE49-F238E27FC236}">
                <a16:creationId xmlns:a16="http://schemas.microsoft.com/office/drawing/2014/main" id="{8D0E7975-530D-6019-23AE-9870831CFC55}"/>
              </a:ext>
            </a:extLst>
          </p:cNvPr>
          <p:cNvSpPr>
            <a:spLocks noGrp="1" noChangeArrowheads="1"/>
          </p:cNvSpPr>
          <p:nvPr>
            <p:ph idx="1"/>
          </p:nvPr>
        </p:nvSpPr>
        <p:spPr>
          <a:xfrm>
            <a:off x="685800" y="1066800"/>
            <a:ext cx="7772400" cy="4810125"/>
          </a:xfrm>
        </p:spPr>
        <p:txBody>
          <a:bodyPr/>
          <a:lstStyle/>
          <a:p>
            <a:pPr eaLnBrk="1" hangingPunct="1"/>
            <a:r>
              <a:rPr lang="zh-CN" altLang="en-US"/>
              <a:t>设计是一项</a:t>
            </a:r>
            <a:r>
              <a:rPr lang="zh-CN" altLang="en-US" b="1">
                <a:solidFill>
                  <a:srgbClr val="C00000"/>
                </a:solidFill>
              </a:rPr>
              <a:t>创新活动</a:t>
            </a:r>
            <a:r>
              <a:rPr lang="zh-CN" altLang="en-US"/>
              <a:t>，旨在</a:t>
            </a:r>
            <a:r>
              <a:rPr lang="zh-CN" altLang="en-US" b="1">
                <a:solidFill>
                  <a:srgbClr val="C00000"/>
                </a:solidFill>
              </a:rPr>
              <a:t>为用户提供可用的产品</a:t>
            </a:r>
          </a:p>
          <a:p>
            <a:pPr lvl="1" eaLnBrk="1" hangingPunct="1"/>
            <a:r>
              <a:rPr lang="zh-CN" altLang="en-US"/>
              <a:t>交互设计是“</a:t>
            </a:r>
            <a:r>
              <a:rPr lang="zh-CN" altLang="en-US" b="1">
                <a:solidFill>
                  <a:srgbClr val="0070C0"/>
                </a:solidFill>
              </a:rPr>
              <a:t>设计交互式产品、以支持人们的生活和工作</a:t>
            </a:r>
            <a:r>
              <a:rPr lang="zh-CN" altLang="en-US"/>
              <a:t>”</a:t>
            </a:r>
            <a:endParaRPr lang="en-US" altLang="zh-CN"/>
          </a:p>
          <a:p>
            <a:pPr lvl="1" eaLnBrk="1" hangingPunct="1">
              <a:buFontTx/>
              <a:buNone/>
            </a:pPr>
            <a:endParaRPr lang="zh-CN" altLang="en-US"/>
          </a:p>
          <a:p>
            <a:pPr eaLnBrk="1" hangingPunct="1"/>
            <a:r>
              <a:rPr lang="zh-CN" altLang="en-US"/>
              <a:t>前五章已建立了与交互设计所涉及的问题相关的知识</a:t>
            </a:r>
          </a:p>
          <a:p>
            <a:pPr lvl="1" eaLnBrk="1" hangingPunct="1"/>
            <a:r>
              <a:rPr lang="zh-CN" altLang="en-US"/>
              <a:t>交互式产品将在一个特定的上下文中使用</a:t>
            </a:r>
          </a:p>
          <a:p>
            <a:pPr lvl="1" eaLnBrk="1" hangingPunct="1"/>
            <a:r>
              <a:rPr lang="zh-CN" altLang="en-US"/>
              <a:t>理解该使用上下文并识别交互设计所需解决的问题是关键</a:t>
            </a:r>
          </a:p>
          <a:p>
            <a:pPr lvl="1" eaLnBrk="1" hangingPunct="1"/>
            <a:r>
              <a:rPr lang="zh-CN" altLang="en-US"/>
              <a:t>基础研究和应用科学为描述这些问题提供了模型、方法等</a:t>
            </a:r>
          </a:p>
          <a:p>
            <a:pPr lvl="1" eaLnBrk="1" hangingPunct="1"/>
            <a:r>
              <a:rPr lang="zh-CN" altLang="en-US"/>
              <a:t>实践领域也为解决这些问题提供了经验和技术</a:t>
            </a:r>
            <a:endParaRPr lang="en-US" altLang="zh-CN"/>
          </a:p>
          <a:p>
            <a:pPr lvl="1" eaLnBrk="1" hangingPunct="1">
              <a:buFontTx/>
              <a:buNone/>
            </a:pPr>
            <a:endParaRPr lang="zh-CN" altLang="en-US"/>
          </a:p>
          <a:p>
            <a:pPr eaLnBrk="1" hangingPunct="1"/>
            <a:r>
              <a:rPr lang="zh-CN" altLang="en-US"/>
              <a:t>本章至第</a:t>
            </a:r>
            <a:r>
              <a:rPr lang="en-US" altLang="zh-CN"/>
              <a:t>9</a:t>
            </a:r>
            <a:r>
              <a:rPr lang="zh-CN" altLang="en-US"/>
              <a:t>章将讨论</a:t>
            </a:r>
            <a:r>
              <a:rPr lang="zh-CN" altLang="en-US" b="1">
                <a:solidFill>
                  <a:srgbClr val="0070C0"/>
                </a:solidFill>
              </a:rPr>
              <a:t>如何进行设计</a:t>
            </a:r>
            <a:r>
              <a:rPr lang="zh-CN" altLang="en-US"/>
              <a:t>，包括</a:t>
            </a:r>
            <a:r>
              <a:rPr lang="en-US" altLang="zh-CN" b="1">
                <a:solidFill>
                  <a:srgbClr val="C00000"/>
                </a:solidFill>
              </a:rPr>
              <a:t>4</a:t>
            </a:r>
            <a:r>
              <a:rPr lang="zh-CN" altLang="en-US" b="1">
                <a:solidFill>
                  <a:srgbClr val="C00000"/>
                </a:solidFill>
              </a:rPr>
              <a:t>项活动</a:t>
            </a:r>
          </a:p>
          <a:p>
            <a:pPr lvl="1" eaLnBrk="1" hangingPunct="1"/>
            <a:r>
              <a:rPr lang="zh-CN" altLang="en-US" b="1">
                <a:solidFill>
                  <a:srgbClr val="0070C0"/>
                </a:solidFill>
              </a:rPr>
              <a:t>识别用户的需要（</a:t>
            </a:r>
            <a:r>
              <a:rPr lang="en-US" altLang="zh-CN" b="1">
                <a:solidFill>
                  <a:srgbClr val="0070C0"/>
                </a:solidFill>
              </a:rPr>
              <a:t>needs</a:t>
            </a:r>
            <a:r>
              <a:rPr lang="zh-CN" altLang="en-US" b="1">
                <a:solidFill>
                  <a:srgbClr val="0070C0"/>
                </a:solidFill>
              </a:rPr>
              <a:t>）并建立需求（</a:t>
            </a:r>
            <a:r>
              <a:rPr lang="en-US" altLang="zh-CN" b="1">
                <a:solidFill>
                  <a:srgbClr val="0070C0"/>
                </a:solidFill>
              </a:rPr>
              <a:t>requirements</a:t>
            </a:r>
            <a:r>
              <a:rPr lang="zh-CN" altLang="en-US" b="1">
                <a:solidFill>
                  <a:srgbClr val="0070C0"/>
                </a:solidFill>
              </a:rPr>
              <a:t>）</a:t>
            </a:r>
          </a:p>
          <a:p>
            <a:pPr lvl="1" eaLnBrk="1" hangingPunct="1"/>
            <a:r>
              <a:rPr lang="zh-CN" altLang="en-US" b="1">
                <a:solidFill>
                  <a:srgbClr val="0070C0"/>
                </a:solidFill>
              </a:rPr>
              <a:t>开发候选的设计方案</a:t>
            </a:r>
          </a:p>
          <a:p>
            <a:pPr lvl="1" eaLnBrk="1" hangingPunct="1"/>
            <a:r>
              <a:rPr lang="zh-CN" altLang="en-US" b="1">
                <a:solidFill>
                  <a:srgbClr val="0070C0"/>
                </a:solidFill>
              </a:rPr>
              <a:t>建立设计的交互式版本</a:t>
            </a:r>
          </a:p>
          <a:p>
            <a:pPr lvl="1" eaLnBrk="1" hangingPunct="1"/>
            <a:r>
              <a:rPr lang="zh-CN" altLang="en-US" b="1">
                <a:solidFill>
                  <a:srgbClr val="0070C0"/>
                </a:solidFill>
              </a:rPr>
              <a:t>评估设计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D1EAE4F7-8DB0-2079-8680-078EA0FB2E1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4103156-8DA7-4BC5-9155-77518FEB3802}" type="slidenum">
              <a:rPr lang="en-US" altLang="zh-CN" sz="1800"/>
              <a:pPr/>
              <a:t>30</a:t>
            </a:fld>
            <a:endParaRPr lang="en-US" altLang="zh-CN" sz="1800"/>
          </a:p>
        </p:txBody>
      </p:sp>
      <p:sp>
        <p:nvSpPr>
          <p:cNvPr id="34819" name="Rectangle 2">
            <a:extLst>
              <a:ext uri="{FF2B5EF4-FFF2-40B4-BE49-F238E27FC236}">
                <a16:creationId xmlns:a16="http://schemas.microsoft.com/office/drawing/2014/main" id="{B5A2B4DF-590C-A66F-21A9-2FE39DB8D456}"/>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4820" name="Rectangle 3">
            <a:extLst>
              <a:ext uri="{FF2B5EF4-FFF2-40B4-BE49-F238E27FC236}">
                <a16:creationId xmlns:a16="http://schemas.microsoft.com/office/drawing/2014/main" id="{6DD269A2-E970-AD8A-A85D-A4C004EFCFE4}"/>
              </a:ext>
            </a:extLst>
          </p:cNvPr>
          <p:cNvSpPr>
            <a:spLocks noGrp="1" noChangeArrowheads="1"/>
          </p:cNvSpPr>
          <p:nvPr>
            <p:ph idx="1"/>
          </p:nvPr>
        </p:nvSpPr>
        <p:spPr/>
        <p:txBody>
          <a:bodyPr/>
          <a:lstStyle/>
          <a:p>
            <a:pPr eaLnBrk="1" hangingPunct="1"/>
            <a:r>
              <a:rPr lang="zh-CN" altLang="en-US"/>
              <a:t>启发设计灵感的实例</a:t>
            </a:r>
            <a:r>
              <a:rPr lang="en-US" altLang="zh-CN"/>
              <a:t>—</a:t>
            </a:r>
            <a:r>
              <a:rPr lang="en-US" altLang="zh-CN" b="1">
                <a:solidFill>
                  <a:srgbClr val="C00000"/>
                </a:solidFill>
              </a:rPr>
              <a:t>IDEO</a:t>
            </a:r>
            <a:r>
              <a:rPr lang="en-US" altLang="zh-CN"/>
              <a:t> TechBox</a:t>
            </a:r>
          </a:p>
          <a:p>
            <a:pPr lvl="1" eaLnBrk="1" hangingPunct="1"/>
            <a:r>
              <a:rPr lang="zh-CN" altLang="en-US"/>
              <a:t>如同科研需要参考许多资料，设计也需</a:t>
            </a:r>
            <a:r>
              <a:rPr lang="zh-CN" altLang="en-US" b="1">
                <a:solidFill>
                  <a:srgbClr val="0070C0"/>
                </a:solidFill>
              </a:rPr>
              <a:t>参考存在的设计</a:t>
            </a:r>
          </a:p>
          <a:p>
            <a:pPr lvl="1" eaLnBrk="1" hangingPunct="1"/>
            <a:r>
              <a:rPr lang="en-US" altLang="zh-CN"/>
              <a:t>IDEO</a:t>
            </a:r>
            <a:r>
              <a:rPr lang="zh-CN" altLang="en-US"/>
              <a:t>公司采用了一个</a:t>
            </a:r>
            <a:r>
              <a:rPr lang="en-US" altLang="zh-CN"/>
              <a:t>TechBox</a:t>
            </a:r>
            <a:r>
              <a:rPr lang="zh-CN" altLang="en-US"/>
              <a:t>集成了样品、数据库和</a:t>
            </a:r>
            <a:r>
              <a:rPr lang="en-US" altLang="zh-CN"/>
              <a:t>Web</a:t>
            </a:r>
          </a:p>
          <a:p>
            <a:pPr lvl="2" eaLnBrk="1" hangingPunct="1"/>
            <a:r>
              <a:rPr lang="zh-CN" altLang="en-US"/>
              <a:t>包括各种日常用品小发明的实物</a:t>
            </a:r>
          </a:p>
        </p:txBody>
      </p:sp>
      <p:pic>
        <p:nvPicPr>
          <p:cNvPr id="34821" name="Picture 4">
            <a:extLst>
              <a:ext uri="{FF2B5EF4-FFF2-40B4-BE49-F238E27FC236}">
                <a16:creationId xmlns:a16="http://schemas.microsoft.com/office/drawing/2014/main" id="{ED44716C-2B20-9E3C-5CAD-56AEE4ECF105}"/>
              </a:ext>
            </a:extLst>
          </p:cNvPr>
          <p:cNvPicPr>
            <a:picLocks noChangeAspect="1" noChangeArrowheads="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38100" y="3213100"/>
            <a:ext cx="91059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7010AC45-883C-71FC-172B-1C336E5360B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B5EAC09-EF5F-4C34-9FAF-E538C1A7F195}" type="slidenum">
              <a:rPr lang="en-US" altLang="zh-CN" sz="1800"/>
              <a:pPr/>
              <a:t>31</a:t>
            </a:fld>
            <a:endParaRPr lang="en-US" altLang="zh-CN" sz="1800"/>
          </a:p>
        </p:txBody>
      </p:sp>
      <p:sp>
        <p:nvSpPr>
          <p:cNvPr id="35843" name="Rectangle 2">
            <a:extLst>
              <a:ext uri="{FF2B5EF4-FFF2-40B4-BE49-F238E27FC236}">
                <a16:creationId xmlns:a16="http://schemas.microsoft.com/office/drawing/2014/main" id="{431C9CAC-3D53-121B-D1E4-C14C0AB71867}"/>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5844" name="Rectangle 3">
            <a:extLst>
              <a:ext uri="{FF2B5EF4-FFF2-40B4-BE49-F238E27FC236}">
                <a16:creationId xmlns:a16="http://schemas.microsoft.com/office/drawing/2014/main" id="{176566C5-B400-E41E-2487-3A7DE31E1B01}"/>
              </a:ext>
            </a:extLst>
          </p:cNvPr>
          <p:cNvSpPr>
            <a:spLocks noGrp="1" noChangeArrowheads="1"/>
          </p:cNvSpPr>
          <p:nvPr>
            <p:ph idx="1"/>
          </p:nvPr>
        </p:nvSpPr>
        <p:spPr/>
        <p:txBody>
          <a:bodyPr/>
          <a:lstStyle/>
          <a:p>
            <a:pPr eaLnBrk="1" hangingPunct="1"/>
            <a:endParaRPr lang="zh-CN" altLang="zh-CN"/>
          </a:p>
        </p:txBody>
      </p:sp>
      <p:pic>
        <p:nvPicPr>
          <p:cNvPr id="35845" name="Picture 4">
            <a:extLst>
              <a:ext uri="{FF2B5EF4-FFF2-40B4-BE49-F238E27FC236}">
                <a16:creationId xmlns:a16="http://schemas.microsoft.com/office/drawing/2014/main" id="{8149F14F-9052-B7E9-24C4-5E55CAF14FF7}"/>
              </a:ext>
            </a:extLst>
          </p:cNvPr>
          <p:cNvPicPr>
            <a:picLocks noChangeAspect="1" noChangeArrowheads="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1371600" y="3640138"/>
            <a:ext cx="60452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5846" name="Picture 5">
            <a:extLst>
              <a:ext uri="{FF2B5EF4-FFF2-40B4-BE49-F238E27FC236}">
                <a16:creationId xmlns:a16="http://schemas.microsoft.com/office/drawing/2014/main" id="{66CE1AC1-E52F-3A9F-A0D5-86E3EC46D1C2}"/>
              </a:ext>
            </a:extLst>
          </p:cNvPr>
          <p:cNvPicPr>
            <a:picLocks noChangeAspect="1" noChangeArrowheads="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0" y="1125538"/>
            <a:ext cx="9194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70B6FE85-1A77-5EDC-D3E1-83A08DCA93A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B26E5877-F468-4C7B-8ED6-7851E0ACCFA4}" type="slidenum">
              <a:rPr lang="en-US" altLang="zh-CN" sz="1800"/>
              <a:pPr/>
              <a:t>32</a:t>
            </a:fld>
            <a:endParaRPr lang="en-US" altLang="zh-CN" sz="1800"/>
          </a:p>
        </p:txBody>
      </p:sp>
      <p:sp>
        <p:nvSpPr>
          <p:cNvPr id="36867" name="Rectangle 2">
            <a:extLst>
              <a:ext uri="{FF2B5EF4-FFF2-40B4-BE49-F238E27FC236}">
                <a16:creationId xmlns:a16="http://schemas.microsoft.com/office/drawing/2014/main" id="{5FFE11F3-3E15-F535-5562-0A49F00F104C}"/>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36868" name="Rectangle 3">
            <a:extLst>
              <a:ext uri="{FF2B5EF4-FFF2-40B4-BE49-F238E27FC236}">
                <a16:creationId xmlns:a16="http://schemas.microsoft.com/office/drawing/2014/main" id="{4B78900A-2564-DC08-0785-8224120F7C7B}"/>
              </a:ext>
            </a:extLst>
          </p:cNvPr>
          <p:cNvSpPr>
            <a:spLocks noGrp="1" noChangeArrowheads="1"/>
          </p:cNvSpPr>
          <p:nvPr>
            <p:ph idx="1"/>
          </p:nvPr>
        </p:nvSpPr>
        <p:spPr/>
        <p:txBody>
          <a:bodyPr/>
          <a:lstStyle/>
          <a:p>
            <a:pPr eaLnBrk="1" hangingPunct="1"/>
            <a:r>
              <a:rPr lang="zh-CN" altLang="en-US"/>
              <a:t>在提出的设计方案中做出选择称为</a:t>
            </a:r>
            <a:r>
              <a:rPr lang="zh-CN" altLang="en-US" b="1" u="sng">
                <a:solidFill>
                  <a:srgbClr val="C00000"/>
                </a:solidFill>
              </a:rPr>
              <a:t>设计决策</a:t>
            </a:r>
          </a:p>
          <a:p>
            <a:pPr lvl="1" eaLnBrk="1" hangingPunct="1"/>
            <a:r>
              <a:rPr lang="zh-CN" altLang="en-US"/>
              <a:t>例如：设备应选择键盘还是触摸屏？</a:t>
            </a:r>
          </a:p>
          <a:p>
            <a:pPr lvl="1" eaLnBrk="1" hangingPunct="1">
              <a:buFontTx/>
              <a:buNone/>
            </a:pPr>
            <a:r>
              <a:rPr lang="zh-CN" altLang="en-US"/>
              <a:t> 		           表示命令应使用菜单还是按钮？</a:t>
            </a:r>
            <a:endParaRPr lang="en-US" altLang="zh-CN"/>
          </a:p>
          <a:p>
            <a:pPr lvl="1" eaLnBrk="1" hangingPunct="1">
              <a:buFontTx/>
              <a:buNone/>
            </a:pPr>
            <a:endParaRPr lang="zh-CN" altLang="en-US"/>
          </a:p>
          <a:p>
            <a:pPr lvl="1" eaLnBrk="1" hangingPunct="1"/>
            <a:r>
              <a:rPr lang="zh-CN" altLang="en-US"/>
              <a:t>如前所述，决策需要在各种</a:t>
            </a:r>
            <a:r>
              <a:rPr lang="zh-CN" altLang="en-US" b="1">
                <a:solidFill>
                  <a:srgbClr val="0070C0"/>
                </a:solidFill>
              </a:rPr>
              <a:t>需求和限制</a:t>
            </a:r>
            <a:r>
              <a:rPr lang="zh-CN" altLang="en-US"/>
              <a:t>中做出权衡</a:t>
            </a:r>
          </a:p>
          <a:p>
            <a:pPr lvl="2" eaLnBrk="1" hangingPunct="1"/>
            <a:r>
              <a:rPr lang="zh-CN" altLang="en-US"/>
              <a:t>包括</a:t>
            </a:r>
            <a:r>
              <a:rPr lang="zh-CN" altLang="en-US" b="1">
                <a:solidFill>
                  <a:srgbClr val="0070C0"/>
                </a:solidFill>
              </a:rPr>
              <a:t>使用上下文信息</a:t>
            </a:r>
            <a:r>
              <a:rPr lang="zh-CN" altLang="en-US"/>
              <a:t>和</a:t>
            </a:r>
            <a:r>
              <a:rPr lang="zh-CN" altLang="en-US" b="1">
                <a:solidFill>
                  <a:srgbClr val="0070C0"/>
                </a:solidFill>
              </a:rPr>
              <a:t>技术上的限制</a:t>
            </a:r>
          </a:p>
          <a:p>
            <a:pPr lvl="2" eaLnBrk="1" hangingPunct="1"/>
            <a:r>
              <a:rPr lang="zh-CN" altLang="en-US"/>
              <a:t>例如：在公共场合的信息查询系统应选择触摸屏和按钮</a:t>
            </a:r>
            <a:endParaRPr lang="en-US" altLang="zh-CN"/>
          </a:p>
          <a:p>
            <a:pPr lvl="2" eaLnBrk="1" hangingPunct="1">
              <a:buFont typeface="Wingdings" panose="05000000000000000000" pitchFamily="2" charset="2"/>
              <a:buNone/>
            </a:pPr>
            <a:endParaRPr lang="zh-CN" altLang="en-US"/>
          </a:p>
          <a:p>
            <a:pPr eaLnBrk="1" hangingPunct="1"/>
            <a:r>
              <a:rPr lang="zh-CN" altLang="en-US"/>
              <a:t>需要</a:t>
            </a:r>
            <a:r>
              <a:rPr lang="zh-CN" altLang="en-US" b="1">
                <a:solidFill>
                  <a:srgbClr val="002060"/>
                </a:solidFill>
              </a:rPr>
              <a:t>选择</a:t>
            </a:r>
            <a:r>
              <a:rPr lang="zh-CN" altLang="en-US"/>
              <a:t>的</a:t>
            </a:r>
            <a:r>
              <a:rPr lang="zh-CN" altLang="en-US" b="1">
                <a:solidFill>
                  <a:srgbClr val="002060"/>
                </a:solidFill>
              </a:rPr>
              <a:t>产品特征（或属性）</a:t>
            </a:r>
            <a:r>
              <a:rPr lang="zh-CN" altLang="en-US"/>
              <a:t>可概括为两类</a:t>
            </a:r>
          </a:p>
          <a:p>
            <a:pPr lvl="1" eaLnBrk="1" hangingPunct="1"/>
            <a:r>
              <a:rPr lang="zh-CN" altLang="en-US" b="1">
                <a:solidFill>
                  <a:srgbClr val="C00000"/>
                </a:solidFill>
              </a:rPr>
              <a:t>外部特征</a:t>
            </a:r>
            <a:r>
              <a:rPr lang="zh-CN" altLang="en-US"/>
              <a:t>：对用户而言，</a:t>
            </a:r>
            <a:r>
              <a:rPr lang="zh-CN" altLang="en-US" b="1">
                <a:solidFill>
                  <a:srgbClr val="0070C0"/>
                </a:solidFill>
              </a:rPr>
              <a:t>可见</a:t>
            </a:r>
            <a:r>
              <a:rPr lang="zh-CN" altLang="en-US"/>
              <a:t>及</a:t>
            </a:r>
            <a:r>
              <a:rPr lang="zh-CN" altLang="en-US" b="1">
                <a:solidFill>
                  <a:srgbClr val="0070C0"/>
                </a:solidFill>
              </a:rPr>
              <a:t>可度量</a:t>
            </a:r>
            <a:r>
              <a:rPr lang="zh-CN" altLang="en-US"/>
              <a:t>的属性</a:t>
            </a:r>
          </a:p>
          <a:p>
            <a:pPr lvl="1" eaLnBrk="1" hangingPunct="1"/>
            <a:r>
              <a:rPr lang="zh-CN" altLang="en-US" b="1">
                <a:solidFill>
                  <a:srgbClr val="C00000"/>
                </a:solidFill>
              </a:rPr>
              <a:t>内部特征</a:t>
            </a:r>
            <a:r>
              <a:rPr lang="zh-CN" altLang="en-US"/>
              <a:t>：对用户通常是</a:t>
            </a:r>
            <a:r>
              <a:rPr lang="zh-CN" altLang="en-US" b="1">
                <a:solidFill>
                  <a:srgbClr val="0070C0"/>
                </a:solidFill>
              </a:rPr>
              <a:t>不可见</a:t>
            </a:r>
            <a:r>
              <a:rPr lang="zh-CN" altLang="en-US"/>
              <a:t>或</a:t>
            </a:r>
            <a:r>
              <a:rPr lang="zh-CN" altLang="en-US" b="1">
                <a:solidFill>
                  <a:srgbClr val="0070C0"/>
                </a:solidFill>
              </a:rPr>
              <a:t>不可度量</a:t>
            </a:r>
            <a:r>
              <a:rPr lang="zh-CN" altLang="en-US"/>
              <a:t>的属性</a:t>
            </a:r>
          </a:p>
          <a:p>
            <a:pPr lvl="1" eaLnBrk="1" hangingPunct="1"/>
            <a:r>
              <a:rPr lang="zh-CN" altLang="en-US"/>
              <a:t>在产品的</a:t>
            </a:r>
            <a:r>
              <a:rPr lang="zh-CN" altLang="en-US" b="1">
                <a:solidFill>
                  <a:srgbClr val="0070C0"/>
                </a:solidFill>
              </a:rPr>
              <a:t>使用说明书上</a:t>
            </a:r>
            <a:r>
              <a:rPr lang="zh-CN" altLang="en-US"/>
              <a:t>所列出的通常为外部属性</a:t>
            </a:r>
          </a:p>
          <a:p>
            <a:pPr lvl="2" eaLnBrk="1" hangingPunct="1"/>
            <a:r>
              <a:rPr lang="zh-CN" altLang="en-US"/>
              <a:t>例如：手机的尺寸、通话及短信等功能及安全性特征等</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D7084DC8-0B36-8E6E-A97B-23B8D8976A4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4C6B113-62F1-4C4F-8D99-83F13EB3EC42}" type="slidenum">
              <a:rPr lang="en-US" altLang="zh-CN" sz="1800"/>
              <a:pPr/>
              <a:t>33</a:t>
            </a:fld>
            <a:endParaRPr lang="en-US" altLang="zh-CN" sz="1800"/>
          </a:p>
        </p:txBody>
      </p:sp>
      <p:sp>
        <p:nvSpPr>
          <p:cNvPr id="37891" name="Rectangle 2">
            <a:extLst>
              <a:ext uri="{FF2B5EF4-FFF2-40B4-BE49-F238E27FC236}">
                <a16:creationId xmlns:a16="http://schemas.microsoft.com/office/drawing/2014/main" id="{3FF167F3-E69B-82C5-48ED-3BED03618FC0}"/>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37892" name="Rectangle 3">
            <a:extLst>
              <a:ext uri="{FF2B5EF4-FFF2-40B4-BE49-F238E27FC236}">
                <a16:creationId xmlns:a16="http://schemas.microsoft.com/office/drawing/2014/main" id="{4091315D-2FFE-9CA5-0582-1A8BA58A2721}"/>
              </a:ext>
            </a:extLst>
          </p:cNvPr>
          <p:cNvSpPr>
            <a:spLocks noGrp="1" noChangeArrowheads="1"/>
          </p:cNvSpPr>
          <p:nvPr>
            <p:ph idx="1"/>
          </p:nvPr>
        </p:nvSpPr>
        <p:spPr/>
        <p:txBody>
          <a:bodyPr/>
          <a:lstStyle/>
          <a:p>
            <a:pPr lvl="1" eaLnBrk="1" hangingPunct="1"/>
            <a:r>
              <a:rPr lang="zh-CN" altLang="en-US"/>
              <a:t>设计更需</a:t>
            </a:r>
            <a:r>
              <a:rPr lang="zh-CN" altLang="en-US" b="1">
                <a:solidFill>
                  <a:srgbClr val="0070C0"/>
                </a:solidFill>
              </a:rPr>
              <a:t>关注</a:t>
            </a:r>
            <a:r>
              <a:rPr lang="zh-CN" altLang="en-US"/>
              <a:t>那些</a:t>
            </a:r>
            <a:r>
              <a:rPr lang="zh-CN" altLang="en-US" b="1">
                <a:solidFill>
                  <a:srgbClr val="0070C0"/>
                </a:solidFill>
              </a:rPr>
              <a:t>可用性和用户体验的特征</a:t>
            </a:r>
          </a:p>
          <a:p>
            <a:pPr lvl="2" eaLnBrk="1" hangingPunct="1"/>
            <a:r>
              <a:rPr lang="zh-CN" altLang="en-US"/>
              <a:t>例如：呼叫需要多少步操作、检索电话簿所需的时间等</a:t>
            </a:r>
            <a:endParaRPr lang="en-US" altLang="zh-CN"/>
          </a:p>
          <a:p>
            <a:pPr lvl="2" eaLnBrk="1" hangingPunct="1">
              <a:buFont typeface="Wingdings" panose="05000000000000000000" pitchFamily="2" charset="2"/>
              <a:buNone/>
            </a:pPr>
            <a:endParaRPr lang="zh-CN" altLang="en-US"/>
          </a:p>
          <a:p>
            <a:pPr eaLnBrk="1" hangingPunct="1"/>
            <a:r>
              <a:rPr lang="zh-CN" altLang="en-US"/>
              <a:t>交互设计是有关</a:t>
            </a:r>
            <a:r>
              <a:rPr lang="zh-CN" altLang="en-US" b="1">
                <a:solidFill>
                  <a:srgbClr val="C00000"/>
                </a:solidFill>
              </a:rPr>
              <a:t>用户和产品交互方式</a:t>
            </a:r>
            <a:r>
              <a:rPr lang="zh-CN" altLang="en-US"/>
              <a:t>的设计</a:t>
            </a:r>
          </a:p>
          <a:p>
            <a:pPr lvl="1" eaLnBrk="1" hangingPunct="1"/>
            <a:r>
              <a:rPr lang="zh-CN" altLang="en-US"/>
              <a:t>注意力应集中于用户可见和可度量的</a:t>
            </a:r>
            <a:r>
              <a:rPr lang="zh-CN" altLang="en-US" b="1">
                <a:solidFill>
                  <a:srgbClr val="0070C0"/>
                </a:solidFill>
              </a:rPr>
              <a:t>外部特征</a:t>
            </a:r>
            <a:r>
              <a:rPr lang="zh-CN" altLang="en-US"/>
              <a:t>上</a:t>
            </a:r>
          </a:p>
          <a:p>
            <a:pPr lvl="1" eaLnBrk="1" hangingPunct="1"/>
            <a:r>
              <a:rPr lang="zh-CN" altLang="en-US"/>
              <a:t>即</a:t>
            </a:r>
            <a:r>
              <a:rPr lang="zh-CN" altLang="en-US" b="1">
                <a:solidFill>
                  <a:srgbClr val="0070C0"/>
                </a:solidFill>
              </a:rPr>
              <a:t>设计决策</a:t>
            </a:r>
            <a:r>
              <a:rPr lang="zh-CN" altLang="en-US"/>
              <a:t>应首先考虑</a:t>
            </a:r>
            <a:r>
              <a:rPr lang="zh-CN" altLang="en-US" b="1">
                <a:solidFill>
                  <a:srgbClr val="C00000"/>
                </a:solidFill>
              </a:rPr>
              <a:t>用户如何使用产品</a:t>
            </a:r>
            <a:r>
              <a:rPr lang="zh-CN" altLang="en-US"/>
              <a:t>来完成任务，而非内部的实现问题（所谓的 </a:t>
            </a:r>
            <a:r>
              <a:rPr lang="en-US" altLang="zh-CN"/>
              <a:t>outside-in </a:t>
            </a:r>
            <a:r>
              <a:rPr lang="zh-CN" altLang="en-US"/>
              <a:t>设计）</a:t>
            </a:r>
            <a:endParaRPr lang="en-US" altLang="zh-CN"/>
          </a:p>
          <a:p>
            <a:pPr lvl="1" eaLnBrk="1" hangingPunct="1">
              <a:buFontTx/>
              <a:buNone/>
            </a:pPr>
            <a:endParaRPr lang="zh-CN" altLang="en-US"/>
          </a:p>
          <a:p>
            <a:pPr lvl="1" eaLnBrk="1" hangingPunct="1"/>
            <a:r>
              <a:rPr lang="zh-CN" altLang="en-US"/>
              <a:t>考虑内部技术实现的可行性只是在它们与外部特征相关时</a:t>
            </a:r>
          </a:p>
          <a:p>
            <a:pPr lvl="2" eaLnBrk="1" hangingPunct="1"/>
            <a:r>
              <a:rPr lang="zh-CN" altLang="en-US"/>
              <a:t>须注意由于技术限制，某些外部特征可能无法实现</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决策的一种途径</a:t>
            </a:r>
            <a:r>
              <a:rPr lang="zh-CN" altLang="en-US"/>
              <a:t>是基于</a:t>
            </a:r>
            <a:r>
              <a:rPr lang="zh-CN" altLang="en-US" b="1">
                <a:solidFill>
                  <a:srgbClr val="C00000"/>
                </a:solidFill>
              </a:rPr>
              <a:t>用户（及参与者）的评估</a:t>
            </a:r>
          </a:p>
          <a:p>
            <a:pPr lvl="1" eaLnBrk="1" hangingPunct="1"/>
            <a:r>
              <a:rPr lang="zh-CN" altLang="en-US"/>
              <a:t>产品是为他们所设计，选择需要按照他们的</a:t>
            </a:r>
            <a:r>
              <a:rPr lang="zh-CN" altLang="en-US" b="1">
                <a:solidFill>
                  <a:srgbClr val="0070C0"/>
                </a:solidFill>
              </a:rPr>
              <a:t>体验和建议</a:t>
            </a:r>
          </a:p>
          <a:p>
            <a:pPr lvl="1" eaLnBrk="1" hangingPunct="1"/>
            <a:r>
              <a:rPr lang="zh-CN" altLang="en-US"/>
              <a:t>为了让用户参与评估，须使用他们</a:t>
            </a:r>
            <a:r>
              <a:rPr lang="zh-CN" altLang="en-US" b="1">
                <a:solidFill>
                  <a:srgbClr val="0070C0"/>
                </a:solidFill>
              </a:rPr>
              <a:t>能理解的方式描述设计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B443E3F1-620F-7A1A-E204-835520A222E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81599AFD-9FEC-406B-9608-33CA2D73026A}" type="slidenum">
              <a:rPr lang="en-US" altLang="zh-CN" sz="1800"/>
              <a:pPr/>
              <a:t>34</a:t>
            </a:fld>
            <a:endParaRPr lang="en-US" altLang="zh-CN" sz="1800"/>
          </a:p>
        </p:txBody>
      </p:sp>
      <p:sp>
        <p:nvSpPr>
          <p:cNvPr id="38915" name="Rectangle 2">
            <a:extLst>
              <a:ext uri="{FF2B5EF4-FFF2-40B4-BE49-F238E27FC236}">
                <a16:creationId xmlns:a16="http://schemas.microsoft.com/office/drawing/2014/main" id="{4CA0D5D1-3BE5-0B98-4079-392A0671B97F}"/>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38916" name="Rectangle 3">
            <a:extLst>
              <a:ext uri="{FF2B5EF4-FFF2-40B4-BE49-F238E27FC236}">
                <a16:creationId xmlns:a16="http://schemas.microsoft.com/office/drawing/2014/main" id="{AD0EC060-CF8E-6690-3B9B-038CC65DBF4B}"/>
              </a:ext>
            </a:extLst>
          </p:cNvPr>
          <p:cNvSpPr>
            <a:spLocks noGrp="1" noChangeArrowheads="1"/>
          </p:cNvSpPr>
          <p:nvPr>
            <p:ph idx="1"/>
          </p:nvPr>
        </p:nvSpPr>
        <p:spPr/>
        <p:txBody>
          <a:bodyPr/>
          <a:lstStyle/>
          <a:p>
            <a:pPr eaLnBrk="1" hangingPunct="1"/>
            <a:r>
              <a:rPr lang="zh-CN" altLang="en-US"/>
              <a:t>描述设计的一种方法是说明使用</a:t>
            </a:r>
            <a:r>
              <a:rPr lang="zh-CN" altLang="en-US" b="1">
                <a:solidFill>
                  <a:srgbClr val="C00000"/>
                </a:solidFill>
              </a:rPr>
              <a:t>情节或用例</a:t>
            </a:r>
          </a:p>
          <a:p>
            <a:pPr lvl="1" eaLnBrk="1" hangingPunct="1"/>
            <a:r>
              <a:rPr lang="zh-CN" altLang="en-US"/>
              <a:t>描述应当</a:t>
            </a:r>
            <a:r>
              <a:rPr lang="zh-CN" altLang="en-US" b="1">
                <a:solidFill>
                  <a:srgbClr val="0070C0"/>
                </a:solidFill>
              </a:rPr>
              <a:t>按照用户的意图</a:t>
            </a:r>
            <a:r>
              <a:rPr lang="zh-CN" altLang="en-US"/>
              <a:t>，而不是系统如何工作</a:t>
            </a:r>
          </a:p>
          <a:p>
            <a:pPr lvl="1" eaLnBrk="1" hangingPunct="1"/>
            <a:r>
              <a:rPr lang="zh-CN" altLang="en-US"/>
              <a:t>但</a:t>
            </a:r>
            <a:r>
              <a:rPr lang="zh-CN" altLang="en-US" b="1">
                <a:solidFill>
                  <a:srgbClr val="0070C0"/>
                </a:solidFill>
              </a:rPr>
              <a:t>静态的描述</a:t>
            </a:r>
            <a:r>
              <a:rPr lang="zh-CN" altLang="en-US"/>
              <a:t>只能使用户</a:t>
            </a:r>
            <a:r>
              <a:rPr lang="zh-CN" altLang="en-US" b="1">
                <a:solidFill>
                  <a:srgbClr val="0070C0"/>
                </a:solidFill>
              </a:rPr>
              <a:t>想像如何操作系统</a:t>
            </a:r>
            <a:endParaRPr lang="en-US" altLang="zh-CN" b="1">
              <a:solidFill>
                <a:srgbClr val="0070C0"/>
              </a:solidFill>
            </a:endParaRPr>
          </a:p>
          <a:p>
            <a:pPr lvl="1" eaLnBrk="1" hangingPunct="1">
              <a:buFontTx/>
              <a:buNone/>
            </a:pPr>
            <a:endParaRPr lang="zh-CN" altLang="en-US"/>
          </a:p>
          <a:p>
            <a:pPr eaLnBrk="1" hangingPunct="1"/>
            <a:r>
              <a:rPr lang="zh-CN" altLang="en-US"/>
              <a:t>因此，在静态描述的基础上</a:t>
            </a:r>
            <a:r>
              <a:rPr lang="zh-CN" altLang="en-US" b="1">
                <a:solidFill>
                  <a:srgbClr val="C00000"/>
                </a:solidFill>
              </a:rPr>
              <a:t>构造原型</a:t>
            </a:r>
            <a:r>
              <a:rPr lang="zh-CN" altLang="en-US"/>
              <a:t>是一种较好的方法</a:t>
            </a:r>
          </a:p>
          <a:p>
            <a:pPr lvl="1" eaLnBrk="1" hangingPunct="1"/>
            <a:r>
              <a:rPr lang="zh-CN" altLang="en-US"/>
              <a:t>例如：采用故事串联图板，界面动画或有限功能仿真</a:t>
            </a:r>
          </a:p>
          <a:p>
            <a:pPr lvl="1" eaLnBrk="1" hangingPunct="1"/>
            <a:r>
              <a:rPr lang="zh-CN" altLang="en-US"/>
              <a:t>如前所述，其优点在于使用较少的资源来</a:t>
            </a:r>
            <a:r>
              <a:rPr lang="zh-CN" altLang="en-US" b="1">
                <a:solidFill>
                  <a:srgbClr val="0070C0"/>
                </a:solidFill>
              </a:rPr>
              <a:t>发现较多的问题</a:t>
            </a:r>
            <a:endParaRPr lang="en-US" altLang="zh-CN" b="1">
              <a:solidFill>
                <a:srgbClr val="0070C0"/>
              </a:solidFill>
            </a:endParaRPr>
          </a:p>
          <a:p>
            <a:pPr lvl="1" eaLnBrk="1" hangingPunct="1">
              <a:buFontTx/>
              <a:buNone/>
            </a:pPr>
            <a:endParaRPr lang="zh-CN" altLang="en-US"/>
          </a:p>
          <a:p>
            <a:pPr eaLnBrk="1" hangingPunct="1"/>
            <a:r>
              <a:rPr lang="zh-CN" altLang="en-US"/>
              <a:t>选择的</a:t>
            </a:r>
            <a:r>
              <a:rPr lang="zh-CN" altLang="en-US" b="1">
                <a:solidFill>
                  <a:srgbClr val="C00000"/>
                </a:solidFill>
              </a:rPr>
              <a:t>另一个途径</a:t>
            </a:r>
            <a:r>
              <a:rPr lang="zh-CN" altLang="en-US"/>
              <a:t>是采用</a:t>
            </a:r>
            <a:r>
              <a:rPr lang="zh-CN" altLang="en-US" b="1">
                <a:solidFill>
                  <a:srgbClr val="C00000"/>
                </a:solidFill>
              </a:rPr>
              <a:t>客观的质量度量</a:t>
            </a:r>
          </a:p>
          <a:p>
            <a:pPr lvl="1" eaLnBrk="1" hangingPunct="1"/>
            <a:r>
              <a:rPr lang="zh-CN" altLang="en-US" b="1">
                <a:solidFill>
                  <a:srgbClr val="0070C0"/>
                </a:solidFill>
              </a:rPr>
              <a:t>用户评估方案</a:t>
            </a:r>
            <a:r>
              <a:rPr lang="zh-CN" altLang="en-US"/>
              <a:t>的可用性通常基于的是用户的</a:t>
            </a:r>
            <a:r>
              <a:rPr lang="zh-CN" altLang="en-US" b="1">
                <a:solidFill>
                  <a:srgbClr val="0070C0"/>
                </a:solidFill>
              </a:rPr>
              <a:t>主观体验</a:t>
            </a:r>
          </a:p>
          <a:p>
            <a:pPr lvl="1" eaLnBrk="1" hangingPunct="1"/>
            <a:r>
              <a:rPr lang="zh-CN" altLang="en-US"/>
              <a:t>另一种</a:t>
            </a:r>
            <a:r>
              <a:rPr lang="zh-CN" altLang="en-US" b="1">
                <a:solidFill>
                  <a:srgbClr val="0070C0"/>
                </a:solidFill>
              </a:rPr>
              <a:t>可用性评估</a:t>
            </a:r>
            <a:r>
              <a:rPr lang="zh-CN" altLang="en-US"/>
              <a:t>是</a:t>
            </a:r>
            <a:r>
              <a:rPr lang="zh-CN" altLang="en-US" b="1">
                <a:solidFill>
                  <a:srgbClr val="0070C0"/>
                </a:solidFill>
              </a:rPr>
              <a:t>客观度量</a:t>
            </a:r>
            <a:r>
              <a:rPr lang="zh-CN" altLang="en-US"/>
              <a:t>用户与产品交互的体验</a:t>
            </a:r>
            <a:endParaRPr lang="en-US" altLang="zh-CN"/>
          </a:p>
          <a:p>
            <a:pPr lvl="1" eaLnBrk="1" hangingPunct="1">
              <a:buFontTx/>
              <a:buNone/>
            </a:pPr>
            <a:endParaRPr lang="zh-CN" altLang="en-US"/>
          </a:p>
          <a:p>
            <a:pPr lvl="1" eaLnBrk="1" hangingPunct="1"/>
            <a:r>
              <a:rPr lang="zh-CN" altLang="en-US"/>
              <a:t>在软件工程中，质量涉及到系统特征的度量</a:t>
            </a:r>
          </a:p>
          <a:p>
            <a:pPr lvl="2" eaLnBrk="1" hangingPunct="1"/>
            <a:r>
              <a:rPr lang="zh-CN" altLang="en-US"/>
              <a:t>例如：系统平均无故障时间、允许的出错次数等等</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738137EE-EADA-6467-C439-205FC9F40F4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706CC9A2-BCF1-42AC-A542-41D8E559367D}" type="slidenum">
              <a:rPr lang="en-US" altLang="zh-CN" sz="1800"/>
              <a:pPr/>
              <a:t>35</a:t>
            </a:fld>
            <a:endParaRPr lang="en-US" altLang="zh-CN" sz="1800"/>
          </a:p>
        </p:txBody>
      </p:sp>
      <p:sp>
        <p:nvSpPr>
          <p:cNvPr id="39939" name="Rectangle 2">
            <a:extLst>
              <a:ext uri="{FF2B5EF4-FFF2-40B4-BE49-F238E27FC236}">
                <a16:creationId xmlns:a16="http://schemas.microsoft.com/office/drawing/2014/main" id="{393D7565-33A3-7B0A-CD19-28388ED84B9A}"/>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39940" name="Rectangle 3">
            <a:extLst>
              <a:ext uri="{FF2B5EF4-FFF2-40B4-BE49-F238E27FC236}">
                <a16:creationId xmlns:a16="http://schemas.microsoft.com/office/drawing/2014/main" id="{FE57A5B1-D3B5-98C4-9027-41E1EB95F011}"/>
              </a:ext>
            </a:extLst>
          </p:cNvPr>
          <p:cNvSpPr>
            <a:spLocks noGrp="1" noChangeArrowheads="1"/>
          </p:cNvSpPr>
          <p:nvPr>
            <p:ph idx="1"/>
          </p:nvPr>
        </p:nvSpPr>
        <p:spPr/>
        <p:txBody>
          <a:bodyPr/>
          <a:lstStyle/>
          <a:p>
            <a:pPr lvl="2" eaLnBrk="1" hangingPunct="1"/>
            <a:r>
              <a:rPr lang="zh-CN" altLang="en-US"/>
              <a:t>需达到的</a:t>
            </a:r>
            <a:r>
              <a:rPr lang="zh-CN" altLang="en-US" b="1">
                <a:solidFill>
                  <a:srgbClr val="0070C0"/>
                </a:solidFill>
              </a:rPr>
              <a:t>质量目标</a:t>
            </a:r>
            <a:r>
              <a:rPr lang="zh-CN" altLang="en-US"/>
              <a:t>、</a:t>
            </a:r>
            <a:r>
              <a:rPr lang="zh-CN" altLang="en-US" b="1">
                <a:solidFill>
                  <a:srgbClr val="0070C0"/>
                </a:solidFill>
              </a:rPr>
              <a:t>度量标准</a:t>
            </a:r>
            <a:r>
              <a:rPr lang="zh-CN" altLang="en-US"/>
              <a:t>和</a:t>
            </a:r>
            <a:r>
              <a:rPr lang="zh-CN" altLang="en-US" b="1">
                <a:solidFill>
                  <a:srgbClr val="0070C0"/>
                </a:solidFill>
              </a:rPr>
              <a:t>方法</a:t>
            </a:r>
            <a:r>
              <a:rPr lang="zh-CN" altLang="en-US"/>
              <a:t>必须在</a:t>
            </a:r>
            <a:r>
              <a:rPr lang="zh-CN" altLang="en-US" b="1">
                <a:solidFill>
                  <a:srgbClr val="0070C0"/>
                </a:solidFill>
              </a:rPr>
              <a:t>开发前制定</a:t>
            </a:r>
          </a:p>
          <a:p>
            <a:pPr lvl="2" eaLnBrk="1" hangingPunct="1"/>
            <a:r>
              <a:rPr lang="zh-CN" altLang="en-US"/>
              <a:t>需在所有的参与者之间</a:t>
            </a:r>
            <a:r>
              <a:rPr lang="zh-CN" altLang="en-US" b="1">
                <a:solidFill>
                  <a:srgbClr val="0070C0"/>
                </a:solidFill>
              </a:rPr>
              <a:t>达成一致</a:t>
            </a:r>
            <a:r>
              <a:rPr lang="zh-CN" altLang="en-US"/>
              <a:t>，并在开发过程中跟踪</a:t>
            </a:r>
            <a:endParaRPr lang="en-US" altLang="zh-CN"/>
          </a:p>
          <a:p>
            <a:pPr lvl="2" eaLnBrk="1" hangingPunct="1">
              <a:buFont typeface="Wingdings" panose="05000000000000000000" pitchFamily="2" charset="2"/>
              <a:buNone/>
            </a:pPr>
            <a:endParaRPr lang="zh-CN" altLang="en-US"/>
          </a:p>
          <a:p>
            <a:pPr lvl="1" eaLnBrk="1" hangingPunct="1"/>
            <a:r>
              <a:rPr lang="zh-CN" altLang="en-US"/>
              <a:t>如果把可用性看成是软件的质量，则涉及到其</a:t>
            </a:r>
            <a:r>
              <a:rPr lang="zh-CN" altLang="en-US" b="1">
                <a:solidFill>
                  <a:srgbClr val="0070C0"/>
                </a:solidFill>
              </a:rPr>
              <a:t>外部特征</a:t>
            </a:r>
          </a:p>
          <a:p>
            <a:pPr lvl="2" eaLnBrk="1" hangingPunct="1"/>
            <a:r>
              <a:rPr lang="zh-CN" altLang="en-US"/>
              <a:t>这些特征的</a:t>
            </a:r>
            <a:r>
              <a:rPr lang="zh-CN" altLang="en-US" b="1">
                <a:solidFill>
                  <a:srgbClr val="0070C0"/>
                </a:solidFill>
              </a:rPr>
              <a:t>度量</a:t>
            </a:r>
            <a:r>
              <a:rPr lang="zh-CN" altLang="en-US"/>
              <a:t>需要</a:t>
            </a:r>
            <a:r>
              <a:rPr lang="zh-CN" altLang="en-US" b="1">
                <a:solidFill>
                  <a:srgbClr val="0070C0"/>
                </a:solidFill>
              </a:rPr>
              <a:t>在用户实际使用产品时</a:t>
            </a:r>
            <a:r>
              <a:rPr lang="zh-CN" altLang="en-US"/>
              <a:t>进行</a:t>
            </a:r>
          </a:p>
          <a:p>
            <a:pPr lvl="2" eaLnBrk="1" hangingPunct="1"/>
            <a:r>
              <a:rPr lang="zh-CN" altLang="en-US"/>
              <a:t>在设计之前可以按照可用性目标来制定度量标准</a:t>
            </a:r>
          </a:p>
          <a:p>
            <a:pPr lvl="2" eaLnBrk="1" hangingPunct="1"/>
            <a:r>
              <a:rPr lang="zh-CN" altLang="en-US"/>
              <a:t>这些标准可</a:t>
            </a:r>
            <a:r>
              <a:rPr lang="zh-CN" altLang="en-US" b="1">
                <a:solidFill>
                  <a:srgbClr val="0070C0"/>
                </a:solidFill>
              </a:rPr>
              <a:t>帮助设计者做出设计决策</a:t>
            </a:r>
            <a:endParaRPr lang="en-US" altLang="zh-CN" b="1">
              <a:solidFill>
                <a:srgbClr val="0070C0"/>
              </a:solidFill>
            </a:endParaRPr>
          </a:p>
          <a:p>
            <a:pPr lvl="2" eaLnBrk="1" hangingPunct="1"/>
            <a:endParaRPr lang="zh-CN" altLang="en-US"/>
          </a:p>
          <a:p>
            <a:pPr lvl="1" eaLnBrk="1" hangingPunct="1"/>
            <a:r>
              <a:rPr lang="zh-CN" altLang="en-US"/>
              <a:t>问题是</a:t>
            </a:r>
            <a:r>
              <a:rPr lang="zh-CN" altLang="en-US" b="1">
                <a:solidFill>
                  <a:srgbClr val="C00000"/>
                </a:solidFill>
              </a:rPr>
              <a:t>可用性是与使用上下文相关的性质</a:t>
            </a:r>
          </a:p>
          <a:p>
            <a:pPr lvl="2" eaLnBrk="1" hangingPunct="1"/>
            <a:r>
              <a:rPr lang="zh-CN" altLang="en-US" b="1">
                <a:solidFill>
                  <a:srgbClr val="0070C0"/>
                </a:solidFill>
              </a:rPr>
              <a:t>不同的人</a:t>
            </a:r>
            <a:r>
              <a:rPr lang="zh-CN" altLang="en-US"/>
              <a:t>对是否</a:t>
            </a:r>
            <a:r>
              <a:rPr lang="zh-CN" altLang="en-US" b="1">
                <a:solidFill>
                  <a:srgbClr val="0070C0"/>
                </a:solidFill>
              </a:rPr>
              <a:t>可用的理解</a:t>
            </a:r>
            <a:r>
              <a:rPr lang="zh-CN" altLang="en-US"/>
              <a:t>与其</a:t>
            </a:r>
            <a:r>
              <a:rPr lang="zh-CN" altLang="en-US" b="1">
                <a:solidFill>
                  <a:srgbClr val="0070C0"/>
                </a:solidFill>
              </a:rPr>
              <a:t>主观体验相关</a:t>
            </a:r>
            <a:endParaRPr lang="en-US" altLang="zh-CN" b="1">
              <a:solidFill>
                <a:srgbClr val="0070C0"/>
              </a:solidFill>
            </a:endParaRPr>
          </a:p>
          <a:p>
            <a:pPr lvl="2" eaLnBrk="1" hangingPunct="1"/>
            <a:endParaRPr lang="en-US" altLang="zh-CN" b="1">
              <a:solidFill>
                <a:srgbClr val="0070C0"/>
              </a:solidFill>
            </a:endParaRPr>
          </a:p>
          <a:p>
            <a:pPr lvl="2" eaLnBrk="1" hangingPunct="1"/>
            <a:r>
              <a:rPr lang="zh-CN" altLang="en-US"/>
              <a:t>有人选择操作少的系统，而其他人选择执行快的系统</a:t>
            </a:r>
            <a:endParaRPr lang="en-US" altLang="zh-CN"/>
          </a:p>
          <a:p>
            <a:pPr lvl="2" eaLnBrk="1" hangingPunct="1">
              <a:buFont typeface="Wingdings" panose="05000000000000000000" pitchFamily="2" charset="2"/>
              <a:buNone/>
            </a:pPr>
            <a:endParaRPr lang="zh-CN" altLang="en-US"/>
          </a:p>
          <a:p>
            <a:pPr lvl="1" eaLnBrk="1" hangingPunct="1"/>
            <a:r>
              <a:rPr lang="zh-CN" altLang="en-US"/>
              <a:t>说明</a:t>
            </a:r>
            <a:r>
              <a:rPr lang="zh-CN" altLang="en-US" b="1">
                <a:solidFill>
                  <a:srgbClr val="0070C0"/>
                </a:solidFill>
              </a:rPr>
              <a:t>可用性度量不能作为唯一的决策标准</a:t>
            </a:r>
            <a:r>
              <a:rPr lang="zh-CN" altLang="en-US"/>
              <a:t>，应</a:t>
            </a:r>
            <a:r>
              <a:rPr lang="zh-CN" altLang="en-US" b="1">
                <a:solidFill>
                  <a:srgbClr val="0070C0"/>
                </a:solidFill>
              </a:rPr>
              <a:t>与主观评估相结合</a:t>
            </a:r>
          </a:p>
          <a:p>
            <a:pPr lvl="2" eaLnBrk="1" hangingPunct="1"/>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11AB05DF-25AF-128E-CB3D-3F7CB86B83A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DDD5EC5F-4F89-48C0-A3C7-913BBA4CE36B}" type="slidenum">
              <a:rPr lang="en-US" altLang="zh-CN" sz="1800"/>
              <a:pPr/>
              <a:t>36</a:t>
            </a:fld>
            <a:endParaRPr lang="en-US" altLang="zh-CN" sz="1800"/>
          </a:p>
        </p:txBody>
      </p:sp>
      <p:sp>
        <p:nvSpPr>
          <p:cNvPr id="40963" name="Rectangle 2">
            <a:extLst>
              <a:ext uri="{FF2B5EF4-FFF2-40B4-BE49-F238E27FC236}">
                <a16:creationId xmlns:a16="http://schemas.microsoft.com/office/drawing/2014/main" id="{97FAB8C1-9D16-DD96-7532-C8DB097756BB}"/>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40964" name="Rectangle 3">
            <a:extLst>
              <a:ext uri="{FF2B5EF4-FFF2-40B4-BE49-F238E27FC236}">
                <a16:creationId xmlns:a16="http://schemas.microsoft.com/office/drawing/2014/main" id="{56CCB6C2-495C-A1A2-6543-FFD2B11A52AD}"/>
              </a:ext>
            </a:extLst>
          </p:cNvPr>
          <p:cNvSpPr>
            <a:spLocks noGrp="1" noChangeArrowheads="1"/>
          </p:cNvSpPr>
          <p:nvPr>
            <p:ph idx="1"/>
          </p:nvPr>
        </p:nvSpPr>
        <p:spPr/>
        <p:txBody>
          <a:bodyPr/>
          <a:lstStyle/>
          <a:p>
            <a:pPr eaLnBrk="1" hangingPunct="1"/>
            <a:r>
              <a:rPr lang="zh-CN" altLang="en-US"/>
              <a:t>在开发早期，应就</a:t>
            </a:r>
            <a:r>
              <a:rPr lang="zh-CN" altLang="en-US" b="1">
                <a:solidFill>
                  <a:srgbClr val="0070C0"/>
                </a:solidFill>
              </a:rPr>
              <a:t>质量</a:t>
            </a:r>
            <a:r>
              <a:rPr lang="zh-CN" altLang="en-US"/>
              <a:t>问题在参与者之间</a:t>
            </a:r>
            <a:r>
              <a:rPr lang="zh-CN" altLang="en-US" b="1">
                <a:solidFill>
                  <a:srgbClr val="0070C0"/>
                </a:solidFill>
              </a:rPr>
              <a:t>达成一致</a:t>
            </a:r>
          </a:p>
          <a:p>
            <a:pPr lvl="1" eaLnBrk="1" hangingPunct="1"/>
            <a:r>
              <a:rPr lang="zh-CN" altLang="en-US"/>
              <a:t>包括</a:t>
            </a:r>
            <a:r>
              <a:rPr lang="zh-CN" altLang="en-US" b="1">
                <a:solidFill>
                  <a:srgbClr val="C00000"/>
                </a:solidFill>
              </a:rPr>
              <a:t>可用性目标</a:t>
            </a:r>
            <a:r>
              <a:rPr lang="zh-CN" altLang="en-US"/>
              <a:t>、</a:t>
            </a:r>
            <a:r>
              <a:rPr lang="zh-CN" altLang="en-US" b="1">
                <a:solidFill>
                  <a:srgbClr val="C00000"/>
                </a:solidFill>
              </a:rPr>
              <a:t>度量标准</a:t>
            </a:r>
            <a:r>
              <a:rPr lang="zh-CN" altLang="en-US"/>
              <a:t>和</a:t>
            </a:r>
            <a:r>
              <a:rPr lang="zh-CN" altLang="en-US" b="1">
                <a:solidFill>
                  <a:srgbClr val="C00000"/>
                </a:solidFill>
              </a:rPr>
              <a:t>方法</a:t>
            </a:r>
            <a:r>
              <a:rPr lang="zh-CN" altLang="en-US"/>
              <a:t>、</a:t>
            </a:r>
            <a:r>
              <a:rPr lang="zh-CN" altLang="en-US" b="1">
                <a:solidFill>
                  <a:srgbClr val="C00000"/>
                </a:solidFill>
              </a:rPr>
              <a:t>允许误差</a:t>
            </a:r>
            <a:r>
              <a:rPr lang="zh-CN" altLang="en-US"/>
              <a:t>等</a:t>
            </a:r>
            <a:endParaRPr lang="en-US" altLang="zh-CN"/>
          </a:p>
          <a:p>
            <a:pPr lvl="1" eaLnBrk="1" hangingPunct="1">
              <a:buFontTx/>
              <a:buNone/>
            </a:pPr>
            <a:endParaRPr lang="zh-CN" altLang="en-US"/>
          </a:p>
          <a:p>
            <a:pPr lvl="1" eaLnBrk="1" hangingPunct="1"/>
            <a:r>
              <a:rPr lang="zh-CN" altLang="en-US"/>
              <a:t>参与者对</a:t>
            </a:r>
            <a:r>
              <a:rPr lang="zh-CN" altLang="en-US" b="1">
                <a:solidFill>
                  <a:srgbClr val="0070C0"/>
                </a:solidFill>
              </a:rPr>
              <a:t>可用性目标</a:t>
            </a:r>
            <a:r>
              <a:rPr lang="zh-CN" altLang="en-US"/>
              <a:t>通常</a:t>
            </a:r>
            <a:r>
              <a:rPr lang="zh-CN" altLang="en-US" b="1">
                <a:solidFill>
                  <a:srgbClr val="0070C0"/>
                </a:solidFill>
              </a:rPr>
              <a:t>容易达成一致</a:t>
            </a:r>
          </a:p>
          <a:p>
            <a:pPr lvl="2" eaLnBrk="1" hangingPunct="1"/>
            <a:r>
              <a:rPr lang="zh-CN" altLang="en-US"/>
              <a:t>例如：系统应当快速响应、系统应有明确的反馈信息等</a:t>
            </a:r>
            <a:endParaRPr lang="en-US" altLang="zh-CN"/>
          </a:p>
          <a:p>
            <a:pPr lvl="2" eaLnBrk="1" hangingPunct="1">
              <a:buFont typeface="Wingdings" panose="05000000000000000000" pitchFamily="2" charset="2"/>
              <a:buNone/>
            </a:pPr>
            <a:endParaRPr lang="zh-CN" altLang="en-US"/>
          </a:p>
          <a:p>
            <a:pPr lvl="1" eaLnBrk="1" hangingPunct="1"/>
            <a:r>
              <a:rPr lang="zh-CN" altLang="en-US"/>
              <a:t>但</a:t>
            </a:r>
            <a:r>
              <a:rPr lang="zh-CN" altLang="en-US" b="1">
                <a:solidFill>
                  <a:srgbClr val="0070C0"/>
                </a:solidFill>
              </a:rPr>
              <a:t>具体的度量标准</a:t>
            </a:r>
            <a:r>
              <a:rPr lang="zh-CN" altLang="en-US"/>
              <a:t>就</a:t>
            </a:r>
            <a:r>
              <a:rPr lang="zh-CN" altLang="en-US" b="1">
                <a:solidFill>
                  <a:srgbClr val="0070C0"/>
                </a:solidFill>
              </a:rPr>
              <a:t>不易达成一致</a:t>
            </a:r>
          </a:p>
          <a:p>
            <a:pPr lvl="2" eaLnBrk="1" hangingPunct="1"/>
            <a:r>
              <a:rPr lang="zh-CN" altLang="en-US"/>
              <a:t>如上所述，参与者对质量评价的主观标准是不同的</a:t>
            </a:r>
          </a:p>
          <a:p>
            <a:pPr lvl="2" eaLnBrk="1" hangingPunct="1"/>
            <a:r>
              <a:rPr lang="zh-CN" altLang="en-US" b="1">
                <a:solidFill>
                  <a:srgbClr val="0070C0"/>
                </a:solidFill>
              </a:rPr>
              <a:t>需要有方法</a:t>
            </a:r>
            <a:r>
              <a:rPr lang="zh-CN" altLang="en-US"/>
              <a:t>来</a:t>
            </a:r>
            <a:r>
              <a:rPr lang="zh-CN" altLang="en-US" b="1">
                <a:solidFill>
                  <a:srgbClr val="0070C0"/>
                </a:solidFill>
              </a:rPr>
              <a:t>显式指定可用性度量标准和方法</a:t>
            </a:r>
            <a:endParaRPr lang="en-US" altLang="zh-CN" b="1">
              <a:solidFill>
                <a:srgbClr val="0070C0"/>
              </a:solidFill>
            </a:endParaRPr>
          </a:p>
          <a:p>
            <a:pPr lvl="2" eaLnBrk="1" hangingPunct="1">
              <a:buFont typeface="Wingdings" panose="05000000000000000000" pitchFamily="2" charset="2"/>
              <a:buNone/>
            </a:pPr>
            <a:endParaRPr lang="zh-CN" altLang="en-US"/>
          </a:p>
          <a:p>
            <a:pPr eaLnBrk="1" hangingPunct="1"/>
            <a:r>
              <a:rPr lang="zh-CN" altLang="en-US" b="1">
                <a:solidFill>
                  <a:srgbClr val="C00000"/>
                </a:solidFill>
              </a:rPr>
              <a:t>可用性工程</a:t>
            </a:r>
            <a:r>
              <a:rPr lang="zh-CN" altLang="en-US"/>
              <a:t>简介</a:t>
            </a:r>
          </a:p>
          <a:p>
            <a:pPr lvl="1" eaLnBrk="1" hangingPunct="1"/>
            <a:r>
              <a:rPr lang="zh-CN" altLang="en-US"/>
              <a:t>其思想来源于</a:t>
            </a:r>
            <a:r>
              <a:rPr lang="zh-CN" altLang="en-US" b="1">
                <a:solidFill>
                  <a:srgbClr val="0070C0"/>
                </a:solidFill>
              </a:rPr>
              <a:t>软件工程的质量管理</a:t>
            </a:r>
            <a:r>
              <a:rPr lang="zh-CN" altLang="en-US"/>
              <a:t>，</a:t>
            </a:r>
            <a:r>
              <a:rPr lang="zh-CN" altLang="en-US" b="1">
                <a:solidFill>
                  <a:srgbClr val="C00000"/>
                </a:solidFill>
              </a:rPr>
              <a:t>强调</a:t>
            </a:r>
            <a:r>
              <a:rPr lang="zh-CN" altLang="en-US" b="1" u="sng">
                <a:solidFill>
                  <a:srgbClr val="C00000"/>
                </a:solidFill>
              </a:rPr>
              <a:t>使用精确的准则</a:t>
            </a:r>
            <a:r>
              <a:rPr lang="zh-CN" altLang="en-US" b="1">
                <a:solidFill>
                  <a:srgbClr val="C00000"/>
                </a:solidFill>
              </a:rPr>
              <a:t>来定义产品的可用性</a:t>
            </a:r>
          </a:p>
          <a:p>
            <a:pPr lvl="1" eaLnBrk="1" hangingPunct="1"/>
            <a:r>
              <a:rPr lang="zh-CN" altLang="en-US"/>
              <a:t>主要特征是将</a:t>
            </a:r>
            <a:r>
              <a:rPr lang="zh-CN" altLang="en-US" b="1">
                <a:solidFill>
                  <a:srgbClr val="0070C0"/>
                </a:solidFill>
              </a:rPr>
              <a:t>可用性规约</a:t>
            </a:r>
            <a:r>
              <a:rPr lang="zh-CN" altLang="en-US"/>
              <a:t>作为需求规约的一部分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FA363A7E-AB0F-AE32-D2CA-F50D3B82724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48F9D02-11FF-4F62-BEF5-981E99598A51}" type="slidenum">
              <a:rPr lang="en-US" altLang="zh-CN" sz="1800"/>
              <a:pPr/>
              <a:t>37</a:t>
            </a:fld>
            <a:endParaRPr lang="en-US" altLang="zh-CN" sz="1800"/>
          </a:p>
        </p:txBody>
      </p:sp>
      <p:sp>
        <p:nvSpPr>
          <p:cNvPr id="41987" name="Rectangle 2">
            <a:extLst>
              <a:ext uri="{FF2B5EF4-FFF2-40B4-BE49-F238E27FC236}">
                <a16:creationId xmlns:a16="http://schemas.microsoft.com/office/drawing/2014/main" id="{9082F7AE-9EA3-ED98-DEFE-416770A6A588}"/>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41988" name="Rectangle 3">
            <a:extLst>
              <a:ext uri="{FF2B5EF4-FFF2-40B4-BE49-F238E27FC236}">
                <a16:creationId xmlns:a16="http://schemas.microsoft.com/office/drawing/2014/main" id="{FADCF57B-98E0-70B4-8ED1-BA4A76ABD9FF}"/>
              </a:ext>
            </a:extLst>
          </p:cNvPr>
          <p:cNvSpPr>
            <a:spLocks noGrp="1" noChangeArrowheads="1"/>
          </p:cNvSpPr>
          <p:nvPr>
            <p:ph idx="1"/>
          </p:nvPr>
        </p:nvSpPr>
        <p:spPr/>
        <p:txBody>
          <a:bodyPr/>
          <a:lstStyle/>
          <a:p>
            <a:pPr lvl="2" eaLnBrk="1" hangingPunct="1"/>
            <a:r>
              <a:rPr lang="zh-CN" altLang="en-US"/>
              <a:t>集中于描述</a:t>
            </a:r>
            <a:r>
              <a:rPr lang="zh-CN" altLang="en-US" b="1">
                <a:solidFill>
                  <a:srgbClr val="0070C0"/>
                </a:solidFill>
              </a:rPr>
              <a:t>用户</a:t>
            </a:r>
            <a:r>
              <a:rPr lang="en-US" altLang="zh-CN" b="1">
                <a:solidFill>
                  <a:srgbClr val="0070C0"/>
                </a:solidFill>
              </a:rPr>
              <a:t>—</a:t>
            </a:r>
            <a:r>
              <a:rPr lang="zh-CN" altLang="en-US" b="1">
                <a:solidFill>
                  <a:srgbClr val="0070C0"/>
                </a:solidFill>
              </a:rPr>
              <a:t>产品的交互特征</a:t>
            </a:r>
          </a:p>
          <a:p>
            <a:pPr lvl="2" eaLnBrk="1" hangingPunct="1"/>
            <a:r>
              <a:rPr lang="zh-CN" altLang="en-US"/>
              <a:t>系统的各种相关属性被用来作为测试产品可用性的指标</a:t>
            </a:r>
            <a:endParaRPr lang="en-US" altLang="zh-CN"/>
          </a:p>
          <a:p>
            <a:pPr lvl="2" eaLnBrk="1" hangingPunct="1"/>
            <a:endParaRPr lang="zh-CN" altLang="en-US"/>
          </a:p>
          <a:p>
            <a:pPr lvl="1" eaLnBrk="1" hangingPunct="1"/>
            <a:r>
              <a:rPr lang="zh-CN" altLang="en-US" b="1">
                <a:solidFill>
                  <a:srgbClr val="C00000"/>
                </a:solidFill>
              </a:rPr>
              <a:t>可用性规约</a:t>
            </a:r>
            <a:r>
              <a:rPr lang="zh-CN" altLang="en-US"/>
              <a:t>由</a:t>
            </a:r>
            <a:r>
              <a:rPr lang="en-US" altLang="zh-CN" b="1">
                <a:solidFill>
                  <a:srgbClr val="C00000"/>
                </a:solidFill>
              </a:rPr>
              <a:t>6</a:t>
            </a:r>
            <a:r>
              <a:rPr lang="zh-CN" altLang="en-US" b="1">
                <a:solidFill>
                  <a:srgbClr val="C00000"/>
                </a:solidFill>
              </a:rPr>
              <a:t>项</a:t>
            </a:r>
            <a:r>
              <a:rPr lang="zh-CN" altLang="en-US"/>
              <a:t>组成，包括</a:t>
            </a:r>
          </a:p>
          <a:p>
            <a:pPr lvl="2" eaLnBrk="1" hangingPunct="1"/>
            <a:r>
              <a:rPr lang="zh-CN" altLang="en-US" b="1">
                <a:solidFill>
                  <a:srgbClr val="0070C0"/>
                </a:solidFill>
              </a:rPr>
              <a:t>属性</a:t>
            </a:r>
            <a:r>
              <a:rPr lang="zh-CN" altLang="en-US"/>
              <a:t>：错误操作的可撤销性</a:t>
            </a:r>
          </a:p>
          <a:p>
            <a:pPr lvl="2" eaLnBrk="1" hangingPunct="1"/>
            <a:r>
              <a:rPr lang="zh-CN" altLang="en-US" b="1">
                <a:solidFill>
                  <a:srgbClr val="C00000"/>
                </a:solidFill>
              </a:rPr>
              <a:t>度量概念</a:t>
            </a:r>
            <a:r>
              <a:rPr lang="zh-CN" altLang="en-US"/>
              <a:t>：撤销一个错误操作序列</a:t>
            </a:r>
          </a:p>
          <a:p>
            <a:pPr lvl="2" eaLnBrk="1" hangingPunct="1"/>
            <a:r>
              <a:rPr lang="zh-CN" altLang="en-US" b="1">
                <a:solidFill>
                  <a:srgbClr val="C00000"/>
                </a:solidFill>
              </a:rPr>
              <a:t>度量方法</a:t>
            </a:r>
            <a:r>
              <a:rPr lang="zh-CN" altLang="en-US"/>
              <a:t>：撤销所需的用户操作的个数</a:t>
            </a:r>
          </a:p>
          <a:p>
            <a:pPr lvl="2" eaLnBrk="1" hangingPunct="1"/>
            <a:r>
              <a:rPr lang="zh-CN" altLang="en-US" b="1">
                <a:solidFill>
                  <a:srgbClr val="C00000"/>
                </a:solidFill>
              </a:rPr>
              <a:t>当前水平</a:t>
            </a:r>
            <a:r>
              <a:rPr lang="zh-CN" altLang="en-US"/>
              <a:t>：所有当前产品都不允许这样的撤销</a:t>
            </a:r>
          </a:p>
          <a:p>
            <a:pPr lvl="2" eaLnBrk="1" hangingPunct="1"/>
            <a:r>
              <a:rPr lang="zh-CN" altLang="en-US" b="1">
                <a:solidFill>
                  <a:srgbClr val="C00000"/>
                </a:solidFill>
              </a:rPr>
              <a:t>计划水平</a:t>
            </a:r>
            <a:r>
              <a:rPr lang="zh-CN" altLang="en-US"/>
              <a:t>：最多使用两步操作</a:t>
            </a:r>
          </a:p>
          <a:p>
            <a:pPr lvl="2" eaLnBrk="1" hangingPunct="1"/>
            <a:r>
              <a:rPr lang="zh-CN" altLang="en-US" b="1">
                <a:solidFill>
                  <a:srgbClr val="C00000"/>
                </a:solidFill>
              </a:rPr>
              <a:t>最坏情况</a:t>
            </a:r>
            <a:r>
              <a:rPr lang="zh-CN" altLang="en-US"/>
              <a:t>：与错误操作同样多的操作</a:t>
            </a:r>
          </a:p>
          <a:p>
            <a:pPr lvl="2" eaLnBrk="1" hangingPunct="1"/>
            <a:r>
              <a:rPr lang="zh-CN" altLang="en-US" b="1">
                <a:solidFill>
                  <a:srgbClr val="C00000"/>
                </a:solidFill>
              </a:rPr>
              <a:t>最好情况</a:t>
            </a:r>
            <a:r>
              <a:rPr lang="zh-CN" altLang="en-US"/>
              <a:t>：一步操作</a:t>
            </a:r>
            <a:endParaRPr lang="en-US" altLang="zh-CN"/>
          </a:p>
          <a:p>
            <a:pPr lvl="2" eaLnBrk="1" hangingPunct="1"/>
            <a:endParaRPr lang="zh-CN" altLang="en-US"/>
          </a:p>
          <a:p>
            <a:pPr lvl="1" eaLnBrk="1" hangingPunct="1"/>
            <a:r>
              <a:rPr lang="zh-CN" altLang="en-US"/>
              <a:t>这样的规约可用于</a:t>
            </a:r>
            <a:r>
              <a:rPr lang="zh-CN" altLang="en-US" b="1">
                <a:solidFill>
                  <a:srgbClr val="0070C0"/>
                </a:solidFill>
              </a:rPr>
              <a:t>作为设计决策的依据</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41DDAEFF-8DBE-8020-E66B-123A263C247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3A06AF8-ECAC-477C-945E-359BC6D79DC2}" type="slidenum">
              <a:rPr lang="en-US" altLang="zh-CN" sz="1800"/>
              <a:pPr/>
              <a:t>38</a:t>
            </a:fld>
            <a:endParaRPr lang="en-US" altLang="zh-CN" sz="1800"/>
          </a:p>
        </p:txBody>
      </p:sp>
      <p:sp>
        <p:nvSpPr>
          <p:cNvPr id="43011" name="Rectangle 2">
            <a:extLst>
              <a:ext uri="{FF2B5EF4-FFF2-40B4-BE49-F238E27FC236}">
                <a16:creationId xmlns:a16="http://schemas.microsoft.com/office/drawing/2014/main" id="{C26A8992-6FC9-A32C-4CDC-BB5F288B77E1}"/>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43012" name="Rectangle 3">
            <a:extLst>
              <a:ext uri="{FF2B5EF4-FFF2-40B4-BE49-F238E27FC236}">
                <a16:creationId xmlns:a16="http://schemas.microsoft.com/office/drawing/2014/main" id="{896BACCB-A277-E38C-7032-E068C9A205E4}"/>
              </a:ext>
            </a:extLst>
          </p:cNvPr>
          <p:cNvSpPr>
            <a:spLocks noGrp="1" noChangeArrowheads="1"/>
          </p:cNvSpPr>
          <p:nvPr>
            <p:ph idx="1"/>
          </p:nvPr>
        </p:nvSpPr>
        <p:spPr>
          <a:xfrm>
            <a:off x="685800" y="1066800"/>
            <a:ext cx="7772400" cy="4594225"/>
          </a:xfrm>
        </p:spPr>
        <p:txBody>
          <a:bodyPr/>
          <a:lstStyle/>
          <a:p>
            <a:pPr eaLnBrk="1" hangingPunct="1"/>
            <a:r>
              <a:rPr lang="zh-CN" altLang="en-US" b="1">
                <a:solidFill>
                  <a:srgbClr val="0070C0"/>
                </a:solidFill>
              </a:rPr>
              <a:t>传统的可用性工程</a:t>
            </a:r>
            <a:r>
              <a:rPr lang="zh-CN" altLang="en-US"/>
              <a:t>遭到了研究者的强烈批评</a:t>
            </a:r>
          </a:p>
          <a:p>
            <a:pPr lvl="1" eaLnBrk="1" hangingPunct="1"/>
            <a:r>
              <a:rPr lang="zh-CN" altLang="en-US"/>
              <a:t>如前所述，</a:t>
            </a:r>
            <a:r>
              <a:rPr lang="zh-CN" altLang="en-US" b="1">
                <a:solidFill>
                  <a:srgbClr val="0070C0"/>
                </a:solidFill>
              </a:rPr>
              <a:t>用户主观接受的程度很难用物理的方法度量</a:t>
            </a:r>
            <a:endParaRPr lang="en-US" altLang="zh-CN" b="1">
              <a:solidFill>
                <a:srgbClr val="0070C0"/>
              </a:solidFill>
            </a:endParaRPr>
          </a:p>
          <a:p>
            <a:pPr lvl="1" eaLnBrk="1" hangingPunct="1">
              <a:buFontTx/>
              <a:buNone/>
            </a:pPr>
            <a:endParaRPr lang="zh-CN" altLang="en-US"/>
          </a:p>
          <a:p>
            <a:pPr lvl="1" eaLnBrk="1" hangingPunct="1"/>
            <a:r>
              <a:rPr lang="zh-CN" altLang="en-US"/>
              <a:t>所</a:t>
            </a:r>
            <a:r>
              <a:rPr lang="zh-CN" altLang="en-US" b="1">
                <a:solidFill>
                  <a:srgbClr val="0070C0"/>
                </a:solidFill>
              </a:rPr>
              <a:t>指定的可用性度量不一定</a:t>
            </a:r>
            <a:r>
              <a:rPr lang="zh-CN" altLang="en-US"/>
              <a:t>是</a:t>
            </a:r>
            <a:r>
              <a:rPr lang="zh-CN" altLang="en-US" b="1">
                <a:solidFill>
                  <a:srgbClr val="0070C0"/>
                </a:solidFill>
              </a:rPr>
              <a:t>可用</a:t>
            </a:r>
            <a:r>
              <a:rPr lang="zh-CN" altLang="en-US"/>
              <a:t>的</a:t>
            </a:r>
          </a:p>
          <a:p>
            <a:pPr lvl="2" eaLnBrk="1" hangingPunct="1"/>
            <a:r>
              <a:rPr lang="zh-CN" altLang="en-US"/>
              <a:t>例如：指定</a:t>
            </a:r>
            <a:r>
              <a:rPr lang="zh-CN" altLang="en-US" b="1">
                <a:solidFill>
                  <a:srgbClr val="0070C0"/>
                </a:solidFill>
              </a:rPr>
              <a:t>错误可撤销性</a:t>
            </a:r>
            <a:r>
              <a:rPr lang="zh-CN" altLang="en-US"/>
              <a:t>依赖于一个隐含的假定，即用户一定会犯错。为什么不去分析出错的原因来改进设计？</a:t>
            </a:r>
            <a:endParaRPr lang="en-US" altLang="zh-CN"/>
          </a:p>
          <a:p>
            <a:pPr lvl="2" eaLnBrk="1" hangingPunct="1">
              <a:buFont typeface="Wingdings" panose="05000000000000000000" pitchFamily="2" charset="2"/>
              <a:buNone/>
            </a:pPr>
            <a:endParaRPr lang="zh-CN" altLang="en-US"/>
          </a:p>
          <a:p>
            <a:pPr lvl="2" eaLnBrk="1" hangingPunct="1"/>
            <a:r>
              <a:rPr lang="zh-CN" altLang="en-US"/>
              <a:t>又例如：</a:t>
            </a:r>
            <a:r>
              <a:rPr lang="zh-CN" altLang="en-US" b="1">
                <a:solidFill>
                  <a:srgbClr val="0070C0"/>
                </a:solidFill>
              </a:rPr>
              <a:t>越少的撤销操作越好的假定</a:t>
            </a:r>
            <a:r>
              <a:rPr lang="zh-CN" altLang="en-US"/>
              <a:t>是否正确？</a:t>
            </a:r>
            <a:endParaRPr lang="en-US" altLang="zh-CN"/>
          </a:p>
          <a:p>
            <a:pPr lvl="2" eaLnBrk="1" hangingPunct="1">
              <a:buFont typeface="Wingdings" panose="05000000000000000000" pitchFamily="2" charset="2"/>
              <a:buNone/>
            </a:pPr>
            <a:endParaRPr lang="zh-CN" altLang="en-US"/>
          </a:p>
          <a:p>
            <a:pPr eaLnBrk="1" hangingPunct="1"/>
            <a:r>
              <a:rPr lang="zh-CN" altLang="en-US"/>
              <a:t>因此，如何按照可用性目标来指定度量是一个复杂问题</a:t>
            </a:r>
          </a:p>
          <a:p>
            <a:pPr lvl="1" eaLnBrk="1" hangingPunct="1"/>
            <a:r>
              <a:rPr lang="zh-CN" altLang="en-US"/>
              <a:t>练习</a:t>
            </a:r>
            <a:r>
              <a:rPr lang="en-US" altLang="zh-CN"/>
              <a:t>6.4</a:t>
            </a:r>
            <a:r>
              <a:rPr lang="zh-CN" altLang="en-US"/>
              <a:t>的解答给出了一些提示，但仅是提示而已</a:t>
            </a:r>
          </a:p>
          <a:p>
            <a:pPr lvl="2" eaLnBrk="1" hangingPunct="1"/>
            <a:r>
              <a:rPr lang="zh-CN" altLang="en-US"/>
              <a:t>有效性：对任务合适的支持？任务覆盖程度、可用信息</a:t>
            </a:r>
          </a:p>
          <a:p>
            <a:pPr lvl="2" eaLnBrk="1" hangingPunct="1"/>
            <a:r>
              <a:rPr lang="zh-CN" altLang="en-US"/>
              <a:t>效率：所使用的资源？时间、操作个数</a:t>
            </a:r>
          </a:p>
          <a:p>
            <a:pPr lvl="2" eaLnBrk="1" hangingPunct="1"/>
            <a:r>
              <a:rPr lang="zh-CN" altLang="en-US"/>
              <a:t>实用性：所有功能都是必要的？</a:t>
            </a:r>
          </a:p>
          <a:p>
            <a:pPr lvl="2" eaLnBrk="1" hangingPunct="1"/>
            <a:r>
              <a:rPr lang="zh-CN" altLang="en-US"/>
              <a:t>安全性：可靠地执行？出错的几率、撤销方式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7B15998B-5F88-2E53-4735-F25C9EA8B22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30541D6-CC1B-4A89-B52B-EF5EB60906A9}" type="slidenum">
              <a:rPr lang="en-US" altLang="zh-CN" sz="1800"/>
              <a:pPr/>
              <a:t>39</a:t>
            </a:fld>
            <a:endParaRPr lang="en-US" altLang="zh-CN" sz="1800"/>
          </a:p>
        </p:txBody>
      </p:sp>
      <p:sp>
        <p:nvSpPr>
          <p:cNvPr id="44035" name="Rectangle 2">
            <a:extLst>
              <a:ext uri="{FF2B5EF4-FFF2-40B4-BE49-F238E27FC236}">
                <a16:creationId xmlns:a16="http://schemas.microsoft.com/office/drawing/2014/main" id="{B712B1ED-89B4-3C82-5451-111805FB52A0}"/>
              </a:ext>
            </a:extLst>
          </p:cNvPr>
          <p:cNvSpPr>
            <a:spLocks noGrp="1" noChangeArrowheads="1"/>
          </p:cNvSpPr>
          <p:nvPr>
            <p:ph type="title"/>
          </p:nvPr>
        </p:nvSpPr>
        <p:spPr/>
        <p:txBody>
          <a:bodyPr/>
          <a:lstStyle/>
          <a:p>
            <a:pPr eaLnBrk="1" hangingPunct="1"/>
            <a:r>
              <a:rPr lang="en-US" altLang="zh-CN"/>
              <a:t>6.4 </a:t>
            </a:r>
            <a:r>
              <a:rPr lang="zh-CN" altLang="en-US"/>
              <a:t>生命周期模型：各种活动之间的关系</a:t>
            </a:r>
          </a:p>
        </p:txBody>
      </p:sp>
      <p:sp>
        <p:nvSpPr>
          <p:cNvPr id="44036" name="Rectangle 3">
            <a:extLst>
              <a:ext uri="{FF2B5EF4-FFF2-40B4-BE49-F238E27FC236}">
                <a16:creationId xmlns:a16="http://schemas.microsoft.com/office/drawing/2014/main" id="{010586FA-4205-3715-C3D0-1A94EC113D5E}"/>
              </a:ext>
            </a:extLst>
          </p:cNvPr>
          <p:cNvSpPr>
            <a:spLocks noGrp="1" noChangeArrowheads="1"/>
          </p:cNvSpPr>
          <p:nvPr>
            <p:ph idx="1"/>
          </p:nvPr>
        </p:nvSpPr>
        <p:spPr/>
        <p:txBody>
          <a:bodyPr/>
          <a:lstStyle/>
          <a:p>
            <a:pPr eaLnBrk="1" hangingPunct="1"/>
            <a:r>
              <a:rPr lang="zh-CN" altLang="en-US"/>
              <a:t>什么是</a:t>
            </a:r>
            <a:r>
              <a:rPr lang="zh-CN" altLang="en-US" b="1">
                <a:solidFill>
                  <a:srgbClr val="0070C0"/>
                </a:solidFill>
              </a:rPr>
              <a:t>生命周期</a:t>
            </a:r>
            <a:r>
              <a:rPr lang="zh-CN" altLang="en-US"/>
              <a:t>（</a:t>
            </a:r>
            <a:r>
              <a:rPr lang="en-US" altLang="zh-CN"/>
              <a:t>life cycle</a:t>
            </a:r>
            <a:r>
              <a:rPr lang="zh-CN" altLang="en-US"/>
              <a:t>）</a:t>
            </a:r>
          </a:p>
          <a:p>
            <a:pPr lvl="1" eaLnBrk="1" hangingPunct="1"/>
            <a:r>
              <a:rPr lang="zh-CN" altLang="en-US"/>
              <a:t>即从一个产品的初始概念形成直至最终退出使用的过程中所发生的各种活动以及它们之间的关系</a:t>
            </a:r>
            <a:endParaRPr lang="en-US" altLang="zh-CN"/>
          </a:p>
          <a:p>
            <a:pPr lvl="1" eaLnBrk="1" hangingPunct="1">
              <a:buFontTx/>
              <a:buNone/>
            </a:pPr>
            <a:endParaRPr lang="zh-CN" altLang="en-US"/>
          </a:p>
          <a:p>
            <a:pPr eaLnBrk="1" hangingPunct="1"/>
            <a:r>
              <a:rPr lang="zh-CN" altLang="en-US"/>
              <a:t>什么是</a:t>
            </a:r>
            <a:r>
              <a:rPr lang="zh-CN" altLang="en-US" b="1">
                <a:solidFill>
                  <a:srgbClr val="0070C0"/>
                </a:solidFill>
              </a:rPr>
              <a:t>模型</a:t>
            </a:r>
          </a:p>
          <a:p>
            <a:pPr lvl="1" eaLnBrk="1" hangingPunct="1"/>
            <a:r>
              <a:rPr lang="zh-CN" altLang="en-US"/>
              <a:t>模型即</a:t>
            </a:r>
            <a:r>
              <a:rPr lang="zh-CN" altLang="en-US" b="1">
                <a:solidFill>
                  <a:srgbClr val="0070C0"/>
                </a:solidFill>
              </a:rPr>
              <a:t>现实中感兴趣的事物及其关系的抽象表示</a:t>
            </a:r>
          </a:p>
          <a:p>
            <a:pPr lvl="2" eaLnBrk="1" hangingPunct="1"/>
            <a:r>
              <a:rPr lang="zh-CN" altLang="en-US"/>
              <a:t>例如：领域模型是应用领域中的对象及关系的描述</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生命周期模型</a:t>
            </a:r>
          </a:p>
          <a:p>
            <a:pPr lvl="1" eaLnBrk="1" hangingPunct="1"/>
            <a:r>
              <a:rPr lang="zh-CN" altLang="en-US" b="1">
                <a:solidFill>
                  <a:srgbClr val="C00000"/>
                </a:solidFill>
              </a:rPr>
              <a:t>实际或建议的产品开发过程的抽象描述</a:t>
            </a:r>
            <a:r>
              <a:rPr lang="zh-CN" altLang="en-US"/>
              <a:t>，其中</a:t>
            </a:r>
          </a:p>
          <a:p>
            <a:pPr lvl="2" eaLnBrk="1" hangingPunct="1"/>
            <a:r>
              <a:rPr lang="zh-CN" altLang="en-US"/>
              <a:t>所有的活动在时间上是有序的</a:t>
            </a:r>
          </a:p>
          <a:p>
            <a:pPr lvl="2" eaLnBrk="1" hangingPunct="1"/>
            <a:r>
              <a:rPr lang="zh-CN" altLang="en-US"/>
              <a:t>需采用合适的技术和方法来完成每个活动的任务</a:t>
            </a:r>
            <a:endParaRPr lang="en-US" altLang="zh-CN"/>
          </a:p>
          <a:p>
            <a:pPr lvl="2" eaLnBrk="1" hangingPunct="1">
              <a:buFont typeface="Wingdings" panose="05000000000000000000" pitchFamily="2" charset="2"/>
              <a:buNone/>
            </a:pPr>
            <a:endParaRPr lang="zh-CN" altLang="en-US"/>
          </a:p>
          <a:p>
            <a:pPr lvl="1" eaLnBrk="1" hangingPunct="1"/>
            <a:r>
              <a:rPr lang="zh-CN" altLang="en-US"/>
              <a:t>旨在</a:t>
            </a:r>
            <a:r>
              <a:rPr lang="zh-CN" altLang="en-US" b="1">
                <a:solidFill>
                  <a:srgbClr val="C00000"/>
                </a:solidFill>
              </a:rPr>
              <a:t>用于产品开发的质量保证和管理控制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EB84916D-A756-1FC2-7D5D-1C6996B55E7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254056C3-5AF4-45B8-9D0D-B4BA0C735C33}" type="slidenum">
              <a:rPr lang="en-US" altLang="zh-CN" sz="1800"/>
              <a:pPr/>
              <a:t>4</a:t>
            </a:fld>
            <a:endParaRPr lang="en-US" altLang="zh-CN" sz="1800"/>
          </a:p>
        </p:txBody>
      </p:sp>
      <p:sp>
        <p:nvSpPr>
          <p:cNvPr id="8195" name="Rectangle 2">
            <a:extLst>
              <a:ext uri="{FF2B5EF4-FFF2-40B4-BE49-F238E27FC236}">
                <a16:creationId xmlns:a16="http://schemas.microsoft.com/office/drawing/2014/main" id="{EC1E22CB-66A3-D7AC-3AF2-D6461DFF7FD8}"/>
              </a:ext>
            </a:extLst>
          </p:cNvPr>
          <p:cNvSpPr>
            <a:spLocks noGrp="1" noChangeArrowheads="1"/>
          </p:cNvSpPr>
          <p:nvPr>
            <p:ph type="title"/>
          </p:nvPr>
        </p:nvSpPr>
        <p:spPr/>
        <p:txBody>
          <a:bodyPr/>
          <a:lstStyle/>
          <a:p>
            <a:pPr eaLnBrk="1" hangingPunct="1"/>
            <a:r>
              <a:rPr lang="en-US" altLang="zh-CN"/>
              <a:t>6.1 </a:t>
            </a:r>
            <a:r>
              <a:rPr lang="zh-CN" altLang="en-US"/>
              <a:t>引言</a:t>
            </a:r>
          </a:p>
        </p:txBody>
      </p:sp>
      <p:sp>
        <p:nvSpPr>
          <p:cNvPr id="8196" name="Rectangle 3">
            <a:extLst>
              <a:ext uri="{FF2B5EF4-FFF2-40B4-BE49-F238E27FC236}">
                <a16:creationId xmlns:a16="http://schemas.microsoft.com/office/drawing/2014/main" id="{3FF724D1-2E82-2723-AE31-80749CDC75AF}"/>
              </a:ext>
            </a:extLst>
          </p:cNvPr>
          <p:cNvSpPr>
            <a:spLocks noGrp="1" noChangeArrowheads="1"/>
          </p:cNvSpPr>
          <p:nvPr>
            <p:ph idx="1"/>
          </p:nvPr>
        </p:nvSpPr>
        <p:spPr/>
        <p:txBody>
          <a:bodyPr/>
          <a:lstStyle/>
          <a:p>
            <a:pPr eaLnBrk="1" hangingPunct="1"/>
            <a:r>
              <a:rPr lang="zh-CN" altLang="en-US"/>
              <a:t>以及</a:t>
            </a:r>
            <a:r>
              <a:rPr lang="zh-CN" altLang="en-US" b="1">
                <a:solidFill>
                  <a:srgbClr val="C00000"/>
                </a:solidFill>
              </a:rPr>
              <a:t>三个关键特征</a:t>
            </a:r>
          </a:p>
          <a:p>
            <a:pPr lvl="1" eaLnBrk="1" hangingPunct="1"/>
            <a:r>
              <a:rPr lang="zh-CN" altLang="en-US"/>
              <a:t>在制品（</a:t>
            </a:r>
            <a:r>
              <a:rPr lang="en-US" altLang="zh-CN"/>
              <a:t>artifact</a:t>
            </a:r>
            <a:r>
              <a:rPr lang="zh-CN" altLang="en-US"/>
              <a:t>）设计与评估的早期</a:t>
            </a:r>
            <a:r>
              <a:rPr lang="zh-CN" altLang="en-US" b="1">
                <a:solidFill>
                  <a:srgbClr val="0070C0"/>
                </a:solidFill>
              </a:rPr>
              <a:t>关注用户</a:t>
            </a:r>
          </a:p>
          <a:p>
            <a:pPr lvl="1" eaLnBrk="1" hangingPunct="1"/>
            <a:r>
              <a:rPr lang="zh-CN" altLang="en-US"/>
              <a:t>识别、建档并对</a:t>
            </a:r>
            <a:r>
              <a:rPr lang="zh-CN" altLang="en-US" b="1">
                <a:solidFill>
                  <a:srgbClr val="0070C0"/>
                </a:solidFill>
              </a:rPr>
              <a:t>可用性和用户体验目标达成一致</a:t>
            </a:r>
          </a:p>
          <a:p>
            <a:pPr lvl="1" eaLnBrk="1" hangingPunct="1"/>
            <a:r>
              <a:rPr lang="zh-CN" altLang="en-US" b="1">
                <a:solidFill>
                  <a:srgbClr val="0070C0"/>
                </a:solidFill>
              </a:rPr>
              <a:t>迭代</a:t>
            </a:r>
            <a:r>
              <a:rPr lang="zh-CN" altLang="en-US"/>
              <a:t>不可避免。设计不可能一次成功</a:t>
            </a:r>
            <a:endParaRPr lang="en-US" altLang="zh-CN"/>
          </a:p>
          <a:p>
            <a:pPr lvl="1" eaLnBrk="1" hangingPunct="1">
              <a:buFontTx/>
              <a:buNone/>
            </a:pPr>
            <a:endParaRPr lang="zh-CN" altLang="en-US"/>
          </a:p>
          <a:p>
            <a:pPr eaLnBrk="1" hangingPunct="1"/>
            <a:r>
              <a:rPr lang="zh-CN" altLang="en-US"/>
              <a:t>本章概述</a:t>
            </a:r>
          </a:p>
          <a:p>
            <a:pPr lvl="1" eaLnBrk="1" hangingPunct="1"/>
            <a:r>
              <a:rPr lang="zh-CN" altLang="en-US"/>
              <a:t>简介交互设计所涉及的活动</a:t>
            </a:r>
          </a:p>
          <a:p>
            <a:pPr lvl="1" eaLnBrk="1" hangingPunct="1"/>
            <a:r>
              <a:rPr lang="zh-CN" altLang="en-US"/>
              <a:t>提出并解释交互设计过程中的一些重要问题</a:t>
            </a:r>
          </a:p>
          <a:p>
            <a:pPr lvl="1" eaLnBrk="1" hangingPunct="1"/>
            <a:r>
              <a:rPr lang="zh-CN" altLang="en-US"/>
              <a:t>使用生命圈模型表示各项活动以及它们之间的关系</a:t>
            </a:r>
          </a:p>
          <a:p>
            <a:pPr lvl="1" eaLnBrk="1" hangingPunct="1"/>
            <a:r>
              <a:rPr lang="zh-CN" altLang="en-US"/>
              <a:t>描述</a:t>
            </a:r>
            <a:r>
              <a:rPr lang="en-US" altLang="zh-CN"/>
              <a:t>SE</a:t>
            </a:r>
            <a:r>
              <a:rPr lang="zh-CN" altLang="en-US"/>
              <a:t>、</a:t>
            </a:r>
            <a:r>
              <a:rPr lang="en-US" altLang="zh-CN"/>
              <a:t>HCI</a:t>
            </a:r>
            <a:r>
              <a:rPr lang="zh-CN" altLang="en-US"/>
              <a:t>中的一些生命圈模型，并讨论与交互设计过程的关系</a:t>
            </a:r>
          </a:p>
          <a:p>
            <a:pPr lvl="1" eaLnBrk="1" hangingPunct="1"/>
            <a:r>
              <a:rPr lang="zh-CN" altLang="en-US"/>
              <a:t>提出一个交互设计的生命圈模型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B4ED7501-0276-B14F-A536-83DE44F9D80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08B0E89-00E9-4E5F-92CC-79AB4DA531A4}" type="slidenum">
              <a:rPr lang="en-US" altLang="zh-CN" sz="1800"/>
              <a:pPr/>
              <a:t>40</a:t>
            </a:fld>
            <a:endParaRPr lang="en-US" altLang="zh-CN" sz="1800"/>
          </a:p>
        </p:txBody>
      </p:sp>
      <p:sp>
        <p:nvSpPr>
          <p:cNvPr id="45059" name="Rectangle 2">
            <a:extLst>
              <a:ext uri="{FF2B5EF4-FFF2-40B4-BE49-F238E27FC236}">
                <a16:creationId xmlns:a16="http://schemas.microsoft.com/office/drawing/2014/main" id="{B032B40C-2147-A5E1-9F16-DC945D932AA9}"/>
              </a:ext>
            </a:extLst>
          </p:cNvPr>
          <p:cNvSpPr>
            <a:spLocks noGrp="1" noChangeArrowheads="1"/>
          </p:cNvSpPr>
          <p:nvPr>
            <p:ph type="title"/>
          </p:nvPr>
        </p:nvSpPr>
        <p:spPr/>
        <p:txBody>
          <a:bodyPr/>
          <a:lstStyle/>
          <a:p>
            <a:pPr eaLnBrk="1" hangingPunct="1"/>
            <a:r>
              <a:rPr lang="en-US" altLang="zh-CN"/>
              <a:t>6.4 </a:t>
            </a:r>
            <a:r>
              <a:rPr lang="zh-CN" altLang="en-US"/>
              <a:t>生命周期模型：各种活动之间的关系</a:t>
            </a:r>
          </a:p>
        </p:txBody>
      </p:sp>
      <p:sp>
        <p:nvSpPr>
          <p:cNvPr id="45060" name="Rectangle 3">
            <a:extLst>
              <a:ext uri="{FF2B5EF4-FFF2-40B4-BE49-F238E27FC236}">
                <a16:creationId xmlns:a16="http://schemas.microsoft.com/office/drawing/2014/main" id="{D5B52A70-360D-F58D-2D24-896751CD3B53}"/>
              </a:ext>
            </a:extLst>
          </p:cNvPr>
          <p:cNvSpPr>
            <a:spLocks noGrp="1" noChangeArrowheads="1"/>
          </p:cNvSpPr>
          <p:nvPr>
            <p:ph idx="1"/>
          </p:nvPr>
        </p:nvSpPr>
        <p:spPr/>
        <p:txBody>
          <a:bodyPr/>
          <a:lstStyle/>
          <a:p>
            <a:pPr eaLnBrk="1" hangingPunct="1"/>
            <a:r>
              <a:rPr lang="zh-CN" altLang="en-US"/>
              <a:t>存在</a:t>
            </a:r>
            <a:r>
              <a:rPr lang="zh-CN" altLang="en-US" b="1">
                <a:solidFill>
                  <a:srgbClr val="0070C0"/>
                </a:solidFill>
              </a:rPr>
              <a:t>许多生命周期模型</a:t>
            </a:r>
            <a:r>
              <a:rPr lang="zh-CN" altLang="en-US"/>
              <a:t>，在</a:t>
            </a:r>
            <a:r>
              <a:rPr lang="zh-CN" altLang="en-US" b="1">
                <a:solidFill>
                  <a:srgbClr val="0070C0"/>
                </a:solidFill>
              </a:rPr>
              <a:t>复杂度</a:t>
            </a:r>
            <a:r>
              <a:rPr lang="zh-CN" altLang="en-US"/>
              <a:t>和</a:t>
            </a:r>
            <a:r>
              <a:rPr lang="zh-CN" altLang="en-US" b="1">
                <a:solidFill>
                  <a:srgbClr val="0070C0"/>
                </a:solidFill>
              </a:rPr>
              <a:t>完备性</a:t>
            </a:r>
            <a:r>
              <a:rPr lang="zh-CN" altLang="en-US"/>
              <a:t>上各有区别</a:t>
            </a:r>
            <a:endParaRPr lang="en-US" altLang="zh-CN"/>
          </a:p>
          <a:p>
            <a:pPr eaLnBrk="1" hangingPunct="1">
              <a:buFontTx/>
              <a:buNone/>
            </a:pPr>
            <a:endParaRPr lang="zh-CN" altLang="en-US"/>
          </a:p>
          <a:p>
            <a:pPr lvl="1" eaLnBrk="1" hangingPunct="1"/>
            <a:r>
              <a:rPr lang="zh-CN" altLang="en-US"/>
              <a:t>对于仅需几个设计者的小型项目，</a:t>
            </a:r>
            <a:r>
              <a:rPr lang="zh-CN" altLang="en-US" b="1">
                <a:solidFill>
                  <a:srgbClr val="0070C0"/>
                </a:solidFill>
              </a:rPr>
              <a:t>简单过程</a:t>
            </a:r>
            <a:r>
              <a:rPr lang="zh-CN" altLang="en-US"/>
              <a:t>即可满足</a:t>
            </a:r>
          </a:p>
          <a:p>
            <a:pPr lvl="1" eaLnBrk="1" hangingPunct="1"/>
            <a:r>
              <a:rPr lang="zh-CN" altLang="en-US"/>
              <a:t>对于面向众多用户和开发者的大型项目，则需要</a:t>
            </a:r>
            <a:r>
              <a:rPr lang="zh-CN" altLang="en-US" b="1">
                <a:solidFill>
                  <a:srgbClr val="0070C0"/>
                </a:solidFill>
              </a:rPr>
              <a:t>更为结构化、更为严格的过程</a:t>
            </a:r>
            <a:endParaRPr lang="en-US" altLang="zh-CN" b="1">
              <a:solidFill>
                <a:srgbClr val="0070C0"/>
              </a:solidFill>
            </a:endParaRPr>
          </a:p>
          <a:p>
            <a:pPr lvl="1" eaLnBrk="1" hangingPunct="1">
              <a:buFontTx/>
              <a:buNone/>
            </a:pPr>
            <a:endParaRPr lang="zh-CN" altLang="en-US"/>
          </a:p>
          <a:p>
            <a:pPr eaLnBrk="1" hangingPunct="1"/>
            <a:r>
              <a:rPr lang="zh-CN" altLang="en-US"/>
              <a:t>所有过程模型均为</a:t>
            </a:r>
            <a:r>
              <a:rPr lang="zh-CN" altLang="en-US" b="1">
                <a:solidFill>
                  <a:srgbClr val="0070C0"/>
                </a:solidFill>
              </a:rPr>
              <a:t>实际过程的抽象</a:t>
            </a:r>
            <a:r>
              <a:rPr lang="zh-CN" altLang="en-US"/>
              <a:t>或</a:t>
            </a:r>
            <a:r>
              <a:rPr lang="zh-CN" altLang="en-US" b="1">
                <a:solidFill>
                  <a:srgbClr val="0070C0"/>
                </a:solidFill>
              </a:rPr>
              <a:t>一般化</a:t>
            </a:r>
          </a:p>
          <a:p>
            <a:pPr lvl="1" eaLnBrk="1" hangingPunct="1"/>
            <a:r>
              <a:rPr lang="zh-CN" altLang="en-US"/>
              <a:t>若要在</a:t>
            </a:r>
            <a:r>
              <a:rPr lang="zh-CN" altLang="en-US" b="1">
                <a:solidFill>
                  <a:srgbClr val="0070C0"/>
                </a:solidFill>
              </a:rPr>
              <a:t>实际开发中采用</a:t>
            </a:r>
            <a:r>
              <a:rPr lang="zh-CN" altLang="en-US"/>
              <a:t>，则需根据开发的上下文将其</a:t>
            </a:r>
            <a:r>
              <a:rPr lang="zh-CN" altLang="en-US" b="1">
                <a:solidFill>
                  <a:srgbClr val="0070C0"/>
                </a:solidFill>
              </a:rPr>
              <a:t>具体化</a:t>
            </a:r>
          </a:p>
          <a:p>
            <a:pPr lvl="2" eaLnBrk="1" hangingPunct="1"/>
            <a:r>
              <a:rPr lang="zh-CN" altLang="en-US"/>
              <a:t>例如：微软提倡小型开发组的企业文化，开发了一个同步与稳定的过程（框</a:t>
            </a:r>
            <a:r>
              <a:rPr lang="en-US" altLang="zh-CN"/>
              <a:t>6.3</a:t>
            </a:r>
            <a:r>
              <a:rPr lang="zh-CN" altLang="en-US"/>
              <a:t>）</a:t>
            </a:r>
            <a:endParaRPr lang="en-US" altLang="zh-CN"/>
          </a:p>
          <a:p>
            <a:pPr lvl="2" eaLnBrk="1" hangingPunct="1">
              <a:buFont typeface="Wingdings" panose="05000000000000000000" pitchFamily="2" charset="2"/>
              <a:buNone/>
            </a:pPr>
            <a:endParaRPr lang="zh-CN" altLang="en-US"/>
          </a:p>
          <a:p>
            <a:pPr lvl="1" eaLnBrk="1" hangingPunct="1"/>
            <a:r>
              <a:rPr lang="zh-CN" altLang="en-US"/>
              <a:t>以下简介</a:t>
            </a:r>
            <a:r>
              <a:rPr lang="en-US" altLang="zh-CN"/>
              <a:t>3</a:t>
            </a:r>
            <a:r>
              <a:rPr lang="zh-CN" altLang="en-US"/>
              <a:t>个软件工程和</a:t>
            </a:r>
            <a:r>
              <a:rPr lang="en-US" altLang="zh-CN"/>
              <a:t>2</a:t>
            </a:r>
            <a:r>
              <a:rPr lang="zh-CN" altLang="en-US"/>
              <a:t>个</a:t>
            </a:r>
            <a:r>
              <a:rPr lang="en-US" altLang="zh-CN"/>
              <a:t>HCI</a:t>
            </a:r>
            <a:r>
              <a:rPr lang="zh-CN" altLang="en-US"/>
              <a:t>的过程模型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3263550F-6823-A91F-37F6-B2B60E29A86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1271790-3A60-4BC4-BB71-5C32258E4769}" type="slidenum">
              <a:rPr lang="en-US" altLang="zh-CN" sz="1800"/>
              <a:pPr/>
              <a:t>41</a:t>
            </a:fld>
            <a:endParaRPr lang="en-US" altLang="zh-CN" sz="1800"/>
          </a:p>
        </p:txBody>
      </p:sp>
      <p:sp>
        <p:nvSpPr>
          <p:cNvPr id="46083" name="Rectangle 2">
            <a:extLst>
              <a:ext uri="{FF2B5EF4-FFF2-40B4-BE49-F238E27FC236}">
                <a16:creationId xmlns:a16="http://schemas.microsoft.com/office/drawing/2014/main" id="{D9B37451-ABE0-07AF-73C5-BB8AA8721F52}"/>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46084" name="Rectangle 3">
            <a:extLst>
              <a:ext uri="{FF2B5EF4-FFF2-40B4-BE49-F238E27FC236}">
                <a16:creationId xmlns:a16="http://schemas.microsoft.com/office/drawing/2014/main" id="{0C4F9AB0-02AC-618A-BD91-BEFE0260CFF1}"/>
              </a:ext>
            </a:extLst>
          </p:cNvPr>
          <p:cNvSpPr>
            <a:spLocks noGrp="1" noChangeArrowheads="1"/>
          </p:cNvSpPr>
          <p:nvPr>
            <p:ph idx="1"/>
          </p:nvPr>
        </p:nvSpPr>
        <p:spPr/>
        <p:txBody>
          <a:bodyPr/>
          <a:lstStyle/>
          <a:p>
            <a:pPr eaLnBrk="1" hangingPunct="1"/>
            <a:r>
              <a:rPr lang="zh-CN" altLang="en-US"/>
              <a:t>说明</a:t>
            </a:r>
            <a:r>
              <a:rPr lang="zh-CN" altLang="en-US" b="1">
                <a:solidFill>
                  <a:srgbClr val="C00000"/>
                </a:solidFill>
              </a:rPr>
              <a:t>交互设计</a:t>
            </a:r>
            <a:r>
              <a:rPr lang="zh-CN" altLang="en-US"/>
              <a:t>的</a:t>
            </a:r>
            <a:r>
              <a:rPr lang="en-US" altLang="zh-CN" b="1">
                <a:solidFill>
                  <a:srgbClr val="C00000"/>
                </a:solidFill>
              </a:rPr>
              <a:t>4</a:t>
            </a:r>
            <a:r>
              <a:rPr lang="zh-CN" altLang="en-US" b="1">
                <a:solidFill>
                  <a:srgbClr val="C00000"/>
                </a:solidFill>
              </a:rPr>
              <a:t>项活动</a:t>
            </a:r>
            <a:r>
              <a:rPr lang="zh-CN" altLang="en-US"/>
              <a:t>之间的输入</a:t>
            </a:r>
            <a:r>
              <a:rPr lang="en-US" altLang="zh-CN"/>
              <a:t>/</a:t>
            </a:r>
            <a:r>
              <a:rPr lang="zh-CN" altLang="en-US"/>
              <a:t>出及时序关系</a:t>
            </a:r>
          </a:p>
        </p:txBody>
      </p:sp>
      <p:sp>
        <p:nvSpPr>
          <p:cNvPr id="46085" name="Arc 4">
            <a:extLst>
              <a:ext uri="{FF2B5EF4-FFF2-40B4-BE49-F238E27FC236}">
                <a16:creationId xmlns:a16="http://schemas.microsoft.com/office/drawing/2014/main" id="{68B3ED96-481A-A515-4489-0746D42BF993}"/>
              </a:ext>
            </a:extLst>
          </p:cNvPr>
          <p:cNvSpPr>
            <a:spLocks noChangeArrowheads="1"/>
          </p:cNvSpPr>
          <p:nvPr/>
        </p:nvSpPr>
        <p:spPr bwMode="auto">
          <a:xfrm>
            <a:off x="5019675" y="2373313"/>
            <a:ext cx="1371600" cy="1371600"/>
          </a:xfrm>
          <a:custGeom>
            <a:avLst/>
            <a:gdLst>
              <a:gd name="T0" fmla="*/ -64 w 21600"/>
              <a:gd name="T1" fmla="*/ 0 h 21600"/>
              <a:gd name="T2" fmla="*/ 1371600 w 21600"/>
              <a:gd name="T3" fmla="*/ 1371600 h 21600"/>
              <a:gd name="T4" fmla="*/ -64 w 21600"/>
              <a:gd name="T5" fmla="*/ 0 h 21600"/>
              <a:gd name="T6" fmla="*/ 1371600 w 21600"/>
              <a:gd name="T7" fmla="*/ 1371600 h 21600"/>
              <a:gd name="T8" fmla="*/ 0 w 21600"/>
              <a:gd name="T9" fmla="*/ 13716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6" name="Oval 5">
            <a:extLst>
              <a:ext uri="{FF2B5EF4-FFF2-40B4-BE49-F238E27FC236}">
                <a16:creationId xmlns:a16="http://schemas.microsoft.com/office/drawing/2014/main" id="{CE46B19A-A106-6522-E97A-C0FF32517034}"/>
              </a:ext>
            </a:extLst>
          </p:cNvPr>
          <p:cNvSpPr>
            <a:spLocks noChangeArrowheads="1"/>
          </p:cNvSpPr>
          <p:nvPr/>
        </p:nvSpPr>
        <p:spPr bwMode="auto">
          <a:xfrm>
            <a:off x="3267075" y="1763713"/>
            <a:ext cx="1828800" cy="1143000"/>
          </a:xfrm>
          <a:prstGeom prst="ellipse">
            <a:avLst/>
          </a:prstGeom>
          <a:solidFill>
            <a:schemeClr val="folHlink"/>
          </a:solidFill>
          <a:ln w="12700">
            <a:solidFill>
              <a:schemeClr val="tx1"/>
            </a:solidFill>
            <a:round/>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87" name="Oval 6">
            <a:extLst>
              <a:ext uri="{FF2B5EF4-FFF2-40B4-BE49-F238E27FC236}">
                <a16:creationId xmlns:a16="http://schemas.microsoft.com/office/drawing/2014/main" id="{820EF50B-E5A9-49A2-DDE7-C5F4EBEA0F2D}"/>
              </a:ext>
            </a:extLst>
          </p:cNvPr>
          <p:cNvSpPr>
            <a:spLocks noChangeArrowheads="1"/>
          </p:cNvSpPr>
          <p:nvPr/>
        </p:nvSpPr>
        <p:spPr bwMode="auto">
          <a:xfrm>
            <a:off x="1042988" y="3213100"/>
            <a:ext cx="1828800" cy="1143000"/>
          </a:xfrm>
          <a:prstGeom prst="ellipse">
            <a:avLst/>
          </a:prstGeom>
          <a:solidFill>
            <a:schemeClr val="folHlink"/>
          </a:solidFill>
          <a:ln w="12700">
            <a:solidFill>
              <a:schemeClr val="tx1"/>
            </a:solidFill>
            <a:round/>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88" name="Oval 7">
            <a:extLst>
              <a:ext uri="{FF2B5EF4-FFF2-40B4-BE49-F238E27FC236}">
                <a16:creationId xmlns:a16="http://schemas.microsoft.com/office/drawing/2014/main" id="{30188281-59B1-0446-6771-D38674BB27FE}"/>
              </a:ext>
            </a:extLst>
          </p:cNvPr>
          <p:cNvSpPr>
            <a:spLocks noChangeArrowheads="1"/>
          </p:cNvSpPr>
          <p:nvPr/>
        </p:nvSpPr>
        <p:spPr bwMode="auto">
          <a:xfrm>
            <a:off x="5476875" y="3592513"/>
            <a:ext cx="1828800" cy="1143000"/>
          </a:xfrm>
          <a:prstGeom prst="ellipse">
            <a:avLst/>
          </a:prstGeom>
          <a:solidFill>
            <a:schemeClr val="folHlink"/>
          </a:solidFill>
          <a:ln w="12700">
            <a:solidFill>
              <a:schemeClr val="tx1"/>
            </a:solidFill>
            <a:round/>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89" name="Text Box 8">
            <a:extLst>
              <a:ext uri="{FF2B5EF4-FFF2-40B4-BE49-F238E27FC236}">
                <a16:creationId xmlns:a16="http://schemas.microsoft.com/office/drawing/2014/main" id="{7424C664-1735-8450-74D3-91792E274D1C}"/>
              </a:ext>
            </a:extLst>
          </p:cNvPr>
          <p:cNvSpPr txBox="1">
            <a:spLocks noChangeArrowheads="1"/>
          </p:cNvSpPr>
          <p:nvPr/>
        </p:nvSpPr>
        <p:spPr bwMode="auto">
          <a:xfrm>
            <a:off x="5934075" y="3973513"/>
            <a:ext cx="973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Evaluate</a:t>
            </a:r>
          </a:p>
        </p:txBody>
      </p:sp>
      <p:sp>
        <p:nvSpPr>
          <p:cNvPr id="46090" name="Text Box 9">
            <a:extLst>
              <a:ext uri="{FF2B5EF4-FFF2-40B4-BE49-F238E27FC236}">
                <a16:creationId xmlns:a16="http://schemas.microsoft.com/office/drawing/2014/main" id="{871C9DC5-1EB6-07B6-4831-8B19E4252078}"/>
              </a:ext>
            </a:extLst>
          </p:cNvPr>
          <p:cNvSpPr txBox="1">
            <a:spLocks noChangeArrowheads="1"/>
          </p:cNvSpPr>
          <p:nvPr/>
        </p:nvSpPr>
        <p:spPr bwMode="auto">
          <a:xfrm>
            <a:off x="1438275" y="3592513"/>
            <a:ext cx="1266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(Re) Design</a:t>
            </a:r>
            <a:endParaRPr lang="en-GB" altLang="zh-CN" sz="2000">
              <a:latin typeface="Arial" panose="020B0604020202020204" pitchFamily="34" charset="0"/>
            </a:endParaRPr>
          </a:p>
        </p:txBody>
      </p:sp>
      <p:sp>
        <p:nvSpPr>
          <p:cNvPr id="46091" name="Text Box 10">
            <a:extLst>
              <a:ext uri="{FF2B5EF4-FFF2-40B4-BE49-F238E27FC236}">
                <a16:creationId xmlns:a16="http://schemas.microsoft.com/office/drawing/2014/main" id="{B1BA5C47-FB98-F4D7-070C-FB14623B80D5}"/>
              </a:ext>
            </a:extLst>
          </p:cNvPr>
          <p:cNvSpPr txBox="1">
            <a:spLocks noChangeArrowheads="1"/>
          </p:cNvSpPr>
          <p:nvPr/>
        </p:nvSpPr>
        <p:spPr bwMode="auto">
          <a:xfrm>
            <a:off x="3419475" y="1916113"/>
            <a:ext cx="15636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GB" altLang="zh-CN" sz="1600">
                <a:latin typeface="Arial" panose="020B0604020202020204" pitchFamily="34" charset="0"/>
              </a:rPr>
              <a:t>Identify needs/ </a:t>
            </a:r>
          </a:p>
          <a:p>
            <a:pPr algn="ctr"/>
            <a:r>
              <a:rPr lang="en-GB" altLang="zh-CN" sz="1600">
                <a:latin typeface="Arial" panose="020B0604020202020204" pitchFamily="34" charset="0"/>
              </a:rPr>
              <a:t>establish </a:t>
            </a:r>
          </a:p>
          <a:p>
            <a:pPr algn="ctr"/>
            <a:r>
              <a:rPr lang="en-GB" altLang="zh-CN" sz="1600">
                <a:latin typeface="Arial" panose="020B0604020202020204" pitchFamily="34" charset="0"/>
              </a:rPr>
              <a:t>requirements</a:t>
            </a:r>
            <a:endParaRPr lang="en-GB" altLang="zh-CN" sz="2000">
              <a:latin typeface="Arial" panose="020B0604020202020204" pitchFamily="34" charset="0"/>
            </a:endParaRPr>
          </a:p>
        </p:txBody>
      </p:sp>
      <p:sp>
        <p:nvSpPr>
          <p:cNvPr id="46092" name="Oval 11">
            <a:extLst>
              <a:ext uri="{FF2B5EF4-FFF2-40B4-BE49-F238E27FC236}">
                <a16:creationId xmlns:a16="http://schemas.microsoft.com/office/drawing/2014/main" id="{AF9F9A31-B147-D812-303A-88446502B588}"/>
              </a:ext>
            </a:extLst>
          </p:cNvPr>
          <p:cNvSpPr>
            <a:spLocks noChangeArrowheads="1"/>
          </p:cNvSpPr>
          <p:nvPr/>
        </p:nvSpPr>
        <p:spPr bwMode="auto">
          <a:xfrm>
            <a:off x="3419475" y="4430713"/>
            <a:ext cx="1828800" cy="1143000"/>
          </a:xfrm>
          <a:prstGeom prst="ellipse">
            <a:avLst/>
          </a:prstGeom>
          <a:solidFill>
            <a:schemeClr val="folHlink"/>
          </a:solidFill>
          <a:ln w="12700">
            <a:solidFill>
              <a:schemeClr val="tx1"/>
            </a:solidFill>
            <a:round/>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93" name="Text Box 12">
            <a:extLst>
              <a:ext uri="{FF2B5EF4-FFF2-40B4-BE49-F238E27FC236}">
                <a16:creationId xmlns:a16="http://schemas.microsoft.com/office/drawing/2014/main" id="{545CDE22-75C2-B1C3-36DE-2A50578E2D70}"/>
              </a:ext>
            </a:extLst>
          </p:cNvPr>
          <p:cNvSpPr txBox="1">
            <a:spLocks noChangeArrowheads="1"/>
          </p:cNvSpPr>
          <p:nvPr/>
        </p:nvSpPr>
        <p:spPr bwMode="auto">
          <a:xfrm>
            <a:off x="3876675" y="4583113"/>
            <a:ext cx="11668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Build an </a:t>
            </a:r>
          </a:p>
          <a:p>
            <a:r>
              <a:rPr lang="en-GB" altLang="zh-CN" sz="1600">
                <a:latin typeface="Arial" panose="020B0604020202020204" pitchFamily="34" charset="0"/>
              </a:rPr>
              <a:t>interactive </a:t>
            </a:r>
          </a:p>
          <a:p>
            <a:r>
              <a:rPr lang="en-GB" altLang="zh-CN" sz="1600">
                <a:latin typeface="Arial" panose="020B0604020202020204" pitchFamily="34" charset="0"/>
              </a:rPr>
              <a:t>version</a:t>
            </a:r>
          </a:p>
        </p:txBody>
      </p:sp>
      <p:sp>
        <p:nvSpPr>
          <p:cNvPr id="46094" name="Arc 13">
            <a:extLst>
              <a:ext uri="{FF2B5EF4-FFF2-40B4-BE49-F238E27FC236}">
                <a16:creationId xmlns:a16="http://schemas.microsoft.com/office/drawing/2014/main" id="{1F40F3A9-3B63-63A0-020C-EB3B18113061}"/>
              </a:ext>
            </a:extLst>
          </p:cNvPr>
          <p:cNvSpPr>
            <a:spLocks noChangeArrowheads="1"/>
          </p:cNvSpPr>
          <p:nvPr/>
        </p:nvSpPr>
        <p:spPr bwMode="auto">
          <a:xfrm flipH="1">
            <a:off x="1743075" y="2373313"/>
            <a:ext cx="1524000" cy="838200"/>
          </a:xfrm>
          <a:custGeom>
            <a:avLst/>
            <a:gdLst>
              <a:gd name="T0" fmla="*/ -71 w 21600"/>
              <a:gd name="T1" fmla="*/ 0 h 21600"/>
              <a:gd name="T2" fmla="*/ 1524000 w 21600"/>
              <a:gd name="T3" fmla="*/ 838200 h 21600"/>
              <a:gd name="T4" fmla="*/ -71 w 21600"/>
              <a:gd name="T5" fmla="*/ 0 h 21600"/>
              <a:gd name="T6" fmla="*/ 1524000 w 21600"/>
              <a:gd name="T7" fmla="*/ 838200 h 21600"/>
              <a:gd name="T8" fmla="*/ 0 w 21600"/>
              <a:gd name="T9" fmla="*/ 8382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5" name="Arc 14">
            <a:extLst>
              <a:ext uri="{FF2B5EF4-FFF2-40B4-BE49-F238E27FC236}">
                <a16:creationId xmlns:a16="http://schemas.microsoft.com/office/drawing/2014/main" id="{3AB7DC47-231E-F2E0-D674-DD1FD0624B32}"/>
              </a:ext>
            </a:extLst>
          </p:cNvPr>
          <p:cNvSpPr>
            <a:spLocks noChangeArrowheads="1"/>
          </p:cNvSpPr>
          <p:nvPr/>
        </p:nvSpPr>
        <p:spPr bwMode="auto">
          <a:xfrm flipV="1">
            <a:off x="2352675" y="2525713"/>
            <a:ext cx="990600" cy="762000"/>
          </a:xfrm>
          <a:custGeom>
            <a:avLst/>
            <a:gdLst>
              <a:gd name="T0" fmla="*/ -46 w 21600"/>
              <a:gd name="T1" fmla="*/ 0 h 21600"/>
              <a:gd name="T2" fmla="*/ 990600 w 21600"/>
              <a:gd name="T3" fmla="*/ 762000 h 21600"/>
              <a:gd name="T4" fmla="*/ -46 w 21600"/>
              <a:gd name="T5" fmla="*/ 0 h 21600"/>
              <a:gd name="T6" fmla="*/ 990600 w 21600"/>
              <a:gd name="T7" fmla="*/ 762000 h 21600"/>
              <a:gd name="T8" fmla="*/ 0 w 21600"/>
              <a:gd name="T9" fmla="*/ 7620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6" name="Arc 15">
            <a:extLst>
              <a:ext uri="{FF2B5EF4-FFF2-40B4-BE49-F238E27FC236}">
                <a16:creationId xmlns:a16="http://schemas.microsoft.com/office/drawing/2014/main" id="{660BBD9D-AC50-96F9-6E0E-5BB0CD0A5A8B}"/>
              </a:ext>
            </a:extLst>
          </p:cNvPr>
          <p:cNvSpPr>
            <a:spLocks noChangeArrowheads="1"/>
          </p:cNvSpPr>
          <p:nvPr/>
        </p:nvSpPr>
        <p:spPr bwMode="auto">
          <a:xfrm flipH="1" flipV="1">
            <a:off x="1971675" y="4354513"/>
            <a:ext cx="1524000" cy="914400"/>
          </a:xfrm>
          <a:custGeom>
            <a:avLst/>
            <a:gdLst>
              <a:gd name="T0" fmla="*/ -71 w 21600"/>
              <a:gd name="T1" fmla="*/ 0 h 21600"/>
              <a:gd name="T2" fmla="*/ 1524000 w 21600"/>
              <a:gd name="T3" fmla="*/ 914400 h 21600"/>
              <a:gd name="T4" fmla="*/ -71 w 21600"/>
              <a:gd name="T5" fmla="*/ 0 h 21600"/>
              <a:gd name="T6" fmla="*/ 1524000 w 21600"/>
              <a:gd name="T7" fmla="*/ 914400 h 21600"/>
              <a:gd name="T8" fmla="*/ 0 w 21600"/>
              <a:gd name="T9" fmla="*/ 9144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7" name="Arc 16">
            <a:extLst>
              <a:ext uri="{FF2B5EF4-FFF2-40B4-BE49-F238E27FC236}">
                <a16:creationId xmlns:a16="http://schemas.microsoft.com/office/drawing/2014/main" id="{2990B323-1A8A-8332-7AE4-B7221D06D156}"/>
              </a:ext>
            </a:extLst>
          </p:cNvPr>
          <p:cNvSpPr>
            <a:spLocks noChangeArrowheads="1"/>
          </p:cNvSpPr>
          <p:nvPr/>
        </p:nvSpPr>
        <p:spPr bwMode="auto">
          <a:xfrm>
            <a:off x="2352675" y="4278313"/>
            <a:ext cx="1143000" cy="534987"/>
          </a:xfrm>
          <a:custGeom>
            <a:avLst/>
            <a:gdLst>
              <a:gd name="T0" fmla="*/ 0 w 22406"/>
              <a:gd name="T1" fmla="*/ 372 h 21600"/>
              <a:gd name="T2" fmla="*/ 41117 w 22406"/>
              <a:gd name="T3" fmla="*/ 0 h 21600"/>
              <a:gd name="T4" fmla="*/ 1143000 w 22406"/>
              <a:gd name="T5" fmla="*/ 534987 h 21600"/>
              <a:gd name="T6" fmla="*/ 0 w 22406"/>
              <a:gd name="T7" fmla="*/ 372 h 21600"/>
              <a:gd name="T8" fmla="*/ 41117 w 22406"/>
              <a:gd name="T9" fmla="*/ 0 h 21600"/>
              <a:gd name="T10" fmla="*/ 1143000 w 22406"/>
              <a:gd name="T11" fmla="*/ 534987 h 21600"/>
              <a:gd name="T12" fmla="*/ 41117 w 22406"/>
              <a:gd name="T13" fmla="*/ 534987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406" h="21600" fill="none">
                <a:moveTo>
                  <a:pt x="0" y="15"/>
                </a:moveTo>
                <a:cubicBezTo>
                  <a:pt x="268" y="5"/>
                  <a:pt x="537" y="-1"/>
                  <a:pt x="806" y="0"/>
                </a:cubicBezTo>
                <a:cubicBezTo>
                  <a:pt x="12735" y="0"/>
                  <a:pt x="22406" y="9670"/>
                  <a:pt x="22406" y="21600"/>
                </a:cubicBezTo>
              </a:path>
              <a:path w="22406" h="21600" stroke="0">
                <a:moveTo>
                  <a:pt x="0" y="15"/>
                </a:moveTo>
                <a:cubicBezTo>
                  <a:pt x="268" y="5"/>
                  <a:pt x="537" y="-1"/>
                  <a:pt x="806" y="0"/>
                </a:cubicBezTo>
                <a:cubicBezTo>
                  <a:pt x="12735" y="0"/>
                  <a:pt x="22406" y="9670"/>
                  <a:pt x="22406" y="21600"/>
                </a:cubicBezTo>
                <a:lnTo>
                  <a:pt x="806" y="21600"/>
                </a:lnTo>
                <a:lnTo>
                  <a:pt x="0" y="15"/>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8" name="Arc 17">
            <a:extLst>
              <a:ext uri="{FF2B5EF4-FFF2-40B4-BE49-F238E27FC236}">
                <a16:creationId xmlns:a16="http://schemas.microsoft.com/office/drawing/2014/main" id="{421CCB25-7233-7A9F-2641-9FAB8FE8455A}"/>
              </a:ext>
            </a:extLst>
          </p:cNvPr>
          <p:cNvSpPr>
            <a:spLocks noChangeArrowheads="1"/>
          </p:cNvSpPr>
          <p:nvPr/>
        </p:nvSpPr>
        <p:spPr bwMode="auto">
          <a:xfrm flipV="1">
            <a:off x="5248275" y="4735513"/>
            <a:ext cx="762000" cy="457200"/>
          </a:xfrm>
          <a:custGeom>
            <a:avLst/>
            <a:gdLst>
              <a:gd name="T0" fmla="*/ -35 w 21600"/>
              <a:gd name="T1" fmla="*/ 0 h 21600"/>
              <a:gd name="T2" fmla="*/ 762000 w 21600"/>
              <a:gd name="T3" fmla="*/ 457200 h 21600"/>
              <a:gd name="T4" fmla="*/ -35 w 21600"/>
              <a:gd name="T5" fmla="*/ 0 h 21600"/>
              <a:gd name="T6" fmla="*/ 762000 w 21600"/>
              <a:gd name="T7" fmla="*/ 457200 h 21600"/>
              <a:gd name="T8" fmla="*/ 0 w 21600"/>
              <a:gd name="T9" fmla="*/ 4572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9" name="Arc 18">
            <a:extLst>
              <a:ext uri="{FF2B5EF4-FFF2-40B4-BE49-F238E27FC236}">
                <a16:creationId xmlns:a16="http://schemas.microsoft.com/office/drawing/2014/main" id="{490EA046-3DFA-DD60-13EC-E5EE15CEDA48}"/>
              </a:ext>
            </a:extLst>
          </p:cNvPr>
          <p:cNvSpPr>
            <a:spLocks noChangeArrowheads="1"/>
          </p:cNvSpPr>
          <p:nvPr/>
        </p:nvSpPr>
        <p:spPr bwMode="auto">
          <a:xfrm>
            <a:off x="7305675" y="4202113"/>
            <a:ext cx="914400" cy="1371600"/>
          </a:xfrm>
          <a:custGeom>
            <a:avLst/>
            <a:gdLst>
              <a:gd name="T0" fmla="*/ -42 w 21600"/>
              <a:gd name="T1" fmla="*/ 0 h 21600"/>
              <a:gd name="T2" fmla="*/ 914400 w 21600"/>
              <a:gd name="T3" fmla="*/ 1371600 h 21600"/>
              <a:gd name="T4" fmla="*/ -42 w 21600"/>
              <a:gd name="T5" fmla="*/ 0 h 21600"/>
              <a:gd name="T6" fmla="*/ 914400 w 21600"/>
              <a:gd name="T7" fmla="*/ 1371600 h 21600"/>
              <a:gd name="T8" fmla="*/ 0 w 21600"/>
              <a:gd name="T9" fmla="*/ 13716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0" name="Line 19">
            <a:extLst>
              <a:ext uri="{FF2B5EF4-FFF2-40B4-BE49-F238E27FC236}">
                <a16:creationId xmlns:a16="http://schemas.microsoft.com/office/drawing/2014/main" id="{8EF01671-4397-46BF-6E62-9FBE5C453BB5}"/>
              </a:ext>
            </a:extLst>
          </p:cNvPr>
          <p:cNvSpPr>
            <a:spLocks noChangeShapeType="1"/>
          </p:cNvSpPr>
          <p:nvPr/>
        </p:nvSpPr>
        <p:spPr bwMode="auto">
          <a:xfrm>
            <a:off x="8220075" y="5497513"/>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1" name="Line 20">
            <a:extLst>
              <a:ext uri="{FF2B5EF4-FFF2-40B4-BE49-F238E27FC236}">
                <a16:creationId xmlns:a16="http://schemas.microsoft.com/office/drawing/2014/main" id="{9624EBE4-EFA2-FB82-8AD7-518AF795316C}"/>
              </a:ext>
            </a:extLst>
          </p:cNvPr>
          <p:cNvSpPr>
            <a:spLocks noChangeShapeType="1"/>
          </p:cNvSpPr>
          <p:nvPr/>
        </p:nvSpPr>
        <p:spPr bwMode="auto">
          <a:xfrm flipH="1">
            <a:off x="2428875" y="4278313"/>
            <a:ext cx="76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2" name="Line 21">
            <a:extLst>
              <a:ext uri="{FF2B5EF4-FFF2-40B4-BE49-F238E27FC236}">
                <a16:creationId xmlns:a16="http://schemas.microsoft.com/office/drawing/2014/main" id="{91AD7A19-1396-7DC4-E33A-3E669DAB9BCD}"/>
              </a:ext>
            </a:extLst>
          </p:cNvPr>
          <p:cNvSpPr>
            <a:spLocks noChangeShapeType="1"/>
          </p:cNvSpPr>
          <p:nvPr/>
        </p:nvSpPr>
        <p:spPr bwMode="auto">
          <a:xfrm>
            <a:off x="3343275" y="5268913"/>
            <a:ext cx="152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3" name="Line 22">
            <a:extLst>
              <a:ext uri="{FF2B5EF4-FFF2-40B4-BE49-F238E27FC236}">
                <a16:creationId xmlns:a16="http://schemas.microsoft.com/office/drawing/2014/main" id="{02F1DD4B-BACD-0931-7EFF-78767D42E2B7}"/>
              </a:ext>
            </a:extLst>
          </p:cNvPr>
          <p:cNvSpPr>
            <a:spLocks noChangeShapeType="1"/>
          </p:cNvSpPr>
          <p:nvPr/>
        </p:nvSpPr>
        <p:spPr bwMode="auto">
          <a:xfrm>
            <a:off x="1743075" y="3135313"/>
            <a:ext cx="0" cy="7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4" name="Text Box 23">
            <a:extLst>
              <a:ext uri="{FF2B5EF4-FFF2-40B4-BE49-F238E27FC236}">
                <a16:creationId xmlns:a16="http://schemas.microsoft.com/office/drawing/2014/main" id="{3E2BF99C-FB6D-7754-B0B8-1921FA3B2DDB}"/>
              </a:ext>
            </a:extLst>
          </p:cNvPr>
          <p:cNvSpPr txBox="1">
            <a:spLocks noChangeArrowheads="1"/>
          </p:cNvSpPr>
          <p:nvPr/>
        </p:nvSpPr>
        <p:spPr bwMode="auto">
          <a:xfrm>
            <a:off x="7153275" y="5649913"/>
            <a:ext cx="1357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Final product</a:t>
            </a:r>
          </a:p>
        </p:txBody>
      </p:sp>
      <p:sp>
        <p:nvSpPr>
          <p:cNvPr id="46105" name="Line 24">
            <a:extLst>
              <a:ext uri="{FF2B5EF4-FFF2-40B4-BE49-F238E27FC236}">
                <a16:creationId xmlns:a16="http://schemas.microsoft.com/office/drawing/2014/main" id="{3451E097-6A6D-846F-3D8E-43D9AB2D7853}"/>
              </a:ext>
            </a:extLst>
          </p:cNvPr>
          <p:cNvSpPr>
            <a:spLocks noChangeShapeType="1"/>
          </p:cNvSpPr>
          <p:nvPr/>
        </p:nvSpPr>
        <p:spPr bwMode="auto">
          <a:xfrm flipV="1">
            <a:off x="3343275" y="2525713"/>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6" name="Line 25">
            <a:extLst>
              <a:ext uri="{FF2B5EF4-FFF2-40B4-BE49-F238E27FC236}">
                <a16:creationId xmlns:a16="http://schemas.microsoft.com/office/drawing/2014/main" id="{2C640750-D6B2-CC7C-758C-57AFF614AB06}"/>
              </a:ext>
            </a:extLst>
          </p:cNvPr>
          <p:cNvSpPr>
            <a:spLocks noChangeShapeType="1"/>
          </p:cNvSpPr>
          <p:nvPr/>
        </p:nvSpPr>
        <p:spPr bwMode="auto">
          <a:xfrm flipH="1" flipV="1">
            <a:off x="2886075" y="3744913"/>
            <a:ext cx="25908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7" name="Line 26">
            <a:extLst>
              <a:ext uri="{FF2B5EF4-FFF2-40B4-BE49-F238E27FC236}">
                <a16:creationId xmlns:a16="http://schemas.microsoft.com/office/drawing/2014/main" id="{51B626D2-E7DC-A8CF-51D4-1BC2E0E37876}"/>
              </a:ext>
            </a:extLst>
          </p:cNvPr>
          <p:cNvSpPr>
            <a:spLocks noChangeShapeType="1"/>
          </p:cNvSpPr>
          <p:nvPr/>
        </p:nvSpPr>
        <p:spPr bwMode="auto">
          <a:xfrm flipV="1">
            <a:off x="6010275" y="4659313"/>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8" name="Arc 27">
            <a:extLst>
              <a:ext uri="{FF2B5EF4-FFF2-40B4-BE49-F238E27FC236}">
                <a16:creationId xmlns:a16="http://schemas.microsoft.com/office/drawing/2014/main" id="{77AD58CF-9FEA-71F6-6C55-3659C1E275E5}"/>
              </a:ext>
            </a:extLst>
          </p:cNvPr>
          <p:cNvSpPr>
            <a:spLocks noChangeArrowheads="1"/>
          </p:cNvSpPr>
          <p:nvPr/>
        </p:nvSpPr>
        <p:spPr bwMode="auto">
          <a:xfrm>
            <a:off x="3495675" y="1535113"/>
            <a:ext cx="685800" cy="228600"/>
          </a:xfrm>
          <a:custGeom>
            <a:avLst/>
            <a:gdLst>
              <a:gd name="T0" fmla="*/ -32 w 21600"/>
              <a:gd name="T1" fmla="*/ 0 h 21600"/>
              <a:gd name="T2" fmla="*/ 685800 w 21600"/>
              <a:gd name="T3" fmla="*/ 228600 h 21600"/>
              <a:gd name="T4" fmla="*/ -32 w 21600"/>
              <a:gd name="T5" fmla="*/ 0 h 21600"/>
              <a:gd name="T6" fmla="*/ 685800 w 21600"/>
              <a:gd name="T7" fmla="*/ 228600 h 21600"/>
              <a:gd name="T8" fmla="*/ 0 w 21600"/>
              <a:gd name="T9" fmla="*/ 2286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9" name="Line 28">
            <a:extLst>
              <a:ext uri="{FF2B5EF4-FFF2-40B4-BE49-F238E27FC236}">
                <a16:creationId xmlns:a16="http://schemas.microsoft.com/office/drawing/2014/main" id="{DEE9042C-3664-636C-4E0B-319849849DAB}"/>
              </a:ext>
            </a:extLst>
          </p:cNvPr>
          <p:cNvSpPr>
            <a:spLocks noChangeShapeType="1"/>
          </p:cNvSpPr>
          <p:nvPr/>
        </p:nvSpPr>
        <p:spPr bwMode="auto">
          <a:xfrm>
            <a:off x="4181475" y="1687513"/>
            <a:ext cx="76200" cy="7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10" name="Line 29">
            <a:extLst>
              <a:ext uri="{FF2B5EF4-FFF2-40B4-BE49-F238E27FC236}">
                <a16:creationId xmlns:a16="http://schemas.microsoft.com/office/drawing/2014/main" id="{98552A3D-BF8C-E460-2BA3-DF44BC3C4B55}"/>
              </a:ext>
            </a:extLst>
          </p:cNvPr>
          <p:cNvSpPr>
            <a:spLocks noChangeShapeType="1"/>
          </p:cNvSpPr>
          <p:nvPr/>
        </p:nvSpPr>
        <p:spPr bwMode="auto">
          <a:xfrm flipH="1" flipV="1">
            <a:off x="5095875" y="2373313"/>
            <a:ext cx="76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6711004B-B3DA-0F2F-8C71-937C5172FFE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40956C6-A47A-4F8E-B6BD-3E491A9D0C72}" type="slidenum">
              <a:rPr lang="en-US" altLang="zh-CN" sz="1800"/>
              <a:pPr/>
              <a:t>42</a:t>
            </a:fld>
            <a:endParaRPr lang="en-US" altLang="zh-CN" sz="1800"/>
          </a:p>
        </p:txBody>
      </p:sp>
      <p:sp>
        <p:nvSpPr>
          <p:cNvPr id="47107" name="Rectangle 2">
            <a:extLst>
              <a:ext uri="{FF2B5EF4-FFF2-40B4-BE49-F238E27FC236}">
                <a16:creationId xmlns:a16="http://schemas.microsoft.com/office/drawing/2014/main" id="{13A66677-D40B-91AA-CE0C-5219ADC9BCF2}"/>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47108" name="Rectangle 3">
            <a:extLst>
              <a:ext uri="{FF2B5EF4-FFF2-40B4-BE49-F238E27FC236}">
                <a16:creationId xmlns:a16="http://schemas.microsoft.com/office/drawing/2014/main" id="{6590AD40-960B-BAE7-5D63-A2A31C67979A}"/>
              </a:ext>
            </a:extLst>
          </p:cNvPr>
          <p:cNvSpPr>
            <a:spLocks noGrp="1" noChangeArrowheads="1"/>
          </p:cNvSpPr>
          <p:nvPr>
            <p:ph idx="1"/>
          </p:nvPr>
        </p:nvSpPr>
        <p:spPr>
          <a:xfrm>
            <a:off x="685800" y="1066800"/>
            <a:ext cx="7772400" cy="4449763"/>
          </a:xfrm>
        </p:spPr>
        <p:txBody>
          <a:bodyPr/>
          <a:lstStyle/>
          <a:p>
            <a:pPr eaLnBrk="1" hangingPunct="1"/>
            <a:r>
              <a:rPr lang="zh-CN" altLang="en-US"/>
              <a:t>表示一种</a:t>
            </a:r>
            <a:r>
              <a:rPr lang="zh-CN" altLang="en-US" b="1">
                <a:solidFill>
                  <a:srgbClr val="C00000"/>
                </a:solidFill>
              </a:rPr>
              <a:t>演化式（</a:t>
            </a:r>
            <a:r>
              <a:rPr lang="en-US" altLang="zh-CN" b="1">
                <a:solidFill>
                  <a:srgbClr val="C00000"/>
                </a:solidFill>
              </a:rPr>
              <a:t>evolutionary</a:t>
            </a:r>
            <a:r>
              <a:rPr lang="zh-CN" altLang="en-US" b="1">
                <a:solidFill>
                  <a:srgbClr val="C00000"/>
                </a:solidFill>
              </a:rPr>
              <a:t>）原型开发</a:t>
            </a:r>
            <a:r>
              <a:rPr lang="zh-CN" altLang="en-US"/>
              <a:t>方法</a:t>
            </a:r>
          </a:p>
          <a:p>
            <a:pPr lvl="1" eaLnBrk="1" hangingPunct="1"/>
            <a:r>
              <a:rPr lang="zh-CN" altLang="en-US"/>
              <a:t>迭代所产生的原型形成了下次迭代的基础</a:t>
            </a:r>
          </a:p>
          <a:p>
            <a:pPr lvl="1" eaLnBrk="1" hangingPunct="1">
              <a:lnSpc>
                <a:spcPct val="110000"/>
              </a:lnSpc>
            </a:pPr>
            <a:r>
              <a:rPr lang="zh-CN" altLang="en-US"/>
              <a:t>实际产品被看成是从</a:t>
            </a:r>
            <a:r>
              <a:rPr lang="zh-CN" altLang="en-US" b="1">
                <a:solidFill>
                  <a:srgbClr val="0070C0"/>
                </a:solidFill>
              </a:rPr>
              <a:t>有限的初始版本</a:t>
            </a:r>
            <a:r>
              <a:rPr lang="zh-CN" altLang="en-US"/>
              <a:t>到</a:t>
            </a:r>
            <a:r>
              <a:rPr lang="zh-CN" altLang="en-US" b="1">
                <a:solidFill>
                  <a:srgbClr val="0070C0"/>
                </a:solidFill>
              </a:rPr>
              <a:t>最终产品</a:t>
            </a:r>
            <a:r>
              <a:rPr lang="zh-CN" altLang="en-US"/>
              <a:t>的演化</a:t>
            </a:r>
          </a:p>
          <a:p>
            <a:pPr lvl="1" eaLnBrk="1" hangingPunct="1">
              <a:lnSpc>
                <a:spcPct val="110000"/>
              </a:lnSpc>
            </a:pPr>
            <a:r>
              <a:rPr lang="zh-CN" altLang="en-US" b="1">
                <a:solidFill>
                  <a:srgbClr val="0070C0"/>
                </a:solidFill>
              </a:rPr>
              <a:t>迭代的遍数</a:t>
            </a:r>
            <a:r>
              <a:rPr lang="zh-CN" altLang="en-US"/>
              <a:t>受限于</a:t>
            </a:r>
            <a:r>
              <a:rPr lang="zh-CN" altLang="en-US" b="1">
                <a:solidFill>
                  <a:srgbClr val="0070C0"/>
                </a:solidFill>
              </a:rPr>
              <a:t>可利用的资源</a:t>
            </a:r>
            <a:r>
              <a:rPr lang="zh-CN" altLang="en-US"/>
              <a:t>（时间、人员、经费等）</a:t>
            </a:r>
            <a:endParaRPr lang="en-US" altLang="zh-CN"/>
          </a:p>
          <a:p>
            <a:pPr lvl="1" eaLnBrk="1" hangingPunct="1">
              <a:lnSpc>
                <a:spcPct val="110000"/>
              </a:lnSpc>
              <a:buFontTx/>
              <a:buNone/>
            </a:pPr>
            <a:endParaRPr lang="zh-CN" altLang="en-US"/>
          </a:p>
          <a:p>
            <a:pPr eaLnBrk="1" hangingPunct="1">
              <a:lnSpc>
                <a:spcPct val="110000"/>
              </a:lnSpc>
              <a:spcBef>
                <a:spcPct val="0"/>
              </a:spcBef>
            </a:pPr>
            <a:r>
              <a:rPr lang="zh-CN" altLang="en-US"/>
              <a:t>该模型也表示了</a:t>
            </a:r>
            <a:r>
              <a:rPr lang="zh-CN" altLang="en-US" b="1">
                <a:solidFill>
                  <a:srgbClr val="C00000"/>
                </a:solidFill>
              </a:rPr>
              <a:t>交互设计</a:t>
            </a:r>
            <a:r>
              <a:rPr lang="zh-CN" altLang="en-US"/>
              <a:t>的</a:t>
            </a:r>
            <a:r>
              <a:rPr lang="en-US" altLang="zh-CN" b="1">
                <a:solidFill>
                  <a:srgbClr val="C00000"/>
                </a:solidFill>
              </a:rPr>
              <a:t>3</a:t>
            </a:r>
            <a:r>
              <a:rPr lang="zh-CN" altLang="en-US" b="1">
                <a:solidFill>
                  <a:srgbClr val="C00000"/>
                </a:solidFill>
              </a:rPr>
              <a:t>个基本特征</a:t>
            </a:r>
            <a:endParaRPr lang="zh-CN" altLang="en-US"/>
          </a:p>
          <a:p>
            <a:pPr lvl="1" eaLnBrk="1" hangingPunct="1">
              <a:lnSpc>
                <a:spcPct val="110000"/>
              </a:lnSpc>
              <a:spcBef>
                <a:spcPct val="0"/>
              </a:spcBef>
            </a:pPr>
            <a:r>
              <a:rPr lang="zh-CN" altLang="en-US" b="1">
                <a:solidFill>
                  <a:srgbClr val="0070C0"/>
                </a:solidFill>
              </a:rPr>
              <a:t>用户为中心的设计</a:t>
            </a:r>
          </a:p>
          <a:p>
            <a:pPr lvl="1" eaLnBrk="1" hangingPunct="1">
              <a:lnSpc>
                <a:spcPct val="110000"/>
              </a:lnSpc>
              <a:spcBef>
                <a:spcPct val="0"/>
              </a:spcBef>
            </a:pPr>
            <a:r>
              <a:rPr lang="zh-CN" altLang="en-US" b="1">
                <a:solidFill>
                  <a:srgbClr val="0070C0"/>
                </a:solidFill>
              </a:rPr>
              <a:t>迭代</a:t>
            </a:r>
          </a:p>
          <a:p>
            <a:pPr lvl="1" eaLnBrk="1" hangingPunct="1">
              <a:lnSpc>
                <a:spcPct val="110000"/>
              </a:lnSpc>
              <a:spcBef>
                <a:spcPct val="0"/>
              </a:spcBef>
            </a:pPr>
            <a:r>
              <a:rPr lang="zh-CN" altLang="en-US"/>
              <a:t>评估依赖于</a:t>
            </a:r>
            <a:r>
              <a:rPr lang="zh-CN" altLang="en-US" b="1">
                <a:solidFill>
                  <a:srgbClr val="0070C0"/>
                </a:solidFill>
              </a:rPr>
              <a:t>可用性目标</a:t>
            </a:r>
          </a:p>
          <a:p>
            <a:pPr lvl="2" eaLnBrk="1" hangingPunct="1">
              <a:lnSpc>
                <a:spcPct val="110000"/>
              </a:lnSpc>
              <a:spcBef>
                <a:spcPct val="0"/>
              </a:spcBef>
            </a:pPr>
            <a:r>
              <a:rPr lang="zh-CN" altLang="en-US"/>
              <a:t>过程的结束取决于原型是否满足预定的可用性准则</a:t>
            </a:r>
            <a:endParaRPr lang="en-US" altLang="zh-CN"/>
          </a:p>
          <a:p>
            <a:pPr lvl="2" eaLnBrk="1" hangingPunct="1">
              <a:lnSpc>
                <a:spcPct val="110000"/>
              </a:lnSpc>
              <a:spcBef>
                <a:spcPct val="0"/>
              </a:spcBef>
              <a:buFont typeface="Wingdings" panose="05000000000000000000" pitchFamily="2" charset="2"/>
              <a:buNone/>
            </a:pPr>
            <a:endParaRPr lang="zh-CN" altLang="en-US"/>
          </a:p>
          <a:p>
            <a:pPr eaLnBrk="1" hangingPunct="1">
              <a:lnSpc>
                <a:spcPct val="110000"/>
              </a:lnSpc>
              <a:spcBef>
                <a:spcPct val="0"/>
              </a:spcBef>
            </a:pPr>
            <a:r>
              <a:rPr lang="zh-CN" altLang="en-US"/>
              <a:t>至此唯一未说明的是</a:t>
            </a:r>
            <a:r>
              <a:rPr lang="zh-CN" altLang="en-US" b="1">
                <a:solidFill>
                  <a:srgbClr val="C00000"/>
                </a:solidFill>
              </a:rPr>
              <a:t>如何建立原型的交互式版本</a:t>
            </a:r>
          </a:p>
          <a:p>
            <a:pPr lvl="1" eaLnBrk="1" hangingPunct="1">
              <a:lnSpc>
                <a:spcPct val="110000"/>
              </a:lnSpc>
              <a:spcBef>
                <a:spcPct val="0"/>
              </a:spcBef>
            </a:pPr>
            <a:r>
              <a:rPr lang="zh-CN" altLang="en-US" b="1">
                <a:solidFill>
                  <a:srgbClr val="0070C0"/>
                </a:solidFill>
              </a:rPr>
              <a:t>界面（软</a:t>
            </a:r>
            <a:r>
              <a:rPr lang="en-US" altLang="zh-CN" b="1">
                <a:solidFill>
                  <a:srgbClr val="0070C0"/>
                </a:solidFill>
              </a:rPr>
              <a:t>/</a:t>
            </a:r>
            <a:r>
              <a:rPr lang="zh-CN" altLang="en-US" b="1">
                <a:solidFill>
                  <a:srgbClr val="0070C0"/>
                </a:solidFill>
              </a:rPr>
              <a:t>硬件）原型构造</a:t>
            </a:r>
            <a:r>
              <a:rPr lang="zh-CN" altLang="en-US"/>
              <a:t>和</a:t>
            </a:r>
            <a:r>
              <a:rPr lang="zh-CN" altLang="en-US" b="1">
                <a:solidFill>
                  <a:srgbClr val="0070C0"/>
                </a:solidFill>
              </a:rPr>
              <a:t>系统功能仿真</a:t>
            </a:r>
            <a:r>
              <a:rPr lang="zh-CN" altLang="en-US"/>
              <a:t>（代码实现）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37E9ADB3-4418-C0E6-1D44-F801736DA9F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5FF604A-8C7E-4B40-BE68-9ECD1E557FE5}" type="slidenum">
              <a:rPr lang="en-US" altLang="zh-CN" sz="1800"/>
              <a:pPr/>
              <a:t>43</a:t>
            </a:fld>
            <a:endParaRPr lang="en-US" altLang="zh-CN" sz="1800"/>
          </a:p>
        </p:txBody>
      </p:sp>
      <p:sp>
        <p:nvSpPr>
          <p:cNvPr id="48131" name="Rectangle 2">
            <a:extLst>
              <a:ext uri="{FF2B5EF4-FFF2-40B4-BE49-F238E27FC236}">
                <a16:creationId xmlns:a16="http://schemas.microsoft.com/office/drawing/2014/main" id="{14B95240-014A-EEFB-2256-EE613609819C}"/>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48132" name="Rectangle 3">
            <a:extLst>
              <a:ext uri="{FF2B5EF4-FFF2-40B4-BE49-F238E27FC236}">
                <a16:creationId xmlns:a16="http://schemas.microsoft.com/office/drawing/2014/main" id="{8966331A-33CA-500E-768A-12B8CBC29134}"/>
              </a:ext>
            </a:extLst>
          </p:cNvPr>
          <p:cNvSpPr>
            <a:spLocks noGrp="1" noChangeArrowheads="1"/>
          </p:cNvSpPr>
          <p:nvPr>
            <p:ph idx="1"/>
          </p:nvPr>
        </p:nvSpPr>
        <p:spPr/>
        <p:txBody>
          <a:bodyPr/>
          <a:lstStyle/>
          <a:p>
            <a:pPr eaLnBrk="1" hangingPunct="1"/>
            <a:r>
              <a:rPr lang="zh-CN" altLang="en-US"/>
              <a:t>下图是某产品的一些候选方案的设计原型</a:t>
            </a:r>
          </a:p>
        </p:txBody>
      </p:sp>
      <p:pic>
        <p:nvPicPr>
          <p:cNvPr id="48133" name="Picture 4">
            <a:extLst>
              <a:ext uri="{FF2B5EF4-FFF2-40B4-BE49-F238E27FC236}">
                <a16:creationId xmlns:a16="http://schemas.microsoft.com/office/drawing/2014/main" id="{7F74F6A7-9F2E-E5E3-F185-A61E82002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73238"/>
            <a:ext cx="40767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8134" name="Picture 5">
            <a:extLst>
              <a:ext uri="{FF2B5EF4-FFF2-40B4-BE49-F238E27FC236}">
                <a16:creationId xmlns:a16="http://schemas.microsoft.com/office/drawing/2014/main" id="{E5B0A93D-8268-2008-61C7-94496166D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773238"/>
            <a:ext cx="30480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8135" name="Picture 6">
            <a:extLst>
              <a:ext uri="{FF2B5EF4-FFF2-40B4-BE49-F238E27FC236}">
                <a16:creationId xmlns:a16="http://schemas.microsoft.com/office/drawing/2014/main" id="{0D48C8CC-D69B-239A-6F42-9EE42F1CF4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005263"/>
            <a:ext cx="304800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7EBD6758-2C40-7F92-DE5D-0215CD1DD3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B802499B-BB6B-4112-8E7F-7641B03267B9}" type="slidenum">
              <a:rPr lang="en-US" altLang="zh-CN" sz="1800"/>
              <a:pPr/>
              <a:t>44</a:t>
            </a:fld>
            <a:endParaRPr lang="en-US" altLang="zh-CN" sz="1800"/>
          </a:p>
        </p:txBody>
      </p:sp>
      <p:sp>
        <p:nvSpPr>
          <p:cNvPr id="49155" name="Rectangle 2">
            <a:extLst>
              <a:ext uri="{FF2B5EF4-FFF2-40B4-BE49-F238E27FC236}">
                <a16:creationId xmlns:a16="http://schemas.microsoft.com/office/drawing/2014/main" id="{234BC07F-7A8C-0806-B389-311E94874C19}"/>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49156" name="Rectangle 3">
            <a:extLst>
              <a:ext uri="{FF2B5EF4-FFF2-40B4-BE49-F238E27FC236}">
                <a16:creationId xmlns:a16="http://schemas.microsoft.com/office/drawing/2014/main" id="{9D161775-E7BA-E2B7-4B33-D7A380C1D9B7}"/>
              </a:ext>
            </a:extLst>
          </p:cNvPr>
          <p:cNvSpPr>
            <a:spLocks noGrp="1" noChangeArrowheads="1"/>
          </p:cNvSpPr>
          <p:nvPr>
            <p:ph idx="1"/>
          </p:nvPr>
        </p:nvSpPr>
        <p:spPr/>
        <p:txBody>
          <a:bodyPr/>
          <a:lstStyle/>
          <a:p>
            <a:pPr eaLnBrk="1" hangingPunct="1"/>
            <a:r>
              <a:rPr lang="zh-CN" altLang="en-US"/>
              <a:t>旅馆预定系统的原型开发实例</a:t>
            </a:r>
          </a:p>
          <a:p>
            <a:pPr lvl="1" eaLnBrk="1" hangingPunct="1"/>
            <a:r>
              <a:rPr lang="en-US" altLang="zh-CN" sz="2200" b="1">
                <a:solidFill>
                  <a:srgbClr val="0070C0"/>
                </a:solidFill>
              </a:rPr>
              <a:t>A hotel management problem </a:t>
            </a:r>
            <a:r>
              <a:rPr lang="en-US" altLang="zh-CN" sz="2200"/>
              <a:t>(scenario)</a:t>
            </a:r>
          </a:p>
          <a:p>
            <a:pPr lvl="1" eaLnBrk="1" hangingPunct="1">
              <a:buFontTx/>
              <a:buNone/>
            </a:pPr>
            <a:r>
              <a:rPr lang="en-US" altLang="zh-CN"/>
              <a:t>	</a:t>
            </a:r>
            <a:r>
              <a:rPr lang="zh-CN" altLang="en-US"/>
              <a:t>客人在酒店预订了房间。这家酒店将接受尽可能多的预订，因为它有可用的房间。当客人到达时，登记员会对他或她进行处理。店员会将客人提供的详细信息与已经记录的信息进行核对。有时客人在到达之前没有进行预订。有些客人想住在不吸烟的房间里。当客人离开酒店时，登记员会再次对其进行处理。职员检查住宿的详细情况并打印账单。客人付了账单，离开酒店，房间就空了。</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8CC15656-27DE-391C-84FA-5384D265217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8584A8B-D85A-4E38-ABBF-88386161AA29}" type="slidenum">
              <a:rPr lang="en-US" altLang="zh-CN" sz="1800"/>
              <a:pPr/>
              <a:t>45</a:t>
            </a:fld>
            <a:endParaRPr lang="en-US" altLang="zh-CN" sz="1800"/>
          </a:p>
        </p:txBody>
      </p:sp>
      <p:sp>
        <p:nvSpPr>
          <p:cNvPr id="50179" name="Rectangle 2">
            <a:extLst>
              <a:ext uri="{FF2B5EF4-FFF2-40B4-BE49-F238E27FC236}">
                <a16:creationId xmlns:a16="http://schemas.microsoft.com/office/drawing/2014/main" id="{72B1981A-9771-58ED-91D7-39FC29A97963}"/>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50180" name="Picture 4">
            <a:extLst>
              <a:ext uri="{FF2B5EF4-FFF2-40B4-BE49-F238E27FC236}">
                <a16:creationId xmlns:a16="http://schemas.microsoft.com/office/drawing/2014/main" id="{C87A7754-FE15-8DD5-6613-BFF20200CA39}"/>
              </a:ext>
            </a:extLst>
          </p:cNvPr>
          <p:cNvSpPr>
            <a:spLocks noChangeAspect="1" noChangeArrowheads="1"/>
          </p:cNvSpPr>
          <p:nvPr/>
        </p:nvSpPr>
        <p:spPr bwMode="auto">
          <a:xfrm>
            <a:off x="323850" y="1196975"/>
            <a:ext cx="8569325"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50181" name="Picture 4">
            <a:extLst>
              <a:ext uri="{FF2B5EF4-FFF2-40B4-BE49-F238E27FC236}">
                <a16:creationId xmlns:a16="http://schemas.microsoft.com/office/drawing/2014/main" id="{83DBFAA6-3EDD-3DFF-9DB2-6994FEA48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84313"/>
            <a:ext cx="85693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EC7EE39B-94C2-8180-708F-018537F9413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C96EED9-0068-469D-A07A-DCA70D632A90}" type="slidenum">
              <a:rPr lang="en-US" altLang="zh-CN" sz="1800"/>
              <a:pPr/>
              <a:t>46</a:t>
            </a:fld>
            <a:endParaRPr lang="en-US" altLang="zh-CN" sz="1800"/>
          </a:p>
        </p:txBody>
      </p:sp>
      <p:sp>
        <p:nvSpPr>
          <p:cNvPr id="51203" name="Rectangle 2">
            <a:extLst>
              <a:ext uri="{FF2B5EF4-FFF2-40B4-BE49-F238E27FC236}">
                <a16:creationId xmlns:a16="http://schemas.microsoft.com/office/drawing/2014/main" id="{897D9915-B69A-0D0A-E2B8-0BE86D02CB1F}"/>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51204" name="Rectangle 3">
            <a:extLst>
              <a:ext uri="{FF2B5EF4-FFF2-40B4-BE49-F238E27FC236}">
                <a16:creationId xmlns:a16="http://schemas.microsoft.com/office/drawing/2014/main" id="{9172D3A5-8326-908D-58F6-DD3ECB19ED62}"/>
              </a:ext>
            </a:extLst>
          </p:cNvPr>
          <p:cNvSpPr>
            <a:spLocks noGrp="1" noChangeArrowheads="1"/>
          </p:cNvSpPr>
          <p:nvPr>
            <p:ph idx="1"/>
          </p:nvPr>
        </p:nvSpPr>
        <p:spPr/>
        <p:txBody>
          <a:bodyPr/>
          <a:lstStyle/>
          <a:p>
            <a:pPr eaLnBrk="1" hangingPunct="1"/>
            <a:endParaRPr lang="zh-CN" altLang="zh-CN"/>
          </a:p>
        </p:txBody>
      </p:sp>
      <p:pic>
        <p:nvPicPr>
          <p:cNvPr id="51205" name="Picture 4">
            <a:extLst>
              <a:ext uri="{FF2B5EF4-FFF2-40B4-BE49-F238E27FC236}">
                <a16:creationId xmlns:a16="http://schemas.microsoft.com/office/drawing/2014/main" id="{0C767426-C059-B524-D75E-4DF45C87A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125538"/>
            <a:ext cx="619283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69633868-DB99-1A1C-609B-FE998D7309F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DBD4DA9-6EDA-42A1-B04D-2D54C2557005}" type="slidenum">
              <a:rPr lang="en-US" altLang="zh-CN" sz="1800"/>
              <a:pPr/>
              <a:t>47</a:t>
            </a:fld>
            <a:endParaRPr lang="en-US" altLang="zh-CN" sz="1800"/>
          </a:p>
        </p:txBody>
      </p:sp>
      <p:sp>
        <p:nvSpPr>
          <p:cNvPr id="52227" name="Rectangle 2">
            <a:extLst>
              <a:ext uri="{FF2B5EF4-FFF2-40B4-BE49-F238E27FC236}">
                <a16:creationId xmlns:a16="http://schemas.microsoft.com/office/drawing/2014/main" id="{2F2762C0-7F1E-B2E4-9404-3A4C537D6811}"/>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2228" name="Rectangle 3">
            <a:extLst>
              <a:ext uri="{FF2B5EF4-FFF2-40B4-BE49-F238E27FC236}">
                <a16:creationId xmlns:a16="http://schemas.microsoft.com/office/drawing/2014/main" id="{9820C950-E5D0-F9F6-BE48-CACE784C766A}"/>
              </a:ext>
            </a:extLst>
          </p:cNvPr>
          <p:cNvSpPr>
            <a:spLocks noGrp="1" noChangeArrowheads="1"/>
          </p:cNvSpPr>
          <p:nvPr>
            <p:ph idx="1"/>
          </p:nvPr>
        </p:nvSpPr>
        <p:spPr/>
        <p:txBody>
          <a:bodyPr/>
          <a:lstStyle/>
          <a:p>
            <a:pPr eaLnBrk="1" hangingPunct="1"/>
            <a:r>
              <a:rPr lang="zh-CN" altLang="en-US" b="1">
                <a:solidFill>
                  <a:srgbClr val="C00000"/>
                </a:solidFill>
              </a:rPr>
              <a:t>瀑布（</a:t>
            </a:r>
            <a:r>
              <a:rPr lang="en-US" altLang="zh-CN" b="1">
                <a:solidFill>
                  <a:srgbClr val="C00000"/>
                </a:solidFill>
              </a:rPr>
              <a:t>waterfall</a:t>
            </a:r>
            <a:r>
              <a:rPr lang="zh-CN" altLang="en-US" b="1">
                <a:solidFill>
                  <a:srgbClr val="C00000"/>
                </a:solidFill>
              </a:rPr>
              <a:t>）模型</a:t>
            </a:r>
          </a:p>
        </p:txBody>
      </p:sp>
      <p:graphicFrame>
        <p:nvGraphicFramePr>
          <p:cNvPr id="52229" name="Object 4">
            <a:extLst>
              <a:ext uri="{FF2B5EF4-FFF2-40B4-BE49-F238E27FC236}">
                <a16:creationId xmlns:a16="http://schemas.microsoft.com/office/drawing/2014/main" id="{20C97425-2609-F7E7-D4CA-689500D1F4C4}"/>
              </a:ext>
            </a:extLst>
          </p:cNvPr>
          <p:cNvGraphicFramePr>
            <a:graphicFrameLocks/>
          </p:cNvGraphicFramePr>
          <p:nvPr/>
        </p:nvGraphicFramePr>
        <p:xfrm>
          <a:off x="1476375" y="1557338"/>
          <a:ext cx="6265863" cy="3808412"/>
        </p:xfrm>
        <a:graphic>
          <a:graphicData uri="http://schemas.openxmlformats.org/presentationml/2006/ole">
            <mc:AlternateContent xmlns:mc="http://schemas.openxmlformats.org/markup-compatibility/2006">
              <mc:Choice xmlns:v="urn:schemas-microsoft-com:vml" Requires="v">
                <p:oleObj r:id="rId2" imgW="5227920" imgH="4873320" progId="Visio.Drawing.11">
                  <p:embed/>
                </p:oleObj>
              </mc:Choice>
              <mc:Fallback>
                <p:oleObj r:id="rId2" imgW="5227920" imgH="4873320" progId="Visio.Drawing.11">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557338"/>
                        <a:ext cx="6265863" cy="380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52230" name="直接连接符 6">
            <a:extLst>
              <a:ext uri="{FF2B5EF4-FFF2-40B4-BE49-F238E27FC236}">
                <a16:creationId xmlns:a16="http://schemas.microsoft.com/office/drawing/2014/main" id="{C56A818C-4360-90FB-5DED-B22293C0A7D9}"/>
              </a:ext>
            </a:extLst>
          </p:cNvPr>
          <p:cNvCxnSpPr>
            <a:cxnSpLocks noChangeShapeType="1"/>
          </p:cNvCxnSpPr>
          <p:nvPr/>
        </p:nvCxnSpPr>
        <p:spPr bwMode="auto">
          <a:xfrm>
            <a:off x="2643188" y="3429000"/>
            <a:ext cx="3643312" cy="1143000"/>
          </a:xfrm>
          <a:prstGeom prst="line">
            <a:avLst/>
          </a:prstGeom>
          <a:noFill/>
          <a:ln w="31750">
            <a:solidFill>
              <a:srgbClr val="C0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5C06E892-69C6-1497-E198-298B890FBD0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5EF7661D-518C-436A-B0BC-E8F2521D151C}" type="slidenum">
              <a:rPr lang="en-US" altLang="zh-CN" sz="1800"/>
              <a:pPr/>
              <a:t>48</a:t>
            </a:fld>
            <a:endParaRPr lang="en-US" altLang="zh-CN" sz="1800"/>
          </a:p>
        </p:txBody>
      </p:sp>
      <p:sp>
        <p:nvSpPr>
          <p:cNvPr id="53251" name="Rectangle 2">
            <a:extLst>
              <a:ext uri="{FF2B5EF4-FFF2-40B4-BE49-F238E27FC236}">
                <a16:creationId xmlns:a16="http://schemas.microsoft.com/office/drawing/2014/main" id="{7D42F68B-A205-7863-DB46-79DD17C618A8}"/>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3252" name="Rectangle 3">
            <a:extLst>
              <a:ext uri="{FF2B5EF4-FFF2-40B4-BE49-F238E27FC236}">
                <a16:creationId xmlns:a16="http://schemas.microsoft.com/office/drawing/2014/main" id="{6C351B86-5017-2734-4F6B-C62956C7AB71}"/>
              </a:ext>
            </a:extLst>
          </p:cNvPr>
          <p:cNvSpPr>
            <a:spLocks noGrp="1" noChangeArrowheads="1"/>
          </p:cNvSpPr>
          <p:nvPr>
            <p:ph idx="1"/>
          </p:nvPr>
        </p:nvSpPr>
        <p:spPr/>
        <p:txBody>
          <a:bodyPr/>
          <a:lstStyle/>
          <a:p>
            <a:pPr lvl="1" eaLnBrk="1" hangingPunct="1"/>
            <a:r>
              <a:rPr lang="zh-CN" altLang="en-US"/>
              <a:t>满足</a:t>
            </a:r>
            <a:r>
              <a:rPr lang="en-US" altLang="zh-CN" b="1">
                <a:solidFill>
                  <a:srgbClr val="0070C0"/>
                </a:solidFill>
              </a:rPr>
              <a:t>70s</a:t>
            </a:r>
            <a:r>
              <a:rPr lang="zh-CN" altLang="en-US" b="1">
                <a:solidFill>
                  <a:srgbClr val="0070C0"/>
                </a:solidFill>
              </a:rPr>
              <a:t>开发大型商业数据处理系统</a:t>
            </a:r>
            <a:r>
              <a:rPr lang="zh-CN" altLang="en-US"/>
              <a:t>的需要</a:t>
            </a:r>
          </a:p>
          <a:p>
            <a:pPr lvl="2" eaLnBrk="1" hangingPunct="1"/>
            <a:r>
              <a:rPr lang="zh-CN" altLang="en-US"/>
              <a:t>这些系统通常为非交互的批处理系统，如银行后台处理</a:t>
            </a:r>
          </a:p>
          <a:p>
            <a:pPr lvl="2" eaLnBrk="1" hangingPunct="1"/>
            <a:r>
              <a:rPr lang="zh-CN" altLang="en-US"/>
              <a:t>假定需求相对稳定，并来源于企业处理内部事务的需要</a:t>
            </a:r>
          </a:p>
          <a:p>
            <a:pPr lvl="1" eaLnBrk="1" hangingPunct="1"/>
            <a:r>
              <a:rPr lang="zh-CN" altLang="en-US"/>
              <a:t>不包含业务建模和企业需求信息的提取活动</a:t>
            </a:r>
          </a:p>
          <a:p>
            <a:pPr lvl="1" eaLnBrk="1" hangingPunct="1"/>
            <a:r>
              <a:rPr lang="zh-CN" altLang="en-US"/>
              <a:t>但事实上，实际开发是一个</a:t>
            </a:r>
            <a:r>
              <a:rPr lang="zh-CN" altLang="en-US" b="1">
                <a:solidFill>
                  <a:srgbClr val="0070C0"/>
                </a:solidFill>
              </a:rPr>
              <a:t>迭代</a:t>
            </a:r>
            <a:r>
              <a:rPr lang="zh-CN" altLang="en-US"/>
              <a:t>过程</a:t>
            </a:r>
          </a:p>
        </p:txBody>
      </p:sp>
      <p:graphicFrame>
        <p:nvGraphicFramePr>
          <p:cNvPr id="53253" name="Object 4">
            <a:extLst>
              <a:ext uri="{FF2B5EF4-FFF2-40B4-BE49-F238E27FC236}">
                <a16:creationId xmlns:a16="http://schemas.microsoft.com/office/drawing/2014/main" id="{79EFB057-CBB1-F5B3-3B7E-54416D6BC3AC}"/>
              </a:ext>
            </a:extLst>
          </p:cNvPr>
          <p:cNvGraphicFramePr>
            <a:graphicFrameLocks/>
          </p:cNvGraphicFramePr>
          <p:nvPr/>
        </p:nvGraphicFramePr>
        <p:xfrm>
          <a:off x="2627313" y="2997200"/>
          <a:ext cx="4535487" cy="2530475"/>
        </p:xfrm>
        <a:graphic>
          <a:graphicData uri="http://schemas.openxmlformats.org/presentationml/2006/ole">
            <mc:AlternateContent xmlns:mc="http://schemas.openxmlformats.org/markup-compatibility/2006">
              <mc:Choice xmlns:v="urn:schemas-microsoft-com:vml" Requires="v">
                <p:oleObj r:id="rId2" imgW="4762800" imgH="4154400" progId="Visio.Drawing.11">
                  <p:embed/>
                </p:oleObj>
              </mc:Choice>
              <mc:Fallback>
                <p:oleObj r:id="rId2" imgW="4762800" imgH="4154400" progId="Visio.Drawing.11">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997200"/>
                        <a:ext cx="4535487"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1D9BB46A-614F-51F2-703F-326A3E37DF6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FD868A0A-A7BD-4397-A270-D36405A92EEA}" type="slidenum">
              <a:rPr lang="en-US" altLang="zh-CN" sz="1800"/>
              <a:pPr/>
              <a:t>49</a:t>
            </a:fld>
            <a:endParaRPr lang="en-US" altLang="zh-CN" sz="1800"/>
          </a:p>
        </p:txBody>
      </p:sp>
      <p:sp>
        <p:nvSpPr>
          <p:cNvPr id="54275" name="Rectangle 2">
            <a:extLst>
              <a:ext uri="{FF2B5EF4-FFF2-40B4-BE49-F238E27FC236}">
                <a16:creationId xmlns:a16="http://schemas.microsoft.com/office/drawing/2014/main" id="{3C2165C1-BE4F-D4D3-9750-0BEFD39065A6}"/>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4276" name="Rectangle 3">
            <a:extLst>
              <a:ext uri="{FF2B5EF4-FFF2-40B4-BE49-F238E27FC236}">
                <a16:creationId xmlns:a16="http://schemas.microsoft.com/office/drawing/2014/main" id="{90570025-96AB-DFAF-876A-DD39719FB40D}"/>
              </a:ext>
            </a:extLst>
          </p:cNvPr>
          <p:cNvSpPr>
            <a:spLocks noGrp="1" noChangeArrowheads="1"/>
          </p:cNvSpPr>
          <p:nvPr>
            <p:ph idx="1"/>
          </p:nvPr>
        </p:nvSpPr>
        <p:spPr/>
        <p:txBody>
          <a:bodyPr/>
          <a:lstStyle/>
          <a:p>
            <a:pPr eaLnBrk="1" hangingPunct="1"/>
            <a:r>
              <a:rPr lang="zh-CN" altLang="en-US" b="1">
                <a:solidFill>
                  <a:srgbClr val="C00000"/>
                </a:solidFill>
              </a:rPr>
              <a:t>螺旋（</a:t>
            </a:r>
            <a:r>
              <a:rPr lang="en-US" altLang="zh-CN" b="1">
                <a:solidFill>
                  <a:srgbClr val="C00000"/>
                </a:solidFill>
              </a:rPr>
              <a:t>spiral</a:t>
            </a:r>
            <a:r>
              <a:rPr lang="zh-CN" altLang="en-US" b="1">
                <a:solidFill>
                  <a:srgbClr val="C00000"/>
                </a:solidFill>
              </a:rPr>
              <a:t>）模型</a:t>
            </a:r>
          </a:p>
          <a:p>
            <a:pPr lvl="1" eaLnBrk="1" hangingPunct="1"/>
            <a:endParaRPr lang="en-US" altLang="zh-CN"/>
          </a:p>
        </p:txBody>
      </p:sp>
      <p:pic>
        <p:nvPicPr>
          <p:cNvPr id="54277" name="Picture 5">
            <a:extLst>
              <a:ext uri="{FF2B5EF4-FFF2-40B4-BE49-F238E27FC236}">
                <a16:creationId xmlns:a16="http://schemas.microsoft.com/office/drawing/2014/main" id="{7CD47546-8056-8046-C3D0-E8C5CD09D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571625"/>
            <a:ext cx="663416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C5718ADE-DA30-5BB4-0189-25106FFEEA7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B9562585-C97B-4A2A-9242-B64A2ECAD875}" type="slidenum">
              <a:rPr lang="en-US" altLang="zh-CN" sz="1800"/>
              <a:pPr/>
              <a:t>5</a:t>
            </a:fld>
            <a:endParaRPr lang="en-US" altLang="zh-CN" sz="1800"/>
          </a:p>
        </p:txBody>
      </p:sp>
      <p:sp>
        <p:nvSpPr>
          <p:cNvPr id="9219" name="Rectangle 2">
            <a:extLst>
              <a:ext uri="{FF2B5EF4-FFF2-40B4-BE49-F238E27FC236}">
                <a16:creationId xmlns:a16="http://schemas.microsoft.com/office/drawing/2014/main" id="{6292AF8E-6A69-37C2-BF86-4286A85DD0F1}"/>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9220" name="Rectangle 3">
            <a:extLst>
              <a:ext uri="{FF2B5EF4-FFF2-40B4-BE49-F238E27FC236}">
                <a16:creationId xmlns:a16="http://schemas.microsoft.com/office/drawing/2014/main" id="{676EC8D1-0FA3-11A4-DD0C-5B6ECCC4E367}"/>
              </a:ext>
            </a:extLst>
          </p:cNvPr>
          <p:cNvSpPr>
            <a:spLocks noGrp="1" noChangeArrowheads="1"/>
          </p:cNvSpPr>
          <p:nvPr>
            <p:ph idx="1"/>
          </p:nvPr>
        </p:nvSpPr>
        <p:spPr/>
        <p:txBody>
          <a:bodyPr/>
          <a:lstStyle/>
          <a:p>
            <a:pPr eaLnBrk="1" hangingPunct="1"/>
            <a:r>
              <a:rPr lang="zh-CN" altLang="en-US"/>
              <a:t>什么是</a:t>
            </a:r>
            <a:r>
              <a:rPr lang="zh-CN" altLang="en-US" b="1">
                <a:solidFill>
                  <a:srgbClr val="C00000"/>
                </a:solidFill>
              </a:rPr>
              <a:t>设计</a:t>
            </a:r>
            <a:r>
              <a:rPr lang="zh-CN" altLang="en-US"/>
              <a:t>（</a:t>
            </a:r>
            <a:r>
              <a:rPr lang="en-US" altLang="zh-CN"/>
              <a:t>design</a:t>
            </a:r>
            <a:r>
              <a:rPr lang="zh-CN" altLang="en-US"/>
              <a:t>）</a:t>
            </a:r>
          </a:p>
          <a:p>
            <a:pPr lvl="1" eaLnBrk="1" hangingPunct="1"/>
            <a:r>
              <a:rPr lang="en-US" altLang="zh-CN"/>
              <a:t>Design</a:t>
            </a:r>
            <a:r>
              <a:rPr lang="zh-CN" altLang="en-US"/>
              <a:t>的第一个含义为</a:t>
            </a:r>
          </a:p>
          <a:p>
            <a:pPr lvl="2" eaLnBrk="1" hangingPunct="1"/>
            <a:r>
              <a:rPr lang="zh-CN" altLang="en-US" b="1">
                <a:solidFill>
                  <a:srgbClr val="C00000"/>
                </a:solidFill>
              </a:rPr>
              <a:t>为某一特定目的或效果在脑海中进行想象和计划</a:t>
            </a:r>
            <a:endParaRPr lang="en-US" altLang="zh-CN"/>
          </a:p>
          <a:p>
            <a:pPr lvl="1" eaLnBrk="1" hangingPunct="1"/>
            <a:r>
              <a:rPr lang="zh-CN" altLang="en-US"/>
              <a:t>设计是一个</a:t>
            </a:r>
            <a:r>
              <a:rPr lang="zh-CN" altLang="en-US" b="1">
                <a:solidFill>
                  <a:srgbClr val="0070C0"/>
                </a:solidFill>
              </a:rPr>
              <a:t>问题求解过程</a:t>
            </a:r>
            <a:r>
              <a:rPr lang="zh-CN" altLang="en-US"/>
              <a:t>，至少有</a:t>
            </a:r>
            <a:r>
              <a:rPr lang="zh-CN" altLang="en-US" b="1">
                <a:solidFill>
                  <a:srgbClr val="0070C0"/>
                </a:solidFill>
              </a:rPr>
              <a:t>两方面的需求</a:t>
            </a:r>
            <a:r>
              <a:rPr lang="zh-CN" altLang="en-US"/>
              <a:t>要考虑</a:t>
            </a:r>
          </a:p>
          <a:p>
            <a:pPr lvl="2" eaLnBrk="1" hangingPunct="1"/>
            <a:r>
              <a:rPr lang="zh-CN" altLang="en-US"/>
              <a:t>什么是设计要</a:t>
            </a:r>
            <a:r>
              <a:rPr lang="zh-CN" altLang="en-US" b="1">
                <a:solidFill>
                  <a:srgbClr val="0070C0"/>
                </a:solidFill>
              </a:rPr>
              <a:t>解决的问题</a:t>
            </a:r>
            <a:r>
              <a:rPr lang="zh-CN" altLang="en-US"/>
              <a:t>，换言之，设计</a:t>
            </a:r>
            <a:r>
              <a:rPr lang="zh-CN" altLang="en-US" b="1">
                <a:solidFill>
                  <a:srgbClr val="0070C0"/>
                </a:solidFill>
              </a:rPr>
              <a:t>要达到什么目标</a:t>
            </a:r>
          </a:p>
          <a:p>
            <a:pPr lvl="2" eaLnBrk="1" hangingPunct="1"/>
            <a:r>
              <a:rPr lang="zh-CN" altLang="en-US"/>
              <a:t>如何构造产品，所需的</a:t>
            </a:r>
            <a:r>
              <a:rPr lang="zh-CN" altLang="en-US" b="1">
                <a:solidFill>
                  <a:srgbClr val="0070C0"/>
                </a:solidFill>
              </a:rPr>
              <a:t>资源</a:t>
            </a:r>
            <a:r>
              <a:rPr lang="zh-CN" altLang="en-US"/>
              <a:t>和</a:t>
            </a:r>
            <a:r>
              <a:rPr lang="zh-CN" altLang="en-US" b="1">
                <a:solidFill>
                  <a:srgbClr val="0070C0"/>
                </a:solidFill>
              </a:rPr>
              <a:t>技术</a:t>
            </a:r>
            <a:r>
              <a:rPr lang="zh-CN" altLang="en-US"/>
              <a:t>、</a:t>
            </a:r>
            <a:r>
              <a:rPr lang="zh-CN" altLang="en-US" b="1">
                <a:solidFill>
                  <a:srgbClr val="0070C0"/>
                </a:solidFill>
              </a:rPr>
              <a:t>存在的限制</a:t>
            </a:r>
            <a:r>
              <a:rPr lang="zh-CN" altLang="en-US"/>
              <a:t>等</a:t>
            </a:r>
            <a:endParaRPr lang="en-US" altLang="zh-CN"/>
          </a:p>
          <a:p>
            <a:pPr lvl="2" eaLnBrk="1" hangingPunct="1">
              <a:buFont typeface="Wingdings" panose="05000000000000000000" pitchFamily="2" charset="2"/>
              <a:buNone/>
            </a:pPr>
            <a:endParaRPr lang="zh-CN" altLang="en-US"/>
          </a:p>
          <a:p>
            <a:pPr lvl="1" eaLnBrk="1" hangingPunct="1"/>
            <a:r>
              <a:rPr lang="zh-CN" altLang="en-US"/>
              <a:t>例如：为了解决道路</a:t>
            </a:r>
            <a:r>
              <a:rPr lang="zh-CN" altLang="en-US" b="1">
                <a:solidFill>
                  <a:srgbClr val="0070C0"/>
                </a:solidFill>
              </a:rPr>
              <a:t>交通拥挤</a:t>
            </a:r>
            <a:r>
              <a:rPr lang="zh-CN" altLang="en-US"/>
              <a:t>的问题</a:t>
            </a:r>
          </a:p>
          <a:p>
            <a:pPr lvl="2" eaLnBrk="1" hangingPunct="1"/>
            <a:r>
              <a:rPr lang="zh-CN" altLang="en-US"/>
              <a:t>调查实际路况并征集各种数据和各方意见</a:t>
            </a:r>
          </a:p>
          <a:p>
            <a:pPr lvl="2" eaLnBrk="1" hangingPunct="1"/>
            <a:r>
              <a:rPr lang="zh-CN" altLang="en-US"/>
              <a:t>利用</a:t>
            </a:r>
            <a:r>
              <a:rPr lang="zh-CN" altLang="en-US" b="1">
                <a:solidFill>
                  <a:srgbClr val="0070C0"/>
                </a:solidFill>
              </a:rPr>
              <a:t>理论</a:t>
            </a:r>
            <a:r>
              <a:rPr lang="zh-CN" altLang="en-US"/>
              <a:t>模型和</a:t>
            </a:r>
            <a:r>
              <a:rPr lang="zh-CN" altLang="en-US" b="1">
                <a:solidFill>
                  <a:srgbClr val="0070C0"/>
                </a:solidFill>
              </a:rPr>
              <a:t>设计</a:t>
            </a:r>
            <a:r>
              <a:rPr lang="zh-CN" altLang="en-US"/>
              <a:t>原理提出候选方案，如</a:t>
            </a:r>
            <a:r>
              <a:rPr lang="zh-CN" altLang="en-US" b="1">
                <a:solidFill>
                  <a:srgbClr val="0070C0"/>
                </a:solidFill>
              </a:rPr>
              <a:t>多层道路结构</a:t>
            </a:r>
          </a:p>
          <a:p>
            <a:pPr lvl="2" eaLnBrk="1" hangingPunct="1"/>
            <a:r>
              <a:rPr lang="zh-CN" altLang="en-US"/>
              <a:t>在实施前评估方案，如司机的建议，结构的可行性</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B60C9DF6-47DA-F59D-5155-C4649E6C80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467A05E-6D10-4CC3-9EFD-B2CF034EEF5F}" type="slidenum">
              <a:rPr lang="en-US" altLang="zh-CN" sz="1800"/>
              <a:pPr/>
              <a:t>50</a:t>
            </a:fld>
            <a:endParaRPr lang="en-US" altLang="zh-CN" sz="1800"/>
          </a:p>
        </p:txBody>
      </p:sp>
      <p:sp>
        <p:nvSpPr>
          <p:cNvPr id="55299" name="Rectangle 2">
            <a:extLst>
              <a:ext uri="{FF2B5EF4-FFF2-40B4-BE49-F238E27FC236}">
                <a16:creationId xmlns:a16="http://schemas.microsoft.com/office/drawing/2014/main" id="{02D88DB0-3783-DE28-5D2E-388CAF8376CD}"/>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5300" name="Rectangle 3">
            <a:extLst>
              <a:ext uri="{FF2B5EF4-FFF2-40B4-BE49-F238E27FC236}">
                <a16:creationId xmlns:a16="http://schemas.microsoft.com/office/drawing/2014/main" id="{44F647AD-F11E-16A0-C055-ED1054F32DA1}"/>
              </a:ext>
            </a:extLst>
          </p:cNvPr>
          <p:cNvSpPr>
            <a:spLocks noGrp="1" noChangeArrowheads="1"/>
          </p:cNvSpPr>
          <p:nvPr>
            <p:ph idx="1"/>
          </p:nvPr>
        </p:nvSpPr>
        <p:spPr/>
        <p:txBody>
          <a:bodyPr/>
          <a:lstStyle/>
          <a:p>
            <a:pPr eaLnBrk="1" hangingPunct="1"/>
            <a:r>
              <a:rPr lang="zh-CN" altLang="en-US"/>
              <a:t>螺旋模型有以下重要特征</a:t>
            </a:r>
          </a:p>
          <a:p>
            <a:pPr lvl="1" eaLnBrk="1" hangingPunct="1"/>
            <a:r>
              <a:rPr lang="zh-CN" altLang="en-US"/>
              <a:t>将对功能性的关注转移到风险分析和控制方面</a:t>
            </a:r>
          </a:p>
          <a:p>
            <a:pPr lvl="2" eaLnBrk="1" hangingPunct="1"/>
            <a:r>
              <a:rPr lang="zh-CN" altLang="en-US"/>
              <a:t>需求改变导致了系统的功能不可事先预测</a:t>
            </a:r>
          </a:p>
          <a:p>
            <a:pPr lvl="2" eaLnBrk="1" hangingPunct="1"/>
            <a:r>
              <a:rPr lang="zh-CN" altLang="en-US"/>
              <a:t>其它还有许多不可预测的因素影响到产品项目的成败</a:t>
            </a:r>
          </a:p>
          <a:p>
            <a:pPr lvl="1" eaLnBrk="1" hangingPunct="1"/>
            <a:r>
              <a:rPr lang="zh-CN" altLang="en-US" b="1">
                <a:solidFill>
                  <a:srgbClr val="0070C0"/>
                </a:solidFill>
              </a:rPr>
              <a:t>演化式软件过程模型</a:t>
            </a:r>
          </a:p>
          <a:p>
            <a:pPr lvl="2" eaLnBrk="1" hangingPunct="1"/>
            <a:r>
              <a:rPr lang="zh-CN" altLang="en-US"/>
              <a:t>结合了原型开发的迭代性质和瀑布模型的管理控制方面</a:t>
            </a:r>
          </a:p>
          <a:p>
            <a:pPr lvl="1" eaLnBrk="1" hangingPunct="1"/>
            <a:r>
              <a:rPr lang="zh-CN" altLang="en-US"/>
              <a:t>为软件的增量式快速开发提供了可能</a:t>
            </a:r>
          </a:p>
          <a:p>
            <a:pPr lvl="2" eaLnBrk="1" hangingPunct="1"/>
            <a:r>
              <a:rPr lang="zh-CN" altLang="en-US"/>
              <a:t>早期迭代输出的增量式版本可能仅是纸模型或原型</a:t>
            </a:r>
          </a:p>
          <a:p>
            <a:pPr lvl="2" eaLnBrk="1" hangingPunct="1"/>
            <a:r>
              <a:rPr lang="zh-CN" altLang="en-US"/>
              <a:t>后期迭代增量式地产生更为完整的系统版本</a:t>
            </a:r>
          </a:p>
          <a:p>
            <a:pPr eaLnBrk="1" hangingPunct="1"/>
            <a:r>
              <a:rPr lang="zh-CN" altLang="en-US"/>
              <a:t>原始的螺旋模型并非为开发交互式产品所建立</a:t>
            </a:r>
          </a:p>
          <a:p>
            <a:pPr lvl="1" eaLnBrk="1" hangingPunct="1"/>
            <a:r>
              <a:rPr lang="zh-CN" altLang="en-US"/>
              <a:t>缺乏用户为中心和可用性设计和评估的活动</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6B04C166-62B2-5CF1-7FD5-CF18EE33F49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4E73134-5288-4317-B264-EFD4DEE3E857}" type="slidenum">
              <a:rPr lang="en-US" altLang="zh-CN" sz="1800"/>
              <a:pPr/>
              <a:t>51</a:t>
            </a:fld>
            <a:endParaRPr lang="en-US" altLang="zh-CN" sz="1800"/>
          </a:p>
        </p:txBody>
      </p:sp>
      <p:sp>
        <p:nvSpPr>
          <p:cNvPr id="56323" name="Rectangle 2">
            <a:extLst>
              <a:ext uri="{FF2B5EF4-FFF2-40B4-BE49-F238E27FC236}">
                <a16:creationId xmlns:a16="http://schemas.microsoft.com/office/drawing/2014/main" id="{68F8EFAA-901D-3C3C-B5F8-DC1AF8CD3CDB}"/>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6324" name="Rectangle 3">
            <a:extLst>
              <a:ext uri="{FF2B5EF4-FFF2-40B4-BE49-F238E27FC236}">
                <a16:creationId xmlns:a16="http://schemas.microsoft.com/office/drawing/2014/main" id="{00E6DA9C-7222-B11A-CC71-375FF9877903}"/>
              </a:ext>
            </a:extLst>
          </p:cNvPr>
          <p:cNvSpPr>
            <a:spLocks noGrp="1" noChangeArrowheads="1"/>
          </p:cNvSpPr>
          <p:nvPr>
            <p:ph idx="1"/>
          </p:nvPr>
        </p:nvSpPr>
        <p:spPr/>
        <p:txBody>
          <a:bodyPr/>
          <a:lstStyle/>
          <a:p>
            <a:pPr eaLnBrk="1" hangingPunct="1"/>
            <a:r>
              <a:rPr lang="zh-CN" altLang="en-US" b="1">
                <a:solidFill>
                  <a:srgbClr val="C00000"/>
                </a:solidFill>
              </a:rPr>
              <a:t>快速应用开发（</a:t>
            </a:r>
            <a:r>
              <a:rPr lang="en-US" altLang="zh-CN" b="1">
                <a:solidFill>
                  <a:srgbClr val="C00000"/>
                </a:solidFill>
              </a:rPr>
              <a:t>RAD</a:t>
            </a:r>
            <a:r>
              <a:rPr lang="zh-CN" altLang="en-US" b="1">
                <a:solidFill>
                  <a:srgbClr val="C00000"/>
                </a:solidFill>
              </a:rPr>
              <a:t>）模型</a:t>
            </a:r>
          </a:p>
        </p:txBody>
      </p:sp>
      <p:sp>
        <p:nvSpPr>
          <p:cNvPr id="56325" name="Rectangle 4">
            <a:extLst>
              <a:ext uri="{FF2B5EF4-FFF2-40B4-BE49-F238E27FC236}">
                <a16:creationId xmlns:a16="http://schemas.microsoft.com/office/drawing/2014/main" id="{1431A2C4-486C-34B9-3C84-018BBE256EA5}"/>
              </a:ext>
            </a:extLst>
          </p:cNvPr>
          <p:cNvSpPr>
            <a:spLocks noChangeArrowheads="1"/>
          </p:cNvSpPr>
          <p:nvPr/>
        </p:nvSpPr>
        <p:spPr bwMode="auto">
          <a:xfrm>
            <a:off x="2555875" y="2492375"/>
            <a:ext cx="15240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GB" altLang="zh-CN" sz="1600">
                <a:latin typeface="Arial" panose="020B0604020202020204" pitchFamily="34" charset="0"/>
              </a:rPr>
              <a:t>JAD workshops</a:t>
            </a:r>
          </a:p>
        </p:txBody>
      </p:sp>
      <p:sp>
        <p:nvSpPr>
          <p:cNvPr id="56326" name="Rectangle 5">
            <a:extLst>
              <a:ext uri="{FF2B5EF4-FFF2-40B4-BE49-F238E27FC236}">
                <a16:creationId xmlns:a16="http://schemas.microsoft.com/office/drawing/2014/main" id="{094BBE8E-6827-997E-0D16-6E050BE5A6BC}"/>
              </a:ext>
            </a:extLst>
          </p:cNvPr>
          <p:cNvSpPr>
            <a:spLocks noChangeArrowheads="1"/>
          </p:cNvSpPr>
          <p:nvPr/>
        </p:nvSpPr>
        <p:spPr bwMode="auto">
          <a:xfrm>
            <a:off x="1260475" y="1501775"/>
            <a:ext cx="14478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GB" altLang="zh-CN" sz="1600">
                <a:latin typeface="Arial" panose="020B0604020202020204" pitchFamily="34" charset="0"/>
              </a:rPr>
              <a:t>Project set-up</a:t>
            </a:r>
          </a:p>
        </p:txBody>
      </p:sp>
      <p:sp>
        <p:nvSpPr>
          <p:cNvPr id="56327" name="Rectangle 6">
            <a:extLst>
              <a:ext uri="{FF2B5EF4-FFF2-40B4-BE49-F238E27FC236}">
                <a16:creationId xmlns:a16="http://schemas.microsoft.com/office/drawing/2014/main" id="{CD491F89-0306-E3FA-9C21-1C3A1FB3778E}"/>
              </a:ext>
            </a:extLst>
          </p:cNvPr>
          <p:cNvSpPr>
            <a:spLocks noChangeArrowheads="1"/>
          </p:cNvSpPr>
          <p:nvPr/>
        </p:nvSpPr>
        <p:spPr bwMode="auto">
          <a:xfrm>
            <a:off x="4003675" y="3482975"/>
            <a:ext cx="15240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8" name="Rectangle 7">
            <a:extLst>
              <a:ext uri="{FF2B5EF4-FFF2-40B4-BE49-F238E27FC236}">
                <a16:creationId xmlns:a16="http://schemas.microsoft.com/office/drawing/2014/main" id="{74A97477-2751-A32A-79AF-667215EC4064}"/>
              </a:ext>
            </a:extLst>
          </p:cNvPr>
          <p:cNvSpPr>
            <a:spLocks noChangeArrowheads="1"/>
          </p:cNvSpPr>
          <p:nvPr/>
        </p:nvSpPr>
        <p:spPr bwMode="auto">
          <a:xfrm>
            <a:off x="5375275" y="4473575"/>
            <a:ext cx="17526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9" name="Rectangle 8">
            <a:extLst>
              <a:ext uri="{FF2B5EF4-FFF2-40B4-BE49-F238E27FC236}">
                <a16:creationId xmlns:a16="http://schemas.microsoft.com/office/drawing/2014/main" id="{890EC7FC-AB36-1D96-2D3D-196DF43AF354}"/>
              </a:ext>
            </a:extLst>
          </p:cNvPr>
          <p:cNvSpPr>
            <a:spLocks noChangeArrowheads="1"/>
          </p:cNvSpPr>
          <p:nvPr/>
        </p:nvSpPr>
        <p:spPr bwMode="auto">
          <a:xfrm>
            <a:off x="7051675" y="5464175"/>
            <a:ext cx="15240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0" name="Line 9">
            <a:extLst>
              <a:ext uri="{FF2B5EF4-FFF2-40B4-BE49-F238E27FC236}">
                <a16:creationId xmlns:a16="http://schemas.microsoft.com/office/drawing/2014/main" id="{4D0A3A8D-4219-D6CD-793A-4F06FAAC254F}"/>
              </a:ext>
            </a:extLst>
          </p:cNvPr>
          <p:cNvSpPr>
            <a:spLocks noChangeShapeType="1"/>
          </p:cNvSpPr>
          <p:nvPr/>
        </p:nvSpPr>
        <p:spPr bwMode="auto">
          <a:xfrm>
            <a:off x="7127875" y="5006975"/>
            <a:ext cx="1588"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1" name="Line 10">
            <a:extLst>
              <a:ext uri="{FF2B5EF4-FFF2-40B4-BE49-F238E27FC236}">
                <a16:creationId xmlns:a16="http://schemas.microsoft.com/office/drawing/2014/main" id="{E55B19E3-147D-2D5D-48E4-07AEDA89117E}"/>
              </a:ext>
            </a:extLst>
          </p:cNvPr>
          <p:cNvSpPr>
            <a:spLocks noChangeShapeType="1"/>
          </p:cNvSpPr>
          <p:nvPr/>
        </p:nvSpPr>
        <p:spPr bwMode="auto">
          <a:xfrm>
            <a:off x="5451475" y="4016375"/>
            <a:ext cx="1588"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2" name="Line 11">
            <a:extLst>
              <a:ext uri="{FF2B5EF4-FFF2-40B4-BE49-F238E27FC236}">
                <a16:creationId xmlns:a16="http://schemas.microsoft.com/office/drawing/2014/main" id="{ED89AAC5-4E76-AF3A-D9C4-92533F1D8715}"/>
              </a:ext>
            </a:extLst>
          </p:cNvPr>
          <p:cNvSpPr>
            <a:spLocks noChangeShapeType="1"/>
          </p:cNvSpPr>
          <p:nvPr/>
        </p:nvSpPr>
        <p:spPr bwMode="auto">
          <a:xfrm>
            <a:off x="4079875" y="3025775"/>
            <a:ext cx="1588"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3" name="Line 12">
            <a:extLst>
              <a:ext uri="{FF2B5EF4-FFF2-40B4-BE49-F238E27FC236}">
                <a16:creationId xmlns:a16="http://schemas.microsoft.com/office/drawing/2014/main" id="{CEE81C74-2A89-DC98-C4CC-169C9EBDB6D5}"/>
              </a:ext>
            </a:extLst>
          </p:cNvPr>
          <p:cNvSpPr>
            <a:spLocks noChangeShapeType="1"/>
          </p:cNvSpPr>
          <p:nvPr/>
        </p:nvSpPr>
        <p:spPr bwMode="auto">
          <a:xfrm>
            <a:off x="2708275" y="2035175"/>
            <a:ext cx="1588"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4" name="Line 13">
            <a:extLst>
              <a:ext uri="{FF2B5EF4-FFF2-40B4-BE49-F238E27FC236}">
                <a16:creationId xmlns:a16="http://schemas.microsoft.com/office/drawing/2014/main" id="{917E86C8-D98E-826B-1955-3D439F808E61}"/>
              </a:ext>
            </a:extLst>
          </p:cNvPr>
          <p:cNvSpPr>
            <a:spLocks noChangeShapeType="1"/>
          </p:cNvSpPr>
          <p:nvPr/>
        </p:nvSpPr>
        <p:spPr bwMode="auto">
          <a:xfrm>
            <a:off x="2936875" y="3787775"/>
            <a:ext cx="1066800"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5" name="Line 14">
            <a:extLst>
              <a:ext uri="{FF2B5EF4-FFF2-40B4-BE49-F238E27FC236}">
                <a16:creationId xmlns:a16="http://schemas.microsoft.com/office/drawing/2014/main" id="{244A6824-EE5F-AB4F-0B42-73433AD3F52F}"/>
              </a:ext>
            </a:extLst>
          </p:cNvPr>
          <p:cNvSpPr>
            <a:spLocks noChangeShapeType="1"/>
          </p:cNvSpPr>
          <p:nvPr/>
        </p:nvSpPr>
        <p:spPr bwMode="auto">
          <a:xfrm>
            <a:off x="2936875" y="3787775"/>
            <a:ext cx="1588"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6" name="Line 15">
            <a:extLst>
              <a:ext uri="{FF2B5EF4-FFF2-40B4-BE49-F238E27FC236}">
                <a16:creationId xmlns:a16="http://schemas.microsoft.com/office/drawing/2014/main" id="{33BC9558-8903-6861-3A43-240014F1CAAB}"/>
              </a:ext>
            </a:extLst>
          </p:cNvPr>
          <p:cNvSpPr>
            <a:spLocks noChangeShapeType="1"/>
          </p:cNvSpPr>
          <p:nvPr/>
        </p:nvSpPr>
        <p:spPr bwMode="auto">
          <a:xfrm>
            <a:off x="2936875" y="4244975"/>
            <a:ext cx="12954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7" name="Line 16">
            <a:extLst>
              <a:ext uri="{FF2B5EF4-FFF2-40B4-BE49-F238E27FC236}">
                <a16:creationId xmlns:a16="http://schemas.microsoft.com/office/drawing/2014/main" id="{BAE973A4-1E68-00BF-A89D-B5C9C2820B2B}"/>
              </a:ext>
            </a:extLst>
          </p:cNvPr>
          <p:cNvSpPr>
            <a:spLocks noChangeShapeType="1"/>
          </p:cNvSpPr>
          <p:nvPr/>
        </p:nvSpPr>
        <p:spPr bwMode="auto">
          <a:xfrm flipV="1">
            <a:off x="4232275" y="4016375"/>
            <a:ext cx="1588"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8" name="Text Box 17">
            <a:extLst>
              <a:ext uri="{FF2B5EF4-FFF2-40B4-BE49-F238E27FC236}">
                <a16:creationId xmlns:a16="http://schemas.microsoft.com/office/drawing/2014/main" id="{FA1F4CF1-A6C3-EEEF-2585-638A1E2DB320}"/>
              </a:ext>
            </a:extLst>
          </p:cNvPr>
          <p:cNvSpPr txBox="1">
            <a:spLocks noChangeArrowheads="1"/>
          </p:cNvSpPr>
          <p:nvPr/>
        </p:nvSpPr>
        <p:spPr bwMode="auto">
          <a:xfrm>
            <a:off x="4003675" y="3482975"/>
            <a:ext cx="1920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Iterative design and build</a:t>
            </a:r>
          </a:p>
        </p:txBody>
      </p:sp>
      <p:sp>
        <p:nvSpPr>
          <p:cNvPr id="56339" name="Text Box 18">
            <a:extLst>
              <a:ext uri="{FF2B5EF4-FFF2-40B4-BE49-F238E27FC236}">
                <a16:creationId xmlns:a16="http://schemas.microsoft.com/office/drawing/2014/main" id="{985851D4-DAF5-2768-2BD7-D477177D96A6}"/>
              </a:ext>
            </a:extLst>
          </p:cNvPr>
          <p:cNvSpPr txBox="1">
            <a:spLocks noChangeArrowheads="1"/>
          </p:cNvSpPr>
          <p:nvPr/>
        </p:nvSpPr>
        <p:spPr bwMode="auto">
          <a:xfrm>
            <a:off x="5375275" y="4473575"/>
            <a:ext cx="1846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Engineering and </a:t>
            </a:r>
          </a:p>
          <a:p>
            <a:r>
              <a:rPr lang="en-GB" altLang="zh-CN" sz="1600">
                <a:latin typeface="Arial" panose="020B0604020202020204" pitchFamily="34" charset="0"/>
              </a:rPr>
              <a:t>test final prototype</a:t>
            </a:r>
          </a:p>
        </p:txBody>
      </p:sp>
      <p:sp>
        <p:nvSpPr>
          <p:cNvPr id="56340" name="Text Box 19">
            <a:extLst>
              <a:ext uri="{FF2B5EF4-FFF2-40B4-BE49-F238E27FC236}">
                <a16:creationId xmlns:a16="http://schemas.microsoft.com/office/drawing/2014/main" id="{1BF9FBDC-EACC-B854-74E2-F5B99323A133}"/>
              </a:ext>
            </a:extLst>
          </p:cNvPr>
          <p:cNvSpPr txBox="1">
            <a:spLocks noChangeArrowheads="1"/>
          </p:cNvSpPr>
          <p:nvPr/>
        </p:nvSpPr>
        <p:spPr bwMode="auto">
          <a:xfrm>
            <a:off x="7051675" y="5464175"/>
            <a:ext cx="157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Implementation</a:t>
            </a:r>
          </a:p>
          <a:p>
            <a:r>
              <a:rPr lang="en-GB" altLang="zh-CN" sz="1600">
                <a:latin typeface="Arial" panose="020B0604020202020204" pitchFamily="34" charset="0"/>
              </a:rPr>
              <a:t>review</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B23F6878-C3B2-03C0-5321-23C09A4B0B9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F839EE9-5C28-49F2-9214-66A791255F2B}" type="slidenum">
              <a:rPr lang="en-US" altLang="zh-CN" sz="1800"/>
              <a:pPr/>
              <a:t>52</a:t>
            </a:fld>
            <a:endParaRPr lang="en-US" altLang="zh-CN" sz="1800"/>
          </a:p>
        </p:txBody>
      </p:sp>
      <p:sp>
        <p:nvSpPr>
          <p:cNvPr id="57347" name="Rectangle 2">
            <a:extLst>
              <a:ext uri="{FF2B5EF4-FFF2-40B4-BE49-F238E27FC236}">
                <a16:creationId xmlns:a16="http://schemas.microsoft.com/office/drawing/2014/main" id="{34D7C77F-EE3A-9D18-6D22-15B601F20307}"/>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7348" name="Rectangle 3">
            <a:extLst>
              <a:ext uri="{FF2B5EF4-FFF2-40B4-BE49-F238E27FC236}">
                <a16:creationId xmlns:a16="http://schemas.microsoft.com/office/drawing/2014/main" id="{0D6B098B-96F1-2BD7-1518-0195E944E016}"/>
              </a:ext>
            </a:extLst>
          </p:cNvPr>
          <p:cNvSpPr>
            <a:spLocks noGrp="1" noChangeArrowheads="1"/>
          </p:cNvSpPr>
          <p:nvPr>
            <p:ph idx="1"/>
          </p:nvPr>
        </p:nvSpPr>
        <p:spPr/>
        <p:txBody>
          <a:bodyPr/>
          <a:lstStyle/>
          <a:p>
            <a:pPr eaLnBrk="1" hangingPunct="1"/>
            <a:r>
              <a:rPr lang="en-US" altLang="zh-CN"/>
              <a:t>RAD</a:t>
            </a:r>
            <a:r>
              <a:rPr lang="zh-CN" altLang="en-US"/>
              <a:t>强调</a:t>
            </a:r>
            <a:r>
              <a:rPr lang="zh-CN" altLang="en-US" b="1">
                <a:solidFill>
                  <a:srgbClr val="0070C0"/>
                </a:solidFill>
              </a:rPr>
              <a:t>短开发周期</a:t>
            </a:r>
            <a:r>
              <a:rPr lang="zh-CN" altLang="en-US"/>
              <a:t>（</a:t>
            </a:r>
            <a:r>
              <a:rPr lang="en-US" altLang="zh-CN"/>
              <a:t>3-6</a:t>
            </a:r>
            <a:r>
              <a:rPr lang="zh-CN" altLang="en-US"/>
              <a:t>个月）来</a:t>
            </a:r>
            <a:r>
              <a:rPr lang="zh-CN" altLang="en-US" b="1">
                <a:solidFill>
                  <a:srgbClr val="0070C0"/>
                </a:solidFill>
              </a:rPr>
              <a:t>减少开发风险</a:t>
            </a:r>
          </a:p>
          <a:p>
            <a:pPr lvl="1" eaLnBrk="1" hangingPunct="1"/>
            <a:r>
              <a:rPr lang="zh-CN" altLang="en-US"/>
              <a:t>需求已被理解且系统能够被析解为独立、较小的构件</a:t>
            </a:r>
          </a:p>
          <a:p>
            <a:pPr lvl="1" eaLnBrk="1" hangingPunct="1"/>
            <a:r>
              <a:rPr lang="zh-CN" altLang="en-US"/>
              <a:t>每次迭代产生一个构件，最终产品有一系列构件组成</a:t>
            </a:r>
            <a:endParaRPr lang="en-US" altLang="zh-CN"/>
          </a:p>
          <a:p>
            <a:pPr lvl="1" eaLnBrk="1" hangingPunct="1">
              <a:buFontTx/>
              <a:buNone/>
            </a:pPr>
            <a:endParaRPr lang="zh-CN" altLang="en-US"/>
          </a:p>
          <a:p>
            <a:pPr eaLnBrk="1" hangingPunct="1"/>
            <a:r>
              <a:rPr lang="zh-CN" altLang="en-US" b="1">
                <a:solidFill>
                  <a:srgbClr val="0070C0"/>
                </a:solidFill>
              </a:rPr>
              <a:t>采用用户为中心的方法</a:t>
            </a:r>
            <a:r>
              <a:rPr lang="zh-CN" altLang="en-US"/>
              <a:t>来提取系统需求</a:t>
            </a:r>
          </a:p>
          <a:p>
            <a:pPr lvl="1" eaLnBrk="1" hangingPunct="1"/>
            <a:r>
              <a:rPr lang="zh-CN" altLang="en-US" b="1">
                <a:solidFill>
                  <a:srgbClr val="0070C0"/>
                </a:solidFill>
              </a:rPr>
              <a:t>用户和设计者均参与</a:t>
            </a:r>
            <a:r>
              <a:rPr lang="en-US" altLang="zh-CN" b="1">
                <a:solidFill>
                  <a:srgbClr val="0070C0"/>
                </a:solidFill>
              </a:rPr>
              <a:t>JAD</a:t>
            </a:r>
            <a:r>
              <a:rPr lang="zh-CN" altLang="en-US"/>
              <a:t>（联合应用开发）研讨会</a:t>
            </a:r>
          </a:p>
          <a:p>
            <a:pPr lvl="2" eaLnBrk="1" hangingPunct="1"/>
            <a:r>
              <a:rPr lang="en-US" altLang="zh-CN"/>
              <a:t>JAD</a:t>
            </a:r>
            <a:r>
              <a:rPr lang="zh-CN" altLang="en-US"/>
              <a:t>研讨是</a:t>
            </a:r>
            <a:r>
              <a:rPr lang="zh-CN" altLang="en-US" b="1">
                <a:solidFill>
                  <a:srgbClr val="0070C0"/>
                </a:solidFill>
              </a:rPr>
              <a:t>收集各种需求</a:t>
            </a:r>
            <a:r>
              <a:rPr lang="zh-CN" altLang="en-US"/>
              <a:t>、</a:t>
            </a:r>
            <a:r>
              <a:rPr lang="zh-CN" altLang="en-US" b="1">
                <a:solidFill>
                  <a:srgbClr val="0070C0"/>
                </a:solidFill>
              </a:rPr>
              <a:t>对设计问题作出决策</a:t>
            </a:r>
            <a:r>
              <a:rPr lang="zh-CN" altLang="en-US"/>
              <a:t>的过程</a:t>
            </a:r>
          </a:p>
          <a:p>
            <a:pPr lvl="2" eaLnBrk="1" hangingPunct="1"/>
            <a:r>
              <a:rPr lang="zh-CN" altLang="en-US"/>
              <a:t>研讨会应有各方参与者的代表参加，以便考虑各方的建议</a:t>
            </a:r>
            <a:endParaRPr lang="en-US" altLang="zh-CN"/>
          </a:p>
          <a:p>
            <a:pPr lvl="2" eaLnBrk="1" hangingPunct="1">
              <a:buFont typeface="Wingdings" panose="05000000000000000000" pitchFamily="2" charset="2"/>
              <a:buNone/>
            </a:pPr>
            <a:endParaRPr lang="zh-CN" altLang="en-US"/>
          </a:p>
          <a:p>
            <a:pPr eaLnBrk="1" hangingPunct="1"/>
            <a:r>
              <a:rPr lang="en-US" altLang="zh-CN"/>
              <a:t>RAD</a:t>
            </a:r>
            <a:r>
              <a:rPr lang="zh-CN" altLang="en-US" b="1">
                <a:solidFill>
                  <a:srgbClr val="0070C0"/>
                </a:solidFill>
              </a:rPr>
              <a:t>对理解用户需求和技术的成熟度要求较高</a:t>
            </a:r>
          </a:p>
          <a:p>
            <a:pPr lvl="1" eaLnBrk="1" hangingPunct="1"/>
            <a:r>
              <a:rPr lang="zh-CN" altLang="en-US"/>
              <a:t>因为仅在</a:t>
            </a:r>
            <a:r>
              <a:rPr lang="en-US" altLang="zh-CN"/>
              <a:t>JAD</a:t>
            </a:r>
            <a:r>
              <a:rPr lang="zh-CN" altLang="en-US"/>
              <a:t>阶段考虑需求，故要求对需求有全面的理解</a:t>
            </a:r>
          </a:p>
          <a:p>
            <a:pPr lvl="1" eaLnBrk="1" hangingPunct="1"/>
            <a:r>
              <a:rPr lang="zh-CN" altLang="en-US"/>
              <a:t>如果系统不能合适地模块化，则难以构建必要的构件</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EF38D562-2564-EB95-35D2-98A670A8C7D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00A43896-687E-4F0B-A815-370B4B4F6E41}" type="slidenum">
              <a:rPr lang="en-US" altLang="zh-CN" sz="1800"/>
              <a:pPr/>
              <a:t>53</a:t>
            </a:fld>
            <a:endParaRPr lang="en-US" altLang="zh-CN" sz="1800"/>
          </a:p>
        </p:txBody>
      </p:sp>
      <p:sp>
        <p:nvSpPr>
          <p:cNvPr id="58371" name="Rectangle 2">
            <a:extLst>
              <a:ext uri="{FF2B5EF4-FFF2-40B4-BE49-F238E27FC236}">
                <a16:creationId xmlns:a16="http://schemas.microsoft.com/office/drawing/2014/main" id="{C4E23E4C-47A6-4C38-46F5-DB3D20DD876E}"/>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8372" name="Rectangle 3">
            <a:extLst>
              <a:ext uri="{FF2B5EF4-FFF2-40B4-BE49-F238E27FC236}">
                <a16:creationId xmlns:a16="http://schemas.microsoft.com/office/drawing/2014/main" id="{ACCBCD97-913D-148E-1248-8244AE0E8963}"/>
              </a:ext>
            </a:extLst>
          </p:cNvPr>
          <p:cNvSpPr>
            <a:spLocks noGrp="1" noChangeArrowheads="1"/>
          </p:cNvSpPr>
          <p:nvPr>
            <p:ph idx="1"/>
          </p:nvPr>
        </p:nvSpPr>
        <p:spPr/>
        <p:txBody>
          <a:bodyPr/>
          <a:lstStyle/>
          <a:p>
            <a:pPr eaLnBrk="1" hangingPunct="1"/>
            <a:r>
              <a:rPr lang="en-US" altLang="zh-CN" b="1">
                <a:solidFill>
                  <a:srgbClr val="0070C0"/>
                </a:solidFill>
              </a:rPr>
              <a:t>Internet</a:t>
            </a:r>
            <a:r>
              <a:rPr lang="zh-CN" altLang="en-US" b="1">
                <a:solidFill>
                  <a:srgbClr val="0070C0"/>
                </a:solidFill>
              </a:rPr>
              <a:t>设备</a:t>
            </a:r>
            <a:r>
              <a:rPr lang="zh-CN" altLang="en-US"/>
              <a:t>的产品设计过程</a:t>
            </a:r>
          </a:p>
          <a:p>
            <a:pPr lvl="1" eaLnBrk="1" hangingPunct="1"/>
            <a:r>
              <a:rPr lang="en-US" altLang="zh-CN"/>
              <a:t>Internet</a:t>
            </a:r>
            <a:r>
              <a:rPr lang="zh-CN" altLang="en-US"/>
              <a:t>设备通常是</a:t>
            </a:r>
            <a:r>
              <a:rPr lang="zh-CN" altLang="en-US" b="1">
                <a:solidFill>
                  <a:srgbClr val="0070C0"/>
                </a:solidFill>
              </a:rPr>
              <a:t>有别于</a:t>
            </a:r>
            <a:r>
              <a:rPr lang="en-US" altLang="zh-CN" b="1">
                <a:solidFill>
                  <a:srgbClr val="0070C0"/>
                </a:solidFill>
              </a:rPr>
              <a:t>PC</a:t>
            </a:r>
            <a:r>
              <a:rPr lang="zh-CN" altLang="en-US" b="1">
                <a:solidFill>
                  <a:srgbClr val="0070C0"/>
                </a:solidFill>
              </a:rPr>
              <a:t>的专用客户机</a:t>
            </a:r>
          </a:p>
          <a:p>
            <a:pPr lvl="2" eaLnBrk="1" hangingPunct="1"/>
            <a:r>
              <a:rPr lang="zh-CN" altLang="en-US"/>
              <a:t>目标用户定位于不具备</a:t>
            </a:r>
            <a:r>
              <a:rPr lang="en-US" altLang="zh-CN"/>
              <a:t>PC</a:t>
            </a:r>
            <a:r>
              <a:rPr lang="zh-CN" altLang="en-US"/>
              <a:t>使用经验或不愿使用</a:t>
            </a:r>
            <a:r>
              <a:rPr lang="en-US" altLang="zh-CN"/>
              <a:t>PC</a:t>
            </a:r>
            <a:r>
              <a:rPr lang="zh-CN" altLang="en-US"/>
              <a:t>的人群</a:t>
            </a:r>
          </a:p>
          <a:p>
            <a:pPr lvl="2" eaLnBrk="1" hangingPunct="1"/>
            <a:r>
              <a:rPr lang="zh-CN" altLang="en-US"/>
              <a:t>其任务通常为基于</a:t>
            </a:r>
            <a:r>
              <a:rPr lang="en-US" altLang="zh-CN"/>
              <a:t>Internet</a:t>
            </a:r>
            <a:r>
              <a:rPr lang="zh-CN" altLang="en-US"/>
              <a:t>的简单</a:t>
            </a:r>
            <a:r>
              <a:rPr lang="zh-CN" altLang="en-US" b="1">
                <a:solidFill>
                  <a:srgbClr val="0070C0"/>
                </a:solidFill>
              </a:rPr>
              <a:t>信息访问</a:t>
            </a:r>
          </a:p>
          <a:p>
            <a:pPr lvl="2" eaLnBrk="1" hangingPunct="1"/>
            <a:r>
              <a:rPr lang="zh-CN" altLang="en-US"/>
              <a:t>环境为</a:t>
            </a:r>
            <a:r>
              <a:rPr lang="zh-CN" altLang="en-US" b="1">
                <a:solidFill>
                  <a:srgbClr val="0070C0"/>
                </a:solidFill>
              </a:rPr>
              <a:t>居家</a:t>
            </a:r>
            <a:r>
              <a:rPr lang="zh-CN" altLang="en-US"/>
              <a:t>、酒店或</a:t>
            </a:r>
            <a:r>
              <a:rPr lang="zh-CN" altLang="en-US" b="1">
                <a:solidFill>
                  <a:srgbClr val="0070C0"/>
                </a:solidFill>
              </a:rPr>
              <a:t>移动</a:t>
            </a:r>
            <a:endParaRPr lang="en-US" altLang="zh-CN" b="1">
              <a:solidFill>
                <a:srgbClr val="0070C0"/>
              </a:solidFill>
            </a:endParaRPr>
          </a:p>
          <a:p>
            <a:pPr lvl="2" eaLnBrk="1" hangingPunct="1">
              <a:buFont typeface="Wingdings" panose="05000000000000000000" pitchFamily="2" charset="2"/>
              <a:buNone/>
            </a:pPr>
            <a:endParaRPr lang="zh-CN" altLang="en-US"/>
          </a:p>
          <a:p>
            <a:pPr lvl="1" eaLnBrk="1" hangingPunct="1"/>
            <a:r>
              <a:rPr lang="zh-CN" altLang="en-US"/>
              <a:t>开发困难在于在第一个原型建立前只有</a:t>
            </a:r>
            <a:r>
              <a:rPr lang="zh-CN" altLang="en-US" b="1">
                <a:solidFill>
                  <a:srgbClr val="0070C0"/>
                </a:solidFill>
              </a:rPr>
              <a:t>模糊的需求</a:t>
            </a:r>
          </a:p>
          <a:p>
            <a:pPr lvl="2" eaLnBrk="1" hangingPunct="1"/>
            <a:r>
              <a:rPr lang="zh-CN" altLang="en-US"/>
              <a:t>不易指定软件需求，因为用户不具备</a:t>
            </a:r>
            <a:r>
              <a:rPr lang="en-US" altLang="zh-CN"/>
              <a:t>Internet</a:t>
            </a:r>
            <a:r>
              <a:rPr lang="zh-CN" altLang="en-US"/>
              <a:t>访问经验</a:t>
            </a:r>
          </a:p>
          <a:p>
            <a:pPr lvl="2" eaLnBrk="1" hangingPunct="1"/>
            <a:r>
              <a:rPr lang="zh-CN" altLang="en-US"/>
              <a:t>同时导致对硬件构件、输入</a:t>
            </a:r>
            <a:r>
              <a:rPr lang="en-US" altLang="zh-CN"/>
              <a:t>/</a:t>
            </a:r>
            <a:r>
              <a:rPr lang="zh-CN" altLang="en-US"/>
              <a:t>出设备的需求不易指定</a:t>
            </a:r>
            <a:endParaRPr lang="en-US" altLang="zh-CN"/>
          </a:p>
          <a:p>
            <a:pPr lvl="2" eaLnBrk="1" hangingPunct="1">
              <a:buFont typeface="Wingdings" panose="05000000000000000000" pitchFamily="2" charset="2"/>
              <a:buNone/>
            </a:pPr>
            <a:endParaRPr lang="zh-CN" altLang="en-US"/>
          </a:p>
          <a:p>
            <a:pPr lvl="1" eaLnBrk="1" hangingPunct="1"/>
            <a:r>
              <a:rPr lang="zh-CN" altLang="en-US"/>
              <a:t>决定了需要轻量级的</a:t>
            </a:r>
            <a:r>
              <a:rPr lang="en-US" altLang="zh-CN"/>
              <a:t>UCD</a:t>
            </a:r>
            <a:r>
              <a:rPr lang="zh-CN" altLang="en-US"/>
              <a:t>过程和技术</a:t>
            </a:r>
          </a:p>
          <a:p>
            <a:pPr lvl="2" eaLnBrk="1" hangingPunct="1"/>
            <a:r>
              <a:rPr lang="zh-CN" altLang="en-US"/>
              <a:t>轻量级过程通常是对重量级过程的裁剪和简化</a:t>
            </a:r>
          </a:p>
          <a:p>
            <a:pPr lvl="2" eaLnBrk="1" hangingPunct="1"/>
            <a:r>
              <a:rPr lang="zh-CN" altLang="en-US"/>
              <a:t>例如：</a:t>
            </a:r>
            <a:r>
              <a:rPr lang="en-US" altLang="zh-CN"/>
              <a:t>Netpliance</a:t>
            </a:r>
            <a:r>
              <a:rPr lang="zh-CN" altLang="en-US"/>
              <a:t>基于</a:t>
            </a:r>
            <a:r>
              <a:rPr lang="en-US" altLang="zh-CN"/>
              <a:t>RAD</a:t>
            </a:r>
            <a:r>
              <a:rPr lang="zh-CN" altLang="en-US"/>
              <a:t>，对螺旋模型进行了简化</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233D5983-544A-51AE-EEBD-FC5A379597B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A04B693-D7B9-4D44-ABBC-7F588AB21362}" type="slidenum">
              <a:rPr lang="en-US" altLang="zh-CN" sz="1800"/>
              <a:pPr/>
              <a:t>54</a:t>
            </a:fld>
            <a:endParaRPr lang="en-US" altLang="zh-CN" sz="1800"/>
          </a:p>
        </p:txBody>
      </p:sp>
      <p:sp>
        <p:nvSpPr>
          <p:cNvPr id="59395" name="Rectangle 2">
            <a:extLst>
              <a:ext uri="{FF2B5EF4-FFF2-40B4-BE49-F238E27FC236}">
                <a16:creationId xmlns:a16="http://schemas.microsoft.com/office/drawing/2014/main" id="{CC689914-2BD5-91FA-4954-C4D3FC5C9877}"/>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9396" name="Rectangle 3">
            <a:extLst>
              <a:ext uri="{FF2B5EF4-FFF2-40B4-BE49-F238E27FC236}">
                <a16:creationId xmlns:a16="http://schemas.microsoft.com/office/drawing/2014/main" id="{5F73719B-871E-EFBB-FC77-A3A01D23409E}"/>
              </a:ext>
            </a:extLst>
          </p:cNvPr>
          <p:cNvSpPr>
            <a:spLocks noGrp="1" noChangeArrowheads="1"/>
          </p:cNvSpPr>
          <p:nvPr>
            <p:ph idx="1"/>
          </p:nvPr>
        </p:nvSpPr>
        <p:spPr/>
        <p:txBody>
          <a:bodyPr/>
          <a:lstStyle/>
          <a:p>
            <a:pPr lvl="1" eaLnBrk="1" hangingPunct="1"/>
            <a:r>
              <a:rPr lang="zh-CN" altLang="en-US"/>
              <a:t>对于早期迭代，存在一种有效的</a:t>
            </a:r>
            <a:r>
              <a:rPr lang="zh-CN" altLang="en-US" b="1">
                <a:solidFill>
                  <a:srgbClr val="C00000"/>
                </a:solidFill>
              </a:rPr>
              <a:t>“丢弃”原型方法</a:t>
            </a:r>
            <a:endParaRPr lang="en-US" altLang="zh-CN" b="1">
              <a:solidFill>
                <a:srgbClr val="C00000"/>
              </a:solidFill>
            </a:endParaRPr>
          </a:p>
          <a:p>
            <a:pPr lvl="1" eaLnBrk="1" hangingPunct="1"/>
            <a:endParaRPr lang="zh-CN" altLang="en-US" b="1">
              <a:solidFill>
                <a:srgbClr val="C00000"/>
              </a:solidFill>
            </a:endParaRPr>
          </a:p>
          <a:p>
            <a:pPr lvl="2" eaLnBrk="1" hangingPunct="1"/>
            <a:r>
              <a:rPr lang="zh-CN" altLang="en-US"/>
              <a:t>首先</a:t>
            </a:r>
            <a:r>
              <a:rPr lang="zh-CN" altLang="en-US" b="1">
                <a:solidFill>
                  <a:srgbClr val="0070C0"/>
                </a:solidFill>
              </a:rPr>
              <a:t>构造并评估原型</a:t>
            </a:r>
            <a:r>
              <a:rPr lang="zh-CN" altLang="en-US"/>
              <a:t>，如利用一个全功能</a:t>
            </a:r>
            <a:r>
              <a:rPr lang="en-US" altLang="zh-CN"/>
              <a:t>PC</a:t>
            </a:r>
            <a:r>
              <a:rPr lang="zh-CN" altLang="en-US"/>
              <a:t>进行仿真</a:t>
            </a:r>
          </a:p>
          <a:p>
            <a:pPr lvl="2" eaLnBrk="1" hangingPunct="1"/>
            <a:r>
              <a:rPr lang="zh-CN" altLang="en-US"/>
              <a:t>旨在从该过程中</a:t>
            </a:r>
            <a:r>
              <a:rPr lang="zh-CN" altLang="en-US" b="1">
                <a:solidFill>
                  <a:srgbClr val="0070C0"/>
                </a:solidFill>
              </a:rPr>
              <a:t>获取需求</a:t>
            </a:r>
            <a:r>
              <a:rPr lang="zh-CN" altLang="en-US"/>
              <a:t>和</a:t>
            </a:r>
            <a:r>
              <a:rPr lang="zh-CN" altLang="en-US" b="1">
                <a:solidFill>
                  <a:srgbClr val="0070C0"/>
                </a:solidFill>
              </a:rPr>
              <a:t>设计知识</a:t>
            </a:r>
            <a:r>
              <a:rPr lang="zh-CN" altLang="en-US"/>
              <a:t>以开发最终产品</a:t>
            </a:r>
          </a:p>
          <a:p>
            <a:pPr lvl="2" eaLnBrk="1" hangingPunct="1"/>
            <a:r>
              <a:rPr lang="zh-CN" altLang="en-US"/>
              <a:t>因为使用较少的软</a:t>
            </a:r>
            <a:r>
              <a:rPr lang="en-US" altLang="zh-CN"/>
              <a:t>/</a:t>
            </a:r>
            <a:r>
              <a:rPr lang="zh-CN" altLang="en-US"/>
              <a:t>硬件资源，故可用较短的时间建立原型</a:t>
            </a:r>
          </a:p>
          <a:p>
            <a:pPr lvl="2" eaLnBrk="1" hangingPunct="1"/>
            <a:r>
              <a:rPr lang="zh-CN" altLang="en-US"/>
              <a:t>但是以牺牲了系统其它许多方面特征为代价的</a:t>
            </a:r>
          </a:p>
          <a:p>
            <a:pPr lvl="2" eaLnBrk="1" hangingPunct="1"/>
            <a:r>
              <a:rPr lang="zh-CN" altLang="en-US"/>
              <a:t>一旦较完整的</a:t>
            </a:r>
            <a:r>
              <a:rPr lang="zh-CN" altLang="en-US" b="1">
                <a:solidFill>
                  <a:srgbClr val="0070C0"/>
                </a:solidFill>
              </a:rPr>
              <a:t>需求规约被建立</a:t>
            </a:r>
            <a:r>
              <a:rPr lang="zh-CN" altLang="en-US"/>
              <a:t>，则该</a:t>
            </a:r>
            <a:r>
              <a:rPr lang="zh-CN" altLang="en-US" b="1">
                <a:solidFill>
                  <a:srgbClr val="0070C0"/>
                </a:solidFill>
              </a:rPr>
              <a:t>原型被丢弃</a:t>
            </a:r>
          </a:p>
        </p:txBody>
      </p:sp>
      <p:graphicFrame>
        <p:nvGraphicFramePr>
          <p:cNvPr id="59397" name="Object 4">
            <a:extLst>
              <a:ext uri="{FF2B5EF4-FFF2-40B4-BE49-F238E27FC236}">
                <a16:creationId xmlns:a16="http://schemas.microsoft.com/office/drawing/2014/main" id="{F3CA1A93-A189-B80F-AE25-D55316F7A3EE}"/>
              </a:ext>
            </a:extLst>
          </p:cNvPr>
          <p:cNvGraphicFramePr>
            <a:graphicFrameLocks/>
          </p:cNvGraphicFramePr>
          <p:nvPr/>
        </p:nvGraphicFramePr>
        <p:xfrm>
          <a:off x="1403350" y="4143375"/>
          <a:ext cx="6518275" cy="1955800"/>
        </p:xfrm>
        <a:graphic>
          <a:graphicData uri="http://schemas.openxmlformats.org/presentationml/2006/ole">
            <mc:AlternateContent xmlns:mc="http://schemas.openxmlformats.org/markup-compatibility/2006">
              <mc:Choice xmlns:v="urn:schemas-microsoft-com:vml" Requires="v">
                <p:oleObj r:id="rId2" imgW="6334560" imgH="1900800" progId="Visio.Drawing.11">
                  <p:embed/>
                </p:oleObj>
              </mc:Choice>
              <mc:Fallback>
                <p:oleObj r:id="rId2" imgW="6334560" imgH="1900800" progId="Visio.Drawing.11">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143375"/>
                        <a:ext cx="651827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BEECEBCB-94FA-2778-6E3D-BF9DFEAB8D5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FF16BC88-0F04-46A6-B2A6-24DC37F14413}" type="slidenum">
              <a:rPr lang="en-US" altLang="zh-CN" sz="1800"/>
              <a:pPr/>
              <a:t>55</a:t>
            </a:fld>
            <a:endParaRPr lang="en-US" altLang="zh-CN" sz="1800"/>
          </a:p>
        </p:txBody>
      </p:sp>
      <p:sp>
        <p:nvSpPr>
          <p:cNvPr id="60419" name="Rectangle 2">
            <a:extLst>
              <a:ext uri="{FF2B5EF4-FFF2-40B4-BE49-F238E27FC236}">
                <a16:creationId xmlns:a16="http://schemas.microsoft.com/office/drawing/2014/main" id="{8E5E23AA-F576-B614-B15C-38CDA304FCFD}"/>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60420" name="Rectangle 3">
            <a:extLst>
              <a:ext uri="{FF2B5EF4-FFF2-40B4-BE49-F238E27FC236}">
                <a16:creationId xmlns:a16="http://schemas.microsoft.com/office/drawing/2014/main" id="{B0A4F597-7609-A821-D09A-7A8DB505F903}"/>
              </a:ext>
            </a:extLst>
          </p:cNvPr>
          <p:cNvSpPr>
            <a:spLocks noGrp="1" noChangeArrowheads="1"/>
          </p:cNvSpPr>
          <p:nvPr>
            <p:ph idx="1"/>
          </p:nvPr>
        </p:nvSpPr>
        <p:spPr>
          <a:xfrm>
            <a:off x="685800" y="1066800"/>
            <a:ext cx="7772400" cy="4594225"/>
          </a:xfrm>
        </p:spPr>
        <p:txBody>
          <a:bodyPr/>
          <a:lstStyle/>
          <a:p>
            <a:pPr lvl="1" eaLnBrk="1" hangingPunct="1"/>
            <a:r>
              <a:rPr lang="zh-CN" altLang="en-US"/>
              <a:t>对于后期迭代，可采用</a:t>
            </a:r>
            <a:r>
              <a:rPr lang="zh-CN" altLang="en-US" b="1">
                <a:solidFill>
                  <a:srgbClr val="0070C0"/>
                </a:solidFill>
              </a:rPr>
              <a:t>构件分解</a:t>
            </a:r>
            <a:r>
              <a:rPr lang="zh-CN" altLang="en-US"/>
              <a:t>或</a:t>
            </a:r>
            <a:r>
              <a:rPr lang="zh-CN" altLang="en-US" b="1">
                <a:solidFill>
                  <a:srgbClr val="0070C0"/>
                </a:solidFill>
              </a:rPr>
              <a:t>演化式方法</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en-US" altLang="zh-CN"/>
              <a:t>Netpliance</a:t>
            </a:r>
            <a:r>
              <a:rPr lang="zh-CN" altLang="en-US"/>
              <a:t>开发</a:t>
            </a:r>
            <a:r>
              <a:rPr lang="en-US" altLang="zh-CN"/>
              <a:t>Internet</a:t>
            </a:r>
            <a:r>
              <a:rPr lang="zh-CN" altLang="en-US"/>
              <a:t>设备</a:t>
            </a:r>
            <a:r>
              <a:rPr lang="en-US" altLang="zh-CN"/>
              <a:t>i-opener</a:t>
            </a:r>
            <a:r>
              <a:rPr lang="zh-CN" altLang="en-US"/>
              <a:t>的</a:t>
            </a:r>
            <a:r>
              <a:rPr lang="zh-CN" altLang="en-US" b="1">
                <a:solidFill>
                  <a:srgbClr val="0070C0"/>
                </a:solidFill>
              </a:rPr>
              <a:t>初始需求</a:t>
            </a:r>
            <a:r>
              <a:rPr lang="zh-CN" altLang="en-US"/>
              <a:t>来自</a:t>
            </a:r>
            <a:r>
              <a:rPr lang="en-US" altLang="zh-CN" b="1">
                <a:solidFill>
                  <a:srgbClr val="0070C0"/>
                </a:solidFill>
              </a:rPr>
              <a:t>PC</a:t>
            </a:r>
            <a:r>
              <a:rPr lang="zh-CN" altLang="en-US" b="1">
                <a:solidFill>
                  <a:srgbClr val="0070C0"/>
                </a:solidFill>
              </a:rPr>
              <a:t>用户</a:t>
            </a:r>
          </a:p>
          <a:p>
            <a:pPr lvl="2" eaLnBrk="1" hangingPunct="1"/>
            <a:r>
              <a:rPr lang="zh-CN" altLang="en-US"/>
              <a:t>按照用户</a:t>
            </a:r>
            <a:r>
              <a:rPr lang="zh-CN" altLang="en-US" b="1">
                <a:solidFill>
                  <a:srgbClr val="0070C0"/>
                </a:solidFill>
              </a:rPr>
              <a:t>最常用的服务</a:t>
            </a:r>
            <a:r>
              <a:rPr lang="zh-CN" altLang="en-US"/>
              <a:t>、</a:t>
            </a:r>
            <a:r>
              <a:rPr lang="zh-CN" altLang="en-US" b="1">
                <a:solidFill>
                  <a:srgbClr val="0070C0"/>
                </a:solidFill>
              </a:rPr>
              <a:t>使用困难</a:t>
            </a:r>
            <a:r>
              <a:rPr lang="zh-CN" altLang="en-US"/>
              <a:t>等方面确定</a:t>
            </a:r>
            <a:r>
              <a:rPr lang="zh-CN" altLang="en-US" b="1">
                <a:solidFill>
                  <a:srgbClr val="0070C0"/>
                </a:solidFill>
              </a:rPr>
              <a:t>关键特征</a:t>
            </a:r>
          </a:p>
          <a:p>
            <a:pPr lvl="2" eaLnBrk="1" hangingPunct="1"/>
            <a:r>
              <a:rPr lang="zh-CN" altLang="en-US"/>
              <a:t>首先设计了满足这些特征的</a:t>
            </a:r>
            <a:r>
              <a:rPr lang="zh-CN" altLang="en-US" b="1">
                <a:solidFill>
                  <a:srgbClr val="0070C0"/>
                </a:solidFill>
              </a:rPr>
              <a:t>初始界面原型</a:t>
            </a:r>
            <a:r>
              <a:rPr lang="zh-CN" altLang="en-US"/>
              <a:t>（应是</a:t>
            </a:r>
            <a:r>
              <a:rPr lang="en-US" altLang="zh-CN"/>
              <a:t>PC</a:t>
            </a:r>
            <a:r>
              <a:rPr lang="zh-CN" altLang="en-US"/>
              <a:t>仿真）</a:t>
            </a:r>
            <a:endParaRPr lang="en-US" altLang="zh-CN"/>
          </a:p>
          <a:p>
            <a:pPr lvl="2" eaLnBrk="1" hangingPunct="1">
              <a:buFont typeface="Wingdings" panose="05000000000000000000" pitchFamily="2" charset="2"/>
              <a:buNone/>
            </a:pPr>
            <a:endParaRPr lang="zh-CN" altLang="en-US"/>
          </a:p>
          <a:p>
            <a:pPr lvl="1" eaLnBrk="1" hangingPunct="1"/>
            <a:r>
              <a:rPr lang="zh-CN" altLang="en-US"/>
              <a:t>相对</a:t>
            </a:r>
            <a:r>
              <a:rPr lang="zh-CN" altLang="en-US" b="1">
                <a:solidFill>
                  <a:srgbClr val="0070C0"/>
                </a:solidFill>
              </a:rPr>
              <a:t>目标用户群</a:t>
            </a:r>
            <a:r>
              <a:rPr lang="zh-CN" altLang="en-US"/>
              <a:t>对原型进行多次测试和迭代</a:t>
            </a:r>
          </a:p>
          <a:p>
            <a:pPr lvl="2" eaLnBrk="1" hangingPunct="1"/>
            <a:r>
              <a:rPr lang="zh-CN" altLang="en-US"/>
              <a:t>最终确定对初学者较好的设计方案是</a:t>
            </a:r>
            <a:r>
              <a:rPr lang="zh-CN" altLang="en-US" b="1">
                <a:solidFill>
                  <a:srgbClr val="0070C0"/>
                </a:solidFill>
              </a:rPr>
              <a:t>有用</a:t>
            </a:r>
            <a:r>
              <a:rPr lang="zh-CN" altLang="en-US"/>
              <a:t>、</a:t>
            </a:r>
            <a:r>
              <a:rPr lang="zh-CN" altLang="en-US" b="1">
                <a:solidFill>
                  <a:srgbClr val="0070C0"/>
                </a:solidFill>
              </a:rPr>
              <a:t>够用</a:t>
            </a:r>
          </a:p>
          <a:p>
            <a:pPr lvl="3" eaLnBrk="1" hangingPunct="1"/>
            <a:r>
              <a:rPr lang="zh-CN" altLang="en-US"/>
              <a:t>仅提供</a:t>
            </a:r>
            <a:r>
              <a:rPr lang="zh-CN" altLang="en-US" sz="2000" b="1">
                <a:solidFill>
                  <a:srgbClr val="0070C0"/>
                </a:solidFill>
              </a:rPr>
              <a:t>电子邮件</a:t>
            </a:r>
            <a:r>
              <a:rPr lang="zh-CN" altLang="en-US"/>
              <a:t>、分类专栏和</a:t>
            </a:r>
            <a:r>
              <a:rPr lang="en-US" altLang="zh-CN" sz="2000" b="1">
                <a:solidFill>
                  <a:srgbClr val="0070C0"/>
                </a:solidFill>
              </a:rPr>
              <a:t>Internet</a:t>
            </a:r>
            <a:r>
              <a:rPr lang="zh-CN" altLang="en-US" sz="2000" b="1">
                <a:solidFill>
                  <a:srgbClr val="0070C0"/>
                </a:solidFill>
              </a:rPr>
              <a:t>访问服务</a:t>
            </a:r>
            <a:endParaRPr lang="en-US" altLang="zh-CN" sz="2000" b="1">
              <a:solidFill>
                <a:srgbClr val="0070C0"/>
              </a:solidFill>
            </a:endParaRPr>
          </a:p>
          <a:p>
            <a:pPr lvl="3" eaLnBrk="1" hangingPunct="1">
              <a:buFontTx/>
              <a:buNone/>
            </a:pPr>
            <a:endParaRPr lang="zh-CN" altLang="en-US"/>
          </a:p>
          <a:p>
            <a:pPr lvl="1" eaLnBrk="1" hangingPunct="1"/>
            <a:r>
              <a:rPr lang="zh-CN" altLang="en-US"/>
              <a:t>一旦</a:t>
            </a:r>
            <a:r>
              <a:rPr lang="zh-CN" altLang="en-US" b="1">
                <a:solidFill>
                  <a:srgbClr val="0070C0"/>
                </a:solidFill>
              </a:rPr>
              <a:t>设计方案被确定</a:t>
            </a:r>
            <a:r>
              <a:rPr lang="zh-CN" altLang="en-US"/>
              <a:t>，则相应的软件和硬件构件被开发</a:t>
            </a:r>
          </a:p>
          <a:p>
            <a:pPr lvl="2" eaLnBrk="1" hangingPunct="1"/>
            <a:r>
              <a:rPr lang="zh-CN" altLang="en-US"/>
              <a:t>使用少量、但必要的文档，尽早产生原型并多次迭代</a:t>
            </a:r>
          </a:p>
          <a:p>
            <a:pPr lvl="1" eaLnBrk="1" hangingPunct="1"/>
            <a:r>
              <a:rPr lang="zh-CN" altLang="en-US" b="1">
                <a:solidFill>
                  <a:srgbClr val="0070C0"/>
                </a:solidFill>
              </a:rPr>
              <a:t>实现阶段</a:t>
            </a:r>
            <a:r>
              <a:rPr lang="zh-CN" altLang="en-US"/>
              <a:t>由一系列实现</a:t>
            </a:r>
            <a:r>
              <a:rPr lang="en-US" altLang="zh-CN"/>
              <a:t>—</a:t>
            </a:r>
            <a:r>
              <a:rPr lang="zh-CN" altLang="en-US"/>
              <a:t>测试周期组成</a:t>
            </a:r>
          </a:p>
          <a:p>
            <a:pPr lvl="2" eaLnBrk="1" hangingPunct="1"/>
            <a:r>
              <a:rPr lang="zh-CN" altLang="en-US"/>
              <a:t>如果采用</a:t>
            </a:r>
            <a:r>
              <a:rPr lang="en-US" altLang="zh-CN" b="1">
                <a:solidFill>
                  <a:srgbClr val="0070C0"/>
                </a:solidFill>
              </a:rPr>
              <a:t>RAD</a:t>
            </a:r>
            <a:r>
              <a:rPr lang="zh-CN" altLang="en-US"/>
              <a:t>，则每个周期实现、测试并释放一个构件</a:t>
            </a:r>
          </a:p>
          <a:p>
            <a:pPr lvl="2" eaLnBrk="1" hangingPunct="1"/>
            <a:r>
              <a:rPr lang="zh-CN" altLang="en-US"/>
              <a:t>如果采用</a:t>
            </a:r>
            <a:r>
              <a:rPr lang="zh-CN" altLang="en-US" b="1">
                <a:solidFill>
                  <a:srgbClr val="0070C0"/>
                </a:solidFill>
              </a:rPr>
              <a:t>演化开发</a:t>
            </a:r>
            <a:r>
              <a:rPr lang="zh-CN" altLang="en-US"/>
              <a:t>，则每个周期的制品成为下周期的基础</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E6030E29-D179-2257-6C53-D65F3F43B1C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5F3E364B-5D64-4A9F-B860-00364E938DE8}" type="slidenum">
              <a:rPr lang="en-US" altLang="zh-CN" sz="1800"/>
              <a:pPr/>
              <a:t>56</a:t>
            </a:fld>
            <a:endParaRPr lang="en-US" altLang="zh-CN" sz="1800"/>
          </a:p>
        </p:txBody>
      </p:sp>
      <p:sp>
        <p:nvSpPr>
          <p:cNvPr id="61443" name="Rectangle 2">
            <a:extLst>
              <a:ext uri="{FF2B5EF4-FFF2-40B4-BE49-F238E27FC236}">
                <a16:creationId xmlns:a16="http://schemas.microsoft.com/office/drawing/2014/main" id="{8B411B78-39AA-24B6-A8DE-617E46379B47}"/>
              </a:ext>
            </a:extLst>
          </p:cNvPr>
          <p:cNvSpPr>
            <a:spLocks noGrp="1" noChangeArrowheads="1"/>
          </p:cNvSpPr>
          <p:nvPr>
            <p:ph type="title"/>
          </p:nvPr>
        </p:nvSpPr>
        <p:spPr/>
        <p:txBody>
          <a:bodyPr/>
          <a:lstStyle/>
          <a:p>
            <a:pPr eaLnBrk="1" hangingPunct="1"/>
            <a:r>
              <a:rPr lang="en-US" altLang="zh-CN"/>
              <a:t>6.4.3 HCI</a:t>
            </a:r>
            <a:r>
              <a:rPr lang="zh-CN" altLang="en-US"/>
              <a:t>中的生命周期模型</a:t>
            </a:r>
          </a:p>
        </p:txBody>
      </p:sp>
      <p:sp>
        <p:nvSpPr>
          <p:cNvPr id="61444" name="Rectangle 3">
            <a:extLst>
              <a:ext uri="{FF2B5EF4-FFF2-40B4-BE49-F238E27FC236}">
                <a16:creationId xmlns:a16="http://schemas.microsoft.com/office/drawing/2014/main" id="{B862EA31-071A-BBFB-B20C-8A86978A964D}"/>
              </a:ext>
            </a:extLst>
          </p:cNvPr>
          <p:cNvSpPr>
            <a:spLocks noGrp="1" noChangeArrowheads="1"/>
          </p:cNvSpPr>
          <p:nvPr>
            <p:ph idx="1"/>
          </p:nvPr>
        </p:nvSpPr>
        <p:spPr/>
        <p:txBody>
          <a:bodyPr/>
          <a:lstStyle/>
          <a:p>
            <a:pPr eaLnBrk="1" hangingPunct="1"/>
            <a:r>
              <a:rPr lang="en-US" altLang="zh-CN"/>
              <a:t>HCI</a:t>
            </a:r>
            <a:r>
              <a:rPr lang="zh-CN" altLang="en-US"/>
              <a:t>领域本身并未提出多少生命周期模型</a:t>
            </a:r>
          </a:p>
          <a:p>
            <a:pPr lvl="1" eaLnBrk="1" hangingPunct="1"/>
            <a:r>
              <a:rPr lang="zh-CN" altLang="en-US"/>
              <a:t>与软件工程领域比较，相对</a:t>
            </a:r>
            <a:r>
              <a:rPr lang="zh-CN" altLang="en-US" b="1">
                <a:solidFill>
                  <a:srgbClr val="0070C0"/>
                </a:solidFill>
              </a:rPr>
              <a:t>不成熟</a:t>
            </a:r>
          </a:p>
          <a:p>
            <a:pPr lvl="1" eaLnBrk="1" hangingPunct="1"/>
            <a:r>
              <a:rPr lang="zh-CN" altLang="en-US"/>
              <a:t>传统模型均以系统为中心，</a:t>
            </a:r>
            <a:r>
              <a:rPr lang="en-US" altLang="zh-CN"/>
              <a:t>UCD</a:t>
            </a:r>
            <a:r>
              <a:rPr lang="zh-CN" altLang="en-US"/>
              <a:t>仍是当前一个重要课题</a:t>
            </a:r>
            <a:endParaRPr lang="en-US" altLang="zh-CN"/>
          </a:p>
          <a:p>
            <a:pPr lvl="1" eaLnBrk="1" hangingPunct="1">
              <a:buFontTx/>
              <a:buNone/>
            </a:pPr>
            <a:endParaRPr lang="zh-CN" altLang="en-US"/>
          </a:p>
          <a:p>
            <a:pPr eaLnBrk="1" hangingPunct="1"/>
            <a:r>
              <a:rPr lang="zh-CN" altLang="en-US"/>
              <a:t>以下简介两个模型，分别源自评估和可用性工程</a:t>
            </a:r>
          </a:p>
          <a:p>
            <a:pPr eaLnBrk="1" hangingPunct="1"/>
            <a:r>
              <a:rPr lang="zh-CN" altLang="en-US" b="1">
                <a:solidFill>
                  <a:srgbClr val="C00000"/>
                </a:solidFill>
              </a:rPr>
              <a:t>面向评估的星形生命周期模型</a:t>
            </a:r>
          </a:p>
        </p:txBody>
      </p:sp>
      <p:pic>
        <p:nvPicPr>
          <p:cNvPr id="61445" name="Picture 20">
            <a:extLst>
              <a:ext uri="{FF2B5EF4-FFF2-40B4-BE49-F238E27FC236}">
                <a16:creationId xmlns:a16="http://schemas.microsoft.com/office/drawing/2014/main" id="{868E8E09-ABD2-8399-8494-CC8DD5B42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00450"/>
            <a:ext cx="53975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B0DA455A-2E5D-CAF4-FC34-9E918F841EA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4362DF2-A308-47CC-9AEE-B0FEA6B7FA90}" type="slidenum">
              <a:rPr lang="en-US" altLang="zh-CN" sz="1800"/>
              <a:pPr/>
              <a:t>57</a:t>
            </a:fld>
            <a:endParaRPr lang="en-US" altLang="zh-CN" sz="1800"/>
          </a:p>
        </p:txBody>
      </p:sp>
      <p:sp>
        <p:nvSpPr>
          <p:cNvPr id="62467" name="Rectangle 2">
            <a:extLst>
              <a:ext uri="{FF2B5EF4-FFF2-40B4-BE49-F238E27FC236}">
                <a16:creationId xmlns:a16="http://schemas.microsoft.com/office/drawing/2014/main" id="{8CAC8CF9-E9D1-E3F1-1509-F2B5411BE284}"/>
              </a:ext>
            </a:extLst>
          </p:cNvPr>
          <p:cNvSpPr>
            <a:spLocks noGrp="1" noChangeArrowheads="1"/>
          </p:cNvSpPr>
          <p:nvPr>
            <p:ph type="title"/>
          </p:nvPr>
        </p:nvSpPr>
        <p:spPr/>
        <p:txBody>
          <a:bodyPr/>
          <a:lstStyle/>
          <a:p>
            <a:pPr eaLnBrk="1" hangingPunct="1"/>
            <a:r>
              <a:rPr lang="en-US" altLang="zh-CN"/>
              <a:t>6.4.3 HCI</a:t>
            </a:r>
            <a:r>
              <a:rPr lang="zh-CN" altLang="en-US"/>
              <a:t>中的生命周期模型</a:t>
            </a:r>
          </a:p>
        </p:txBody>
      </p:sp>
      <p:sp>
        <p:nvSpPr>
          <p:cNvPr id="62468" name="Rectangle 3">
            <a:extLst>
              <a:ext uri="{FF2B5EF4-FFF2-40B4-BE49-F238E27FC236}">
                <a16:creationId xmlns:a16="http://schemas.microsoft.com/office/drawing/2014/main" id="{CEBE934B-7E58-61FC-5E8A-D29A37763C85}"/>
              </a:ext>
            </a:extLst>
          </p:cNvPr>
          <p:cNvSpPr>
            <a:spLocks noGrp="1" noChangeArrowheads="1"/>
          </p:cNvSpPr>
          <p:nvPr>
            <p:ph idx="1"/>
          </p:nvPr>
        </p:nvSpPr>
        <p:spPr/>
        <p:txBody>
          <a:bodyPr/>
          <a:lstStyle/>
          <a:p>
            <a:pPr eaLnBrk="1" hangingPunct="1"/>
            <a:r>
              <a:rPr lang="zh-CN" altLang="en-US" b="1">
                <a:solidFill>
                  <a:srgbClr val="002060"/>
                </a:solidFill>
              </a:rPr>
              <a:t>任何设计</a:t>
            </a:r>
            <a:r>
              <a:rPr lang="zh-CN" altLang="en-US"/>
              <a:t>都是两种不同模式活动的</a:t>
            </a:r>
            <a:r>
              <a:rPr lang="zh-CN" altLang="en-US" b="1">
                <a:solidFill>
                  <a:srgbClr val="002060"/>
                </a:solidFill>
              </a:rPr>
              <a:t>交替</a:t>
            </a:r>
          </a:p>
          <a:p>
            <a:pPr lvl="1" eaLnBrk="1" hangingPunct="1"/>
            <a:r>
              <a:rPr lang="zh-CN" altLang="en-US" b="1">
                <a:solidFill>
                  <a:srgbClr val="002060"/>
                </a:solidFill>
              </a:rPr>
              <a:t>分析</a:t>
            </a:r>
            <a:r>
              <a:rPr lang="zh-CN" altLang="en-US"/>
              <a:t>（</a:t>
            </a:r>
            <a:r>
              <a:rPr lang="en-US" altLang="zh-CN"/>
              <a:t>analysis</a:t>
            </a:r>
            <a:r>
              <a:rPr lang="zh-CN" altLang="en-US"/>
              <a:t>）：从顶向下、结构化、判定和形式化</a:t>
            </a:r>
          </a:p>
          <a:p>
            <a:pPr lvl="2" eaLnBrk="1" hangingPunct="1"/>
            <a:r>
              <a:rPr lang="zh-CN" altLang="en-US"/>
              <a:t>例如：识别需求依赖于分析用户与系统的交互行为</a:t>
            </a:r>
          </a:p>
          <a:p>
            <a:pPr lvl="1" eaLnBrk="1" hangingPunct="1"/>
            <a:r>
              <a:rPr lang="zh-CN" altLang="en-US" b="1">
                <a:solidFill>
                  <a:srgbClr val="002060"/>
                </a:solidFill>
              </a:rPr>
              <a:t>综合</a:t>
            </a:r>
            <a:r>
              <a:rPr lang="zh-CN" altLang="en-US"/>
              <a:t>（</a:t>
            </a:r>
            <a:r>
              <a:rPr lang="en-US" altLang="zh-CN"/>
              <a:t>synthesis</a:t>
            </a:r>
            <a:r>
              <a:rPr lang="zh-CN" altLang="en-US"/>
              <a:t>）：从底向上、无约束、决策和经验式</a:t>
            </a:r>
          </a:p>
          <a:p>
            <a:pPr lvl="2" eaLnBrk="1" hangingPunct="1"/>
            <a:r>
              <a:rPr lang="zh-CN" altLang="en-US"/>
              <a:t>例如：用例建模依赖于综合用户与系统的交互特征</a:t>
            </a:r>
            <a:endParaRPr lang="en-US" altLang="zh-CN"/>
          </a:p>
          <a:p>
            <a:pPr lvl="2" eaLnBrk="1" hangingPunct="1">
              <a:buFont typeface="Wingdings" panose="05000000000000000000" pitchFamily="2" charset="2"/>
              <a:buNone/>
            </a:pPr>
            <a:endParaRPr lang="zh-CN" altLang="en-US"/>
          </a:p>
          <a:p>
            <a:pPr eaLnBrk="1" hangingPunct="1"/>
            <a:r>
              <a:rPr lang="zh-CN" altLang="en-US"/>
              <a:t>两类活动的交替需要</a:t>
            </a:r>
            <a:r>
              <a:rPr lang="zh-CN" altLang="en-US" b="1">
                <a:solidFill>
                  <a:srgbClr val="0070C0"/>
                </a:solidFill>
              </a:rPr>
              <a:t>通过评估</a:t>
            </a:r>
            <a:r>
              <a:rPr lang="zh-CN" altLang="en-US"/>
              <a:t>活动</a:t>
            </a:r>
          </a:p>
          <a:p>
            <a:pPr lvl="1" eaLnBrk="1" hangingPunct="1"/>
            <a:r>
              <a:rPr lang="zh-CN" altLang="en-US"/>
              <a:t>例如：在用例建模前，需要评估所识别的交互行为和对象</a:t>
            </a:r>
            <a:endParaRPr lang="en-US" altLang="zh-CN"/>
          </a:p>
          <a:p>
            <a:pPr lvl="1" eaLnBrk="1" hangingPunct="1">
              <a:buFontTx/>
              <a:buNone/>
            </a:pPr>
            <a:endParaRPr lang="zh-CN" altLang="en-US"/>
          </a:p>
          <a:p>
            <a:pPr eaLnBrk="1" hangingPunct="1"/>
            <a:r>
              <a:rPr lang="zh-CN" altLang="en-US"/>
              <a:t>星形模型表示了</a:t>
            </a:r>
            <a:r>
              <a:rPr lang="zh-CN" altLang="en-US" b="1">
                <a:solidFill>
                  <a:srgbClr val="0070C0"/>
                </a:solidFill>
              </a:rPr>
              <a:t>有经验设计者的一种自然行为的抽象</a:t>
            </a:r>
          </a:p>
          <a:p>
            <a:pPr lvl="1" eaLnBrk="1" hangingPunct="1"/>
            <a:r>
              <a:rPr lang="zh-CN" altLang="en-US"/>
              <a:t>强调评估在对于产生一个较好的解的重要性</a:t>
            </a:r>
          </a:p>
          <a:p>
            <a:pPr lvl="1" eaLnBrk="1" hangingPunct="1"/>
            <a:r>
              <a:rPr lang="zh-CN" altLang="en-US"/>
              <a:t>未明确指定各个活动的生命周期</a:t>
            </a:r>
          </a:p>
          <a:p>
            <a:pPr lvl="1" eaLnBrk="1" hangingPunct="1"/>
            <a:r>
              <a:rPr lang="zh-CN" altLang="en-US" b="1">
                <a:solidFill>
                  <a:srgbClr val="0070C0"/>
                </a:solidFill>
              </a:rPr>
              <a:t>不能用来规划和管理整个开发过程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E0E45011-E90B-5DD8-CBA9-3F5B9C78361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6B3A9F9-5E47-46AB-81AC-C645EAD75B2E}" type="slidenum">
              <a:rPr lang="en-US" altLang="zh-CN" sz="1800"/>
              <a:pPr/>
              <a:t>58</a:t>
            </a:fld>
            <a:endParaRPr lang="en-US" altLang="zh-CN" sz="1800"/>
          </a:p>
        </p:txBody>
      </p:sp>
      <p:sp>
        <p:nvSpPr>
          <p:cNvPr id="63491" name="Rectangle 2">
            <a:extLst>
              <a:ext uri="{FF2B5EF4-FFF2-40B4-BE49-F238E27FC236}">
                <a16:creationId xmlns:a16="http://schemas.microsoft.com/office/drawing/2014/main" id="{2A50CADF-5AFB-88BA-29D3-7469746E87A8}"/>
              </a:ext>
            </a:extLst>
          </p:cNvPr>
          <p:cNvSpPr>
            <a:spLocks noGrp="1" noChangeArrowheads="1"/>
          </p:cNvSpPr>
          <p:nvPr>
            <p:ph type="title"/>
          </p:nvPr>
        </p:nvSpPr>
        <p:spPr/>
        <p:txBody>
          <a:bodyPr/>
          <a:lstStyle/>
          <a:p>
            <a:pPr eaLnBrk="1" hangingPunct="1"/>
            <a:r>
              <a:rPr lang="en-US" altLang="zh-CN"/>
              <a:t>6.4.3 HCI</a:t>
            </a:r>
            <a:r>
              <a:rPr lang="zh-CN" altLang="en-US"/>
              <a:t>中的生命周期模型</a:t>
            </a:r>
          </a:p>
        </p:txBody>
      </p:sp>
      <p:sp>
        <p:nvSpPr>
          <p:cNvPr id="63492" name="Rectangle 3">
            <a:extLst>
              <a:ext uri="{FF2B5EF4-FFF2-40B4-BE49-F238E27FC236}">
                <a16:creationId xmlns:a16="http://schemas.microsoft.com/office/drawing/2014/main" id="{31C9718A-CE94-4E69-064F-8142E5A09E05}"/>
              </a:ext>
            </a:extLst>
          </p:cNvPr>
          <p:cNvSpPr>
            <a:spLocks noGrp="1" noChangeArrowheads="1"/>
          </p:cNvSpPr>
          <p:nvPr>
            <p:ph idx="1"/>
          </p:nvPr>
        </p:nvSpPr>
        <p:spPr/>
        <p:txBody>
          <a:bodyPr/>
          <a:lstStyle/>
          <a:p>
            <a:pPr eaLnBrk="1" hangingPunct="1"/>
            <a:r>
              <a:rPr lang="zh-CN" altLang="en-US"/>
              <a:t>可用性工程生命周期模型</a:t>
            </a:r>
          </a:p>
          <a:p>
            <a:pPr lvl="1" eaLnBrk="1" hangingPunct="1"/>
            <a:r>
              <a:rPr lang="zh-CN" altLang="en-US"/>
              <a:t>体现了可用性工程的整体概念</a:t>
            </a:r>
          </a:p>
          <a:p>
            <a:pPr lvl="1" eaLnBrk="1" hangingPunct="1"/>
            <a:r>
              <a:rPr lang="zh-CN" altLang="en-US"/>
              <a:t>强调</a:t>
            </a:r>
            <a:r>
              <a:rPr lang="zh-CN" altLang="en-US" b="1">
                <a:solidFill>
                  <a:srgbClr val="0070C0"/>
                </a:solidFill>
              </a:rPr>
              <a:t>如何将可用性目标加入软件工程方法</a:t>
            </a:r>
            <a:r>
              <a:rPr lang="zh-CN" altLang="en-US"/>
              <a:t>（如</a:t>
            </a:r>
            <a:r>
              <a:rPr lang="en-US" altLang="zh-CN"/>
              <a:t>OOSE</a:t>
            </a:r>
            <a:r>
              <a:rPr lang="zh-CN" altLang="en-US"/>
              <a:t>）</a:t>
            </a:r>
          </a:p>
          <a:p>
            <a:pPr lvl="1" eaLnBrk="1" hangingPunct="1"/>
            <a:r>
              <a:rPr lang="zh-CN" altLang="en-US"/>
              <a:t>与作者提出的简单交互设计过程有类似之处，同样包括需求、设计、评估和原型阶段</a:t>
            </a:r>
          </a:p>
          <a:p>
            <a:pPr lvl="1" eaLnBrk="1" hangingPunct="1"/>
            <a:r>
              <a:rPr lang="zh-CN" altLang="en-US"/>
              <a:t>提议使用风格指南作为可用性目标的表示机制</a:t>
            </a:r>
          </a:p>
          <a:p>
            <a:pPr lvl="1" eaLnBrk="1" hangingPunct="1"/>
            <a:r>
              <a:rPr lang="zh-CN" altLang="en-US"/>
              <a:t>其灵活性允许裁剪为适合小项目开发的轻量级过程模型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7B1E2CE8-D149-A9CB-E68B-4EDAF11EA7D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FD70994-5E6E-457F-AAB2-150EC9379D2F}" type="slidenum">
              <a:rPr lang="en-US" altLang="zh-CN" sz="1800"/>
              <a:pPr/>
              <a:t>59</a:t>
            </a:fld>
            <a:endParaRPr lang="en-US" altLang="zh-CN" sz="1800"/>
          </a:p>
        </p:txBody>
      </p:sp>
      <p:sp>
        <p:nvSpPr>
          <p:cNvPr id="64515" name="Rectangle 2">
            <a:extLst>
              <a:ext uri="{FF2B5EF4-FFF2-40B4-BE49-F238E27FC236}">
                <a16:creationId xmlns:a16="http://schemas.microsoft.com/office/drawing/2014/main" id="{BCE7D848-B6D5-DB41-9826-86B6EC11EA60}"/>
              </a:ext>
            </a:extLst>
          </p:cNvPr>
          <p:cNvSpPr>
            <a:spLocks noGrp="1" noChangeArrowheads="1"/>
          </p:cNvSpPr>
          <p:nvPr>
            <p:ph type="title"/>
          </p:nvPr>
        </p:nvSpPr>
        <p:spPr/>
        <p:txBody>
          <a:bodyPr/>
          <a:lstStyle/>
          <a:p>
            <a:pPr eaLnBrk="1" hangingPunct="1"/>
            <a:r>
              <a:rPr lang="zh-CN" altLang="en-US"/>
              <a:t>小结</a:t>
            </a:r>
          </a:p>
        </p:txBody>
      </p:sp>
      <p:sp>
        <p:nvSpPr>
          <p:cNvPr id="64516" name="Rectangle 3">
            <a:extLst>
              <a:ext uri="{FF2B5EF4-FFF2-40B4-BE49-F238E27FC236}">
                <a16:creationId xmlns:a16="http://schemas.microsoft.com/office/drawing/2014/main" id="{41185849-62D2-BA00-EF51-86085BD7274E}"/>
              </a:ext>
            </a:extLst>
          </p:cNvPr>
          <p:cNvSpPr>
            <a:spLocks noGrp="1" noChangeArrowheads="1"/>
          </p:cNvSpPr>
          <p:nvPr>
            <p:ph idx="1"/>
          </p:nvPr>
        </p:nvSpPr>
        <p:spPr>
          <a:xfrm>
            <a:off x="685800" y="1066800"/>
            <a:ext cx="7772400" cy="4594225"/>
          </a:xfrm>
        </p:spPr>
        <p:txBody>
          <a:bodyPr/>
          <a:lstStyle/>
          <a:p>
            <a:pPr eaLnBrk="1" hangingPunct="1"/>
            <a:r>
              <a:rPr lang="zh-CN" altLang="en-US"/>
              <a:t>本章要点</a:t>
            </a:r>
          </a:p>
          <a:p>
            <a:pPr lvl="1" eaLnBrk="1" hangingPunct="1"/>
            <a:r>
              <a:rPr lang="zh-CN" altLang="en-US"/>
              <a:t>交互设计包含四个基本活动</a:t>
            </a:r>
          </a:p>
          <a:p>
            <a:pPr lvl="2" eaLnBrk="1" hangingPunct="1"/>
            <a:r>
              <a:rPr lang="zh-CN" altLang="en-US"/>
              <a:t>识别需要并建立需求</a:t>
            </a:r>
          </a:p>
          <a:p>
            <a:pPr lvl="2" eaLnBrk="1" hangingPunct="1"/>
            <a:r>
              <a:rPr lang="zh-CN" altLang="en-US"/>
              <a:t>（再）设计候选方案</a:t>
            </a:r>
          </a:p>
          <a:p>
            <a:pPr lvl="2" eaLnBrk="1" hangingPunct="1"/>
            <a:r>
              <a:rPr lang="zh-CN" altLang="en-US"/>
              <a:t>评估并在候选方案中做出选择</a:t>
            </a:r>
          </a:p>
          <a:p>
            <a:pPr lvl="2" eaLnBrk="1" hangingPunct="1"/>
            <a:r>
              <a:rPr lang="zh-CN" altLang="en-US"/>
              <a:t>开发设计的交互式原型</a:t>
            </a:r>
          </a:p>
          <a:p>
            <a:pPr lvl="1" eaLnBrk="1" hangingPunct="1"/>
            <a:r>
              <a:rPr lang="zh-CN" altLang="en-US"/>
              <a:t>三个关键设计原理贯穿所有的活动</a:t>
            </a:r>
          </a:p>
          <a:p>
            <a:pPr lvl="2" eaLnBrk="1" hangingPunct="1"/>
            <a:r>
              <a:rPr lang="zh-CN" altLang="en-US"/>
              <a:t>将用户包含在制品的设计和评估之中</a:t>
            </a:r>
          </a:p>
          <a:p>
            <a:pPr lvl="2" eaLnBrk="1" hangingPunct="1"/>
            <a:r>
              <a:rPr lang="zh-CN" altLang="en-US"/>
              <a:t>定义可量化、可度量的可用性准则</a:t>
            </a:r>
          </a:p>
          <a:p>
            <a:pPr lvl="2" eaLnBrk="1" hangingPunct="1"/>
            <a:r>
              <a:rPr lang="zh-CN" altLang="en-US"/>
              <a:t>迭代不可避免</a:t>
            </a:r>
          </a:p>
          <a:p>
            <a:pPr lvl="1" eaLnBrk="1" hangingPunct="1"/>
            <a:r>
              <a:rPr lang="zh-CN" altLang="en-US"/>
              <a:t>生命周期模型说明了活动、特征之间的关系</a:t>
            </a:r>
          </a:p>
          <a:p>
            <a:pPr lvl="1" eaLnBrk="1" hangingPunct="1"/>
            <a:r>
              <a:rPr lang="zh-CN" altLang="en-US"/>
              <a:t>交互设计模型是对其他过程模型在可用性目标上的补充</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962656A0-A476-CD44-7E24-F38FAEDF24A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2B3EE9E-6CDC-47C4-8895-A353E7C0E0E7}" type="slidenum">
              <a:rPr lang="en-US" altLang="zh-CN" sz="1800"/>
              <a:pPr/>
              <a:t>6</a:t>
            </a:fld>
            <a:endParaRPr lang="en-US" altLang="zh-CN" sz="1800"/>
          </a:p>
        </p:txBody>
      </p:sp>
      <p:sp>
        <p:nvSpPr>
          <p:cNvPr id="10243" name="Rectangle 2">
            <a:extLst>
              <a:ext uri="{FF2B5EF4-FFF2-40B4-BE49-F238E27FC236}">
                <a16:creationId xmlns:a16="http://schemas.microsoft.com/office/drawing/2014/main" id="{915173D2-F642-43AB-3AA7-B80103DAF038}"/>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0244" name="Rectangle 3">
            <a:extLst>
              <a:ext uri="{FF2B5EF4-FFF2-40B4-BE49-F238E27FC236}">
                <a16:creationId xmlns:a16="http://schemas.microsoft.com/office/drawing/2014/main" id="{44EFBA04-9176-B8F1-7DB3-3F391D40398F}"/>
              </a:ext>
            </a:extLst>
          </p:cNvPr>
          <p:cNvSpPr>
            <a:spLocks noGrp="1" noChangeArrowheads="1"/>
          </p:cNvSpPr>
          <p:nvPr>
            <p:ph idx="1"/>
          </p:nvPr>
        </p:nvSpPr>
        <p:spPr/>
        <p:txBody>
          <a:bodyPr/>
          <a:lstStyle/>
          <a:p>
            <a:pPr lvl="1" eaLnBrk="1" hangingPunct="1"/>
            <a:r>
              <a:rPr lang="zh-CN" altLang="en-US"/>
              <a:t>注意设计</a:t>
            </a:r>
            <a:r>
              <a:rPr lang="en-US" altLang="zh-CN"/>
              <a:t>—</a:t>
            </a:r>
            <a:r>
              <a:rPr lang="zh-CN" altLang="en-US"/>
              <a:t>评估中穿插着许多迭代，而非线性行为</a:t>
            </a:r>
            <a:endParaRPr lang="en-US" altLang="zh-CN"/>
          </a:p>
          <a:p>
            <a:pPr lvl="1" eaLnBrk="1" hangingPunct="1">
              <a:buFontTx/>
              <a:buNone/>
            </a:pPr>
            <a:endParaRPr lang="zh-CN" altLang="en-US"/>
          </a:p>
          <a:p>
            <a:pPr eaLnBrk="1" hangingPunct="1"/>
            <a:r>
              <a:rPr lang="zh-CN" altLang="en-US"/>
              <a:t>设计应当坚持</a:t>
            </a:r>
            <a:r>
              <a:rPr lang="zh-CN" altLang="en-US" b="1">
                <a:solidFill>
                  <a:srgbClr val="C00000"/>
                </a:solidFill>
              </a:rPr>
              <a:t>用户为中心的原理</a:t>
            </a:r>
          </a:p>
          <a:p>
            <a:pPr lvl="1" eaLnBrk="1" hangingPunct="1"/>
            <a:r>
              <a:rPr lang="zh-CN" altLang="en-US"/>
              <a:t>交互式产品是用户用来解决他们问题（任务）的工具</a:t>
            </a:r>
          </a:p>
          <a:p>
            <a:pPr lvl="1" eaLnBrk="1" hangingPunct="1"/>
            <a:r>
              <a:rPr lang="zh-CN" altLang="en-US"/>
              <a:t>设计者必须理解</a:t>
            </a:r>
          </a:p>
          <a:p>
            <a:pPr lvl="2" eaLnBrk="1" hangingPunct="1"/>
            <a:r>
              <a:rPr lang="en-US" altLang="zh-CN" b="1">
                <a:solidFill>
                  <a:srgbClr val="C00000"/>
                </a:solidFill>
              </a:rPr>
              <a:t>Who</a:t>
            </a:r>
            <a:r>
              <a:rPr lang="zh-CN" altLang="en-US"/>
              <a:t>：谁是他们设计的潜在用户</a:t>
            </a:r>
          </a:p>
          <a:p>
            <a:pPr lvl="2" eaLnBrk="1" hangingPunct="1"/>
            <a:r>
              <a:rPr lang="en-US" altLang="zh-CN" b="1">
                <a:solidFill>
                  <a:srgbClr val="C00000"/>
                </a:solidFill>
              </a:rPr>
              <a:t>What</a:t>
            </a:r>
            <a:r>
              <a:rPr lang="zh-CN" altLang="en-US"/>
              <a:t>：用户用他们的设计作什么</a:t>
            </a:r>
          </a:p>
          <a:p>
            <a:pPr lvl="2" eaLnBrk="1" hangingPunct="1"/>
            <a:r>
              <a:rPr lang="en-US" altLang="zh-CN" b="1">
                <a:solidFill>
                  <a:srgbClr val="C00000"/>
                </a:solidFill>
              </a:rPr>
              <a:t>Where</a:t>
            </a:r>
            <a:r>
              <a:rPr lang="zh-CN" altLang="en-US"/>
              <a:t>：用户在什么环境中使用他们的设计</a:t>
            </a:r>
          </a:p>
          <a:p>
            <a:pPr lvl="1" eaLnBrk="1" hangingPunct="1"/>
            <a:r>
              <a:rPr lang="zh-CN" altLang="en-US"/>
              <a:t>设计必须</a:t>
            </a:r>
            <a:r>
              <a:rPr lang="zh-CN" altLang="en-US" b="1">
                <a:solidFill>
                  <a:srgbClr val="C00000"/>
                </a:solidFill>
              </a:rPr>
              <a:t>以用户的需要为主导</a:t>
            </a:r>
            <a:r>
              <a:rPr lang="zh-CN" altLang="en-US"/>
              <a:t>，并在实施中</a:t>
            </a:r>
            <a:r>
              <a:rPr lang="zh-CN" altLang="en-US" b="1">
                <a:solidFill>
                  <a:srgbClr val="0070C0"/>
                </a:solidFill>
              </a:rPr>
              <a:t>跟踪</a:t>
            </a:r>
            <a:r>
              <a:rPr lang="zh-CN" altLang="en-US"/>
              <a:t>其需求</a:t>
            </a:r>
            <a:endParaRPr lang="en-US" altLang="zh-CN"/>
          </a:p>
          <a:p>
            <a:pPr lvl="1" eaLnBrk="1" hangingPunct="1">
              <a:buFontTx/>
              <a:buNone/>
            </a:pPr>
            <a:endParaRPr lang="zh-CN" altLang="en-US"/>
          </a:p>
          <a:p>
            <a:pPr eaLnBrk="1" hangingPunct="1"/>
            <a:r>
              <a:rPr lang="zh-CN" altLang="en-US"/>
              <a:t>反之，</a:t>
            </a:r>
            <a:r>
              <a:rPr lang="zh-CN" altLang="en-US" b="1">
                <a:solidFill>
                  <a:srgbClr val="0070C0"/>
                </a:solidFill>
              </a:rPr>
              <a:t>以技术为中心</a:t>
            </a:r>
            <a:r>
              <a:rPr lang="zh-CN" altLang="en-US"/>
              <a:t>的开发主要</a:t>
            </a:r>
            <a:r>
              <a:rPr lang="zh-CN" altLang="en-US" b="1">
                <a:solidFill>
                  <a:srgbClr val="0070C0"/>
                </a:solidFill>
              </a:rPr>
              <a:t>关注系统的功能性</a:t>
            </a:r>
            <a:r>
              <a:rPr lang="zh-CN" altLang="en-US"/>
              <a:t>实现</a:t>
            </a:r>
          </a:p>
          <a:p>
            <a:pPr lvl="1" eaLnBrk="1" hangingPunct="1"/>
            <a:r>
              <a:rPr lang="zh-CN" altLang="en-US" b="1">
                <a:solidFill>
                  <a:srgbClr val="0070C0"/>
                </a:solidFill>
              </a:rPr>
              <a:t>很少考虑用户如何使用</a:t>
            </a:r>
            <a:r>
              <a:rPr lang="zh-CN" altLang="en-US"/>
              <a:t>这些技术来完成他们的任务</a:t>
            </a:r>
          </a:p>
          <a:p>
            <a:pPr lvl="1" eaLnBrk="1" hangingPunct="1"/>
            <a:r>
              <a:rPr lang="zh-CN" altLang="en-US"/>
              <a:t>例如：改进的道路设计仅考虑了从技术上如何</a:t>
            </a:r>
            <a:r>
              <a:rPr lang="zh-CN" altLang="en-US" b="1">
                <a:solidFill>
                  <a:srgbClr val="0070C0"/>
                </a:solidFill>
              </a:rPr>
              <a:t>分流</a:t>
            </a:r>
            <a:r>
              <a:rPr lang="zh-CN" altLang="en-US"/>
              <a:t>的问题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FD22BB63-4693-E221-763F-B404B701FE7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B2EF431-E860-4464-B18D-30B19A9DB046}" type="slidenum">
              <a:rPr lang="en-US" altLang="zh-CN" sz="1800"/>
              <a:pPr/>
              <a:t>7</a:t>
            </a:fld>
            <a:endParaRPr lang="en-US" altLang="zh-CN" sz="1800"/>
          </a:p>
        </p:txBody>
      </p:sp>
      <p:sp>
        <p:nvSpPr>
          <p:cNvPr id="11267" name="Rectangle 2">
            <a:extLst>
              <a:ext uri="{FF2B5EF4-FFF2-40B4-BE49-F238E27FC236}">
                <a16:creationId xmlns:a16="http://schemas.microsoft.com/office/drawing/2014/main" id="{076B441F-456D-6EA0-9451-9F0F3FBE9A31}"/>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1268" name="Rectangle 3">
            <a:extLst>
              <a:ext uri="{FF2B5EF4-FFF2-40B4-BE49-F238E27FC236}">
                <a16:creationId xmlns:a16="http://schemas.microsoft.com/office/drawing/2014/main" id="{0C8BFEAA-85EF-0D4A-BB13-7B81BBC66DC5}"/>
              </a:ext>
            </a:extLst>
          </p:cNvPr>
          <p:cNvSpPr>
            <a:spLocks noGrp="1" noChangeArrowheads="1"/>
          </p:cNvSpPr>
          <p:nvPr>
            <p:ph idx="1"/>
          </p:nvPr>
        </p:nvSpPr>
        <p:spPr>
          <a:xfrm>
            <a:off x="685800" y="1066800"/>
            <a:ext cx="7772400" cy="4449763"/>
          </a:xfrm>
        </p:spPr>
        <p:txBody>
          <a:bodyPr/>
          <a:lstStyle/>
          <a:p>
            <a:pPr lvl="2" eaLnBrk="1" hangingPunct="1"/>
            <a:r>
              <a:rPr lang="zh-CN" altLang="en-US"/>
              <a:t>导致想要上去不容易，或进去了出不来（对中国立交桥的嘲讽）</a:t>
            </a:r>
          </a:p>
          <a:p>
            <a:pPr lvl="2" eaLnBrk="1" hangingPunct="1"/>
            <a:r>
              <a:rPr lang="zh-CN" altLang="en-US"/>
              <a:t>而用户（司机）的需要是如何方便、快捷地进入、驾驶和出来</a:t>
            </a:r>
          </a:p>
          <a:p>
            <a:pPr lvl="2" eaLnBrk="1" hangingPunct="1"/>
            <a:r>
              <a:rPr lang="zh-CN" altLang="en-US"/>
              <a:t>提示：用户如何能顺利开始、快捷执行并便于结束任务</a:t>
            </a:r>
            <a:endParaRPr lang="en-US" altLang="zh-CN"/>
          </a:p>
          <a:p>
            <a:pPr lvl="2" eaLnBrk="1" hangingPunct="1">
              <a:buFont typeface="Wingdings" panose="05000000000000000000" pitchFamily="2" charset="2"/>
              <a:buNone/>
            </a:pPr>
            <a:endParaRPr lang="zh-CN" altLang="en-US"/>
          </a:p>
          <a:p>
            <a:pPr eaLnBrk="1" hangingPunct="1"/>
            <a:r>
              <a:rPr lang="zh-CN" altLang="en-US"/>
              <a:t>说明</a:t>
            </a:r>
            <a:r>
              <a:rPr lang="zh-CN" altLang="en-US" b="1">
                <a:solidFill>
                  <a:srgbClr val="C00000"/>
                </a:solidFill>
              </a:rPr>
              <a:t>功能性</a:t>
            </a:r>
            <a:r>
              <a:rPr lang="zh-CN" altLang="en-US"/>
              <a:t>和</a:t>
            </a:r>
            <a:r>
              <a:rPr lang="zh-CN" altLang="en-US" b="1">
                <a:solidFill>
                  <a:srgbClr val="C00000"/>
                </a:solidFill>
              </a:rPr>
              <a:t>可用性</a:t>
            </a:r>
            <a:r>
              <a:rPr lang="zh-CN" altLang="en-US"/>
              <a:t>是两个不同的概念</a:t>
            </a:r>
          </a:p>
          <a:p>
            <a:pPr lvl="1" eaLnBrk="1" hangingPunct="1"/>
            <a:r>
              <a:rPr lang="zh-CN" altLang="en-US" b="1">
                <a:solidFill>
                  <a:srgbClr val="C00000"/>
                </a:solidFill>
              </a:rPr>
              <a:t>功能性</a:t>
            </a:r>
            <a:r>
              <a:rPr lang="zh-CN" altLang="en-US"/>
              <a:t>：</a:t>
            </a:r>
            <a:r>
              <a:rPr lang="zh-CN" altLang="en-US" b="1">
                <a:solidFill>
                  <a:srgbClr val="C00000"/>
                </a:solidFill>
              </a:rPr>
              <a:t>系统必须提供的服务</a:t>
            </a:r>
            <a:r>
              <a:rPr lang="zh-CN" altLang="en-US"/>
              <a:t>，缺乏这些服务用户无法完成其工作</a:t>
            </a:r>
          </a:p>
          <a:p>
            <a:pPr lvl="1" eaLnBrk="1" hangingPunct="1"/>
            <a:r>
              <a:rPr lang="zh-CN" altLang="en-US" b="1">
                <a:solidFill>
                  <a:srgbClr val="C00000"/>
                </a:solidFill>
              </a:rPr>
              <a:t>可用性：如何将这些服务提供给用户</a:t>
            </a:r>
            <a:r>
              <a:rPr lang="zh-CN" altLang="en-US"/>
              <a:t>，以</a:t>
            </a:r>
            <a:r>
              <a:rPr lang="zh-CN" altLang="en-US" b="1">
                <a:solidFill>
                  <a:srgbClr val="C00000"/>
                </a:solidFill>
              </a:rPr>
              <a:t>便于用户使用</a:t>
            </a:r>
          </a:p>
          <a:p>
            <a:pPr lvl="1" eaLnBrk="1" hangingPunct="1"/>
            <a:r>
              <a:rPr lang="zh-CN" altLang="en-US"/>
              <a:t>显然，提供合适的服务同样离不开对</a:t>
            </a:r>
            <a:r>
              <a:rPr lang="zh-CN" altLang="en-US" b="1">
                <a:solidFill>
                  <a:srgbClr val="0070C0"/>
                </a:solidFill>
              </a:rPr>
              <a:t>用户任务</a:t>
            </a:r>
            <a:r>
              <a:rPr lang="zh-CN" altLang="en-US"/>
              <a:t>的理解</a:t>
            </a:r>
            <a:endParaRPr lang="en-US" altLang="zh-CN"/>
          </a:p>
          <a:p>
            <a:pPr lvl="1" eaLnBrk="1" hangingPunct="1">
              <a:buFontTx/>
              <a:buNone/>
            </a:pPr>
            <a:endParaRPr lang="zh-CN" altLang="en-US"/>
          </a:p>
          <a:p>
            <a:pPr eaLnBrk="1" hangingPunct="1"/>
            <a:r>
              <a:rPr lang="en-US" altLang="zh-CN"/>
              <a:t>Shneiderman</a:t>
            </a:r>
            <a:r>
              <a:rPr lang="zh-CN" altLang="en-US"/>
              <a:t>指出</a:t>
            </a:r>
          </a:p>
          <a:p>
            <a:pPr lvl="1" eaLnBrk="1" hangingPunct="1"/>
            <a:r>
              <a:rPr lang="zh-CN" altLang="en-US" b="1">
                <a:solidFill>
                  <a:srgbClr val="C00000"/>
                </a:solidFill>
              </a:rPr>
              <a:t>考虑系统作什么是旧计算</a:t>
            </a:r>
            <a:r>
              <a:rPr lang="zh-CN" altLang="en-US"/>
              <a:t>，</a:t>
            </a:r>
            <a:r>
              <a:rPr lang="zh-CN" altLang="en-US" b="1">
                <a:solidFill>
                  <a:srgbClr val="C00000"/>
                </a:solidFill>
              </a:rPr>
              <a:t>新计算必须考虑用户作什么</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BB8018A5-6408-C581-E6C2-EDE72906BBC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6A1014E-3CD6-4BBE-A09F-E253D4CA7BB7}" type="slidenum">
              <a:rPr lang="en-US" altLang="zh-CN" sz="1800"/>
              <a:pPr/>
              <a:t>8</a:t>
            </a:fld>
            <a:endParaRPr lang="en-US" altLang="zh-CN" sz="1800"/>
          </a:p>
        </p:txBody>
      </p:sp>
      <p:sp>
        <p:nvSpPr>
          <p:cNvPr id="12291" name="Rectangle 2">
            <a:extLst>
              <a:ext uri="{FF2B5EF4-FFF2-40B4-BE49-F238E27FC236}">
                <a16:creationId xmlns:a16="http://schemas.microsoft.com/office/drawing/2014/main" id="{5E4992E8-E176-505F-ABE4-82E868711FCA}"/>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2292" name="Rectangle 3">
            <a:extLst>
              <a:ext uri="{FF2B5EF4-FFF2-40B4-BE49-F238E27FC236}">
                <a16:creationId xmlns:a16="http://schemas.microsoft.com/office/drawing/2014/main" id="{F00F9271-964B-1381-D9E2-27ABF2E84F33}"/>
              </a:ext>
            </a:extLst>
          </p:cNvPr>
          <p:cNvSpPr>
            <a:spLocks noGrp="1" noChangeArrowheads="1"/>
          </p:cNvSpPr>
          <p:nvPr>
            <p:ph idx="1"/>
          </p:nvPr>
        </p:nvSpPr>
        <p:spPr/>
        <p:txBody>
          <a:bodyPr/>
          <a:lstStyle/>
          <a:p>
            <a:pPr eaLnBrk="1" hangingPunct="1"/>
            <a:r>
              <a:rPr lang="zh-CN" altLang="en-US"/>
              <a:t>设计同时也</a:t>
            </a:r>
            <a:r>
              <a:rPr lang="zh-CN" altLang="en-US" b="1">
                <a:solidFill>
                  <a:srgbClr val="C00000"/>
                </a:solidFill>
              </a:rPr>
              <a:t>是一个解决冲突和利弊权衡的过程</a:t>
            </a:r>
          </a:p>
          <a:p>
            <a:pPr lvl="1" eaLnBrk="1" hangingPunct="1"/>
            <a:r>
              <a:rPr lang="zh-CN" altLang="en-US" b="1">
                <a:solidFill>
                  <a:srgbClr val="0070C0"/>
                </a:solidFill>
              </a:rPr>
              <a:t>各种（如用户、技术）需求</a:t>
            </a:r>
            <a:r>
              <a:rPr lang="zh-CN" altLang="en-US"/>
              <a:t>之间经常存在矛盾，甚至</a:t>
            </a:r>
            <a:r>
              <a:rPr lang="zh-CN" altLang="en-US" b="1">
                <a:solidFill>
                  <a:srgbClr val="0070C0"/>
                </a:solidFill>
              </a:rPr>
              <a:t>冲突</a:t>
            </a:r>
          </a:p>
          <a:p>
            <a:pPr lvl="2" eaLnBrk="1" hangingPunct="1"/>
            <a:r>
              <a:rPr lang="zh-CN" altLang="en-US"/>
              <a:t>所谓需求冲突即</a:t>
            </a:r>
            <a:r>
              <a:rPr lang="zh-CN" altLang="en-US" b="1">
                <a:solidFill>
                  <a:srgbClr val="0070C0"/>
                </a:solidFill>
              </a:rPr>
              <a:t>一项需求的满足妨碍了另一项需求的满足</a:t>
            </a:r>
            <a:endParaRPr lang="en-US" altLang="zh-CN" b="1">
              <a:solidFill>
                <a:srgbClr val="0070C0"/>
              </a:solidFill>
            </a:endParaRPr>
          </a:p>
          <a:p>
            <a:pPr lvl="2" eaLnBrk="1" hangingPunct="1">
              <a:buFont typeface="Wingdings" panose="05000000000000000000" pitchFamily="2" charset="2"/>
              <a:buNone/>
            </a:pPr>
            <a:endParaRPr lang="zh-CN" altLang="en-US"/>
          </a:p>
          <a:p>
            <a:pPr lvl="1" eaLnBrk="1" hangingPunct="1"/>
            <a:r>
              <a:rPr lang="zh-CN" altLang="en-US"/>
              <a:t>例如：出于</a:t>
            </a:r>
            <a:r>
              <a:rPr lang="zh-CN" altLang="en-US" b="1">
                <a:solidFill>
                  <a:srgbClr val="0070C0"/>
                </a:solidFill>
              </a:rPr>
              <a:t>环保需求</a:t>
            </a:r>
            <a:r>
              <a:rPr lang="zh-CN" altLang="en-US"/>
              <a:t>，一种改进的道路设计是</a:t>
            </a:r>
            <a:r>
              <a:rPr lang="zh-CN" altLang="en-US" b="1">
                <a:solidFill>
                  <a:srgbClr val="0070C0"/>
                </a:solidFill>
              </a:rPr>
              <a:t>采用高架式</a:t>
            </a:r>
          </a:p>
          <a:p>
            <a:pPr lvl="1" eaLnBrk="1" hangingPunct="1"/>
            <a:r>
              <a:rPr lang="zh-CN" altLang="en-US"/>
              <a:t>但资源限制可能阻止这样的需求满足，需要权衡，提出其他方案</a:t>
            </a:r>
            <a:endParaRPr lang="en-US" altLang="zh-CN"/>
          </a:p>
          <a:p>
            <a:pPr lvl="1" eaLnBrk="1" hangingPunct="1">
              <a:buFontTx/>
              <a:buNone/>
            </a:pPr>
            <a:endParaRPr lang="zh-CN" altLang="en-US"/>
          </a:p>
          <a:p>
            <a:pPr eaLnBrk="1" hangingPunct="1"/>
            <a:r>
              <a:rPr lang="zh-CN" altLang="en-US" b="1">
                <a:solidFill>
                  <a:srgbClr val="0070C0"/>
                </a:solidFill>
              </a:rPr>
              <a:t>冲突</a:t>
            </a:r>
            <a:r>
              <a:rPr lang="zh-CN" altLang="en-US"/>
              <a:t>的结果造成</a:t>
            </a:r>
            <a:r>
              <a:rPr lang="zh-CN" altLang="en-US" b="1">
                <a:solidFill>
                  <a:srgbClr val="0070C0"/>
                </a:solidFill>
              </a:rPr>
              <a:t>不存在最佳的设计方案</a:t>
            </a:r>
          </a:p>
          <a:p>
            <a:pPr lvl="1" eaLnBrk="1" hangingPunct="1"/>
            <a:r>
              <a:rPr lang="zh-CN" altLang="en-US"/>
              <a:t>唯一的方法是在妥协的基础上</a:t>
            </a:r>
            <a:r>
              <a:rPr lang="zh-CN" altLang="en-US" b="1">
                <a:solidFill>
                  <a:srgbClr val="0070C0"/>
                </a:solidFill>
              </a:rPr>
              <a:t>提出若干方案</a:t>
            </a:r>
            <a:r>
              <a:rPr lang="zh-CN" altLang="en-US"/>
              <a:t>，并进行</a:t>
            </a:r>
            <a:r>
              <a:rPr lang="zh-CN" altLang="en-US" b="1">
                <a:solidFill>
                  <a:srgbClr val="0070C0"/>
                </a:solidFill>
              </a:rPr>
              <a:t>比较</a:t>
            </a:r>
          </a:p>
          <a:p>
            <a:pPr lvl="1" eaLnBrk="1" hangingPunct="1"/>
            <a:r>
              <a:rPr lang="zh-CN" altLang="en-US"/>
              <a:t>即“要有好的构思、就必须提出许多构思”</a:t>
            </a:r>
          </a:p>
          <a:p>
            <a:pPr lvl="1" eaLnBrk="1" hangingPunct="1"/>
            <a:r>
              <a:rPr lang="zh-CN" altLang="en-US" b="1">
                <a:solidFill>
                  <a:srgbClr val="0070C0"/>
                </a:solidFill>
              </a:rPr>
              <a:t>问题</a:t>
            </a:r>
            <a:r>
              <a:rPr lang="zh-CN" altLang="en-US"/>
              <a:t>：对于相同设计问题，究竟存在多少解决方案？</a:t>
            </a:r>
          </a:p>
          <a:p>
            <a:pPr lvl="2" eaLnBrk="1" hangingPunct="1"/>
            <a:r>
              <a:rPr lang="zh-CN" altLang="en-US"/>
              <a:t>设计的每一步均存在许多设计选项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19012427-D7CE-9FD0-A389-9C8DBDF6AEF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A5C148A-1F98-4404-A8DF-5877E558AEB4}" type="slidenum">
              <a:rPr lang="en-US" altLang="zh-CN" sz="1800"/>
              <a:pPr/>
              <a:t>9</a:t>
            </a:fld>
            <a:endParaRPr lang="en-US" altLang="zh-CN" sz="1800"/>
          </a:p>
        </p:txBody>
      </p:sp>
      <p:sp>
        <p:nvSpPr>
          <p:cNvPr id="13315" name="Rectangle 2">
            <a:extLst>
              <a:ext uri="{FF2B5EF4-FFF2-40B4-BE49-F238E27FC236}">
                <a16:creationId xmlns:a16="http://schemas.microsoft.com/office/drawing/2014/main" id="{52ED64E2-9BF9-98CD-81E0-BDEB341D99E6}"/>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3316" name="Rectangle 3">
            <a:extLst>
              <a:ext uri="{FF2B5EF4-FFF2-40B4-BE49-F238E27FC236}">
                <a16:creationId xmlns:a16="http://schemas.microsoft.com/office/drawing/2014/main" id="{35711D5D-E83A-1C89-AADB-959B06584B3A}"/>
              </a:ext>
            </a:extLst>
          </p:cNvPr>
          <p:cNvSpPr>
            <a:spLocks noGrp="1" noChangeArrowheads="1"/>
          </p:cNvSpPr>
          <p:nvPr>
            <p:ph idx="1"/>
          </p:nvPr>
        </p:nvSpPr>
        <p:spPr/>
        <p:txBody>
          <a:bodyPr/>
          <a:lstStyle/>
          <a:p>
            <a:pPr lvl="2" eaLnBrk="1" hangingPunct="1"/>
            <a:r>
              <a:rPr lang="zh-CN" altLang="en-US"/>
              <a:t>设计过程中所有的设计选项组成了所谓的设计空间</a:t>
            </a:r>
          </a:p>
          <a:p>
            <a:pPr lvl="1" eaLnBrk="1" hangingPunct="1"/>
            <a:r>
              <a:rPr lang="zh-CN" altLang="en-US"/>
              <a:t>探索</a:t>
            </a:r>
            <a:r>
              <a:rPr lang="zh-CN" altLang="en-US" b="1">
                <a:solidFill>
                  <a:srgbClr val="C00000"/>
                </a:solidFill>
              </a:rPr>
              <a:t>设计空间</a:t>
            </a:r>
            <a:r>
              <a:rPr lang="zh-CN" altLang="en-US"/>
              <a:t>需要</a:t>
            </a:r>
            <a:r>
              <a:rPr lang="zh-CN" altLang="en-US" b="1">
                <a:solidFill>
                  <a:srgbClr val="C00000"/>
                </a:solidFill>
              </a:rPr>
              <a:t>经验、工具</a:t>
            </a:r>
            <a:r>
              <a:rPr lang="zh-CN" altLang="en-US"/>
              <a:t>和</a:t>
            </a:r>
            <a:r>
              <a:rPr lang="zh-CN" altLang="en-US" b="1">
                <a:solidFill>
                  <a:srgbClr val="C00000"/>
                </a:solidFill>
              </a:rPr>
              <a:t>创造性</a:t>
            </a:r>
            <a:r>
              <a:rPr lang="zh-CN" altLang="en-US"/>
              <a:t>思维</a:t>
            </a:r>
          </a:p>
          <a:p>
            <a:pPr lvl="2" eaLnBrk="1" hangingPunct="1"/>
            <a:r>
              <a:rPr lang="zh-CN" altLang="en-US"/>
              <a:t>例如：某些图形设计技术有助于提出不同的候选方案</a:t>
            </a:r>
            <a:endParaRPr lang="en-US" altLang="zh-CN"/>
          </a:p>
          <a:p>
            <a:pPr lvl="2" eaLnBrk="1" hangingPunct="1">
              <a:buFont typeface="Wingdings" panose="05000000000000000000" pitchFamily="2" charset="2"/>
              <a:buNone/>
            </a:pPr>
            <a:endParaRPr lang="zh-CN" altLang="en-US"/>
          </a:p>
          <a:p>
            <a:pPr eaLnBrk="1" hangingPunct="1"/>
            <a:r>
              <a:rPr lang="en-US" altLang="zh-CN" b="1">
                <a:solidFill>
                  <a:srgbClr val="C00000"/>
                </a:solidFill>
              </a:rPr>
              <a:t>Design</a:t>
            </a:r>
            <a:r>
              <a:rPr lang="en-US" altLang="zh-CN"/>
              <a:t> </a:t>
            </a:r>
            <a:r>
              <a:rPr lang="zh-CN" altLang="en-US"/>
              <a:t>的</a:t>
            </a:r>
            <a:r>
              <a:rPr lang="zh-CN" altLang="en-US" b="1">
                <a:solidFill>
                  <a:srgbClr val="0070C0"/>
                </a:solidFill>
              </a:rPr>
              <a:t>第二个含义</a:t>
            </a:r>
            <a:r>
              <a:rPr lang="zh-CN" altLang="en-US"/>
              <a:t>为</a:t>
            </a:r>
          </a:p>
          <a:p>
            <a:pPr lvl="1" eaLnBrk="1" hangingPunct="1"/>
            <a:r>
              <a:rPr lang="zh-CN" altLang="en-US" b="1">
                <a:solidFill>
                  <a:srgbClr val="C00000"/>
                </a:solidFill>
              </a:rPr>
              <a:t>制作一幅图画或图案，说明如何制作某物</a:t>
            </a:r>
            <a:endParaRPr lang="en-US" altLang="zh-CN" b="1">
              <a:solidFill>
                <a:srgbClr val="C00000"/>
              </a:solidFill>
            </a:endParaRPr>
          </a:p>
          <a:p>
            <a:pPr lvl="1" eaLnBrk="1" hangingPunct="1"/>
            <a:r>
              <a:rPr lang="zh-CN" altLang="en-US"/>
              <a:t>复杂的设计方案通常需借助外部表示来记录、考虑和分析</a:t>
            </a:r>
          </a:p>
          <a:p>
            <a:pPr lvl="1" eaLnBrk="1" hangingPunct="1"/>
            <a:r>
              <a:rPr lang="zh-CN" altLang="en-US"/>
              <a:t>外部表示也是</a:t>
            </a:r>
            <a:r>
              <a:rPr lang="zh-CN" altLang="en-US" b="1">
                <a:solidFill>
                  <a:srgbClr val="0070C0"/>
                </a:solidFill>
              </a:rPr>
              <a:t>人们交流设计思想</a:t>
            </a:r>
            <a:r>
              <a:rPr lang="zh-CN" altLang="en-US"/>
              <a:t>、</a:t>
            </a:r>
            <a:r>
              <a:rPr lang="zh-CN" altLang="en-US" b="1">
                <a:solidFill>
                  <a:srgbClr val="0070C0"/>
                </a:solidFill>
              </a:rPr>
              <a:t>评估</a:t>
            </a:r>
            <a:r>
              <a:rPr lang="zh-CN" altLang="en-US"/>
              <a:t>和</a:t>
            </a:r>
            <a:r>
              <a:rPr lang="zh-CN" altLang="en-US" b="1">
                <a:solidFill>
                  <a:srgbClr val="0070C0"/>
                </a:solidFill>
              </a:rPr>
              <a:t>改进</a:t>
            </a:r>
            <a:r>
              <a:rPr lang="zh-CN" altLang="en-US"/>
              <a:t>的工具</a:t>
            </a:r>
            <a:endParaRPr lang="en-US" altLang="zh-CN"/>
          </a:p>
          <a:p>
            <a:pPr lvl="1" eaLnBrk="1" hangingPunct="1">
              <a:buFontTx/>
              <a:buNone/>
            </a:pPr>
            <a:endParaRPr lang="zh-CN" altLang="en-US"/>
          </a:p>
          <a:p>
            <a:pPr lvl="1" eaLnBrk="1" hangingPunct="1"/>
            <a:r>
              <a:rPr lang="zh-CN" altLang="en-US" b="1">
                <a:solidFill>
                  <a:srgbClr val="0070C0"/>
                </a:solidFill>
              </a:rPr>
              <a:t>简单且直接的方法</a:t>
            </a:r>
            <a:r>
              <a:rPr lang="zh-CN" altLang="en-US"/>
              <a:t>是采用</a:t>
            </a:r>
            <a:r>
              <a:rPr lang="zh-CN" altLang="en-US" b="1">
                <a:solidFill>
                  <a:srgbClr val="C00000"/>
                </a:solidFill>
              </a:rPr>
              <a:t>草图</a:t>
            </a:r>
            <a:r>
              <a:rPr lang="zh-CN" altLang="en-US"/>
              <a:t>反映</a:t>
            </a:r>
            <a:r>
              <a:rPr lang="zh-CN" altLang="en-US" b="1">
                <a:solidFill>
                  <a:srgbClr val="0070C0"/>
                </a:solidFill>
              </a:rPr>
              <a:t>界面表示的序列和结构</a:t>
            </a:r>
          </a:p>
          <a:p>
            <a:pPr lvl="2" eaLnBrk="1" hangingPunct="1"/>
            <a:r>
              <a:rPr lang="zh-CN" altLang="en-US"/>
              <a:t>其中</a:t>
            </a:r>
            <a:r>
              <a:rPr lang="zh-CN" altLang="en-US" b="1">
                <a:solidFill>
                  <a:srgbClr val="0070C0"/>
                </a:solidFill>
              </a:rPr>
              <a:t>每幅草图</a:t>
            </a:r>
            <a:r>
              <a:rPr lang="zh-CN" altLang="en-US"/>
              <a:t>均表示了</a:t>
            </a:r>
            <a:r>
              <a:rPr lang="zh-CN" altLang="en-US" b="1">
                <a:solidFill>
                  <a:srgbClr val="0070C0"/>
                </a:solidFill>
              </a:rPr>
              <a:t>界面的一个关键帧</a:t>
            </a:r>
          </a:p>
          <a:p>
            <a:pPr lvl="2" eaLnBrk="1" hangingPunct="1"/>
            <a:r>
              <a:rPr lang="zh-CN" altLang="en-US"/>
              <a:t>借鉴于电影和动画工业，称为</a:t>
            </a:r>
            <a:r>
              <a:rPr lang="en-US" altLang="zh-CN" b="1">
                <a:solidFill>
                  <a:srgbClr val="0070C0"/>
                </a:solidFill>
              </a:rPr>
              <a:t>storyboard</a:t>
            </a:r>
          </a:p>
        </p:txBody>
      </p:sp>
    </p:spTree>
  </p:cSld>
  <p:clrMapOvr>
    <a:masterClrMapping/>
  </p:clrMapOvr>
</p:sld>
</file>

<file path=ppt/theme/theme1.xml><?xml version="1.0" encoding="utf-8"?>
<a:theme xmlns:a="http://schemas.openxmlformats.org/drawingml/2006/main" name="hua-tutorial-ch">
  <a:themeElements>
    <a:clrScheme name="hua-tutorial-c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hua-tutorial-ch">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hua-tutorial-ch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ua-tutorial-c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ua-tutorial-ch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ua-tutorial-ch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ua-tutorial-ch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ua-tutorial-ch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ua-tutorial-ch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hua-tutorial-ch</Template>
  <TotalTime>27</TotalTime>
  <Words>5769</Words>
  <Application>Microsoft Office PowerPoint</Application>
  <PresentationFormat>全屏显示(4:3)</PresentationFormat>
  <Paragraphs>659</Paragraphs>
  <Slides>59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69" baseType="lpstr">
      <vt:lpstr>Times New Roman</vt:lpstr>
      <vt:lpstr>宋体</vt:lpstr>
      <vt:lpstr>Arial</vt:lpstr>
      <vt:lpstr>黑体</vt:lpstr>
      <vt:lpstr>Wingdings</vt:lpstr>
      <vt:lpstr>华文行楷</vt:lpstr>
      <vt:lpstr>华文新魏</vt:lpstr>
      <vt:lpstr>hua-tutorial-ch</vt:lpstr>
      <vt:lpstr>Visio.Drawing.11</vt:lpstr>
      <vt:lpstr>Microsoft Word 97 - 2003 Document</vt:lpstr>
      <vt:lpstr>交互设计—超越人机交互           第 6 章 交互设计过程</vt:lpstr>
      <vt:lpstr>第 6 章 交互设计过程</vt:lpstr>
      <vt:lpstr>6.1 引言</vt:lpstr>
      <vt:lpstr>6.1 引言</vt:lpstr>
      <vt:lpstr>6.2 交互设计的内容</vt:lpstr>
      <vt:lpstr>6.2 交互设计的内容</vt:lpstr>
      <vt:lpstr>6.2 交互设计的内容</vt:lpstr>
      <vt:lpstr>6.2 交互设计的内容</vt:lpstr>
      <vt:lpstr>6.2 交互设计的内容</vt:lpstr>
      <vt:lpstr>6.2 交互设计的内容</vt:lpstr>
      <vt:lpstr>6.2.1 交互设计的4个基本活动</vt:lpstr>
      <vt:lpstr>6.2.1 交互设计的4个基本活动</vt:lpstr>
      <vt:lpstr>6.2.1 交互设计的4个基本活动</vt:lpstr>
      <vt:lpstr>6.2.1 交互设计的4个基本活动</vt:lpstr>
      <vt:lpstr>6.2.2 交互设计过程的3个关键特征</vt:lpstr>
      <vt:lpstr>6.3 若干实践问题</vt:lpstr>
      <vt:lpstr>6.3.1 谁是用户</vt:lpstr>
      <vt:lpstr>6.3.1 谁是用户</vt:lpstr>
      <vt:lpstr>6.3.1 谁是用户</vt:lpstr>
      <vt:lpstr>6.3.2 什么是需要</vt:lpstr>
      <vt:lpstr>6.3.2 什么是需要</vt:lpstr>
      <vt:lpstr>6.3.2 什么是需要</vt:lpstr>
      <vt:lpstr>6.3.3 如何提出候选方案</vt:lpstr>
      <vt:lpstr>PowerPoint 演示文稿</vt:lpstr>
      <vt:lpstr>PowerPoint 演示文稿</vt:lpstr>
      <vt:lpstr>6.3.3 如何提出候选方案</vt:lpstr>
      <vt:lpstr>6.3.3 如何提出候选方案</vt:lpstr>
      <vt:lpstr>6.3.3 如何提出候选方案</vt:lpstr>
      <vt:lpstr>6.3.3 如何提出候选方案</vt:lpstr>
      <vt:lpstr>6.3.3 如何提出候选方案</vt:lpstr>
      <vt:lpstr>6.3.3 如何提出候选方案</vt:lpstr>
      <vt:lpstr>6.3.4 如何选择候选设计方案</vt:lpstr>
      <vt:lpstr>6.3.4 如何选择候选设计方案</vt:lpstr>
      <vt:lpstr>6.3.4 如何选择候选设计方案</vt:lpstr>
      <vt:lpstr>6.3.4 如何选择候选设计方案</vt:lpstr>
      <vt:lpstr>6.3.4 如何选择候选设计方案</vt:lpstr>
      <vt:lpstr>6.3.4 如何选择候选设计方案</vt:lpstr>
      <vt:lpstr>6.3.4 如何选择候选设计方案</vt:lpstr>
      <vt:lpstr>6.4 生命周期模型：各种活动之间的关系</vt:lpstr>
      <vt:lpstr>6.4 生命周期模型：各种活动之间的关系</vt:lpstr>
      <vt:lpstr>6.4.1 一个简单的交互设计过程模型</vt:lpstr>
      <vt:lpstr>6.4.1 一个简单的交互设计过程模型</vt:lpstr>
      <vt:lpstr>6.4.1 一个简单的交互设计过程模型</vt:lpstr>
      <vt:lpstr>6.4.1 一个简单的交互设计过程模型</vt:lpstr>
      <vt:lpstr>6.4.1 一个简单的交互设计过程模型</vt:lpstr>
      <vt:lpstr>6.4.1 一个简单的交互设计过程模型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6.4.3 HCI中的生命周期模型</vt:lpstr>
      <vt:lpstr>6.4.3 HCI中的生命周期模型</vt:lpstr>
      <vt:lpstr>6.4.3 HCI中的生命周期模型</vt:lpstr>
      <vt:lpstr>小结</vt:lpstr>
    </vt:vector>
  </TitlesOfParts>
  <Company>Hua House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Qingyi Hua</dc:creator>
  <cp:lastModifiedBy>庞 晓宇</cp:lastModifiedBy>
  <cp:revision>743</cp:revision>
  <dcterms:created xsi:type="dcterms:W3CDTF">2007-07-28T02:17:48Z</dcterms:created>
  <dcterms:modified xsi:type="dcterms:W3CDTF">2023-05-03T17:28:54Z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