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0" r:id="rId3"/>
    <p:sldId id="257" r:id="rId4"/>
    <p:sldId id="258" r:id="rId5"/>
    <p:sldId id="259" r:id="rId6"/>
    <p:sldId id="262"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60" y="1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2243CCF-5B57-4476-B5A7-69F3A4526257}" type="datetimeFigureOut">
              <a:rPr lang="zh-CN" altLang="en-US" smtClean="0"/>
              <a:t>2022/7/12</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CCE1D7E-D1DC-4D34-A1FD-B60D5ECC43D3}"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652954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2243CCF-5B57-4476-B5A7-69F3A4526257}" type="datetimeFigureOut">
              <a:rPr lang="zh-CN" altLang="en-US" smtClean="0"/>
              <a:t>2022/7/12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CE1D7E-D1DC-4D34-A1FD-B60D5ECC43D3}" type="slidenum">
              <a:rPr lang="zh-CN" altLang="en-US" smtClean="0"/>
              <a:t>‹#›</a:t>
            </a:fld>
            <a:endParaRPr lang="zh-CN" altLang="en-US"/>
          </a:p>
        </p:txBody>
      </p:sp>
    </p:spTree>
    <p:extLst>
      <p:ext uri="{BB962C8B-B14F-4D97-AF65-F5344CB8AC3E}">
        <p14:creationId xmlns:p14="http://schemas.microsoft.com/office/powerpoint/2010/main" val="253006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2243CCF-5B57-4476-B5A7-69F3A4526257}" type="datetimeFigureOut">
              <a:rPr lang="zh-CN" altLang="en-US" smtClean="0"/>
              <a:t>2022/7/12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CE1D7E-D1DC-4D34-A1FD-B60D5ECC43D3}" type="slidenum">
              <a:rPr lang="zh-CN" altLang="en-US" smtClean="0"/>
              <a:t>‹#›</a:t>
            </a:fld>
            <a:endParaRPr lang="zh-CN" altLang="en-US"/>
          </a:p>
        </p:txBody>
      </p:sp>
    </p:spTree>
    <p:extLst>
      <p:ext uri="{BB962C8B-B14F-4D97-AF65-F5344CB8AC3E}">
        <p14:creationId xmlns:p14="http://schemas.microsoft.com/office/powerpoint/2010/main" val="70180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2243CCF-5B57-4476-B5A7-69F3A4526257}" type="datetimeFigureOut">
              <a:rPr lang="zh-CN" altLang="en-US" smtClean="0"/>
              <a:t>2022/7/12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CE1D7E-D1DC-4D34-A1FD-B60D5ECC43D3}" type="slidenum">
              <a:rPr lang="zh-CN" altLang="en-US" smtClean="0"/>
              <a:t>‹#›</a:t>
            </a:fld>
            <a:endParaRPr lang="zh-CN" altLang="en-US"/>
          </a:p>
        </p:txBody>
      </p:sp>
    </p:spTree>
    <p:extLst>
      <p:ext uri="{BB962C8B-B14F-4D97-AF65-F5344CB8AC3E}">
        <p14:creationId xmlns:p14="http://schemas.microsoft.com/office/powerpoint/2010/main" val="166601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2243CCF-5B57-4476-B5A7-69F3A4526257}" type="datetimeFigureOut">
              <a:rPr lang="zh-CN" altLang="en-US" smtClean="0"/>
              <a:t>2022/7/12</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CCE1D7E-D1DC-4D34-A1FD-B60D5ECC43D3}"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278083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2243CCF-5B57-4476-B5A7-69F3A4526257}" type="datetimeFigureOut">
              <a:rPr lang="zh-CN" altLang="en-US" smtClean="0"/>
              <a:t>2022/7/12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CE1D7E-D1DC-4D34-A1FD-B60D5ECC43D3}" type="slidenum">
              <a:rPr lang="zh-CN" altLang="en-US" smtClean="0"/>
              <a:t>‹#›</a:t>
            </a:fld>
            <a:endParaRPr lang="zh-CN" altLang="en-US"/>
          </a:p>
        </p:txBody>
      </p:sp>
    </p:spTree>
    <p:extLst>
      <p:ext uri="{BB962C8B-B14F-4D97-AF65-F5344CB8AC3E}">
        <p14:creationId xmlns:p14="http://schemas.microsoft.com/office/powerpoint/2010/main" val="70105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2243CCF-5B57-4476-B5A7-69F3A4526257}" type="datetimeFigureOut">
              <a:rPr lang="zh-CN" altLang="en-US" smtClean="0"/>
              <a:t>2022/7/12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CE1D7E-D1DC-4D34-A1FD-B60D5ECC43D3}" type="slidenum">
              <a:rPr lang="zh-CN" altLang="en-US" smtClean="0"/>
              <a:t>‹#›</a:t>
            </a:fld>
            <a:endParaRPr lang="zh-CN" altLang="en-US"/>
          </a:p>
        </p:txBody>
      </p:sp>
    </p:spTree>
    <p:extLst>
      <p:ext uri="{BB962C8B-B14F-4D97-AF65-F5344CB8AC3E}">
        <p14:creationId xmlns:p14="http://schemas.microsoft.com/office/powerpoint/2010/main" val="266190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2243CCF-5B57-4476-B5A7-69F3A4526257}" type="datetimeFigureOut">
              <a:rPr lang="zh-CN" altLang="en-US" smtClean="0"/>
              <a:t>2022/7/12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CE1D7E-D1DC-4D34-A1FD-B60D5ECC43D3}" type="slidenum">
              <a:rPr lang="zh-CN" altLang="en-US" smtClean="0"/>
              <a:t>‹#›</a:t>
            </a:fld>
            <a:endParaRPr lang="zh-CN" altLang="en-US"/>
          </a:p>
        </p:txBody>
      </p:sp>
    </p:spTree>
    <p:extLst>
      <p:ext uri="{BB962C8B-B14F-4D97-AF65-F5344CB8AC3E}">
        <p14:creationId xmlns:p14="http://schemas.microsoft.com/office/powerpoint/2010/main" val="279317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43CCF-5B57-4476-B5A7-69F3A4526257}" type="datetimeFigureOut">
              <a:rPr lang="zh-CN" altLang="en-US" smtClean="0"/>
              <a:t>2022/7/12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CE1D7E-D1DC-4D34-A1FD-B60D5ECC43D3}" type="slidenum">
              <a:rPr lang="zh-CN" altLang="en-US" smtClean="0"/>
              <a:t>‹#›</a:t>
            </a:fld>
            <a:endParaRPr lang="zh-CN" altLang="en-US"/>
          </a:p>
        </p:txBody>
      </p:sp>
    </p:spTree>
    <p:extLst>
      <p:ext uri="{BB962C8B-B14F-4D97-AF65-F5344CB8AC3E}">
        <p14:creationId xmlns:p14="http://schemas.microsoft.com/office/powerpoint/2010/main" val="174187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2243CCF-5B57-4476-B5A7-69F3A4526257}" type="datetimeFigureOut">
              <a:rPr lang="zh-CN" altLang="en-US" smtClean="0"/>
              <a:t>2022/7/12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CCE1D7E-D1DC-4D34-A1FD-B60D5ECC43D3}"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295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2243CCF-5B57-4476-B5A7-69F3A4526257}" type="datetimeFigureOut">
              <a:rPr lang="zh-CN" altLang="en-US" smtClean="0"/>
              <a:t>2022/7/12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CCE1D7E-D1DC-4D34-A1FD-B60D5ECC43D3}"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085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2243CCF-5B57-4476-B5A7-69F3A4526257}" type="datetimeFigureOut">
              <a:rPr lang="zh-CN" altLang="en-US" smtClean="0"/>
              <a:t>2022/7/12</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CCE1D7E-D1DC-4D34-A1FD-B60D5ECC43D3}"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446773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2B4C91-A1CB-5315-A5D2-1F29B0AC1F3E}"/>
              </a:ext>
            </a:extLst>
          </p:cNvPr>
          <p:cNvSpPr>
            <a:spLocks noGrp="1"/>
          </p:cNvSpPr>
          <p:nvPr>
            <p:ph type="ctrTitle"/>
          </p:nvPr>
        </p:nvSpPr>
        <p:spPr>
          <a:xfrm>
            <a:off x="1988392" y="1413868"/>
            <a:ext cx="8825658" cy="1408691"/>
          </a:xfrm>
        </p:spPr>
        <p:txBody>
          <a:bodyPr/>
          <a:lstStyle/>
          <a:p>
            <a:r>
              <a:rPr lang="zh-CN" altLang="en-US" dirty="0"/>
              <a:t>小型超市管理系统</a:t>
            </a:r>
          </a:p>
        </p:txBody>
      </p:sp>
      <p:sp>
        <p:nvSpPr>
          <p:cNvPr id="6" name="副标题 4">
            <a:extLst>
              <a:ext uri="{FF2B5EF4-FFF2-40B4-BE49-F238E27FC236}">
                <a16:creationId xmlns:a16="http://schemas.microsoft.com/office/drawing/2014/main" id="{973CAD57-ABED-D61B-75D8-B9D6C29FC1DF}"/>
              </a:ext>
            </a:extLst>
          </p:cNvPr>
          <p:cNvSpPr>
            <a:spLocks noGrp="1"/>
          </p:cNvSpPr>
          <p:nvPr>
            <p:ph type="subTitle" idx="1"/>
          </p:nvPr>
        </p:nvSpPr>
        <p:spPr>
          <a:xfrm>
            <a:off x="2679906" y="3956279"/>
            <a:ext cx="6831673" cy="1086237"/>
          </a:xfrm>
        </p:spPr>
        <p:txBody>
          <a:bodyPr/>
          <a:lstStyle/>
          <a:p>
            <a:r>
              <a:rPr lang="zh-CN" altLang="en-US" dirty="0"/>
              <a:t>一个简单的面向中小超市的综合管理系统</a:t>
            </a:r>
          </a:p>
        </p:txBody>
      </p:sp>
    </p:spTree>
    <p:extLst>
      <p:ext uri="{BB962C8B-B14F-4D97-AF65-F5344CB8AC3E}">
        <p14:creationId xmlns:p14="http://schemas.microsoft.com/office/powerpoint/2010/main" val="67675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151435F-D553-20FA-8E98-80C7DB00AA51}"/>
              </a:ext>
            </a:extLst>
          </p:cNvPr>
          <p:cNvSpPr>
            <a:spLocks noGrp="1"/>
          </p:cNvSpPr>
          <p:nvPr>
            <p:ph idx="1"/>
          </p:nvPr>
        </p:nvSpPr>
        <p:spPr>
          <a:xfrm>
            <a:off x="1728788" y="1009650"/>
            <a:ext cx="9601200" cy="5329237"/>
          </a:xfrm>
        </p:spPr>
        <p:txBody>
          <a:bodyPr/>
          <a:lstStyle/>
          <a:p>
            <a:pPr marL="0" indent="0">
              <a:buNone/>
            </a:pPr>
            <a:r>
              <a:rPr lang="en-US" altLang="zh-CN" sz="2800" dirty="0"/>
              <a:t>     2.2.4 </a:t>
            </a:r>
            <a:r>
              <a:rPr lang="zh-CN" altLang="en-US" sz="2800" dirty="0"/>
              <a:t>售货员</a:t>
            </a:r>
            <a:endParaRPr lang="en-US" altLang="zh-CN" sz="2800" dirty="0"/>
          </a:p>
          <a:p>
            <a:pPr marL="0" indent="0">
              <a:buNone/>
            </a:pPr>
            <a:r>
              <a:rPr lang="en-US" altLang="zh-CN" sz="2400" dirty="0"/>
              <a:t>    </a:t>
            </a:r>
            <a:r>
              <a:rPr lang="zh-CN" altLang="en-US" dirty="0"/>
              <a:t>（</a:t>
            </a:r>
            <a:r>
              <a:rPr lang="en-US" altLang="zh-CN" dirty="0"/>
              <a:t>1</a:t>
            </a:r>
            <a:r>
              <a:rPr lang="zh-CN" altLang="en-US" dirty="0"/>
              <a:t>）销售</a:t>
            </a:r>
          </a:p>
          <a:p>
            <a:pPr marL="0" indent="0">
              <a:buNone/>
            </a:pPr>
            <a:r>
              <a:rPr lang="zh-CN" altLang="en-US" dirty="0"/>
              <a:t>      填写货物名称或者货物</a:t>
            </a:r>
            <a:r>
              <a:rPr lang="en-US" altLang="zh-CN" dirty="0"/>
              <a:t>ID</a:t>
            </a:r>
            <a:r>
              <a:rPr lang="zh-CN" altLang="en-US" dirty="0"/>
              <a:t>以及数量，进行销售，系统将自动生成</a:t>
            </a:r>
            <a:endParaRPr lang="en-US" altLang="zh-CN" dirty="0"/>
          </a:p>
          <a:p>
            <a:pPr marL="0" indent="0">
              <a:buNone/>
            </a:pPr>
            <a:r>
              <a:rPr lang="zh-CN" altLang="en-US" dirty="0"/>
              <a:t>      销售时间。</a:t>
            </a:r>
          </a:p>
          <a:p>
            <a:pPr marL="0" indent="0">
              <a:buNone/>
            </a:pPr>
            <a:r>
              <a:rPr lang="zh-CN" altLang="en-US" dirty="0"/>
              <a:t>    （</a:t>
            </a:r>
            <a:r>
              <a:rPr lang="en-US" altLang="zh-CN" dirty="0"/>
              <a:t>2</a:t>
            </a:r>
            <a:r>
              <a:rPr lang="zh-CN" altLang="en-US" dirty="0"/>
              <a:t>）售货清单打印</a:t>
            </a:r>
          </a:p>
          <a:p>
            <a:pPr marL="0" indent="0">
              <a:buNone/>
            </a:pPr>
            <a:r>
              <a:rPr lang="zh-CN" altLang="en-US" dirty="0"/>
              <a:t>      对单次交易的所有货物种类，数量和交易时间进行记录并且打印</a:t>
            </a:r>
          </a:p>
          <a:p>
            <a:pPr marL="0" indent="0">
              <a:buNone/>
            </a:pPr>
            <a:r>
              <a:rPr lang="zh-CN" altLang="en-US" dirty="0"/>
              <a:t>    （</a:t>
            </a:r>
            <a:r>
              <a:rPr lang="en-US" altLang="zh-CN" dirty="0"/>
              <a:t>3</a:t>
            </a:r>
            <a:r>
              <a:rPr lang="zh-CN" altLang="en-US" dirty="0"/>
              <a:t>）货物清单更新</a:t>
            </a:r>
          </a:p>
          <a:p>
            <a:pPr marL="0" indent="0">
              <a:buNone/>
            </a:pPr>
            <a:r>
              <a:rPr lang="zh-CN" altLang="en-US" dirty="0"/>
              <a:t>      根据交易的商品的种类和数量将种类和数量均相等的商品从库存中</a:t>
            </a:r>
            <a:endParaRPr lang="en-US" altLang="zh-CN" dirty="0"/>
          </a:p>
          <a:p>
            <a:pPr marL="0" indent="0">
              <a:buNone/>
            </a:pPr>
            <a:r>
              <a:rPr lang="en-US" altLang="zh-CN" dirty="0"/>
              <a:t>      </a:t>
            </a:r>
            <a:r>
              <a:rPr lang="zh-CN" altLang="en-US" dirty="0"/>
              <a:t>移除（后台完成，用户无法直接操作）</a:t>
            </a:r>
          </a:p>
          <a:p>
            <a:endParaRPr lang="zh-CN" altLang="en-US" sz="2800" dirty="0"/>
          </a:p>
          <a:p>
            <a:endParaRPr lang="zh-CN" altLang="en-US" dirty="0"/>
          </a:p>
        </p:txBody>
      </p:sp>
    </p:spTree>
    <p:extLst>
      <p:ext uri="{BB962C8B-B14F-4D97-AF65-F5344CB8AC3E}">
        <p14:creationId xmlns:p14="http://schemas.microsoft.com/office/powerpoint/2010/main" val="200113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168691-629A-4E0B-3476-CE78F7572835}"/>
              </a:ext>
            </a:extLst>
          </p:cNvPr>
          <p:cNvSpPr>
            <a:spLocks noGrp="1"/>
          </p:cNvSpPr>
          <p:nvPr>
            <p:ph idx="1"/>
          </p:nvPr>
        </p:nvSpPr>
        <p:spPr>
          <a:xfrm>
            <a:off x="1371600" y="400050"/>
            <a:ext cx="9601200" cy="4443413"/>
          </a:xfrm>
        </p:spPr>
        <p:txBody>
          <a:bodyPr/>
          <a:lstStyle/>
          <a:p>
            <a:pPr marL="0" indent="0">
              <a:buNone/>
            </a:pPr>
            <a:r>
              <a:rPr lang="en-US" altLang="zh-CN" sz="2800" dirty="0"/>
              <a:t>    2.2.5 </a:t>
            </a:r>
            <a:r>
              <a:rPr lang="zh-CN" altLang="en-US" sz="2800" dirty="0"/>
              <a:t>总经理</a:t>
            </a:r>
            <a:endParaRPr lang="en-US" altLang="zh-CN" sz="2800" dirty="0"/>
          </a:p>
          <a:p>
            <a:pPr marL="0" indent="0">
              <a:buNone/>
            </a:pPr>
            <a:r>
              <a:rPr lang="zh-CN" altLang="en-US" dirty="0"/>
              <a:t>    （</a:t>
            </a:r>
            <a:r>
              <a:rPr lang="en-US" altLang="zh-CN" dirty="0"/>
              <a:t>1</a:t>
            </a:r>
            <a:r>
              <a:rPr lang="zh-CN" altLang="en-US" dirty="0"/>
              <a:t>）员工信息查看</a:t>
            </a:r>
          </a:p>
          <a:p>
            <a:pPr marL="0" indent="0">
              <a:buNone/>
            </a:pPr>
            <a:r>
              <a:rPr lang="zh-CN" altLang="en-US" dirty="0"/>
              <a:t>      可以查看所有员工的姓名，性别，出生年月，证件号码，手机等个人联系方式等</a:t>
            </a:r>
          </a:p>
          <a:p>
            <a:pPr marL="0" indent="0">
              <a:buNone/>
            </a:pPr>
            <a:r>
              <a:rPr lang="en-US" altLang="zh-CN" dirty="0"/>
              <a:t>    </a:t>
            </a:r>
            <a:r>
              <a:rPr lang="zh-CN" altLang="en-US" dirty="0"/>
              <a:t>（</a:t>
            </a:r>
            <a:r>
              <a:rPr lang="en-US" altLang="zh-CN" dirty="0"/>
              <a:t>2</a:t>
            </a:r>
            <a:r>
              <a:rPr lang="zh-CN" altLang="en-US" dirty="0"/>
              <a:t>）</a:t>
            </a:r>
            <a:r>
              <a:rPr lang="en-US" altLang="zh-CN" dirty="0"/>
              <a:t> </a:t>
            </a:r>
            <a:r>
              <a:rPr lang="zh-CN" altLang="en-US" dirty="0"/>
              <a:t>员工清单导出</a:t>
            </a:r>
          </a:p>
          <a:p>
            <a:pPr marL="0" indent="0">
              <a:buNone/>
            </a:pPr>
            <a:r>
              <a:rPr lang="zh-CN" altLang="en-US" dirty="0"/>
              <a:t>       可以导出所有员工和员工岗位，以及他们的详细个人信息</a:t>
            </a:r>
          </a:p>
          <a:p>
            <a:pPr marL="0" indent="0">
              <a:buNone/>
            </a:pPr>
            <a:r>
              <a:rPr lang="zh-CN" altLang="en-US" dirty="0"/>
              <a:t>    （</a:t>
            </a:r>
            <a:r>
              <a:rPr lang="en-US" altLang="zh-CN" dirty="0"/>
              <a:t>3</a:t>
            </a:r>
            <a:r>
              <a:rPr lang="zh-CN" altLang="en-US" dirty="0"/>
              <a:t>）货物清单导出</a:t>
            </a:r>
          </a:p>
          <a:p>
            <a:pPr marL="0" indent="0">
              <a:buNone/>
            </a:pPr>
            <a:r>
              <a:rPr lang="zh-CN" altLang="en-US" dirty="0"/>
              <a:t>      可以导出当前库存商品清单，截至目前或者一段时间内的进货清单和销售清单。</a:t>
            </a:r>
          </a:p>
          <a:p>
            <a:pPr marL="0" indent="0">
              <a:buNone/>
            </a:pPr>
            <a:r>
              <a:rPr lang="zh-CN" altLang="en-US" dirty="0"/>
              <a:t>    （</a:t>
            </a:r>
            <a:r>
              <a:rPr lang="en-US" altLang="zh-CN" dirty="0"/>
              <a:t>4</a:t>
            </a:r>
            <a:r>
              <a:rPr lang="zh-CN" altLang="en-US" dirty="0"/>
              <a:t>）总经理权限</a:t>
            </a:r>
          </a:p>
          <a:p>
            <a:pPr marL="0" indent="0">
              <a:buNone/>
            </a:pPr>
            <a:r>
              <a:rPr lang="zh-CN" altLang="en-US" dirty="0"/>
              <a:t>      拥有查看，修改本超市售货员和采购员的权限</a:t>
            </a:r>
          </a:p>
          <a:p>
            <a:pPr marL="0" indent="0">
              <a:buNone/>
            </a:pPr>
            <a:endParaRPr lang="zh-CN" altLang="en-US" sz="2800" dirty="0"/>
          </a:p>
          <a:p>
            <a:endParaRPr lang="zh-CN" altLang="en-US" dirty="0"/>
          </a:p>
        </p:txBody>
      </p:sp>
    </p:spTree>
    <p:extLst>
      <p:ext uri="{BB962C8B-B14F-4D97-AF65-F5344CB8AC3E}">
        <p14:creationId xmlns:p14="http://schemas.microsoft.com/office/powerpoint/2010/main" val="3231303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023B7-82D4-D142-4E75-0489F0C4B766}"/>
              </a:ext>
            </a:extLst>
          </p:cNvPr>
          <p:cNvSpPr>
            <a:spLocks noGrp="1"/>
          </p:cNvSpPr>
          <p:nvPr>
            <p:ph type="title"/>
          </p:nvPr>
        </p:nvSpPr>
        <p:spPr>
          <a:xfrm>
            <a:off x="4324350" y="190500"/>
            <a:ext cx="3638550" cy="709613"/>
          </a:xfrm>
        </p:spPr>
        <p:txBody>
          <a:bodyPr/>
          <a:lstStyle/>
          <a:p>
            <a:r>
              <a:rPr lang="en-US" altLang="zh-CN" dirty="0"/>
              <a:t>2.3   </a:t>
            </a:r>
            <a:r>
              <a:rPr lang="zh-CN" altLang="en-US" dirty="0"/>
              <a:t>图表展示</a:t>
            </a:r>
          </a:p>
        </p:txBody>
      </p:sp>
      <p:graphicFrame>
        <p:nvGraphicFramePr>
          <p:cNvPr id="7" name="表格 6">
            <a:extLst>
              <a:ext uri="{FF2B5EF4-FFF2-40B4-BE49-F238E27FC236}">
                <a16:creationId xmlns:a16="http://schemas.microsoft.com/office/drawing/2014/main" id="{B58B6662-3E4A-0C89-3441-45041568A50A}"/>
              </a:ext>
            </a:extLst>
          </p:cNvPr>
          <p:cNvGraphicFramePr>
            <a:graphicFrameLocks noGrp="1"/>
          </p:cNvGraphicFramePr>
          <p:nvPr>
            <p:extLst>
              <p:ext uri="{D42A27DB-BD31-4B8C-83A1-F6EECF244321}">
                <p14:modId xmlns:p14="http://schemas.microsoft.com/office/powerpoint/2010/main" val="1618615819"/>
              </p:ext>
            </p:extLst>
          </p:nvPr>
        </p:nvGraphicFramePr>
        <p:xfrm>
          <a:off x="1314450" y="1455420"/>
          <a:ext cx="3365500" cy="143256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3669520097"/>
                    </a:ext>
                  </a:extLst>
                </a:gridCol>
                <a:gridCol w="673100">
                  <a:extLst>
                    <a:ext uri="{9D8B030D-6E8A-4147-A177-3AD203B41FA5}">
                      <a16:colId xmlns:a16="http://schemas.microsoft.com/office/drawing/2014/main" val="3101741772"/>
                    </a:ext>
                  </a:extLst>
                </a:gridCol>
                <a:gridCol w="673100">
                  <a:extLst>
                    <a:ext uri="{9D8B030D-6E8A-4147-A177-3AD203B41FA5}">
                      <a16:colId xmlns:a16="http://schemas.microsoft.com/office/drawing/2014/main" val="4026868466"/>
                    </a:ext>
                  </a:extLst>
                </a:gridCol>
                <a:gridCol w="673100">
                  <a:extLst>
                    <a:ext uri="{9D8B030D-6E8A-4147-A177-3AD203B41FA5}">
                      <a16:colId xmlns:a16="http://schemas.microsoft.com/office/drawing/2014/main" val="1832923150"/>
                    </a:ext>
                  </a:extLst>
                </a:gridCol>
                <a:gridCol w="673100">
                  <a:extLst>
                    <a:ext uri="{9D8B030D-6E8A-4147-A177-3AD203B41FA5}">
                      <a16:colId xmlns:a16="http://schemas.microsoft.com/office/drawing/2014/main" val="3658142180"/>
                    </a:ext>
                  </a:extLst>
                </a:gridCol>
              </a:tblGrid>
              <a:tr h="179070">
                <a:tc>
                  <a:txBody>
                    <a:bodyPr/>
                    <a:lstStyle/>
                    <a:p>
                      <a:pPr algn="l" fontAlgn="ctr"/>
                      <a:r>
                        <a:rPr lang="zh-CN" altLang="en-US" sz="1100" u="none" strike="noStrike">
                          <a:effectLst/>
                        </a:rPr>
                        <a:t>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标识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类型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长度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小数点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1481364144"/>
                  </a:ext>
                </a:extLst>
              </a:tr>
              <a:tr h="179070">
                <a:tc>
                  <a:txBody>
                    <a:bodyPr/>
                    <a:lstStyle/>
                    <a:p>
                      <a:pPr algn="l" fontAlgn="ctr"/>
                      <a:r>
                        <a:rPr lang="zh-CN" altLang="en-US" sz="1100" u="none" strike="noStrike">
                          <a:effectLst/>
                        </a:rPr>
                        <a:t>识别码</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321530562"/>
                  </a:ext>
                </a:extLst>
              </a:tr>
              <a:tr h="179070">
                <a:tc>
                  <a:txBody>
                    <a:bodyPr/>
                    <a:lstStyle/>
                    <a:p>
                      <a:pPr algn="l" fontAlgn="ctr"/>
                      <a:r>
                        <a:rPr lang="zh-CN" altLang="en-US" sz="1100" u="none" strike="noStrike">
                          <a:effectLst/>
                        </a:rPr>
                        <a:t>商品名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name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dirty="0">
                          <a:effectLst/>
                        </a:rPr>
                        <a:t>varchar</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000618943"/>
                  </a:ext>
                </a:extLst>
              </a:tr>
              <a:tr h="179070">
                <a:tc>
                  <a:txBody>
                    <a:bodyPr/>
                    <a:lstStyle/>
                    <a:p>
                      <a:pPr algn="l" fontAlgn="ctr"/>
                      <a:r>
                        <a:rPr lang="zh-CN" altLang="en-US" sz="1100" u="none" strike="noStrike">
                          <a:effectLst/>
                        </a:rPr>
                        <a:t>商品价格</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price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decimal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722271116"/>
                  </a:ext>
                </a:extLst>
              </a:tr>
              <a:tr h="179070">
                <a:tc>
                  <a:txBody>
                    <a:bodyPr/>
                    <a:lstStyle/>
                    <a:p>
                      <a:pPr algn="l" fontAlgn="ctr"/>
                      <a:r>
                        <a:rPr lang="zh-CN" altLang="en-US" sz="1100" u="none" strike="noStrike">
                          <a:effectLst/>
                        </a:rPr>
                        <a:t>简介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description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044925025"/>
                  </a:ext>
                </a:extLst>
              </a:tr>
              <a:tr h="179070">
                <a:tc>
                  <a:txBody>
                    <a:bodyPr/>
                    <a:lstStyle/>
                    <a:p>
                      <a:pPr algn="l" fontAlgn="ctr"/>
                      <a:r>
                        <a:rPr lang="zh-CN" altLang="en-US" sz="1100" u="none" strike="noStrike">
                          <a:effectLst/>
                        </a:rPr>
                        <a:t>类别</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category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067297682"/>
                  </a:ext>
                </a:extLst>
              </a:tr>
              <a:tr h="179070">
                <a:tc>
                  <a:txBody>
                    <a:bodyPr/>
                    <a:lstStyle/>
                    <a:p>
                      <a:pPr algn="l" fontAlgn="ctr"/>
                      <a:r>
                        <a:rPr lang="zh-CN" altLang="en-US" sz="1100" u="none" strike="noStrike">
                          <a:effectLst/>
                        </a:rPr>
                        <a:t>数量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number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decimal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960100908"/>
                  </a:ext>
                </a:extLst>
              </a:tr>
              <a:tr h="179070">
                <a:tc>
                  <a:txBody>
                    <a:bodyPr/>
                    <a:lstStyle/>
                    <a:p>
                      <a:pPr algn="l" fontAlgn="ctr"/>
                      <a:r>
                        <a:rPr lang="zh-CN" altLang="en-US" sz="1100" u="none" strike="noStrike">
                          <a:effectLst/>
                        </a:rPr>
                        <a:t>单位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unit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891781481"/>
                  </a:ext>
                </a:extLst>
              </a:tr>
            </a:tbl>
          </a:graphicData>
        </a:graphic>
      </p:graphicFrame>
      <p:graphicFrame>
        <p:nvGraphicFramePr>
          <p:cNvPr id="8" name="表格 7">
            <a:extLst>
              <a:ext uri="{FF2B5EF4-FFF2-40B4-BE49-F238E27FC236}">
                <a16:creationId xmlns:a16="http://schemas.microsoft.com/office/drawing/2014/main" id="{6B989A16-445F-9F05-5F5E-68419EDB39CA}"/>
              </a:ext>
            </a:extLst>
          </p:cNvPr>
          <p:cNvGraphicFramePr>
            <a:graphicFrameLocks noGrp="1"/>
          </p:cNvGraphicFramePr>
          <p:nvPr>
            <p:extLst>
              <p:ext uri="{D42A27DB-BD31-4B8C-83A1-F6EECF244321}">
                <p14:modId xmlns:p14="http://schemas.microsoft.com/office/powerpoint/2010/main" val="125634986"/>
              </p:ext>
            </p:extLst>
          </p:nvPr>
        </p:nvGraphicFramePr>
        <p:xfrm>
          <a:off x="1314450" y="3282315"/>
          <a:ext cx="2692400" cy="107442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1518873813"/>
                    </a:ext>
                  </a:extLst>
                </a:gridCol>
                <a:gridCol w="673100">
                  <a:extLst>
                    <a:ext uri="{9D8B030D-6E8A-4147-A177-3AD203B41FA5}">
                      <a16:colId xmlns:a16="http://schemas.microsoft.com/office/drawing/2014/main" val="3759972157"/>
                    </a:ext>
                  </a:extLst>
                </a:gridCol>
                <a:gridCol w="673100">
                  <a:extLst>
                    <a:ext uri="{9D8B030D-6E8A-4147-A177-3AD203B41FA5}">
                      <a16:colId xmlns:a16="http://schemas.microsoft.com/office/drawing/2014/main" val="685274452"/>
                    </a:ext>
                  </a:extLst>
                </a:gridCol>
                <a:gridCol w="673100">
                  <a:extLst>
                    <a:ext uri="{9D8B030D-6E8A-4147-A177-3AD203B41FA5}">
                      <a16:colId xmlns:a16="http://schemas.microsoft.com/office/drawing/2014/main" val="2041507542"/>
                    </a:ext>
                  </a:extLst>
                </a:gridCol>
              </a:tblGrid>
              <a:tr h="179070">
                <a:tc>
                  <a:txBody>
                    <a:bodyPr/>
                    <a:lstStyle/>
                    <a:p>
                      <a:pPr algn="l" fontAlgn="ctr"/>
                      <a:r>
                        <a:rPr lang="zh-CN" altLang="en-US" sz="1100" u="none" strike="noStrike">
                          <a:effectLst/>
                        </a:rPr>
                        <a:t>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标识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类型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长度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1449508324"/>
                  </a:ext>
                </a:extLst>
              </a:tr>
              <a:tr h="179070">
                <a:tc>
                  <a:txBody>
                    <a:bodyPr/>
                    <a:lstStyle/>
                    <a:p>
                      <a:pPr algn="l" fontAlgn="ctr"/>
                      <a:r>
                        <a:rPr lang="zh-CN" altLang="en-US" sz="1100" u="none" strike="noStrike">
                          <a:effectLst/>
                        </a:rPr>
                        <a:t>用户</a:t>
                      </a:r>
                      <a:r>
                        <a:rPr lang="en-US" sz="1100" u="none" strike="noStrike">
                          <a:effectLst/>
                        </a:rPr>
                        <a: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1835834216"/>
                  </a:ext>
                </a:extLst>
              </a:tr>
              <a:tr h="179070">
                <a:tc>
                  <a:txBody>
                    <a:bodyPr/>
                    <a:lstStyle/>
                    <a:p>
                      <a:pPr algn="l" fontAlgn="ctr"/>
                      <a:r>
                        <a:rPr lang="zh-CN" altLang="en-US" sz="1100" u="none" strike="noStrike">
                          <a:effectLst/>
                        </a:rPr>
                        <a:t>用户名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name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dirty="0">
                          <a:effectLst/>
                        </a:rPr>
                        <a:t>varchar</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3398575317"/>
                  </a:ext>
                </a:extLst>
              </a:tr>
              <a:tr h="179070">
                <a:tc>
                  <a:txBody>
                    <a:bodyPr/>
                    <a:lstStyle/>
                    <a:p>
                      <a:pPr algn="l" fontAlgn="ctr"/>
                      <a:r>
                        <a:rPr lang="zh-CN" altLang="en-US" sz="1100" u="none" strike="noStrike">
                          <a:effectLst/>
                        </a:rPr>
                        <a:t>密码</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pwd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918849606"/>
                  </a:ext>
                </a:extLst>
              </a:tr>
              <a:tr h="179070">
                <a:tc>
                  <a:txBody>
                    <a:bodyPr/>
                    <a:lstStyle/>
                    <a:p>
                      <a:pPr algn="l" fontAlgn="ctr"/>
                      <a:r>
                        <a:rPr lang="zh-CN" altLang="en-US" sz="1100" u="none" strike="noStrike">
                          <a:effectLst/>
                        </a:rPr>
                        <a:t>权限</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limits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145011808"/>
                  </a:ext>
                </a:extLst>
              </a:tr>
              <a:tr h="179070">
                <a:tc>
                  <a:txBody>
                    <a:bodyPr/>
                    <a:lstStyle/>
                    <a:p>
                      <a:pPr algn="l" fontAlgn="ctr"/>
                      <a:r>
                        <a:rPr lang="zh-CN" altLang="en-US" sz="1100" u="none" strike="noStrike">
                          <a:effectLst/>
                        </a:rPr>
                        <a:t>创建时间</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creatAt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datetime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413513792"/>
                  </a:ext>
                </a:extLst>
              </a:tr>
            </a:tbl>
          </a:graphicData>
        </a:graphic>
      </p:graphicFrame>
      <p:graphicFrame>
        <p:nvGraphicFramePr>
          <p:cNvPr id="9" name="表格 8">
            <a:extLst>
              <a:ext uri="{FF2B5EF4-FFF2-40B4-BE49-F238E27FC236}">
                <a16:creationId xmlns:a16="http://schemas.microsoft.com/office/drawing/2014/main" id="{C773B54D-07FA-2C6B-ADED-F939BDE2CF2D}"/>
              </a:ext>
            </a:extLst>
          </p:cNvPr>
          <p:cNvGraphicFramePr>
            <a:graphicFrameLocks noGrp="1"/>
          </p:cNvGraphicFramePr>
          <p:nvPr>
            <p:extLst>
              <p:ext uri="{D42A27DB-BD31-4B8C-83A1-F6EECF244321}">
                <p14:modId xmlns:p14="http://schemas.microsoft.com/office/powerpoint/2010/main" val="3285565193"/>
              </p:ext>
            </p:extLst>
          </p:nvPr>
        </p:nvGraphicFramePr>
        <p:xfrm>
          <a:off x="1314450" y="4881563"/>
          <a:ext cx="2933700" cy="89535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156306710"/>
                    </a:ext>
                  </a:extLst>
                </a:gridCol>
                <a:gridCol w="673100">
                  <a:extLst>
                    <a:ext uri="{9D8B030D-6E8A-4147-A177-3AD203B41FA5}">
                      <a16:colId xmlns:a16="http://schemas.microsoft.com/office/drawing/2014/main" val="2820239929"/>
                    </a:ext>
                  </a:extLst>
                </a:gridCol>
                <a:gridCol w="673100">
                  <a:extLst>
                    <a:ext uri="{9D8B030D-6E8A-4147-A177-3AD203B41FA5}">
                      <a16:colId xmlns:a16="http://schemas.microsoft.com/office/drawing/2014/main" val="452318107"/>
                    </a:ext>
                  </a:extLst>
                </a:gridCol>
                <a:gridCol w="673100">
                  <a:extLst>
                    <a:ext uri="{9D8B030D-6E8A-4147-A177-3AD203B41FA5}">
                      <a16:colId xmlns:a16="http://schemas.microsoft.com/office/drawing/2014/main" val="3052770936"/>
                    </a:ext>
                  </a:extLst>
                </a:gridCol>
              </a:tblGrid>
              <a:tr h="179070">
                <a:tc>
                  <a:txBody>
                    <a:bodyPr/>
                    <a:lstStyle/>
                    <a:p>
                      <a:pPr algn="l" fontAlgn="ctr"/>
                      <a:r>
                        <a:rPr lang="zh-CN" altLang="en-US" sz="1100" u="none" strike="noStrike">
                          <a:effectLst/>
                        </a:rPr>
                        <a:t>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377700601"/>
                  </a:ext>
                </a:extLst>
              </a:tr>
              <a:tr h="179070">
                <a:tc>
                  <a:txBody>
                    <a:bodyPr/>
                    <a:lstStyle/>
                    <a:p>
                      <a:pPr algn="l" fontAlgn="ctr"/>
                      <a:r>
                        <a:rPr lang="zh-CN" altLang="en-US" sz="1100" u="none" strike="noStrike">
                          <a:effectLst/>
                        </a:rPr>
                        <a:t>供应商编号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1346325072"/>
                  </a:ext>
                </a:extLst>
              </a:tr>
              <a:tr h="179070">
                <a:tc>
                  <a:txBody>
                    <a:bodyPr/>
                    <a:lstStyle/>
                    <a:p>
                      <a:pPr algn="l" fontAlgn="ctr"/>
                      <a:r>
                        <a:rPr lang="zh-CN" altLang="en-US" sz="1100" u="none" strike="noStrike">
                          <a:effectLst/>
                        </a:rPr>
                        <a:t>供应商名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name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325221946"/>
                  </a:ext>
                </a:extLst>
              </a:tr>
              <a:tr h="179070">
                <a:tc>
                  <a:txBody>
                    <a:bodyPr/>
                    <a:lstStyle/>
                    <a:p>
                      <a:pPr algn="l" fontAlgn="ctr"/>
                      <a:r>
                        <a:rPr lang="zh-CN" altLang="en-US" sz="1100" u="none" strike="noStrike">
                          <a:effectLst/>
                        </a:rPr>
                        <a:t>供应商地址</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address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363092669"/>
                  </a:ext>
                </a:extLst>
              </a:tr>
              <a:tr h="179070">
                <a:tc>
                  <a:txBody>
                    <a:bodyPr/>
                    <a:lstStyle/>
                    <a:p>
                      <a:pPr algn="l" fontAlgn="ctr"/>
                      <a:r>
                        <a:rPr lang="zh-CN" altLang="en-US" sz="1100" u="none" strike="noStrike">
                          <a:effectLst/>
                        </a:rPr>
                        <a:t>供应商电话</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phone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dirty="0">
                          <a:effectLst/>
                        </a:rPr>
                        <a:t>255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3404827307"/>
                  </a:ext>
                </a:extLst>
              </a:tr>
            </a:tbl>
          </a:graphicData>
        </a:graphic>
      </p:graphicFrame>
      <p:graphicFrame>
        <p:nvGraphicFramePr>
          <p:cNvPr id="10" name="表格 9">
            <a:extLst>
              <a:ext uri="{FF2B5EF4-FFF2-40B4-BE49-F238E27FC236}">
                <a16:creationId xmlns:a16="http://schemas.microsoft.com/office/drawing/2014/main" id="{B2328829-60B6-4322-4BD5-E4AF14E32C0E}"/>
              </a:ext>
            </a:extLst>
          </p:cNvPr>
          <p:cNvGraphicFramePr>
            <a:graphicFrameLocks noGrp="1"/>
          </p:cNvGraphicFramePr>
          <p:nvPr>
            <p:extLst>
              <p:ext uri="{D42A27DB-BD31-4B8C-83A1-F6EECF244321}">
                <p14:modId xmlns:p14="http://schemas.microsoft.com/office/powerpoint/2010/main" val="2462810846"/>
              </p:ext>
            </p:extLst>
          </p:nvPr>
        </p:nvGraphicFramePr>
        <p:xfrm>
          <a:off x="5721349" y="1474470"/>
          <a:ext cx="2692400" cy="141351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3558349014"/>
                    </a:ext>
                  </a:extLst>
                </a:gridCol>
                <a:gridCol w="673100">
                  <a:extLst>
                    <a:ext uri="{9D8B030D-6E8A-4147-A177-3AD203B41FA5}">
                      <a16:colId xmlns:a16="http://schemas.microsoft.com/office/drawing/2014/main" val="1157590138"/>
                    </a:ext>
                  </a:extLst>
                </a:gridCol>
                <a:gridCol w="673100">
                  <a:extLst>
                    <a:ext uri="{9D8B030D-6E8A-4147-A177-3AD203B41FA5}">
                      <a16:colId xmlns:a16="http://schemas.microsoft.com/office/drawing/2014/main" val="3197068822"/>
                    </a:ext>
                  </a:extLst>
                </a:gridCol>
                <a:gridCol w="673100">
                  <a:extLst>
                    <a:ext uri="{9D8B030D-6E8A-4147-A177-3AD203B41FA5}">
                      <a16:colId xmlns:a16="http://schemas.microsoft.com/office/drawing/2014/main" val="2742476463"/>
                    </a:ext>
                  </a:extLst>
                </a:gridCol>
              </a:tblGrid>
              <a:tr h="179070">
                <a:tc>
                  <a:txBody>
                    <a:bodyPr/>
                    <a:lstStyle/>
                    <a:p>
                      <a:pPr algn="l" fontAlgn="ctr"/>
                      <a:r>
                        <a:rPr lang="zh-CN" altLang="en-US" sz="1100" u="none" strike="noStrike">
                          <a:effectLst/>
                        </a:rPr>
                        <a:t>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标识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类型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长度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390962626"/>
                  </a:ext>
                </a:extLst>
              </a:tr>
              <a:tr h="179070">
                <a:tc>
                  <a:txBody>
                    <a:bodyPr/>
                    <a:lstStyle/>
                    <a:p>
                      <a:pPr algn="l" fontAlgn="ctr"/>
                      <a:r>
                        <a:rPr lang="zh-CN" altLang="en-US" sz="1100" u="none" strike="noStrike">
                          <a:effectLst/>
                        </a:rPr>
                        <a:t>采购单编号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648476514"/>
                  </a:ext>
                </a:extLst>
              </a:tr>
              <a:tr h="179070">
                <a:tc>
                  <a:txBody>
                    <a:bodyPr/>
                    <a:lstStyle/>
                    <a:p>
                      <a:pPr algn="l" fontAlgn="ctr"/>
                      <a:r>
                        <a:rPr lang="zh-CN" altLang="en-US" sz="1100" u="none" strike="noStrike">
                          <a:effectLst/>
                        </a:rPr>
                        <a:t>商品编号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goods_id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1823139472"/>
                  </a:ext>
                </a:extLst>
              </a:tr>
              <a:tr h="179070">
                <a:tc>
                  <a:txBody>
                    <a:bodyPr/>
                    <a:lstStyle/>
                    <a:p>
                      <a:pPr algn="l" fontAlgn="ctr"/>
                      <a:r>
                        <a:rPr lang="zh-CN" altLang="en-US" sz="1100" u="none" strike="noStrike">
                          <a:effectLst/>
                        </a:rPr>
                        <a:t>采购价格</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dirty="0">
                          <a:effectLst/>
                        </a:rPr>
                        <a:t>price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decimal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1298872486"/>
                  </a:ext>
                </a:extLst>
              </a:tr>
              <a:tr h="179070">
                <a:tc>
                  <a:txBody>
                    <a:bodyPr/>
                    <a:lstStyle/>
                    <a:p>
                      <a:pPr algn="l" fontAlgn="ctr"/>
                      <a:r>
                        <a:rPr lang="zh-CN" altLang="en-US" sz="1100" u="none" strike="noStrike">
                          <a:effectLst/>
                        </a:rPr>
                        <a:t>采购数量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number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decimal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1227842127"/>
                  </a:ext>
                </a:extLst>
              </a:tr>
              <a:tr h="179070">
                <a:tc>
                  <a:txBody>
                    <a:bodyPr/>
                    <a:lstStyle/>
                    <a:p>
                      <a:pPr algn="l" fontAlgn="ctr"/>
                      <a:r>
                        <a:rPr lang="zh-CN" altLang="en-US" sz="1100" u="none" strike="noStrike">
                          <a:effectLst/>
                        </a:rPr>
                        <a:t>单位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unit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4167577883"/>
                  </a:ext>
                </a:extLst>
              </a:tr>
              <a:tr h="179070">
                <a:tc>
                  <a:txBody>
                    <a:bodyPr/>
                    <a:lstStyle/>
                    <a:p>
                      <a:pPr algn="l" fontAlgn="ctr"/>
                      <a:r>
                        <a:rPr lang="zh-CN" altLang="en-US" sz="1100" u="none" strike="noStrike">
                          <a:effectLst/>
                        </a:rPr>
                        <a:t>采购时间</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creatAt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datetime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962664206"/>
                  </a:ext>
                </a:extLst>
              </a:tr>
            </a:tbl>
          </a:graphicData>
        </a:graphic>
      </p:graphicFrame>
      <p:graphicFrame>
        <p:nvGraphicFramePr>
          <p:cNvPr id="11" name="表格 10">
            <a:extLst>
              <a:ext uri="{FF2B5EF4-FFF2-40B4-BE49-F238E27FC236}">
                <a16:creationId xmlns:a16="http://schemas.microsoft.com/office/drawing/2014/main" id="{B9F7DC7C-C9FE-E201-78CD-59163B413899}"/>
              </a:ext>
            </a:extLst>
          </p:cNvPr>
          <p:cNvGraphicFramePr>
            <a:graphicFrameLocks noGrp="1"/>
          </p:cNvGraphicFramePr>
          <p:nvPr>
            <p:extLst>
              <p:ext uri="{D42A27DB-BD31-4B8C-83A1-F6EECF244321}">
                <p14:modId xmlns:p14="http://schemas.microsoft.com/office/powerpoint/2010/main" val="3313031336"/>
              </p:ext>
            </p:extLst>
          </p:nvPr>
        </p:nvGraphicFramePr>
        <p:xfrm>
          <a:off x="5411788" y="3589020"/>
          <a:ext cx="3644900" cy="1432560"/>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1605609823"/>
                    </a:ext>
                  </a:extLst>
                </a:gridCol>
                <a:gridCol w="787400">
                  <a:extLst>
                    <a:ext uri="{9D8B030D-6E8A-4147-A177-3AD203B41FA5}">
                      <a16:colId xmlns:a16="http://schemas.microsoft.com/office/drawing/2014/main" val="148768224"/>
                    </a:ext>
                  </a:extLst>
                </a:gridCol>
                <a:gridCol w="673100">
                  <a:extLst>
                    <a:ext uri="{9D8B030D-6E8A-4147-A177-3AD203B41FA5}">
                      <a16:colId xmlns:a16="http://schemas.microsoft.com/office/drawing/2014/main" val="3953915204"/>
                    </a:ext>
                  </a:extLst>
                </a:gridCol>
                <a:gridCol w="673100">
                  <a:extLst>
                    <a:ext uri="{9D8B030D-6E8A-4147-A177-3AD203B41FA5}">
                      <a16:colId xmlns:a16="http://schemas.microsoft.com/office/drawing/2014/main" val="3976243917"/>
                    </a:ext>
                  </a:extLst>
                </a:gridCol>
                <a:gridCol w="673100">
                  <a:extLst>
                    <a:ext uri="{9D8B030D-6E8A-4147-A177-3AD203B41FA5}">
                      <a16:colId xmlns:a16="http://schemas.microsoft.com/office/drawing/2014/main" val="578503174"/>
                    </a:ext>
                  </a:extLst>
                </a:gridCol>
              </a:tblGrid>
              <a:tr h="179070">
                <a:tc>
                  <a:txBody>
                    <a:bodyPr/>
                    <a:lstStyle/>
                    <a:p>
                      <a:pPr algn="l" fontAlgn="ctr"/>
                      <a:r>
                        <a:rPr lang="zh-CN" altLang="en-US" sz="1100" u="none" strike="noStrike">
                          <a:effectLst/>
                        </a:rPr>
                        <a:t>名称</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标识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类型</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长度</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zh-CN" altLang="en-US" sz="1100" u="none" strike="noStrike">
                          <a:effectLst/>
                        </a:rPr>
                        <a:t>小数点</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007949564"/>
                  </a:ext>
                </a:extLst>
              </a:tr>
              <a:tr h="179070">
                <a:tc>
                  <a:txBody>
                    <a:bodyPr/>
                    <a:lstStyle/>
                    <a:p>
                      <a:pPr algn="l" fontAlgn="ctr"/>
                      <a:r>
                        <a:rPr lang="zh-CN" altLang="en-US" sz="1100" u="none" strike="noStrike">
                          <a:effectLst/>
                        </a:rPr>
                        <a:t>采购单编号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3252428222"/>
                  </a:ext>
                </a:extLst>
              </a:tr>
              <a:tr h="179070">
                <a:tc>
                  <a:txBody>
                    <a:bodyPr/>
                    <a:lstStyle/>
                    <a:p>
                      <a:pPr algn="l" fontAlgn="ctr"/>
                      <a:r>
                        <a:rPr lang="zh-CN" altLang="en-US" sz="1100" u="none" strike="noStrike">
                          <a:effectLst/>
                        </a:rPr>
                        <a:t>供应商编号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supplierld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4140807630"/>
                  </a:ext>
                </a:extLst>
              </a:tr>
              <a:tr h="179070">
                <a:tc>
                  <a:txBody>
                    <a:bodyPr/>
                    <a:lstStyle/>
                    <a:p>
                      <a:pPr algn="l" fontAlgn="ctr"/>
                      <a:r>
                        <a:rPr lang="zh-CN" altLang="en-US" sz="1100" u="none" strike="noStrike">
                          <a:effectLst/>
                        </a:rPr>
                        <a:t>商品编号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goodsld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int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614023643"/>
                  </a:ext>
                </a:extLst>
              </a:tr>
              <a:tr h="179070">
                <a:tc>
                  <a:txBody>
                    <a:bodyPr/>
                    <a:lstStyle/>
                    <a:p>
                      <a:pPr algn="l" fontAlgn="ctr"/>
                      <a:r>
                        <a:rPr lang="zh-CN" altLang="en-US" sz="1100" u="none" strike="noStrike">
                          <a:effectLst/>
                        </a:rPr>
                        <a:t>采购价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price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decimal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3645146974"/>
                  </a:ext>
                </a:extLst>
              </a:tr>
              <a:tr h="179070">
                <a:tc>
                  <a:txBody>
                    <a:bodyPr/>
                    <a:lstStyle/>
                    <a:p>
                      <a:pPr algn="l" fontAlgn="ctr"/>
                      <a:r>
                        <a:rPr lang="zh-CN" altLang="en-US" sz="1100" u="none" strike="noStrike">
                          <a:effectLst/>
                        </a:rPr>
                        <a:t>采购数量</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number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decimal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634873710"/>
                  </a:ext>
                </a:extLst>
              </a:tr>
              <a:tr h="179070">
                <a:tc>
                  <a:txBody>
                    <a:bodyPr/>
                    <a:lstStyle/>
                    <a:p>
                      <a:pPr algn="l" fontAlgn="ctr"/>
                      <a:r>
                        <a:rPr lang="zh-CN" altLang="en-US" sz="1100" u="none" strike="noStrike">
                          <a:effectLst/>
                        </a:rPr>
                        <a:t>单位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unit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varchar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r" fontAlgn="ctr"/>
                      <a:r>
                        <a:rPr lang="en-US" altLang="zh-CN" sz="1100" u="none" strike="noStrike">
                          <a:effectLst/>
                        </a:rPr>
                        <a:t>255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2599511439"/>
                  </a:ext>
                </a:extLst>
              </a:tr>
              <a:tr h="179070">
                <a:tc>
                  <a:txBody>
                    <a:bodyPr/>
                    <a:lstStyle/>
                    <a:p>
                      <a:pPr algn="l" fontAlgn="ctr"/>
                      <a:r>
                        <a:rPr lang="zh-CN" altLang="en-US" sz="1100" u="none" strike="noStrike">
                          <a:effectLst/>
                        </a:rPr>
                        <a:t>采购时间</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creatAt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r>
                        <a:rPr lang="en-US" sz="1100" u="none" strike="noStrike">
                          <a:effectLst/>
                        </a:rPr>
                        <a:t>datetime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3810" marR="3810" marT="381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tc>
                <a:extLst>
                  <a:ext uri="{0D108BD9-81ED-4DB2-BD59-A6C34878D82A}">
                    <a16:rowId xmlns:a16="http://schemas.microsoft.com/office/drawing/2014/main" val="510238768"/>
                  </a:ext>
                </a:extLst>
              </a:tr>
            </a:tbl>
          </a:graphicData>
        </a:graphic>
      </p:graphicFrame>
    </p:spTree>
    <p:extLst>
      <p:ext uri="{BB962C8B-B14F-4D97-AF65-F5344CB8AC3E}">
        <p14:creationId xmlns:p14="http://schemas.microsoft.com/office/powerpoint/2010/main" val="319991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05428-0924-DB4B-9755-0712E906D3EA}"/>
              </a:ext>
            </a:extLst>
          </p:cNvPr>
          <p:cNvSpPr>
            <a:spLocks noGrp="1"/>
          </p:cNvSpPr>
          <p:nvPr>
            <p:ph type="title"/>
          </p:nvPr>
        </p:nvSpPr>
        <p:spPr/>
        <p:txBody>
          <a:bodyPr/>
          <a:lstStyle/>
          <a:p>
            <a:r>
              <a:rPr lang="en-US" altLang="zh-CN" dirty="0"/>
              <a:t>                 3.</a:t>
            </a:r>
            <a:r>
              <a:rPr lang="zh-CN" altLang="en-US" dirty="0"/>
              <a:t>对未来开发的展望</a:t>
            </a:r>
          </a:p>
        </p:txBody>
      </p:sp>
      <p:sp>
        <p:nvSpPr>
          <p:cNvPr id="3" name="内容占位符 2">
            <a:extLst>
              <a:ext uri="{FF2B5EF4-FFF2-40B4-BE49-F238E27FC236}">
                <a16:creationId xmlns:a16="http://schemas.microsoft.com/office/drawing/2014/main" id="{68CF33E2-2E46-5642-9644-91CC15031C40}"/>
              </a:ext>
            </a:extLst>
          </p:cNvPr>
          <p:cNvSpPr>
            <a:spLocks noGrp="1"/>
          </p:cNvSpPr>
          <p:nvPr>
            <p:ph idx="1"/>
          </p:nvPr>
        </p:nvSpPr>
        <p:spPr/>
        <p:txBody>
          <a:bodyPr/>
          <a:lstStyle/>
          <a:p>
            <a:r>
              <a:rPr lang="zh-CN" altLang="en-US" dirty="0"/>
              <a:t>本次项目由于时间的掌握技术，许多地方做的十分粗糙，包括原计划的网页登录和管理员的特殊登录方式都因为技术能力问题被否决，对我们自身能力的整体提高是十分</a:t>
            </a:r>
            <a:r>
              <a:rPr lang="zh-CN" altLang="en-US"/>
              <a:t>必要的。</a:t>
            </a:r>
            <a:endParaRPr lang="zh-CN" altLang="en-US" dirty="0"/>
          </a:p>
        </p:txBody>
      </p:sp>
    </p:spTree>
    <p:extLst>
      <p:ext uri="{BB962C8B-B14F-4D97-AF65-F5344CB8AC3E}">
        <p14:creationId xmlns:p14="http://schemas.microsoft.com/office/powerpoint/2010/main" val="190895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BA44-2BDB-C483-3749-BD1B8B951A9B}"/>
              </a:ext>
            </a:extLst>
          </p:cNvPr>
          <p:cNvSpPr>
            <a:spLocks noGrp="1"/>
          </p:cNvSpPr>
          <p:nvPr>
            <p:ph type="title"/>
          </p:nvPr>
        </p:nvSpPr>
        <p:spPr/>
        <p:txBody>
          <a:bodyPr/>
          <a:lstStyle/>
          <a:p>
            <a:r>
              <a:rPr lang="zh-CN" altLang="en-US" dirty="0"/>
              <a:t>                     小型超市管理系统</a:t>
            </a:r>
          </a:p>
        </p:txBody>
      </p:sp>
      <p:sp>
        <p:nvSpPr>
          <p:cNvPr id="3" name="内容占位符 2">
            <a:extLst>
              <a:ext uri="{FF2B5EF4-FFF2-40B4-BE49-F238E27FC236}">
                <a16:creationId xmlns:a16="http://schemas.microsoft.com/office/drawing/2014/main" id="{176F7AD0-859E-AE6B-F2AA-FB426F0464B1}"/>
              </a:ext>
            </a:extLst>
          </p:cNvPr>
          <p:cNvSpPr>
            <a:spLocks noGrp="1"/>
          </p:cNvSpPr>
          <p:nvPr>
            <p:ph idx="1"/>
          </p:nvPr>
        </p:nvSpPr>
        <p:spPr/>
        <p:txBody>
          <a:bodyPr/>
          <a:lstStyle/>
          <a:p>
            <a:r>
              <a:rPr lang="zh-CN" altLang="en-US" dirty="0"/>
              <a:t>本次实习课程本小组选择开发的是超市管理系统。此小型超市管理系统主要目标是提高超市的管理和运营效率以节省管理和运营的成本、减轻人员工作强度并支持简单的决策辅助高层管理。从而使超市能够从较少的投入中获得更好的社会效益和经济效益。 该超市管理系统主要服务于中小型规模的超市的管理和运营工作。实现商品进货、库存、销售以及日常管理等模块的一体化，使用半自动化的流程，提高管理效率和服务质量。</a:t>
            </a:r>
          </a:p>
          <a:p>
            <a:endParaRPr lang="zh-CN" altLang="en-US" dirty="0"/>
          </a:p>
        </p:txBody>
      </p:sp>
    </p:spTree>
    <p:extLst>
      <p:ext uri="{BB962C8B-B14F-4D97-AF65-F5344CB8AC3E}">
        <p14:creationId xmlns:p14="http://schemas.microsoft.com/office/powerpoint/2010/main" val="46846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756D246-A0DA-802F-3CBB-0F5E409D3480}"/>
              </a:ext>
            </a:extLst>
          </p:cNvPr>
          <p:cNvGrpSpPr/>
          <p:nvPr/>
        </p:nvGrpSpPr>
        <p:grpSpPr>
          <a:xfrm>
            <a:off x="2052934" y="1466851"/>
            <a:ext cx="3185816" cy="3757612"/>
            <a:chOff x="857546" y="1140591"/>
            <a:chExt cx="2820394" cy="3105345"/>
          </a:xfrm>
        </p:grpSpPr>
        <p:sp>
          <p:nvSpPr>
            <p:cNvPr id="5" name="Rectangle 1">
              <a:extLst>
                <a:ext uri="{FF2B5EF4-FFF2-40B4-BE49-F238E27FC236}">
                  <a16:creationId xmlns:a16="http://schemas.microsoft.com/office/drawing/2014/main" id="{E386D33A-68D7-8578-0B35-41A5FC374276}"/>
                </a:ext>
              </a:extLst>
            </p:cNvPr>
            <p:cNvSpPr/>
            <p:nvPr/>
          </p:nvSpPr>
          <p:spPr bwMode="auto">
            <a:xfrm>
              <a:off x="1493658" y="1140591"/>
              <a:ext cx="1566174" cy="3105345"/>
            </a:xfrm>
            <a:prstGeom prst="rect">
              <a:avLst/>
            </a:prstGeom>
            <a:noFill/>
            <a:ln w="76200">
              <a:solidFill>
                <a:srgbClr val="BCBFA4"/>
              </a:solidFill>
              <a:round/>
              <a:headEnd/>
              <a:tailEnd/>
            </a:ln>
          </p:spPr>
          <p:txBody>
            <a:bodyPr anchor="ctr"/>
            <a:lstStyle/>
            <a:p>
              <a:pPr algn="ctr"/>
              <a:endParaRPr dirty="0">
                <a:cs typeface="+mn-ea"/>
                <a:sym typeface="+mn-lt"/>
              </a:endParaRPr>
            </a:p>
          </p:txBody>
        </p:sp>
        <p:sp>
          <p:nvSpPr>
            <p:cNvPr id="6" name="Rectangle 2">
              <a:extLst>
                <a:ext uri="{FF2B5EF4-FFF2-40B4-BE49-F238E27FC236}">
                  <a16:creationId xmlns:a16="http://schemas.microsoft.com/office/drawing/2014/main" id="{6AFD9275-783F-448F-3147-F74EF4C96198}"/>
                </a:ext>
              </a:extLst>
            </p:cNvPr>
            <p:cNvSpPr/>
            <p:nvPr/>
          </p:nvSpPr>
          <p:spPr>
            <a:xfrm>
              <a:off x="2441722" y="1923678"/>
              <a:ext cx="1236218" cy="783087"/>
            </a:xfrm>
            <a:prstGeom prst="rect">
              <a:avLst/>
            </a:prstGeom>
            <a:solidFill>
              <a:schemeClr val="bg2"/>
            </a:solidFill>
          </p:spPr>
          <p:txBody>
            <a:bodyPr wrap="square">
              <a:normAutofit fontScale="77500" lnSpcReduction="20000"/>
            </a:bodyPr>
            <a:lstStyle/>
            <a:p>
              <a:pPr algn="r"/>
              <a:r>
                <a:rPr lang="zh-CN" altLang="en-US" sz="5400" b="1" spc="300" dirty="0">
                  <a:solidFill>
                    <a:srgbClr val="AABEB5"/>
                  </a:solidFill>
                  <a:cs typeface="+mn-ea"/>
                  <a:sym typeface="+mn-lt"/>
                </a:rPr>
                <a:t>目录</a:t>
              </a:r>
            </a:p>
          </p:txBody>
        </p:sp>
        <p:sp>
          <p:nvSpPr>
            <p:cNvPr id="7" name="Rectangle 3">
              <a:extLst>
                <a:ext uri="{FF2B5EF4-FFF2-40B4-BE49-F238E27FC236}">
                  <a16:creationId xmlns:a16="http://schemas.microsoft.com/office/drawing/2014/main" id="{0AC18B4D-9D1D-F2B2-8804-8D0353D3D81C}"/>
                </a:ext>
              </a:extLst>
            </p:cNvPr>
            <p:cNvSpPr/>
            <p:nvPr/>
          </p:nvSpPr>
          <p:spPr>
            <a:xfrm>
              <a:off x="857546" y="1410621"/>
              <a:ext cx="1272223" cy="300083"/>
            </a:xfrm>
            <a:prstGeom prst="rect">
              <a:avLst/>
            </a:prstGeom>
            <a:noFill/>
          </p:spPr>
          <p:txBody>
            <a:bodyPr wrap="none">
              <a:normAutofit fontScale="92500" lnSpcReduction="10000"/>
            </a:bodyPr>
            <a:lstStyle/>
            <a:p>
              <a:r>
                <a:rPr lang="en-US" altLang="zh-CN" sz="2000" b="1" spc="300" dirty="0">
                  <a:solidFill>
                    <a:srgbClr val="AABEB5"/>
                  </a:solidFill>
                  <a:cs typeface="+mn-ea"/>
                  <a:sym typeface="+mn-lt"/>
                </a:rPr>
                <a:t>CONTENT</a:t>
              </a:r>
            </a:p>
          </p:txBody>
        </p:sp>
        <p:sp>
          <p:nvSpPr>
            <p:cNvPr id="8" name="Rectangle 4">
              <a:extLst>
                <a:ext uri="{FF2B5EF4-FFF2-40B4-BE49-F238E27FC236}">
                  <a16:creationId xmlns:a16="http://schemas.microsoft.com/office/drawing/2014/main" id="{26C750B3-777F-5A5F-9FAA-371E7437F8DD}"/>
                </a:ext>
              </a:extLst>
            </p:cNvPr>
            <p:cNvSpPr/>
            <p:nvPr/>
          </p:nvSpPr>
          <p:spPr bwMode="auto">
            <a:xfrm>
              <a:off x="2803302" y="2652759"/>
              <a:ext cx="513057" cy="54006"/>
            </a:xfrm>
            <a:prstGeom prst="rect">
              <a:avLst/>
            </a:prstGeom>
            <a:solidFill>
              <a:srgbClr val="BCBFA4"/>
            </a:solidFill>
            <a:ln w="19050">
              <a:solidFill>
                <a:srgbClr val="BCBFA4"/>
              </a:solidFill>
              <a:round/>
              <a:headEnd/>
              <a:tailEnd/>
            </a:ln>
          </p:spPr>
          <p:txBody>
            <a:bodyPr anchor="ctr"/>
            <a:lstStyle/>
            <a:p>
              <a:pPr algn="ctr"/>
              <a:endParaRPr dirty="0">
                <a:cs typeface="+mn-ea"/>
                <a:sym typeface="+mn-lt"/>
              </a:endParaRPr>
            </a:p>
          </p:txBody>
        </p:sp>
      </p:grpSp>
      <p:grpSp>
        <p:nvGrpSpPr>
          <p:cNvPr id="9" name="Group 5">
            <a:extLst>
              <a:ext uri="{FF2B5EF4-FFF2-40B4-BE49-F238E27FC236}">
                <a16:creationId xmlns:a16="http://schemas.microsoft.com/office/drawing/2014/main" id="{6167A6B3-A849-E70A-BFF5-ABA6919F70CD}"/>
              </a:ext>
            </a:extLst>
          </p:cNvPr>
          <p:cNvGrpSpPr/>
          <p:nvPr/>
        </p:nvGrpSpPr>
        <p:grpSpPr>
          <a:xfrm>
            <a:off x="6435059" y="1557339"/>
            <a:ext cx="3484807" cy="814256"/>
            <a:chOff x="1598315" y="1418185"/>
            <a:chExt cx="4646410" cy="707886"/>
          </a:xfrm>
        </p:grpSpPr>
        <p:sp>
          <p:nvSpPr>
            <p:cNvPr id="10" name="TextBox 6">
              <a:extLst>
                <a:ext uri="{FF2B5EF4-FFF2-40B4-BE49-F238E27FC236}">
                  <a16:creationId xmlns:a16="http://schemas.microsoft.com/office/drawing/2014/main" id="{875B74EC-4DA0-F504-5B4E-96BF75FF3F68}"/>
                </a:ext>
              </a:extLst>
            </p:cNvPr>
            <p:cNvSpPr txBox="1"/>
            <p:nvPr/>
          </p:nvSpPr>
          <p:spPr>
            <a:xfrm>
              <a:off x="1598315" y="1418185"/>
              <a:ext cx="655949" cy="707886"/>
            </a:xfrm>
            <a:prstGeom prst="rect">
              <a:avLst/>
            </a:prstGeom>
            <a:noFill/>
          </p:spPr>
          <p:txBody>
            <a:bodyPr wrap="none" anchor="ctr">
              <a:normAutofit/>
            </a:bodyPr>
            <a:lstStyle/>
            <a:p>
              <a:r>
                <a:rPr lang="en-US" altLang="zh-CN" sz="4000" dirty="0">
                  <a:solidFill>
                    <a:srgbClr val="BCBFA4"/>
                  </a:solidFill>
                  <a:cs typeface="+mn-ea"/>
                  <a:sym typeface="+mn-lt"/>
                </a:rPr>
                <a:t>01</a:t>
              </a:r>
            </a:p>
          </p:txBody>
        </p:sp>
        <p:grpSp>
          <p:nvGrpSpPr>
            <p:cNvPr id="11" name="Group 7">
              <a:extLst>
                <a:ext uri="{FF2B5EF4-FFF2-40B4-BE49-F238E27FC236}">
                  <a16:creationId xmlns:a16="http://schemas.microsoft.com/office/drawing/2014/main" id="{69B2A80F-D952-728B-192D-B4209E282D0B}"/>
                </a:ext>
              </a:extLst>
            </p:cNvPr>
            <p:cNvGrpSpPr/>
            <p:nvPr/>
          </p:nvGrpSpPr>
          <p:grpSpPr>
            <a:xfrm>
              <a:off x="2009216" y="1552441"/>
              <a:ext cx="4235509" cy="540055"/>
              <a:chOff x="3886683" y="727586"/>
              <a:chExt cx="4235509" cy="540055"/>
            </a:xfrm>
          </p:grpSpPr>
          <p:sp>
            <p:nvSpPr>
              <p:cNvPr id="12" name="TextBox 8">
                <a:extLst>
                  <a:ext uri="{FF2B5EF4-FFF2-40B4-BE49-F238E27FC236}">
                    <a16:creationId xmlns:a16="http://schemas.microsoft.com/office/drawing/2014/main" id="{D1A0F78F-D68B-422D-E4F5-1E81DDE53D8F}"/>
                  </a:ext>
                </a:extLst>
              </p:cNvPr>
              <p:cNvSpPr txBox="1"/>
              <p:nvPr/>
            </p:nvSpPr>
            <p:spPr>
              <a:xfrm>
                <a:off x="3886683" y="727586"/>
                <a:ext cx="3962574" cy="242864"/>
              </a:xfrm>
              <a:prstGeom prst="rect">
                <a:avLst/>
              </a:prstGeom>
              <a:noFill/>
            </p:spPr>
            <p:txBody>
              <a:bodyPr wrap="none" lIns="360000" tIns="0" rIns="0" bIns="0" anchor="b" anchorCtr="0">
                <a:noAutofit/>
              </a:bodyPr>
              <a:lstStyle/>
              <a:p>
                <a:r>
                  <a:rPr lang="zh-CN" altLang="en-US" sz="2000" b="1" dirty="0">
                    <a:solidFill>
                      <a:srgbClr val="BCBFA4"/>
                    </a:solidFill>
                    <a:cs typeface="+mn-ea"/>
                    <a:sym typeface="+mn-lt"/>
                  </a:rPr>
                  <a:t>系统流程</a:t>
                </a:r>
              </a:p>
            </p:txBody>
          </p:sp>
          <p:sp>
            <p:nvSpPr>
              <p:cNvPr id="13" name="TextBox 9">
                <a:extLst>
                  <a:ext uri="{FF2B5EF4-FFF2-40B4-BE49-F238E27FC236}">
                    <a16:creationId xmlns:a16="http://schemas.microsoft.com/office/drawing/2014/main" id="{B2E6E651-DC93-358A-6319-98D36DDE1F46}"/>
                  </a:ext>
                </a:extLst>
              </p:cNvPr>
              <p:cNvSpPr txBox="1">
                <a:spLocks/>
              </p:cNvSpPr>
              <p:nvPr/>
            </p:nvSpPr>
            <p:spPr>
              <a:xfrm>
                <a:off x="3943834" y="1024777"/>
                <a:ext cx="4178358" cy="242864"/>
              </a:xfrm>
              <a:prstGeom prst="rect">
                <a:avLst/>
              </a:prstGeom>
            </p:spPr>
            <p:txBody>
              <a:bodyPr vert="horz" wrap="square" lIns="360000" tIns="0" rIns="0" bIns="0" anchor="ctr" anchorCtr="0">
                <a:noAutofit/>
              </a:bodyPr>
              <a:lstStyle/>
              <a:p>
                <a:pPr algn="l">
                  <a:lnSpc>
                    <a:spcPct val="120000"/>
                  </a:lnSpc>
                </a:pPr>
                <a:r>
                  <a:rPr lang="zh-CN" altLang="en-US" sz="1050" dirty="0">
                    <a:solidFill>
                      <a:srgbClr val="BCBFA4"/>
                    </a:solidFill>
                    <a:cs typeface="+mn-ea"/>
                    <a:sym typeface="+mn-lt"/>
                  </a:rPr>
                  <a:t>明确不同用户在使用本系统时的使用流程和系统功能</a:t>
                </a:r>
              </a:p>
            </p:txBody>
          </p:sp>
        </p:grpSp>
      </p:grpSp>
      <p:grpSp>
        <p:nvGrpSpPr>
          <p:cNvPr id="14" name="Group 10">
            <a:extLst>
              <a:ext uri="{FF2B5EF4-FFF2-40B4-BE49-F238E27FC236}">
                <a16:creationId xmlns:a16="http://schemas.microsoft.com/office/drawing/2014/main" id="{86782513-6BA0-B445-7435-B6CBF33DD3F7}"/>
              </a:ext>
            </a:extLst>
          </p:cNvPr>
          <p:cNvGrpSpPr/>
          <p:nvPr/>
        </p:nvGrpSpPr>
        <p:grpSpPr>
          <a:xfrm>
            <a:off x="6435059" y="2749851"/>
            <a:ext cx="3322969" cy="755349"/>
            <a:chOff x="1598315" y="2786337"/>
            <a:chExt cx="4430626" cy="707886"/>
          </a:xfrm>
        </p:grpSpPr>
        <p:sp>
          <p:nvSpPr>
            <p:cNvPr id="15" name="TextBox 11">
              <a:extLst>
                <a:ext uri="{FF2B5EF4-FFF2-40B4-BE49-F238E27FC236}">
                  <a16:creationId xmlns:a16="http://schemas.microsoft.com/office/drawing/2014/main" id="{2A11E260-7379-10AB-CF64-7E73DD7B1294}"/>
                </a:ext>
              </a:extLst>
            </p:cNvPr>
            <p:cNvSpPr txBox="1"/>
            <p:nvPr/>
          </p:nvSpPr>
          <p:spPr>
            <a:xfrm>
              <a:off x="1598315" y="2786337"/>
              <a:ext cx="718466" cy="707886"/>
            </a:xfrm>
            <a:prstGeom prst="rect">
              <a:avLst/>
            </a:prstGeom>
            <a:noFill/>
          </p:spPr>
          <p:txBody>
            <a:bodyPr wrap="none" anchor="ctr">
              <a:normAutofit/>
            </a:bodyPr>
            <a:lstStyle/>
            <a:p>
              <a:r>
                <a:rPr lang="en-US" altLang="zh-CN" sz="4000" dirty="0">
                  <a:solidFill>
                    <a:srgbClr val="AABEB5"/>
                  </a:solidFill>
                  <a:cs typeface="+mn-ea"/>
                  <a:sym typeface="+mn-lt"/>
                </a:rPr>
                <a:t>02</a:t>
              </a:r>
            </a:p>
          </p:txBody>
        </p:sp>
        <p:grpSp>
          <p:nvGrpSpPr>
            <p:cNvPr id="16" name="Group 12">
              <a:extLst>
                <a:ext uri="{FF2B5EF4-FFF2-40B4-BE49-F238E27FC236}">
                  <a16:creationId xmlns:a16="http://schemas.microsoft.com/office/drawing/2014/main" id="{6FF0154E-48D4-6538-4126-F73A07F2EB51}"/>
                </a:ext>
              </a:extLst>
            </p:cNvPr>
            <p:cNvGrpSpPr/>
            <p:nvPr/>
          </p:nvGrpSpPr>
          <p:grpSpPr>
            <a:xfrm>
              <a:off x="2066367" y="2897416"/>
              <a:ext cx="3962574" cy="563232"/>
              <a:chOff x="3943834" y="704409"/>
              <a:chExt cx="3962574" cy="563232"/>
            </a:xfrm>
          </p:grpSpPr>
          <p:sp>
            <p:nvSpPr>
              <p:cNvPr id="17" name="TextBox 13">
                <a:extLst>
                  <a:ext uri="{FF2B5EF4-FFF2-40B4-BE49-F238E27FC236}">
                    <a16:creationId xmlns:a16="http://schemas.microsoft.com/office/drawing/2014/main" id="{2DB30D9E-0E8E-4339-0A7A-5D20D92B722B}"/>
                  </a:ext>
                </a:extLst>
              </p:cNvPr>
              <p:cNvSpPr txBox="1"/>
              <p:nvPr/>
            </p:nvSpPr>
            <p:spPr>
              <a:xfrm>
                <a:off x="3943834" y="704409"/>
                <a:ext cx="3962574" cy="242864"/>
              </a:xfrm>
              <a:prstGeom prst="rect">
                <a:avLst/>
              </a:prstGeom>
              <a:noFill/>
            </p:spPr>
            <p:txBody>
              <a:bodyPr wrap="none" lIns="360000" tIns="0" rIns="0" bIns="0" anchor="b" anchorCtr="0">
                <a:noAutofit/>
              </a:bodyPr>
              <a:lstStyle/>
              <a:p>
                <a:r>
                  <a:rPr lang="zh-CN" altLang="en-US" sz="2000" b="1" dirty="0">
                    <a:solidFill>
                      <a:srgbClr val="AABEB5"/>
                    </a:solidFill>
                    <a:cs typeface="+mn-ea"/>
                    <a:sym typeface="+mn-lt"/>
                  </a:rPr>
                  <a:t>角色和功能分析</a:t>
                </a:r>
              </a:p>
            </p:txBody>
          </p:sp>
          <p:sp>
            <p:nvSpPr>
              <p:cNvPr id="18" name="TextBox 14">
                <a:extLst>
                  <a:ext uri="{FF2B5EF4-FFF2-40B4-BE49-F238E27FC236}">
                    <a16:creationId xmlns:a16="http://schemas.microsoft.com/office/drawing/2014/main" id="{85C4E891-E570-2DA9-DD9D-8D41A35E68F1}"/>
                  </a:ext>
                </a:extLst>
              </p:cNvPr>
              <p:cNvSpPr txBox="1">
                <a:spLocks/>
              </p:cNvSpPr>
              <p:nvPr/>
            </p:nvSpPr>
            <p:spPr>
              <a:xfrm>
                <a:off x="3943834" y="947273"/>
                <a:ext cx="3962574" cy="320368"/>
              </a:xfrm>
              <a:prstGeom prst="rect">
                <a:avLst/>
              </a:prstGeom>
            </p:spPr>
            <p:txBody>
              <a:bodyPr vert="horz" wrap="square" lIns="360000" tIns="0" rIns="0" bIns="0" anchor="ctr" anchorCtr="0">
                <a:normAutofit fontScale="92500" lnSpcReduction="10000"/>
              </a:bodyPr>
              <a:lstStyle/>
              <a:p>
                <a:pPr algn="l">
                  <a:lnSpc>
                    <a:spcPct val="120000"/>
                  </a:lnSpc>
                </a:pPr>
                <a:r>
                  <a:rPr lang="zh-CN" altLang="en-US" sz="1050" dirty="0">
                    <a:solidFill>
                      <a:srgbClr val="AABEB5"/>
                    </a:solidFill>
                    <a:cs typeface="+mn-ea"/>
                    <a:sym typeface="+mn-lt"/>
                  </a:rPr>
                  <a:t>为后续软件开发人员的编码和模块设计阶段做指导准备</a:t>
                </a:r>
              </a:p>
            </p:txBody>
          </p:sp>
        </p:grpSp>
      </p:grpSp>
      <p:grpSp>
        <p:nvGrpSpPr>
          <p:cNvPr id="19" name="Group 20">
            <a:extLst>
              <a:ext uri="{FF2B5EF4-FFF2-40B4-BE49-F238E27FC236}">
                <a16:creationId xmlns:a16="http://schemas.microsoft.com/office/drawing/2014/main" id="{EAAF4623-995D-5822-3932-88A272A48BA9}"/>
              </a:ext>
            </a:extLst>
          </p:cNvPr>
          <p:cNvGrpSpPr/>
          <p:nvPr/>
        </p:nvGrpSpPr>
        <p:grpSpPr>
          <a:xfrm>
            <a:off x="6435059" y="3924301"/>
            <a:ext cx="3322969" cy="827564"/>
            <a:chOff x="1598315" y="5522641"/>
            <a:chExt cx="4430626" cy="707886"/>
          </a:xfrm>
        </p:grpSpPr>
        <p:sp>
          <p:nvSpPr>
            <p:cNvPr id="20" name="TextBox 21">
              <a:extLst>
                <a:ext uri="{FF2B5EF4-FFF2-40B4-BE49-F238E27FC236}">
                  <a16:creationId xmlns:a16="http://schemas.microsoft.com/office/drawing/2014/main" id="{A5460E17-E7FF-971C-D0F8-70245434874C}"/>
                </a:ext>
              </a:extLst>
            </p:cNvPr>
            <p:cNvSpPr txBox="1"/>
            <p:nvPr/>
          </p:nvSpPr>
          <p:spPr>
            <a:xfrm>
              <a:off x="1598315" y="5522641"/>
              <a:ext cx="716863" cy="707886"/>
            </a:xfrm>
            <a:prstGeom prst="rect">
              <a:avLst/>
            </a:prstGeom>
            <a:noFill/>
          </p:spPr>
          <p:txBody>
            <a:bodyPr wrap="none" anchor="ctr">
              <a:normAutofit/>
            </a:bodyPr>
            <a:lstStyle/>
            <a:p>
              <a:r>
                <a:rPr lang="en-US" altLang="zh-CN" sz="4000" dirty="0">
                  <a:solidFill>
                    <a:srgbClr val="AABEB5"/>
                  </a:solidFill>
                  <a:cs typeface="+mn-ea"/>
                  <a:sym typeface="+mn-lt"/>
                </a:rPr>
                <a:t>03</a:t>
              </a:r>
            </a:p>
          </p:txBody>
        </p:sp>
        <p:grpSp>
          <p:nvGrpSpPr>
            <p:cNvPr id="21" name="Group 22">
              <a:extLst>
                <a:ext uri="{FF2B5EF4-FFF2-40B4-BE49-F238E27FC236}">
                  <a16:creationId xmlns:a16="http://schemas.microsoft.com/office/drawing/2014/main" id="{448AD28F-320C-ACAA-10AE-0EED6A88E4BD}"/>
                </a:ext>
              </a:extLst>
            </p:cNvPr>
            <p:cNvGrpSpPr/>
            <p:nvPr/>
          </p:nvGrpSpPr>
          <p:grpSpPr>
            <a:xfrm>
              <a:off x="2066367" y="5633720"/>
              <a:ext cx="3962574" cy="563232"/>
              <a:chOff x="3943834" y="704409"/>
              <a:chExt cx="3962574" cy="563232"/>
            </a:xfrm>
          </p:grpSpPr>
          <p:sp>
            <p:nvSpPr>
              <p:cNvPr id="22" name="TextBox 23">
                <a:extLst>
                  <a:ext uri="{FF2B5EF4-FFF2-40B4-BE49-F238E27FC236}">
                    <a16:creationId xmlns:a16="http://schemas.microsoft.com/office/drawing/2014/main" id="{3A7A11FA-68B0-9C0F-D27F-85846ECE5176}"/>
                  </a:ext>
                </a:extLst>
              </p:cNvPr>
              <p:cNvSpPr txBox="1"/>
              <p:nvPr/>
            </p:nvSpPr>
            <p:spPr>
              <a:xfrm>
                <a:off x="3943834" y="704409"/>
                <a:ext cx="3962574" cy="242864"/>
              </a:xfrm>
              <a:prstGeom prst="rect">
                <a:avLst/>
              </a:prstGeom>
              <a:noFill/>
            </p:spPr>
            <p:txBody>
              <a:bodyPr wrap="none" lIns="360000" tIns="0" rIns="0" bIns="0" anchor="b" anchorCtr="0">
                <a:noAutofit/>
              </a:bodyPr>
              <a:lstStyle/>
              <a:p>
                <a:r>
                  <a:rPr lang="zh-CN" altLang="en-US" sz="2000" b="1" dirty="0">
                    <a:solidFill>
                      <a:srgbClr val="AABEB5"/>
                    </a:solidFill>
                    <a:cs typeface="+mn-ea"/>
                    <a:sym typeface="+mn-lt"/>
                  </a:rPr>
                  <a:t>对未来的展望</a:t>
                </a:r>
              </a:p>
            </p:txBody>
          </p:sp>
          <p:sp>
            <p:nvSpPr>
              <p:cNvPr id="23" name="TextBox 24">
                <a:extLst>
                  <a:ext uri="{FF2B5EF4-FFF2-40B4-BE49-F238E27FC236}">
                    <a16:creationId xmlns:a16="http://schemas.microsoft.com/office/drawing/2014/main" id="{040B223E-B440-0976-87AD-89544205E0F9}"/>
                  </a:ext>
                </a:extLst>
              </p:cNvPr>
              <p:cNvSpPr txBox="1">
                <a:spLocks/>
              </p:cNvSpPr>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endParaRPr lang="zh-CN" altLang="en-US" sz="1050" dirty="0">
                  <a:solidFill>
                    <a:srgbClr val="AABEB5"/>
                  </a:solidFill>
                  <a:cs typeface="+mn-ea"/>
                  <a:sym typeface="+mn-lt"/>
                </a:endParaRPr>
              </a:p>
            </p:txBody>
          </p:sp>
        </p:grpSp>
      </p:grpSp>
    </p:spTree>
    <p:extLst>
      <p:ext uri="{BB962C8B-B14F-4D97-AF65-F5344CB8AC3E}">
        <p14:creationId xmlns:p14="http://schemas.microsoft.com/office/powerpoint/2010/main" val="114955703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fill="hold" nodeType="afterEffect" p14:presetBounceEnd="34000">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14:bounceEnd="34000">
                                          <p:cBhvr additive="base">
                                            <p:cTn id="13" dur="500" fill="hold"/>
                                            <p:tgtEl>
                                              <p:spTgt spid="9"/>
                                            </p:tgtEl>
                                            <p:attrNameLst>
                                              <p:attrName>ppt_x</p:attrName>
                                            </p:attrNameLst>
                                          </p:cBhvr>
                                          <p:tavLst>
                                            <p:tav tm="0">
                                              <p:val>
                                                <p:strVal val="1+#ppt_w/2"/>
                                              </p:val>
                                            </p:tav>
                                            <p:tav tm="100000">
                                              <p:val>
                                                <p:strVal val="#ppt_x"/>
                                              </p:val>
                                            </p:tav>
                                          </p:tavLst>
                                        </p:anim>
                                        <p:anim calcmode="lin" valueType="num" p14:bounceEnd="34000">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14:presetBounceEnd="34000">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14:bounceEnd="34000">
                                          <p:cBhvr additive="base">
                                            <p:cTn id="18" dur="500" fill="hold"/>
                                            <p:tgtEl>
                                              <p:spTgt spid="14"/>
                                            </p:tgtEl>
                                            <p:attrNameLst>
                                              <p:attrName>ppt_x</p:attrName>
                                            </p:attrNameLst>
                                          </p:cBhvr>
                                          <p:tavLst>
                                            <p:tav tm="0">
                                              <p:val>
                                                <p:strVal val="1+#ppt_w/2"/>
                                              </p:val>
                                            </p:tav>
                                            <p:tav tm="100000">
                                              <p:val>
                                                <p:strVal val="#ppt_x"/>
                                              </p:val>
                                            </p:tav>
                                          </p:tavLst>
                                        </p:anim>
                                        <p:anim calcmode="lin" valueType="num" p14:bounceEnd="34000">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14:presetBounceEnd="34000">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14:bounceEnd="34000">
                                          <p:cBhvr additive="base">
                                            <p:cTn id="23" dur="500" fill="hold"/>
                                            <p:tgtEl>
                                              <p:spTgt spid="19"/>
                                            </p:tgtEl>
                                            <p:attrNameLst>
                                              <p:attrName>ppt_x</p:attrName>
                                            </p:attrNameLst>
                                          </p:cBhvr>
                                          <p:tavLst>
                                            <p:tav tm="0">
                                              <p:val>
                                                <p:strVal val="1+#ppt_w/2"/>
                                              </p:val>
                                            </p:tav>
                                            <p:tav tm="100000">
                                              <p:val>
                                                <p:strVal val="#ppt_x"/>
                                              </p:val>
                                            </p:tav>
                                          </p:tavLst>
                                        </p:anim>
                                        <p:anim calcmode="lin" valueType="num" p14:bounceEnd="34000">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15904-D9B0-4E54-36E8-634A051D7D4D}"/>
              </a:ext>
            </a:extLst>
          </p:cNvPr>
          <p:cNvSpPr>
            <a:spLocks noGrp="1"/>
          </p:cNvSpPr>
          <p:nvPr>
            <p:ph type="title"/>
          </p:nvPr>
        </p:nvSpPr>
        <p:spPr/>
        <p:txBody>
          <a:bodyPr/>
          <a:lstStyle/>
          <a:p>
            <a:r>
              <a:rPr lang="zh-CN" altLang="en-US" dirty="0"/>
              <a:t>                     一</a:t>
            </a:r>
            <a:r>
              <a:rPr lang="en-US" altLang="zh-CN" dirty="0"/>
              <a:t>.</a:t>
            </a:r>
            <a:r>
              <a:rPr lang="zh-CN" altLang="en-US" dirty="0"/>
              <a:t>系统流程</a:t>
            </a:r>
          </a:p>
        </p:txBody>
      </p:sp>
      <p:sp>
        <p:nvSpPr>
          <p:cNvPr id="3" name="内容占位符 2">
            <a:extLst>
              <a:ext uri="{FF2B5EF4-FFF2-40B4-BE49-F238E27FC236}">
                <a16:creationId xmlns:a16="http://schemas.microsoft.com/office/drawing/2014/main" id="{3E09C3BF-2A22-FB31-0580-496AFC76800A}"/>
              </a:ext>
            </a:extLst>
          </p:cNvPr>
          <p:cNvSpPr>
            <a:spLocks noGrp="1"/>
          </p:cNvSpPr>
          <p:nvPr>
            <p:ph idx="1"/>
          </p:nvPr>
        </p:nvSpPr>
        <p:spPr>
          <a:xfrm>
            <a:off x="1371600" y="1738313"/>
            <a:ext cx="9601200" cy="4895849"/>
          </a:xfrm>
        </p:spPr>
        <p:txBody>
          <a:bodyPr>
            <a:normAutofit/>
          </a:bodyPr>
          <a:lstStyle/>
          <a:p>
            <a:pPr marL="0" indent="0">
              <a:buNone/>
            </a:pPr>
            <a:r>
              <a:rPr lang="en-US" altLang="zh-CN" sz="2800" dirty="0"/>
              <a:t>     1.0  </a:t>
            </a:r>
            <a:r>
              <a:rPr lang="zh-CN" altLang="en-US" sz="2800" dirty="0"/>
              <a:t>登录超市管理系统</a:t>
            </a:r>
            <a:endParaRPr lang="en-US" altLang="zh-CN" sz="2800" dirty="0"/>
          </a:p>
          <a:p>
            <a:pPr marL="0" indent="0">
              <a:buNone/>
            </a:pPr>
            <a:r>
              <a:rPr lang="zh-CN" altLang="en-US" sz="2800" dirty="0"/>
              <a:t>    </a:t>
            </a:r>
            <a:r>
              <a:rPr lang="zh-CN" altLang="en-US" dirty="0"/>
              <a:t>输入账号和密码，登录系统，确定账号种类和权限</a:t>
            </a:r>
            <a:endParaRPr lang="en-US" altLang="zh-CN" dirty="0"/>
          </a:p>
          <a:p>
            <a:pPr marL="0" indent="0">
              <a:buNone/>
            </a:pPr>
            <a:r>
              <a:rPr lang="en-US" altLang="zh-CN" sz="2800" dirty="0"/>
              <a:t>     1.1 </a:t>
            </a:r>
            <a:r>
              <a:rPr lang="zh-CN" altLang="en-US" sz="2800" dirty="0"/>
              <a:t>系统管理员创建用户并赋予权限</a:t>
            </a:r>
            <a:endParaRPr lang="en-US" altLang="zh-CN" sz="2800" dirty="0"/>
          </a:p>
          <a:p>
            <a:pPr marL="0" indent="0">
              <a:buNone/>
            </a:pPr>
            <a:r>
              <a:rPr lang="zh-CN" altLang="en-US" sz="2400" dirty="0"/>
              <a:t>     </a:t>
            </a:r>
            <a:r>
              <a:rPr lang="zh-CN" altLang="en-US" dirty="0"/>
              <a:t>系统管理员创建总经理，采购员，售货员，顾客用户，并赋予各自应该的权限。</a:t>
            </a:r>
            <a:endParaRPr lang="en-US" altLang="zh-CN" dirty="0"/>
          </a:p>
          <a:p>
            <a:pPr marL="0" indent="0">
              <a:buNone/>
            </a:pPr>
            <a:r>
              <a:rPr lang="en-US" altLang="zh-CN" sz="2400" dirty="0"/>
              <a:t>      </a:t>
            </a:r>
            <a:r>
              <a:rPr lang="en-US" altLang="zh-CN" sz="2800" dirty="0"/>
              <a:t>1.2  </a:t>
            </a:r>
            <a:r>
              <a:rPr lang="zh-CN" altLang="en-US" sz="2800" dirty="0"/>
              <a:t>采购员采购</a:t>
            </a:r>
            <a:r>
              <a:rPr lang="en-US" altLang="zh-CN" sz="2400" dirty="0"/>
              <a:t> </a:t>
            </a:r>
          </a:p>
          <a:p>
            <a:pPr marL="0" indent="0">
              <a:buNone/>
            </a:pPr>
            <a:r>
              <a:rPr lang="zh-CN" altLang="en-US" dirty="0"/>
              <a:t>       采购员查看商品库存，导出建议采购清单；</a:t>
            </a:r>
            <a:endParaRPr lang="en-US" altLang="zh-CN" dirty="0"/>
          </a:p>
          <a:p>
            <a:pPr marL="0" indent="0">
              <a:buNone/>
            </a:pPr>
            <a:r>
              <a:rPr lang="en-US" altLang="zh-CN" dirty="0"/>
              <a:t>      </a:t>
            </a:r>
            <a:r>
              <a:rPr lang="zh-CN" altLang="en-US" dirty="0"/>
              <a:t> 采购员查看供应商信息； </a:t>
            </a:r>
            <a:endParaRPr lang="en-US" altLang="zh-CN" dirty="0"/>
          </a:p>
          <a:p>
            <a:pPr marL="0" indent="0">
              <a:buNone/>
            </a:pPr>
            <a:r>
              <a:rPr lang="en-US" altLang="zh-CN" dirty="0"/>
              <a:t>       </a:t>
            </a:r>
            <a:r>
              <a:rPr lang="zh-CN" altLang="en-US" dirty="0"/>
              <a:t>采购员采购商品，并更新进货清单、货物清单。</a:t>
            </a:r>
          </a:p>
          <a:p>
            <a:pPr marL="0" indent="0">
              <a:buNone/>
            </a:pPr>
            <a:endParaRPr lang="zh-CN" altLang="en-US" dirty="0"/>
          </a:p>
          <a:p>
            <a:endParaRPr lang="en-US" altLang="zh-CN" sz="2800" dirty="0"/>
          </a:p>
          <a:p>
            <a:endParaRPr lang="zh-CN" altLang="en-US" sz="2800" dirty="0"/>
          </a:p>
        </p:txBody>
      </p:sp>
    </p:spTree>
    <p:extLst>
      <p:ext uri="{BB962C8B-B14F-4D97-AF65-F5344CB8AC3E}">
        <p14:creationId xmlns:p14="http://schemas.microsoft.com/office/powerpoint/2010/main" val="329888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27E48FD-D59B-312C-C2BA-0A46F7BADA5A}"/>
              </a:ext>
            </a:extLst>
          </p:cNvPr>
          <p:cNvSpPr>
            <a:spLocks noGrp="1"/>
          </p:cNvSpPr>
          <p:nvPr>
            <p:ph idx="1"/>
          </p:nvPr>
        </p:nvSpPr>
        <p:spPr>
          <a:xfrm>
            <a:off x="1781175" y="1100138"/>
            <a:ext cx="9601200" cy="4552949"/>
          </a:xfrm>
        </p:spPr>
        <p:txBody>
          <a:bodyPr>
            <a:normAutofit/>
          </a:bodyPr>
          <a:lstStyle/>
          <a:p>
            <a:pPr marL="0" indent="0">
              <a:buNone/>
            </a:pPr>
            <a:r>
              <a:rPr lang="en-US" altLang="zh-CN" sz="2800" dirty="0">
                <a:solidFill>
                  <a:srgbClr val="191B0E"/>
                </a:solidFill>
                <a:latin typeface="Franklin Gothic Book" panose="020B0503020102020204"/>
                <a:ea typeface="华文楷体" panose="02010600040101010101" pitchFamily="2" charset="-122"/>
              </a:rPr>
              <a:t>     </a:t>
            </a:r>
            <a:r>
              <a:rPr kumimoji="0" lang="en-US" altLang="zh-CN" sz="2800" b="0" i="0" u="none" strike="noStrike" kern="1200" cap="none" spc="0" normalizeH="0" baseline="0" noProof="0" dirty="0">
                <a:ln>
                  <a:noFill/>
                </a:ln>
                <a:solidFill>
                  <a:srgbClr val="191B0E"/>
                </a:solidFill>
                <a:effectLst/>
                <a:uLnTx/>
                <a:uFillTx/>
                <a:latin typeface="Franklin Gothic Book" panose="020B0503020102020204"/>
                <a:ea typeface="华文楷体" panose="02010600040101010101" pitchFamily="2" charset="-122"/>
                <a:cs typeface="+mn-cs"/>
              </a:rPr>
              <a:t>1.3  </a:t>
            </a:r>
            <a:r>
              <a:rPr lang="zh-CN" altLang="en-US" sz="2800" dirty="0">
                <a:solidFill>
                  <a:srgbClr val="191B0E"/>
                </a:solidFill>
                <a:latin typeface="Franklin Gothic Book" panose="020B0503020102020204"/>
                <a:ea typeface="华文楷体" panose="02010600040101010101" pitchFamily="2" charset="-122"/>
              </a:rPr>
              <a:t>销售员销售</a:t>
            </a:r>
            <a:endParaRPr lang="en-US" altLang="zh-CN" sz="2800" dirty="0">
              <a:solidFill>
                <a:srgbClr val="191B0E"/>
              </a:solidFill>
              <a:latin typeface="Franklin Gothic Book" panose="020B0503020102020204"/>
              <a:ea typeface="华文楷体" panose="02010600040101010101" pitchFamily="2" charset="-122"/>
            </a:endParaRPr>
          </a:p>
          <a:p>
            <a:pPr marL="0" indent="0">
              <a:buNone/>
            </a:pPr>
            <a:r>
              <a:rPr lang="en-US" altLang="zh-CN" sz="2800" dirty="0">
                <a:solidFill>
                  <a:srgbClr val="191B0E"/>
                </a:solidFill>
                <a:latin typeface="Franklin Gothic Book" panose="020B0503020102020204"/>
                <a:ea typeface="华文楷体" panose="02010600040101010101" pitchFamily="2" charset="-122"/>
              </a:rPr>
              <a:t>     </a:t>
            </a:r>
            <a:r>
              <a:rPr lang="zh-CN" altLang="en-US" dirty="0">
                <a:solidFill>
                  <a:srgbClr val="191B0E"/>
                </a:solidFill>
                <a:latin typeface="Franklin Gothic Book" panose="020B0503020102020204"/>
                <a:ea typeface="华文楷体" panose="02010600040101010101" pitchFamily="2" charset="-122"/>
              </a:rPr>
              <a:t>销售员进行销售，</a:t>
            </a:r>
            <a:endParaRPr lang="en-US" altLang="zh-CN" dirty="0">
              <a:solidFill>
                <a:srgbClr val="191B0E"/>
              </a:solidFill>
              <a:latin typeface="Franklin Gothic Book" panose="020B0503020102020204"/>
              <a:ea typeface="华文楷体" panose="02010600040101010101" pitchFamily="2" charset="-122"/>
            </a:endParaRPr>
          </a:p>
          <a:p>
            <a:pPr marL="0" indent="0">
              <a:buNone/>
            </a:pPr>
            <a:r>
              <a:rPr lang="zh-CN" altLang="en-US" dirty="0">
                <a:solidFill>
                  <a:srgbClr val="191B0E"/>
                </a:solidFill>
                <a:latin typeface="Franklin Gothic Book" panose="020B0503020102020204"/>
                <a:ea typeface="华文楷体" panose="02010600040101010101" pitchFamily="2" charset="-122"/>
              </a:rPr>
              <a:t>       销售员更新货物</a:t>
            </a:r>
            <a:endParaRPr lang="en-US" altLang="zh-CN" dirty="0">
              <a:solidFill>
                <a:srgbClr val="191B0E"/>
              </a:solidFill>
              <a:latin typeface="Franklin Gothic Book" panose="020B0503020102020204"/>
              <a:ea typeface="华文楷体" panose="02010600040101010101" pitchFamily="2" charset="-122"/>
            </a:endParaRPr>
          </a:p>
          <a:p>
            <a:pPr marL="0" indent="0">
              <a:buNone/>
            </a:pPr>
            <a:r>
              <a:rPr lang="zh-CN" altLang="en-US" dirty="0">
                <a:solidFill>
                  <a:srgbClr val="191B0E"/>
                </a:solidFill>
                <a:latin typeface="Franklin Gothic Book" panose="020B0503020102020204"/>
                <a:ea typeface="华文楷体" panose="02010600040101010101" pitchFamily="2" charset="-122"/>
              </a:rPr>
              <a:t>       销售员更新销售清单</a:t>
            </a:r>
            <a:endParaRPr lang="en-US" altLang="zh-CN" dirty="0">
              <a:solidFill>
                <a:srgbClr val="191B0E"/>
              </a:solidFill>
              <a:latin typeface="Franklin Gothic Book" panose="020B0503020102020204"/>
              <a:ea typeface="华文楷体" panose="02010600040101010101" pitchFamily="2" charset="-122"/>
            </a:endParaRPr>
          </a:p>
          <a:p>
            <a:pPr marL="0" indent="0">
              <a:buNone/>
            </a:pPr>
            <a:r>
              <a:rPr lang="en-US" altLang="zh-CN" sz="2800" dirty="0">
                <a:solidFill>
                  <a:srgbClr val="191B0E"/>
                </a:solidFill>
                <a:latin typeface="Franklin Gothic Book" panose="020B0503020102020204"/>
                <a:ea typeface="华文楷体" panose="02010600040101010101" pitchFamily="2" charset="-122"/>
              </a:rPr>
              <a:t>     1.4  </a:t>
            </a:r>
            <a:r>
              <a:rPr lang="zh-CN" altLang="en-US" sz="2800" dirty="0">
                <a:solidFill>
                  <a:srgbClr val="191B0E"/>
                </a:solidFill>
                <a:latin typeface="Franklin Gothic Book" panose="020B0503020102020204"/>
                <a:ea typeface="华文楷体" panose="02010600040101010101" pitchFamily="2" charset="-122"/>
              </a:rPr>
              <a:t>总经理管理</a:t>
            </a:r>
            <a:endParaRPr lang="en-US" altLang="zh-CN" sz="2800" dirty="0">
              <a:solidFill>
                <a:srgbClr val="191B0E"/>
              </a:solidFill>
              <a:latin typeface="Franklin Gothic Book" panose="020B0503020102020204"/>
              <a:ea typeface="华文楷体" panose="02010600040101010101" pitchFamily="2" charset="-122"/>
            </a:endParaRPr>
          </a:p>
          <a:p>
            <a:r>
              <a:rPr lang="zh-CN" altLang="en-US" dirty="0"/>
              <a:t>总经理对采购员、销售员的权限进行修改管理，对进货清单，货物清单，销售清单进行导出等。</a:t>
            </a:r>
            <a:endParaRPr lang="en-US" altLang="zh-CN" dirty="0"/>
          </a:p>
          <a:p>
            <a:pPr marL="0" indent="0">
              <a:buNone/>
            </a:pPr>
            <a:r>
              <a:rPr lang="en-US" altLang="zh-CN" dirty="0"/>
              <a:t>       </a:t>
            </a:r>
            <a:endParaRPr lang="zh-CN" altLang="en-US" dirty="0"/>
          </a:p>
          <a:p>
            <a:pPr marL="0" indent="0">
              <a:buNone/>
            </a:pPr>
            <a:endParaRPr lang="zh-CN" altLang="en-US" dirty="0"/>
          </a:p>
        </p:txBody>
      </p:sp>
    </p:spTree>
    <p:extLst>
      <p:ext uri="{BB962C8B-B14F-4D97-AF65-F5344CB8AC3E}">
        <p14:creationId xmlns:p14="http://schemas.microsoft.com/office/powerpoint/2010/main" val="343004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A14EA-EE74-8874-761C-B64609D642C1}"/>
              </a:ext>
            </a:extLst>
          </p:cNvPr>
          <p:cNvSpPr>
            <a:spLocks noGrp="1"/>
          </p:cNvSpPr>
          <p:nvPr>
            <p:ph type="title"/>
          </p:nvPr>
        </p:nvSpPr>
        <p:spPr>
          <a:xfrm>
            <a:off x="3852861" y="309561"/>
            <a:ext cx="5205413" cy="781050"/>
          </a:xfrm>
        </p:spPr>
        <p:txBody>
          <a:bodyPr/>
          <a:lstStyle/>
          <a:p>
            <a:r>
              <a:rPr lang="zh-CN" altLang="en-US" dirty="0"/>
              <a:t>        二</a:t>
            </a:r>
            <a:r>
              <a:rPr lang="en-US" altLang="zh-CN" dirty="0"/>
              <a:t>.</a:t>
            </a:r>
            <a:r>
              <a:rPr lang="zh-CN" altLang="en-US" dirty="0"/>
              <a:t>功能模块</a:t>
            </a:r>
          </a:p>
        </p:txBody>
      </p:sp>
      <p:sp>
        <p:nvSpPr>
          <p:cNvPr id="3" name="内容占位符 2">
            <a:extLst>
              <a:ext uri="{FF2B5EF4-FFF2-40B4-BE49-F238E27FC236}">
                <a16:creationId xmlns:a16="http://schemas.microsoft.com/office/drawing/2014/main" id="{0101574A-044C-C394-AD21-7F3770E5AD53}"/>
              </a:ext>
            </a:extLst>
          </p:cNvPr>
          <p:cNvSpPr>
            <a:spLocks noGrp="1"/>
          </p:cNvSpPr>
          <p:nvPr>
            <p:ph idx="1"/>
          </p:nvPr>
        </p:nvSpPr>
        <p:spPr>
          <a:xfrm>
            <a:off x="1371600" y="3514724"/>
            <a:ext cx="9601200" cy="3167063"/>
          </a:xfrm>
        </p:spPr>
        <p:txBody>
          <a:bodyPr>
            <a:normAutofit lnSpcReduction="10000"/>
          </a:bodyPr>
          <a:lstStyle/>
          <a:p>
            <a:pPr marL="0" indent="0">
              <a:buNone/>
            </a:pPr>
            <a:r>
              <a:rPr lang="en-US" altLang="zh-CN" sz="2800" dirty="0"/>
              <a:t>     </a:t>
            </a:r>
            <a:endParaRPr lang="en-US" altLang="zh-CN" sz="2400" dirty="0">
              <a:solidFill>
                <a:srgbClr val="FF0000"/>
              </a:solidFill>
            </a:endParaRPr>
          </a:p>
          <a:p>
            <a:pPr marL="0" indent="0">
              <a:buNone/>
            </a:pPr>
            <a:r>
              <a:rPr lang="en-US" altLang="zh-CN" sz="2800" dirty="0"/>
              <a:t>      2.1.1 </a:t>
            </a:r>
            <a:r>
              <a:rPr lang="zh-CN" altLang="en-US" sz="2800" dirty="0"/>
              <a:t>系统管理员</a:t>
            </a:r>
            <a:endParaRPr lang="en-US" altLang="zh-CN" sz="2800" dirty="0"/>
          </a:p>
          <a:p>
            <a:pPr marL="0" indent="0">
              <a:buNone/>
            </a:pPr>
            <a:r>
              <a:rPr lang="en-US" altLang="zh-CN" sz="2800" dirty="0"/>
              <a:t>      </a:t>
            </a:r>
            <a:r>
              <a:rPr lang="zh-CN" altLang="en-US" dirty="0"/>
              <a:t>系统管理员可以使用系统的所有功能，采购员，售货员和总经理能使用的功</a:t>
            </a:r>
            <a:endParaRPr lang="en-US" altLang="zh-CN" dirty="0"/>
          </a:p>
          <a:p>
            <a:pPr marL="0" indent="0">
              <a:buNone/>
            </a:pPr>
            <a:r>
              <a:rPr lang="zh-CN" altLang="en-US" dirty="0"/>
              <a:t>         能由管理员确定。</a:t>
            </a:r>
            <a:endParaRPr lang="en-US" altLang="zh-CN" dirty="0"/>
          </a:p>
          <a:p>
            <a:pPr marL="0" indent="0">
              <a:buNone/>
            </a:pPr>
            <a:r>
              <a:rPr lang="en-US" altLang="zh-CN" dirty="0"/>
              <a:t>         </a:t>
            </a:r>
            <a:r>
              <a:rPr lang="en-US" altLang="zh-CN" sz="2800" dirty="0"/>
              <a:t>2.1.2 </a:t>
            </a:r>
            <a:r>
              <a:rPr lang="zh-CN" altLang="en-US" sz="2800" dirty="0"/>
              <a:t>顾客</a:t>
            </a:r>
            <a:endParaRPr lang="en-US" altLang="zh-CN" sz="2800" dirty="0"/>
          </a:p>
          <a:p>
            <a:pPr marL="0" indent="0">
              <a:buNone/>
            </a:pPr>
            <a:r>
              <a:rPr lang="zh-CN" altLang="en-US" sz="2800" dirty="0"/>
              <a:t>      </a:t>
            </a:r>
            <a:r>
              <a:rPr lang="zh-CN" altLang="en-US" dirty="0"/>
              <a:t>顾客可以使用本系统，但是在本系统中不具有权限，只充当购买商品的对象</a:t>
            </a:r>
            <a:endParaRPr lang="en-US" altLang="zh-CN" dirty="0"/>
          </a:p>
          <a:p>
            <a:pPr marL="0" indent="0">
              <a:buNone/>
            </a:pPr>
            <a:endParaRPr lang="zh-CN" altLang="en-US" sz="2800" dirty="0"/>
          </a:p>
        </p:txBody>
      </p:sp>
      <p:sp>
        <p:nvSpPr>
          <p:cNvPr id="4" name="标题 1">
            <a:extLst>
              <a:ext uri="{FF2B5EF4-FFF2-40B4-BE49-F238E27FC236}">
                <a16:creationId xmlns:a16="http://schemas.microsoft.com/office/drawing/2014/main" id="{AA523BF7-01C2-FA38-97AA-4FA029241508}"/>
              </a:ext>
            </a:extLst>
          </p:cNvPr>
          <p:cNvSpPr txBox="1">
            <a:spLocks/>
          </p:cNvSpPr>
          <p:nvPr/>
        </p:nvSpPr>
        <p:spPr>
          <a:xfrm>
            <a:off x="2038350" y="1404936"/>
            <a:ext cx="8834437" cy="1795463"/>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CN" altLang="en-US" dirty="0"/>
              <a:t>        </a:t>
            </a:r>
            <a:r>
              <a:rPr lang="en-US" altLang="zh-CN" dirty="0"/>
              <a:t>                2.1.</a:t>
            </a:r>
            <a:r>
              <a:rPr lang="zh-CN" altLang="en-US" dirty="0"/>
              <a:t>角色分析</a:t>
            </a:r>
            <a:endParaRPr lang="en-US" altLang="zh-CN" dirty="0"/>
          </a:p>
          <a:p>
            <a:endParaRPr lang="en-US" altLang="zh-CN" dirty="0"/>
          </a:p>
          <a:p>
            <a:r>
              <a:rPr lang="zh-CN" altLang="en-US" sz="3400" dirty="0"/>
              <a:t>具备顾客、采购员、售货员、总经理和系统管理员五类角色。</a:t>
            </a:r>
            <a:endParaRPr lang="zh-CN" altLang="en-US" dirty="0"/>
          </a:p>
        </p:txBody>
      </p:sp>
    </p:spTree>
    <p:extLst>
      <p:ext uri="{BB962C8B-B14F-4D97-AF65-F5344CB8AC3E}">
        <p14:creationId xmlns:p14="http://schemas.microsoft.com/office/powerpoint/2010/main" val="149919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387C3C-A89E-5178-CE1E-261BE16490F2}"/>
              </a:ext>
            </a:extLst>
          </p:cNvPr>
          <p:cNvSpPr>
            <a:spLocks noGrp="1"/>
          </p:cNvSpPr>
          <p:nvPr>
            <p:ph idx="1"/>
          </p:nvPr>
        </p:nvSpPr>
        <p:spPr>
          <a:xfrm>
            <a:off x="1371600" y="423863"/>
            <a:ext cx="9601200" cy="5443537"/>
          </a:xfrm>
        </p:spPr>
        <p:txBody>
          <a:bodyPr/>
          <a:lstStyle/>
          <a:p>
            <a:pPr marL="0" indent="0">
              <a:buNone/>
            </a:pPr>
            <a:r>
              <a:rPr lang="en-US" altLang="zh-CN" sz="2800" dirty="0"/>
              <a:t>      2.1.3 </a:t>
            </a:r>
            <a:r>
              <a:rPr lang="zh-CN" altLang="en-US" sz="2800" dirty="0"/>
              <a:t>采购员</a:t>
            </a:r>
            <a:endParaRPr lang="en-US" altLang="zh-CN" sz="2800" dirty="0"/>
          </a:p>
          <a:p>
            <a:pPr marL="0" indent="0">
              <a:buNone/>
            </a:pPr>
            <a:r>
              <a:rPr lang="en-US" altLang="zh-CN" sz="2800" dirty="0"/>
              <a:t>     </a:t>
            </a:r>
            <a:r>
              <a:rPr lang="zh-CN" altLang="en-US" dirty="0"/>
              <a:t>具有查看商品库存，导出货物清单，建议采购清单的权限。能够查看和修改进货</a:t>
            </a:r>
            <a:endParaRPr lang="en-US" altLang="zh-CN" dirty="0"/>
          </a:p>
          <a:p>
            <a:pPr marL="0" indent="0">
              <a:buNone/>
            </a:pPr>
            <a:r>
              <a:rPr lang="en-US" altLang="zh-CN" dirty="0"/>
              <a:t>    </a:t>
            </a:r>
            <a:r>
              <a:rPr lang="zh-CN" altLang="en-US" dirty="0"/>
              <a:t>  清单，修改货物库存。</a:t>
            </a:r>
            <a:endParaRPr lang="en-US" altLang="zh-CN" dirty="0"/>
          </a:p>
          <a:p>
            <a:pPr marL="0" indent="0">
              <a:buNone/>
            </a:pPr>
            <a:r>
              <a:rPr lang="en-US" altLang="zh-CN" dirty="0"/>
              <a:t>       </a:t>
            </a:r>
            <a:r>
              <a:rPr lang="en-US" altLang="zh-CN" sz="2800" dirty="0"/>
              <a:t>2.1.4 </a:t>
            </a:r>
            <a:r>
              <a:rPr lang="zh-CN" altLang="en-US" sz="2800" dirty="0"/>
              <a:t>售货员</a:t>
            </a:r>
            <a:endParaRPr lang="en-US" altLang="zh-CN" sz="2800" dirty="0"/>
          </a:p>
          <a:p>
            <a:pPr marL="0" indent="0">
              <a:buNone/>
            </a:pPr>
            <a:r>
              <a:rPr lang="en-US" altLang="zh-CN" sz="2800" dirty="0"/>
              <a:t>     </a:t>
            </a:r>
            <a:r>
              <a:rPr lang="zh-CN" altLang="en-US" dirty="0"/>
              <a:t>具有修改商品库存（后台完成），插入售货清单的权限。</a:t>
            </a:r>
            <a:endParaRPr lang="en-US" altLang="zh-CN" dirty="0"/>
          </a:p>
          <a:p>
            <a:pPr marL="0" indent="0">
              <a:buNone/>
            </a:pPr>
            <a:r>
              <a:rPr lang="en-US" altLang="zh-CN" dirty="0"/>
              <a:t>       </a:t>
            </a:r>
            <a:r>
              <a:rPr lang="en-US" altLang="zh-CN" sz="2800" dirty="0"/>
              <a:t>2.1.5 </a:t>
            </a:r>
            <a:r>
              <a:rPr lang="zh-CN" altLang="en-US" sz="2800" dirty="0"/>
              <a:t>总经理</a:t>
            </a:r>
          </a:p>
          <a:p>
            <a:pPr marL="0" indent="0">
              <a:buNone/>
            </a:pPr>
            <a:r>
              <a:rPr lang="zh-CN" altLang="en-US" dirty="0"/>
              <a:t>       具有查看和修改本超市采购员和售货员的权限，能够导出员工清单，查看和导出</a:t>
            </a:r>
            <a:endParaRPr lang="en-US" altLang="zh-CN" dirty="0"/>
          </a:p>
          <a:p>
            <a:pPr marL="0" indent="0">
              <a:buNone/>
            </a:pPr>
            <a:r>
              <a:rPr lang="en-US" altLang="zh-CN" dirty="0"/>
              <a:t>       </a:t>
            </a:r>
            <a:r>
              <a:rPr lang="zh-CN" altLang="en-US" dirty="0"/>
              <a:t>商品清单、进货和销售清单的权限。</a:t>
            </a:r>
          </a:p>
          <a:p>
            <a:pPr marL="0" indent="0">
              <a:buNone/>
            </a:pPr>
            <a:endParaRPr lang="en-US" altLang="zh-CN" dirty="0"/>
          </a:p>
          <a:p>
            <a:pPr marL="0" indent="0">
              <a:buNone/>
            </a:pPr>
            <a:r>
              <a:rPr lang="en-US" altLang="zh-CN" dirty="0"/>
              <a:t>       </a:t>
            </a:r>
            <a:endParaRPr lang="zh-CN" altLang="en-US" dirty="0"/>
          </a:p>
          <a:p>
            <a:endParaRPr lang="zh-CN" altLang="en-US" dirty="0"/>
          </a:p>
        </p:txBody>
      </p:sp>
    </p:spTree>
    <p:extLst>
      <p:ext uri="{BB962C8B-B14F-4D97-AF65-F5344CB8AC3E}">
        <p14:creationId xmlns:p14="http://schemas.microsoft.com/office/powerpoint/2010/main" val="171465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E8641-1DCB-053C-BD02-5202D85F958B}"/>
              </a:ext>
            </a:extLst>
          </p:cNvPr>
          <p:cNvSpPr>
            <a:spLocks noGrp="1"/>
          </p:cNvSpPr>
          <p:nvPr>
            <p:ph type="title"/>
          </p:nvPr>
        </p:nvSpPr>
        <p:spPr>
          <a:xfrm>
            <a:off x="4033837" y="204787"/>
            <a:ext cx="4276725" cy="714375"/>
          </a:xfrm>
        </p:spPr>
        <p:txBody>
          <a:bodyPr/>
          <a:lstStyle/>
          <a:p>
            <a:r>
              <a:rPr lang="en-US" altLang="zh-CN" dirty="0"/>
              <a:t>    2.2  </a:t>
            </a:r>
            <a:r>
              <a:rPr lang="zh-CN" altLang="en-US" dirty="0"/>
              <a:t>功能分析</a:t>
            </a:r>
          </a:p>
        </p:txBody>
      </p:sp>
      <p:sp>
        <p:nvSpPr>
          <p:cNvPr id="3" name="内容占位符 2">
            <a:extLst>
              <a:ext uri="{FF2B5EF4-FFF2-40B4-BE49-F238E27FC236}">
                <a16:creationId xmlns:a16="http://schemas.microsoft.com/office/drawing/2014/main" id="{5498A264-9AC6-36DD-0182-EB5EEC843C07}"/>
              </a:ext>
            </a:extLst>
          </p:cNvPr>
          <p:cNvSpPr>
            <a:spLocks noGrp="1"/>
          </p:cNvSpPr>
          <p:nvPr>
            <p:ph idx="1"/>
          </p:nvPr>
        </p:nvSpPr>
        <p:spPr>
          <a:xfrm>
            <a:off x="1371600" y="1347788"/>
            <a:ext cx="9601200" cy="5091112"/>
          </a:xfrm>
        </p:spPr>
        <p:txBody>
          <a:bodyPr>
            <a:normAutofit fontScale="70000" lnSpcReduction="20000"/>
          </a:bodyPr>
          <a:lstStyle/>
          <a:p>
            <a:pPr marL="0" indent="0">
              <a:buNone/>
            </a:pPr>
            <a:r>
              <a:rPr lang="en-US" altLang="zh-CN" sz="3300" dirty="0"/>
              <a:t>2.2.1 </a:t>
            </a:r>
            <a:r>
              <a:rPr lang="zh-CN" altLang="en-US" sz="3300" dirty="0"/>
              <a:t>系统管理员查看和修改用户及用户权限和用户申请</a:t>
            </a:r>
            <a:endParaRPr lang="en-US" altLang="zh-CN" sz="3300" dirty="0"/>
          </a:p>
          <a:p>
            <a:pPr marL="0" indent="0">
              <a:buNone/>
            </a:pPr>
            <a:r>
              <a:rPr lang="zh-CN" altLang="en-US" sz="2400" dirty="0"/>
              <a:t>      （</a:t>
            </a:r>
            <a:r>
              <a:rPr lang="en-US" altLang="zh-CN" sz="2400" dirty="0"/>
              <a:t>1</a:t>
            </a:r>
            <a:r>
              <a:rPr lang="zh-CN" altLang="en-US" sz="2400" dirty="0"/>
              <a:t>）本系统用户注册账号时，应从“售货员账号”，“采购员账号”，“总经理账号”中选择一个注册类别，进行后续的资料填写操作。由管理员判断是否通过用户注册申请</a:t>
            </a:r>
          </a:p>
          <a:p>
            <a:pPr marL="0" indent="0">
              <a:buNone/>
            </a:pPr>
            <a:r>
              <a:rPr lang="zh-CN" altLang="en-US" sz="2400" dirty="0"/>
              <a:t>      （</a:t>
            </a:r>
            <a:r>
              <a:rPr lang="en-US" altLang="zh-CN" sz="2400" dirty="0"/>
              <a:t>2</a:t>
            </a:r>
            <a:r>
              <a:rPr lang="zh-CN" altLang="en-US" sz="2400" dirty="0"/>
              <a:t>）基本信息管理</a:t>
            </a:r>
          </a:p>
          <a:p>
            <a:pPr marL="0" indent="0">
              <a:buNone/>
            </a:pPr>
            <a:r>
              <a:rPr lang="zh-CN" altLang="en-US" sz="2400" dirty="0"/>
              <a:t>        基本信息添加。包括：姓名，性别，出生年月，证件号码，联系电话，</a:t>
            </a:r>
            <a:r>
              <a:rPr lang="en-US" altLang="zh-CN" sz="2400" dirty="0" err="1"/>
              <a:t>qq</a:t>
            </a:r>
            <a:r>
              <a:rPr lang="zh-CN" altLang="en-US" sz="2400" dirty="0"/>
              <a:t>等信息</a:t>
            </a:r>
            <a:endParaRPr lang="en-US" altLang="zh-CN" sz="2400" dirty="0"/>
          </a:p>
          <a:p>
            <a:pPr marL="0" indent="0">
              <a:buNone/>
            </a:pPr>
            <a:r>
              <a:rPr lang="en-US" altLang="zh-CN" sz="2400" dirty="0"/>
              <a:t>        </a:t>
            </a:r>
            <a:r>
              <a:rPr lang="zh-CN" altLang="en-US" sz="2400" dirty="0"/>
              <a:t>的添加</a:t>
            </a:r>
          </a:p>
          <a:p>
            <a:pPr marL="0" indent="0">
              <a:buNone/>
            </a:pPr>
            <a:r>
              <a:rPr lang="zh-CN" altLang="en-US" sz="2400" dirty="0"/>
              <a:t>        基本信息编辑。对输入的基本信息进行修改。</a:t>
            </a:r>
          </a:p>
          <a:p>
            <a:pPr marL="0" indent="0">
              <a:buNone/>
            </a:pPr>
            <a:r>
              <a:rPr lang="zh-CN" altLang="en-US" sz="2400" dirty="0"/>
              <a:t>        基本信息删除。对输入的全部基本信息进行删除</a:t>
            </a:r>
          </a:p>
          <a:p>
            <a:pPr marL="0" indent="0">
              <a:buNone/>
            </a:pPr>
            <a:r>
              <a:rPr lang="en-US" altLang="zh-CN" sz="2400" dirty="0"/>
              <a:t>        (3) </a:t>
            </a:r>
            <a:r>
              <a:rPr lang="zh-CN" altLang="en-US" sz="2400" dirty="0"/>
              <a:t>信息确认以及提交。</a:t>
            </a:r>
            <a:endParaRPr lang="en-US" altLang="zh-CN" sz="2400" dirty="0"/>
          </a:p>
          <a:p>
            <a:pPr marL="0" indent="0">
              <a:buNone/>
            </a:pPr>
            <a:r>
              <a:rPr lang="zh-CN" altLang="en-US" sz="2400" dirty="0"/>
              <a:t>       用户填写完毕所有信息之后，逐项显示填写信息。如果有发现某项信息有误，则重新编辑该项。</a:t>
            </a:r>
            <a:endParaRPr lang="en-US" altLang="zh-CN" sz="2400" dirty="0"/>
          </a:p>
          <a:p>
            <a:pPr marL="0" indent="0">
              <a:buNone/>
            </a:pPr>
            <a:r>
              <a:rPr lang="en-US" altLang="zh-CN" sz="2400" dirty="0"/>
              <a:t>       </a:t>
            </a:r>
            <a:r>
              <a:rPr lang="zh-CN" altLang="en-US" sz="2400" dirty="0"/>
              <a:t>确认信息无误后，选择“本人承诺所有信息真实有效”单选框之后，提交信息。</a:t>
            </a:r>
            <a:endParaRPr lang="en-US" altLang="zh-CN" sz="2400" dirty="0"/>
          </a:p>
          <a:p>
            <a:pPr marL="0" indent="0">
              <a:buNone/>
            </a:pPr>
            <a:r>
              <a:rPr lang="en-US" altLang="zh-CN" sz="2400" dirty="0"/>
              <a:t>       </a:t>
            </a:r>
            <a:r>
              <a:rPr lang="zh-CN" altLang="en-US" sz="2400" dirty="0"/>
              <a:t>信息提交给管理员审核。</a:t>
            </a:r>
            <a:endParaRPr lang="en-US" altLang="zh-CN" sz="2400" dirty="0"/>
          </a:p>
          <a:p>
            <a:pPr marL="0" indent="0">
              <a:buNone/>
            </a:pPr>
            <a:r>
              <a:rPr lang="zh-CN" altLang="en-US" sz="2400" dirty="0"/>
              <a:t>     （</a:t>
            </a:r>
            <a:r>
              <a:rPr lang="en-US" altLang="zh-CN" sz="2400" dirty="0"/>
              <a:t>4</a:t>
            </a:r>
            <a:r>
              <a:rPr lang="zh-CN" altLang="en-US" sz="2400" dirty="0"/>
              <a:t>）管理员权限</a:t>
            </a:r>
          </a:p>
          <a:p>
            <a:pPr marL="0" indent="0">
              <a:buNone/>
            </a:pPr>
            <a:r>
              <a:rPr lang="zh-CN" altLang="en-US" sz="2400" dirty="0"/>
              <a:t>       管理员拥有权限采购员，售货员，总经理所拥有的全部权限。</a:t>
            </a:r>
            <a:endParaRPr lang="en-US" altLang="zh-CN" sz="2400" dirty="0"/>
          </a:p>
          <a:p>
            <a:pPr marL="0" indent="0">
              <a:buNone/>
            </a:pPr>
            <a:r>
              <a:rPr lang="en-US" altLang="zh-CN" sz="2400" dirty="0"/>
              <a:t>       </a:t>
            </a:r>
            <a:r>
              <a:rPr lang="zh-CN" altLang="en-US" sz="2400" dirty="0"/>
              <a:t>而且可以添加，编辑或者删除账号</a:t>
            </a:r>
          </a:p>
          <a:p>
            <a:pPr marL="0" indent="0">
              <a:buNone/>
            </a:pPr>
            <a:endParaRPr lang="zh-CN" altLang="en-US" sz="2800" dirty="0"/>
          </a:p>
          <a:p>
            <a:endParaRPr lang="zh-CN" altLang="en-US" dirty="0"/>
          </a:p>
        </p:txBody>
      </p:sp>
    </p:spTree>
    <p:extLst>
      <p:ext uri="{BB962C8B-B14F-4D97-AF65-F5344CB8AC3E}">
        <p14:creationId xmlns:p14="http://schemas.microsoft.com/office/powerpoint/2010/main" val="83800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A0F630-DD14-5699-1CBC-1E295ABF17B6}"/>
              </a:ext>
            </a:extLst>
          </p:cNvPr>
          <p:cNvSpPr>
            <a:spLocks noGrp="1"/>
          </p:cNvSpPr>
          <p:nvPr>
            <p:ph idx="1"/>
          </p:nvPr>
        </p:nvSpPr>
        <p:spPr>
          <a:xfrm>
            <a:off x="1371600" y="1"/>
            <a:ext cx="10186988" cy="6857999"/>
          </a:xfrm>
        </p:spPr>
        <p:txBody>
          <a:bodyPr>
            <a:normAutofit/>
          </a:bodyPr>
          <a:lstStyle/>
          <a:p>
            <a:pPr marL="0" indent="0">
              <a:buNone/>
            </a:pPr>
            <a:r>
              <a:rPr lang="en-US" altLang="zh-CN" sz="2800" dirty="0"/>
              <a:t>      2.2.2 </a:t>
            </a:r>
            <a:r>
              <a:rPr lang="zh-CN" altLang="en-US" sz="2800" dirty="0"/>
              <a:t>顾客</a:t>
            </a:r>
            <a:endParaRPr lang="en-US" altLang="zh-CN" sz="2800" dirty="0"/>
          </a:p>
          <a:p>
            <a:pPr marL="0" indent="0">
              <a:buNone/>
            </a:pPr>
            <a:r>
              <a:rPr lang="zh-CN" altLang="en-US" sz="2400" dirty="0"/>
              <a:t>     </a:t>
            </a:r>
            <a:r>
              <a:rPr lang="zh-CN" altLang="en-US" dirty="0"/>
              <a:t>顾客参与本系统使用，但是在本系统中没有权限，只是充当购买商品的对象。</a:t>
            </a:r>
            <a:endParaRPr lang="en-US" altLang="zh-CN" dirty="0"/>
          </a:p>
          <a:p>
            <a:pPr marL="0" indent="0">
              <a:buNone/>
            </a:pPr>
            <a:r>
              <a:rPr lang="en-US" altLang="zh-CN" dirty="0"/>
              <a:t>       </a:t>
            </a:r>
            <a:r>
              <a:rPr lang="en-US" altLang="zh-CN" sz="2800" dirty="0"/>
              <a:t>2.2.3 </a:t>
            </a:r>
            <a:r>
              <a:rPr lang="zh-CN" altLang="en-US" sz="2800" dirty="0"/>
              <a:t>采购员</a:t>
            </a:r>
            <a:endParaRPr lang="en-US" altLang="zh-CN" sz="2800" dirty="0"/>
          </a:p>
          <a:p>
            <a:pPr marL="0" indent="0">
              <a:buNone/>
            </a:pPr>
            <a:r>
              <a:rPr lang="zh-CN" altLang="en-US" dirty="0"/>
              <a:t>     （</a:t>
            </a:r>
            <a:r>
              <a:rPr lang="en-US" altLang="zh-CN" dirty="0"/>
              <a:t>1</a:t>
            </a:r>
            <a:r>
              <a:rPr lang="zh-CN" altLang="en-US" dirty="0"/>
              <a:t>）商品库存管理</a:t>
            </a:r>
          </a:p>
          <a:p>
            <a:pPr marL="0" indent="0">
              <a:buNone/>
            </a:pPr>
            <a:r>
              <a:rPr lang="zh-CN" altLang="en-US" dirty="0"/>
              <a:t>      商品种类，数量或重量，进货时间，供应商信息添加。逐条添加基本情况。</a:t>
            </a:r>
          </a:p>
          <a:p>
            <a:pPr marL="0" indent="0">
              <a:buNone/>
            </a:pPr>
            <a:r>
              <a:rPr lang="zh-CN" altLang="en-US" dirty="0"/>
              <a:t>      商品种类，数量或重量，进货时间，供应商信息编辑。修改所添加的基本情况。</a:t>
            </a:r>
          </a:p>
          <a:p>
            <a:pPr marL="0" indent="0">
              <a:buNone/>
            </a:pPr>
            <a:r>
              <a:rPr lang="zh-CN" altLang="en-US" dirty="0"/>
              <a:t>      商品种类，数量或重量，进货时间，供应商信息删除。单条基本情况或者全部删除</a:t>
            </a:r>
          </a:p>
          <a:p>
            <a:pPr marL="0" indent="0">
              <a:buNone/>
            </a:pPr>
            <a:r>
              <a:rPr lang="zh-CN" altLang="en-US" dirty="0"/>
              <a:t>     （</a:t>
            </a:r>
            <a:r>
              <a:rPr lang="en-US" altLang="zh-CN" dirty="0"/>
              <a:t>2</a:t>
            </a:r>
            <a:r>
              <a:rPr lang="zh-CN" altLang="en-US" dirty="0"/>
              <a:t>）货物清单导出</a:t>
            </a:r>
          </a:p>
          <a:p>
            <a:pPr marL="0" indent="0">
              <a:buNone/>
            </a:pPr>
            <a:r>
              <a:rPr lang="zh-CN" altLang="en-US" dirty="0"/>
              <a:t>       导出当前仓库内所有存储的商品的重量，数量或重量，进货时间，供应商信息。并</a:t>
            </a:r>
            <a:endParaRPr lang="en-US" altLang="zh-CN" dirty="0"/>
          </a:p>
          <a:p>
            <a:pPr marL="0" indent="0">
              <a:buNone/>
            </a:pPr>
            <a:r>
              <a:rPr lang="en-US" altLang="zh-CN" dirty="0"/>
              <a:t>       </a:t>
            </a:r>
            <a:r>
              <a:rPr lang="zh-CN" altLang="en-US" dirty="0"/>
              <a:t>将其打印为清单</a:t>
            </a:r>
          </a:p>
          <a:p>
            <a:pPr marL="0" indent="0">
              <a:buNone/>
            </a:pPr>
            <a:r>
              <a:rPr lang="zh-CN" altLang="en-US" dirty="0"/>
              <a:t>     （</a:t>
            </a:r>
            <a:r>
              <a:rPr lang="en-US" altLang="zh-CN" dirty="0"/>
              <a:t>3</a:t>
            </a:r>
            <a:r>
              <a:rPr lang="zh-CN" altLang="en-US" dirty="0"/>
              <a:t>）建议采购清单导出</a:t>
            </a:r>
          </a:p>
          <a:p>
            <a:pPr marL="0" indent="0">
              <a:buNone/>
            </a:pPr>
            <a:r>
              <a:rPr lang="zh-CN" altLang="en-US" dirty="0"/>
              <a:t>       对货物的销售速度，库存量，积压时间等进行判断后，导出建议采购清单，包含建</a:t>
            </a:r>
            <a:endParaRPr lang="en-US" altLang="zh-CN" dirty="0"/>
          </a:p>
          <a:p>
            <a:pPr marL="0" indent="0">
              <a:buNone/>
            </a:pPr>
            <a:r>
              <a:rPr lang="en-US" altLang="zh-CN" dirty="0"/>
              <a:t>       </a:t>
            </a:r>
            <a:r>
              <a:rPr lang="zh-CN" altLang="en-US" dirty="0"/>
              <a:t>议采购货物种类，数量和供应商</a:t>
            </a:r>
          </a:p>
          <a:p>
            <a:pPr marL="0" indent="0">
              <a:buNone/>
            </a:pPr>
            <a:endParaRPr lang="zh-CN" altLang="en-US" sz="2800" dirty="0"/>
          </a:p>
          <a:p>
            <a:pPr marL="0" indent="0">
              <a:buNone/>
            </a:pPr>
            <a:endParaRPr lang="zh-CN" altLang="en-US" dirty="0"/>
          </a:p>
          <a:p>
            <a:pPr marL="0" indent="0">
              <a:buNone/>
            </a:pPr>
            <a:endParaRPr lang="zh-CN" altLang="en-US" sz="2800" dirty="0"/>
          </a:p>
          <a:p>
            <a:endParaRPr lang="zh-CN" altLang="en-US" dirty="0"/>
          </a:p>
        </p:txBody>
      </p:sp>
    </p:spTree>
    <p:extLst>
      <p:ext uri="{BB962C8B-B14F-4D97-AF65-F5344CB8AC3E}">
        <p14:creationId xmlns:p14="http://schemas.microsoft.com/office/powerpoint/2010/main" val="3399992165"/>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TM10001105[[fn=剪切]]</Template>
  <TotalTime>402</TotalTime>
  <Words>1258</Words>
  <Application>Microsoft Office PowerPoint</Application>
  <PresentationFormat>宽屏</PresentationFormat>
  <Paragraphs>233</Paragraphs>
  <Slides>13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13</vt:i4>
      </vt:variant>
    </vt:vector>
  </HeadingPairs>
  <TitlesOfParts>
    <vt:vector size="16" baseType="lpstr">
      <vt:lpstr>等线</vt:lpstr>
      <vt:lpstr>Franklin Gothic Book</vt:lpstr>
      <vt:lpstr>剪切</vt:lpstr>
      <vt:lpstr>小型超市管理系统</vt:lpstr>
      <vt:lpstr>                     小型超市管理系统</vt:lpstr>
      <vt:lpstr>PowerPoint 演示文稿</vt:lpstr>
      <vt:lpstr>                     一.系统流程</vt:lpstr>
      <vt:lpstr>PowerPoint 演示文稿</vt:lpstr>
      <vt:lpstr>        二.功能模块</vt:lpstr>
      <vt:lpstr>PowerPoint 演示文稿</vt:lpstr>
      <vt:lpstr>    2.2  功能分析</vt:lpstr>
      <vt:lpstr>PowerPoint 演示文稿</vt:lpstr>
      <vt:lpstr>PowerPoint 演示文稿</vt:lpstr>
      <vt:lpstr>PowerPoint 演示文稿</vt:lpstr>
      <vt:lpstr>2.3   图表展示</vt:lpstr>
      <vt:lpstr>                 3.对未来开发的展望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314157049@qq.com</dc:creator>
  <cp:lastModifiedBy>314157049@qq.com</cp:lastModifiedBy>
  <cp:revision>6</cp:revision>
  <dcterms:created xsi:type="dcterms:W3CDTF">2022-07-12T01:53:31Z</dcterms:created>
  <dcterms:modified xsi:type="dcterms:W3CDTF">2022-07-12T08:35:59Z</dcterms:modified>
</cp:coreProperties>
</file>