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5"/>
  </p:notesMasterIdLst>
  <p:sldIdLst>
    <p:sldId id="330" r:id="rId3"/>
    <p:sldId id="314" r:id="rId4"/>
    <p:sldId id="315" r:id="rId5"/>
    <p:sldId id="332" r:id="rId6"/>
    <p:sldId id="319" r:id="rId7"/>
    <p:sldId id="276" r:id="rId8"/>
    <p:sldId id="333" r:id="rId9"/>
    <p:sldId id="334" r:id="rId10"/>
    <p:sldId id="335" r:id="rId11"/>
    <p:sldId id="320" r:id="rId12"/>
    <p:sldId id="265" r:id="rId13"/>
    <p:sldId id="32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2A4AE"/>
    <a:srgbClr val="405E62"/>
    <a:srgbClr val="92BFB5"/>
    <a:srgbClr val="B6D3B7"/>
    <a:srgbClr val="E1EAEF"/>
    <a:srgbClr val="A7D2E5"/>
    <a:srgbClr val="5CACCF"/>
    <a:srgbClr val="5AADCE"/>
    <a:srgbClr val="7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83" d="100"/>
          <a:sy n="83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plosion val="4"/>
            <c:extLst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EFEFEF"/>
            </a:solidFill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F58D-4693-4D7D-ADA6-732BDE111134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67A2-8DEF-40AA-809F-50C0F430C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3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3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9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FC115-43AE-41EB-BF0D-DEDE8EE1D9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2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0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87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28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5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0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2022/7/25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2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6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81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86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7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7000">
                <a:srgbClr val="FFFFFF"/>
              </a:gs>
              <a:gs pos="0">
                <a:srgbClr val="E1EA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2" r:id="rId5"/>
    <p:sldLayoutId id="2147483657" r:id="rId6"/>
    <p:sldLayoutId id="2147483659" r:id="rId7"/>
    <p:sldLayoutId id="2147483660" r:id="rId8"/>
    <p:sldLayoutId id="2147483661" r:id="rId9"/>
    <p:sldLayoutId id="2147483664" r:id="rId10"/>
    <p:sldLayoutId id="2147483669" r:id="rId11"/>
    <p:sldLayoutId id="2147483667" r:id="rId12"/>
    <p:sldLayoutId id="2147483671" r:id="rId13"/>
    <p:sldLayoutId id="214748367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767742" y="2172337"/>
            <a:ext cx="6819720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60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软件工程最终汇报</a:t>
            </a: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0A730B71-A113-49A7-9792-E431D2B4B9AB}"/>
              </a:ext>
            </a:extLst>
          </p:cNvPr>
          <p:cNvSpPr/>
          <p:nvPr/>
        </p:nvSpPr>
        <p:spPr>
          <a:xfrm>
            <a:off x="923003" y="4481793"/>
            <a:ext cx="1374771" cy="2841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  <a:tileRect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cs typeface="+mn-ea"/>
                <a:sym typeface="+mn-lt"/>
              </a:rPr>
              <a:t>汇报人：陈罗星</a:t>
            </a:r>
          </a:p>
        </p:txBody>
      </p:sp>
      <p:sp>
        <p:nvSpPr>
          <p:cNvPr id="10" name="矩形: 圆角 39">
            <a:extLst>
              <a:ext uri="{FF2B5EF4-FFF2-40B4-BE49-F238E27FC236}">
                <a16:creationId xmlns:a16="http://schemas.microsoft.com/office/drawing/2014/main" id="{B29F3D11-9447-4511-AF5C-ECB1EAB7D31E}"/>
              </a:ext>
            </a:extLst>
          </p:cNvPr>
          <p:cNvSpPr/>
          <p:nvPr/>
        </p:nvSpPr>
        <p:spPr>
          <a:xfrm>
            <a:off x="2788976" y="4481792"/>
            <a:ext cx="1567060" cy="2841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6D3B7"/>
              </a:gs>
              <a:gs pos="100000">
                <a:srgbClr val="52A4AE"/>
              </a:gs>
            </a:gsLst>
            <a:lin ang="5400000" scaled="0"/>
          </a:gradFill>
          <a:ln>
            <a:noFill/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cs typeface="+mn-ea"/>
                <a:sym typeface="+mn-lt"/>
              </a:rPr>
              <a:t>时间：</a:t>
            </a:r>
            <a:r>
              <a:rPr lang="en-US" altLang="zh-CN" sz="1200" dirty="0">
                <a:cs typeface="+mn-ea"/>
                <a:sym typeface="+mn-lt"/>
              </a:rPr>
              <a:t>2022.7.27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-162219" y="1321265"/>
            <a:ext cx="5561154" cy="846387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Work report</a:t>
            </a:r>
            <a:endParaRPr lang="zh-CN" altLang="en-US" sz="44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6472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-4.32099E-6 L 0.01302 -4.32099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  <p:bldP spid="9" grpId="0" animBg="1"/>
      <p:bldP spid="10" grpId="0" animBg="1"/>
      <p:bldP spid="14" grpId="0"/>
      <p:bldP spid="14" grpId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5"/>
            <a:ext cx="5550607" cy="1490803"/>
            <a:chOff x="737131" y="4486612"/>
            <a:chExt cx="5551573" cy="149192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2615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总结和展望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570561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99073" y="3841804"/>
            <a:ext cx="264577" cy="284743"/>
            <a:chOff x="8360619" y="2606702"/>
            <a:chExt cx="426717" cy="459241"/>
          </a:xfr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</p:grpSpPr>
        <p:sp>
          <p:nvSpPr>
            <p:cNvPr id="7" name="Freeform 74"/>
            <p:cNvSpPr>
              <a:spLocks noEditPoints="1"/>
            </p:cNvSpPr>
            <p:nvPr/>
          </p:nvSpPr>
          <p:spPr bwMode="auto">
            <a:xfrm>
              <a:off x="8360619" y="2606702"/>
              <a:ext cx="426717" cy="459241"/>
            </a:xfrm>
            <a:custGeom>
              <a:avLst/>
              <a:gdLst>
                <a:gd name="T0" fmla="*/ 93 w 179"/>
                <a:gd name="T1" fmla="*/ 16 h 192"/>
                <a:gd name="T2" fmla="*/ 93 w 179"/>
                <a:gd name="T3" fmla="*/ 4 h 192"/>
                <a:gd name="T4" fmla="*/ 90 w 179"/>
                <a:gd name="T5" fmla="*/ 0 h 192"/>
                <a:gd name="T6" fmla="*/ 86 w 179"/>
                <a:gd name="T7" fmla="*/ 4 h 192"/>
                <a:gd name="T8" fmla="*/ 86 w 179"/>
                <a:gd name="T9" fmla="*/ 16 h 192"/>
                <a:gd name="T10" fmla="*/ 0 w 179"/>
                <a:gd name="T11" fmla="*/ 75 h 192"/>
                <a:gd name="T12" fmla="*/ 1 w 179"/>
                <a:gd name="T13" fmla="*/ 76 h 192"/>
                <a:gd name="T14" fmla="*/ 86 w 179"/>
                <a:gd name="T15" fmla="*/ 76 h 192"/>
                <a:gd name="T16" fmla="*/ 86 w 179"/>
                <a:gd name="T17" fmla="*/ 77 h 192"/>
                <a:gd name="T18" fmla="*/ 86 w 179"/>
                <a:gd name="T19" fmla="*/ 89 h 192"/>
                <a:gd name="T20" fmla="*/ 4 w 179"/>
                <a:gd name="T21" fmla="*/ 89 h 192"/>
                <a:gd name="T22" fmla="*/ 3 w 179"/>
                <a:gd name="T23" fmla="*/ 90 h 192"/>
                <a:gd name="T24" fmla="*/ 3 w 179"/>
                <a:gd name="T25" fmla="*/ 159 h 192"/>
                <a:gd name="T26" fmla="*/ 4 w 179"/>
                <a:gd name="T27" fmla="*/ 160 h 192"/>
                <a:gd name="T28" fmla="*/ 86 w 179"/>
                <a:gd name="T29" fmla="*/ 160 h 192"/>
                <a:gd name="T30" fmla="*/ 86 w 179"/>
                <a:gd name="T31" fmla="*/ 173 h 192"/>
                <a:gd name="T32" fmla="*/ 74 w 179"/>
                <a:gd name="T33" fmla="*/ 185 h 192"/>
                <a:gd name="T34" fmla="*/ 72 w 179"/>
                <a:gd name="T35" fmla="*/ 185 h 192"/>
                <a:gd name="T36" fmla="*/ 60 w 179"/>
                <a:gd name="T37" fmla="*/ 173 h 192"/>
                <a:gd name="T38" fmla="*/ 56 w 179"/>
                <a:gd name="T39" fmla="*/ 169 h 192"/>
                <a:gd name="T40" fmla="*/ 52 w 179"/>
                <a:gd name="T41" fmla="*/ 173 h 192"/>
                <a:gd name="T42" fmla="*/ 72 w 179"/>
                <a:gd name="T43" fmla="*/ 192 h 192"/>
                <a:gd name="T44" fmla="*/ 74 w 179"/>
                <a:gd name="T45" fmla="*/ 192 h 192"/>
                <a:gd name="T46" fmla="*/ 93 w 179"/>
                <a:gd name="T47" fmla="*/ 173 h 192"/>
                <a:gd name="T48" fmla="*/ 93 w 179"/>
                <a:gd name="T49" fmla="*/ 160 h 192"/>
                <a:gd name="T50" fmla="*/ 175 w 179"/>
                <a:gd name="T51" fmla="*/ 160 h 192"/>
                <a:gd name="T52" fmla="*/ 176 w 179"/>
                <a:gd name="T53" fmla="*/ 159 h 192"/>
                <a:gd name="T54" fmla="*/ 176 w 179"/>
                <a:gd name="T55" fmla="*/ 90 h 192"/>
                <a:gd name="T56" fmla="*/ 175 w 179"/>
                <a:gd name="T57" fmla="*/ 89 h 192"/>
                <a:gd name="T58" fmla="*/ 93 w 179"/>
                <a:gd name="T59" fmla="*/ 89 h 192"/>
                <a:gd name="T60" fmla="*/ 93 w 179"/>
                <a:gd name="T61" fmla="*/ 77 h 192"/>
                <a:gd name="T62" fmla="*/ 93 w 179"/>
                <a:gd name="T63" fmla="*/ 76 h 192"/>
                <a:gd name="T64" fmla="*/ 178 w 179"/>
                <a:gd name="T65" fmla="*/ 76 h 192"/>
                <a:gd name="T66" fmla="*/ 179 w 179"/>
                <a:gd name="T67" fmla="*/ 75 h 192"/>
                <a:gd name="T68" fmla="*/ 93 w 179"/>
                <a:gd name="T69" fmla="*/ 16 h 192"/>
                <a:gd name="T70" fmla="*/ 30 w 179"/>
                <a:gd name="T71" fmla="*/ 129 h 192"/>
                <a:gd name="T72" fmla="*/ 25 w 179"/>
                <a:gd name="T73" fmla="*/ 125 h 192"/>
                <a:gd name="T74" fmla="*/ 30 w 179"/>
                <a:gd name="T75" fmla="*/ 120 h 192"/>
                <a:gd name="T76" fmla="*/ 35 w 179"/>
                <a:gd name="T77" fmla="*/ 125 h 192"/>
                <a:gd name="T78" fmla="*/ 30 w 179"/>
                <a:gd name="T79" fmla="*/ 129 h 192"/>
                <a:gd name="T80" fmla="*/ 149 w 179"/>
                <a:gd name="T81" fmla="*/ 120 h 192"/>
                <a:gd name="T82" fmla="*/ 154 w 179"/>
                <a:gd name="T83" fmla="*/ 125 h 192"/>
                <a:gd name="T84" fmla="*/ 149 w 179"/>
                <a:gd name="T85" fmla="*/ 129 h 192"/>
                <a:gd name="T86" fmla="*/ 144 w 179"/>
                <a:gd name="T87" fmla="*/ 125 h 192"/>
                <a:gd name="T88" fmla="*/ 149 w 179"/>
                <a:gd name="T89" fmla="*/ 120 h 192"/>
                <a:gd name="T90" fmla="*/ 113 w 179"/>
                <a:gd name="T91" fmla="*/ 125 h 192"/>
                <a:gd name="T92" fmla="*/ 90 w 179"/>
                <a:gd name="T93" fmla="*/ 146 h 192"/>
                <a:gd name="T94" fmla="*/ 66 w 179"/>
                <a:gd name="T95" fmla="*/ 125 h 192"/>
                <a:gd name="T96" fmla="*/ 90 w 179"/>
                <a:gd name="T97" fmla="*/ 103 h 192"/>
                <a:gd name="T98" fmla="*/ 113 w 179"/>
                <a:gd name="T99" fmla="*/ 12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9" h="192">
                  <a:moveTo>
                    <a:pt x="93" y="16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3" y="2"/>
                    <a:pt x="92" y="0"/>
                    <a:pt x="90" y="0"/>
                  </a:cubicBezTo>
                  <a:cubicBezTo>
                    <a:pt x="87" y="0"/>
                    <a:pt x="86" y="2"/>
                    <a:pt x="86" y="4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38" y="18"/>
                    <a:pt x="0" y="43"/>
                    <a:pt x="0" y="75"/>
                  </a:cubicBezTo>
                  <a:cubicBezTo>
                    <a:pt x="0" y="75"/>
                    <a:pt x="0" y="76"/>
                    <a:pt x="1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7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3" y="89"/>
                    <a:pt x="3" y="89"/>
                    <a:pt x="3" y="9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60"/>
                    <a:pt x="3" y="160"/>
                    <a:pt x="4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86" y="179"/>
                    <a:pt x="80" y="185"/>
                    <a:pt x="74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85"/>
                    <a:pt x="60" y="179"/>
                    <a:pt x="60" y="173"/>
                  </a:cubicBezTo>
                  <a:cubicBezTo>
                    <a:pt x="60" y="171"/>
                    <a:pt x="58" y="169"/>
                    <a:pt x="56" y="169"/>
                  </a:cubicBezTo>
                  <a:cubicBezTo>
                    <a:pt x="54" y="169"/>
                    <a:pt x="52" y="171"/>
                    <a:pt x="52" y="173"/>
                  </a:cubicBezTo>
                  <a:cubicBezTo>
                    <a:pt x="52" y="184"/>
                    <a:pt x="61" y="192"/>
                    <a:pt x="72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5" y="192"/>
                    <a:pt x="93" y="184"/>
                    <a:pt x="93" y="173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76" y="160"/>
                    <a:pt x="176" y="160"/>
                    <a:pt x="176" y="159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76" y="89"/>
                    <a:pt x="176" y="89"/>
                    <a:pt x="175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79" y="76"/>
                    <a:pt x="179" y="75"/>
                    <a:pt x="179" y="75"/>
                  </a:cubicBezTo>
                  <a:cubicBezTo>
                    <a:pt x="179" y="43"/>
                    <a:pt x="141" y="18"/>
                    <a:pt x="93" y="16"/>
                  </a:cubicBezTo>
                  <a:close/>
                  <a:moveTo>
                    <a:pt x="30" y="129"/>
                  </a:moveTo>
                  <a:cubicBezTo>
                    <a:pt x="27" y="129"/>
                    <a:pt x="25" y="127"/>
                    <a:pt x="25" y="125"/>
                  </a:cubicBezTo>
                  <a:cubicBezTo>
                    <a:pt x="25" y="122"/>
                    <a:pt x="27" y="120"/>
                    <a:pt x="30" y="120"/>
                  </a:cubicBezTo>
                  <a:cubicBezTo>
                    <a:pt x="32" y="120"/>
                    <a:pt x="35" y="122"/>
                    <a:pt x="35" y="125"/>
                  </a:cubicBezTo>
                  <a:cubicBezTo>
                    <a:pt x="35" y="127"/>
                    <a:pt x="32" y="129"/>
                    <a:pt x="30" y="129"/>
                  </a:cubicBezTo>
                  <a:close/>
                  <a:moveTo>
                    <a:pt x="149" y="120"/>
                  </a:moveTo>
                  <a:cubicBezTo>
                    <a:pt x="152" y="120"/>
                    <a:pt x="154" y="122"/>
                    <a:pt x="154" y="125"/>
                  </a:cubicBezTo>
                  <a:cubicBezTo>
                    <a:pt x="154" y="127"/>
                    <a:pt x="152" y="129"/>
                    <a:pt x="149" y="129"/>
                  </a:cubicBezTo>
                  <a:cubicBezTo>
                    <a:pt x="147" y="129"/>
                    <a:pt x="144" y="127"/>
                    <a:pt x="144" y="125"/>
                  </a:cubicBezTo>
                  <a:cubicBezTo>
                    <a:pt x="144" y="122"/>
                    <a:pt x="147" y="120"/>
                    <a:pt x="149" y="120"/>
                  </a:cubicBezTo>
                  <a:close/>
                  <a:moveTo>
                    <a:pt x="113" y="125"/>
                  </a:moveTo>
                  <a:cubicBezTo>
                    <a:pt x="113" y="137"/>
                    <a:pt x="102" y="146"/>
                    <a:pt x="90" y="146"/>
                  </a:cubicBezTo>
                  <a:cubicBezTo>
                    <a:pt x="77" y="146"/>
                    <a:pt x="66" y="137"/>
                    <a:pt x="66" y="125"/>
                  </a:cubicBezTo>
                  <a:cubicBezTo>
                    <a:pt x="66" y="113"/>
                    <a:pt x="77" y="103"/>
                    <a:pt x="90" y="103"/>
                  </a:cubicBezTo>
                  <a:cubicBezTo>
                    <a:pt x="102" y="103"/>
                    <a:pt x="113" y="113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5"/>
            <p:cNvSpPr>
              <a:spLocks/>
            </p:cNvSpPr>
            <p:nvPr/>
          </p:nvSpPr>
          <p:spPr bwMode="auto">
            <a:xfrm>
              <a:off x="8558366" y="2866896"/>
              <a:ext cx="31223" cy="74155"/>
            </a:xfrm>
            <a:custGeom>
              <a:avLst/>
              <a:gdLst>
                <a:gd name="T0" fmla="*/ 6 w 13"/>
                <a:gd name="T1" fmla="*/ 0 h 31"/>
                <a:gd name="T2" fmla="*/ 6 w 13"/>
                <a:gd name="T3" fmla="*/ 4 h 31"/>
                <a:gd name="T4" fmla="*/ 0 w 13"/>
                <a:gd name="T5" fmla="*/ 10 h 31"/>
                <a:gd name="T6" fmla="*/ 6 w 13"/>
                <a:gd name="T7" fmla="*/ 16 h 31"/>
                <a:gd name="T8" fmla="*/ 10 w 13"/>
                <a:gd name="T9" fmla="*/ 21 h 31"/>
                <a:gd name="T10" fmla="*/ 6 w 13"/>
                <a:gd name="T11" fmla="*/ 24 h 31"/>
                <a:gd name="T12" fmla="*/ 1 w 13"/>
                <a:gd name="T13" fmla="*/ 23 h 31"/>
                <a:gd name="T14" fmla="*/ 0 w 13"/>
                <a:gd name="T15" fmla="*/ 25 h 31"/>
                <a:gd name="T16" fmla="*/ 5 w 13"/>
                <a:gd name="T17" fmla="*/ 27 h 31"/>
                <a:gd name="T18" fmla="*/ 5 w 13"/>
                <a:gd name="T19" fmla="*/ 31 h 31"/>
                <a:gd name="T20" fmla="*/ 8 w 13"/>
                <a:gd name="T21" fmla="*/ 31 h 31"/>
                <a:gd name="T22" fmla="*/ 8 w 13"/>
                <a:gd name="T23" fmla="*/ 27 h 31"/>
                <a:gd name="T24" fmla="*/ 13 w 13"/>
                <a:gd name="T25" fmla="*/ 21 h 31"/>
                <a:gd name="T26" fmla="*/ 8 w 13"/>
                <a:gd name="T27" fmla="*/ 14 h 31"/>
                <a:gd name="T28" fmla="*/ 3 w 13"/>
                <a:gd name="T29" fmla="*/ 10 h 31"/>
                <a:gd name="T30" fmla="*/ 7 w 13"/>
                <a:gd name="T31" fmla="*/ 6 h 31"/>
                <a:gd name="T32" fmla="*/ 12 w 13"/>
                <a:gd name="T33" fmla="*/ 8 h 31"/>
                <a:gd name="T34" fmla="*/ 13 w 13"/>
                <a:gd name="T35" fmla="*/ 5 h 31"/>
                <a:gd name="T36" fmla="*/ 8 w 13"/>
                <a:gd name="T37" fmla="*/ 4 h 31"/>
                <a:gd name="T38" fmla="*/ 8 w 13"/>
                <a:gd name="T39" fmla="*/ 0 h 31"/>
                <a:gd name="T40" fmla="*/ 6 w 13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31">
                  <a:moveTo>
                    <a:pt x="6" y="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3"/>
                    <a:pt x="2" y="15"/>
                    <a:pt x="6" y="16"/>
                  </a:cubicBezTo>
                  <a:cubicBezTo>
                    <a:pt x="9" y="18"/>
                    <a:pt x="10" y="19"/>
                    <a:pt x="10" y="21"/>
                  </a:cubicBezTo>
                  <a:cubicBezTo>
                    <a:pt x="10" y="23"/>
                    <a:pt x="8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6"/>
                    <a:pt x="13" y="23"/>
                    <a:pt x="13" y="21"/>
                  </a:cubicBezTo>
                  <a:cubicBezTo>
                    <a:pt x="13" y="17"/>
                    <a:pt x="12" y="15"/>
                    <a:pt x="8" y="14"/>
                  </a:cubicBezTo>
                  <a:cubicBezTo>
                    <a:pt x="5" y="13"/>
                    <a:pt x="3" y="12"/>
                    <a:pt x="3" y="10"/>
                  </a:cubicBezTo>
                  <a:cubicBezTo>
                    <a:pt x="3" y="8"/>
                    <a:pt x="4" y="6"/>
                    <a:pt x="7" y="6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0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205983" y="3190681"/>
            <a:ext cx="1865376" cy="2633472"/>
            <a:chOff x="3401568" y="2670048"/>
            <a:chExt cx="1865376" cy="2633472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" name="圆角矩形 3"/>
            <p:cNvSpPr/>
            <p:nvPr/>
          </p:nvSpPr>
          <p:spPr>
            <a:xfrm>
              <a:off x="3401568" y="2670048"/>
              <a:ext cx="1865376" cy="2633472"/>
            </a:xfrm>
            <a:prstGeom prst="roundRect">
              <a:avLst>
                <a:gd name="adj" fmla="val 10667"/>
              </a:avLst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6"/>
            <p:cNvSpPr>
              <a:spLocks noEditPoints="1"/>
            </p:cNvSpPr>
            <p:nvPr/>
          </p:nvSpPr>
          <p:spPr bwMode="auto">
            <a:xfrm>
              <a:off x="4191885" y="3286629"/>
              <a:ext cx="284743" cy="284743"/>
            </a:xfrm>
            <a:custGeom>
              <a:avLst/>
              <a:gdLst>
                <a:gd name="T0" fmla="*/ 9 w 192"/>
                <a:gd name="T1" fmla="*/ 0 h 192"/>
                <a:gd name="T2" fmla="*/ 0 w 192"/>
                <a:gd name="T3" fmla="*/ 183 h 192"/>
                <a:gd name="T4" fmla="*/ 182 w 192"/>
                <a:gd name="T5" fmla="*/ 192 h 192"/>
                <a:gd name="T6" fmla="*/ 192 w 192"/>
                <a:gd name="T7" fmla="*/ 10 h 192"/>
                <a:gd name="T8" fmla="*/ 73 w 192"/>
                <a:gd name="T9" fmla="*/ 156 h 192"/>
                <a:gd name="T10" fmla="*/ 25 w 192"/>
                <a:gd name="T11" fmla="*/ 150 h 192"/>
                <a:gd name="T12" fmla="*/ 73 w 192"/>
                <a:gd name="T13" fmla="*/ 144 h 192"/>
                <a:gd name="T14" fmla="*/ 73 w 192"/>
                <a:gd name="T15" fmla="*/ 156 h 192"/>
                <a:gd name="T16" fmla="*/ 31 w 192"/>
                <a:gd name="T17" fmla="*/ 136 h 192"/>
                <a:gd name="T18" fmla="*/ 31 w 192"/>
                <a:gd name="T19" fmla="*/ 124 h 192"/>
                <a:gd name="T20" fmla="*/ 79 w 192"/>
                <a:gd name="T21" fmla="*/ 130 h 192"/>
                <a:gd name="T22" fmla="*/ 73 w 192"/>
                <a:gd name="T23" fmla="*/ 65 h 192"/>
                <a:gd name="T24" fmla="*/ 25 w 192"/>
                <a:gd name="T25" fmla="*/ 59 h 192"/>
                <a:gd name="T26" fmla="*/ 73 w 192"/>
                <a:gd name="T27" fmla="*/ 53 h 192"/>
                <a:gd name="T28" fmla="*/ 73 w 192"/>
                <a:gd name="T29" fmla="*/ 65 h 192"/>
                <a:gd name="T30" fmla="*/ 158 w 192"/>
                <a:gd name="T31" fmla="*/ 159 h 192"/>
                <a:gd name="T32" fmla="*/ 149 w 192"/>
                <a:gd name="T33" fmla="*/ 159 h 192"/>
                <a:gd name="T34" fmla="*/ 129 w 192"/>
                <a:gd name="T35" fmla="*/ 159 h 192"/>
                <a:gd name="T36" fmla="*/ 120 w 192"/>
                <a:gd name="T37" fmla="*/ 159 h 192"/>
                <a:gd name="T38" fmla="*/ 130 w 192"/>
                <a:gd name="T39" fmla="*/ 140 h 192"/>
                <a:gd name="T40" fmla="*/ 120 w 192"/>
                <a:gd name="T41" fmla="*/ 121 h 192"/>
                <a:gd name="T42" fmla="*/ 139 w 192"/>
                <a:gd name="T43" fmla="*/ 131 h 192"/>
                <a:gd name="T44" fmla="*/ 158 w 192"/>
                <a:gd name="T45" fmla="*/ 121 h 192"/>
                <a:gd name="T46" fmla="*/ 148 w 192"/>
                <a:gd name="T47" fmla="*/ 140 h 192"/>
                <a:gd name="T48" fmla="*/ 160 w 192"/>
                <a:gd name="T49" fmla="*/ 65 h 192"/>
                <a:gd name="T50" fmla="*/ 145 w 192"/>
                <a:gd name="T51" fmla="*/ 80 h 192"/>
                <a:gd name="T52" fmla="*/ 133 w 192"/>
                <a:gd name="T53" fmla="*/ 80 h 192"/>
                <a:gd name="T54" fmla="*/ 118 w 192"/>
                <a:gd name="T55" fmla="*/ 65 h 192"/>
                <a:gd name="T56" fmla="*/ 118 w 192"/>
                <a:gd name="T57" fmla="*/ 53 h 192"/>
                <a:gd name="T58" fmla="*/ 133 w 192"/>
                <a:gd name="T59" fmla="*/ 38 h 192"/>
                <a:gd name="T60" fmla="*/ 145 w 192"/>
                <a:gd name="T61" fmla="*/ 38 h 192"/>
                <a:gd name="T62" fmla="*/ 160 w 192"/>
                <a:gd name="T63" fmla="*/ 53 h 192"/>
                <a:gd name="T64" fmla="*/ 160 w 192"/>
                <a:gd name="T65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92">
                  <a:moveTo>
                    <a:pt x="18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8"/>
                    <a:pt x="4" y="192"/>
                    <a:pt x="9" y="192"/>
                  </a:cubicBezTo>
                  <a:cubicBezTo>
                    <a:pt x="182" y="192"/>
                    <a:pt x="182" y="192"/>
                    <a:pt x="182" y="192"/>
                  </a:cubicBezTo>
                  <a:cubicBezTo>
                    <a:pt x="187" y="192"/>
                    <a:pt x="192" y="188"/>
                    <a:pt x="192" y="183"/>
                  </a:cubicBezTo>
                  <a:cubicBezTo>
                    <a:pt x="192" y="10"/>
                    <a:pt x="192" y="10"/>
                    <a:pt x="192" y="10"/>
                  </a:cubicBezTo>
                  <a:cubicBezTo>
                    <a:pt x="192" y="5"/>
                    <a:pt x="187" y="0"/>
                    <a:pt x="182" y="0"/>
                  </a:cubicBezTo>
                  <a:close/>
                  <a:moveTo>
                    <a:pt x="73" y="156"/>
                  </a:moveTo>
                  <a:cubicBezTo>
                    <a:pt x="31" y="156"/>
                    <a:pt x="31" y="156"/>
                    <a:pt x="31" y="156"/>
                  </a:cubicBezTo>
                  <a:cubicBezTo>
                    <a:pt x="28" y="156"/>
                    <a:pt x="25" y="153"/>
                    <a:pt x="25" y="150"/>
                  </a:cubicBezTo>
                  <a:cubicBezTo>
                    <a:pt x="25" y="146"/>
                    <a:pt x="28" y="144"/>
                    <a:pt x="31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6" y="144"/>
                    <a:pt x="79" y="146"/>
                    <a:pt x="79" y="150"/>
                  </a:cubicBezTo>
                  <a:cubicBezTo>
                    <a:pt x="79" y="153"/>
                    <a:pt x="76" y="156"/>
                    <a:pt x="73" y="156"/>
                  </a:cubicBezTo>
                  <a:close/>
                  <a:moveTo>
                    <a:pt x="73" y="136"/>
                  </a:moveTo>
                  <a:cubicBezTo>
                    <a:pt x="31" y="136"/>
                    <a:pt x="31" y="136"/>
                    <a:pt x="31" y="136"/>
                  </a:cubicBezTo>
                  <a:cubicBezTo>
                    <a:pt x="28" y="136"/>
                    <a:pt x="25" y="133"/>
                    <a:pt x="25" y="130"/>
                  </a:cubicBezTo>
                  <a:cubicBezTo>
                    <a:pt x="25" y="127"/>
                    <a:pt x="28" y="124"/>
                    <a:pt x="31" y="124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6" y="124"/>
                    <a:pt x="79" y="127"/>
                    <a:pt x="79" y="130"/>
                  </a:cubicBezTo>
                  <a:cubicBezTo>
                    <a:pt x="79" y="133"/>
                    <a:pt x="76" y="136"/>
                    <a:pt x="73" y="136"/>
                  </a:cubicBezTo>
                  <a:close/>
                  <a:moveTo>
                    <a:pt x="73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28" y="65"/>
                    <a:pt x="25" y="62"/>
                    <a:pt x="25" y="59"/>
                  </a:cubicBezTo>
                  <a:cubicBezTo>
                    <a:pt x="25" y="56"/>
                    <a:pt x="28" y="53"/>
                    <a:pt x="31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6" y="53"/>
                    <a:pt x="79" y="56"/>
                    <a:pt x="79" y="59"/>
                  </a:cubicBezTo>
                  <a:cubicBezTo>
                    <a:pt x="79" y="62"/>
                    <a:pt x="76" y="65"/>
                    <a:pt x="73" y="65"/>
                  </a:cubicBezTo>
                  <a:close/>
                  <a:moveTo>
                    <a:pt x="158" y="150"/>
                  </a:moveTo>
                  <a:cubicBezTo>
                    <a:pt x="161" y="153"/>
                    <a:pt x="161" y="157"/>
                    <a:pt x="158" y="159"/>
                  </a:cubicBezTo>
                  <a:cubicBezTo>
                    <a:pt x="157" y="160"/>
                    <a:pt x="155" y="161"/>
                    <a:pt x="154" y="161"/>
                  </a:cubicBezTo>
                  <a:cubicBezTo>
                    <a:pt x="152" y="161"/>
                    <a:pt x="151" y="160"/>
                    <a:pt x="149" y="15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7" y="160"/>
                    <a:pt x="126" y="161"/>
                    <a:pt x="124" y="161"/>
                  </a:cubicBezTo>
                  <a:cubicBezTo>
                    <a:pt x="123" y="161"/>
                    <a:pt x="121" y="160"/>
                    <a:pt x="120" y="159"/>
                  </a:cubicBezTo>
                  <a:cubicBezTo>
                    <a:pt x="117" y="157"/>
                    <a:pt x="117" y="153"/>
                    <a:pt x="120" y="150"/>
                  </a:cubicBezTo>
                  <a:cubicBezTo>
                    <a:pt x="130" y="140"/>
                    <a:pt x="130" y="140"/>
                    <a:pt x="130" y="140"/>
                  </a:cubicBezTo>
                  <a:cubicBezTo>
                    <a:pt x="120" y="129"/>
                    <a:pt x="120" y="129"/>
                    <a:pt x="120" y="129"/>
                  </a:cubicBezTo>
                  <a:cubicBezTo>
                    <a:pt x="117" y="127"/>
                    <a:pt x="117" y="123"/>
                    <a:pt x="120" y="121"/>
                  </a:cubicBezTo>
                  <a:cubicBezTo>
                    <a:pt x="122" y="118"/>
                    <a:pt x="126" y="118"/>
                    <a:pt x="129" y="12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52" y="118"/>
                    <a:pt x="156" y="118"/>
                    <a:pt x="158" y="121"/>
                  </a:cubicBezTo>
                  <a:cubicBezTo>
                    <a:pt x="161" y="123"/>
                    <a:pt x="161" y="127"/>
                    <a:pt x="158" y="129"/>
                  </a:cubicBezTo>
                  <a:cubicBezTo>
                    <a:pt x="148" y="140"/>
                    <a:pt x="148" y="140"/>
                    <a:pt x="148" y="140"/>
                  </a:cubicBezTo>
                  <a:lnTo>
                    <a:pt x="158" y="150"/>
                  </a:lnTo>
                  <a:close/>
                  <a:moveTo>
                    <a:pt x="160" y="65"/>
                  </a:moveTo>
                  <a:cubicBezTo>
                    <a:pt x="145" y="65"/>
                    <a:pt x="145" y="65"/>
                    <a:pt x="145" y="65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5" y="83"/>
                    <a:pt x="142" y="86"/>
                    <a:pt x="139" y="86"/>
                  </a:cubicBezTo>
                  <a:cubicBezTo>
                    <a:pt x="136" y="86"/>
                    <a:pt x="133" y="83"/>
                    <a:pt x="133" y="80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5" y="65"/>
                    <a:pt x="112" y="62"/>
                    <a:pt x="112" y="59"/>
                  </a:cubicBezTo>
                  <a:cubicBezTo>
                    <a:pt x="112" y="56"/>
                    <a:pt x="115" y="53"/>
                    <a:pt x="118" y="5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5"/>
                    <a:pt x="136" y="32"/>
                    <a:pt x="139" y="32"/>
                  </a:cubicBezTo>
                  <a:cubicBezTo>
                    <a:pt x="142" y="32"/>
                    <a:pt x="145" y="35"/>
                    <a:pt x="145" y="38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3" y="53"/>
                    <a:pt x="166" y="56"/>
                    <a:pt x="166" y="59"/>
                  </a:cubicBezTo>
                  <a:cubicBezTo>
                    <a:pt x="166" y="62"/>
                    <a:pt x="163" y="65"/>
                    <a:pt x="160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管理不够</a:t>
              </a: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alpha val="80000"/>
                    </a:schemeClr>
                  </a:solidFill>
                  <a:latin typeface="+mn-lt"/>
                  <a:cs typeface="+mn-ea"/>
                  <a:sym typeface="+mn-lt"/>
                </a:rPr>
                <a:t>管理和项目运行的组织结构还是不够完善，人员合作缺乏协调和效率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77478" y="3664135"/>
            <a:ext cx="1707768" cy="1856395"/>
            <a:chOff x="3480372" y="3108960"/>
            <a:chExt cx="1707768" cy="1856395"/>
          </a:xfrm>
        </p:grpSpPr>
        <p:sp>
          <p:nvSpPr>
            <p:cNvPr id="22" name="椭圆 21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80372" y="4266330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认知不足</a:t>
              </a:r>
            </a:p>
          </p:txBody>
        </p:sp>
        <p:sp>
          <p:nvSpPr>
            <p:cNvPr id="25" name="TextBox 40"/>
            <p:cNvSpPr txBox="1"/>
            <p:nvPr/>
          </p:nvSpPr>
          <p:spPr>
            <a:xfrm>
              <a:off x="3515437" y="4617759"/>
              <a:ext cx="1637638" cy="3475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ea"/>
                  <a:sym typeface="+mn-lt"/>
                </a:rPr>
                <a:t>对于开发的难度和使用的技术了解均有些不足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7253455-99BE-4A79-9EB1-0B3D08BBB575}"/>
              </a:ext>
            </a:extLst>
          </p:cNvPr>
          <p:cNvSpPr txBox="1"/>
          <p:nvPr/>
        </p:nvSpPr>
        <p:spPr>
          <a:xfrm>
            <a:off x="1331486" y="2149114"/>
            <a:ext cx="9508023" cy="156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solidFill>
                  <a:srgbClr val="686769"/>
                </a:solidFill>
                <a:cs typeface="+mn-ea"/>
                <a:sym typeface="+mn-lt"/>
              </a:rPr>
              <a:t>本次项目虽然以一种还不错的样式完成了，但是在项目完成方式，开发进程和技术方面我们明显的还有很多缺陷应当改进。</a:t>
            </a:r>
          </a:p>
          <a:p>
            <a:pPr algn="ctr">
              <a:lnSpc>
                <a:spcPct val="200000"/>
              </a:lnSpc>
            </a:pPr>
            <a:endParaRPr lang="zh-CN" altLang="en-US" sz="1050" dirty="0">
              <a:solidFill>
                <a:srgbClr val="6867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100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46" name="文本框 45"/>
            <p:cNvSpPr txBox="1"/>
            <p:nvPr/>
          </p:nvSpPr>
          <p:spPr>
            <a:xfrm>
              <a:off x="3142618" y="43812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工作不足之处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Financial industry investment return analysis marketing report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9411" y="66282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969824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917260" y="3378811"/>
            <a:ext cx="6819720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5400" b="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157843" y="2174604"/>
            <a:ext cx="6922119" cy="1243611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6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66229" y="2374137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6800">
        <p14:vortex dir="r"/>
      </p:transition>
    </mc:Choice>
    <mc:Fallback xmlns="">
      <p:transition spd="slow" advClick="0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3 1.11111E-6 L 0.01303 1.11111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31" grpId="0"/>
      <p:bldP spid="31" grpId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185437" y="8368"/>
            <a:ext cx="7810882" cy="2490039"/>
          </a:xfrm>
          <a:custGeom>
            <a:avLst/>
            <a:gdLst>
              <a:gd name="connsiteX0" fmla="*/ 0 w 7810882"/>
              <a:gd name="connsiteY0" fmla="*/ 0 h 2490039"/>
              <a:gd name="connsiteX1" fmla="*/ 7810882 w 7810882"/>
              <a:gd name="connsiteY1" fmla="*/ 0 h 2490039"/>
              <a:gd name="connsiteX2" fmla="*/ 7788307 w 7810882"/>
              <a:gd name="connsiteY2" fmla="*/ 49935 h 2490039"/>
              <a:gd name="connsiteX3" fmla="*/ 3905441 w 7810882"/>
              <a:gd name="connsiteY3" fmla="*/ 2490039 h 2490039"/>
              <a:gd name="connsiteX4" fmla="*/ 22575 w 7810882"/>
              <a:gd name="connsiteY4" fmla="*/ 49935 h 24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882" h="2490039">
                <a:moveTo>
                  <a:pt x="0" y="0"/>
                </a:moveTo>
                <a:lnTo>
                  <a:pt x="7810882" y="0"/>
                </a:lnTo>
                <a:lnTo>
                  <a:pt x="7788307" y="49935"/>
                </a:lnTo>
                <a:cubicBezTo>
                  <a:pt x="7092620" y="1493722"/>
                  <a:pt x="5615382" y="2490039"/>
                  <a:pt x="3905441" y="2490039"/>
                </a:cubicBezTo>
                <a:cubicBezTo>
                  <a:pt x="2195501" y="2490039"/>
                  <a:pt x="718262" y="1493722"/>
                  <a:pt x="22575" y="49935"/>
                </a:cubicBezTo>
                <a:close/>
              </a:path>
            </a:pathLst>
          </a:custGeom>
          <a:gradFill>
            <a:gsLst>
              <a:gs pos="0">
                <a:srgbClr val="B6D3B7">
                  <a:alpha val="0"/>
                </a:srgbClr>
              </a:gs>
              <a:gs pos="100000">
                <a:srgbClr val="77B6BF">
                  <a:alpha val="5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1A9D17F-ABE9-4309-AF1D-DA6FAA76E65E}"/>
              </a:ext>
            </a:extLst>
          </p:cNvPr>
          <p:cNvSpPr txBox="1"/>
          <p:nvPr/>
        </p:nvSpPr>
        <p:spPr>
          <a:xfrm>
            <a:off x="5290218" y="459223"/>
            <a:ext cx="196845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0">
                      <a:srgbClr val="92BFB5"/>
                    </a:gs>
                    <a:gs pos="100000">
                      <a:srgbClr val="52A4AE"/>
                    </a:gs>
                  </a:gsLst>
                  <a:lin ang="2700000" scaled="0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535D0-0F19-4D70-A930-67D08CBB0FB6}"/>
              </a:ext>
            </a:extLst>
          </p:cNvPr>
          <p:cNvSpPr txBox="1"/>
          <p:nvPr/>
        </p:nvSpPr>
        <p:spPr>
          <a:xfrm rot="16200000">
            <a:off x="6028228" y="457021"/>
            <a:ext cx="492443" cy="2358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52152" y="3401497"/>
            <a:ext cx="2956544" cy="618805"/>
            <a:chOff x="6914054" y="1071705"/>
            <a:chExt cx="2956544" cy="618805"/>
          </a:xfrm>
        </p:grpSpPr>
        <p:sp>
          <p:nvSpPr>
            <p:cNvPr id="7" name="文本框 6"/>
            <p:cNvSpPr txBox="1"/>
            <p:nvPr/>
          </p:nvSpPr>
          <p:spPr>
            <a:xfrm>
              <a:off x="6914054" y="107170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数据库关系概览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912117" cy="227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展示数据库框架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69850" y="3434559"/>
            <a:ext cx="1008284" cy="700477"/>
            <a:chOff x="5871092" y="1184851"/>
            <a:chExt cx="1008284" cy="700477"/>
          </a:xfrm>
        </p:grpSpPr>
        <p:grpSp>
          <p:nvGrpSpPr>
            <p:cNvPr id="9" name="组合 8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9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114038" y="3401497"/>
            <a:ext cx="2956544" cy="618805"/>
            <a:chOff x="6914054" y="1071705"/>
            <a:chExt cx="2956544" cy="618805"/>
          </a:xfrm>
        </p:grpSpPr>
        <p:sp>
          <p:nvSpPr>
            <p:cNvPr id="93" name="文本框 92"/>
            <p:cNvSpPr txBox="1"/>
            <p:nvPr/>
          </p:nvSpPr>
          <p:spPr>
            <a:xfrm>
              <a:off x="6914054" y="1071705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代码展示和项目演示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912117" cy="227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展示新增代码和新增功能和对项目的完整演示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31736" y="3434559"/>
            <a:ext cx="1008284" cy="700477"/>
            <a:chOff x="5871092" y="1184851"/>
            <a:chExt cx="1008284" cy="700477"/>
          </a:xfrm>
        </p:grpSpPr>
        <p:grpSp>
          <p:nvGrpSpPr>
            <p:cNvPr id="96" name="组合 95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9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97" name="等腰三角形 96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896934" y="5009010"/>
            <a:ext cx="2897566" cy="618805"/>
            <a:chOff x="6914054" y="1071705"/>
            <a:chExt cx="2897566" cy="618805"/>
          </a:xfrm>
        </p:grpSpPr>
        <p:sp>
          <p:nvSpPr>
            <p:cNvPr id="101" name="文本框 100"/>
            <p:cNvSpPr txBox="1"/>
            <p:nvPr/>
          </p:nvSpPr>
          <p:spPr>
            <a:xfrm>
              <a:off x="6914054" y="107170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总结和展望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6958481" y="1462947"/>
              <a:ext cx="2853139" cy="2275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对完成项目的总结和不足之处的指出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614632" y="5042072"/>
            <a:ext cx="1008284" cy="700477"/>
            <a:chOff x="5871092" y="1184851"/>
            <a:chExt cx="1008284" cy="70047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871092" y="1184851"/>
              <a:ext cx="700479" cy="700477"/>
              <a:chOff x="5953785" y="1232361"/>
              <a:chExt cx="605464" cy="605462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2A9B3F6B-DCD1-4908-8676-EA97D5386614}"/>
                  </a:ext>
                </a:extLst>
              </p:cNvPr>
              <p:cNvSpPr/>
              <p:nvPr/>
            </p:nvSpPr>
            <p:spPr>
              <a:xfrm>
                <a:off x="5953785" y="1232361"/>
                <a:ext cx="605464" cy="605462"/>
              </a:xfrm>
              <a:prstGeom prst="ellipse">
                <a:avLst/>
              </a:prstGeom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2700000" scaled="0"/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7" name="TextBox 11">
                <a:extLst>
                  <a:ext uri="{FF2B5EF4-FFF2-40B4-BE49-F238E27FC236}">
                    <a16:creationId xmlns:a16="http://schemas.microsoft.com/office/drawing/2014/main" id="{91278FD8-3CF4-41D6-952E-9BA296858D03}"/>
                  </a:ext>
                </a:extLst>
              </p:cNvPr>
              <p:cNvSpPr txBox="1"/>
              <p:nvPr/>
            </p:nvSpPr>
            <p:spPr>
              <a:xfrm>
                <a:off x="6019147" y="1313819"/>
                <a:ext cx="482731" cy="432297"/>
              </a:xfrm>
              <a:prstGeom prst="rect">
                <a:avLst/>
              </a:prstGeom>
              <a:noFill/>
              <a:effectLst/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5" name="等腰三角形 104"/>
            <p:cNvSpPr/>
            <p:nvPr/>
          </p:nvSpPr>
          <p:spPr>
            <a:xfrm rot="5400000">
              <a:off x="6724526" y="1479984"/>
              <a:ext cx="198506" cy="111195"/>
            </a:xfrm>
            <a:prstGeom prst="triangle">
              <a:avLst/>
            </a:prstGeom>
            <a:gradFill>
              <a:gsLst>
                <a:gs pos="0">
                  <a:srgbClr val="92BFB5"/>
                </a:gs>
                <a:gs pos="100000">
                  <a:srgbClr val="52A4AE"/>
                </a:gs>
              </a:gsLst>
              <a:lin ang="27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等腰三角形 21"/>
          <p:cNvSpPr/>
          <p:nvPr/>
        </p:nvSpPr>
        <p:spPr>
          <a:xfrm rot="19016716">
            <a:off x="4406591" y="746458"/>
            <a:ext cx="305137" cy="22096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21"/>
          <p:cNvSpPr/>
          <p:nvPr/>
        </p:nvSpPr>
        <p:spPr>
          <a:xfrm rot="4769635">
            <a:off x="7522232" y="360418"/>
            <a:ext cx="283544" cy="197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21"/>
          <p:cNvSpPr/>
          <p:nvPr/>
        </p:nvSpPr>
        <p:spPr>
          <a:xfrm rot="17104780">
            <a:off x="11024259" y="6227990"/>
            <a:ext cx="241857" cy="22297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18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700">
        <p15:prstTrans prst="airplane"/>
      </p:transition>
    </mc:Choice>
    <mc:Fallback xmlns="">
      <p:transition spd="slow" advClick="0" advTm="6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" grpId="0"/>
      <p:bldP spid="41" grpId="0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21"/>
          <p:cNvSpPr/>
          <p:nvPr/>
        </p:nvSpPr>
        <p:spPr>
          <a:xfrm>
            <a:off x="7856801" y="613704"/>
            <a:ext cx="1251762" cy="142719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  <a:gd name="connsiteX0" fmla="*/ 1217623 w 1217623"/>
              <a:gd name="connsiteY0" fmla="*/ 1390692 h 1409700"/>
              <a:gd name="connsiteX1" fmla="*/ 489374 w 1217623"/>
              <a:gd name="connsiteY1" fmla="*/ 1409700 h 1409700"/>
              <a:gd name="connsiteX2" fmla="*/ 0 w 1217623"/>
              <a:gd name="connsiteY2" fmla="*/ 0 h 1409700"/>
              <a:gd name="connsiteX3" fmla="*/ 1217623 w 1217623"/>
              <a:gd name="connsiteY3" fmla="*/ 1390692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23" h="1409700">
                <a:moveTo>
                  <a:pt x="1217623" y="1390692"/>
                </a:moveTo>
                <a:lnTo>
                  <a:pt x="489374" y="1409700"/>
                </a:lnTo>
                <a:lnTo>
                  <a:pt x="0" y="0"/>
                </a:lnTo>
                <a:lnTo>
                  <a:pt x="1217623" y="1390692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等腰三角形 21"/>
          <p:cNvSpPr/>
          <p:nvPr/>
        </p:nvSpPr>
        <p:spPr>
          <a:xfrm>
            <a:off x="7857832" y="615454"/>
            <a:ext cx="588769" cy="14254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  <a:gd name="connsiteX0" fmla="*/ 588769 w 588769"/>
              <a:gd name="connsiteY0" fmla="*/ 1418467 h 1425444"/>
              <a:gd name="connsiteX1" fmla="*/ 16930 w 588769"/>
              <a:gd name="connsiteY1" fmla="*/ 1425444 h 1425444"/>
              <a:gd name="connsiteX2" fmla="*/ 0 w 588769"/>
              <a:gd name="connsiteY2" fmla="*/ 0 h 1425444"/>
              <a:gd name="connsiteX3" fmla="*/ 588769 w 588769"/>
              <a:gd name="connsiteY3" fmla="*/ 1418467 h 142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769" h="1425444">
                <a:moveTo>
                  <a:pt x="588769" y="1418467"/>
                </a:moveTo>
                <a:lnTo>
                  <a:pt x="16930" y="1425444"/>
                </a:lnTo>
                <a:lnTo>
                  <a:pt x="0" y="0"/>
                </a:lnTo>
                <a:lnTo>
                  <a:pt x="588769" y="1418467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789608" y="3503335"/>
            <a:ext cx="5550607" cy="1490803"/>
            <a:chOff x="737131" y="4486612"/>
            <a:chExt cx="5551573" cy="14919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2615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数据库关系概览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785008" y="4486612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171601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1" name="等腰三角形 30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21"/>
          <p:cNvSpPr/>
          <p:nvPr/>
        </p:nvSpPr>
        <p:spPr>
          <a:xfrm rot="19016716">
            <a:off x="7438188" y="1637027"/>
            <a:ext cx="686162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887992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34" grpId="0" animBg="1"/>
          <p:bldP spid="35" grpId="0" animBg="1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F02DEF3-F084-CF17-F938-42F83CD6DF79}"/>
              </a:ext>
            </a:extLst>
          </p:cNvPr>
          <p:cNvSpPr/>
          <p:nvPr/>
        </p:nvSpPr>
        <p:spPr>
          <a:xfrm>
            <a:off x="5252383" y="537373"/>
            <a:ext cx="1928474" cy="524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商品储存库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8AB13C-1AD3-3337-F9AE-8EE31D85106B}"/>
              </a:ext>
            </a:extLst>
          </p:cNvPr>
          <p:cNvSpPr/>
          <p:nvPr/>
        </p:nvSpPr>
        <p:spPr>
          <a:xfrm>
            <a:off x="5252383" y="2890544"/>
            <a:ext cx="1928474" cy="6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7664B5-FB75-2C4B-6E39-B5979BA482CE}"/>
              </a:ext>
            </a:extLst>
          </p:cNvPr>
          <p:cNvSpPr/>
          <p:nvPr/>
        </p:nvSpPr>
        <p:spPr>
          <a:xfrm>
            <a:off x="5252383" y="5360724"/>
            <a:ext cx="1928474" cy="6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进货库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828369-324F-3447-23BB-EC005443C437}"/>
              </a:ext>
            </a:extLst>
          </p:cNvPr>
          <p:cNvSpPr/>
          <p:nvPr/>
        </p:nvSpPr>
        <p:spPr>
          <a:xfrm>
            <a:off x="9733376" y="2842873"/>
            <a:ext cx="1872136" cy="676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商品销售库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4A9796-E01B-1DB4-DA82-0916534D53E5}"/>
              </a:ext>
            </a:extLst>
          </p:cNvPr>
          <p:cNvSpPr/>
          <p:nvPr/>
        </p:nvSpPr>
        <p:spPr>
          <a:xfrm>
            <a:off x="1044409" y="2890543"/>
            <a:ext cx="1997812" cy="62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D2E6E32-ED48-C35F-ED84-C9ADB799B434}"/>
              </a:ext>
            </a:extLst>
          </p:cNvPr>
          <p:cNvSpPr/>
          <p:nvPr/>
        </p:nvSpPr>
        <p:spPr>
          <a:xfrm>
            <a:off x="9733376" y="463700"/>
            <a:ext cx="1872136" cy="59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供货商库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057EAB8-CF67-7CDF-A3B2-72C70CF5802A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042221" y="3204733"/>
            <a:ext cx="2210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5B7819F-5EB1-99D5-6600-2FC71B4018A7}"/>
              </a:ext>
            </a:extLst>
          </p:cNvPr>
          <p:cNvSpPr txBox="1"/>
          <p:nvPr/>
        </p:nvSpPr>
        <p:spPr>
          <a:xfrm>
            <a:off x="3042221" y="3180897"/>
            <a:ext cx="215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提供用户信息和用户权限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3D082E-A0CD-BDBA-2DF3-724C31B5341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10669444" y="1061744"/>
            <a:ext cx="0" cy="178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978522-F8F4-EDF0-6465-FADECC246170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>
            <a:off x="7180857" y="762722"/>
            <a:ext cx="2552519" cy="3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1D4BBE-C529-B882-B981-A51BAD4AED03}"/>
              </a:ext>
            </a:extLst>
          </p:cNvPr>
          <p:cNvSpPr txBox="1"/>
          <p:nvPr/>
        </p:nvSpPr>
        <p:spPr>
          <a:xfrm>
            <a:off x="10696863" y="1317429"/>
            <a:ext cx="353943" cy="1408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/>
              <a:t>提供供货商信息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ADF5CC-738C-19EF-3A95-7461EBC1B3E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16620" y="1061744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EF85674-8388-9A8B-A8B1-108804AE42F0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216620" y="3518923"/>
            <a:ext cx="0" cy="184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EE4F94-781C-4EE2-02E5-DEB456B09CC4}"/>
              </a:ext>
            </a:extLst>
          </p:cNvPr>
          <p:cNvSpPr txBox="1"/>
          <p:nvPr/>
        </p:nvSpPr>
        <p:spPr>
          <a:xfrm rot="17890582">
            <a:off x="7216285" y="4566163"/>
            <a:ext cx="17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提供供货商信息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4977A7-F554-363D-70FA-AEADD0819E95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>
            <a:off x="7180857" y="3180898"/>
            <a:ext cx="2552519" cy="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93A582A-7D77-C08A-3CD3-95F0195DBEF7}"/>
              </a:ext>
            </a:extLst>
          </p:cNvPr>
          <p:cNvSpPr txBox="1"/>
          <p:nvPr/>
        </p:nvSpPr>
        <p:spPr>
          <a:xfrm>
            <a:off x="7406207" y="3260846"/>
            <a:ext cx="215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提供商品销售情况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2BA9EB-1E1B-D082-3798-C18B952DFAC4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7180857" y="762722"/>
            <a:ext cx="2552519" cy="49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8DFC9D-F7AB-6F99-64FF-3DDE5374F139}"/>
              </a:ext>
            </a:extLst>
          </p:cNvPr>
          <p:cNvSpPr txBox="1"/>
          <p:nvPr/>
        </p:nvSpPr>
        <p:spPr>
          <a:xfrm>
            <a:off x="7727619" y="915122"/>
            <a:ext cx="19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提供供货商信息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EAFED6-4F6B-60F4-28EC-7EE69E9AF56D}"/>
              </a:ext>
            </a:extLst>
          </p:cNvPr>
          <p:cNvSpPr txBox="1"/>
          <p:nvPr/>
        </p:nvSpPr>
        <p:spPr>
          <a:xfrm>
            <a:off x="6308801" y="1113748"/>
            <a:ext cx="369332" cy="1729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提供商品库存信息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A27BF9-5548-645E-A92F-4DB203B1E6DF}"/>
              </a:ext>
            </a:extLst>
          </p:cNvPr>
          <p:cNvSpPr txBox="1"/>
          <p:nvPr/>
        </p:nvSpPr>
        <p:spPr>
          <a:xfrm>
            <a:off x="6233977" y="3643179"/>
            <a:ext cx="369332" cy="1717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提供商品增加信息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75EFF8-FEB4-34F9-98CE-14B185ED2565}"/>
              </a:ext>
            </a:extLst>
          </p:cNvPr>
          <p:cNvSpPr txBox="1"/>
          <p:nvPr/>
        </p:nvSpPr>
        <p:spPr>
          <a:xfrm>
            <a:off x="1575281" y="441415"/>
            <a:ext cx="254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数据库中各表关系大致如下所示</a:t>
            </a:r>
          </a:p>
        </p:txBody>
      </p:sp>
    </p:spTree>
    <p:extLst>
      <p:ext uri="{BB962C8B-B14F-4D97-AF65-F5344CB8AC3E}">
        <p14:creationId xmlns:p14="http://schemas.microsoft.com/office/powerpoint/2010/main" val="19980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9016716">
            <a:off x="-852899" y="3929233"/>
            <a:ext cx="1998880" cy="119510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0564" h="3027997">
                <a:moveTo>
                  <a:pt x="0" y="3027997"/>
                </a:moveTo>
                <a:lnTo>
                  <a:pt x="1714575" y="-1"/>
                </a:lnTo>
                <a:lnTo>
                  <a:pt x="2970564" y="1149568"/>
                </a:lnTo>
                <a:lnTo>
                  <a:pt x="0" y="3027997"/>
                </a:lnTo>
                <a:close/>
              </a:path>
            </a:pathLst>
          </a:custGeom>
          <a:gradFill>
            <a:gsLst>
              <a:gs pos="17000">
                <a:srgbClr val="FFFFFF">
                  <a:alpha val="0"/>
                </a:srgbClr>
              </a:gs>
              <a:gs pos="82000">
                <a:srgbClr val="92BFB5">
                  <a:alpha val="22000"/>
                </a:srgbClr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 rot="19016716">
            <a:off x="-311224" y="3993267"/>
            <a:ext cx="2436405" cy="2076611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302414 w 2287273"/>
              <a:gd name="connsiteY0" fmla="*/ 4366376 h 4366376"/>
              <a:gd name="connsiteX1" fmla="*/ 0 w 2287273"/>
              <a:gd name="connsiteY1" fmla="*/ 2964927 h 4366376"/>
              <a:gd name="connsiteX2" fmla="*/ 2287273 w 2287273"/>
              <a:gd name="connsiteY2" fmla="*/ 1 h 4366376"/>
              <a:gd name="connsiteX3" fmla="*/ 302414 w 2287273"/>
              <a:gd name="connsiteY3" fmla="*/ 4366376 h 4366376"/>
              <a:gd name="connsiteX0" fmla="*/ 0 w 1984859"/>
              <a:gd name="connsiteY0" fmla="*/ 5515943 h 5515943"/>
              <a:gd name="connsiteX1" fmla="*/ 728870 w 1984859"/>
              <a:gd name="connsiteY1" fmla="*/ -1 h 5515943"/>
              <a:gd name="connsiteX2" fmla="*/ 1984859 w 1984859"/>
              <a:gd name="connsiteY2" fmla="*/ 1149568 h 5515943"/>
              <a:gd name="connsiteX3" fmla="*/ 0 w 1984859"/>
              <a:gd name="connsiteY3" fmla="*/ 5515943 h 5515943"/>
              <a:gd name="connsiteX0" fmla="*/ 0 w 2743975"/>
              <a:gd name="connsiteY0" fmla="*/ 2971745 h 2971744"/>
              <a:gd name="connsiteX1" fmla="*/ 1487986 w 2743975"/>
              <a:gd name="connsiteY1" fmla="*/ -1 h 2971744"/>
              <a:gd name="connsiteX2" fmla="*/ 2743975 w 2743975"/>
              <a:gd name="connsiteY2" fmla="*/ 1149568 h 2971744"/>
              <a:gd name="connsiteX3" fmla="*/ 0 w 2743975"/>
              <a:gd name="connsiteY3" fmla="*/ 2971745 h 2971744"/>
              <a:gd name="connsiteX0" fmla="*/ 0 w 2761811"/>
              <a:gd name="connsiteY0" fmla="*/ 1441450 h 1441449"/>
              <a:gd name="connsiteX1" fmla="*/ 1505822 w 2761811"/>
              <a:gd name="connsiteY1" fmla="*/ -1 h 1441449"/>
              <a:gd name="connsiteX2" fmla="*/ 2761811 w 2761811"/>
              <a:gd name="connsiteY2" fmla="*/ 1149568 h 1441449"/>
              <a:gd name="connsiteX3" fmla="*/ 0 w 2761811"/>
              <a:gd name="connsiteY3" fmla="*/ 1441450 h 1441449"/>
              <a:gd name="connsiteX0" fmla="*/ 0 w 2970564"/>
              <a:gd name="connsiteY0" fmla="*/ 3027997 h 3027997"/>
              <a:gd name="connsiteX1" fmla="*/ 1714575 w 2970564"/>
              <a:gd name="connsiteY1" fmla="*/ -1 h 3027997"/>
              <a:gd name="connsiteX2" fmla="*/ 2970564 w 2970564"/>
              <a:gd name="connsiteY2" fmla="*/ 1149568 h 3027997"/>
              <a:gd name="connsiteX3" fmla="*/ 0 w 2970564"/>
              <a:gd name="connsiteY3" fmla="*/ 3027997 h 3027997"/>
              <a:gd name="connsiteX0" fmla="*/ 0 w 2356699"/>
              <a:gd name="connsiteY0" fmla="*/ 3027997 h 5261461"/>
              <a:gd name="connsiteX1" fmla="*/ 1714575 w 2356699"/>
              <a:gd name="connsiteY1" fmla="*/ -1 h 5261461"/>
              <a:gd name="connsiteX2" fmla="*/ 2356699 w 2356699"/>
              <a:gd name="connsiteY2" fmla="*/ 5261462 h 5261461"/>
              <a:gd name="connsiteX3" fmla="*/ 0 w 2356699"/>
              <a:gd name="connsiteY3" fmla="*/ 3027997 h 5261461"/>
              <a:gd name="connsiteX0" fmla="*/ 0 w 3620776"/>
              <a:gd name="connsiteY0" fmla="*/ 1807117 h 5261461"/>
              <a:gd name="connsiteX1" fmla="*/ 2978652 w 3620776"/>
              <a:gd name="connsiteY1" fmla="*/ -1 h 5261461"/>
              <a:gd name="connsiteX2" fmla="*/ 3620776 w 3620776"/>
              <a:gd name="connsiteY2" fmla="*/ 5261462 h 5261461"/>
              <a:gd name="connsiteX3" fmla="*/ 0 w 3620776"/>
              <a:gd name="connsiteY3" fmla="*/ 1807117 h 526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0776" h="5261461">
                <a:moveTo>
                  <a:pt x="0" y="1807117"/>
                </a:moveTo>
                <a:lnTo>
                  <a:pt x="2978652" y="-1"/>
                </a:lnTo>
                <a:lnTo>
                  <a:pt x="3620776" y="5261462"/>
                </a:lnTo>
                <a:lnTo>
                  <a:pt x="0" y="1807117"/>
                </a:lnTo>
                <a:close/>
              </a:path>
            </a:pathLst>
          </a:custGeom>
          <a:gradFill>
            <a:gsLst>
              <a:gs pos="67000">
                <a:srgbClr val="FFFFFF">
                  <a:alpha val="0"/>
                </a:srgbClr>
              </a:gs>
              <a:gs pos="29000">
                <a:srgbClr val="E1EAEF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9918359" y="-2"/>
            <a:ext cx="2273641" cy="2225843"/>
          </a:xfrm>
          <a:prstGeom prst="triangle">
            <a:avLst>
              <a:gd name="adj" fmla="val 100000"/>
            </a:avLst>
          </a:prstGeom>
          <a:gradFill>
            <a:gsLst>
              <a:gs pos="75000">
                <a:srgbClr val="5CACCF"/>
              </a:gs>
              <a:gs pos="31000">
                <a:srgbClr val="B6D3B7"/>
              </a:gs>
            </a:gsLst>
            <a:lin ang="30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1"/>
          <p:cNvSpPr/>
          <p:nvPr/>
        </p:nvSpPr>
        <p:spPr>
          <a:xfrm>
            <a:off x="7899257" y="581046"/>
            <a:ext cx="1175168" cy="1442358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1175168 w 1175168"/>
              <a:gd name="connsiteY0" fmla="*/ 1423350 h 1442358"/>
              <a:gd name="connsiteX1" fmla="*/ 446919 w 1175168"/>
              <a:gd name="connsiteY1" fmla="*/ 1442358 h 1442358"/>
              <a:gd name="connsiteX2" fmla="*/ 0 w 1175168"/>
              <a:gd name="connsiteY2" fmla="*/ 0 h 1442358"/>
              <a:gd name="connsiteX3" fmla="*/ 1175168 w 1175168"/>
              <a:gd name="connsiteY3" fmla="*/ 1423350 h 14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168" h="1442358">
                <a:moveTo>
                  <a:pt x="1175168" y="1423350"/>
                </a:moveTo>
                <a:lnTo>
                  <a:pt x="446919" y="1442358"/>
                </a:lnTo>
                <a:lnTo>
                  <a:pt x="0" y="0"/>
                </a:lnTo>
                <a:lnTo>
                  <a:pt x="1175168" y="1423350"/>
                </a:lnTo>
                <a:close/>
              </a:path>
            </a:pathLst>
          </a:custGeom>
          <a:gradFill>
            <a:gsLst>
              <a:gs pos="62000">
                <a:srgbClr val="52A4AE"/>
              </a:gs>
              <a:gs pos="35000">
                <a:srgbClr val="92BFB5"/>
              </a:gs>
            </a:gsLst>
            <a:lin ang="19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1"/>
          <p:cNvSpPr/>
          <p:nvPr/>
        </p:nvSpPr>
        <p:spPr>
          <a:xfrm>
            <a:off x="7881294" y="664439"/>
            <a:ext cx="571839" cy="13764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546397 w 1546397"/>
              <a:gd name="connsiteY0" fmla="*/ 3258438 h 3258438"/>
              <a:gd name="connsiteX1" fmla="*/ 0 w 1546397"/>
              <a:gd name="connsiteY1" fmla="*/ 1532868 h 3258438"/>
              <a:gd name="connsiteX2" fmla="*/ 104074 w 1546397"/>
              <a:gd name="connsiteY2" fmla="*/ 0 h 3258438"/>
              <a:gd name="connsiteX3" fmla="*/ 1546397 w 1546397"/>
              <a:gd name="connsiteY3" fmla="*/ 3258438 h 3258438"/>
              <a:gd name="connsiteX0" fmla="*/ 1305765 w 1305765"/>
              <a:gd name="connsiteY0" fmla="*/ 1670270 h 1670270"/>
              <a:gd name="connsiteX1" fmla="*/ 0 w 1305765"/>
              <a:gd name="connsiteY1" fmla="*/ 1532868 h 1670270"/>
              <a:gd name="connsiteX2" fmla="*/ 104074 w 1305765"/>
              <a:gd name="connsiteY2" fmla="*/ 0 h 1670270"/>
              <a:gd name="connsiteX3" fmla="*/ 1305765 w 1305765"/>
              <a:gd name="connsiteY3" fmla="*/ 1670270 h 1670270"/>
              <a:gd name="connsiteX0" fmla="*/ 307144 w 307144"/>
              <a:gd name="connsiteY0" fmla="*/ 1249165 h 1532868"/>
              <a:gd name="connsiteX1" fmla="*/ 0 w 307144"/>
              <a:gd name="connsiteY1" fmla="*/ 1532868 h 1532868"/>
              <a:gd name="connsiteX2" fmla="*/ 104074 w 307144"/>
              <a:gd name="connsiteY2" fmla="*/ 0 h 1532868"/>
              <a:gd name="connsiteX3" fmla="*/ 307144 w 307144"/>
              <a:gd name="connsiteY3" fmla="*/ 1249165 h 1532868"/>
              <a:gd name="connsiteX0" fmla="*/ 728249 w 728249"/>
              <a:gd name="connsiteY0" fmla="*/ 1513860 h 1532868"/>
              <a:gd name="connsiteX1" fmla="*/ 0 w 728249"/>
              <a:gd name="connsiteY1" fmla="*/ 1532868 h 1532868"/>
              <a:gd name="connsiteX2" fmla="*/ 104074 w 728249"/>
              <a:gd name="connsiteY2" fmla="*/ 0 h 1532868"/>
              <a:gd name="connsiteX3" fmla="*/ 728249 w 728249"/>
              <a:gd name="connsiteY3" fmla="*/ 1513860 h 1532868"/>
              <a:gd name="connsiteX0" fmla="*/ 1273881 w 1273881"/>
              <a:gd name="connsiteY0" fmla="*/ 1574018 h 1593026"/>
              <a:gd name="connsiteX1" fmla="*/ 545632 w 1273881"/>
              <a:gd name="connsiteY1" fmla="*/ 1593026 h 1593026"/>
              <a:gd name="connsiteX2" fmla="*/ 0 w 1273881"/>
              <a:gd name="connsiteY2" fmla="*/ 0 h 1593026"/>
              <a:gd name="connsiteX3" fmla="*/ 1273881 w 1273881"/>
              <a:gd name="connsiteY3" fmla="*/ 1574018 h 1593026"/>
              <a:gd name="connsiteX0" fmla="*/ 728249 w 728249"/>
              <a:gd name="connsiteY0" fmla="*/ 1369482 h 1388490"/>
              <a:gd name="connsiteX1" fmla="*/ 0 w 728249"/>
              <a:gd name="connsiteY1" fmla="*/ 1388490 h 1388490"/>
              <a:gd name="connsiteX2" fmla="*/ 272516 w 728249"/>
              <a:gd name="connsiteY2" fmla="*/ 0 h 1388490"/>
              <a:gd name="connsiteX3" fmla="*/ 728249 w 728249"/>
              <a:gd name="connsiteY3" fmla="*/ 1369482 h 1388490"/>
              <a:gd name="connsiteX0" fmla="*/ 487618 w 487618"/>
              <a:gd name="connsiteY0" fmla="*/ 1369482 h 1369482"/>
              <a:gd name="connsiteX1" fmla="*/ 0 w 487618"/>
              <a:gd name="connsiteY1" fmla="*/ 1364427 h 1369482"/>
              <a:gd name="connsiteX2" fmla="*/ 31885 w 487618"/>
              <a:gd name="connsiteY2" fmla="*/ 0 h 1369482"/>
              <a:gd name="connsiteX3" fmla="*/ 487618 w 487618"/>
              <a:gd name="connsiteY3" fmla="*/ 1369482 h 1369482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116106 w 571839"/>
              <a:gd name="connsiteY2" fmla="*/ 0 h 1376459"/>
              <a:gd name="connsiteX3" fmla="*/ 571839 w 571839"/>
              <a:gd name="connsiteY3" fmla="*/ 1369482 h 1376459"/>
              <a:gd name="connsiteX0" fmla="*/ 571839 w 571839"/>
              <a:gd name="connsiteY0" fmla="*/ 1369482 h 1376459"/>
              <a:gd name="connsiteX1" fmla="*/ 0 w 571839"/>
              <a:gd name="connsiteY1" fmla="*/ 1376459 h 1376459"/>
              <a:gd name="connsiteX2" fmla="*/ 67979 w 571839"/>
              <a:gd name="connsiteY2" fmla="*/ 0 h 1376459"/>
              <a:gd name="connsiteX3" fmla="*/ 571839 w 571839"/>
              <a:gd name="connsiteY3" fmla="*/ 1369482 h 137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39" h="1376459">
                <a:moveTo>
                  <a:pt x="571839" y="1369482"/>
                </a:moveTo>
                <a:lnTo>
                  <a:pt x="0" y="1376459"/>
                </a:lnTo>
                <a:lnTo>
                  <a:pt x="67979" y="0"/>
                </a:lnTo>
                <a:lnTo>
                  <a:pt x="571839" y="136948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981437" y="1028695"/>
            <a:ext cx="1210563" cy="2096597"/>
          </a:xfrm>
          <a:prstGeom prst="triangle">
            <a:avLst>
              <a:gd name="adj" fmla="val 100000"/>
            </a:avLst>
          </a:prstGeom>
          <a:gradFill>
            <a:gsLst>
              <a:gs pos="63000">
                <a:srgbClr val="A7D2E5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FAEF77BF-5D21-417E-94DD-954B6E616DDF}"/>
              </a:ext>
            </a:extLst>
          </p:cNvPr>
          <p:cNvGrpSpPr>
            <a:grpSpLocks/>
          </p:cNvGrpSpPr>
          <p:nvPr/>
        </p:nvGrpSpPr>
        <p:grpSpPr bwMode="auto">
          <a:xfrm>
            <a:off x="4646608" y="1749923"/>
            <a:ext cx="5550607" cy="1560217"/>
            <a:chOff x="737131" y="4417146"/>
            <a:chExt cx="5551573" cy="156138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B9E682-55FA-4EFE-B944-C574287A5FDE}"/>
                </a:ext>
              </a:extLst>
            </p:cNvPr>
            <p:cNvSpPr/>
            <p:nvPr/>
          </p:nvSpPr>
          <p:spPr bwMode="auto">
            <a:xfrm>
              <a:off x="807065" y="5716984"/>
              <a:ext cx="5481639" cy="2615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B12293C-2570-4826-913E-F28EB67D7D3A}"/>
                </a:ext>
              </a:extLst>
            </p:cNvPr>
            <p:cNvSpPr txBox="1"/>
            <p:nvPr/>
          </p:nvSpPr>
          <p:spPr>
            <a:xfrm>
              <a:off x="737131" y="4969275"/>
              <a:ext cx="4875340" cy="7084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4000" b="0" spc="0" dirty="0">
                  <a:solidFill>
                    <a:srgbClr val="405E62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代码展示和项目演示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CA59E1E-852A-46AA-91A4-583BEE764F4C}"/>
                </a:ext>
              </a:extLst>
            </p:cNvPr>
            <p:cNvSpPr txBox="1"/>
            <p:nvPr/>
          </p:nvSpPr>
          <p:spPr>
            <a:xfrm>
              <a:off x="807065" y="4417146"/>
              <a:ext cx="3048530" cy="46201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Segoe UI Light" panose="020B0502040204020203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spc="0" dirty="0">
                <a:solidFill>
                  <a:srgbClr val="405E6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49FBB47-4223-4EAE-8FFA-F0C289624AD1}"/>
              </a:ext>
            </a:extLst>
          </p:cNvPr>
          <p:cNvGrpSpPr/>
          <p:nvPr/>
        </p:nvGrpSpPr>
        <p:grpSpPr>
          <a:xfrm>
            <a:off x="691700" y="1028694"/>
            <a:ext cx="3893974" cy="3893974"/>
            <a:chOff x="-630302" y="1714542"/>
            <a:chExt cx="4762837" cy="4762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AAF931-4AFB-44C8-B2B1-EED05478B0EA}"/>
                </a:ext>
              </a:extLst>
            </p:cNvPr>
            <p:cNvSpPr/>
            <p:nvPr/>
          </p:nvSpPr>
          <p:spPr>
            <a:xfrm>
              <a:off x="-630302" y="1714542"/>
              <a:ext cx="4762837" cy="4762838"/>
            </a:xfrm>
            <a:prstGeom prst="ellipse">
              <a:avLst/>
            </a:prstGeom>
            <a:gradFill>
              <a:gsLst>
                <a:gs pos="65000">
                  <a:srgbClr val="B6D3B7">
                    <a:alpha val="0"/>
                  </a:srgbClr>
                </a:gs>
                <a:gs pos="0">
                  <a:srgbClr val="52A4AE">
                    <a:alpha val="34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A345DF-5950-4C10-9BEC-077238A2F985}"/>
                </a:ext>
              </a:extLst>
            </p:cNvPr>
            <p:cNvSpPr txBox="1"/>
            <p:nvPr/>
          </p:nvSpPr>
          <p:spPr>
            <a:xfrm>
              <a:off x="-201830" y="2394188"/>
              <a:ext cx="3790331" cy="27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gradFill>
                    <a:gsLst>
                      <a:gs pos="0">
                        <a:srgbClr val="B6D3B7"/>
                      </a:gs>
                      <a:gs pos="98000">
                        <a:srgbClr val="52A4AE"/>
                      </a:gs>
                    </a:gsLst>
                    <a:lin ang="5400000" scaled="1"/>
                  </a:gra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13800" dirty="0">
                <a:gradFill>
                  <a:gsLst>
                    <a:gs pos="0">
                      <a:srgbClr val="B6D3B7"/>
                    </a:gs>
                    <a:gs pos="98000">
                      <a:srgbClr val="52A4AE"/>
                    </a:gs>
                  </a:gsLst>
                  <a:lin ang="5400000" scaled="1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2" name="等腰三角形 51"/>
          <p:cNvSpPr/>
          <p:nvPr/>
        </p:nvSpPr>
        <p:spPr>
          <a:xfrm flipV="1">
            <a:off x="10976024" y="1028694"/>
            <a:ext cx="1210563" cy="980579"/>
          </a:xfrm>
          <a:prstGeom prst="triangle">
            <a:avLst>
              <a:gd name="adj" fmla="val 100000"/>
            </a:avLst>
          </a:prstGeom>
          <a:gradFill>
            <a:gsLst>
              <a:gs pos="65000">
                <a:srgbClr val="5CACCF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21"/>
          <p:cNvSpPr/>
          <p:nvPr/>
        </p:nvSpPr>
        <p:spPr>
          <a:xfrm>
            <a:off x="9315405" y="-484853"/>
            <a:ext cx="1697920" cy="276028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920" h="2760286">
                <a:moveTo>
                  <a:pt x="0" y="2760286"/>
                </a:moveTo>
                <a:lnTo>
                  <a:pt x="77866" y="0"/>
                </a:lnTo>
                <a:lnTo>
                  <a:pt x="1697920" y="1535186"/>
                </a:lnTo>
                <a:lnTo>
                  <a:pt x="0" y="2760286"/>
                </a:lnTo>
                <a:close/>
              </a:path>
            </a:pathLst>
          </a:custGeom>
          <a:gradFill>
            <a:gsLst>
              <a:gs pos="93000">
                <a:srgbClr val="52A4AE"/>
              </a:gs>
              <a:gs pos="40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21"/>
          <p:cNvSpPr/>
          <p:nvPr/>
        </p:nvSpPr>
        <p:spPr>
          <a:xfrm>
            <a:off x="7854758" y="-615311"/>
            <a:ext cx="1569062" cy="289749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988057"/>
              <a:gd name="connsiteY0" fmla="*/ 2639970 h 3159448"/>
              <a:gd name="connsiteX1" fmla="*/ 65835 w 988057"/>
              <a:gd name="connsiteY1" fmla="*/ 0 h 3159448"/>
              <a:gd name="connsiteX2" fmla="*/ 988057 w 988057"/>
              <a:gd name="connsiteY2" fmla="*/ 3159448 h 3159448"/>
              <a:gd name="connsiteX3" fmla="*/ 0 w 988057"/>
              <a:gd name="connsiteY3" fmla="*/ 2639970 h 3159448"/>
              <a:gd name="connsiteX0" fmla="*/ 0 w 1697920"/>
              <a:gd name="connsiteY0" fmla="*/ 2639970 h 2639970"/>
              <a:gd name="connsiteX1" fmla="*/ 65835 w 1697920"/>
              <a:gd name="connsiteY1" fmla="*/ 0 h 2639970"/>
              <a:gd name="connsiteX2" fmla="*/ 1697920 w 1697920"/>
              <a:gd name="connsiteY2" fmla="*/ 1414870 h 2639970"/>
              <a:gd name="connsiteX3" fmla="*/ 0 w 1697920"/>
              <a:gd name="connsiteY3" fmla="*/ 2639970 h 2639970"/>
              <a:gd name="connsiteX0" fmla="*/ 0 w 1697920"/>
              <a:gd name="connsiteY0" fmla="*/ 2760286 h 2760286"/>
              <a:gd name="connsiteX1" fmla="*/ 77866 w 1697920"/>
              <a:gd name="connsiteY1" fmla="*/ 0 h 2760286"/>
              <a:gd name="connsiteX2" fmla="*/ 1697920 w 1697920"/>
              <a:gd name="connsiteY2" fmla="*/ 1535186 h 2760286"/>
              <a:gd name="connsiteX3" fmla="*/ 0 w 1697920"/>
              <a:gd name="connsiteY3" fmla="*/ 2760286 h 2760286"/>
              <a:gd name="connsiteX0" fmla="*/ 764345 w 1620054"/>
              <a:gd name="connsiteY0" fmla="*/ 2327149 h 2327149"/>
              <a:gd name="connsiteX1" fmla="*/ 0 w 1620054"/>
              <a:gd name="connsiteY1" fmla="*/ 0 h 2327149"/>
              <a:gd name="connsiteX2" fmla="*/ 1620054 w 1620054"/>
              <a:gd name="connsiteY2" fmla="*/ 1535186 h 2327149"/>
              <a:gd name="connsiteX3" fmla="*/ 764345 w 1620054"/>
              <a:gd name="connsiteY3" fmla="*/ 2327149 h 2327149"/>
              <a:gd name="connsiteX0" fmla="*/ 1546397 w 2402106"/>
              <a:gd name="connsiteY0" fmla="*/ 1725570 h 1725570"/>
              <a:gd name="connsiteX1" fmla="*/ 0 w 2402106"/>
              <a:gd name="connsiteY1" fmla="*/ 0 h 1725570"/>
              <a:gd name="connsiteX2" fmla="*/ 2402106 w 2402106"/>
              <a:gd name="connsiteY2" fmla="*/ 933607 h 1725570"/>
              <a:gd name="connsiteX3" fmla="*/ 1546397 w 2402106"/>
              <a:gd name="connsiteY3" fmla="*/ 1725570 h 1725570"/>
              <a:gd name="connsiteX0" fmla="*/ 1546397 w 1656148"/>
              <a:gd name="connsiteY0" fmla="*/ 2897490 h 2897490"/>
              <a:gd name="connsiteX1" fmla="*/ 0 w 1656148"/>
              <a:gd name="connsiteY1" fmla="*/ 1171920 h 2897490"/>
              <a:gd name="connsiteX2" fmla="*/ 1656148 w 1656148"/>
              <a:gd name="connsiteY2" fmla="*/ 0 h 2897490"/>
              <a:gd name="connsiteX3" fmla="*/ 1546397 w 1656148"/>
              <a:gd name="connsiteY3" fmla="*/ 2897490 h 2897490"/>
              <a:gd name="connsiteX0" fmla="*/ 1459311 w 1569062"/>
              <a:gd name="connsiteY0" fmla="*/ 2897490 h 2897490"/>
              <a:gd name="connsiteX1" fmla="*/ 0 w 1569062"/>
              <a:gd name="connsiteY1" fmla="*/ 1229977 h 2897490"/>
              <a:gd name="connsiteX2" fmla="*/ 1569062 w 1569062"/>
              <a:gd name="connsiteY2" fmla="*/ 0 h 2897490"/>
              <a:gd name="connsiteX3" fmla="*/ 1459311 w 1569062"/>
              <a:gd name="connsiteY3" fmla="*/ 2897490 h 28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062" h="2897490">
                <a:moveTo>
                  <a:pt x="1459311" y="2897490"/>
                </a:moveTo>
                <a:lnTo>
                  <a:pt x="0" y="1229977"/>
                </a:lnTo>
                <a:lnTo>
                  <a:pt x="1569062" y="0"/>
                </a:lnTo>
                <a:lnTo>
                  <a:pt x="1459311" y="2897490"/>
                </a:lnTo>
                <a:close/>
              </a:path>
            </a:pathLst>
          </a:custGeom>
          <a:gradFill>
            <a:gsLst>
              <a:gs pos="100000">
                <a:srgbClr val="52A4AE"/>
              </a:gs>
              <a:gs pos="37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等腰三角形 21"/>
          <p:cNvSpPr/>
          <p:nvPr/>
        </p:nvSpPr>
        <p:spPr>
          <a:xfrm rot="19016716">
            <a:off x="7429689" y="1625281"/>
            <a:ext cx="749276" cy="47365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510" h="1200099">
                <a:moveTo>
                  <a:pt x="545691" y="1200100"/>
                </a:moveTo>
                <a:lnTo>
                  <a:pt x="0" y="287234"/>
                </a:lnTo>
                <a:lnTo>
                  <a:pt x="1113511" y="0"/>
                </a:lnTo>
                <a:lnTo>
                  <a:pt x="545691" y="1200100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等腰三角形 21"/>
          <p:cNvSpPr/>
          <p:nvPr/>
        </p:nvSpPr>
        <p:spPr>
          <a:xfrm rot="19016716">
            <a:off x="6932975" y="1332339"/>
            <a:ext cx="813578" cy="55312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070" h="1401450">
                <a:moveTo>
                  <a:pt x="302414" y="1401450"/>
                </a:moveTo>
                <a:lnTo>
                  <a:pt x="0" y="1"/>
                </a:lnTo>
                <a:lnTo>
                  <a:pt x="1209069" y="699361"/>
                </a:lnTo>
                <a:lnTo>
                  <a:pt x="302414" y="140145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等腰三角形 21"/>
          <p:cNvSpPr/>
          <p:nvPr/>
        </p:nvSpPr>
        <p:spPr>
          <a:xfrm rot="19016716">
            <a:off x="6404298" y="1055749"/>
            <a:ext cx="493101" cy="56486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05" h="1431177">
                <a:moveTo>
                  <a:pt x="0" y="699715"/>
                </a:moveTo>
                <a:lnTo>
                  <a:pt x="242889" y="1"/>
                </a:lnTo>
                <a:lnTo>
                  <a:pt x="732804" y="1431176"/>
                </a:lnTo>
                <a:lnTo>
                  <a:pt x="0" y="699715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等腰三角形 21"/>
          <p:cNvSpPr/>
          <p:nvPr/>
        </p:nvSpPr>
        <p:spPr>
          <a:xfrm rot="19016716">
            <a:off x="6519455" y="1855065"/>
            <a:ext cx="420702" cy="399392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487232 w 1089764"/>
              <a:gd name="connsiteY0" fmla="*/ 1153500 h 1153499"/>
              <a:gd name="connsiteX1" fmla="*/ 0 w 1089764"/>
              <a:gd name="connsiteY1" fmla="*/ 0 h 1153499"/>
              <a:gd name="connsiteX2" fmla="*/ 1089764 w 1089764"/>
              <a:gd name="connsiteY2" fmla="*/ 425885 h 1153499"/>
              <a:gd name="connsiteX3" fmla="*/ 487232 w 1089764"/>
              <a:gd name="connsiteY3" fmla="*/ 1153500 h 1153499"/>
              <a:gd name="connsiteX0" fmla="*/ 545691 w 1148223"/>
              <a:gd name="connsiteY0" fmla="*/ 912867 h 912866"/>
              <a:gd name="connsiteX1" fmla="*/ 0 w 1148223"/>
              <a:gd name="connsiteY1" fmla="*/ 1 h 912866"/>
              <a:gd name="connsiteX2" fmla="*/ 1148223 w 1148223"/>
              <a:gd name="connsiteY2" fmla="*/ 185252 h 912866"/>
              <a:gd name="connsiteX3" fmla="*/ 545691 w 1148223"/>
              <a:gd name="connsiteY3" fmla="*/ 912867 h 912866"/>
              <a:gd name="connsiteX0" fmla="*/ 545691 w 1113510"/>
              <a:gd name="connsiteY0" fmla="*/ 1200100 h 1200099"/>
              <a:gd name="connsiteX1" fmla="*/ 0 w 1113510"/>
              <a:gd name="connsiteY1" fmla="*/ 287234 h 1200099"/>
              <a:gd name="connsiteX2" fmla="*/ 1113511 w 1113510"/>
              <a:gd name="connsiteY2" fmla="*/ 0 h 1200099"/>
              <a:gd name="connsiteX3" fmla="*/ 545691 w 1113510"/>
              <a:gd name="connsiteY3" fmla="*/ 1200100 h 1200099"/>
              <a:gd name="connsiteX0" fmla="*/ 302414 w 1113511"/>
              <a:gd name="connsiteY0" fmla="*/ 1688683 h 1688683"/>
              <a:gd name="connsiteX1" fmla="*/ 0 w 1113511"/>
              <a:gd name="connsiteY1" fmla="*/ 287234 h 1688683"/>
              <a:gd name="connsiteX2" fmla="*/ 1113511 w 1113511"/>
              <a:gd name="connsiteY2" fmla="*/ 0 h 1688683"/>
              <a:gd name="connsiteX3" fmla="*/ 302414 w 1113511"/>
              <a:gd name="connsiteY3" fmla="*/ 1688683 h 1688683"/>
              <a:gd name="connsiteX0" fmla="*/ 302414 w 1209070"/>
              <a:gd name="connsiteY0" fmla="*/ 1401450 h 1401450"/>
              <a:gd name="connsiteX1" fmla="*/ 0 w 1209070"/>
              <a:gd name="connsiteY1" fmla="*/ 1 h 1401450"/>
              <a:gd name="connsiteX2" fmla="*/ 1209069 w 1209070"/>
              <a:gd name="connsiteY2" fmla="*/ 699361 h 1401450"/>
              <a:gd name="connsiteX3" fmla="*/ 302414 w 1209070"/>
              <a:gd name="connsiteY3" fmla="*/ 1401450 h 1401450"/>
              <a:gd name="connsiteX0" fmla="*/ 0 w 1451958"/>
              <a:gd name="connsiteY0" fmla="*/ 699715 h 699715"/>
              <a:gd name="connsiteX1" fmla="*/ 242889 w 1451958"/>
              <a:gd name="connsiteY1" fmla="*/ 1 h 699715"/>
              <a:gd name="connsiteX2" fmla="*/ 1451958 w 1451958"/>
              <a:gd name="connsiteY2" fmla="*/ 699361 h 699715"/>
              <a:gd name="connsiteX3" fmla="*/ 0 w 1451958"/>
              <a:gd name="connsiteY3" fmla="*/ 699715 h 699715"/>
              <a:gd name="connsiteX0" fmla="*/ 0 w 732805"/>
              <a:gd name="connsiteY0" fmla="*/ 699715 h 1431177"/>
              <a:gd name="connsiteX1" fmla="*/ 242889 w 732805"/>
              <a:gd name="connsiteY1" fmla="*/ 1 h 1431177"/>
              <a:gd name="connsiteX2" fmla="*/ 732804 w 732805"/>
              <a:gd name="connsiteY2" fmla="*/ 1431176 h 1431177"/>
              <a:gd name="connsiteX3" fmla="*/ 0 w 732805"/>
              <a:gd name="connsiteY3" fmla="*/ 699715 h 1431177"/>
              <a:gd name="connsiteX0" fmla="*/ 0 w 732804"/>
              <a:gd name="connsiteY0" fmla="*/ 424454 h 1155916"/>
              <a:gd name="connsiteX1" fmla="*/ 703793 w 732804"/>
              <a:gd name="connsiteY1" fmla="*/ 1 h 1155916"/>
              <a:gd name="connsiteX2" fmla="*/ 732804 w 732804"/>
              <a:gd name="connsiteY2" fmla="*/ 1155915 h 1155916"/>
              <a:gd name="connsiteX3" fmla="*/ 0 w 732804"/>
              <a:gd name="connsiteY3" fmla="*/ 424454 h 1155916"/>
              <a:gd name="connsiteX0" fmla="*/ 0 w 703794"/>
              <a:gd name="connsiteY0" fmla="*/ 424454 h 1436384"/>
              <a:gd name="connsiteX1" fmla="*/ 703793 w 703794"/>
              <a:gd name="connsiteY1" fmla="*/ 1 h 1436384"/>
              <a:gd name="connsiteX2" fmla="*/ 358875 w 703794"/>
              <a:gd name="connsiteY2" fmla="*/ 1436384 h 1436384"/>
              <a:gd name="connsiteX3" fmla="*/ 0 w 703794"/>
              <a:gd name="connsiteY3" fmla="*/ 424454 h 1436384"/>
              <a:gd name="connsiteX0" fmla="*/ 0 w 625213"/>
              <a:gd name="connsiteY0" fmla="*/ 0 h 1011930"/>
              <a:gd name="connsiteX1" fmla="*/ 625212 w 625213"/>
              <a:gd name="connsiteY1" fmla="*/ 76158 h 1011930"/>
              <a:gd name="connsiteX2" fmla="*/ 358875 w 625213"/>
              <a:gd name="connsiteY2" fmla="*/ 1011930 h 1011930"/>
              <a:gd name="connsiteX3" fmla="*/ 0 w 625213"/>
              <a:gd name="connsiteY3" fmla="*/ 0 h 101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13" h="1011930">
                <a:moveTo>
                  <a:pt x="0" y="0"/>
                </a:moveTo>
                <a:lnTo>
                  <a:pt x="625212" y="76158"/>
                </a:lnTo>
                <a:lnTo>
                  <a:pt x="358875" y="10119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2000">
                <a:srgbClr val="92BFB5"/>
              </a:gs>
              <a:gs pos="3000">
                <a:srgbClr val="B6D3B7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5D51C3-77C0-75E2-F87E-402448131CFF}"/>
              </a:ext>
            </a:extLst>
          </p:cNvPr>
          <p:cNvSpPr txBox="1"/>
          <p:nvPr/>
        </p:nvSpPr>
        <p:spPr>
          <a:xfrm>
            <a:off x="4646608" y="4627226"/>
            <a:ext cx="6375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接下来的部分我将展示我们详细的，各部分功能完备的代码详细部分和大体架构，来展示我们的最终完成的系统的基础。因为实际实施中数据库和业务逻辑发生了不匹配，因此我们对数据库和代码都进行了重新设计。</a:t>
            </a:r>
          </a:p>
        </p:txBody>
      </p:sp>
    </p:spTree>
    <p:extLst>
      <p:ext uri="{BB962C8B-B14F-4D97-AF65-F5344CB8AC3E}">
        <p14:creationId xmlns:p14="http://schemas.microsoft.com/office/powerpoint/2010/main" val="1558783264"/>
      </p:ext>
    </p:extLst>
  </p:cSld>
  <p:clrMapOvr>
    <a:masterClrMapping/>
  </p:clrMapOvr>
  <p:transition spd="slow" advClick="0" advTm="4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692" y="3207331"/>
            <a:ext cx="10460182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48898" y="3523274"/>
            <a:ext cx="1613288" cy="2261245"/>
            <a:chOff x="1570341" y="3521676"/>
            <a:chExt cx="1300847" cy="1823319"/>
          </a:xfrm>
        </p:grpSpPr>
        <p:grpSp>
          <p:nvGrpSpPr>
            <p:cNvPr id="7" name="组合 6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val="980819849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100%</a:t>
                </a: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893310" y="5066734"/>
              <a:ext cx="656617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service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46108" y="3523274"/>
            <a:ext cx="1613288" cy="2261245"/>
            <a:chOff x="1570341" y="3521676"/>
            <a:chExt cx="1300847" cy="1823319"/>
          </a:xfrm>
        </p:grpSpPr>
        <p:grpSp>
          <p:nvGrpSpPr>
            <p:cNvPr id="11" name="组合 10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13" name="图表 12"/>
              <p:cNvGraphicFramePr/>
              <p:nvPr>
                <p:extLst>
                  <p:ext uri="{D42A27DB-BD31-4B8C-83A1-F6EECF244321}">
                    <p14:modId xmlns:p14="http://schemas.microsoft.com/office/powerpoint/2010/main" val="4105210823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4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100%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980427" y="5066734"/>
              <a:ext cx="482381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view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43318" y="3523274"/>
            <a:ext cx="1613288" cy="2261245"/>
            <a:chOff x="1570341" y="3521676"/>
            <a:chExt cx="1300847" cy="1823319"/>
          </a:xfrm>
        </p:grpSpPr>
        <p:grpSp>
          <p:nvGrpSpPr>
            <p:cNvPr id="16" name="组合 15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18" name="图表 17"/>
              <p:cNvGraphicFramePr/>
              <p:nvPr>
                <p:extLst>
                  <p:ext uri="{D42A27DB-BD31-4B8C-83A1-F6EECF244321}">
                    <p14:modId xmlns:p14="http://schemas.microsoft.com/office/powerpoint/2010/main" val="1656712484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9" name="TextBox 16"/>
              <p:cNvSpPr txBox="1"/>
              <p:nvPr/>
            </p:nvSpPr>
            <p:spPr>
              <a:xfrm>
                <a:off x="1834813" y="4206823"/>
                <a:ext cx="760104" cy="2978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100%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935832" y="5066734"/>
              <a:ext cx="571567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entity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40528" y="3523274"/>
            <a:ext cx="1613288" cy="2261245"/>
            <a:chOff x="1570341" y="3521676"/>
            <a:chExt cx="1300847" cy="1823319"/>
          </a:xfrm>
        </p:grpSpPr>
        <p:grpSp>
          <p:nvGrpSpPr>
            <p:cNvPr id="21" name="组合 20"/>
            <p:cNvGrpSpPr/>
            <p:nvPr/>
          </p:nvGrpSpPr>
          <p:grpSpPr>
            <a:xfrm>
              <a:off x="1570341" y="3521676"/>
              <a:ext cx="1300847" cy="1341645"/>
              <a:chOff x="1557984" y="3645243"/>
              <a:chExt cx="1300847" cy="1341645"/>
            </a:xfrm>
          </p:grpSpPr>
          <p:graphicFrame>
            <p:nvGraphicFramePr>
              <p:cNvPr id="23" name="图表 22"/>
              <p:cNvGraphicFramePr/>
              <p:nvPr>
                <p:extLst>
                  <p:ext uri="{D42A27DB-BD31-4B8C-83A1-F6EECF244321}">
                    <p14:modId xmlns:p14="http://schemas.microsoft.com/office/powerpoint/2010/main" val="3705950447"/>
                  </p:ext>
                </p:extLst>
              </p:nvPr>
            </p:nvGraphicFramePr>
            <p:xfrm>
              <a:off x="1557984" y="3645243"/>
              <a:ext cx="1300847" cy="13416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4" name="TextBox 16"/>
              <p:cNvSpPr txBox="1"/>
              <p:nvPr/>
            </p:nvSpPr>
            <p:spPr>
              <a:xfrm>
                <a:off x="1834813" y="4219232"/>
                <a:ext cx="760104" cy="2729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100%</a:t>
                </a: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027604" y="5066734"/>
              <a:ext cx="388025" cy="2782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util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271078" y="2365634"/>
            <a:ext cx="315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代码文件完成情况及成果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320458" y="458741"/>
            <a:ext cx="5572519" cy="785143"/>
            <a:chOff x="1679798" y="438128"/>
            <a:chExt cx="5572519" cy="785143"/>
          </a:xfrm>
        </p:grpSpPr>
        <p:sp>
          <p:nvSpPr>
            <p:cNvPr id="33" name="文本框 32"/>
            <p:cNvSpPr txBox="1"/>
            <p:nvPr/>
          </p:nvSpPr>
          <p:spPr>
            <a:xfrm>
              <a:off x="2529278" y="438128"/>
              <a:ext cx="3873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代码各部分完成情况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79798" y="977050"/>
              <a:ext cx="55725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26591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41490-C99B-ED1A-16AC-12A8FD7EA009}"/>
              </a:ext>
            </a:extLst>
          </p:cNvPr>
          <p:cNvSpPr txBox="1"/>
          <p:nvPr/>
        </p:nvSpPr>
        <p:spPr>
          <a:xfrm>
            <a:off x="5682451" y="363003"/>
            <a:ext cx="85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FAD5D2-50D7-77D5-2BB2-B3598E70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8" y="324312"/>
            <a:ext cx="2742524" cy="3186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C82611-F445-0581-7BD7-6328D04D9D57}"/>
              </a:ext>
            </a:extLst>
          </p:cNvPr>
          <p:cNvSpPr txBox="1"/>
          <p:nvPr/>
        </p:nvSpPr>
        <p:spPr>
          <a:xfrm>
            <a:off x="8849922" y="909805"/>
            <a:ext cx="274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这些代码负责的是完成图形界面部分，大概演示，代码量有点大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4E2A51-90EA-E21D-3793-F5A5C83C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5" y="3635958"/>
            <a:ext cx="3392227" cy="3186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BA4621-1734-03EC-242E-6670FA19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058" y="2127473"/>
            <a:ext cx="3250216" cy="318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BF21B8-A2CA-55CF-4380-1573867B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50" y="1732306"/>
            <a:ext cx="4001150" cy="25571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AB9C6B-0EFF-F6DB-AEC2-75FBD3DF0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285" y="4289410"/>
            <a:ext cx="3626422" cy="24100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F4810F-3ED1-74B5-5A6E-916D3996F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975" y="4126334"/>
            <a:ext cx="2945737" cy="25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D9E47E-A281-569B-F3C8-117065133F27}"/>
              </a:ext>
            </a:extLst>
          </p:cNvPr>
          <p:cNvSpPr txBox="1"/>
          <p:nvPr/>
        </p:nvSpPr>
        <p:spPr>
          <a:xfrm>
            <a:off x="5820301" y="661677"/>
            <a:ext cx="55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util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A7222-1753-D43C-9B6B-62012BAFB214}"/>
              </a:ext>
            </a:extLst>
          </p:cNvPr>
          <p:cNvSpPr txBox="1"/>
          <p:nvPr/>
        </p:nvSpPr>
        <p:spPr>
          <a:xfrm>
            <a:off x="9153191" y="891425"/>
            <a:ext cx="279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各种子功能的实现代码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113964-103B-D80F-FCDA-552EB558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3" y="1810420"/>
            <a:ext cx="3736322" cy="2492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01ADE1-CA1C-1F0D-687E-635EAA04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8" y="4303194"/>
            <a:ext cx="3670664" cy="2233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DF3A92-E2FA-4AAE-D8D0-1254AB50B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399" y="1781768"/>
            <a:ext cx="4042494" cy="2521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FEF338-218C-0B3E-2B8B-133A54BD5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399" y="4255316"/>
            <a:ext cx="2931642" cy="2556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DE9EA0-AAD8-2FF7-AD25-9389C954F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805" y="4348946"/>
            <a:ext cx="3757228" cy="22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1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2BB466-89FE-B76C-01EF-F46AE597AA48}"/>
              </a:ext>
            </a:extLst>
          </p:cNvPr>
          <p:cNvSpPr txBox="1"/>
          <p:nvPr/>
        </p:nvSpPr>
        <p:spPr>
          <a:xfrm>
            <a:off x="5647990" y="762766"/>
            <a:ext cx="9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897EE-829E-192C-22CF-1DC915F0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5" y="441116"/>
            <a:ext cx="3585854" cy="2731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965DA9-CE3C-D4B8-985A-9F89D002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6" y="3172829"/>
            <a:ext cx="3482613" cy="33397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1BCBF8-C6CE-BF4B-43A3-9736E48F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779" y="1296503"/>
            <a:ext cx="3663539" cy="32548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B30DFF-ACEA-1686-D2CF-387517379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842" y="1396872"/>
            <a:ext cx="3828121" cy="36983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611671-28D1-2E50-DAA1-B2B2424D6320}"/>
              </a:ext>
            </a:extLst>
          </p:cNvPr>
          <p:cNvSpPr txBox="1"/>
          <p:nvPr/>
        </p:nvSpPr>
        <p:spPr>
          <a:xfrm>
            <a:off x="4227377" y="5265841"/>
            <a:ext cx="36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服务于各种用户的功能实现代码</a:t>
            </a:r>
          </a:p>
        </p:txBody>
      </p:sp>
    </p:spTree>
    <p:extLst>
      <p:ext uri="{BB962C8B-B14F-4D97-AF65-F5344CB8AC3E}">
        <p14:creationId xmlns:p14="http://schemas.microsoft.com/office/powerpoint/2010/main" val="238429517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w0svw4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335</Words>
  <Application>Microsoft Office PowerPoint</Application>
  <PresentationFormat>宽屏</PresentationFormat>
  <Paragraphs>67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314157049@qq.com</cp:lastModifiedBy>
  <cp:revision>277</cp:revision>
  <dcterms:created xsi:type="dcterms:W3CDTF">2021-04-15T07:04:59Z</dcterms:created>
  <dcterms:modified xsi:type="dcterms:W3CDTF">2022-07-25T02:31:39Z</dcterms:modified>
</cp:coreProperties>
</file>