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9" d="100"/>
          <a:sy n="99" d="100"/>
        </p:scale>
        <p:origin x="82" y="1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7.png"/><Relationship Id="rId2" Type="http://schemas.openxmlformats.org/officeDocument/2006/relationships/image" Target="../media/image6.png"/><Relationship Id="rId17" Type="http://schemas.openxmlformats.org/officeDocument/2006/relationships/notesSlide" Target="../notesSlides/notesSlide28.xml"/><Relationship Id="rId16" Type="http://schemas.openxmlformats.org/officeDocument/2006/relationships/slideLayout" Target="../slideLayouts/slideLayout1.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166928" y="4339823"/>
            <a:ext cx="2544408"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95"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汇报人</a:t>
            </a:r>
            <a:r>
              <a:rPr lang="en-US" sz="1295" dirty="0">
                <a:solidFill>
                  <a:srgbClr val="002B7F"/>
                </a:solidFill>
                <a:latin typeface="Arial" panose="020B0604020202020204" pitchFamily="34" charset="0"/>
                <a:ea typeface="Arial" panose="020B0604020202020204" pitchFamily="34" charset="-122"/>
                <a:cs typeface="Arial" panose="020B0604020202020204" pitchFamily="34" charset="-120"/>
              </a:rPr>
              <a:t>:</a:t>
            </a:r>
            <a:r>
              <a:rPr lang="en-US" sz="1295"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 </a:t>
            </a:r>
            <a:r>
              <a:rPr lang="en-US" sz="1295" dirty="0">
                <a:solidFill>
                  <a:srgbClr val="002B7F"/>
                </a:solidFill>
                <a:latin typeface="Arial" panose="020B0604020202020204" pitchFamily="34" charset="0"/>
                <a:ea typeface="Arial" panose="020B0604020202020204" pitchFamily="34" charset="-122"/>
                <a:cs typeface="Arial" panose="020B0604020202020204" pitchFamily="34" charset="-120"/>
              </a:rPr>
              <a:t>xxx</a:t>
            </a:r>
            <a:endParaRPr lang="en-US" sz="1440" dirty="0"/>
          </a:p>
        </p:txBody>
      </p:sp>
      <p:sp>
        <p:nvSpPr>
          <p:cNvPr id="3" name="Shape 1"/>
          <p:cNvSpPr/>
          <p:nvPr/>
        </p:nvSpPr>
        <p:spPr>
          <a:xfrm>
            <a:off x="2307643" y="2813092"/>
            <a:ext cx="4528714" cy="0"/>
          </a:xfrm>
          <a:custGeom>
            <a:avLst/>
            <a:gdLst/>
            <a:ahLst/>
            <a:cxnLst/>
            <a:rect l="l" t="t" r="r" b="b"/>
            <a:pathLst>
              <a:path w="4528714">
                <a:moveTo>
                  <a:pt x="0" y="0"/>
                </a:moveTo>
                <a:moveTo>
                  <a:pt x="0" y="0"/>
                </a:moveTo>
                <a:lnTo>
                  <a:pt x="4528714" y="0"/>
                </a:lnTo>
              </a:path>
            </a:pathLst>
          </a:custGeom>
          <a:noFill/>
          <a:ln w="9525">
            <a:solidFill>
              <a:srgbClr val="FFFFFF"/>
            </a:solidFill>
            <a:prstDash val="solid"/>
            <a:headEnd type="none"/>
            <a:tailEnd type="none"/>
          </a:ln>
        </p:spPr>
      </p:sp>
      <p:sp>
        <p:nvSpPr>
          <p:cNvPr id="4" name="Text 2"/>
          <p:cNvSpPr/>
          <p:nvPr/>
        </p:nvSpPr>
        <p:spPr>
          <a:xfrm>
            <a:off x="432664" y="1401890"/>
            <a:ext cx="8278672" cy="141732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4030" b="1" kern="0" spc="360"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基于大语言模型儿童看图写话教学辅助系统</a:t>
            </a:r>
            <a:endParaRPr lang="en-US" sz="1440" dirty="0"/>
          </a:p>
        </p:txBody>
      </p:sp>
      <p:sp>
        <p:nvSpPr>
          <p:cNvPr id="5" name="Text 3"/>
          <p:cNvSpPr/>
          <p:nvPr/>
        </p:nvSpPr>
        <p:spPr>
          <a:xfrm>
            <a:off x="2772768" y="2819210"/>
            <a:ext cx="6100047" cy="72237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 个性化教学与智能评估创新应用</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Arial" panose="020B0604020202020204" pitchFamily="34" charset="0"/>
                <a:ea typeface="Arial" panose="020B0604020202020204" pitchFamily="34" charset="-122"/>
                <a:cs typeface="Arial" panose="020B0604020202020204" pitchFamily="34" charset="-120"/>
              </a:rPr>
              <a:t>TriLinearTransBlock</a:t>
            </a: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模块设计</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7"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8"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10"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1"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2" name="Text 7"/>
          <p:cNvSpPr/>
          <p:nvPr/>
        </p:nvSpPr>
        <p:spPr>
          <a:xfrm>
            <a:off x="834307" y="1323749"/>
            <a:ext cx="2845133"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TriLinearTransBlock模块概述</a:t>
            </a:r>
            <a:endParaRPr lang="en-US" sz="1440" dirty="0"/>
          </a:p>
        </p:txBody>
      </p:sp>
      <p:sp>
        <p:nvSpPr>
          <p:cNvPr id="13" name="Text 8"/>
          <p:cNvSpPr/>
          <p:nvPr/>
        </p:nvSpPr>
        <p:spPr>
          <a:xfrm>
            <a:off x="3586576" y="1099566"/>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TriLinearTransBlock模块是评分与分类模型的核心组成部分，通过引入Tri-Attention注意力机制，实现对多种模态输入特征的高维连接和加权处理。</a:t>
            </a:r>
            <a:endParaRPr lang="en-US" sz="1440" dirty="0"/>
          </a:p>
        </p:txBody>
      </p:sp>
      <p:sp>
        <p:nvSpPr>
          <p:cNvPr id="14" name="Text 9"/>
          <p:cNvSpPr/>
          <p:nvPr/>
        </p:nvSpPr>
        <p:spPr>
          <a:xfrm>
            <a:off x="834307" y="2409000"/>
            <a:ext cx="2531059" cy="593182"/>
          </a:xfrm>
          <a:prstGeom prst="rect">
            <a:avLst/>
          </a:prstGeom>
          <a:noFill/>
        </p:spPr>
        <p:txBody>
          <a:bodyPr wrap="square" lIns="95250" tIns="95250" rIns="95250" bIns="95250" rtlCol="0" anchor="ct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高维特征融合技术</a:t>
            </a:r>
            <a:endParaRPr lang="en-US" sz="1440" dirty="0"/>
          </a:p>
        </p:txBody>
      </p:sp>
      <p:sp>
        <p:nvSpPr>
          <p:cNvPr id="15" name="Text 10"/>
          <p:cNvSpPr/>
          <p:nvPr/>
        </p:nvSpPr>
        <p:spPr>
          <a:xfrm>
            <a:off x="3586576" y="2248391"/>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该模块采用高维特征融合技术，通过Tri-Attention机制增强不同模态信息之间的互补性，提升跨模态特征表示效果，确保评分和分类的准确性。</a:t>
            </a:r>
            <a:endParaRPr lang="en-US" sz="1440" dirty="0"/>
          </a:p>
        </p:txBody>
      </p:sp>
      <p:sp>
        <p:nvSpPr>
          <p:cNvPr id="16" name="Text 11"/>
          <p:cNvSpPr/>
          <p:nvPr/>
        </p:nvSpPr>
        <p:spPr>
          <a:xfrm>
            <a:off x="834307" y="3434022"/>
            <a:ext cx="2530145"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自注意力机制的应用</a:t>
            </a:r>
            <a:endParaRPr lang="en-US" sz="1440" dirty="0"/>
          </a:p>
        </p:txBody>
      </p:sp>
      <p:sp>
        <p:nvSpPr>
          <p:cNvPr id="17" name="Text 12"/>
          <p:cNvSpPr/>
          <p:nvPr/>
        </p:nvSpPr>
        <p:spPr>
          <a:xfrm>
            <a:off x="3586576" y="3263375"/>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在TriLinearTransBlock中，自注意力机制被用来捕捉文本和图像内容的内在联系，通过深度分析提高模型对写作质量和相关性的理解能力。</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大语言模型技术应用</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Arial" panose="020B0604020202020204" pitchFamily="34" charset="0"/>
                <a:ea typeface="Arial" panose="020B0604020202020204" pitchFamily="34" charset="-122"/>
                <a:cs typeface="Arial" panose="020B0604020202020204" pitchFamily="34" charset="-120"/>
              </a:rPr>
              <a:t>GPT</a:t>
            </a: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等模型在教育中挑战</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个性化学习的挑战</a:t>
            </a:r>
            <a:endParaRPr lang="en-US" sz="1440" dirty="0"/>
          </a:p>
        </p:txBody>
      </p:sp>
      <p:sp>
        <p:nvSpPr>
          <p:cNvPr id="7"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GPT等模型在教育中面临如何根据每个学生的学习风格和能力提供定制化教学内容的挑战，以实现真正的个性化学习。</a:t>
            </a:r>
            <a:endParaRPr lang="en-US" sz="1440" dirty="0"/>
          </a:p>
        </p:txBody>
      </p:sp>
      <p:sp>
        <p:nvSpPr>
          <p:cNvPr id="8"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数据隐私与安全</a:t>
            </a:r>
            <a:endParaRPr lang="en-US" sz="1440" dirty="0"/>
          </a:p>
        </p:txBody>
      </p:sp>
      <p:sp>
        <p:nvSpPr>
          <p:cNvPr id="9"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随着教育技术的进步，学生数据的收集和分析变得普遍，GPT等模型必须确保学生信息的安全和隐私不被侵犯。</a:t>
            </a:r>
            <a:endParaRPr lang="en-US" sz="1440" dirty="0"/>
          </a:p>
        </p:txBody>
      </p:sp>
      <p:sp>
        <p:nvSpPr>
          <p:cNvPr id="10"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教师角色的转变</a:t>
            </a:r>
            <a:endParaRPr lang="en-US" sz="1440" dirty="0"/>
          </a:p>
        </p:txBody>
      </p:sp>
      <p:sp>
        <p:nvSpPr>
          <p:cNvPr id="11"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GPT等模型的引入教育领域要求教师从传统的知识传递者转变为学习引导者和技术支持者，这对教师的专业发展提出了新的要求。</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情景构建与问题生成算法</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pic>
        <p:nvPicPr>
          <p:cNvPr id="6" name="Image 3" descr="https://sgw-dx.xf-yun.com/api/v1/sparkdesk/_17410545178999e4db704b50d43aaae925b6e85681834.jpg?authorization=c2ltcGxlLWp3dCBhaz1zcGFya2Rlc2s4MDAwMDAwMDAwMDE7ZXhwPTMzMTc4NTQ1MTc7YWxnbz1obWFjLXNoYTI1NjtzaWc9SXJ0dzJMbDJhbUltYjVpSDN5MUpITStHbEYzVnpvZS9aaVQ5a0l6S2o0dz0=&amp;x_location=7YfmxI7B7uKO7jlRxIftd60ve5D="/>
          <p:cNvPicPr>
            <a:picLocks noChangeAspect="1"/>
          </p:cNvPicPr>
          <p:nvPr/>
        </p:nvPicPr>
        <p:blipFill>
          <a:blip r:embed="rId4"/>
          <a:stretch>
            <a:fillRect/>
          </a:stretch>
        </p:blipFill>
        <p:spPr>
          <a:xfrm>
            <a:off x="888372" y="1088132"/>
            <a:ext cx="2283193" cy="1282693"/>
          </a:xfrm>
          <a:prstGeom prst="rect">
            <a:avLst/>
          </a:prstGeom>
        </p:spPr>
      </p:pic>
      <p:sp>
        <p:nvSpPr>
          <p:cNvPr id="7"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情景构建的智能引导</a:t>
            </a:r>
            <a:endParaRPr lang="en-US" sz="1440" dirty="0"/>
          </a:p>
        </p:txBody>
      </p:sp>
      <p:sp>
        <p:nvSpPr>
          <p:cNvPr id="8" name="Text 2"/>
          <p:cNvSpPr/>
          <p:nvPr/>
        </p:nvSpPr>
        <p:spPr>
          <a:xfrm>
            <a:off x="822960" y="2773736"/>
            <a:ext cx="2414016"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利用大语言模型，系统能够根据图片内容智能生成与教学目标相关的问题，引导学生深入思考，有效提升写作能力和创造力。</a:t>
            </a:r>
            <a:endParaRPr lang="en-US" sz="1440" dirty="0"/>
          </a:p>
        </p:txBody>
      </p:sp>
      <p:pic>
        <p:nvPicPr>
          <p:cNvPr id="9" name="Image 4" descr="https://sgw-dx.xf-yun.com/api/v1/sparkdesk/_1741054521129adf78829c73148cf818bdcaf12f65d26.jpg?authorization=c2ltcGxlLWp3dCBhaz1zcGFya2Rlc2s4MDAwMDAwMDAwMDE7ZXhwPTMzMTc4NTQ1MjE7YWxnbz1obWFjLXNoYTI1NjtzaWc9U0NXendGZ3d5QnhFaUdVYTBrZFZxSkFFUHFDbkVkY2VXSnkydTROcmZCZz0=&amp;x_location=7YfmxI7B7uKO7jlRxIftd60ve5D="/>
          <p:cNvPicPr>
            <a:picLocks noChangeAspect="1"/>
          </p:cNvPicPr>
          <p:nvPr/>
        </p:nvPicPr>
        <p:blipFill>
          <a:blip r:embed="rId5"/>
          <a:stretch>
            <a:fillRect/>
          </a:stretch>
        </p:blipFill>
        <p:spPr>
          <a:xfrm>
            <a:off x="3466980" y="1088132"/>
            <a:ext cx="2283193" cy="1282693"/>
          </a:xfrm>
          <a:prstGeom prst="rect">
            <a:avLst/>
          </a:prstGeom>
        </p:spPr>
      </p:pic>
      <p:sp>
        <p:nvSpPr>
          <p:cNvPr id="10"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问题生成的多轮互动</a:t>
            </a:r>
            <a:endParaRPr lang="en-US" sz="1440" dirty="0"/>
          </a:p>
        </p:txBody>
      </p:sp>
      <p:sp>
        <p:nvSpPr>
          <p:cNvPr id="11" name="Text 4"/>
          <p:cNvSpPr/>
          <p:nvPr/>
        </p:nvSpPr>
        <p:spPr>
          <a:xfrm>
            <a:off x="3401568" y="2773736"/>
            <a:ext cx="2414016"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通过多轮问答机制，系统不仅提出问题，还能根据学生的回答进一步引导，形成互动式学习，增强学生的参与感和学习兴趣。</a:t>
            </a:r>
            <a:endParaRPr lang="en-US" sz="1440" dirty="0"/>
          </a:p>
        </p:txBody>
      </p:sp>
      <p:pic>
        <p:nvPicPr>
          <p:cNvPr id="12" name="Image 5" descr="https://sgw-dx.xf-yun.com/api/v1/sparkdesk/_174105452417687b98fb34263409e9c36c156f7726be3.jpg?authorization=c2ltcGxlLWp3dCBhaz1zcGFya2Rlc2s4MDAwMDAwMDAwMDE7ZXhwPTMzMTc4NTQ1MjQ7YWxnbz1obWFjLXNoYTI1NjtzaWc9V0hJd0lCMVhBc282bHQrekRmUFIvVmxQWE1QWTlOZHBKdVRrVXhtdk1jdz0=&amp;x_location=7YfmxI7B7uKO7jlRxIftd60ve5D="/>
          <p:cNvPicPr>
            <a:picLocks noChangeAspect="1"/>
          </p:cNvPicPr>
          <p:nvPr/>
        </p:nvPicPr>
        <p:blipFill>
          <a:blip r:embed="rId6"/>
          <a:stretch>
            <a:fillRect/>
          </a:stretch>
        </p:blipFill>
        <p:spPr>
          <a:xfrm>
            <a:off x="6009012" y="1088132"/>
            <a:ext cx="2283193" cy="1282693"/>
          </a:xfrm>
          <a:prstGeom prst="rect">
            <a:avLst/>
          </a:prstGeom>
        </p:spPr>
      </p:pic>
      <p:sp>
        <p:nvSpPr>
          <p:cNvPr id="13"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自适应学习路径设计</a:t>
            </a:r>
            <a:endParaRPr lang="en-US" sz="1440" dirty="0"/>
          </a:p>
        </p:txBody>
      </p:sp>
      <p:sp>
        <p:nvSpPr>
          <p:cNvPr id="14" name="Text 6"/>
          <p:cNvSpPr/>
          <p:nvPr/>
        </p:nvSpPr>
        <p:spPr>
          <a:xfrm>
            <a:off x="5943600" y="2775208"/>
            <a:ext cx="2414016"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结合学生的学习进度和反馈，系统动态调整问题难度和引导策略，为每位学生定制个性化的学习路径，优化学习效果。</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评价生成与反馈机制</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7"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8"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10"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评价生成算法</a:t>
            </a:r>
            <a:endParaRPr lang="en-US" sz="1440" dirty="0"/>
          </a:p>
        </p:txBody>
      </p:sp>
      <p:sp>
        <p:nvSpPr>
          <p:cNvPr id="11"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2"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3"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利用大语言模型技术，系统能够根据学生的写作内容自动生成评价，这些评价旨在提供建设性的语言反馈，帮助学生改进写作技能。</a:t>
            </a:r>
            <a:endParaRPr lang="en-US" sz="1440" dirty="0"/>
          </a:p>
        </p:txBody>
      </p:sp>
      <p:sp>
        <p:nvSpPr>
          <p:cNvPr id="14"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实时反馈机制</a:t>
            </a:r>
            <a:endParaRPr lang="en-US" sz="1440" dirty="0"/>
          </a:p>
        </p:txBody>
      </p:sp>
      <p:sp>
        <p:nvSpPr>
          <p:cNvPr id="15" name="Text 10"/>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个性化学习路径</a:t>
            </a:r>
            <a:endParaRPr lang="en-US" sz="1440" dirty="0"/>
          </a:p>
        </p:txBody>
      </p:sp>
      <p:sp>
        <p:nvSpPr>
          <p:cNvPr id="16" name="Text 11"/>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系统设计了实时反馈功能，能够在学生完成写作后立即提供评价和建议，这种即时的互动方式有助于学生及时了解自己的写作水平并作出调整。</a:t>
            </a:r>
            <a:endParaRPr lang="en-US" sz="1440" dirty="0"/>
          </a:p>
        </p:txBody>
      </p:sp>
      <p:sp>
        <p:nvSpPr>
          <p:cNvPr id="17" name="Text 12"/>
          <p:cNvSpPr/>
          <p:nvPr/>
        </p:nvSpPr>
        <p:spPr>
          <a:xfrm>
            <a:off x="6125566" y="2340681"/>
            <a:ext cx="2267712"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根据每个学生的写作表现和需求，系统会推荐个性化的学习资源和练习，以促进学生在看图写话方面的持续进步和发展。</a:t>
            </a:r>
            <a:endParaRPr lang="en-US" sz="1440" dirty="0"/>
          </a:p>
        </p:txBody>
      </p:sp>
      <p:sp>
        <p:nvSpPr>
          <p:cNvPr id="18"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9"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0"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2"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3"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4"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5"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26"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评分与分类模型构建</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数据来源与设计</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数据收集与处理</a:t>
            </a:r>
            <a:endParaRPr lang="en-US" sz="1440" dirty="0"/>
          </a:p>
        </p:txBody>
      </p:sp>
      <p:sp>
        <p:nvSpPr>
          <p:cNvPr id="7" name="Text 2"/>
          <p:cNvSpPr/>
          <p:nvPr/>
        </p:nvSpPr>
        <p:spPr>
          <a:xfrm>
            <a:off x="886148"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本项目通过收集学生的写作数据和相关图片信息，利用先进的数据处理技术进行清洗和标注，确保训练数据的质量和多样性。</a:t>
            </a:r>
            <a:endParaRPr lang="en-US" sz="1440" dirty="0"/>
          </a:p>
        </p:txBody>
      </p:sp>
      <p:sp>
        <p:nvSpPr>
          <p:cNvPr id="8"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Text 4"/>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0" name="Text 5"/>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模型设计与优化</a:t>
            </a:r>
            <a:endParaRPr lang="en-US" sz="1440" dirty="0"/>
          </a:p>
        </p:txBody>
      </p:sp>
      <p:sp>
        <p:nvSpPr>
          <p:cNvPr id="11" name="Text 6"/>
          <p:cNvSpPr/>
          <p:nvPr/>
        </p:nvSpPr>
        <p:spPr>
          <a:xfrm>
            <a:off x="3502092"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结合大语言模型和自注意力机制，设计了PCCTAS系统的核心算法，通过多轮迭代优化，提高了模型在看图写话任务中的表现。</a:t>
            </a:r>
            <a:endParaRPr lang="en-US" sz="1440" dirty="0"/>
          </a:p>
        </p:txBody>
      </p:sp>
      <p:sp>
        <p:nvSpPr>
          <p:cNvPr id="12"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3" name="Text 8"/>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4" name="Text 9"/>
          <p:cNvSpPr/>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用户界面与交互设计</a:t>
            </a:r>
            <a:endParaRPr lang="en-US" sz="1440" dirty="0"/>
          </a:p>
        </p:txBody>
      </p:sp>
      <p:sp>
        <p:nvSpPr>
          <p:cNvPr id="15" name="Text 10"/>
          <p:cNvSpPr/>
          <p:nvPr/>
        </p:nvSpPr>
        <p:spPr>
          <a:xfrm>
            <a:off x="6118036"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针对低年级学生的特点，设计了直观、易用的图形界面，简化操作流程，使学生能够轻松地进行看图写话练习。</a:t>
            </a:r>
            <a:endParaRPr lang="en-US" sz="1440" dirty="0"/>
          </a:p>
        </p:txBody>
      </p:sp>
      <p:sp>
        <p:nvSpPr>
          <p:cNvPr id="16"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7" name="Text 12"/>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Arial" panose="020B0604020202020204" pitchFamily="34" charset="0"/>
                <a:ea typeface="Arial" panose="020B0604020202020204" pitchFamily="34" charset="-122"/>
                <a:cs typeface="Arial" panose="020B0604020202020204" pitchFamily="34" charset="-120"/>
              </a:rPr>
              <a:t>PCSBTT</a:t>
            </a: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网络模型改进</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7"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8"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9"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10"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模型结构优化</a:t>
            </a:r>
            <a:endParaRPr lang="en-US" sz="1440" dirty="0"/>
          </a:p>
        </p:txBody>
      </p:sp>
      <p:sp>
        <p:nvSpPr>
          <p:cNvPr id="12" name="Text 7"/>
          <p:cNvSpPr/>
          <p:nvPr/>
        </p:nvSpPr>
        <p:spPr>
          <a:xfrm>
            <a:off x="1330491" y="1489531"/>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通过对PCSBTT网络模型进行结构调整，引入更高效的神经网络层和连接方式，以提升模型处理速度和准确性。</a:t>
            </a:r>
            <a:endParaRPr lang="en-US" sz="1440" dirty="0"/>
          </a:p>
        </p:txBody>
      </p:sp>
      <p:sp>
        <p:nvSpPr>
          <p:cNvPr id="13"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特征提取技术升级</a:t>
            </a:r>
            <a:endParaRPr lang="en-US" sz="1440" dirty="0"/>
          </a:p>
        </p:txBody>
      </p:sp>
      <p:sp>
        <p:nvSpPr>
          <p:cNvPr id="14" name="Text 9"/>
          <p:cNvSpPr/>
          <p:nvPr/>
        </p:nvSpPr>
        <p:spPr>
          <a:xfrm>
            <a:off x="5495514" y="1886460"/>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采用先进的特征提取算法，如改进的卷积神经网络(CNN)和自注意力机制，增强模型对图像和文本数据的理解能力。</a:t>
            </a:r>
            <a:endParaRPr lang="en-US" sz="1440" dirty="0"/>
          </a:p>
        </p:txBody>
      </p:sp>
      <p:sp>
        <p:nvSpPr>
          <p:cNvPr id="15"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动态权重调整策略</a:t>
            </a:r>
            <a:endParaRPr lang="en-US" sz="1440" dirty="0"/>
          </a:p>
        </p:txBody>
      </p:sp>
      <p:sp>
        <p:nvSpPr>
          <p:cNvPr id="16" name="Text 11"/>
          <p:cNvSpPr/>
          <p:nvPr/>
        </p:nvSpPr>
        <p:spPr>
          <a:xfrm>
            <a:off x="2206075" y="3422634"/>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实施动态权重控制机制，根据不同任务和数据特性自动调整各部分参数的重要性，使模型更加灵活适应多变的教学场景。</a:t>
            </a:r>
            <a:endParaRPr lang="en-US" sz="1440" dirty="0"/>
          </a:p>
        </p:txBody>
      </p:sp>
      <p:sp>
        <p:nvSpPr>
          <p:cNvPr id="17"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18"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9"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20"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实验结果与性能评估</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5A85D9"/>
          </a:solidFill>
        </p:spPr>
      </p:sp>
      <p:sp>
        <p:nvSpPr>
          <p:cNvPr id="7"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A85D9"/>
          </a:solidFill>
        </p:spPr>
      </p:sp>
      <p:sp>
        <p:nvSpPr>
          <p:cNvPr id="8"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5A85D9"/>
          </a:solidFill>
        </p:spPr>
      </p:sp>
      <p:sp>
        <p:nvSpPr>
          <p:cNvPr id="9"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A85D9"/>
          </a:solidFill>
        </p:spPr>
      </p:sp>
      <p:sp>
        <p:nvSpPr>
          <p:cNvPr id="10"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55FF"/>
          </a:solidFill>
        </p:spPr>
      </p:sp>
      <p:sp>
        <p:nvSpPr>
          <p:cNvPr id="11"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A2E5B9">
              <a:alpha val="0"/>
            </a:srgbClr>
          </a:solidFill>
          <a:ln w="19050">
            <a:solidFill>
              <a:srgbClr val="5A85D9"/>
            </a:solidFill>
            <a:prstDash val="solid"/>
          </a:ln>
        </p:spPr>
      </p:sp>
      <p:sp>
        <p:nvSpPr>
          <p:cNvPr id="12"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A2E5B9">
              <a:alpha val="0"/>
            </a:srgbClr>
          </a:solidFill>
          <a:ln w="19050">
            <a:solidFill>
              <a:srgbClr val="0055FF"/>
            </a:solidFill>
            <a:prstDash val="solid"/>
          </a:ln>
        </p:spPr>
      </p:sp>
      <p:sp>
        <p:nvSpPr>
          <p:cNvPr id="13"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A2E5B9">
              <a:alpha val="0"/>
            </a:srgbClr>
          </a:solidFill>
          <a:ln w="19050">
            <a:solidFill>
              <a:srgbClr val="5A85D9"/>
            </a:solidFill>
            <a:prstDash val="solid"/>
          </a:ln>
        </p:spPr>
      </p:sp>
      <p:sp>
        <p:nvSpPr>
          <p:cNvPr id="14" name="Text 9"/>
          <p:cNvSpPr/>
          <p:nvPr/>
        </p:nvSpPr>
        <p:spPr>
          <a:xfrm>
            <a:off x="602401" y="1406762"/>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系统响应时间分析</a:t>
            </a:r>
            <a:endParaRPr lang="en-US" sz="1440" dirty="0"/>
          </a:p>
        </p:txBody>
      </p:sp>
      <p:sp>
        <p:nvSpPr>
          <p:cNvPr id="15" name="Text 10"/>
          <p:cNvSpPr/>
          <p:nvPr/>
        </p:nvSpPr>
        <p:spPr>
          <a:xfrm>
            <a:off x="512622" y="1864695"/>
            <a:ext cx="2501961" cy="1207008"/>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在多种操作条件下，系统的响应时间被精确测量，确保了教学活动的流畅性，页面加载和AI处理均能在规定时间内完成。</a:t>
            </a:r>
            <a:endParaRPr lang="en-US" sz="1440" dirty="0"/>
          </a:p>
        </p:txBody>
      </p:sp>
      <p:sp>
        <p:nvSpPr>
          <p:cNvPr id="16" name="Text 11"/>
          <p:cNvSpPr/>
          <p:nvPr/>
        </p:nvSpPr>
        <p:spPr>
          <a:xfrm>
            <a:off x="3017435" y="2264253"/>
            <a:ext cx="2501961" cy="1207008"/>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通过与标准评分方法比较，本系统在作文评分的正确性上显示出高度一致性，证明了其评分算法的可靠性和准确性。</a:t>
            </a:r>
            <a:endParaRPr lang="en-US" sz="1440" dirty="0"/>
          </a:p>
        </p:txBody>
      </p:sp>
      <p:sp>
        <p:nvSpPr>
          <p:cNvPr id="17" name="Text 12"/>
          <p:cNvSpPr/>
          <p:nvPr/>
        </p:nvSpPr>
        <p:spPr>
          <a:xfrm>
            <a:off x="5510252" y="2307233"/>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用户互动体验评估</a:t>
            </a:r>
            <a:endParaRPr lang="en-US" sz="1440" dirty="0"/>
          </a:p>
        </p:txBody>
      </p:sp>
      <p:sp>
        <p:nvSpPr>
          <p:cNvPr id="18" name="Text 13"/>
          <p:cNvSpPr/>
          <p:nvPr/>
        </p:nvSpPr>
        <p:spPr>
          <a:xfrm>
            <a:off x="5519396" y="2709569"/>
            <a:ext cx="2501961" cy="1207008"/>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针对低年级学生的使用反馈收集显示，系统的多轮问答和提示词设计有效提升了学生的学习兴趣和参与度，优化了教学效果。</a:t>
            </a:r>
            <a:endParaRPr lang="en-US" sz="1440" dirty="0"/>
          </a:p>
        </p:txBody>
      </p:sp>
      <p:sp>
        <p:nvSpPr>
          <p:cNvPr id="19"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55FF"/>
          </a:solidFill>
        </p:spPr>
      </p:sp>
      <p:sp>
        <p:nvSpPr>
          <p:cNvPr id="20" name="Text 15"/>
          <p:cNvSpPr/>
          <p:nvPr/>
        </p:nvSpPr>
        <p:spPr>
          <a:xfrm>
            <a:off x="3014583" y="1774718"/>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评分正确性验证</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技术关键与实现</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05</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83936" y="131018"/>
            <a:ext cx="4113526" cy="11704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5185" b="1" dirty="0">
                <a:solidFill>
                  <a:srgbClr val="5A85D9">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CONTENTS</a:t>
            </a:r>
            <a:endParaRPr lang="en-US" sz="1440" dirty="0"/>
          </a:p>
        </p:txBody>
      </p:sp>
      <p:sp>
        <p:nvSpPr>
          <p:cNvPr id="3" name="Text 1"/>
          <p:cNvSpPr/>
          <p:nvPr/>
        </p:nvSpPr>
        <p:spPr>
          <a:xfrm>
            <a:off x="669411" y="412164"/>
            <a:ext cx="1699339" cy="95097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636376"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项目背景与需求分析</a:t>
            </a:r>
            <a:endParaRPr lang="en-US" sz="1440" dirty="0"/>
          </a:p>
        </p:txBody>
      </p:sp>
      <p:sp>
        <p:nvSpPr>
          <p:cNvPr id="5" name="Text 3"/>
          <p:cNvSpPr/>
          <p:nvPr/>
        </p:nvSpPr>
        <p:spPr>
          <a:xfrm>
            <a:off x="1021920"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268353"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系统设计与功能模块</a:t>
            </a:r>
            <a:endParaRPr lang="en-US" sz="1440" dirty="0"/>
          </a:p>
        </p:txBody>
      </p:sp>
      <p:sp>
        <p:nvSpPr>
          <p:cNvPr id="7" name="Text 5"/>
          <p:cNvSpPr/>
          <p:nvPr/>
        </p:nvSpPr>
        <p:spPr>
          <a:xfrm>
            <a:off x="4653896"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636376" y="2556167"/>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大语言模型技术应用</a:t>
            </a:r>
            <a:endParaRPr lang="en-US" sz="1440" dirty="0"/>
          </a:p>
        </p:txBody>
      </p:sp>
      <p:sp>
        <p:nvSpPr>
          <p:cNvPr id="9" name="Text 7"/>
          <p:cNvSpPr/>
          <p:nvPr/>
        </p:nvSpPr>
        <p:spPr>
          <a:xfrm>
            <a:off x="1021920" y="2444108"/>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268353" y="2556452"/>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评分与分类模型构建</a:t>
            </a:r>
            <a:endParaRPr lang="en-US" sz="1440" dirty="0"/>
          </a:p>
        </p:txBody>
      </p:sp>
      <p:sp>
        <p:nvSpPr>
          <p:cNvPr id="11" name="Text 9"/>
          <p:cNvSpPr/>
          <p:nvPr/>
        </p:nvSpPr>
        <p:spPr>
          <a:xfrm>
            <a:off x="4653896" y="2444393"/>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636376" y="3169080"/>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技术关键与实现</a:t>
            </a:r>
            <a:endParaRPr lang="en-US" sz="1440" dirty="0"/>
          </a:p>
        </p:txBody>
      </p:sp>
      <p:sp>
        <p:nvSpPr>
          <p:cNvPr id="13" name="Text 11"/>
          <p:cNvSpPr/>
          <p:nvPr/>
        </p:nvSpPr>
        <p:spPr>
          <a:xfrm>
            <a:off x="1021920" y="305702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268353" y="3169100"/>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系统用户界面与性能</a:t>
            </a:r>
            <a:endParaRPr lang="en-US" sz="1440" dirty="0"/>
          </a:p>
        </p:txBody>
      </p:sp>
      <p:sp>
        <p:nvSpPr>
          <p:cNvPr id="15" name="Text 13"/>
          <p:cNvSpPr/>
          <p:nvPr/>
        </p:nvSpPr>
        <p:spPr>
          <a:xfrm>
            <a:off x="4653896" y="305704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636376" y="3781993"/>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参考文献与研究资源</a:t>
            </a:r>
            <a:endParaRPr lang="en-US" sz="1440" dirty="0"/>
          </a:p>
        </p:txBody>
      </p:sp>
      <p:sp>
        <p:nvSpPr>
          <p:cNvPr id="17" name="Text 15"/>
          <p:cNvSpPr/>
          <p:nvPr/>
        </p:nvSpPr>
        <p:spPr>
          <a:xfrm>
            <a:off x="1021920" y="3669934"/>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5A85D9"/>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跨模态融合方法</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7"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8"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10"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跨模态特征提取</a:t>
            </a:r>
            <a:endParaRPr lang="en-US" sz="1440" dirty="0"/>
          </a:p>
        </p:txBody>
      </p:sp>
      <p:sp>
        <p:nvSpPr>
          <p:cNvPr id="11"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2"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3"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通过卷积神经网络(CNN)和自注意力机制(Transformer)，系统能够从图片和文本中提取关键特征，为后续的融合分析打下基础。</a:t>
            </a:r>
            <a:endParaRPr lang="en-US" sz="1440" dirty="0"/>
          </a:p>
        </p:txBody>
      </p:sp>
      <p:sp>
        <p:nvSpPr>
          <p:cNvPr id="14"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多模态信息交互</a:t>
            </a:r>
            <a:endParaRPr lang="en-US" sz="1440" dirty="0"/>
          </a:p>
        </p:txBody>
      </p:sp>
      <p:sp>
        <p:nvSpPr>
          <p:cNvPr id="15" name="Text 10"/>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动态权重控制</a:t>
            </a:r>
            <a:endParaRPr lang="en-US" sz="1440" dirty="0"/>
          </a:p>
        </p:txBody>
      </p:sp>
      <p:sp>
        <p:nvSpPr>
          <p:cNvPr id="16" name="Text 11"/>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利用MultiheadUnion模块实现不同模态信息的交互融合学习，增强系统对低年级学生表达的理解力，提升评分和建议的科学性与实用性。</a:t>
            </a:r>
            <a:endParaRPr lang="en-US" sz="1440" dirty="0"/>
          </a:p>
        </p:txBody>
      </p:sp>
      <p:sp>
        <p:nvSpPr>
          <p:cNvPr id="17" name="Text 12"/>
          <p:cNvSpPr/>
          <p:nvPr/>
        </p:nvSpPr>
        <p:spPr>
          <a:xfrm>
            <a:off x="6125566" y="2340681"/>
            <a:ext cx="2267712"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在PCSBTT算法中，通过动态权重控制，使评分过程更加科学，确保了模型在低数据量情况下仍能保持高准确率。</a:t>
            </a:r>
            <a:endParaRPr lang="en-US" sz="1440" dirty="0"/>
          </a:p>
        </p:txBody>
      </p:sp>
      <p:sp>
        <p:nvSpPr>
          <p:cNvPr id="18"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9"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0"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2"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3"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4"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5"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26"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自注意力机制引入</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自注意力机制概述</a:t>
            </a:r>
            <a:endParaRPr lang="en-US" sz="1440" dirty="0"/>
          </a:p>
        </p:txBody>
      </p:sp>
      <p:sp>
        <p:nvSpPr>
          <p:cNvPr id="7" name="Text 2"/>
          <p:cNvSpPr/>
          <p:nvPr/>
        </p:nvSpPr>
        <p:spPr>
          <a:xfrm>
            <a:off x="886148"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自注意力机制是一种重要的深度学习技术，它允许模型在处理数据时动态地关注输入序列中的不同部分，从而提高处理效率和效果。</a:t>
            </a:r>
            <a:endParaRPr lang="en-US" sz="1440" dirty="0"/>
          </a:p>
        </p:txBody>
      </p:sp>
      <p:sp>
        <p:nvSpPr>
          <p:cNvPr id="8"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Text 4"/>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0" name="Text 5"/>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自注意力机制的优势</a:t>
            </a:r>
            <a:endParaRPr lang="en-US" sz="1440" dirty="0"/>
          </a:p>
        </p:txBody>
      </p:sp>
      <p:sp>
        <p:nvSpPr>
          <p:cNvPr id="11" name="Text 6"/>
          <p:cNvSpPr/>
          <p:nvPr/>
        </p:nvSpPr>
        <p:spPr>
          <a:xfrm>
            <a:off x="3502092"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通过引入自注意力机制，模型能够更好地捕捉长距离依赖关系，提升对复杂数据的理解和处理能力，尤其在自然语言处理领域表现突出。</a:t>
            </a:r>
            <a:endParaRPr lang="en-US" sz="1440" dirty="0"/>
          </a:p>
        </p:txBody>
      </p:sp>
      <p:sp>
        <p:nvSpPr>
          <p:cNvPr id="12"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3" name="Text 8"/>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4" name="Text 9"/>
          <p:cNvSpPr/>
          <p:nvPr/>
        </p:nvSpPr>
        <p:spPr>
          <a:xfrm>
            <a:off x="6118036" y="1527087"/>
            <a:ext cx="2212848" cy="58521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自注意力机制的应用实例</a:t>
            </a:r>
            <a:endParaRPr lang="en-US" sz="1440" dirty="0"/>
          </a:p>
        </p:txBody>
      </p:sp>
      <p:sp>
        <p:nvSpPr>
          <p:cNvPr id="15" name="Text 10"/>
          <p:cNvSpPr/>
          <p:nvPr/>
        </p:nvSpPr>
        <p:spPr>
          <a:xfrm>
            <a:off x="6118036" y="1920279"/>
            <a:ext cx="2212848" cy="155448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在看图写话教学辅助系统中，自注意力机制被用于增强学生与系统间的互动，通过精准的内容引导帮助学生更有效地完成写作任务。</a:t>
            </a:r>
            <a:endParaRPr lang="en-US" sz="1440" dirty="0"/>
          </a:p>
        </p:txBody>
      </p:sp>
      <p:sp>
        <p:nvSpPr>
          <p:cNvPr id="16"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7" name="Text 12"/>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线性模型早期融合技术</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线性模型的定义与应用</a:t>
            </a:r>
            <a:endParaRPr lang="en-US" sz="1440" dirty="0"/>
          </a:p>
        </p:txBody>
      </p:sp>
      <p:sp>
        <p:nvSpPr>
          <p:cNvPr id="7"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线性模型是一种基于线性假设的统计模型，广泛应用于回归分析、时间序列预测等领域，其简单性和解释性强使其在数据科学中占有重要地位。</a:t>
            </a:r>
            <a:endParaRPr lang="en-US" sz="1440" dirty="0"/>
          </a:p>
        </p:txBody>
      </p:sp>
      <p:sp>
        <p:nvSpPr>
          <p:cNvPr id="8"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早期融合技术的优势</a:t>
            </a:r>
            <a:endParaRPr lang="en-US" sz="1440" dirty="0"/>
          </a:p>
        </p:txBody>
      </p:sp>
      <p:sp>
        <p:nvSpPr>
          <p:cNvPr id="9"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早期融合技术通过在数据处理初期整合多种信息源，提高了模型的预测准确性和鲁棒性，特别适用于处理异构数据和提升系统的综合性能。</a:t>
            </a:r>
            <a:endParaRPr lang="en-US" sz="1440" dirty="0"/>
          </a:p>
        </p:txBody>
      </p:sp>
      <p:sp>
        <p:nvSpPr>
          <p:cNvPr id="10"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线性模型与早期融合的结合</a:t>
            </a:r>
            <a:endParaRPr lang="en-US" sz="1440" dirty="0"/>
          </a:p>
        </p:txBody>
      </p:sp>
      <p:sp>
        <p:nvSpPr>
          <p:cNvPr id="11"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将线性模型与早期融合技术结合，可以有效地从多源数据中提取有价值的特征，增强模型对复杂问题的处理能力，尤其在多变量预测场景中表现突出。</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系统用户界面与性能</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06</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用户界面设计考虑</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7"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8"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10"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1"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2" name="Text 7"/>
          <p:cNvSpPr/>
          <p:nvPr/>
        </p:nvSpPr>
        <p:spPr>
          <a:xfrm>
            <a:off x="834307" y="1323749"/>
            <a:ext cx="2845133"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界面直观性设计</a:t>
            </a:r>
            <a:endParaRPr lang="en-US" sz="1440" dirty="0"/>
          </a:p>
        </p:txBody>
      </p:sp>
      <p:sp>
        <p:nvSpPr>
          <p:cNvPr id="13" name="Text 8"/>
          <p:cNvSpPr/>
          <p:nvPr/>
        </p:nvSpPr>
        <p:spPr>
          <a:xfrm>
            <a:off x="3586576" y="1099566"/>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用户界面采用直观、色彩鲜明的设计，确保低年级学生易于上手，通过简化的操作流程和清晰的视觉元素，提升学习效率。</a:t>
            </a:r>
            <a:endParaRPr lang="en-US" sz="1440" dirty="0"/>
          </a:p>
        </p:txBody>
      </p:sp>
      <p:sp>
        <p:nvSpPr>
          <p:cNvPr id="14" name="Text 9"/>
          <p:cNvSpPr/>
          <p:nvPr/>
        </p:nvSpPr>
        <p:spPr>
          <a:xfrm>
            <a:off x="834307" y="2409000"/>
            <a:ext cx="2531059" cy="593182"/>
          </a:xfrm>
          <a:prstGeom prst="rect">
            <a:avLst/>
          </a:prstGeom>
          <a:noFill/>
        </p:spPr>
        <p:txBody>
          <a:bodyPr wrap="square" lIns="95250" tIns="95250" rIns="95250" bIns="95250" rtlCol="0" anchor="ct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响应时间优化</a:t>
            </a:r>
            <a:endParaRPr lang="en-US" sz="1440" dirty="0"/>
          </a:p>
        </p:txBody>
      </p:sp>
      <p:sp>
        <p:nvSpPr>
          <p:cNvPr id="15" name="Text 10"/>
          <p:cNvSpPr/>
          <p:nvPr/>
        </p:nvSpPr>
        <p:spPr>
          <a:xfrm>
            <a:off x="3586576" y="2248391"/>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系统特别优化了页面响应时间，控制在1秒内，保证AI智能代理的快速反馈，满足实际课堂教学的流畅性需求。</a:t>
            </a:r>
            <a:endParaRPr lang="en-US" sz="1440" dirty="0"/>
          </a:p>
        </p:txBody>
      </p:sp>
      <p:sp>
        <p:nvSpPr>
          <p:cNvPr id="16" name="Text 11"/>
          <p:cNvSpPr/>
          <p:nvPr/>
        </p:nvSpPr>
        <p:spPr>
          <a:xfrm>
            <a:off x="834307" y="3434022"/>
            <a:ext cx="2530145"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多用户支持能力</a:t>
            </a:r>
            <a:endParaRPr lang="en-US" sz="1440" dirty="0"/>
          </a:p>
        </p:txBody>
      </p:sp>
      <p:sp>
        <p:nvSpPr>
          <p:cNvPr id="17" name="Text 12"/>
          <p:cNvSpPr/>
          <p:nvPr/>
        </p:nvSpPr>
        <p:spPr>
          <a:xfrm>
            <a:off x="3586576" y="3263375"/>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考虑到大规模学生使用的场景，系统设计了强大的负载能力，即使在多个学生同时请求时，也能保持稳定性能，支持课堂上的高并发需求。</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响应时间与稳定性测试</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pic>
        <p:nvPicPr>
          <p:cNvPr id="6" name="Image 3" descr="preencoded.png"/>
          <p:cNvPicPr>
            <a:picLocks noChangeAspect="1"/>
          </p:cNvPicPr>
          <p:nvPr/>
        </p:nvPicPr>
        <p:blipFill>
          <a:blip r:embed="rId4">
            <a:alphaModFix amt="50000"/>
          </a:blip>
          <a:stretch>
            <a:fillRect/>
          </a:stretch>
        </p:blipFill>
        <p:spPr>
          <a:xfrm>
            <a:off x="312725" y="982154"/>
            <a:ext cx="4261104" cy="182880"/>
          </a:xfrm>
          <a:prstGeom prst="rect">
            <a:avLst/>
          </a:prstGeom>
        </p:spPr>
      </p:pic>
      <p:sp>
        <p:nvSpPr>
          <p:cNvPr id="7" name="Shape 1"/>
          <p:cNvSpPr/>
          <p:nvPr/>
        </p:nvSpPr>
        <p:spPr>
          <a:xfrm>
            <a:off x="1682112" y="1165609"/>
            <a:ext cx="0" cy="567089"/>
          </a:xfrm>
          <a:custGeom>
            <a:avLst/>
            <a:gdLst/>
            <a:ahLst/>
            <a:cxnLst/>
            <a:rect l="l" t="t" r="r" b="b"/>
            <a:pathLst>
              <a:path h="567089">
                <a:moveTo>
                  <a:pt x="0" y="0"/>
                </a:moveTo>
                <a:moveTo>
                  <a:pt x="0" y="0"/>
                </a:moveTo>
                <a:lnTo>
                  <a:pt x="0" y="567089"/>
                </a:lnTo>
              </a:path>
            </a:pathLst>
          </a:custGeom>
          <a:noFill/>
          <a:ln w="38100">
            <a:solidFill>
              <a:srgbClr val="0055FF"/>
            </a:solidFill>
            <a:prstDash val="solid"/>
            <a:headEnd type="none"/>
            <a:tailEnd type="none"/>
          </a:ln>
        </p:spPr>
      </p:sp>
      <p:sp>
        <p:nvSpPr>
          <p:cNvPr id="8" name="Shape 2"/>
          <p:cNvSpPr/>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0055FF"/>
            </a:solidFill>
            <a:prstDash val="solid"/>
          </a:ln>
        </p:spPr>
      </p:sp>
      <p:pic>
        <p:nvPicPr>
          <p:cNvPr id="9" name="Image 4" descr="preencoded.png"/>
          <p:cNvPicPr>
            <a:picLocks noChangeAspect="1"/>
          </p:cNvPicPr>
          <p:nvPr/>
        </p:nvPicPr>
        <p:blipFill>
          <a:blip r:embed="rId5"/>
          <a:stretch>
            <a:fillRect/>
          </a:stretch>
        </p:blipFill>
        <p:spPr>
          <a:xfrm>
            <a:off x="884165" y="1648574"/>
            <a:ext cx="1595894" cy="395023"/>
          </a:xfrm>
          <a:prstGeom prst="rect">
            <a:avLst/>
          </a:prstGeom>
        </p:spPr>
      </p:pic>
      <p:sp>
        <p:nvSpPr>
          <p:cNvPr id="10" name="Text 3"/>
          <p:cNvSpPr/>
          <p:nvPr/>
        </p:nvSpPr>
        <p:spPr>
          <a:xfrm>
            <a:off x="1409546"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4"/>
          <p:cNvSpPr/>
          <p:nvPr/>
        </p:nvSpPr>
        <p:spPr>
          <a:xfrm>
            <a:off x="466877"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系统响应时间测量</a:t>
            </a:r>
            <a:endParaRPr lang="en-US" sz="1440" dirty="0"/>
          </a:p>
        </p:txBody>
      </p:sp>
      <p:sp>
        <p:nvSpPr>
          <p:cNvPr id="12" name="Text 5"/>
          <p:cNvSpPr/>
          <p:nvPr/>
        </p:nvSpPr>
        <p:spPr>
          <a:xfrm>
            <a:off x="466877" y="2455328"/>
            <a:ext cx="2430470"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通过模拟不同用户数量同时使用系统的场景，测试并记录系统的响应时间，确保在高并发情况下仍能保持快速反应。</a:t>
            </a:r>
            <a:endParaRPr lang="en-US" sz="1440" dirty="0"/>
          </a:p>
        </p:txBody>
      </p:sp>
      <p:sp>
        <p:nvSpPr>
          <p:cNvPr id="13" name="Shape 6"/>
          <p:cNvSpPr/>
          <p:nvPr/>
        </p:nvSpPr>
        <p:spPr>
          <a:xfrm>
            <a:off x="4572000" y="1165034"/>
            <a:ext cx="0" cy="286867"/>
          </a:xfrm>
          <a:custGeom>
            <a:avLst/>
            <a:gdLst/>
            <a:ahLst/>
            <a:cxnLst/>
            <a:rect l="l" t="t" r="r" b="b"/>
            <a:pathLst>
              <a:path h="286867">
                <a:moveTo>
                  <a:pt x="0" y="0"/>
                </a:moveTo>
                <a:moveTo>
                  <a:pt x="0" y="0"/>
                </a:moveTo>
                <a:lnTo>
                  <a:pt x="0" y="286867"/>
                </a:lnTo>
              </a:path>
            </a:pathLst>
          </a:custGeom>
          <a:noFill/>
          <a:ln w="38100">
            <a:solidFill>
              <a:srgbClr val="0055FF"/>
            </a:solidFill>
            <a:prstDash val="solid"/>
            <a:headEnd type="none"/>
            <a:tailEnd type="none"/>
          </a:ln>
        </p:spPr>
      </p:sp>
      <p:sp>
        <p:nvSpPr>
          <p:cNvPr id="14" name="Shape 7"/>
          <p:cNvSpPr/>
          <p:nvPr/>
        </p:nvSpPr>
        <p:spPr>
          <a:xfrm>
            <a:off x="3193369" y="1649412"/>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5A85D9"/>
            </a:solidFill>
            <a:prstDash val="solid"/>
          </a:ln>
        </p:spPr>
      </p:sp>
      <p:pic>
        <p:nvPicPr>
          <p:cNvPr id="15" name="Image 5" descr="preencoded.png"/>
          <p:cNvPicPr>
            <a:picLocks noChangeAspect="1"/>
          </p:cNvPicPr>
          <p:nvPr/>
        </p:nvPicPr>
        <p:blipFill>
          <a:blip r:embed="rId6"/>
          <a:stretch>
            <a:fillRect/>
          </a:stretch>
        </p:blipFill>
        <p:spPr>
          <a:xfrm>
            <a:off x="3774053" y="1367777"/>
            <a:ext cx="1595894" cy="395023"/>
          </a:xfrm>
          <a:prstGeom prst="rect">
            <a:avLst/>
          </a:prstGeom>
        </p:spPr>
      </p:pic>
      <p:sp>
        <p:nvSpPr>
          <p:cNvPr id="16" name="Text 8"/>
          <p:cNvSpPr/>
          <p:nvPr/>
        </p:nvSpPr>
        <p:spPr>
          <a:xfrm>
            <a:off x="4299434" y="1295540"/>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9"/>
          <p:cNvSpPr/>
          <p:nvPr/>
        </p:nvSpPr>
        <p:spPr>
          <a:xfrm>
            <a:off x="3356765" y="1835036"/>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稳定性压力测试</a:t>
            </a:r>
            <a:endParaRPr lang="en-US" sz="1440" dirty="0"/>
          </a:p>
        </p:txBody>
      </p:sp>
      <p:sp>
        <p:nvSpPr>
          <p:cNvPr id="18" name="Text 10"/>
          <p:cNvSpPr/>
          <p:nvPr/>
        </p:nvSpPr>
        <p:spPr>
          <a:xfrm>
            <a:off x="3356765" y="2174531"/>
            <a:ext cx="2430470"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对系统进行长时间运行的稳定性测试，评估其在持续负载下的表现，确保系统能够承受长时间的教学活动而不会出现性能下降。</a:t>
            </a:r>
            <a:endParaRPr lang="en-US" sz="1440" dirty="0"/>
          </a:p>
        </p:txBody>
      </p:sp>
      <p:sp>
        <p:nvSpPr>
          <p:cNvPr id="19" name="Shape 11"/>
          <p:cNvSpPr/>
          <p:nvPr/>
        </p:nvSpPr>
        <p:spPr>
          <a:xfrm>
            <a:off x="7461888" y="1165301"/>
            <a:ext cx="0" cy="567397"/>
          </a:xfrm>
          <a:custGeom>
            <a:avLst/>
            <a:gdLst/>
            <a:ahLst/>
            <a:cxnLst/>
            <a:rect l="l" t="t" r="r" b="b"/>
            <a:pathLst>
              <a:path h="567397">
                <a:moveTo>
                  <a:pt x="0" y="0"/>
                </a:moveTo>
                <a:moveTo>
                  <a:pt x="0" y="0"/>
                </a:moveTo>
                <a:lnTo>
                  <a:pt x="0" y="567397"/>
                </a:lnTo>
              </a:path>
            </a:pathLst>
          </a:custGeom>
          <a:noFill/>
          <a:ln w="38100">
            <a:solidFill>
              <a:srgbClr val="0055FF"/>
            </a:solidFill>
            <a:prstDash val="solid"/>
            <a:headEnd type="none"/>
            <a:tailEnd type="none"/>
          </a:ln>
        </p:spPr>
      </p:sp>
      <p:sp>
        <p:nvSpPr>
          <p:cNvPr id="20" name="Shape 12"/>
          <p:cNvSpPr/>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0055FF"/>
            </a:solidFill>
            <a:prstDash val="solid"/>
          </a:ln>
        </p:spPr>
      </p:sp>
      <p:pic>
        <p:nvPicPr>
          <p:cNvPr id="21" name="Image 6" descr="preencoded.png"/>
          <p:cNvPicPr>
            <a:picLocks noChangeAspect="1"/>
          </p:cNvPicPr>
          <p:nvPr/>
        </p:nvPicPr>
        <p:blipFill>
          <a:blip r:embed="rId5"/>
          <a:stretch>
            <a:fillRect/>
          </a:stretch>
        </p:blipFill>
        <p:spPr>
          <a:xfrm>
            <a:off x="6663941" y="1648574"/>
            <a:ext cx="1595894" cy="395023"/>
          </a:xfrm>
          <a:prstGeom prst="rect">
            <a:avLst/>
          </a:prstGeom>
        </p:spPr>
      </p:pic>
      <p:sp>
        <p:nvSpPr>
          <p:cNvPr id="22" name="Text 13"/>
          <p:cNvSpPr/>
          <p:nvPr/>
        </p:nvSpPr>
        <p:spPr>
          <a:xfrm>
            <a:off x="7189322"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3" name="Text 14"/>
          <p:cNvSpPr/>
          <p:nvPr/>
        </p:nvSpPr>
        <p:spPr>
          <a:xfrm>
            <a:off x="6246653"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用户体验反馈收集</a:t>
            </a:r>
            <a:endParaRPr lang="en-US" sz="1440" dirty="0"/>
          </a:p>
        </p:txBody>
      </p:sp>
      <p:sp>
        <p:nvSpPr>
          <p:cNvPr id="24" name="Text 15"/>
          <p:cNvSpPr/>
          <p:nvPr/>
        </p:nvSpPr>
        <p:spPr>
          <a:xfrm>
            <a:off x="6246653" y="2455328"/>
            <a:ext cx="2430470"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收集实际使用者对系统操作流畅性和稳定性的反馈，通过用户的实际体验来优化系统性能，提升用户满意度。</a:t>
            </a:r>
            <a:endParaRPr lang="en-US" sz="1440" dirty="0"/>
          </a:p>
        </p:txBody>
      </p:sp>
      <p:pic>
        <p:nvPicPr>
          <p:cNvPr id="25" name="Image 7" descr="preencoded.png"/>
          <p:cNvPicPr>
            <a:picLocks noChangeAspect="1"/>
          </p:cNvPicPr>
          <p:nvPr/>
        </p:nvPicPr>
        <p:blipFill>
          <a:blip r:embed="rId7">
            <a:alphaModFix amt="50000"/>
          </a:blip>
          <a:stretch>
            <a:fillRect/>
          </a:stretch>
        </p:blipFill>
        <p:spPr>
          <a:xfrm>
            <a:off x="4572000" y="982154"/>
            <a:ext cx="4261104" cy="182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负载能力与高并发支持</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7"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8"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9"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10"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系统负载能力</a:t>
            </a:r>
            <a:endParaRPr lang="en-US" sz="1440" dirty="0"/>
          </a:p>
        </p:txBody>
      </p:sp>
      <p:sp>
        <p:nvSpPr>
          <p:cNvPr id="12" name="Text 7"/>
          <p:cNvSpPr/>
          <p:nvPr/>
        </p:nvSpPr>
        <p:spPr>
          <a:xfrm>
            <a:off x="1330491" y="1489531"/>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系统设计考虑了多用户同时在线的需求，确保在高并发情况下仍能保持稳定运行，满足课堂教学的流畅性。</a:t>
            </a:r>
            <a:endParaRPr lang="en-US" sz="1440" dirty="0"/>
          </a:p>
        </p:txBody>
      </p:sp>
      <p:sp>
        <p:nvSpPr>
          <p:cNvPr id="13"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响应时间优化</a:t>
            </a:r>
            <a:endParaRPr lang="en-US" sz="1440" dirty="0"/>
          </a:p>
        </p:txBody>
      </p:sp>
      <p:sp>
        <p:nvSpPr>
          <p:cNvPr id="14" name="Text 9"/>
          <p:cNvSpPr/>
          <p:nvPr/>
        </p:nvSpPr>
        <p:spPr>
          <a:xfrm>
            <a:off x="5495514" y="1886460"/>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通过优化算法和提升硬件性能，系统的响应时间被控制在1秒内，保证了学生与系统间的高效互动。</a:t>
            </a:r>
            <a:endParaRPr lang="en-US" sz="1440" dirty="0"/>
          </a:p>
        </p:txBody>
      </p:sp>
      <p:sp>
        <p:nvSpPr>
          <p:cNvPr id="15"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高并发支持</a:t>
            </a:r>
            <a:endParaRPr lang="en-US" sz="1440" dirty="0"/>
          </a:p>
        </p:txBody>
      </p:sp>
      <p:sp>
        <p:nvSpPr>
          <p:cNvPr id="16" name="Text 11"/>
          <p:cNvSpPr/>
          <p:nvPr/>
        </p:nvSpPr>
        <p:spPr>
          <a:xfrm>
            <a:off x="2206075" y="3422634"/>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系统采用先进的技术架构，即使在大量学生同时请求服务时，也能保证AI智能代理的响应速度达到行业标准。</a:t>
            </a:r>
            <a:endParaRPr lang="en-US" sz="1440" dirty="0"/>
          </a:p>
        </p:txBody>
      </p:sp>
      <p:sp>
        <p:nvSpPr>
          <p:cNvPr id="17"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18"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9"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20"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参考文献与研究资源</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07</a:t>
            </a:r>
            <a:endParaRPr lang="en-US" sz="14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8" name="文本框 17"/>
          <p:cNvSpPr txBox="1"/>
          <p:nvPr/>
        </p:nvSpPr>
        <p:spPr>
          <a:xfrm>
            <a:off x="984250" y="3258820"/>
            <a:ext cx="7464425" cy="30161865"/>
          </a:xfrm>
          <a:prstGeom prst="rect">
            <a:avLst/>
          </a:prstGeom>
        </p:spPr>
        <p:txBody>
          <a:bodyPr wrap="square">
            <a:noAutofit/>
          </a:bodyPr>
          <a:lstStyle/>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曹莉</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李瑞敏</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利用教材插图培养小学低年级学生的语言表达能力</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新课程研究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2021(11): 101-102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徐苏红</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小学语文看图写话教学策略研究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教育进展</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2023, 13(10): 7218-7223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查珍妮</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小学低年级语文课堂互动教学研究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当代教研论丛</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2015(09): 79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曾英</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试论课堂教学中的问答策略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四川师范学院学报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哲学社会科学版</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2002(05): 115-117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李佳</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小学语文看图写话教学问题与对策探析</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中国管理科学研究院教育科学研究所</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2020</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年教育创新网络研讨会论文集</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2020: 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许梦</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小学中低年级写作教学现状及解决策略分析</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品位</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经典</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2021(12): 153-156</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韦民群</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基于信息技术的小学低年级语文看图写话教学策略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文存阅刊</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2021, 000(004):78</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[8]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腾讯研究院</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2022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人工智能教育蓝皮书</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[EB/OL]. https://research.tencent.com/report?id=JnK, 2022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[9]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宋毅宁</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自动作文评分系统对大学生英语写作能力的影响实证研究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大学教育</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,2019(10):132-134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[10]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吕媛媛</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教师反馈与自动评分系统反馈对高中英语写作影响的对比研究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[D].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江西师范大学</a:t>
            </a:r>
            <a:endPar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[11]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靳淑月</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作文自动评分系统在高中英语写作教学中的应用研究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[D].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辽宁师范大学学</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[12]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张跃</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英语作文智能批改</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人工智能</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2019, (03): 86-94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[13]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Attali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Y, Burstein J. Automated Essay Scoring With E-Rater® V.2[J]. Journal of Technology Learning &amp; Assessment, 2006, 4(3): i-21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[14] Ishioka T, Kameda M. Automated Japanese Essay Scoring System based on Articles Written by Experts[C]//In Proceedings of the 21st International Conference on Computational Linguistics and 44th Annual Meeting of the Association for Computational Linguistics, 2006: 233-240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[15] Helen Y, Ted B, and Ben M. A new dataset and method for automatically grading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esol</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texts[C]//In Proceedings of the 49th Annual Meeting of the Association for Computational Linguistics: Human Language Technologies. Association for Computational Linguistics. 2011: 180-189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[16]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彭星源</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柯登峰</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赵知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陈振标</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徐波</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基于词汇评分的汉语作文自动评分</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中文信息学报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,2012, 26(02): 102-108</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[17] Chen Hongbo, Ben H. Automated essay scoring by maximizing human-machine agreement[C]//In Proceedings of the 2013 Conference on Empirical Methods in Natural Language Processing, 2013: 1741-1752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[18]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周志华</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机器学习</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北京</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清华大学出版社</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,2016</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[19]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周明</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贾艳明</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周彩兰</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徐宁</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基于篇章结构的英文作文自动评分方法</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计算机科学</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2019,46(3): 234-241 </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 Elman, Jeffrey L. Finding Structure in Time[J]. Cognitive Science, 1990, 14(2): 179-211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[21]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Hochreiter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S and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Schmidhuber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J. Long Short-Term Memory[J]. Neural Computation, 1997, 9(8): 1735-1780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[22] Gers F A,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Schmidhuber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J, and Cummins F A. Learning to Forget: Continual Prediction with LSTM[J]. Neural Computation, 2000, 12: 2451-2471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[23] Graves A and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Schmidhuber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J. Framewise phoneme classification with bidirectional LSTM and other neural network architectures[J]. Neural Networks, 2005, 18(5): 602–610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[24] Peter P, Kian M A C, and Ng H T. Flexible domain adaptation for automated es- say scoring using correlated linear regression[C]//In Proceedings of the 2015 Conference on Empirical Methods in Natural Language Processing, 2015: 431-439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[25]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Alikaniotis</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D,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Yannakoudakis</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H, Rei M. Automatic Text Scoring Using Neural Networks. Automatic In Proceedings of the 54th Annual Meeting of the Association for Computational Linguistics[C]//2016: 715-725</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[26] Fei Dong and Zhang Yue. Automatic Features for Essay Scoring- An Empirical Study[C]//In Proceedings of the 2016 Conference on Empirical Methods in Natural Language Processing, 2016: 1072-1077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[27]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Mikolov</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T,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Sutskever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I, Chen K, et al. Distributed representations of words and phrases and their compositionality[C]//Proceedings of the Advances in neural information processing systems. 2013: 3111-3119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[28]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王耀华</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李舟军</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何跃鹰</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等</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基于文本语义离散度的自动作文评分关键技术研究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中文信息学报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2016, 30(6): 173-181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[29] Jason P C, Chiu and Eric Nichols. Named Entity Recognition with Bidirectional LSTM-CNNs[J]. Transactions of the Association for Computational Linguistics, 2016, 4:357-370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[30]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Kiperwasser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 and Goldberg Y. Simple and Accurate Dependency Parsing Using Bidirectional LSTM Feature Representations[J]. Transactions of the Association for Computational Linguistics, 2016, 4: 313-327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[31] Ben H, Jaison M,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lynnvandev</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The Hewlett Foundation: Automated Essay Scoring[EB/OL]. https://kaggle.com/competitions/asap-aes</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[32] Tay Y, Phan M, Tuan, et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SkipFlow</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Incorporating Neural Coherence Features for End-to-End Automatic Text Scoring[C]//AAAI Conference on Artificial Intelligence. 2017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[33] Thorsten J. Optimizing search engine using clickthrough data[C]//In Proceedings of the eighth ACM SIGKDD international conference on Knowledge discovery and data mining, 2002: 133-142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[34] Kristina T, Dan K, Christopher D M, et al. Feature-Rich Part-of-Speech Tagging with a Cyclic Dependency Network[C]//In Proceedings of the 2003 Human Language Technology, 2003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[35] Richard S, John B, Christopher D M, et al. Parsing with compositional vector grammars[C]//In Proceedings of the 51st Annual Meeting of the Association for Computational Linguistics, 2013: 455-465</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[36] Cancan J, Ben H, Kai H, et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Tdnn</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 two-stage deep neural network for prompt independent automated essay scoring[C]//In Proceedings of the 56th Annual Meeting of the Association for Computational Linguistics, 2018: 1088-1097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[37] Jacob D, Ming-Wei Chang, Kenton L, et al. BERT: Pre-training of Deep Bidirectional Transformers for Language Understanding[C]//In Proceedings of the 2019 Conference of the North American Chapter of the Association for Computational Linguistics: Human Language Technologies, 2019: 4171–4186</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[38] Liu X, Gao X, Wu Y. BERT for Automated Essay Scoring: An Empirical Study[C]//proceeding of the 2019 Conference on Empirical Methods in Natural Language Processing and the 9th International Joint Conference on Natural Language Processing, 2019: 3927-3932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[39] Yang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Ruosong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Cao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Jiannong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Wen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Zhiyuan</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Enhancing Automated Essay Scoring Performance via Fine-tuning Pre-trained Language Models with Combination of Regression and Ranking[C]//In Findings of the Association for Computational Linguistics: EMNLP, 2020: 1560-1569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[40] Wang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Yongjie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Wang Chuang, Li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Ruobing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On the Use of Bert for Automated Essay Scoring: Joint Learning of Multi-Scale Essay Representation[C]//In Proceedings of the 2022 Conference of the North American Chapter of the Association for Computational Linguistics: Human Language Technologies, 2022: 3416–3425</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[41]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贺亚琼</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蒋峰</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褚晓敏</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等</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基于多视角建模的汉语议论文写作质量评估方法</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计算机科学</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2023, 50(3): 315-322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[42] Yang Zhilin, Dai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Zihang,Yang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Yiming, et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XLNet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Generalized Autoregressive Pretraining for Language Understanding[C]//Proceedings of the 33rd International Conference on Neural Information Processing Systems, 2019: 5753-5763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[43] Dasgupta T, Naskar A, Dey L, et al. Augmenting Textual Qualitative Features in Deep Convolution Recurrent Neural Network for Automatic Essay Scoring[C]//In Proceedings of the 5th Workshop on Natural Language Processing Techniques for Educational Applications,2018: 93-102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[44] Uto M, Xie Y, and Ueno M. Neural Automated Essay Scoring Incorporating Handcrafted Features[C]//In Proceedings of the 28th International Conference on Computational Linguistics(International Committee on Computational Linguistics),2020: 6077-6088</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[45] Do H. Kim Y, Lee 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Prompt- and Trait Relation-aware Cross-prompt Essay Trait Scoring[C]//Association for Computational Linguistics, 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[46]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魏思</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巩捷甫</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王士进</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等</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利用深层语言分析改进中文作文自动评分方法</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中文信息学报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2022, 36(4): 111-123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[47] Chung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Junyoung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Gulcehre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C, Cho K H, et al. Empirical Evaluation of Gated Recurrent Neural Networks on Sequence Modeling[C]//NIPS 2014 Deep Learning and Representation Learning Workshop, 2014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[48]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OpenAi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Schulman J,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Zoph</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B, et al. Introducing ChatGPT[EB/OL]. https://openai.com/blog/chatgpt, 2022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[49] Wang Wenhui, Bao H, Dong Li, et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VLMo</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Unified Vision-Language Pre-Training with Mixture-of-Modality-Experts[EB/OL]. https://arxiv.org/abs/2111.02358, 2021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[50] Chen Xi, Wang Xiao,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Changpinyo</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S., et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PaLI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 Jointly-Scaled Multilingual Language-Image Model[EB/OL]. https://arxiv.org/abs/2209.06794, 2022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[51] OpenAI,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Achiam</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J, Adler S, et al. GPT-4 Technical Report[EB/OL]. https://openai.com/research/gpt-4, 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[52] Atsushi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Mizumoto</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and Masaki Eguchi. Exploring the potential of using an ai language model for automated essay scoring[J]. Research Methods in Applied Linguistics, 2023,2(2):100050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[53] Yancey K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P,Laflair</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Verardi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 et al. Rating Short L2 Essays on the CEFR Scale with GPT-4[C]//In Proceedings of the 18th Workshop on Innovative Use of NLP for Building Educational Applications (BEA 2023), 2023: 576–584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[54] Fukushima,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Neocognitron</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K. A self-organizing neural network model for a mechanism of pattern recognition unaffected by shift in position[J]. Biol. Cybernetics, 1980, 36:193–202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[55] LeCun Y,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Bottou</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L, Bengio Y, et al. Gradient-based learning applied to document recognition[J]. Proceedings of the IEEE, 1998, 86(11): 2278-2324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[56]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Russakovsky</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O, Deng Jia, Su Hao, et al. ImageNet Large Scale Visual Recognition Challenge[J]. International Journal of Computer Vision, 2014,115: 211-252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[57] He K, Zhang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Xiangyu</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Ren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Shaoqing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Deep Residual Learning for Image Recognition[C]//IEEE Conference on Computer Vision and Pattern Recognition, 2015: 770-778</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[58] Peng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Zhiliang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Huang Wei, Gu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Shanzhi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Conformer: Local Features Coupling Global Representations for Visual Recognition[J]. IEEE Transactions on Pattern Analysis and Machine Intelligence, 2023, 45(8): 9454-9468</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[59] Liang P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Zadeh A, Louis P.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Morency:Foundations</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and Recent Trends in Multimodal Machine Learning: Principles, Challenges, and Open Questions[EB/OL]. https://arxiv.org/abs/2209.03430, 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[60]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吴友政</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李浩然</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姚霆等</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多模态信息处理前沿综述：应用、融合和预训练</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 </a:t>
            </a:r>
            <a:r>
              <a:rPr lang="zh-CN" alt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中文信息学报</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2022, 36(05): 1-20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[61] Huang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Qingbao</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Wei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Jielong</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Cai Yi, et al. Aligned Dual Channel Graph Convolutional Network for Visual Question Answering[C]//In Proceedings of the 58th Annual Meeting of the Association for Computational Linguistics, 2020: 7166-7176</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[62] Yu F, Tang J, Yin W, et al. ERNIE-</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ViL</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knowledge enhanced vision-language representations Through scene graphs[C]//Proceedings of the AAAI Conference on Artificial Intelligence, 2021: 3208-3216</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[63] Sun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S,Chen</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Y, Li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L,et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LightningDOT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pre-training visual-semantic embeddings for real-time image-text retrieval[C]//Proceedings of the North American Chapter of the Association for Computational Linguistics: Human Language Technologies, 2021: 982-997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[64] Lu J, Batra D, Parikh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D,et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al.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ViLBERT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pre-training task-agnostic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visiolinguistic</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representations for vision-and-language tasks[C]//</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Proceedingsof</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the 33rd Conference on Neural Information Processing Systems, 2019: 13-23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[65] Tan H, Bansal M. LXMERT: learning cross-modality encoder representations from transformers[C]//Proceedings of the Conference on Empirical Methods in Natural Language Processing, 2019: 5099-5110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[66] Alberti C, Ling J, Collins M, et al. Fusion of detected objects in text for visual question answering[C]//Proceedings of the Conference on Empirical Methods in Natural Language Processing, 2020: 2131-2140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[67] Shrestha R,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Kafle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K, Kanan C.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Answerthemall!toward</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universal visual question answering models[C]//Proceedings of IEEE Conference on Computer Vision and Pattern Recognition, 2019: 10472-10481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[68] Kim J H, Jun J, Zhang B T. Bilinear Attention Networks[C]//NIPS'18: Proceedings of the 32nd International Conference on Neural Information Processing Systems, 2018: 1571-1581</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[69] Ben-Younes.,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Cadene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R, Thome N, et al. BLOCK: Bilinear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Superdiagonal</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Fusion for Visual Question Answering and Visual Relationship Detection[C]//Proceedings of the AAAI Conference on Artificial Intelligence, 33, 2019</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[70] Wang Junjie, Ji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Yatai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Sun Jiaqi, Yang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Yujiu</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MIRTT: Learning Multimodal Interaction Representations from Trilinear Transformers for Visual Question Answering[C]//In Findings of the Association for Computational Linguistics: EMNLP 2021, 2021: 2280-2292</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[71] Brown T B, Mann B, Ryder N, et al. Language Models are Few-Shot Learners[C]// Neural Information Processing Systems Online Conference, 2020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[72] Bao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Zhijie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Chen Wei, Xiao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Shengze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DISC-</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MedLLM</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Bridging General Large Language Models and Real-World Medical Consultation[EB/OL]. https://arxiv.org/abs/2308.14346, 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[73] Li, Yiming and Zhao Zhang. The First Place Solution of WSDM Cup 2024: Leveraging Large Language Models for Conversational Multi-Doc QA[EB/OL]. https://arxiv.org/abs/2402.18385, 2024</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[74]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Extance</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Andy. ChatGPT has entered the classroom: how LLMs could transform education[J]. Nature 2023(623): 474-477</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[75] Deshpande A,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Murahari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V,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Rajpurohit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Tanmay, et al. Toxicity in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chatgpt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Analyzing persona-assigned language models[C]//In Findings of the Association for Computational Linguistics: EMNLP 2023, 2023: 1236-1270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[76] Lee Y J, Lim C G, Choi H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J,et</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al. Does GPT-3 Generate Empathetic Dialogues? A Novel In-Context Example Selection Method and Automatic Evaluation Metric for Empathetic Dialogue Generation[C]//In Proceedings of the 29th International Conference on Computational Linguistics, 2022: 669-683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[77] Zeng A, Liu Xiao, Du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Zhengxiao</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et al. GLM-130B: An Open Bilingual Pre-trained Model[C]//International Conference on Learning Representations, 2023</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a:p>
            <a:pPr algn="just">
              <a:lnSpc>
                <a:spcPct val="113000"/>
              </a:lnSpc>
              <a:spcBef>
                <a:spcPts val="375"/>
              </a:spcBef>
            </a:pP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[78] Li Bohan, Hou </a:t>
            </a:r>
            <a:r>
              <a:rPr lang="en-US" altLang="zh-CN" sz="115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Yutai</a:t>
            </a:r>
            <a:r>
              <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 Che Wanxiang. Data augmentation approaches in natural language processing: A survey[J]. AI Open, 2022(3): 71-90</a:t>
            </a:r>
            <a:endParaRPr lang="en-US" altLang="zh-CN"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endParaRPr>
          </a:p>
        </p:txBody>
      </p:sp>
      <p:sp useBgFill="1">
        <p:nvSpPr>
          <p:cNvPr id="20" name="矩形 19"/>
          <p:cNvSpPr/>
          <p:nvPr/>
        </p:nvSpPr>
        <p:spPr>
          <a:xfrm>
            <a:off x="-18415" y="0"/>
            <a:ext cx="9187180" cy="32588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ln>
                <a:noFill/>
              </a:ln>
              <a:noFill/>
            </a:endParaRPr>
          </a:p>
        </p:txBody>
      </p:sp>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相关领域文献综述</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custDataLst>
              <p:tags r:id="rId4"/>
            </p:custDataLst>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智能教育系统的发展</a:t>
            </a:r>
            <a:endParaRPr lang="en-US" sz="1440" dirty="0"/>
          </a:p>
        </p:txBody>
      </p:sp>
      <p:sp>
        <p:nvSpPr>
          <p:cNvPr id="7" name="Text 2"/>
          <p:cNvSpPr/>
          <p:nvPr>
            <p:custDataLst>
              <p:tags r:id="rId5"/>
            </p:custDataLst>
          </p:nvPr>
        </p:nvSpPr>
        <p:spPr>
          <a:xfrm>
            <a:off x="886148"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随着人工智能技术的进步，智能教育系统逐渐发展起来，为教师和学生提供了个性化的教学支持和学习资源。</a:t>
            </a:r>
            <a:endParaRPr lang="en-US" sz="1440" dirty="0"/>
          </a:p>
        </p:txBody>
      </p:sp>
      <p:sp>
        <p:nvSpPr>
          <p:cNvPr id="8" name="Shape 3"/>
          <p:cNvSpPr/>
          <p:nvPr>
            <p:custDataLst>
              <p:tags r:id="rId6"/>
            </p:custDataLst>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Text 4"/>
          <p:cNvSpPr/>
          <p:nvPr>
            <p:custDataLst>
              <p:tags r:id="rId7"/>
            </p:custDataLst>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0" name="Text 5"/>
          <p:cNvSpPr/>
          <p:nvPr>
            <p:custDataLst>
              <p:tags r:id="rId8"/>
            </p:custDataLst>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看图写话教学法研究</a:t>
            </a:r>
            <a:endParaRPr lang="en-US" sz="1440" dirty="0"/>
          </a:p>
        </p:txBody>
      </p:sp>
      <p:sp>
        <p:nvSpPr>
          <p:cNvPr id="11" name="Text 6"/>
          <p:cNvSpPr/>
          <p:nvPr>
            <p:custDataLst>
              <p:tags r:id="rId9"/>
            </p:custDataLst>
          </p:nvPr>
        </p:nvSpPr>
        <p:spPr>
          <a:xfrm>
            <a:off x="3502092"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看图写话是一种有效的低年级写作教学方法，通过观察图片激发学生的想象力和创造力，提高他们的写作能力。</a:t>
            </a:r>
            <a:endParaRPr lang="en-US" sz="1440" dirty="0"/>
          </a:p>
        </p:txBody>
      </p:sp>
      <p:sp>
        <p:nvSpPr>
          <p:cNvPr id="12" name="Shape 7"/>
          <p:cNvSpPr/>
          <p:nvPr>
            <p:custDataLst>
              <p:tags r:id="rId10"/>
            </p:custDataLst>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3" name="Text 8"/>
          <p:cNvSpPr/>
          <p:nvPr>
            <p:custDataLst>
              <p:tags r:id="rId11"/>
            </p:custDataLst>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4" name="Text 9"/>
          <p:cNvSpPr/>
          <p:nvPr>
            <p:custDataLst>
              <p:tags r:id="rId12"/>
            </p:custDataLst>
          </p:nvPr>
        </p:nvSpPr>
        <p:spPr>
          <a:xfrm>
            <a:off x="6118036" y="1527087"/>
            <a:ext cx="2212848" cy="58521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大语言模型在教育中的应用</a:t>
            </a:r>
            <a:endParaRPr lang="en-US" sz="1440" dirty="0"/>
          </a:p>
        </p:txBody>
      </p:sp>
      <p:sp>
        <p:nvSpPr>
          <p:cNvPr id="15" name="Text 10"/>
          <p:cNvSpPr/>
          <p:nvPr>
            <p:custDataLst>
              <p:tags r:id="rId13"/>
            </p:custDataLst>
          </p:nvPr>
        </p:nvSpPr>
        <p:spPr>
          <a:xfrm>
            <a:off x="6118036" y="1920279"/>
            <a:ext cx="2212848" cy="128016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大语言模型如GPT等在教育领域的应用日益广泛，它们能够生成高质量的文本内容，辅助教师进行教学活动。</a:t>
            </a:r>
            <a:endParaRPr lang="en-US" sz="1440" dirty="0"/>
          </a:p>
        </p:txBody>
      </p:sp>
      <p:sp>
        <p:nvSpPr>
          <p:cNvPr id="16" name="Shape 11"/>
          <p:cNvSpPr/>
          <p:nvPr>
            <p:custDataLst>
              <p:tags r:id="rId14"/>
            </p:custDataLst>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17" name="Text 12"/>
          <p:cNvSpPr/>
          <p:nvPr>
            <p:custDataLst>
              <p:tags r:id="rId15"/>
            </p:custDataLst>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 0 L 0 -7.04519 " pathEditMode="relative" rAng="0" ptsTypes="">
                                      <p:cBhvr>
                                        <p:cTn id="6" dur="20000" fill="hold"/>
                                        <p:tgtEl>
                                          <p:spTgt spid="18"/>
                                        </p:tgtEl>
                                        <p:attrNameLst>
                                          <p:attrName>ppt_x</p:attrName>
                                          <p:attrName>ppt_y</p:attrName>
                                        </p:attrNameLst>
                                      </p:cBhvr>
                                      <p:rCtr x="0" y="-34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数据集与实验工具介绍</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0055FF"/>
            </a:solidFill>
            <a:prstDash val="solid"/>
          </a:ln>
        </p:spPr>
      </p:sp>
      <p:sp>
        <p:nvSpPr>
          <p:cNvPr id="7"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0055FF"/>
            </a:solidFill>
            <a:prstDash val="solid"/>
          </a:ln>
        </p:spPr>
      </p:sp>
      <p:sp>
        <p:nvSpPr>
          <p:cNvPr id="8"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55FF"/>
          </a:solidFill>
        </p:spPr>
      </p:sp>
      <p:sp>
        <p:nvSpPr>
          <p:cNvPr id="9" name="Text 4"/>
          <p:cNvSpPr/>
          <p:nvPr/>
        </p:nvSpPr>
        <p:spPr>
          <a:xfrm>
            <a:off x="756803"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0"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5196FF">
              <a:alpha val="0"/>
            </a:srgbClr>
          </a:solidFill>
          <a:ln w="19050">
            <a:solidFill>
              <a:srgbClr val="0055FF"/>
            </a:solidFill>
            <a:prstDash val="solid"/>
          </a:ln>
        </p:spPr>
      </p:sp>
      <p:sp>
        <p:nvSpPr>
          <p:cNvPr id="11"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0055FF"/>
            </a:solidFill>
            <a:prstDash val="solid"/>
          </a:ln>
        </p:spPr>
      </p:sp>
      <p:sp>
        <p:nvSpPr>
          <p:cNvPr id="12"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55FF"/>
          </a:solidFill>
        </p:spPr>
      </p:sp>
      <p:sp>
        <p:nvSpPr>
          <p:cNvPr id="13" name="Text 8"/>
          <p:cNvSpPr/>
          <p:nvPr/>
        </p:nvSpPr>
        <p:spPr>
          <a:xfrm>
            <a:off x="3472790" y="1126163"/>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4"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84FF">
              <a:alpha val="0"/>
            </a:srgbClr>
          </a:solidFill>
          <a:ln w="19050">
            <a:solidFill>
              <a:srgbClr val="0055FF"/>
            </a:solidFill>
            <a:prstDash val="solid"/>
          </a:ln>
        </p:spPr>
      </p:sp>
      <p:sp>
        <p:nvSpPr>
          <p:cNvPr id="15"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A2E5B9">
              <a:alpha val="0"/>
            </a:srgbClr>
          </a:solidFill>
          <a:ln w="19050">
            <a:solidFill>
              <a:srgbClr val="0055FF"/>
            </a:solidFill>
            <a:prstDash val="solid"/>
          </a:ln>
        </p:spPr>
      </p:sp>
      <p:sp>
        <p:nvSpPr>
          <p:cNvPr id="16"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55FF"/>
          </a:solidFill>
        </p:spPr>
      </p:sp>
      <p:sp>
        <p:nvSpPr>
          <p:cNvPr id="17" name="Text 12"/>
          <p:cNvSpPr/>
          <p:nvPr/>
        </p:nvSpPr>
        <p:spPr>
          <a:xfrm>
            <a:off x="6170489" y="1121591"/>
            <a:ext cx="813748"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8" name="Text 13"/>
          <p:cNvSpPr/>
          <p:nvPr/>
        </p:nvSpPr>
        <p:spPr>
          <a:xfrm>
            <a:off x="679498"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数据集构建与收集</a:t>
            </a:r>
            <a:endParaRPr lang="en-US" sz="1440" dirty="0"/>
          </a:p>
        </p:txBody>
      </p:sp>
      <p:sp>
        <p:nvSpPr>
          <p:cNvPr id="19" name="Text 14"/>
          <p:cNvSpPr/>
          <p:nvPr/>
        </p:nvSpPr>
        <p:spPr>
          <a:xfrm>
            <a:off x="807514" y="1988925"/>
            <a:ext cx="219456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本项目通过收集学生看图写话的真实数据，并经过数据增强处理，构建了用于评分和分类模型训练的数据集，确保了实验结果的可靠性和实用性。</a:t>
            </a:r>
            <a:endParaRPr lang="en-US" sz="1440" dirty="0"/>
          </a:p>
        </p:txBody>
      </p:sp>
      <p:sp>
        <p:nvSpPr>
          <p:cNvPr id="20" name="Text 15"/>
          <p:cNvSpPr/>
          <p:nvPr/>
        </p:nvSpPr>
        <p:spPr>
          <a:xfrm>
            <a:off x="3386341"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实验工具的选择与配置</a:t>
            </a:r>
            <a:endParaRPr lang="en-US" sz="1440" dirty="0"/>
          </a:p>
        </p:txBody>
      </p:sp>
      <p:sp>
        <p:nvSpPr>
          <p:cNvPr id="21" name="Text 16"/>
          <p:cNvSpPr/>
          <p:nvPr/>
        </p:nvSpPr>
        <p:spPr>
          <a:xfrm>
            <a:off x="3514357" y="1988925"/>
            <a:ext cx="219456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为了实现高效的数据处理和模型训练，项目选用了先进的计算设备和软件平台，包括高性能GPU和专业的深度学习框架，以支持复杂的算法运算。</a:t>
            </a:r>
            <a:endParaRPr lang="en-US" sz="1440" dirty="0"/>
          </a:p>
        </p:txBody>
      </p:sp>
      <p:sp>
        <p:nvSpPr>
          <p:cNvPr id="22" name="Text 17"/>
          <p:cNvSpPr/>
          <p:nvPr/>
        </p:nvSpPr>
        <p:spPr>
          <a:xfrm>
            <a:off x="6093184" y="1667126"/>
            <a:ext cx="2449397" cy="448056"/>
          </a:xfrm>
          <a:prstGeom prst="rect">
            <a:avLst/>
          </a:prstGeom>
          <a:noFill/>
        </p:spPr>
        <p:txBody>
          <a:bodyPr wrap="square" lIns="95250" tIns="95250" rIns="95250" bIns="95250" rtlCol="0" anchor="t">
            <a:spAutoFit/>
          </a:bodyPr>
          <a:lstStyle/>
          <a:p>
            <a:pPr marL="0" indent="0" algn="ctr">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模型评估与优化方法</a:t>
            </a:r>
            <a:endParaRPr lang="en-US" sz="1440" dirty="0"/>
          </a:p>
        </p:txBody>
      </p:sp>
      <p:sp>
        <p:nvSpPr>
          <p:cNvPr id="23" name="Text 18"/>
          <p:cNvSpPr/>
          <p:nvPr/>
        </p:nvSpPr>
        <p:spPr>
          <a:xfrm>
            <a:off x="6221200" y="1988925"/>
            <a:ext cx="219456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在模型开发过程中，团队采用了多种评估指标和方法来测试模型性能，如精确率、召回率等，并通过超参数调整和结构优化不断提升模型效果。</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项目背景与需求分析</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未来研究方向与展望</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7"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8"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9"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55FF">
              <a:alpha val="10000"/>
            </a:srgbClr>
          </a:solidFill>
        </p:spPr>
      </p:sp>
      <p:sp>
        <p:nvSpPr>
          <p:cNvPr id="10"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多模态学习深化</a:t>
            </a:r>
            <a:endParaRPr lang="en-US" sz="1440" dirty="0"/>
          </a:p>
        </p:txBody>
      </p:sp>
      <p:sp>
        <p:nvSpPr>
          <p:cNvPr id="12" name="Text 7"/>
          <p:cNvSpPr/>
          <p:nvPr/>
        </p:nvSpPr>
        <p:spPr>
          <a:xfrm>
            <a:off x="1330491" y="1489531"/>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未来研究将深入探索多模态学习在看图写话教学中的应用，通过更精细的模型和算法，提升学生对图文信息的综合理解能力。</a:t>
            </a:r>
            <a:endParaRPr lang="en-US" sz="1440" dirty="0"/>
          </a:p>
        </p:txBody>
      </p:sp>
      <p:sp>
        <p:nvSpPr>
          <p:cNvPr id="13"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个性化学习路径</a:t>
            </a:r>
            <a:endParaRPr lang="en-US" sz="1440" dirty="0"/>
          </a:p>
        </p:txBody>
      </p:sp>
      <p:sp>
        <p:nvSpPr>
          <p:cNvPr id="14" name="Text 9"/>
          <p:cNvSpPr/>
          <p:nvPr/>
        </p:nvSpPr>
        <p:spPr>
          <a:xfrm>
            <a:off x="5495514" y="1886460"/>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研究将聚焦于开发个性化的学习路径推荐系统，利用大数据分析学生的学习习惯和偏好，为每位学生定制最合适的学习方案。</a:t>
            </a:r>
            <a:endParaRPr lang="en-US" sz="1440" dirty="0"/>
          </a:p>
        </p:txBody>
      </p:sp>
      <p:sp>
        <p:nvSpPr>
          <p:cNvPr id="15"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智能评估优化</a:t>
            </a:r>
            <a:endParaRPr lang="en-US" sz="1440" dirty="0"/>
          </a:p>
        </p:txBody>
      </p:sp>
      <p:sp>
        <p:nvSpPr>
          <p:cNvPr id="16" name="Text 11"/>
          <p:cNvSpPr/>
          <p:nvPr/>
        </p:nvSpPr>
        <p:spPr>
          <a:xfrm>
            <a:off x="2206075" y="3422634"/>
            <a:ext cx="2944368"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未来的工作将致力于优化智能评估系统，使其更加精准地评价学生的写作水平，同时提供更具针对性的反馈和改进建议。</a:t>
            </a:r>
            <a:endParaRPr lang="en-US" sz="1440" dirty="0"/>
          </a:p>
        </p:txBody>
      </p:sp>
      <p:sp>
        <p:nvSpPr>
          <p:cNvPr id="17"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18"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9"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55FF"/>
          </a:solidFill>
        </p:spPr>
      </p:sp>
      <p:sp>
        <p:nvSpPr>
          <p:cNvPr id="20"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16247" y="2002836"/>
            <a:ext cx="4911506" cy="174650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7920" b="1" dirty="0">
                <a:solidFill>
                  <a:srgbClr val="001C70">
                    <a:alpha val="10000"/>
                  </a:srgbClr>
                </a:solidFill>
                <a:latin typeface="Arial" panose="020B0604020202020204" pitchFamily="34" charset="0"/>
                <a:ea typeface="Arial" panose="020B0604020202020204" pitchFamily="34" charset="-122"/>
                <a:cs typeface="Arial" panose="020B0604020202020204" pitchFamily="34" charset="-120"/>
              </a:rPr>
              <a:t>THANKS</a:t>
            </a:r>
            <a:endParaRPr lang="en-US" sz="1440" dirty="0"/>
          </a:p>
        </p:txBody>
      </p:sp>
      <p:sp>
        <p:nvSpPr>
          <p:cNvPr id="3" name="Text 1"/>
          <p:cNvSpPr/>
          <p:nvPr/>
        </p:nvSpPr>
        <p:spPr>
          <a:xfrm>
            <a:off x="2415396" y="1673652"/>
            <a:ext cx="4313208" cy="120700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518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谢谢</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教育行业趋势与挑战</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教育技术的融合趋势</a:t>
            </a:r>
            <a:endParaRPr lang="en-US" sz="1440" dirty="0"/>
          </a:p>
        </p:txBody>
      </p:sp>
      <p:sp>
        <p:nvSpPr>
          <p:cNvPr id="7"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随着信息技术的飞速发展，教育技术正逐渐与人工智能、大数据等前沿科技融合，推动传统教育模式向更加个性化、智能化的方向转变。</a:t>
            </a:r>
            <a:endParaRPr lang="en-US" sz="1440" dirty="0"/>
          </a:p>
        </p:txBody>
      </p:sp>
      <p:sp>
        <p:nvSpPr>
          <p:cNvPr id="8"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在线教育的兴起</a:t>
            </a:r>
            <a:endParaRPr lang="en-US" sz="1440" dirty="0"/>
          </a:p>
        </p:txBody>
      </p:sp>
      <p:sp>
        <p:nvSpPr>
          <p:cNvPr id="9"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互联网技术的发展促进了在线教育平台的兴起，打破了地域和时间的限制，使得学习资源更加丰富，学习方式更加灵活多样。</a:t>
            </a:r>
            <a:endParaRPr lang="en-US" sz="1440" dirty="0"/>
          </a:p>
        </p:txBody>
      </p:sp>
      <p:sp>
        <p:nvSpPr>
          <p:cNvPr id="10"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教师角色的转变</a:t>
            </a:r>
            <a:endParaRPr lang="en-US" sz="1440" dirty="0"/>
          </a:p>
        </p:txBody>
      </p:sp>
      <p:sp>
        <p:nvSpPr>
          <p:cNvPr id="11"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在新技术的影响下，教师的角色正在从传统的知识传递者转变为学生学习过程中的引导者和促进者，更加注重培养学生的创新能力和批判性思维。</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低年级学生写作特点</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7"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8"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10"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1"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12" name="Text 7"/>
          <p:cNvSpPr/>
          <p:nvPr/>
        </p:nvSpPr>
        <p:spPr>
          <a:xfrm>
            <a:off x="834307" y="1323749"/>
            <a:ext cx="2845133"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表达困难与自信不足</a:t>
            </a:r>
            <a:endParaRPr lang="en-US" sz="1440" dirty="0"/>
          </a:p>
        </p:txBody>
      </p:sp>
      <p:sp>
        <p:nvSpPr>
          <p:cNvPr id="13" name="Text 8"/>
          <p:cNvSpPr/>
          <p:nvPr/>
        </p:nvSpPr>
        <p:spPr>
          <a:xfrm>
            <a:off x="3586576" y="1099566"/>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低年级学生在写作时常常面临表达不清晰和缺乏自信的问题，他们需要更多的鼓励和指导来克服这些障碍。</a:t>
            </a:r>
            <a:endParaRPr lang="en-US" sz="1440" dirty="0"/>
          </a:p>
        </p:txBody>
      </p:sp>
      <p:sp>
        <p:nvSpPr>
          <p:cNvPr id="14" name="Text 9"/>
          <p:cNvSpPr/>
          <p:nvPr/>
        </p:nvSpPr>
        <p:spPr>
          <a:xfrm>
            <a:off x="834307" y="2409000"/>
            <a:ext cx="2531059" cy="593182"/>
          </a:xfrm>
          <a:prstGeom prst="rect">
            <a:avLst/>
          </a:prstGeom>
          <a:noFill/>
        </p:spPr>
        <p:txBody>
          <a:bodyPr wrap="square" lIns="95250" tIns="95250" rIns="95250" bIns="95250" rtlCol="0" anchor="ctr"/>
          <a:lstStyle/>
          <a:p>
            <a:pPr marL="0" indent="0">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想象力丰富但缺乏结构</a:t>
            </a:r>
            <a:endParaRPr lang="en-US" sz="1440" dirty="0"/>
          </a:p>
        </p:txBody>
      </p:sp>
      <p:sp>
        <p:nvSpPr>
          <p:cNvPr id="15" name="Text 10"/>
          <p:cNvSpPr/>
          <p:nvPr/>
        </p:nvSpPr>
        <p:spPr>
          <a:xfrm>
            <a:off x="3586576" y="2248391"/>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虽然低年级学生的想象力非常丰富，能够创作出多彩的故事，但他们往往缺乏将这些想法有逻辑地组织成文的能力。</a:t>
            </a:r>
            <a:endParaRPr lang="en-US" sz="1440" dirty="0"/>
          </a:p>
        </p:txBody>
      </p:sp>
      <p:sp>
        <p:nvSpPr>
          <p:cNvPr id="16" name="Text 11"/>
          <p:cNvSpPr/>
          <p:nvPr/>
        </p:nvSpPr>
        <p:spPr>
          <a:xfrm>
            <a:off x="834307" y="3434022"/>
            <a:ext cx="2530145" cy="573106"/>
          </a:xfrm>
          <a:prstGeom prst="rect">
            <a:avLst/>
          </a:prstGeom>
          <a:noFill/>
        </p:spPr>
        <p:txBody>
          <a:bodyPr wrap="square" lIns="95250" tIns="95250" rIns="95250" bIns="95250" rtlCol="0" anchor="ctr"/>
          <a:lstStyle/>
          <a:p>
            <a:pPr marL="0" indent="0">
              <a:lnSpc>
                <a:spcPct val="100000"/>
              </a:lnSpc>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依赖视觉材料</a:t>
            </a:r>
            <a:endParaRPr lang="en-US" sz="1440" dirty="0"/>
          </a:p>
        </p:txBody>
      </p:sp>
      <p:sp>
        <p:nvSpPr>
          <p:cNvPr id="17" name="Text 12"/>
          <p:cNvSpPr/>
          <p:nvPr/>
        </p:nvSpPr>
        <p:spPr>
          <a:xfrm>
            <a:off x="3586576" y="3263375"/>
            <a:ext cx="4333133" cy="914400"/>
          </a:xfrm>
          <a:prstGeom prst="rect">
            <a:avLst/>
          </a:prstGeom>
          <a:noFill/>
        </p:spPr>
        <p:txBody>
          <a:bodyPr wrap="square" lIns="95250" tIns="95250" rIns="95250" bIns="95250" rtlCol="0" anchor="ct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低年级学生在写作过程中高度依赖视觉材料，如图片或图表，这些材料能帮助他们更好地理解和表达自己的观点。</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教师工作负担与个性化需求</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7"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8"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9"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10"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教师工作负担的现状</a:t>
            </a:r>
            <a:endParaRPr lang="en-US" sz="1440" dirty="0"/>
          </a:p>
        </p:txBody>
      </p:sp>
      <p:sp>
        <p:nvSpPr>
          <p:cNvPr id="11"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2"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55FF">
              <a:alpha val="10000"/>
            </a:srgbClr>
          </a:solidFill>
        </p:spPr>
      </p:sp>
      <p:sp>
        <p:nvSpPr>
          <p:cNvPr id="13"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在传统教学环境中，教师需为每位学生提供个性化指导，这不仅增加了教师的工作负担，也限制了他们处理其他教学任务的能力。</a:t>
            </a:r>
            <a:endParaRPr lang="en-US" sz="1440" dirty="0"/>
          </a:p>
        </p:txBody>
      </p:sp>
      <p:sp>
        <p:nvSpPr>
          <p:cNvPr id="14"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个性化需求的重要性</a:t>
            </a:r>
            <a:endParaRPr lang="en-US" sz="1440" dirty="0"/>
          </a:p>
        </p:txBody>
      </p:sp>
      <p:sp>
        <p:nvSpPr>
          <p:cNvPr id="15" name="Text 10"/>
          <p:cNvSpPr/>
          <p:nvPr/>
        </p:nvSpPr>
        <p:spPr>
          <a:xfrm>
            <a:off x="6061558" y="1938345"/>
            <a:ext cx="2395728" cy="62179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技术辅助下的教师角色转变</a:t>
            </a:r>
            <a:endParaRPr lang="en-US" sz="1440" dirty="0"/>
          </a:p>
        </p:txBody>
      </p:sp>
      <p:sp>
        <p:nvSpPr>
          <p:cNvPr id="16" name="Text 11"/>
          <p:cNvSpPr/>
          <p:nvPr/>
        </p:nvSpPr>
        <p:spPr>
          <a:xfrm>
            <a:off x="3449117" y="2340681"/>
            <a:ext cx="2267712"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每个学生的学习能力和兴趣点不同，因此，满足学生的个性化需求对于提高学习效率和激发学习兴趣至关重要。</a:t>
            </a:r>
            <a:endParaRPr lang="en-US" sz="1440" dirty="0"/>
          </a:p>
        </p:txBody>
      </p:sp>
      <p:sp>
        <p:nvSpPr>
          <p:cNvPr id="17" name="Text 12"/>
          <p:cNvSpPr/>
          <p:nvPr/>
        </p:nvSpPr>
        <p:spPr>
          <a:xfrm>
            <a:off x="6125566"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随着人工智能等技术的应用，教师的角色正在从传统的知识传递者转变为学习引导者和促进者，这有助于减轻教师的工作负担并更好地满足学生的个性化需求。</a:t>
            </a:r>
            <a:endParaRPr lang="en-US" sz="1440" dirty="0"/>
          </a:p>
        </p:txBody>
      </p:sp>
      <p:sp>
        <p:nvSpPr>
          <p:cNvPr id="18"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9"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0"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1"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55FF"/>
          </a:solidFill>
        </p:spPr>
      </p:sp>
      <p:sp>
        <p:nvSpPr>
          <p:cNvPr id="22"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3"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4"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055FF"/>
            </a:solidFill>
            <a:prstDash val="solid"/>
            <a:headEnd type="none"/>
            <a:tailEnd type="arrow"/>
          </a:ln>
        </p:spPr>
      </p:sp>
      <p:sp>
        <p:nvSpPr>
          <p:cNvPr id="25"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
        <p:nvSpPr>
          <p:cNvPr id="26"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55FF">
              <a:alpha val="10000"/>
            </a:srgbClr>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463370" y="438260"/>
            <a:ext cx="914028" cy="914028"/>
          </a:xfrm>
          <a:prstGeom prst="rect">
            <a:avLst/>
          </a:prstGeom>
        </p:spPr>
      </p:pic>
      <p:sp>
        <p:nvSpPr>
          <p:cNvPr id="3"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系统设计与功能模块</a:t>
            </a:r>
            <a:endParaRPr lang="en-US" sz="1440" dirty="0"/>
          </a:p>
        </p:txBody>
      </p:sp>
      <p:sp>
        <p:nvSpPr>
          <p:cNvPr id="4" name="Text 1"/>
          <p:cNvSpPr/>
          <p:nvPr/>
        </p:nvSpPr>
        <p:spPr>
          <a:xfrm>
            <a:off x="345154" y="742055"/>
            <a:ext cx="1356643" cy="9418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002B7F"/>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需求分析与模块定义</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sp>
        <p:nvSpPr>
          <p:cNvPr id="6"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教师需求分析</a:t>
            </a:r>
            <a:endParaRPr lang="en-US" sz="1440" dirty="0"/>
          </a:p>
        </p:txBody>
      </p:sp>
      <p:sp>
        <p:nvSpPr>
          <p:cNvPr id="7" name="Text 2"/>
          <p:cNvSpPr/>
          <p:nvPr/>
        </p:nvSpPr>
        <p:spPr>
          <a:xfrm>
            <a:off x="2743200" y="1368172"/>
            <a:ext cx="365760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在看图写话教学中，教师需要个性化指导和及时反馈，以应对学生多样化的学习需求和写作水平差异。</a:t>
            </a:r>
            <a:endParaRPr lang="en-US" sz="1440" dirty="0"/>
          </a:p>
        </p:txBody>
      </p:sp>
      <p:sp>
        <p:nvSpPr>
          <p:cNvPr id="8"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学生需求分析</a:t>
            </a:r>
            <a:endParaRPr lang="en-US" sz="1440" dirty="0"/>
          </a:p>
        </p:txBody>
      </p:sp>
      <p:sp>
        <p:nvSpPr>
          <p:cNvPr id="9"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低年级学生在看图写话学习中，需要适合其认知水平的引导和鼓励，以及安全、互动的学习环境来提升写作兴趣。</a:t>
            </a:r>
            <a:endParaRPr lang="en-US" sz="1440" dirty="0"/>
          </a:p>
        </p:txBody>
      </p:sp>
      <p:sp>
        <p:nvSpPr>
          <p:cNvPr id="10"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AI智能代理角色定义</a:t>
            </a:r>
            <a:endParaRPr lang="en-US" sz="1440" dirty="0"/>
          </a:p>
        </p:txBody>
      </p:sp>
      <p:sp>
        <p:nvSpPr>
          <p:cNvPr id="11"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AI智能代理在本项目中扮演辅助教学的角色，通过多轮问答和提示词库引导学生进行看图写话练习，提高写作能力。</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85128" y="102771"/>
            <a:ext cx="7150733" cy="58521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002B7F"/>
                </a:solidFill>
                <a:latin typeface="Arial" panose="020B0604020202020204" pitchFamily="34" charset="0"/>
                <a:ea typeface="Arial" panose="020B0604020202020204" pitchFamily="34" charset="-122"/>
                <a:cs typeface="Arial" panose="020B0604020202020204" pitchFamily="34" charset="-120"/>
              </a:rPr>
              <a:t>MultiheadUnion</a:t>
            </a:r>
            <a:r>
              <a:rPr lang="en-US" sz="2015" b="1" dirty="0">
                <a:solidFill>
                  <a:srgbClr val="002B7F"/>
                </a:solidFill>
                <a:latin typeface="微软雅黑" panose="020B0503020204020204" pitchFamily="34" charset="-122"/>
                <a:ea typeface="微软雅黑" panose="020B0503020204020204" pitchFamily="34" charset="-122"/>
                <a:cs typeface="微软雅黑" panose="020B0503020204020204" pitchFamily="34" charset="-120"/>
              </a:rPr>
              <a:t>模块设计</a:t>
            </a:r>
            <a:endParaRPr lang="en-US" sz="1440" dirty="0"/>
          </a:p>
        </p:txBody>
      </p:sp>
      <p:pic>
        <p:nvPicPr>
          <p:cNvPr id="3" name="Image 0" descr="preencoded.png"/>
          <p:cNvPicPr>
            <a:picLocks noChangeAspect="1"/>
          </p:cNvPicPr>
          <p:nvPr/>
        </p:nvPicPr>
        <p:blipFill>
          <a:blip r:embed="rId2"/>
          <a:stretch>
            <a:fillRect/>
          </a:stretch>
        </p:blipFill>
        <p:spPr>
          <a:xfrm>
            <a:off x="601489" y="222075"/>
            <a:ext cx="346608" cy="346608"/>
          </a:xfrm>
          <a:prstGeom prst="rect">
            <a:avLst/>
          </a:prstGeom>
        </p:spPr>
      </p:pic>
      <p:pic>
        <p:nvPicPr>
          <p:cNvPr id="4" name="Image 1" descr="preencoded.png"/>
          <p:cNvPicPr>
            <a:picLocks noChangeAspect="1"/>
          </p:cNvPicPr>
          <p:nvPr/>
        </p:nvPicPr>
        <p:blipFill>
          <a:blip r:embed="rId2"/>
          <a:stretch>
            <a:fillRect/>
          </a:stretch>
        </p:blipFill>
        <p:spPr>
          <a:xfrm>
            <a:off x="409897" y="222075"/>
            <a:ext cx="346608" cy="346608"/>
          </a:xfrm>
          <a:prstGeom prst="rect">
            <a:avLst/>
          </a:prstGeom>
        </p:spPr>
      </p:pic>
      <p:pic>
        <p:nvPicPr>
          <p:cNvPr id="5" name="Image 2" descr="preencoded.png"/>
          <p:cNvPicPr>
            <a:picLocks noChangeAspect="1"/>
          </p:cNvPicPr>
          <p:nvPr/>
        </p:nvPicPr>
        <p:blipFill>
          <a:blip r:embed="rId3"/>
          <a:stretch>
            <a:fillRect/>
          </a:stretch>
        </p:blipFill>
        <p:spPr>
          <a:xfrm>
            <a:off x="218305" y="222075"/>
            <a:ext cx="346608" cy="346608"/>
          </a:xfrm>
          <a:prstGeom prst="rect">
            <a:avLst/>
          </a:prstGeom>
        </p:spPr>
      </p:pic>
      <p:pic>
        <p:nvPicPr>
          <p:cNvPr id="6" name="Image 3" descr="preencoded.png"/>
          <p:cNvPicPr>
            <a:picLocks noChangeAspect="1"/>
          </p:cNvPicPr>
          <p:nvPr/>
        </p:nvPicPr>
        <p:blipFill>
          <a:blip r:embed="rId4">
            <a:alphaModFix amt="50000"/>
          </a:blip>
          <a:stretch>
            <a:fillRect/>
          </a:stretch>
        </p:blipFill>
        <p:spPr>
          <a:xfrm>
            <a:off x="312725" y="982154"/>
            <a:ext cx="4261104" cy="182880"/>
          </a:xfrm>
          <a:prstGeom prst="rect">
            <a:avLst/>
          </a:prstGeom>
        </p:spPr>
      </p:pic>
      <p:sp>
        <p:nvSpPr>
          <p:cNvPr id="7" name="Shape 1"/>
          <p:cNvSpPr/>
          <p:nvPr/>
        </p:nvSpPr>
        <p:spPr>
          <a:xfrm>
            <a:off x="1682112" y="1165609"/>
            <a:ext cx="0" cy="567089"/>
          </a:xfrm>
          <a:custGeom>
            <a:avLst/>
            <a:gdLst/>
            <a:ahLst/>
            <a:cxnLst/>
            <a:rect l="l" t="t" r="r" b="b"/>
            <a:pathLst>
              <a:path h="567089">
                <a:moveTo>
                  <a:pt x="0" y="0"/>
                </a:moveTo>
                <a:moveTo>
                  <a:pt x="0" y="0"/>
                </a:moveTo>
                <a:lnTo>
                  <a:pt x="0" y="567089"/>
                </a:lnTo>
              </a:path>
            </a:pathLst>
          </a:custGeom>
          <a:noFill/>
          <a:ln w="38100">
            <a:solidFill>
              <a:srgbClr val="0055FF"/>
            </a:solidFill>
            <a:prstDash val="solid"/>
            <a:headEnd type="none"/>
            <a:tailEnd type="none"/>
          </a:ln>
        </p:spPr>
      </p:sp>
      <p:sp>
        <p:nvSpPr>
          <p:cNvPr id="8" name="Shape 2"/>
          <p:cNvSpPr/>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0055FF"/>
            </a:solidFill>
            <a:prstDash val="solid"/>
          </a:ln>
        </p:spPr>
      </p:sp>
      <p:pic>
        <p:nvPicPr>
          <p:cNvPr id="9" name="Image 4" descr="preencoded.png"/>
          <p:cNvPicPr>
            <a:picLocks noChangeAspect="1"/>
          </p:cNvPicPr>
          <p:nvPr/>
        </p:nvPicPr>
        <p:blipFill>
          <a:blip r:embed="rId5"/>
          <a:stretch>
            <a:fillRect/>
          </a:stretch>
        </p:blipFill>
        <p:spPr>
          <a:xfrm>
            <a:off x="884165" y="1648574"/>
            <a:ext cx="1595894" cy="395023"/>
          </a:xfrm>
          <a:prstGeom prst="rect">
            <a:avLst/>
          </a:prstGeom>
        </p:spPr>
      </p:pic>
      <p:sp>
        <p:nvSpPr>
          <p:cNvPr id="10" name="Text 3"/>
          <p:cNvSpPr/>
          <p:nvPr/>
        </p:nvSpPr>
        <p:spPr>
          <a:xfrm>
            <a:off x="1409546"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Text 4"/>
          <p:cNvSpPr/>
          <p:nvPr/>
        </p:nvSpPr>
        <p:spPr>
          <a:xfrm>
            <a:off x="466877" y="2115834"/>
            <a:ext cx="2430470" cy="621792"/>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MultiheadUnion模块功能概述</a:t>
            </a:r>
            <a:endParaRPr lang="en-US" sz="1440" dirty="0"/>
          </a:p>
        </p:txBody>
      </p:sp>
      <p:sp>
        <p:nvSpPr>
          <p:cNvPr id="12" name="Text 5"/>
          <p:cNvSpPr/>
          <p:nvPr/>
        </p:nvSpPr>
        <p:spPr>
          <a:xfrm>
            <a:off x="466804" y="2737626"/>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MultiheadUnion模块通过引入Tri-Attention注意力机制，实现对多种模态输入特征的高维连接和加权处理，有效提升了跨模态信息融合的深度与准确性。</a:t>
            </a:r>
            <a:endParaRPr lang="en-US" sz="1440" dirty="0"/>
          </a:p>
        </p:txBody>
      </p:sp>
      <p:sp>
        <p:nvSpPr>
          <p:cNvPr id="13" name="Shape 6"/>
          <p:cNvSpPr/>
          <p:nvPr/>
        </p:nvSpPr>
        <p:spPr>
          <a:xfrm>
            <a:off x="4572000" y="1165034"/>
            <a:ext cx="0" cy="286867"/>
          </a:xfrm>
          <a:custGeom>
            <a:avLst/>
            <a:gdLst/>
            <a:ahLst/>
            <a:cxnLst/>
            <a:rect l="l" t="t" r="r" b="b"/>
            <a:pathLst>
              <a:path h="286867">
                <a:moveTo>
                  <a:pt x="0" y="0"/>
                </a:moveTo>
                <a:moveTo>
                  <a:pt x="0" y="0"/>
                </a:moveTo>
                <a:lnTo>
                  <a:pt x="0" y="286867"/>
                </a:lnTo>
              </a:path>
            </a:pathLst>
          </a:custGeom>
          <a:noFill/>
          <a:ln w="38100">
            <a:solidFill>
              <a:srgbClr val="0055FF"/>
            </a:solidFill>
            <a:prstDash val="solid"/>
            <a:headEnd type="none"/>
            <a:tailEnd type="none"/>
          </a:ln>
        </p:spPr>
      </p:sp>
      <p:sp>
        <p:nvSpPr>
          <p:cNvPr id="14" name="Shape 7"/>
          <p:cNvSpPr/>
          <p:nvPr/>
        </p:nvSpPr>
        <p:spPr>
          <a:xfrm>
            <a:off x="3193369" y="1649412"/>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5A85D9"/>
            </a:solidFill>
            <a:prstDash val="solid"/>
          </a:ln>
        </p:spPr>
      </p:sp>
      <p:pic>
        <p:nvPicPr>
          <p:cNvPr id="15" name="Image 5" descr="preencoded.png"/>
          <p:cNvPicPr>
            <a:picLocks noChangeAspect="1"/>
          </p:cNvPicPr>
          <p:nvPr/>
        </p:nvPicPr>
        <p:blipFill>
          <a:blip r:embed="rId6"/>
          <a:stretch>
            <a:fillRect/>
          </a:stretch>
        </p:blipFill>
        <p:spPr>
          <a:xfrm>
            <a:off x="3774053" y="1367777"/>
            <a:ext cx="1595894" cy="395023"/>
          </a:xfrm>
          <a:prstGeom prst="rect">
            <a:avLst/>
          </a:prstGeom>
        </p:spPr>
      </p:pic>
      <p:sp>
        <p:nvSpPr>
          <p:cNvPr id="16" name="Text 8"/>
          <p:cNvSpPr/>
          <p:nvPr/>
        </p:nvSpPr>
        <p:spPr>
          <a:xfrm>
            <a:off x="4299434" y="1295540"/>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9"/>
          <p:cNvSpPr/>
          <p:nvPr/>
        </p:nvSpPr>
        <p:spPr>
          <a:xfrm>
            <a:off x="3356765" y="1835036"/>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自注意力机制的应用</a:t>
            </a:r>
            <a:endParaRPr lang="en-US" sz="1440" dirty="0"/>
          </a:p>
        </p:txBody>
      </p:sp>
      <p:sp>
        <p:nvSpPr>
          <p:cNvPr id="18" name="Text 10"/>
          <p:cNvSpPr/>
          <p:nvPr/>
        </p:nvSpPr>
        <p:spPr>
          <a:xfrm>
            <a:off x="3356765" y="2174531"/>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在MultiheadUnion模块中，自注意力机制被用于增强文本与图像之间的关联理解，通过捕捉不同模态间的复杂关系，优化了模型对信息的解析能力。</a:t>
            </a:r>
            <a:endParaRPr lang="en-US" sz="1440" dirty="0"/>
          </a:p>
        </p:txBody>
      </p:sp>
      <p:sp>
        <p:nvSpPr>
          <p:cNvPr id="19" name="Shape 11"/>
          <p:cNvSpPr/>
          <p:nvPr/>
        </p:nvSpPr>
        <p:spPr>
          <a:xfrm>
            <a:off x="7461888" y="1165301"/>
            <a:ext cx="0" cy="567397"/>
          </a:xfrm>
          <a:custGeom>
            <a:avLst/>
            <a:gdLst/>
            <a:ahLst/>
            <a:cxnLst/>
            <a:rect l="l" t="t" r="r" b="b"/>
            <a:pathLst>
              <a:path h="567397">
                <a:moveTo>
                  <a:pt x="0" y="0"/>
                </a:moveTo>
                <a:moveTo>
                  <a:pt x="0" y="0"/>
                </a:moveTo>
                <a:lnTo>
                  <a:pt x="0" y="567397"/>
                </a:lnTo>
              </a:path>
            </a:pathLst>
          </a:custGeom>
          <a:noFill/>
          <a:ln w="38100">
            <a:solidFill>
              <a:srgbClr val="0055FF"/>
            </a:solidFill>
            <a:prstDash val="solid"/>
            <a:headEnd type="none"/>
            <a:tailEnd type="none"/>
          </a:ln>
        </p:spPr>
      </p:sp>
      <p:sp>
        <p:nvSpPr>
          <p:cNvPr id="20" name="Shape 12"/>
          <p:cNvSpPr/>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A2E5B9">
              <a:alpha val="0"/>
            </a:srgbClr>
          </a:solidFill>
          <a:ln w="19050">
            <a:solidFill>
              <a:srgbClr val="0055FF"/>
            </a:solidFill>
            <a:prstDash val="solid"/>
          </a:ln>
        </p:spPr>
      </p:sp>
      <p:pic>
        <p:nvPicPr>
          <p:cNvPr id="21" name="Image 6" descr="preencoded.png"/>
          <p:cNvPicPr>
            <a:picLocks noChangeAspect="1"/>
          </p:cNvPicPr>
          <p:nvPr/>
        </p:nvPicPr>
        <p:blipFill>
          <a:blip r:embed="rId5"/>
          <a:stretch>
            <a:fillRect/>
          </a:stretch>
        </p:blipFill>
        <p:spPr>
          <a:xfrm>
            <a:off x="6663941" y="1648574"/>
            <a:ext cx="1595894" cy="395023"/>
          </a:xfrm>
          <a:prstGeom prst="rect">
            <a:avLst/>
          </a:prstGeom>
        </p:spPr>
      </p:pic>
      <p:sp>
        <p:nvSpPr>
          <p:cNvPr id="22" name="Text 13"/>
          <p:cNvSpPr/>
          <p:nvPr/>
        </p:nvSpPr>
        <p:spPr>
          <a:xfrm>
            <a:off x="7189322" y="1576338"/>
            <a:ext cx="545132" cy="53949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3" name="Text 14"/>
          <p:cNvSpPr/>
          <p:nvPr/>
        </p:nvSpPr>
        <p:spPr>
          <a:xfrm>
            <a:off x="6246653" y="2115834"/>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5FF"/>
                </a:solidFill>
                <a:latin typeface="微软雅黑" panose="020B0503020204020204" pitchFamily="34" charset="-122"/>
                <a:ea typeface="微软雅黑" panose="020B0503020204020204" pitchFamily="34" charset="-122"/>
                <a:cs typeface="微软雅黑" panose="020B0503020204020204" pitchFamily="34" charset="-120"/>
              </a:rPr>
              <a:t>动态权重调整策略</a:t>
            </a:r>
            <a:endParaRPr lang="en-US" sz="1440" dirty="0"/>
          </a:p>
        </p:txBody>
      </p:sp>
      <p:sp>
        <p:nvSpPr>
          <p:cNvPr id="24" name="Text 15"/>
          <p:cNvSpPr/>
          <p:nvPr/>
        </p:nvSpPr>
        <p:spPr>
          <a:xfrm>
            <a:off x="6246653" y="2455328"/>
            <a:ext cx="243047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该模块采用动态权重调整策略，根据不同任务需求自动优化各输入特征的重要性，确保模型在处理多样化数据时能够灵活适应，提高分类与评分的准确性。</a:t>
            </a:r>
            <a:endParaRPr lang="en-US" sz="1440" dirty="0"/>
          </a:p>
        </p:txBody>
      </p:sp>
      <p:pic>
        <p:nvPicPr>
          <p:cNvPr id="25" name="Image 7" descr="preencoded.png"/>
          <p:cNvPicPr>
            <a:picLocks noChangeAspect="1"/>
          </p:cNvPicPr>
          <p:nvPr/>
        </p:nvPicPr>
        <p:blipFill>
          <a:blip r:embed="rId7">
            <a:alphaModFix amt="50000"/>
          </a:blip>
          <a:stretch>
            <a:fillRect/>
          </a:stretch>
        </p:blipFill>
        <p:spPr>
          <a:xfrm>
            <a:off x="4572000" y="982154"/>
            <a:ext cx="4261104" cy="18288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10.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11.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12.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2.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3.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4.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5.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6.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7.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8.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ags/tag9.xml><?xml version="1.0" encoding="utf-8"?>
<p:tagLst xmlns:p="http://schemas.openxmlformats.org/presentationml/2006/main">
  <p:tag name="KSO_WM_DIAGRAM_VIRTUALLY_FRAME" val="{&quot;height&quot;:169.64708661417325,&quot;left&quot;:64.02488188976378,&quot;top&quot;:82.35598425196851,&quot;width&quot;:591.95023622047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17387</Words>
  <Application>WPS 演示</Application>
  <PresentationFormat>全屏显示(16:9)</PresentationFormat>
  <Paragraphs>515</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微软雅黑</vt:lpstr>
      <vt:lpstr>微软雅黑</vt:lpstr>
      <vt:lpstr>Arial</vt:lpstr>
      <vt:lpstr>Arial</vt:lpstr>
      <vt:lpstr>Calibri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通晓宇宙</cp:lastModifiedBy>
  <cp:revision>1</cp:revision>
  <dcterms:created xsi:type="dcterms:W3CDTF">2025-03-04T03:00:09Z</dcterms:created>
  <dcterms:modified xsi:type="dcterms:W3CDTF">2025-03-04T03:00:09Z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C849FA2C517244F08B0FE2983AF12F59_12</vt:lpwstr>
  </property>
  <property fmtid="{D5CDD505-2E9C-101B-9397-08002B2CF9AE}" pid="3" name="KSOProductBuildVer">
    <vt:lpwstr>2052-12.1.0.20305</vt:lpwstr>
  </property>
</Properties>
</file>