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2" r:id="rId18"/>
    <p:sldId id="279" r:id="rId19"/>
    <p:sldId id="280" r:id="rId20"/>
    <p:sldId id="271" r:id="rId22"/>
    <p:sldId id="272" r:id="rId23"/>
    <p:sldId id="273" r:id="rId24"/>
    <p:sldId id="274" r:id="rId25"/>
    <p:sldId id="276" r:id="rId26"/>
    <p:sldId id="283" r:id="rId27"/>
    <p:sldId id="278" r:id="rId28"/>
  </p:sldIdLst>
  <p:sldSz cx="12192000" cy="6858000"/>
  <p:notesSz cx="6858000" cy="9144000"/>
  <p:embeddedFontLst>
    <p:embeddedFont>
      <p:font typeface="Noto Sans SC" panose="020B0200000000000000" charset="-122"/>
      <p:regular r:id="rId33"/>
    </p:embeddedFont>
    <p:embeddedFont>
      <p:font typeface="微软雅黑" panose="020B0503020204020204" charset="-122"/>
      <p:regular r:id="rId34"/>
    </p:embeddedFont>
    <p:embeddedFont>
      <p:font typeface="微软雅黑" panose="020B0503020204020204" pitchFamily="34" charset="-120"/>
      <p:regular r:id="rId35"/>
    </p:embeddedFont>
    <p:embeddedFont>
      <p:font typeface="Calibri" panose="020F0502020204030204" charset="0"/>
      <p:regular r:id="rId36"/>
      <p:bold r:id="rId37"/>
      <p:italic r:id="rId38"/>
      <p:boldItalic r:id="rId39"/>
    </p:embeddedFont>
    <p:embeddedFont>
      <p:font typeface="标准粗黑" panose="02000503000000000000" charset="-122"/>
      <p:regular r:id="rId40"/>
    </p:embeddedFont>
  </p:embeddedFontLst>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28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5"/>
        <p:guide pos="289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120.xml"/><Relationship Id="rId40" Type="http://schemas.openxmlformats.org/officeDocument/2006/relationships/font" Target="fonts/font8.fntdata"/><Relationship Id="rId4" Type="http://schemas.openxmlformats.org/officeDocument/2006/relationships/slide" Target="slides/slide2.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image" Target="../media/image10.jpeg"/><Relationship Id="rId12" Type="http://schemas.openxmlformats.org/officeDocument/2006/relationships/slideLayout" Target="../slideLayouts/slideLayout7.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7" Type="http://schemas.openxmlformats.org/officeDocument/2006/relationships/slideLayout" Target="../slideLayouts/slideLayout7.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8" Type="http://schemas.openxmlformats.org/officeDocument/2006/relationships/notesSlide" Target="../notesSlides/notesSlide1.xml"/><Relationship Id="rId17" Type="http://schemas.openxmlformats.org/officeDocument/2006/relationships/slideLayout" Target="../slideLayouts/slideLayout7.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5" Type="http://schemas.openxmlformats.org/officeDocument/2006/relationships/slideLayout" Target="../slideLayouts/slideLayout7.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1" Type="http://schemas.openxmlformats.org/officeDocument/2006/relationships/slideLayout" Target="../slideLayouts/slideLayout7.xml"/><Relationship Id="rId10" Type="http://schemas.openxmlformats.org/officeDocument/2006/relationships/tags" Target="../tags/tag10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0" Type="http://schemas.openxmlformats.org/officeDocument/2006/relationships/slideLayout" Target="../slideLayouts/slideLayout7.xml"/><Relationship Id="rId2" Type="http://schemas.openxmlformats.org/officeDocument/2006/relationships/tags" Target="../tags/tag102.xml"/><Relationship Id="rId19" Type="http://schemas.openxmlformats.org/officeDocument/2006/relationships/tags" Target="../tags/tag119.xml"/><Relationship Id="rId18" Type="http://schemas.openxmlformats.org/officeDocument/2006/relationships/tags" Target="../tags/tag118.xml"/><Relationship Id="rId17" Type="http://schemas.openxmlformats.org/officeDocument/2006/relationships/tags" Target="../tags/tag117.xml"/><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5.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1" Type="http://schemas.openxmlformats.org/officeDocument/2006/relationships/slideLayout" Target="../slideLayouts/slideLayout7.xml"/><Relationship Id="rId20" Type="http://schemas.openxmlformats.org/officeDocument/2006/relationships/tags" Target="../tags/tag35.xml"/><Relationship Id="rId2" Type="http://schemas.openxmlformats.org/officeDocument/2006/relationships/image" Target="../media/image6.jpeg"/><Relationship Id="rId19" Type="http://schemas.openxmlformats.org/officeDocument/2006/relationships/tags" Target="../tags/tag34.xml"/><Relationship Id="rId18" Type="http://schemas.openxmlformats.org/officeDocument/2006/relationships/tags" Target="../tags/tag33.xml"/><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1" Type="http://schemas.openxmlformats.org/officeDocument/2006/relationships/slideLayout" Target="../slideLayouts/slideLayout7.xml"/><Relationship Id="rId10" Type="http://schemas.openxmlformats.org/officeDocument/2006/relationships/tags" Target="../tags/tag50.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3" name="AutoShape 3"/>
          <p:cNvSpPr/>
          <p:nvPr/>
        </p:nvSpPr>
        <p:spPr>
          <a:xfrm>
            <a:off x="6887803" y="4506468"/>
            <a:ext cx="2077143" cy="419156"/>
          </a:xfrm>
          <a:prstGeom prst="rect">
            <a:avLst/>
          </a:prstGeom>
          <a:noFill/>
        </p:spPr>
        <p:txBody>
          <a:bodyPr vert="horz" wrap="square" lIns="66008" tIns="33052" rIns="66008" bIns="33052" rtlCol="0" anchor="ctr" anchorCtr="0">
            <a:noAutofit/>
          </a:bodyPr>
          <a:lstStyle/>
          <a:p>
            <a:pPr algn="l">
              <a:lnSpc>
                <a:spcPct val="120000"/>
              </a:lnSpc>
              <a:defRPr/>
            </a:pPr>
            <a:r>
              <a:rPr lang="en-US" sz="1800">
                <a:solidFill>
                  <a:schemeClr val="tx1">
                    <a:alpha val="100000"/>
                  </a:schemeClr>
                </a:solidFill>
                <a:latin typeface="Noto Sans SC" panose="020B0200000000000000" charset="-122"/>
                <a:ea typeface="Noto Sans SC" panose="020B0200000000000000" charset="-122"/>
                <a:cs typeface="Noto Sans SC" panose="020B0200000000000000" charset="-122"/>
              </a:rPr>
              <a:t>2025-03-27</a:t>
            </a:r>
            <a:endParaRPr lang="en-US" sz="1800">
              <a:solidFill>
                <a:schemeClr val="tx1">
                  <a:alpha val="100000"/>
                </a:schemeClr>
              </a:solidFill>
              <a:latin typeface="Noto Sans SC" panose="020B0200000000000000" charset="-122"/>
              <a:ea typeface="Noto Sans SC" panose="020B0200000000000000" charset="-122"/>
              <a:cs typeface="Noto Sans SC" panose="020B0200000000000000" charset="-122"/>
            </a:endParaRPr>
          </a:p>
        </p:txBody>
      </p:sp>
      <p:sp>
        <p:nvSpPr>
          <p:cNvPr id="4" name="AutoShape 4"/>
          <p:cNvSpPr/>
          <p:nvPr/>
        </p:nvSpPr>
        <p:spPr>
          <a:xfrm>
            <a:off x="4419600" y="3733753"/>
            <a:ext cx="3262273" cy="419156"/>
          </a:xfrm>
          <a:prstGeom prst="rect">
            <a:avLst/>
          </a:prstGeom>
          <a:noFill/>
        </p:spPr>
        <p:txBody>
          <a:bodyPr vert="horz" wrap="square" lIns="66008" tIns="33052" rIns="66008" bIns="33052" rtlCol="0" anchor="ctr" anchorCtr="1">
            <a:noAutofit/>
          </a:bodyPr>
          <a:lstStyle/>
          <a:p>
            <a:pPr algn="ctr">
              <a:defRPr/>
            </a:pPr>
            <a:r>
              <a:rPr lang="zh-CN" altLang="en-US" sz="1425">
                <a:solidFill>
                  <a:schemeClr val="tx1">
                    <a:alpha val="100000"/>
                  </a:schemeClr>
                </a:solidFill>
                <a:latin typeface="Noto Sans SC" panose="020B0200000000000000" charset="-122"/>
                <a:ea typeface="Noto Sans SC" panose="020B0200000000000000" charset="-122"/>
                <a:cs typeface="Noto Sans SC" panose="020B0200000000000000" charset="-122"/>
              </a:rPr>
              <a:t>数据科学与</a:t>
            </a:r>
            <a:r>
              <a:rPr lang="en-US" sz="1425">
                <a:solidFill>
                  <a:schemeClr val="tx1">
                    <a:alpha val="100000"/>
                  </a:schemeClr>
                </a:solidFill>
                <a:latin typeface="Noto Sans SC" panose="020B0200000000000000" charset="-122"/>
                <a:ea typeface="Noto Sans SC" panose="020B0200000000000000" charset="-122"/>
                <a:cs typeface="Noto Sans SC" panose="020B0200000000000000" charset="-122"/>
              </a:rPr>
              <a:t>大数据讯飞班第四组</a:t>
            </a:r>
            <a:endParaRPr lang="en-US" sz="1425">
              <a:solidFill>
                <a:schemeClr val="tx1">
                  <a:alpha val="100000"/>
                </a:schemeClr>
              </a:solidFill>
              <a:latin typeface="Noto Sans SC" panose="020B0200000000000000" charset="-122"/>
              <a:ea typeface="Noto Sans SC" panose="020B0200000000000000" charset="-122"/>
              <a:cs typeface="Noto Sans SC" panose="020B0200000000000000" charset="-122"/>
            </a:endParaRPr>
          </a:p>
        </p:txBody>
      </p:sp>
      <p:sp>
        <p:nvSpPr>
          <p:cNvPr id="5" name="TextBox 5"/>
          <p:cNvSpPr txBox="1"/>
          <p:nvPr/>
        </p:nvSpPr>
        <p:spPr>
          <a:xfrm>
            <a:off x="1229733" y="1752610"/>
            <a:ext cx="9732534" cy="2275165"/>
          </a:xfrm>
          <a:prstGeom prst="rect">
            <a:avLst/>
          </a:prstGeom>
        </p:spPr>
        <p:txBody>
          <a:bodyPr vert="horz" wrap="square" lIns="114300" tIns="57150" rIns="114300" bIns="57150" rtlCol="0" anchor="ctr" anchorCtr="0">
            <a:normAutofit/>
          </a:bodyPr>
          <a:lstStyle/>
          <a:p>
            <a:pPr algn="ctr">
              <a:lnSpc>
                <a:spcPct val="115000"/>
              </a:lnSpc>
            </a:pPr>
            <a:r>
              <a:rPr lang="zh-CN" altLang="en-US" sz="5400" b="1">
                <a:solidFill>
                  <a:srgbClr val="FFFFB3">
                    <a:alpha val="100000"/>
                  </a:srgbClr>
                </a:solidFill>
                <a:latin typeface="微软雅黑" panose="020B0503020204020204" charset="-122"/>
                <a:ea typeface="微软雅黑" panose="020B0503020204020204" charset="-122"/>
                <a:cs typeface="Noto Sans SC" panose="020B0200000000000000" charset="-122"/>
              </a:rPr>
              <a:t>走和平发展</a:t>
            </a:r>
            <a:r>
              <a:rPr lang="zh-CN" altLang="en-US" sz="5400" b="1">
                <a:solidFill>
                  <a:srgbClr val="FFFFB3">
                    <a:alpha val="100000"/>
                  </a:srgbClr>
                </a:solidFill>
                <a:latin typeface="微软雅黑" panose="020B0503020204020204" charset="-122"/>
                <a:ea typeface="微软雅黑" panose="020B0503020204020204" charset="-122"/>
                <a:cs typeface="Noto Sans SC" panose="020B0200000000000000" charset="-122"/>
              </a:rPr>
              <a:t>道路</a:t>
            </a:r>
            <a:endParaRPr lang="zh-CN" altLang="en-US" sz="5400" b="1">
              <a:solidFill>
                <a:srgbClr val="FFFFB3">
                  <a:alpha val="100000"/>
                </a:srgbClr>
              </a:solidFill>
              <a:latin typeface="微软雅黑" panose="020B0503020204020204" charset="-122"/>
              <a:ea typeface="微软雅黑" panose="020B0503020204020204" charset="-122"/>
              <a:cs typeface="Noto Sans SC" panose="020B0200000000000000" charset="-122"/>
            </a:endParaRPr>
          </a:p>
        </p:txBody>
      </p:sp>
      <p:sp>
        <p:nvSpPr>
          <p:cNvPr id="2" name="AutoShape 2"/>
          <p:cNvSpPr/>
          <p:nvPr/>
        </p:nvSpPr>
        <p:spPr>
          <a:xfrm>
            <a:off x="3372951" y="4499017"/>
            <a:ext cx="2056587" cy="434059"/>
          </a:xfrm>
          <a:prstGeom prst="rect">
            <a:avLst/>
          </a:prstGeom>
          <a:noFill/>
        </p:spPr>
        <p:txBody>
          <a:bodyPr vert="horz" wrap="square" lIns="66008" tIns="33052" rIns="66008" bIns="33052" rtlCol="0" anchor="ctr" anchorCtr="0">
            <a:noAutofit/>
          </a:bodyPr>
          <a:lstStyle/>
          <a:p>
            <a:pPr algn="l">
              <a:lnSpc>
                <a:spcPct val="120000"/>
              </a:lnSpc>
              <a:defRPr/>
            </a:pPr>
            <a:r>
              <a:rPr lang="en-US" sz="1800">
                <a:solidFill>
                  <a:schemeClr val="tx1">
                    <a:alpha val="100000"/>
                  </a:schemeClr>
                </a:solidFill>
                <a:latin typeface="Noto Sans SC" panose="020B0200000000000000" charset="-122"/>
                <a:ea typeface="Noto Sans SC" panose="020B0200000000000000" charset="-122"/>
                <a:cs typeface="Noto Sans SC" panose="020B0200000000000000" charset="-122"/>
              </a:rPr>
              <a:t>汇报人：王闽昊</a:t>
            </a:r>
            <a:endParaRPr lang="en-US" sz="1800">
              <a:solidFill>
                <a:schemeClr val="tx1">
                  <a:alpha val="100000"/>
                </a:schemeClr>
              </a:solidFill>
              <a:latin typeface="Noto Sans SC" panose="020B0200000000000000" charset="-122"/>
              <a:ea typeface="Noto Sans SC" panose="020B0200000000000000" charset="-122"/>
              <a:cs typeface="Noto Sans SC" panose="020B02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0000"/>
          </a:blip>
          <a:srcRect l="21792" r="21792"/>
          <a:stretch>
            <a:fillRect/>
          </a:stretch>
        </p:blipFill>
        <p:spPr>
          <a:xfrm>
            <a:off x="476023" y="1726817"/>
            <a:ext cx="4434841" cy="4434841"/>
          </a:xfrm>
          <a:prstGeom prst="roundRect">
            <a:avLst/>
          </a:prstGeom>
        </p:spPr>
      </p:pic>
      <p:sp>
        <p:nvSpPr>
          <p:cNvPr id="3" name="TextBox 3"/>
          <p:cNvSpPr txBox="1"/>
          <p:nvPr>
            <p:custDataLst>
              <p:tags r:id="rId3"/>
            </p:custDataLst>
          </p:nvPr>
        </p:nvSpPr>
        <p:spPr>
          <a:xfrm>
            <a:off x="5562187" y="4881292"/>
            <a:ext cx="6000750" cy="711336"/>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经济与社会影响</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4" name="TextBox 4"/>
          <p:cNvSpPr txBox="1"/>
          <p:nvPr>
            <p:custDataLst>
              <p:tags r:id="rId4"/>
            </p:custDataLst>
          </p:nvPr>
        </p:nvSpPr>
        <p:spPr>
          <a:xfrm>
            <a:off x="5267801" y="5523753"/>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法国殖民统治期间，对柬埔寨进行了经济剥削和资源掠夺，同时也在一定程度上引入了西方的文化和教育，对柬埔寨的社会产生了深远影响。</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5" name="AutoShape 5"/>
          <p:cNvSpPr/>
          <p:nvPr>
            <p:custDataLst>
              <p:tags r:id="rId5"/>
            </p:custDataLst>
          </p:nvPr>
        </p:nvSpPr>
        <p:spPr>
          <a:xfrm>
            <a:off x="5267801" y="1835975"/>
            <a:ext cx="238125" cy="238125"/>
          </a:xfrm>
          <a:prstGeom prst="ellipse">
            <a:avLst/>
          </a:prstGeom>
          <a:solidFill>
            <a:schemeClr val="accent1">
              <a:alpha val="100000"/>
            </a:schemeClr>
          </a:solidFill>
        </p:spPr>
      </p:sp>
      <p:sp>
        <p:nvSpPr>
          <p:cNvPr id="6" name="TextBox 6"/>
          <p:cNvSpPr txBox="1"/>
          <p:nvPr>
            <p:custDataLst>
              <p:tags r:id="rId6"/>
            </p:custDataLst>
          </p:nvPr>
        </p:nvSpPr>
        <p:spPr>
          <a:xfrm>
            <a:off x="5562187" y="1621998"/>
            <a:ext cx="6000750" cy="666079"/>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保护国地位</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7" name="TextBox 7"/>
          <p:cNvSpPr txBox="1"/>
          <p:nvPr>
            <p:custDataLst>
              <p:tags r:id="rId7"/>
            </p:custDataLst>
          </p:nvPr>
        </p:nvSpPr>
        <p:spPr>
          <a:xfrm>
            <a:off x="5267801" y="2234038"/>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1863年，柬埔寨国王诺罗敦一世与法国签订条约，承认法国对柬埔寨的保护，</a:t>
            </a:r>
            <a:r>
              <a:rPr lang="en-US" sz="1500">
                <a:solidFill>
                  <a:srgbClr val="FF0000">
                    <a:alpha val="100000"/>
                  </a:srgbClr>
                </a:solidFill>
                <a:latin typeface="微软雅黑" panose="020B0503020204020204" charset="-122"/>
                <a:ea typeface="微软雅黑" panose="020B0503020204020204" charset="-122"/>
                <a:cs typeface="微软雅黑" panose="020B0503020204020204" charset="-122"/>
              </a:rPr>
              <a:t>柬埔寨因此成为法国的保护国</a:t>
            </a: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。法国在柬埔寨享有外交和贸易权，并提供军事保护，而柬埔寨的君主制被保留。</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custDataLst>
              <p:tags r:id="rId8"/>
            </p:custDataLst>
          </p:nvPr>
        </p:nvSpPr>
        <p:spPr>
          <a:xfrm>
            <a:off x="5562187" y="3262274"/>
            <a:ext cx="6000750" cy="69755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政治控制</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9" name="TextBox 9"/>
          <p:cNvSpPr txBox="1"/>
          <p:nvPr>
            <p:custDataLst>
              <p:tags r:id="rId9"/>
            </p:custDataLst>
          </p:nvPr>
        </p:nvSpPr>
        <p:spPr>
          <a:xfrm>
            <a:off x="5267801" y="3896612"/>
            <a:ext cx="6477000" cy="914400"/>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随着时间的推移，法国在柬埔寨的权力逐渐增强，法国代表和殖民地官员掌握了柬埔寨的大部分权力，国王的权力被大大削弱。</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0" name="TextBox 10"/>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法国殖民统治下的东埔寨</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1" name="AutoShape 11"/>
          <p:cNvSpPr/>
          <p:nvPr>
            <p:custDataLst>
              <p:tags r:id="rId10"/>
            </p:custDataLst>
          </p:nvPr>
        </p:nvSpPr>
        <p:spPr>
          <a:xfrm>
            <a:off x="5267801" y="3491989"/>
            <a:ext cx="238125" cy="238125"/>
          </a:xfrm>
          <a:prstGeom prst="ellipse">
            <a:avLst/>
          </a:prstGeom>
          <a:solidFill>
            <a:schemeClr val="accent1">
              <a:alpha val="100000"/>
            </a:schemeClr>
          </a:solidFill>
        </p:spPr>
      </p:sp>
      <p:sp>
        <p:nvSpPr>
          <p:cNvPr id="12" name="AutoShape 12"/>
          <p:cNvSpPr/>
          <p:nvPr>
            <p:custDataLst>
              <p:tags r:id="rId11"/>
            </p:custDataLst>
          </p:nvPr>
        </p:nvSpPr>
        <p:spPr>
          <a:xfrm>
            <a:off x="5267801" y="5117897"/>
            <a:ext cx="238125" cy="238125"/>
          </a:xfrm>
          <a:prstGeom prst="ellipse">
            <a:avLst/>
          </a:prstGeom>
          <a:solidFill>
            <a:schemeClr val="accent1">
              <a:alpha val="100000"/>
            </a:schemeClr>
          </a:solid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AutoShape 2"/>
          <p:cNvSpPr/>
          <p:nvPr>
            <p:custDataLst>
              <p:tags r:id="rId2"/>
            </p:custDataLst>
          </p:nvPr>
        </p:nvSpPr>
        <p:spPr>
          <a:xfrm>
            <a:off x="1374316" y="3045252"/>
            <a:ext cx="9429750" cy="1656361"/>
          </a:xfrm>
          <a:prstGeom prst="roundRect">
            <a:avLst>
              <a:gd name="adj" fmla="val 16667"/>
            </a:avLst>
          </a:prstGeom>
          <a:gradFill>
            <a:gsLst>
              <a:gs pos="100000">
                <a:schemeClr val="lt2">
                  <a:alpha val="100000"/>
                </a:schemeClr>
              </a:gs>
              <a:gs pos="0">
                <a:schemeClr val="lt1">
                  <a:alpha val="100000"/>
                </a:schemeClr>
              </a:gs>
            </a:gsLst>
            <a:lin ang="0"/>
          </a:gradFill>
        </p:spPr>
      </p:sp>
      <p:sp>
        <p:nvSpPr>
          <p:cNvPr id="3" name="AutoShape 3"/>
          <p:cNvSpPr/>
          <p:nvPr>
            <p:custDataLst>
              <p:tags r:id="rId3"/>
            </p:custDataLst>
          </p:nvPr>
        </p:nvSpPr>
        <p:spPr>
          <a:xfrm>
            <a:off x="1374316" y="4823279"/>
            <a:ext cx="9429750" cy="1656361"/>
          </a:xfrm>
          <a:prstGeom prst="roundRect">
            <a:avLst>
              <a:gd name="adj" fmla="val 16667"/>
            </a:avLst>
          </a:prstGeom>
          <a:gradFill>
            <a:gsLst>
              <a:gs pos="0">
                <a:schemeClr val="lt2">
                  <a:alpha val="100000"/>
                </a:schemeClr>
              </a:gs>
              <a:gs pos="100000">
                <a:schemeClr val="lt1">
                  <a:alpha val="100000"/>
                </a:schemeClr>
              </a:gs>
            </a:gsLst>
            <a:lin ang="0"/>
          </a:gradFill>
        </p:spPr>
      </p:sp>
      <p:sp>
        <p:nvSpPr>
          <p:cNvPr id="4" name="AutoShape 4"/>
          <p:cNvSpPr/>
          <p:nvPr>
            <p:custDataLst>
              <p:tags r:id="rId4"/>
            </p:custDataLst>
          </p:nvPr>
        </p:nvSpPr>
        <p:spPr>
          <a:xfrm>
            <a:off x="1374316" y="1267225"/>
            <a:ext cx="9429750" cy="1656361"/>
          </a:xfrm>
          <a:prstGeom prst="roundRect">
            <a:avLst>
              <a:gd name="adj" fmla="val 16667"/>
            </a:avLst>
          </a:prstGeom>
          <a:gradFill>
            <a:gsLst>
              <a:gs pos="0">
                <a:schemeClr val="lt2">
                  <a:alpha val="100000"/>
                </a:schemeClr>
              </a:gs>
              <a:gs pos="100000">
                <a:schemeClr val="lt1">
                  <a:alpha val="100000"/>
                </a:schemeClr>
              </a:gs>
            </a:gsLst>
            <a:lin ang="0"/>
          </a:gradFill>
        </p:spPr>
      </p:sp>
      <p:sp>
        <p:nvSpPr>
          <p:cNvPr id="5" name="AutoShape 5"/>
          <p:cNvSpPr/>
          <p:nvPr>
            <p:custDataLst>
              <p:tags r:id="rId5"/>
            </p:custDataLst>
          </p:nvPr>
        </p:nvSpPr>
        <p:spPr>
          <a:xfrm>
            <a:off x="987242" y="5246342"/>
            <a:ext cx="810236" cy="810236"/>
          </a:xfrm>
          <a:prstGeom prst="ellipse">
            <a:avLst/>
          </a:prstGeom>
          <a:solidFill>
            <a:schemeClr val="accent1">
              <a:alpha val="100000"/>
            </a:schemeClr>
          </a:solidFill>
        </p:spPr>
      </p:sp>
      <p:sp>
        <p:nvSpPr>
          <p:cNvPr id="6" name="Freeform 6"/>
          <p:cNvSpPr/>
          <p:nvPr>
            <p:custDataLst>
              <p:tags r:id="rId6"/>
            </p:custDataLst>
          </p:nvPr>
        </p:nvSpPr>
        <p:spPr>
          <a:xfrm>
            <a:off x="1115389" y="5374489"/>
            <a:ext cx="553940" cy="553940"/>
          </a:xfrm>
          <a:custGeom>
            <a:avLst/>
            <a:gdLst/>
            <a:ahLst/>
            <a:cxnLst/>
            <a:rect l="l" t="t" r="r" b="b"/>
            <a:pathLst>
              <a:path w="304800" h="304800">
                <a:moveTo>
                  <a:pt x="190033" y="152400"/>
                </a:moveTo>
                <a:cubicBezTo>
                  <a:pt x="190033" y="90992"/>
                  <a:pt x="221771" y="56493"/>
                  <a:pt x="221771" y="56493"/>
                </a:cubicBezTo>
                <a:cubicBezTo>
                  <a:pt x="221771" y="56493"/>
                  <a:pt x="193758" y="33766"/>
                  <a:pt x="151924" y="33766"/>
                </a:cubicBezTo>
                <a:cubicBezTo>
                  <a:pt x="110090" y="33766"/>
                  <a:pt x="82067" y="56512"/>
                  <a:pt x="82067" y="56512"/>
                </a:cubicBezTo>
                <a:cubicBezTo>
                  <a:pt x="82067" y="56512"/>
                  <a:pt x="114376" y="82753"/>
                  <a:pt x="114376" y="152400"/>
                </a:cubicBezTo>
                <a:cubicBezTo>
                  <a:pt x="114376" y="219608"/>
                  <a:pt x="81858" y="248145"/>
                  <a:pt x="81858" y="248145"/>
                </a:cubicBezTo>
                <a:cubicBezTo>
                  <a:pt x="81858" y="248145"/>
                  <a:pt x="115662" y="271034"/>
                  <a:pt x="151924" y="271034"/>
                </a:cubicBezTo>
                <a:cubicBezTo>
                  <a:pt x="189043" y="271034"/>
                  <a:pt x="221799" y="248269"/>
                  <a:pt x="221799" y="248269"/>
                </a:cubicBezTo>
                <a:cubicBezTo>
                  <a:pt x="221799" y="248269"/>
                  <a:pt x="190033" y="218503"/>
                  <a:pt x="190033" y="152400"/>
                </a:cubicBezTo>
                <a:close/>
              </a:path>
              <a:path w="304800" h="304800">
                <a:moveTo>
                  <a:pt x="74095" y="62789"/>
                </a:moveTo>
                <a:cubicBezTo>
                  <a:pt x="74095" y="62789"/>
                  <a:pt x="34633" y="86839"/>
                  <a:pt x="34633" y="152800"/>
                </a:cubicBezTo>
                <a:cubicBezTo>
                  <a:pt x="34633" y="218751"/>
                  <a:pt x="74533" y="240335"/>
                  <a:pt x="74533" y="240335"/>
                </a:cubicBezTo>
                <a:cubicBezTo>
                  <a:pt x="74533" y="240335"/>
                  <a:pt x="103613" y="218742"/>
                  <a:pt x="103613" y="152800"/>
                </a:cubicBezTo>
                <a:cubicBezTo>
                  <a:pt x="103613" y="86839"/>
                  <a:pt x="74095" y="62789"/>
                  <a:pt x="74095" y="62789"/>
                </a:cubicBezTo>
                <a:close/>
              </a:path>
              <a:path w="304800" h="304800">
                <a:moveTo>
                  <a:pt x="229753" y="64570"/>
                </a:moveTo>
                <a:cubicBezTo>
                  <a:pt x="229753" y="64570"/>
                  <a:pt x="200244" y="86839"/>
                  <a:pt x="200244" y="152800"/>
                </a:cubicBezTo>
                <a:cubicBezTo>
                  <a:pt x="200244" y="218751"/>
                  <a:pt x="229305" y="240335"/>
                  <a:pt x="229305" y="240335"/>
                </a:cubicBezTo>
                <a:cubicBezTo>
                  <a:pt x="229305" y="240335"/>
                  <a:pt x="270158" y="218742"/>
                  <a:pt x="270158" y="152800"/>
                </a:cubicBezTo>
                <a:cubicBezTo>
                  <a:pt x="270158" y="86839"/>
                  <a:pt x="229753" y="64570"/>
                  <a:pt x="229753" y="64570"/>
                </a:cubicBezTo>
              </a:path>
            </a:pathLst>
          </a:custGeom>
          <a:solidFill>
            <a:srgbClr val="FFFFFF">
              <a:alpha val="100000"/>
            </a:srgbClr>
          </a:solidFill>
        </p:spPr>
      </p:sp>
      <p:sp>
        <p:nvSpPr>
          <p:cNvPr id="7" name="AutoShape 7"/>
          <p:cNvSpPr/>
          <p:nvPr>
            <p:custDataLst>
              <p:tags r:id="rId7"/>
            </p:custDataLst>
          </p:nvPr>
        </p:nvSpPr>
        <p:spPr>
          <a:xfrm>
            <a:off x="10373288" y="3468315"/>
            <a:ext cx="810236" cy="810236"/>
          </a:xfrm>
          <a:prstGeom prst="ellipse">
            <a:avLst/>
          </a:prstGeom>
          <a:solidFill>
            <a:schemeClr val="accent1">
              <a:alpha val="100000"/>
            </a:schemeClr>
          </a:solidFill>
        </p:spPr>
      </p:sp>
      <p:sp>
        <p:nvSpPr>
          <p:cNvPr id="8" name="AutoShape 8"/>
          <p:cNvSpPr/>
          <p:nvPr>
            <p:custDataLst>
              <p:tags r:id="rId8"/>
            </p:custDataLst>
          </p:nvPr>
        </p:nvSpPr>
        <p:spPr>
          <a:xfrm>
            <a:off x="987242" y="1690288"/>
            <a:ext cx="810236" cy="810236"/>
          </a:xfrm>
          <a:prstGeom prst="ellipse">
            <a:avLst/>
          </a:prstGeom>
          <a:solidFill>
            <a:schemeClr val="accent1">
              <a:alpha val="100000"/>
            </a:schemeClr>
          </a:solidFill>
        </p:spPr>
      </p:sp>
      <p:sp>
        <p:nvSpPr>
          <p:cNvPr id="9" name="Freeform 9"/>
          <p:cNvSpPr/>
          <p:nvPr>
            <p:custDataLst>
              <p:tags r:id="rId9"/>
            </p:custDataLst>
          </p:nvPr>
        </p:nvSpPr>
        <p:spPr>
          <a:xfrm>
            <a:off x="1171659" y="1892749"/>
            <a:ext cx="405314" cy="405314"/>
          </a:xfrm>
          <a:custGeom>
            <a:avLst/>
            <a:gdLst/>
            <a:ahLst/>
            <a:cxnLst/>
            <a:rect l="l" t="t" r="r" b="b"/>
            <a:pathLst>
              <a:path w="304800" h="304800">
                <a:moveTo>
                  <a:pt x="173841" y="122930"/>
                </a:moveTo>
                <a:cubicBezTo>
                  <a:pt x="179718" y="102937"/>
                  <a:pt x="177232" y="81020"/>
                  <a:pt x="166392" y="62665"/>
                </a:cubicBezTo>
                <a:cubicBezTo>
                  <a:pt x="166630" y="62998"/>
                  <a:pt x="62770" y="167697"/>
                  <a:pt x="62027" y="167040"/>
                </a:cubicBezTo>
                <a:cubicBezTo>
                  <a:pt x="80077" y="177698"/>
                  <a:pt x="101994" y="180699"/>
                  <a:pt x="121720" y="175193"/>
                </a:cubicBezTo>
                <a:cubicBezTo>
                  <a:pt x="121577" y="174689"/>
                  <a:pt x="173422" y="122853"/>
                  <a:pt x="173841" y="122930"/>
                </a:cubicBezTo>
                <a:close/>
              </a:path>
              <a:path w="304800" h="304800">
                <a:moveTo>
                  <a:pt x="155315" y="45968"/>
                </a:moveTo>
                <a:cubicBezTo>
                  <a:pt x="141322" y="32175"/>
                  <a:pt x="121301" y="22822"/>
                  <a:pt x="100127" y="22822"/>
                </a:cubicBezTo>
                <a:cubicBezTo>
                  <a:pt x="57331" y="22822"/>
                  <a:pt x="22631" y="57607"/>
                  <a:pt x="22631" y="100508"/>
                </a:cubicBezTo>
                <a:cubicBezTo>
                  <a:pt x="22631" y="121444"/>
                  <a:pt x="32156" y="141713"/>
                  <a:pt x="45587" y="155686"/>
                </a:cubicBezTo>
                <a:cubicBezTo>
                  <a:pt x="45615" y="155686"/>
                  <a:pt x="154657" y="46863"/>
                  <a:pt x="155315" y="45968"/>
                </a:cubicBezTo>
                <a:close/>
              </a:path>
              <a:path w="304800" h="304800">
                <a:moveTo>
                  <a:pt x="264909" y="252089"/>
                </a:moveTo>
                <a:cubicBezTo>
                  <a:pt x="264909" y="252089"/>
                  <a:pt x="267443" y="230200"/>
                  <a:pt x="261128" y="223885"/>
                </a:cubicBezTo>
                <a:cubicBezTo>
                  <a:pt x="260709" y="223466"/>
                  <a:pt x="188300" y="135065"/>
                  <a:pt x="188300" y="135065"/>
                </a:cubicBezTo>
                <a:lnTo>
                  <a:pt x="134417" y="188947"/>
                </a:lnTo>
                <a:lnTo>
                  <a:pt x="222818" y="262185"/>
                </a:lnTo>
                <a:cubicBezTo>
                  <a:pt x="228714" y="268919"/>
                  <a:pt x="251441" y="265557"/>
                  <a:pt x="251441" y="265557"/>
                </a:cubicBezTo>
                <a:lnTo>
                  <a:pt x="269538" y="281978"/>
                </a:lnTo>
                <a:lnTo>
                  <a:pt x="282169" y="269348"/>
                </a:lnTo>
                <a:lnTo>
                  <a:pt x="264909" y="252089"/>
                </a:lnTo>
              </a:path>
            </a:pathLst>
          </a:custGeom>
          <a:solidFill>
            <a:srgbClr val="FFFFFF">
              <a:alpha val="100000"/>
            </a:srgbClr>
          </a:solidFill>
        </p:spPr>
      </p:sp>
      <p:sp>
        <p:nvSpPr>
          <p:cNvPr id="10" name="Freeform 10"/>
          <p:cNvSpPr/>
          <p:nvPr>
            <p:custDataLst>
              <p:tags r:id="rId10"/>
            </p:custDataLst>
          </p:nvPr>
        </p:nvSpPr>
        <p:spPr>
          <a:xfrm>
            <a:off x="10569897" y="3661311"/>
            <a:ext cx="424244" cy="424244"/>
          </a:xfrm>
          <a:custGeom>
            <a:avLst/>
            <a:gdLst/>
            <a:ahLst/>
            <a:cxnLst/>
            <a:rect l="l" t="t" r="r" b="b"/>
            <a:pathLst>
              <a:path w="304800" h="304800">
                <a:moveTo>
                  <a:pt x="167640" y="106680"/>
                </a:moveTo>
                <a:lnTo>
                  <a:pt x="189586" y="139598"/>
                </a:lnTo>
                <a:cubicBezTo>
                  <a:pt x="194310" y="146761"/>
                  <a:pt x="204978" y="152400"/>
                  <a:pt x="213512" y="152400"/>
                </a:cubicBezTo>
                <a:lnTo>
                  <a:pt x="259080" y="152400"/>
                </a:lnTo>
                <a:lnTo>
                  <a:pt x="259080" y="121920"/>
                </a:lnTo>
                <a:lnTo>
                  <a:pt x="213360" y="121920"/>
                </a:lnTo>
                <a:lnTo>
                  <a:pt x="191414" y="89002"/>
                </a:lnTo>
                <a:cubicBezTo>
                  <a:pt x="185452" y="80686"/>
                  <a:pt x="178394" y="73628"/>
                  <a:pt x="170345" y="67847"/>
                </a:cubicBezTo>
                <a:lnTo>
                  <a:pt x="170069" y="67666"/>
                </a:lnTo>
                <a:lnTo>
                  <a:pt x="149952" y="54254"/>
                </a:lnTo>
                <a:cubicBezTo>
                  <a:pt x="146104" y="51911"/>
                  <a:pt x="141446" y="50521"/>
                  <a:pt x="136465" y="50521"/>
                </a:cubicBezTo>
                <a:cubicBezTo>
                  <a:pt x="131912" y="50521"/>
                  <a:pt x="127635" y="51683"/>
                  <a:pt x="123911" y="53721"/>
                </a:cubicBezTo>
                <a:lnTo>
                  <a:pt x="124044" y="53654"/>
                </a:lnTo>
                <a:lnTo>
                  <a:pt x="60950" y="91450"/>
                </a:lnTo>
                <a:lnTo>
                  <a:pt x="60950" y="167650"/>
                </a:lnTo>
                <a:lnTo>
                  <a:pt x="91430" y="167650"/>
                </a:lnTo>
                <a:lnTo>
                  <a:pt x="91430" y="106690"/>
                </a:lnTo>
                <a:lnTo>
                  <a:pt x="121910" y="91450"/>
                </a:lnTo>
                <a:lnTo>
                  <a:pt x="76190" y="304810"/>
                </a:lnTo>
                <a:lnTo>
                  <a:pt x="106670" y="304810"/>
                </a:lnTo>
                <a:lnTo>
                  <a:pt x="142484" y="188224"/>
                </a:lnTo>
                <a:lnTo>
                  <a:pt x="167630" y="213370"/>
                </a:lnTo>
                <a:lnTo>
                  <a:pt x="167630" y="304810"/>
                </a:lnTo>
                <a:lnTo>
                  <a:pt x="198110" y="304810"/>
                </a:lnTo>
                <a:lnTo>
                  <a:pt x="198110" y="182890"/>
                </a:lnTo>
                <a:lnTo>
                  <a:pt x="156962" y="141742"/>
                </a:lnTo>
                <a:lnTo>
                  <a:pt x="167630" y="106690"/>
                </a:lnTo>
                <a:close/>
              </a:path>
              <a:path w="304800" h="304800">
                <a:moveTo>
                  <a:pt x="182880" y="60960"/>
                </a:moveTo>
                <a:cubicBezTo>
                  <a:pt x="199711" y="60960"/>
                  <a:pt x="213360" y="47311"/>
                  <a:pt x="213360" y="30480"/>
                </a:cubicBezTo>
                <a:cubicBezTo>
                  <a:pt x="213360" y="13649"/>
                  <a:pt x="199711" y="0"/>
                  <a:pt x="182880" y="0"/>
                </a:cubicBezTo>
                <a:lnTo>
                  <a:pt x="182880" y="0"/>
                </a:lnTo>
                <a:cubicBezTo>
                  <a:pt x="166049" y="0"/>
                  <a:pt x="152400" y="13649"/>
                  <a:pt x="152400" y="30480"/>
                </a:cubicBezTo>
                <a:cubicBezTo>
                  <a:pt x="152400" y="47311"/>
                  <a:pt x="166049" y="60960"/>
                  <a:pt x="182880" y="60960"/>
                </a:cubicBezTo>
                <a:lnTo>
                  <a:pt x="182880" y="60960"/>
                </a:lnTo>
              </a:path>
            </a:pathLst>
          </a:custGeom>
          <a:solidFill>
            <a:srgbClr val="FFFFFF">
              <a:alpha val="100000"/>
            </a:srgbClr>
          </a:solidFill>
        </p:spPr>
      </p:sp>
      <p:sp>
        <p:nvSpPr>
          <p:cNvPr id="11" name="TextBox 11"/>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西哈努克宣布独立的经过</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2" name="TextBox 12"/>
          <p:cNvSpPr txBox="1"/>
          <p:nvPr>
            <p:custDataLst>
              <p:tags r:id="rId11"/>
            </p:custDataLst>
          </p:nvPr>
        </p:nvSpPr>
        <p:spPr>
          <a:xfrm>
            <a:off x="1986545" y="1423391"/>
            <a:ext cx="8201025" cy="571500"/>
          </a:xfrm>
          <a:prstGeom prst="rect">
            <a:avLst/>
          </a:prstGeom>
        </p:spPr>
        <p:txBody>
          <a:bodyPr vert="horz" wrap="square" lIns="114300" tIns="57150" rIns="114300" bIns="57150" rtlCol="0" anchor="ctr" anchorCtr="0">
            <a:noAutofit/>
          </a:bodyPr>
          <a:lstStyle/>
          <a:p>
            <a:pPr>
              <a:lnSpc>
                <a:spcPct val="120000"/>
              </a:lnSpc>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独立宣言</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3" name="TextBox 13"/>
          <p:cNvSpPr txBox="1"/>
          <p:nvPr>
            <p:custDataLst>
              <p:tags r:id="rId12"/>
            </p:custDataLst>
          </p:nvPr>
        </p:nvSpPr>
        <p:spPr>
          <a:xfrm>
            <a:off x="1986545" y="1881734"/>
            <a:ext cx="8201025"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1945年3月12日，西哈努克国王宣布柬埔寨脱离法国独立，并颁布了独立宣言，废除了与法国柬埔寨保护国建立和组织有关的条约和公约。</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custDataLst>
              <p:tags r:id="rId13"/>
            </p:custDataLst>
          </p:nvPr>
        </p:nvSpPr>
        <p:spPr>
          <a:xfrm>
            <a:off x="1931680" y="3229780"/>
            <a:ext cx="8201025" cy="571500"/>
          </a:xfrm>
          <a:prstGeom prst="rect">
            <a:avLst/>
          </a:prstGeom>
        </p:spPr>
        <p:txBody>
          <a:bodyPr vert="horz" wrap="square" lIns="114300" tIns="57150" rIns="114300" bIns="57150" rtlCol="0" anchor="ctr" anchorCtr="0">
            <a:noAutofit/>
          </a:bodyPr>
          <a:lstStyle/>
          <a:p>
            <a:pPr algn="r">
              <a:lnSpc>
                <a:spcPct val="120000"/>
              </a:lnSpc>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政治动荡</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5" name="TextBox 15"/>
          <p:cNvSpPr txBox="1"/>
          <p:nvPr>
            <p:custDataLst>
              <p:tags r:id="rId14"/>
            </p:custDataLst>
          </p:nvPr>
        </p:nvSpPr>
        <p:spPr>
          <a:xfrm>
            <a:off x="1931680" y="3688123"/>
            <a:ext cx="8201025" cy="781050"/>
          </a:xfrm>
          <a:prstGeom prst="rect">
            <a:avLst/>
          </a:prstGeom>
        </p:spPr>
        <p:txBody>
          <a:bodyPr vert="horz" wrap="square" lIns="114300" tIns="57150" rIns="114300" bIns="57150" rtlCol="0" anchor="t" anchorCtr="0">
            <a:noAutofit/>
          </a:bodyPr>
          <a:lstStyle/>
          <a:p>
            <a:pPr algn="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然而，独立宣言的发表并没有立即带来稳定。随后几年里，柬埔寨经历了多次政府更迭和政治动荡，包括法国军队的重新占领、总理的更替以及共产主义叛军的冲突等。</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6" name="TextBox 16"/>
          <p:cNvSpPr txBox="1"/>
          <p:nvPr>
            <p:custDataLst>
              <p:tags r:id="rId15"/>
            </p:custDataLst>
          </p:nvPr>
        </p:nvSpPr>
        <p:spPr>
          <a:xfrm>
            <a:off x="1931680" y="4882435"/>
            <a:ext cx="8201025" cy="571500"/>
          </a:xfrm>
          <a:prstGeom prst="rect">
            <a:avLst/>
          </a:prstGeom>
        </p:spPr>
        <p:txBody>
          <a:bodyPr vert="horz" wrap="square" lIns="114300" tIns="57150" rIns="114300" bIns="57150" rtlCol="0" anchor="ctr" anchorCtr="0">
            <a:noAutofit/>
          </a:bodyPr>
          <a:lstStyle/>
          <a:p>
            <a:pPr>
              <a:lnSpc>
                <a:spcPct val="120000"/>
              </a:lnSpc>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最终独立</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7" name="TextBox 17"/>
          <p:cNvSpPr txBox="1"/>
          <p:nvPr>
            <p:custDataLst>
              <p:tags r:id="rId16"/>
            </p:custDataLst>
          </p:nvPr>
        </p:nvSpPr>
        <p:spPr>
          <a:xfrm>
            <a:off x="1931680" y="5340777"/>
            <a:ext cx="8201025" cy="781050"/>
          </a:xfrm>
          <a:prstGeom prst="rect">
            <a:avLst/>
          </a:prstGeom>
        </p:spPr>
        <p:txBody>
          <a:bodyPr vert="horz" wrap="square" lIns="114300" tIns="57150" rIns="114300" bIns="5715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经过长时间的斗争和谈判，1953年11月9日，法国最终放弃对柬埔寨的主权，西哈努克国王宣布柬埔寨完全独立。</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2050898" y="1700108"/>
            <a:ext cx="906737" cy="906737"/>
          </a:xfrm>
          <a:prstGeom prst="ellipse">
            <a:avLst/>
          </a:prstGeom>
          <a:noFill/>
          <a:ln w="19050">
            <a:solidFill>
              <a:schemeClr val="accent1">
                <a:alpha val="100000"/>
              </a:schemeClr>
            </a:solidFill>
            <a:prstDash val="solid"/>
          </a:ln>
        </p:spPr>
      </p:sp>
      <p:sp>
        <p:nvSpPr>
          <p:cNvPr id="3" name="TextBox 3"/>
          <p:cNvSpPr txBox="1"/>
          <p:nvPr/>
        </p:nvSpPr>
        <p:spPr>
          <a:xfrm>
            <a:off x="1008841" y="2806248"/>
            <a:ext cx="2990850" cy="685800"/>
          </a:xfrm>
          <a:prstGeom prst="rect">
            <a:avLst/>
          </a:prstGeom>
        </p:spPr>
        <p:txBody>
          <a:bodyPr vert="horz" wrap="square" lIns="123825" tIns="123825" rIns="57150" bIns="123825" rtlCol="0" anchor="ctr" anchorCtr="0">
            <a:noAutofit/>
          </a:bodyPr>
          <a:lstStyle/>
          <a:p>
            <a:pPr algn="ctr">
              <a:lnSpc>
                <a:spcPct val="120000"/>
              </a:lnSpc>
            </a:pPr>
            <a:r>
              <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rPr>
              <a:t>政治体制</a:t>
            </a: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4" name="TextBox 4"/>
          <p:cNvSpPr txBox="1"/>
          <p:nvPr/>
        </p:nvSpPr>
        <p:spPr>
          <a:xfrm>
            <a:off x="1008841" y="3502453"/>
            <a:ext cx="2990850" cy="2752725"/>
          </a:xfrm>
          <a:prstGeom prst="rect">
            <a:avLst/>
          </a:prstGeom>
        </p:spPr>
        <p:txBody>
          <a:bodyPr vert="horz" wrap="square" lIns="123825" tIns="123825" rIns="57150" bIns="123825"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独立后，柬埔寨开始探索适合自己的政治体制。1947年5月6日，柬埔寨宣布成为君主立宪制国家，并颁布了新宪法。然而，政治体制的不稳定和政治斗争的频繁仍然是柬埔寨面临的重要挑战。</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4657799" y="2806248"/>
            <a:ext cx="2990850" cy="685800"/>
          </a:xfrm>
          <a:prstGeom prst="rect">
            <a:avLst/>
          </a:prstGeom>
        </p:spPr>
        <p:txBody>
          <a:bodyPr vert="horz" wrap="square" lIns="123825" tIns="123825" rIns="57150" bIns="123825" rtlCol="0" anchor="ctr" anchorCtr="0">
            <a:noAutofit/>
          </a:bodyPr>
          <a:lstStyle/>
          <a:p>
            <a:pPr algn="ctr">
              <a:lnSpc>
                <a:spcPct val="120000"/>
              </a:lnSpc>
            </a:pPr>
            <a:r>
              <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rPr>
              <a:t>经济发展</a:t>
            </a: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6" name="TextBox 6"/>
          <p:cNvSpPr txBox="1"/>
          <p:nvPr/>
        </p:nvSpPr>
        <p:spPr>
          <a:xfrm>
            <a:off x="4630237" y="3502453"/>
            <a:ext cx="2990850" cy="2752725"/>
          </a:xfrm>
          <a:prstGeom prst="rect">
            <a:avLst/>
          </a:prstGeom>
        </p:spPr>
        <p:txBody>
          <a:bodyPr vert="horz" wrap="square" lIns="123825" tIns="123825" rIns="57150" bIns="123825"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独立后，柬埔寨的经济逐渐步入正轨。然而，长期的战争和政治动荡对柬埔寨的经济造成了严重破坏，经济发展仍然面临诸多挑战。</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7" name="TextBox 7"/>
          <p:cNvSpPr txBox="1"/>
          <p:nvPr/>
        </p:nvSpPr>
        <p:spPr>
          <a:xfrm>
            <a:off x="8294808" y="2806248"/>
            <a:ext cx="2990850" cy="685800"/>
          </a:xfrm>
          <a:prstGeom prst="rect">
            <a:avLst/>
          </a:prstGeom>
        </p:spPr>
        <p:txBody>
          <a:bodyPr vert="horz" wrap="square" lIns="123825" tIns="123825" rIns="57150" bIns="123825" rtlCol="0" anchor="ctr" anchorCtr="0">
            <a:noAutofit/>
          </a:bodyPr>
          <a:lstStyle/>
          <a:p>
            <a:pPr algn="ctr">
              <a:lnSpc>
                <a:spcPct val="120000"/>
              </a:lnSpc>
            </a:pPr>
            <a:r>
              <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rPr>
              <a:t>国际合作与援助</a:t>
            </a: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8" name="TextBox 8"/>
          <p:cNvSpPr txBox="1"/>
          <p:nvPr/>
        </p:nvSpPr>
        <p:spPr>
          <a:xfrm>
            <a:off x="8267246" y="3502453"/>
            <a:ext cx="2990850" cy="2752725"/>
          </a:xfrm>
          <a:prstGeom prst="rect">
            <a:avLst/>
          </a:prstGeom>
        </p:spPr>
        <p:txBody>
          <a:bodyPr vert="horz" wrap="square" lIns="123825" tIns="123825" rIns="57150" bIns="123825"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独立后，柬埔寨积极寻求国际合作与援助，以推动经济恢复和发展。特别是中国等友好国家向柬埔寨提供了大量援助和支持，对柬埔寨的战后恢复与建设起到了关键作用。</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独立后东埔寨的发展与挑战</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0" name="Freeform 10"/>
          <p:cNvSpPr/>
          <p:nvPr/>
        </p:nvSpPr>
        <p:spPr>
          <a:xfrm>
            <a:off x="2279744" y="1900379"/>
            <a:ext cx="468095" cy="468095"/>
          </a:xfrm>
          <a:custGeom>
            <a:avLst/>
            <a:gdLst/>
            <a:ahLst/>
            <a:cxnLst/>
            <a:rect l="l" t="t" r="r" b="b"/>
            <a:pathLst>
              <a:path w="304800" h="304800">
                <a:moveTo>
                  <a:pt x="0" y="91440"/>
                </a:moveTo>
                <a:lnTo>
                  <a:pt x="152400" y="0"/>
                </a:lnTo>
                <a:lnTo>
                  <a:pt x="304800" y="91440"/>
                </a:lnTo>
                <a:lnTo>
                  <a:pt x="304800" y="121920"/>
                </a:lnTo>
                <a:lnTo>
                  <a:pt x="0" y="121920"/>
                </a:lnTo>
                <a:lnTo>
                  <a:pt x="0" y="91440"/>
                </a:lnTo>
                <a:close/>
              </a:path>
              <a:path w="304800" h="304800">
                <a:moveTo>
                  <a:pt x="0" y="274320"/>
                </a:moveTo>
                <a:lnTo>
                  <a:pt x="304800" y="274320"/>
                </a:lnTo>
                <a:lnTo>
                  <a:pt x="304800" y="304800"/>
                </a:lnTo>
                <a:lnTo>
                  <a:pt x="0" y="304800"/>
                </a:lnTo>
                <a:lnTo>
                  <a:pt x="0" y="274320"/>
                </a:lnTo>
                <a:close/>
              </a:path>
              <a:path w="304800" h="304800">
                <a:moveTo>
                  <a:pt x="30480" y="243840"/>
                </a:moveTo>
                <a:lnTo>
                  <a:pt x="274320" y="243840"/>
                </a:lnTo>
                <a:lnTo>
                  <a:pt x="274320" y="274320"/>
                </a:lnTo>
                <a:lnTo>
                  <a:pt x="30480" y="274320"/>
                </a:lnTo>
                <a:lnTo>
                  <a:pt x="30480" y="243840"/>
                </a:lnTo>
                <a:close/>
              </a:path>
              <a:path w="304800" h="304800">
                <a:moveTo>
                  <a:pt x="30480" y="121920"/>
                </a:moveTo>
                <a:lnTo>
                  <a:pt x="91440" y="121920"/>
                </a:lnTo>
                <a:lnTo>
                  <a:pt x="91440" y="243840"/>
                </a:lnTo>
                <a:lnTo>
                  <a:pt x="30480" y="243840"/>
                </a:lnTo>
                <a:lnTo>
                  <a:pt x="30480" y="121920"/>
                </a:lnTo>
                <a:close/>
              </a:path>
              <a:path w="304800" h="304800">
                <a:moveTo>
                  <a:pt x="121920" y="121920"/>
                </a:moveTo>
                <a:lnTo>
                  <a:pt x="182880" y="121920"/>
                </a:lnTo>
                <a:lnTo>
                  <a:pt x="182880" y="243840"/>
                </a:lnTo>
                <a:lnTo>
                  <a:pt x="121920" y="243840"/>
                </a:lnTo>
                <a:lnTo>
                  <a:pt x="121920" y="121920"/>
                </a:lnTo>
                <a:close/>
              </a:path>
              <a:path w="304800" h="304800">
                <a:moveTo>
                  <a:pt x="213360" y="121920"/>
                </a:moveTo>
                <a:lnTo>
                  <a:pt x="274320" y="121920"/>
                </a:lnTo>
                <a:lnTo>
                  <a:pt x="274320" y="243840"/>
                </a:lnTo>
                <a:lnTo>
                  <a:pt x="213360" y="243840"/>
                </a:lnTo>
                <a:lnTo>
                  <a:pt x="213360" y="121920"/>
                </a:lnTo>
              </a:path>
            </a:pathLst>
          </a:custGeom>
          <a:solidFill>
            <a:schemeClr val="accent1">
              <a:alpha val="100000"/>
            </a:schemeClr>
          </a:solidFill>
        </p:spPr>
      </p:sp>
      <p:sp>
        <p:nvSpPr>
          <p:cNvPr id="11" name="AutoShape 11"/>
          <p:cNvSpPr/>
          <p:nvPr/>
        </p:nvSpPr>
        <p:spPr>
          <a:xfrm>
            <a:off x="5687481" y="1700108"/>
            <a:ext cx="906737" cy="906737"/>
          </a:xfrm>
          <a:prstGeom prst="ellipse">
            <a:avLst/>
          </a:prstGeom>
          <a:noFill/>
          <a:ln w="19050">
            <a:solidFill>
              <a:schemeClr val="accent1">
                <a:alpha val="100000"/>
              </a:schemeClr>
            </a:solidFill>
            <a:prstDash val="solid"/>
          </a:ln>
        </p:spPr>
      </p:sp>
      <p:sp>
        <p:nvSpPr>
          <p:cNvPr id="12" name="AutoShape 12"/>
          <p:cNvSpPr/>
          <p:nvPr/>
        </p:nvSpPr>
        <p:spPr>
          <a:xfrm>
            <a:off x="9324065" y="1700108"/>
            <a:ext cx="906737" cy="906737"/>
          </a:xfrm>
          <a:prstGeom prst="ellipse">
            <a:avLst/>
          </a:prstGeom>
          <a:noFill/>
          <a:ln w="19050">
            <a:solidFill>
              <a:schemeClr val="accent1">
                <a:alpha val="100000"/>
              </a:schemeClr>
            </a:solidFill>
            <a:prstDash val="solid"/>
          </a:ln>
        </p:spPr>
      </p:sp>
      <p:sp>
        <p:nvSpPr>
          <p:cNvPr id="13" name="Freeform 13"/>
          <p:cNvSpPr/>
          <p:nvPr/>
        </p:nvSpPr>
        <p:spPr>
          <a:xfrm>
            <a:off x="5890183" y="1902809"/>
            <a:ext cx="501333" cy="501333"/>
          </a:xfrm>
          <a:custGeom>
            <a:avLst/>
            <a:gdLst/>
            <a:ahLst/>
            <a:cxnLst/>
            <a:rect l="l" t="t" r="r" b="b"/>
            <a:pathLst>
              <a:path w="304800" h="304800">
                <a:moveTo>
                  <a:pt x="257299" y="240773"/>
                </a:moveTo>
                <a:lnTo>
                  <a:pt x="257299" y="258156"/>
                </a:lnTo>
                <a:lnTo>
                  <a:pt x="47501" y="258156"/>
                </a:lnTo>
                <a:lnTo>
                  <a:pt x="47501" y="240773"/>
                </a:lnTo>
                <a:cubicBezTo>
                  <a:pt x="47501" y="240773"/>
                  <a:pt x="43015" y="231162"/>
                  <a:pt x="67361" y="208112"/>
                </a:cubicBezTo>
                <a:cubicBezTo>
                  <a:pt x="91688" y="185071"/>
                  <a:pt x="88487" y="125511"/>
                  <a:pt x="88487" y="85173"/>
                </a:cubicBezTo>
                <a:cubicBezTo>
                  <a:pt x="88487" y="44834"/>
                  <a:pt x="145142" y="43977"/>
                  <a:pt x="145142" y="43977"/>
                </a:cubicBezTo>
                <a:lnTo>
                  <a:pt x="147085" y="43977"/>
                </a:lnTo>
                <a:cubicBezTo>
                  <a:pt x="147085" y="43996"/>
                  <a:pt x="147085" y="43701"/>
                  <a:pt x="147085" y="37424"/>
                </a:cubicBezTo>
                <a:cubicBezTo>
                  <a:pt x="147085" y="33395"/>
                  <a:pt x="133560" y="18802"/>
                  <a:pt x="133560" y="18802"/>
                </a:cubicBezTo>
                <a:lnTo>
                  <a:pt x="133360" y="9973"/>
                </a:lnTo>
                <a:lnTo>
                  <a:pt x="171555" y="9973"/>
                </a:lnTo>
                <a:lnTo>
                  <a:pt x="171298" y="19136"/>
                </a:lnTo>
                <a:cubicBezTo>
                  <a:pt x="171298" y="19136"/>
                  <a:pt x="156639" y="33719"/>
                  <a:pt x="156639" y="38014"/>
                </a:cubicBezTo>
                <a:cubicBezTo>
                  <a:pt x="156639" y="42167"/>
                  <a:pt x="156639" y="43558"/>
                  <a:pt x="156639" y="43967"/>
                </a:cubicBezTo>
                <a:lnTo>
                  <a:pt x="159658" y="43967"/>
                </a:lnTo>
                <a:cubicBezTo>
                  <a:pt x="159658" y="43967"/>
                  <a:pt x="216313" y="44825"/>
                  <a:pt x="216313" y="85163"/>
                </a:cubicBezTo>
                <a:cubicBezTo>
                  <a:pt x="216313" y="125501"/>
                  <a:pt x="213112" y="185071"/>
                  <a:pt x="237449" y="208121"/>
                </a:cubicBezTo>
                <a:cubicBezTo>
                  <a:pt x="261785" y="231172"/>
                  <a:pt x="257299" y="240773"/>
                  <a:pt x="257299" y="240773"/>
                </a:cubicBezTo>
                <a:close/>
              </a:path>
              <a:path w="304800" h="304800">
                <a:moveTo>
                  <a:pt x="176327" y="267367"/>
                </a:moveTo>
                <a:cubicBezTo>
                  <a:pt x="176327" y="280559"/>
                  <a:pt x="165640" y="294827"/>
                  <a:pt x="152457" y="294827"/>
                </a:cubicBezTo>
                <a:cubicBezTo>
                  <a:pt x="139275" y="294827"/>
                  <a:pt x="128588" y="280559"/>
                  <a:pt x="128588" y="267367"/>
                </a:cubicBezTo>
                <a:cubicBezTo>
                  <a:pt x="128588" y="267662"/>
                  <a:pt x="176327" y="267062"/>
                  <a:pt x="176327" y="267367"/>
                </a:cubicBezTo>
              </a:path>
            </a:pathLst>
          </a:custGeom>
          <a:solidFill>
            <a:schemeClr val="accent1">
              <a:alpha val="100000"/>
            </a:schemeClr>
          </a:solidFill>
        </p:spPr>
      </p:sp>
      <p:sp>
        <p:nvSpPr>
          <p:cNvPr id="14" name="Freeform 14"/>
          <p:cNvSpPr/>
          <p:nvPr/>
        </p:nvSpPr>
        <p:spPr>
          <a:xfrm>
            <a:off x="9531194" y="1907238"/>
            <a:ext cx="492477" cy="492477"/>
          </a:xfrm>
          <a:custGeom>
            <a:avLst/>
            <a:gdLst/>
            <a:ahLst/>
            <a:cxnLst/>
            <a:rect l="l" t="t" r="r" b="b"/>
            <a:pathLst>
              <a:path w="323850" h="304800">
                <a:moveTo>
                  <a:pt x="265490" y="266700"/>
                </a:moveTo>
                <a:cubicBezTo>
                  <a:pt x="265490" y="266700"/>
                  <a:pt x="318068" y="266757"/>
                  <a:pt x="325450" y="215313"/>
                </a:cubicBezTo>
                <a:cubicBezTo>
                  <a:pt x="328965" y="159058"/>
                  <a:pt x="274625" y="147971"/>
                  <a:pt x="274625" y="147971"/>
                </a:cubicBezTo>
                <a:cubicBezTo>
                  <a:pt x="274625" y="147971"/>
                  <a:pt x="280807" y="64694"/>
                  <a:pt x="204511" y="55197"/>
                </a:cubicBezTo>
                <a:cubicBezTo>
                  <a:pt x="139122" y="48520"/>
                  <a:pt x="119224" y="109290"/>
                  <a:pt x="119224" y="109290"/>
                </a:cubicBezTo>
                <a:cubicBezTo>
                  <a:pt x="119224" y="109290"/>
                  <a:pt x="99527" y="90354"/>
                  <a:pt x="72809" y="105823"/>
                </a:cubicBezTo>
                <a:cubicBezTo>
                  <a:pt x="48892" y="120587"/>
                  <a:pt x="53121" y="147618"/>
                  <a:pt x="53121" y="147618"/>
                </a:cubicBezTo>
                <a:cubicBezTo>
                  <a:pt x="53121" y="147618"/>
                  <a:pt x="0" y="157944"/>
                  <a:pt x="0" y="212084"/>
                </a:cubicBezTo>
                <a:cubicBezTo>
                  <a:pt x="1191" y="266157"/>
                  <a:pt x="57693" y="266700"/>
                  <a:pt x="57693" y="266662"/>
                </a:cubicBezTo>
              </a:path>
            </a:pathLst>
          </a:custGeom>
          <a:solidFill>
            <a:schemeClr val="accent1">
              <a:alpha val="100000"/>
            </a:schemeClr>
          </a:solid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853596" y="3131537"/>
            <a:ext cx="10484808" cy="1798058"/>
          </a:xfrm>
          <a:prstGeom prst="rect">
            <a:avLst/>
          </a:prstGeom>
        </p:spPr>
        <p:txBody>
          <a:bodyPr vert="horz" wrap="square" lIns="114300" tIns="57150" rIns="114300" bIns="57150" rtlCol="0" anchor="t" anchorCtr="0">
            <a:noAutofit/>
          </a:bodyPr>
          <a:lstStyle/>
          <a:p>
            <a:pPr algn="ctr">
              <a:lnSpc>
                <a:spcPct val="120000"/>
              </a:lnSpc>
            </a:pPr>
            <a:r>
              <a:rPr lang="en-US" sz="6600" b="1" dirty="0">
                <a:solidFill>
                  <a:srgbClr val="CD9B63"/>
                </a:solidFill>
                <a:latin typeface="微软雅黑" panose="020B0503020204020204" charset="-122"/>
                <a:ea typeface="微软雅黑" panose="020B0503020204020204" charset="-122"/>
                <a:cs typeface="微软雅黑" panose="020B0503020204020204" pitchFamily="34" charset="-120"/>
              </a:rPr>
              <a:t>两个事件对比：解放与独立</a:t>
            </a:r>
            <a:endParaRPr lang="en-US" sz="6600" b="1" dirty="0">
              <a:solidFill>
                <a:srgbClr val="CD9B63"/>
              </a:solidFill>
              <a:latin typeface="微软雅黑" panose="020B0503020204020204" charset="-122"/>
              <a:ea typeface="微软雅黑" panose="020B0503020204020204" charset="-122"/>
              <a:cs typeface="微软雅黑" panose="020B0503020204020204" pitchFamily="34" charset="-120"/>
            </a:endParaRPr>
          </a:p>
        </p:txBody>
      </p:sp>
      <p:sp>
        <p:nvSpPr>
          <p:cNvPr id="5" name="TextBox 3"/>
          <p:cNvSpPr txBox="1"/>
          <p:nvPr/>
        </p:nvSpPr>
        <p:spPr>
          <a:xfrm>
            <a:off x="4634594" y="1219349"/>
            <a:ext cx="2922600" cy="929640"/>
          </a:xfrm>
          <a:prstGeom prst="rect">
            <a:avLst/>
          </a:prstGeom>
        </p:spPr>
        <p:txBody>
          <a:bodyPr vert="horz" wrap="square" lIns="91440" tIns="45720" rIns="91440" bIns="45720" rtlCol="0" anchor="ctr" anchorCtr="0">
            <a:noAutofit/>
          </a:bodyPr>
          <a:lstStyle/>
          <a:p>
            <a:pPr algn="ctr">
              <a:lnSpc>
                <a:spcPct val="90000"/>
              </a:lnSpc>
            </a:pPr>
            <a:r>
              <a:rPr lang="zh-CN" altLang="en-US" sz="3300" b="1">
                <a:solidFill>
                  <a:srgbClr val="DD0401">
                    <a:alpha val="100000"/>
                  </a:srgbClr>
                </a:solidFill>
                <a:latin typeface="微软雅黑" panose="020B0503020204020204" charset="-122"/>
                <a:ea typeface="微软雅黑" panose="020B0503020204020204" charset="-122"/>
                <a:cs typeface="Noto Sans SC" panose="020B0200000000000000" charset="-122"/>
              </a:rPr>
              <a:t>第</a:t>
            </a:r>
            <a:r>
              <a:rPr lang="zh-CN" altLang="en-US" sz="3300" b="1">
                <a:solidFill>
                  <a:srgbClr val="DD0401">
                    <a:alpha val="100000"/>
                  </a:srgbClr>
                </a:solidFill>
                <a:latin typeface="微软雅黑" panose="020B0503020204020204" charset="-122"/>
                <a:ea typeface="微软雅黑" panose="020B0503020204020204" charset="-122"/>
                <a:cs typeface="Noto Sans SC" panose="020B0200000000000000" charset="-122"/>
              </a:rPr>
              <a:t>三部分</a:t>
            </a:r>
            <a:endParaRPr lang="zh-CN" altLang="en-US" sz="3300" b="1">
              <a:solidFill>
                <a:srgbClr val="DD0401">
                  <a:alpha val="100000"/>
                </a:srgb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0000"/>
          </a:blip>
          <a:srcRect t="31782" b="31782"/>
          <a:stretch>
            <a:fillRect/>
          </a:stretch>
        </p:blipFill>
        <p:spPr>
          <a:xfrm>
            <a:off x="0" y="0"/>
            <a:ext cx="12192000" cy="3331649"/>
          </a:xfrm>
          <a:prstGeom prst="rect">
            <a:avLst/>
          </a:prstGeom>
        </p:spPr>
      </p:pic>
      <p:sp>
        <p:nvSpPr>
          <p:cNvPr id="3" name="AutoShape 3"/>
          <p:cNvSpPr/>
          <p:nvPr/>
        </p:nvSpPr>
        <p:spPr>
          <a:xfrm>
            <a:off x="554850" y="2152738"/>
            <a:ext cx="11082301" cy="4070362"/>
          </a:xfrm>
          <a:prstGeom prst="roundRect">
            <a:avLst>
              <a:gd name="adj" fmla="val 5898"/>
            </a:avLst>
          </a:prstGeom>
          <a:solidFill>
            <a:srgbClr val="FFFFFF">
              <a:alpha val="100000"/>
            </a:srgbClr>
          </a:solidFill>
          <a:effectLst>
            <a:outerShdw blurRad="361950">
              <a:schemeClr val="dk1">
                <a:alpha val="6000"/>
              </a:schemeClr>
            </a:outerShdw>
          </a:effectLst>
        </p:spPr>
      </p:sp>
      <p:sp>
        <p:nvSpPr>
          <p:cNvPr id="4" name="TextBox 4"/>
          <p:cNvSpPr txBox="1"/>
          <p:nvPr/>
        </p:nvSpPr>
        <p:spPr>
          <a:xfrm>
            <a:off x="962451" y="3586749"/>
            <a:ext cx="10267099" cy="2329399"/>
          </a:xfrm>
          <a:prstGeom prst="rect">
            <a:avLst/>
          </a:prstGeom>
        </p:spPr>
        <p:txBody>
          <a:bodyPr vert="horz" wrap="square" lIns="123825" tIns="123825" rIns="57150" bIns="123825" rtlCol="0" anchor="t" anchorCtr="0">
            <a:normAutofit/>
          </a:bodyPr>
          <a:lstStyle/>
          <a:p>
            <a:pPr>
              <a:lnSpc>
                <a:spcPct val="140000"/>
              </a:lnSpc>
            </a:pPr>
            <a:r>
              <a:rPr lang="en-US" sz="1500" b="1">
                <a:solidFill>
                  <a:schemeClr val="accent1">
                    <a:alpha val="100000"/>
                  </a:schemeClr>
                </a:solidFill>
                <a:latin typeface="微软雅黑" panose="020B0503020204020204" charset="-122"/>
                <a:ea typeface="微软雅黑" panose="020B0503020204020204" charset="-122"/>
                <a:cs typeface="Noto Sans SC" panose="020B0200000000000000" charset="-122"/>
              </a:rPr>
              <a:t>目标差异</a:t>
            </a:r>
            <a:endParaRPr lang="en-US" sz="15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500">
                <a:solidFill>
                  <a:srgbClr val="FF0000">
                    <a:alpha val="100000"/>
                  </a:srgbClr>
                </a:solidFill>
                <a:latin typeface="微软雅黑" panose="020B0503020204020204" charset="-122"/>
                <a:ea typeface="微软雅黑" panose="020B0503020204020204" charset="-122"/>
                <a:cs typeface="Noto Sans SC" panose="020B0200000000000000" charset="-122"/>
              </a:rPr>
              <a:t>解放</a:t>
            </a:r>
            <a:r>
              <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rPr>
              <a:t>通常指的是某个</a:t>
            </a:r>
            <a:r>
              <a:rPr lang="en-US" sz="1500">
                <a:solidFill>
                  <a:srgbClr val="FF0000">
                    <a:alpha val="100000"/>
                  </a:srgbClr>
                </a:solidFill>
                <a:latin typeface="微软雅黑" panose="020B0503020204020204" charset="-122"/>
                <a:ea typeface="微软雅黑" panose="020B0503020204020204" charset="-122"/>
                <a:cs typeface="Noto Sans SC" panose="020B0200000000000000" charset="-122"/>
              </a:rPr>
              <a:t>被外来势力统治或压迫</a:t>
            </a:r>
            <a:r>
              <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rPr>
              <a:t>的民族，通过</a:t>
            </a:r>
            <a:r>
              <a:rPr lang="en-US" sz="1500">
                <a:solidFill>
                  <a:srgbClr val="FF0000">
                    <a:alpha val="100000"/>
                  </a:srgbClr>
                </a:solidFill>
                <a:latin typeface="微软雅黑" panose="020B0503020204020204" charset="-122"/>
                <a:ea typeface="微软雅黑" panose="020B0503020204020204" charset="-122"/>
                <a:cs typeface="Noto Sans SC" panose="020B0200000000000000" charset="-122"/>
              </a:rPr>
              <a:t>斗争摆脱</a:t>
            </a:r>
            <a:r>
              <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rPr>
              <a:t>这种统治或压迫，</a:t>
            </a:r>
            <a:r>
              <a:rPr lang="en-US" sz="1500">
                <a:solidFill>
                  <a:srgbClr val="FF0000">
                    <a:alpha val="100000"/>
                  </a:srgbClr>
                </a:solidFill>
                <a:latin typeface="微软雅黑" panose="020B0503020204020204" charset="-122"/>
                <a:ea typeface="微软雅黑" panose="020B0503020204020204" charset="-122"/>
                <a:cs typeface="Noto Sans SC" panose="020B0200000000000000" charset="-122"/>
              </a:rPr>
              <a:t>恢复</a:t>
            </a:r>
            <a:r>
              <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rPr>
              <a:t>或确立该民族的</a:t>
            </a:r>
            <a:r>
              <a:rPr lang="en-US" sz="1500">
                <a:solidFill>
                  <a:srgbClr val="FF0000">
                    <a:alpha val="100000"/>
                  </a:srgbClr>
                </a:solidFill>
                <a:latin typeface="微软雅黑" panose="020B0503020204020204" charset="-122"/>
                <a:ea typeface="微软雅黑" panose="020B0503020204020204" charset="-122"/>
                <a:cs typeface="Noto Sans SC" panose="020B0200000000000000" charset="-122"/>
              </a:rPr>
              <a:t>自主权和独立</a:t>
            </a:r>
            <a:r>
              <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rPr>
              <a:t>性。而</a:t>
            </a:r>
            <a:r>
              <a:rPr lang="en-US" sz="1500">
                <a:solidFill>
                  <a:srgbClr val="161313">
                    <a:alpha val="100000"/>
                  </a:srgbClr>
                </a:solidFill>
                <a:highlight>
                  <a:srgbClr val="FFFF00"/>
                </a:highlight>
                <a:latin typeface="微软雅黑" panose="020B0503020204020204" charset="-122"/>
                <a:ea typeface="微软雅黑" panose="020B0503020204020204" charset="-122"/>
                <a:cs typeface="Noto Sans SC" panose="020B0200000000000000" charset="-122"/>
              </a:rPr>
              <a:t>独立</a:t>
            </a:r>
            <a:r>
              <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rPr>
              <a:t>则侧重于</a:t>
            </a:r>
            <a:r>
              <a:rPr lang="en-US" sz="1500">
                <a:solidFill>
                  <a:srgbClr val="161313">
                    <a:alpha val="100000"/>
                  </a:srgbClr>
                </a:solidFill>
                <a:highlight>
                  <a:srgbClr val="FFFF00"/>
                </a:highlight>
                <a:latin typeface="微软雅黑" panose="020B0503020204020204" charset="-122"/>
                <a:ea typeface="微软雅黑" panose="020B0503020204020204" charset="-122"/>
                <a:cs typeface="Noto Sans SC" panose="020B0200000000000000" charset="-122"/>
              </a:rPr>
              <a:t>建立自己独立的国家政权</a:t>
            </a:r>
            <a:r>
              <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rPr>
              <a:t>，确保民族在</a:t>
            </a:r>
            <a:r>
              <a:rPr lang="en-US" sz="1500">
                <a:solidFill>
                  <a:srgbClr val="161313">
                    <a:alpha val="100000"/>
                  </a:srgbClr>
                </a:solidFill>
                <a:highlight>
                  <a:srgbClr val="FFFF00"/>
                </a:highlight>
                <a:latin typeface="微软雅黑" panose="020B0503020204020204" charset="-122"/>
                <a:ea typeface="微软雅黑" panose="020B0503020204020204" charset="-122"/>
                <a:cs typeface="Noto Sans SC" panose="020B0200000000000000" charset="-122"/>
              </a:rPr>
              <a:t>政治、经济和文化上的全面自主</a:t>
            </a:r>
            <a:r>
              <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rPr>
              <a:t>。</a:t>
            </a:r>
            <a:endPar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500" b="1">
                <a:solidFill>
                  <a:schemeClr val="accent1">
                    <a:alpha val="100000"/>
                  </a:schemeClr>
                </a:solidFill>
                <a:latin typeface="微软雅黑" panose="020B0503020204020204" charset="-122"/>
                <a:ea typeface="微软雅黑" panose="020B0503020204020204" charset="-122"/>
                <a:cs typeface="Noto Sans SC" panose="020B0200000000000000" charset="-122"/>
              </a:rPr>
              <a:t>背景不同</a:t>
            </a:r>
            <a:endParaRPr lang="en-US" sz="15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rPr>
              <a:t>解放运动往往发生在殖民地或半殖民地地区，是民族反抗外来侵略、奴役或压迫的斗争。而独立运动则更多地涉及一个民族在本土上争取建立自己国家的努力，可能是在外国直接占领或严重干涉的情况下发生。</a:t>
            </a:r>
            <a:endParaRPr lang="en-US" sz="1500">
              <a:solidFill>
                <a:srgbClr val="161313">
                  <a:alpha val="100000"/>
                </a:srgbClr>
              </a:solidFill>
              <a:latin typeface="微软雅黑" panose="020B0503020204020204" charset="-122"/>
              <a:ea typeface="微软雅黑" panose="020B0503020204020204" charset="-122"/>
              <a:cs typeface="Noto Sans SC" panose="020B0200000000000000" charset="-122"/>
            </a:endParaRPr>
          </a:p>
        </p:txBody>
      </p:sp>
      <p:sp>
        <p:nvSpPr>
          <p:cNvPr id="5" name="TextBox 5"/>
          <p:cNvSpPr txBox="1"/>
          <p:nvPr/>
        </p:nvSpPr>
        <p:spPr>
          <a:xfrm>
            <a:off x="998566" y="2417249"/>
            <a:ext cx="9998584"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rgbClr val="161313">
                    <a:alpha val="100000"/>
                  </a:srgbClr>
                </a:solidFill>
                <a:latin typeface="微软雅黑" panose="020B0503020204020204" charset="-122"/>
                <a:ea typeface="微软雅黑" panose="020B0503020204020204" charset="-122"/>
                <a:cs typeface="Noto Sans SC" panose="020B0200000000000000" charset="-122"/>
              </a:rPr>
              <a:t>解放与独立的异同点</a:t>
            </a:r>
            <a:endParaRPr lang="en-US" sz="3000" b="1">
              <a:solidFill>
                <a:srgbClr val="161313">
                  <a:alpha val="100000"/>
                </a:srgb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5765057" y="1844815"/>
            <a:ext cx="5367290" cy="3901440"/>
          </a:xfrm>
          <a:prstGeom prst="rect">
            <a:avLst/>
          </a:prstGeom>
        </p:spPr>
        <p:txBody>
          <a:bodyPr vert="horz" wrap="square" lIns="123825" tIns="123825" rIns="57150" bIns="123825" rtlCol="0" anchor="t" anchorCtr="0">
            <a:normAutofit/>
          </a:bodyPr>
          <a:lstStyle/>
          <a:p>
            <a:pPr>
              <a:lnSpc>
                <a:spcPct val="140000"/>
              </a:lnSpc>
            </a:pPr>
            <a:r>
              <a:rPr lang="en-US" sz="1500" b="1">
                <a:solidFill>
                  <a:schemeClr val="accent1">
                    <a:alpha val="100000"/>
                  </a:schemeClr>
                </a:solidFill>
                <a:latin typeface="微软雅黑" panose="020B0503020204020204" charset="-122"/>
                <a:ea typeface="微软雅黑" panose="020B0503020204020204" charset="-122"/>
                <a:cs typeface="Noto Sans SC" panose="020B0200000000000000" charset="-122"/>
              </a:rPr>
              <a:t>手段与策略</a:t>
            </a:r>
            <a:endParaRPr lang="en-US" sz="15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解放运动可能包括武装起义、政治谈判、外交斗争等多种方式，需要长期的努力和坚持，以赢得国际社会的支持和认可。独立运动同样可能采用武装斗争的方式，但更侧重于直接的军事对抗和战场上的胜利，同时利用外交渠道和国际舆论来争取更多的支持。</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500" b="1">
                <a:solidFill>
                  <a:schemeClr val="accent1">
                    <a:alpha val="100000"/>
                  </a:schemeClr>
                </a:solidFill>
                <a:latin typeface="微软雅黑" panose="020B0503020204020204" charset="-122"/>
                <a:ea typeface="微软雅黑" panose="020B0503020204020204" charset="-122"/>
                <a:cs typeface="Noto Sans SC" panose="020B0200000000000000" charset="-122"/>
              </a:rPr>
              <a:t>结果与影响</a:t>
            </a:r>
            <a:endParaRPr lang="en-US" sz="15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解放运动往往导致被压迫民族获得政治、经济和文化上的自主权，但不一定立即建立独立的国家。独立运动则直接导致新国家的诞生，对地区乃至世界政治格局产生深远影响。</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pic>
        <p:nvPicPr>
          <p:cNvPr id="3" name="Picture 3"/>
          <p:cNvPicPr>
            <a:picLocks noChangeAspect="1"/>
          </p:cNvPicPr>
          <p:nvPr/>
        </p:nvPicPr>
        <p:blipFill>
          <a:blip r:embed="rId2">
            <a:alphaModFix amt="98000"/>
          </a:blip>
          <a:srcRect/>
          <a:stretch>
            <a:fillRect/>
          </a:stretch>
        </p:blipFill>
        <p:spPr>
          <a:xfrm>
            <a:off x="665674" y="1468856"/>
            <a:ext cx="4857392" cy="4857392"/>
          </a:xfrm>
          <a:prstGeom prst="diamond">
            <a:avLst/>
          </a:prstGeom>
        </p:spPr>
      </p:pic>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解放与独立的异同点</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12" name="TextBox 4"/>
          <p:cNvSpPr txBox="1"/>
          <p:nvPr/>
        </p:nvSpPr>
        <p:spPr>
          <a:xfrm>
            <a:off x="456973" y="248183"/>
            <a:ext cx="11239500" cy="914400"/>
          </a:xfrm>
          <a:prstGeom prst="rect">
            <a:avLst/>
          </a:prstGeom>
        </p:spPr>
        <p:txBody>
          <a:bodyPr vert="horz" wrap="square" lIns="123825" tIns="123825" rIns="57150" bIns="123825" rtlCol="0" anchor="ctr" anchorCtr="0">
            <a:noAutofit/>
          </a:bodyPr>
          <a:p>
            <a:pPr>
              <a:lnSpc>
                <a:spcPct val="140000"/>
              </a:lnSpc>
            </a:pPr>
            <a:r>
              <a:rPr lang="zh-CN" alt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时间</a:t>
            </a: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线对比分析</a:t>
            </a:r>
            <a:endParaRPr lang="zh-CN" alt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34" name="AutoShape 2"/>
          <p:cNvSpPr/>
          <p:nvPr/>
        </p:nvSpPr>
        <p:spPr>
          <a:xfrm>
            <a:off x="1374316" y="3045252"/>
            <a:ext cx="9429750" cy="1656361"/>
          </a:xfrm>
          <a:prstGeom prst="roundRect">
            <a:avLst>
              <a:gd name="adj" fmla="val 16667"/>
            </a:avLst>
          </a:prstGeom>
          <a:gradFill>
            <a:gsLst>
              <a:gs pos="100000">
                <a:schemeClr val="lt2">
                  <a:alpha val="100000"/>
                </a:schemeClr>
              </a:gs>
              <a:gs pos="0">
                <a:schemeClr val="lt1">
                  <a:alpha val="100000"/>
                </a:schemeClr>
              </a:gs>
            </a:gsLst>
            <a:lin ang="0"/>
          </a:gradFill>
        </p:spPr>
      </p:sp>
      <p:sp>
        <p:nvSpPr>
          <p:cNvPr id="35" name="AutoShape 3"/>
          <p:cNvSpPr/>
          <p:nvPr/>
        </p:nvSpPr>
        <p:spPr>
          <a:xfrm>
            <a:off x="1374316" y="4823279"/>
            <a:ext cx="9429750" cy="1656361"/>
          </a:xfrm>
          <a:prstGeom prst="roundRect">
            <a:avLst>
              <a:gd name="adj" fmla="val 16667"/>
            </a:avLst>
          </a:prstGeom>
          <a:gradFill>
            <a:gsLst>
              <a:gs pos="0">
                <a:schemeClr val="lt2">
                  <a:alpha val="100000"/>
                </a:schemeClr>
              </a:gs>
              <a:gs pos="100000">
                <a:schemeClr val="lt1">
                  <a:alpha val="100000"/>
                </a:schemeClr>
              </a:gs>
            </a:gsLst>
            <a:lin ang="0"/>
          </a:gradFill>
        </p:spPr>
      </p:sp>
      <p:sp>
        <p:nvSpPr>
          <p:cNvPr id="36" name="AutoShape 4"/>
          <p:cNvSpPr/>
          <p:nvPr/>
        </p:nvSpPr>
        <p:spPr>
          <a:xfrm>
            <a:off x="1374316" y="1267225"/>
            <a:ext cx="9429750" cy="1656361"/>
          </a:xfrm>
          <a:prstGeom prst="roundRect">
            <a:avLst>
              <a:gd name="adj" fmla="val 16667"/>
            </a:avLst>
          </a:prstGeom>
          <a:gradFill>
            <a:gsLst>
              <a:gs pos="0">
                <a:schemeClr val="lt2">
                  <a:alpha val="100000"/>
                </a:schemeClr>
              </a:gs>
              <a:gs pos="100000">
                <a:schemeClr val="lt1">
                  <a:alpha val="100000"/>
                </a:schemeClr>
              </a:gs>
            </a:gsLst>
            <a:lin ang="0"/>
          </a:gradFill>
        </p:spPr>
      </p:sp>
      <p:sp>
        <p:nvSpPr>
          <p:cNvPr id="37" name="AutoShape 5"/>
          <p:cNvSpPr/>
          <p:nvPr/>
        </p:nvSpPr>
        <p:spPr>
          <a:xfrm>
            <a:off x="987242" y="5246342"/>
            <a:ext cx="810236" cy="810236"/>
          </a:xfrm>
          <a:prstGeom prst="ellipse">
            <a:avLst/>
          </a:prstGeom>
          <a:solidFill>
            <a:schemeClr val="accent1">
              <a:alpha val="100000"/>
            </a:schemeClr>
          </a:solidFill>
        </p:spPr>
      </p:sp>
      <p:sp>
        <p:nvSpPr>
          <p:cNvPr id="39" name="AutoShape 7"/>
          <p:cNvSpPr/>
          <p:nvPr/>
        </p:nvSpPr>
        <p:spPr>
          <a:xfrm>
            <a:off x="10373288" y="3468315"/>
            <a:ext cx="810236" cy="810236"/>
          </a:xfrm>
          <a:prstGeom prst="ellipse">
            <a:avLst/>
          </a:prstGeom>
          <a:solidFill>
            <a:schemeClr val="accent1">
              <a:alpha val="100000"/>
            </a:schemeClr>
          </a:solidFill>
        </p:spPr>
      </p:sp>
      <p:sp>
        <p:nvSpPr>
          <p:cNvPr id="40" name="AutoShape 8"/>
          <p:cNvSpPr/>
          <p:nvPr/>
        </p:nvSpPr>
        <p:spPr>
          <a:xfrm>
            <a:off x="987242" y="1690288"/>
            <a:ext cx="810236" cy="810236"/>
          </a:xfrm>
          <a:prstGeom prst="ellipse">
            <a:avLst/>
          </a:prstGeom>
          <a:solidFill>
            <a:schemeClr val="accent1">
              <a:alpha val="100000"/>
            </a:schemeClr>
          </a:solidFill>
        </p:spPr>
      </p:sp>
      <p:sp>
        <p:nvSpPr>
          <p:cNvPr id="43" name="TextBox 12"/>
          <p:cNvSpPr txBox="1"/>
          <p:nvPr/>
        </p:nvSpPr>
        <p:spPr>
          <a:xfrm>
            <a:off x="1986545" y="1194791"/>
            <a:ext cx="8201025" cy="571500"/>
          </a:xfrm>
          <a:prstGeom prst="rect">
            <a:avLst/>
          </a:prstGeom>
        </p:spPr>
        <p:txBody>
          <a:bodyPr vert="horz" wrap="square" lIns="114300" tIns="57150" rIns="114300" bIns="57150" rtlCol="0" anchor="ctr" anchorCtr="0">
            <a:noAutofit/>
          </a:bodyPr>
          <a:p>
            <a:pPr marL="0" indent="0">
              <a:lnSpc>
                <a:spcPct val="100000"/>
              </a:lnSpc>
              <a:spcBef>
                <a:spcPts val="375"/>
              </a:spcBef>
              <a:buNone/>
            </a:pPr>
            <a:r>
              <a:rPr lang="en-US" sz="2400" b="1" dirty="0">
                <a:solidFill>
                  <a:srgbClr val="A06E36"/>
                </a:solidFill>
                <a:latin typeface="微软雅黑" panose="020B0503020204020204" charset="-122"/>
                <a:ea typeface="微软雅黑" panose="020B0503020204020204" charset="-122"/>
                <a:cs typeface="微软雅黑" panose="020B0503020204020204" pitchFamily="34" charset="-120"/>
                <a:sym typeface="+mn-ea"/>
              </a:rPr>
              <a:t>西昌解放的历史意义</a:t>
            </a:r>
            <a:endParaRPr lang="en-US" sz="2400" b="1" dirty="0">
              <a:solidFill>
                <a:srgbClr val="A06E36"/>
              </a:solidFill>
              <a:latin typeface="微软雅黑" panose="020B0503020204020204" charset="-122"/>
              <a:ea typeface="微软雅黑" panose="020B0503020204020204" charset="-122"/>
              <a:cs typeface="微软雅黑" panose="020B0503020204020204" pitchFamily="34" charset="-120"/>
              <a:sym typeface="+mn-ea"/>
            </a:endParaRPr>
          </a:p>
        </p:txBody>
      </p:sp>
      <p:sp>
        <p:nvSpPr>
          <p:cNvPr id="44" name="TextBox 13"/>
          <p:cNvSpPr txBox="1"/>
          <p:nvPr/>
        </p:nvSpPr>
        <p:spPr>
          <a:xfrm>
            <a:off x="1986545" y="1881734"/>
            <a:ext cx="8201025" cy="781050"/>
          </a:xfrm>
          <a:prstGeom prst="rect">
            <a:avLst/>
          </a:prstGeom>
        </p:spPr>
        <p:txBody>
          <a:bodyPr vert="horz" wrap="square" lIns="114300" tIns="57150" rIns="114300" bIns="57150" rtlCol="0" anchor="t" anchorCtr="0">
            <a:noAutofit/>
          </a:bodyPr>
          <a:p>
            <a:pPr marL="0" indent="0">
              <a:lnSpc>
                <a:spcPct val="100000"/>
              </a:lnSpc>
              <a:buNone/>
            </a:pPr>
            <a:r>
              <a:rPr lang="en-US" sz="1500" dirty="0">
                <a:solidFill>
                  <a:schemeClr val="tx1"/>
                </a:solidFill>
                <a:latin typeface="微软雅黑" panose="020B0503020204020204" charset="-122"/>
                <a:ea typeface="微软雅黑" panose="020B0503020204020204" charset="-122"/>
                <a:cs typeface="微软雅黑" panose="020B0503020204020204" pitchFamily="34" charset="-120"/>
                <a:sym typeface="+mn-ea"/>
              </a:rPr>
              <a:t>西昌的解放标志着中国西南地区全面和平解放的重要一步，它不仅结束了长期的战乱，还为当地的社会稳定和发展奠定了坚实基础，开启了新的历史篇章。</a:t>
            </a:r>
            <a:endParaRPr lang="en-US" sz="1500" dirty="0">
              <a:solidFill>
                <a:schemeClr val="tx1"/>
              </a:solidFill>
              <a:latin typeface="微软雅黑" panose="020B0503020204020204" charset="-122"/>
              <a:ea typeface="微软雅黑" panose="020B0503020204020204" charset="-122"/>
              <a:cs typeface="微软雅黑" panose="020B0503020204020204" pitchFamily="34" charset="-120"/>
              <a:sym typeface="+mn-ea"/>
            </a:endParaRPr>
          </a:p>
        </p:txBody>
      </p:sp>
      <p:sp>
        <p:nvSpPr>
          <p:cNvPr id="45" name="TextBox 14"/>
          <p:cNvSpPr txBox="1"/>
          <p:nvPr/>
        </p:nvSpPr>
        <p:spPr>
          <a:xfrm>
            <a:off x="1931680" y="3229780"/>
            <a:ext cx="8201025" cy="571500"/>
          </a:xfrm>
          <a:prstGeom prst="rect">
            <a:avLst/>
          </a:prstGeom>
        </p:spPr>
        <p:txBody>
          <a:bodyPr vert="horz" wrap="square" lIns="114300" tIns="57150" rIns="114300" bIns="57150" rtlCol="0" anchor="ctr" anchorCtr="0">
            <a:noAutofit/>
          </a:bodyPr>
          <a:p>
            <a:pPr algn="r">
              <a:lnSpc>
                <a:spcPct val="120000"/>
              </a:lnSpc>
            </a:pPr>
            <a:r>
              <a:rPr lang="en-US" sz="2400" b="1" dirty="0">
                <a:solidFill>
                  <a:srgbClr val="A06E36"/>
                </a:solidFill>
                <a:latin typeface="微软雅黑" panose="020B0503020204020204" charset="-122"/>
                <a:ea typeface="微软雅黑" panose="020B0503020204020204" charset="-122"/>
                <a:cs typeface="微软雅黑" panose="020B0503020204020204" pitchFamily="34" charset="-120"/>
                <a:sym typeface="+mn-ea"/>
              </a:rPr>
              <a:t>柬埔寨独立的国际影响</a:t>
            </a:r>
            <a:endParaRPr lang="en-US" sz="2400" dirty="0">
              <a:latin typeface="微软雅黑" panose="020B0503020204020204" charset="-122"/>
              <a:ea typeface="微软雅黑" panose="020B0503020204020204" charset="-122"/>
            </a:endParaRPr>
          </a:p>
          <a:p>
            <a:pPr algn="r">
              <a:lnSpc>
                <a:spcPct val="120000"/>
              </a:lnSpc>
            </a:pP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46" name="TextBox 15"/>
          <p:cNvSpPr txBox="1"/>
          <p:nvPr/>
        </p:nvSpPr>
        <p:spPr>
          <a:xfrm>
            <a:off x="1931680" y="3688123"/>
            <a:ext cx="8201025" cy="781050"/>
          </a:xfrm>
          <a:prstGeom prst="rect">
            <a:avLst/>
          </a:prstGeom>
        </p:spPr>
        <p:txBody>
          <a:bodyPr vert="horz" wrap="square" lIns="114300" tIns="57150" rIns="114300" bIns="57150" rtlCol="0" anchor="t" anchorCtr="0">
            <a:noAutofit/>
          </a:bodyPr>
          <a:p>
            <a:pPr algn="r">
              <a:lnSpc>
                <a:spcPct val="140000"/>
              </a:lnSpc>
            </a:pPr>
            <a:r>
              <a:rPr lang="en-US" sz="1500" dirty="0">
                <a:solidFill>
                  <a:schemeClr val="tx1"/>
                </a:solidFill>
                <a:latin typeface="微软雅黑" panose="020B0503020204020204" charset="-122"/>
                <a:ea typeface="微软雅黑" panose="020B0503020204020204" charset="-122"/>
                <a:cs typeface="微软雅黑" panose="020B0503020204020204" pitchFamily="34" charset="-120"/>
                <a:sym typeface="+mn-ea"/>
              </a:rPr>
              <a:t>西哈努克宣布柬埔寨独立，这一事件在国际上产生了广泛影响，它不仅改变了东南亚地区的政治格局，也展示了民族自决和反殖民主义斗争的胜利。</a:t>
            </a:r>
            <a:endParaRPr lang="en-US" sz="1500" dirty="0">
              <a:solidFill>
                <a:schemeClr val="tx1"/>
              </a:solidFill>
              <a:latin typeface="微软雅黑" panose="020B0503020204020204" charset="-122"/>
              <a:ea typeface="微软雅黑" panose="020B0503020204020204" charset="-122"/>
              <a:cs typeface="微软雅黑" panose="020B0503020204020204" pitchFamily="34" charset="-120"/>
              <a:sym typeface="+mn-ea"/>
            </a:endParaRPr>
          </a:p>
        </p:txBody>
      </p:sp>
      <p:sp>
        <p:nvSpPr>
          <p:cNvPr id="47" name="TextBox 16"/>
          <p:cNvSpPr txBox="1"/>
          <p:nvPr/>
        </p:nvSpPr>
        <p:spPr>
          <a:xfrm>
            <a:off x="1931670" y="5034915"/>
            <a:ext cx="8201025" cy="370205"/>
          </a:xfrm>
          <a:prstGeom prst="rect">
            <a:avLst/>
          </a:prstGeom>
        </p:spPr>
        <p:txBody>
          <a:bodyPr vert="horz" wrap="square" lIns="114300" tIns="57150" rIns="114300" bIns="57150" rtlCol="0" anchor="ctr" anchorCtr="0">
            <a:noAutofit/>
          </a:bodyPr>
          <a:p>
            <a:pPr>
              <a:lnSpc>
                <a:spcPct val="120000"/>
              </a:lnSpc>
            </a:pPr>
            <a:r>
              <a:rPr lang="en-US" sz="2400" b="1" dirty="0">
                <a:solidFill>
                  <a:srgbClr val="A06E36"/>
                </a:solidFill>
                <a:latin typeface="微软雅黑" panose="020B0503020204020204" charset="-122"/>
                <a:ea typeface="微软雅黑" panose="020B0503020204020204" charset="-122"/>
                <a:cs typeface="微软雅黑" panose="020B0503020204020204" pitchFamily="34" charset="-120"/>
                <a:sym typeface="+mn-ea"/>
              </a:rPr>
              <a:t>两事件的时空背景对比</a:t>
            </a:r>
            <a:endParaRPr lang="en-US" sz="2400" dirty="0">
              <a:latin typeface="微软雅黑" panose="020B0503020204020204" charset="-122"/>
              <a:ea typeface="微软雅黑" panose="020B0503020204020204" charset="-122"/>
            </a:endParaRPr>
          </a:p>
          <a:p>
            <a:pPr>
              <a:lnSpc>
                <a:spcPct val="120000"/>
              </a:lnSpc>
            </a:pP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48" name="TextBox 17"/>
          <p:cNvSpPr txBox="1"/>
          <p:nvPr/>
        </p:nvSpPr>
        <p:spPr>
          <a:xfrm>
            <a:off x="1931680" y="5340777"/>
            <a:ext cx="8201025" cy="781050"/>
          </a:xfrm>
          <a:prstGeom prst="rect">
            <a:avLst/>
          </a:prstGeom>
        </p:spPr>
        <p:txBody>
          <a:bodyPr vert="horz" wrap="square" lIns="114300" tIns="57150" rIns="114300" bIns="57150" rtlCol="0" anchor="t" anchorCtr="0">
            <a:noAutofit/>
          </a:bodyPr>
          <a:p>
            <a:pPr>
              <a:lnSpc>
                <a:spcPct val="140000"/>
              </a:lnSpc>
            </a:pPr>
            <a:r>
              <a:rPr lang="en-US" sz="1500" dirty="0">
                <a:solidFill>
                  <a:schemeClr val="tx1"/>
                </a:solidFill>
                <a:latin typeface="微软雅黑" panose="020B0503020204020204" charset="-122"/>
                <a:ea typeface="微软雅黑" panose="020B0503020204020204" charset="-122"/>
                <a:cs typeface="微软雅黑" panose="020B0503020204020204" pitchFamily="34" charset="-120"/>
                <a:sym typeface="+mn-ea"/>
              </a:rPr>
              <a:t>将西昌解放与柬埔寨独立放在同一时间线上进行比较，可以发现两者虽地理位置不同，但都处在冷战初期的大背景下，反映了亚洲各国争取民族独立和国家主权的努力。</a:t>
            </a:r>
            <a:endParaRPr lang="en-US" sz="1500" dirty="0">
              <a:solidFill>
                <a:schemeClr val="tx1"/>
              </a:solidFill>
              <a:latin typeface="微软雅黑" panose="020B0503020204020204" charset="-122"/>
              <a:ea typeface="微软雅黑" panose="020B0503020204020204" charset="-122"/>
              <a:cs typeface="微软雅黑" panose="020B0503020204020204" pitchFamily="34" charset="-120"/>
              <a:sym typeface="+mn-ea"/>
            </a:endParaRPr>
          </a:p>
        </p:txBody>
      </p:sp>
      <p:sp>
        <p:nvSpPr>
          <p:cNvPr id="49" name="Text 9"/>
          <p:cNvSpPr/>
          <p:nvPr>
            <p:custDataLst>
              <p:tags r:id="rId2"/>
            </p:custDataLst>
          </p:nvPr>
        </p:nvSpPr>
        <p:spPr>
          <a:xfrm>
            <a:off x="1051164" y="1820680"/>
            <a:ext cx="683510" cy="566928"/>
          </a:xfrm>
          <a:prstGeom prst="rect">
            <a:avLst/>
          </a:prstGeom>
          <a:noFill/>
        </p:spPr>
        <p:txBody>
          <a:bodyPr wrap="square" lIns="95250" tIns="95250" rIns="95250" bIns="95250" rtlCol="0" anchor="t">
            <a:spAutoFit/>
          </a:bodyPr>
          <a:p>
            <a:pPr marL="0" indent="0" algn="ctr">
              <a:lnSpc>
                <a:spcPct val="113000"/>
              </a:lnSpc>
              <a:spcBef>
                <a:spcPts val="375"/>
              </a:spcBef>
              <a:buNone/>
            </a:pPr>
            <a:r>
              <a:rPr lang="en-US" sz="2015" b="1" dirty="0">
                <a:solidFill>
                  <a:srgbClr val="FFFFFF"/>
                </a:solidFill>
                <a:latin typeface="微软雅黑" panose="020B0503020204020204" charset="-122"/>
                <a:ea typeface="微软雅黑" panose="020B0503020204020204" charset="-122"/>
                <a:cs typeface="微软雅黑" panose="020B0503020204020204" pitchFamily="34" charset="-120"/>
              </a:rPr>
              <a:t>01</a:t>
            </a:r>
            <a:endParaRPr lang="en-US" sz="2015" b="1" dirty="0">
              <a:solidFill>
                <a:srgbClr val="FFFFFF"/>
              </a:solidFill>
              <a:latin typeface="微软雅黑" panose="020B0503020204020204" charset="-122"/>
              <a:ea typeface="微软雅黑" panose="020B0503020204020204" charset="-122"/>
              <a:cs typeface="微软雅黑" panose="020B0503020204020204" pitchFamily="34" charset="-120"/>
            </a:endParaRPr>
          </a:p>
        </p:txBody>
      </p:sp>
      <p:sp>
        <p:nvSpPr>
          <p:cNvPr id="50" name="Text 7"/>
          <p:cNvSpPr/>
          <p:nvPr>
            <p:custDataLst>
              <p:tags r:id="rId3"/>
            </p:custDataLst>
          </p:nvPr>
        </p:nvSpPr>
        <p:spPr>
          <a:xfrm>
            <a:off x="10439639" y="3590555"/>
            <a:ext cx="683510" cy="566928"/>
          </a:xfrm>
          <a:prstGeom prst="rect">
            <a:avLst/>
          </a:prstGeom>
          <a:noFill/>
        </p:spPr>
        <p:txBody>
          <a:bodyPr wrap="square" lIns="95250" tIns="95250" rIns="95250" bIns="95250" rtlCol="0" anchor="t">
            <a:spAutoFit/>
          </a:bodyPr>
          <a:p>
            <a:pPr marL="0" indent="0" algn="ctr">
              <a:lnSpc>
                <a:spcPct val="113000"/>
              </a:lnSpc>
              <a:spcBef>
                <a:spcPts val="375"/>
              </a:spcBef>
              <a:buNone/>
            </a:pPr>
            <a:r>
              <a:rPr lang="en-US" sz="2015" b="1" dirty="0">
                <a:solidFill>
                  <a:srgbClr val="FFFFFF"/>
                </a:solidFill>
                <a:latin typeface="微软雅黑" panose="020B0503020204020204" charset="-122"/>
                <a:ea typeface="微软雅黑" panose="020B0503020204020204" charset="-122"/>
                <a:cs typeface="微软雅黑" panose="020B0503020204020204" pitchFamily="34" charset="-120"/>
              </a:rPr>
              <a:t>02</a:t>
            </a:r>
            <a:endParaRPr lang="en-US" sz="2015" b="1" dirty="0">
              <a:solidFill>
                <a:srgbClr val="FFFFFF"/>
              </a:solidFill>
              <a:latin typeface="微软雅黑" panose="020B0503020204020204" charset="-122"/>
              <a:ea typeface="微软雅黑" panose="020B0503020204020204" charset="-122"/>
              <a:cs typeface="微软雅黑" panose="020B0503020204020204" pitchFamily="34" charset="-120"/>
            </a:endParaRPr>
          </a:p>
        </p:txBody>
      </p:sp>
      <p:sp>
        <p:nvSpPr>
          <p:cNvPr id="51" name="Text 8"/>
          <p:cNvSpPr/>
          <p:nvPr>
            <p:custDataLst>
              <p:tags r:id="rId4"/>
            </p:custDataLst>
          </p:nvPr>
        </p:nvSpPr>
        <p:spPr>
          <a:xfrm>
            <a:off x="1067039" y="5359535"/>
            <a:ext cx="683510" cy="566928"/>
          </a:xfrm>
          <a:prstGeom prst="rect">
            <a:avLst/>
          </a:prstGeom>
          <a:noFill/>
        </p:spPr>
        <p:txBody>
          <a:bodyPr wrap="square" lIns="95250" tIns="95250" rIns="95250" bIns="95250" rtlCol="0" anchor="t">
            <a:spAutoFit/>
          </a:bodyPr>
          <a:p>
            <a:pPr marL="0" indent="0" algn="ctr">
              <a:lnSpc>
                <a:spcPct val="113000"/>
              </a:lnSpc>
              <a:spcBef>
                <a:spcPts val="375"/>
              </a:spcBef>
              <a:buNone/>
            </a:pPr>
            <a:r>
              <a:rPr lang="en-US" sz="2015" b="1" dirty="0">
                <a:solidFill>
                  <a:srgbClr val="FFFFFF"/>
                </a:solidFill>
                <a:latin typeface="微软雅黑" panose="020B0503020204020204" charset="-122"/>
                <a:ea typeface="微软雅黑" panose="020B0503020204020204" charset="-122"/>
                <a:cs typeface="微软雅黑" panose="020B0503020204020204" pitchFamily="34" charset="-120"/>
              </a:rPr>
              <a:t>03</a:t>
            </a:r>
            <a:endParaRPr lang="en-US" sz="2015" b="1" dirty="0">
              <a:solidFill>
                <a:srgbClr val="FFFFFF"/>
              </a:solidFill>
              <a:latin typeface="微软雅黑" panose="020B0503020204020204" charset="-122"/>
              <a:ea typeface="微软雅黑" panose="020B0503020204020204" charset="-122"/>
              <a:cs typeface="微软雅黑" panose="020B0503020204020204" pitchFamily="34"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10" name="Freeform 2"/>
          <p:cNvSpPr/>
          <p:nvPr/>
        </p:nvSpPr>
        <p:spPr>
          <a:xfrm>
            <a:off x="1524000" y="1295400"/>
            <a:ext cx="4163060" cy="1911985"/>
          </a:xfrm>
          <a:custGeom>
            <a:avLst/>
            <a:gdLst/>
            <a:ahLst/>
            <a:cxnLst/>
            <a:rect l="l" t="t" r="r" b="b"/>
            <a:pathLst>
              <a:path w="8427632" h="3716802">
                <a:moveTo>
                  <a:pt x="0" y="0"/>
                </a:moveTo>
                <a:lnTo>
                  <a:pt x="7963031" y="0"/>
                </a:lnTo>
                <a:quadBezTo>
                  <a:pt x="8427632" y="0"/>
                  <a:pt x="8427632" y="464600"/>
                </a:quadBezTo>
                <a:lnTo>
                  <a:pt x="8427632" y="3716802"/>
                </a:lnTo>
                <a:lnTo>
                  <a:pt x="464600" y="3716802"/>
                </a:lnTo>
                <a:quadBezTo>
                  <a:pt x="0" y="3716802"/>
                  <a:pt x="0" y="3252201"/>
                </a:quadBezTo>
                <a:lnTo>
                  <a:pt x="0" y="0"/>
                </a:lnTo>
              </a:path>
            </a:pathLst>
          </a:custGeom>
          <a:solidFill>
            <a:schemeClr val="lt2">
              <a:alpha val="100000"/>
            </a:schemeClr>
          </a:solidFill>
        </p:spPr>
        <p:txBody>
          <a:bodyPr/>
          <a:p>
            <a:pPr indent="457200" algn="l" fontAlgn="auto"/>
            <a:r>
              <a:rPr lang="zh-CN" altLang="en-US" sz="2400" b="1">
                <a:solidFill>
                  <a:schemeClr val="accent6"/>
                </a:solidFill>
                <a:latin typeface="微软雅黑" panose="020B0503020204020204" charset="-122"/>
                <a:ea typeface="微软雅黑" panose="020B0503020204020204" charset="-122"/>
                <a:sym typeface="标准粗黑" panose="02000503000000000000" charset="-122"/>
              </a:rPr>
              <a:t>西昌解放的历史意义</a:t>
            </a:r>
            <a:endParaRPr lang="zh-CN" altLang="en-US" sz="2400" b="1">
              <a:solidFill>
                <a:schemeClr val="accent6"/>
              </a:solidFill>
              <a:latin typeface="微软雅黑" panose="020B0503020204020204" charset="-122"/>
              <a:ea typeface="微软雅黑" panose="020B0503020204020204" charset="-122"/>
              <a:sym typeface="标准粗黑" panose="02000503000000000000" charset="-122"/>
            </a:endParaRPr>
          </a:p>
          <a:p>
            <a:pPr indent="457200" algn="l" fontAlgn="auto"/>
            <a:r>
              <a:rPr lang="zh-CN" altLang="en-US">
                <a:latin typeface="微软雅黑" panose="020B0503020204020204" charset="-122"/>
                <a:ea typeface="微软雅黑" panose="020B0503020204020204" charset="-122"/>
              </a:rPr>
              <a:t>西昌解放标志着中国西南地区的重要战略地位得到巩固，为后续的国家统一和社会经济发展奠定了基础，同时也展示了中国人民在和平发展道路上的决心与勇气。</a:t>
            </a:r>
            <a:endParaRPr lang="zh-CN" altLang="en-US">
              <a:latin typeface="微软雅黑" panose="020B0503020204020204" charset="-122"/>
              <a:ea typeface="微软雅黑" panose="020B0503020204020204" charset="-122"/>
            </a:endParaRPr>
          </a:p>
        </p:txBody>
      </p:sp>
      <p:sp>
        <p:nvSpPr>
          <p:cNvPr id="12" name="TextBox 4"/>
          <p:cNvSpPr txBox="1"/>
          <p:nvPr/>
        </p:nvSpPr>
        <p:spPr>
          <a:xfrm>
            <a:off x="476023" y="265328"/>
            <a:ext cx="11239500" cy="914400"/>
          </a:xfrm>
          <a:prstGeom prst="rect">
            <a:avLst/>
          </a:prstGeom>
        </p:spPr>
        <p:txBody>
          <a:bodyPr vert="horz" wrap="square" lIns="123825" tIns="123825" rIns="57150" bIns="123825" rtlCol="0" anchor="ctr" anchorCtr="0">
            <a:noAutofit/>
          </a:bodyPr>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sym typeface="+mn-ea"/>
              </a:rPr>
              <a:t>事件对中国和柬埔寨深远影响</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4" name="圆角矩形 13"/>
          <p:cNvSpPr/>
          <p:nvPr/>
        </p:nvSpPr>
        <p:spPr>
          <a:xfrm>
            <a:off x="875030" y="1295400"/>
            <a:ext cx="648970" cy="307975"/>
          </a:xfrm>
          <a:prstGeom prst="roundRect">
            <a:avLst/>
          </a:prstGeom>
          <a:solidFill>
            <a:schemeClr val="accent6"/>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875030" y="1219200"/>
            <a:ext cx="632460" cy="380365"/>
          </a:xfrm>
          <a:prstGeom prst="rect">
            <a:avLst/>
          </a:prstGeom>
          <a:noFill/>
        </p:spPr>
        <p:txBody>
          <a:bodyPr wrap="square" rtlCol="0">
            <a:noAutofit/>
          </a:bodyPr>
          <a:p>
            <a:pPr algn="ctr"/>
            <a:r>
              <a:rPr lang="en-US" altLang="zh-CN" sz="2400">
                <a:solidFill>
                  <a:schemeClr val="bg1"/>
                </a:solidFill>
                <a:latin typeface="微软雅黑" panose="020B0503020204020204" charset="-122"/>
                <a:ea typeface="微软雅黑" panose="020B0503020204020204" charset="-122"/>
              </a:rPr>
              <a:t>01</a:t>
            </a:r>
            <a:endParaRPr lang="en-US" altLang="zh-CN" sz="2400">
              <a:solidFill>
                <a:schemeClr val="bg1"/>
              </a:solidFill>
              <a:latin typeface="微软雅黑" panose="020B0503020204020204" charset="-122"/>
              <a:ea typeface="微软雅黑" panose="020B0503020204020204" charset="-122"/>
            </a:endParaRPr>
          </a:p>
        </p:txBody>
      </p:sp>
      <p:sp>
        <p:nvSpPr>
          <p:cNvPr id="16" name="Freeform 2"/>
          <p:cNvSpPr/>
          <p:nvPr/>
        </p:nvSpPr>
        <p:spPr>
          <a:xfrm>
            <a:off x="6934200" y="2641600"/>
            <a:ext cx="4163060" cy="1911985"/>
          </a:xfrm>
          <a:custGeom>
            <a:avLst/>
            <a:gdLst/>
            <a:ahLst/>
            <a:cxnLst/>
            <a:rect l="l" t="t" r="r" b="b"/>
            <a:pathLst>
              <a:path w="8427632" h="3716802">
                <a:moveTo>
                  <a:pt x="0" y="0"/>
                </a:moveTo>
                <a:lnTo>
                  <a:pt x="7963031" y="0"/>
                </a:lnTo>
                <a:quadBezTo>
                  <a:pt x="8427632" y="0"/>
                  <a:pt x="8427632" y="464600"/>
                </a:quadBezTo>
                <a:lnTo>
                  <a:pt x="8427632" y="3716802"/>
                </a:lnTo>
                <a:lnTo>
                  <a:pt x="464600" y="3716802"/>
                </a:lnTo>
                <a:quadBezTo>
                  <a:pt x="0" y="3716802"/>
                  <a:pt x="0" y="3252201"/>
                </a:quadBezTo>
                <a:lnTo>
                  <a:pt x="0" y="0"/>
                </a:lnTo>
              </a:path>
            </a:pathLst>
          </a:custGeom>
          <a:solidFill>
            <a:schemeClr val="lt2">
              <a:alpha val="100000"/>
            </a:schemeClr>
          </a:solidFill>
        </p:spPr>
        <p:txBody>
          <a:bodyPr/>
          <a:p>
            <a:pPr indent="457200" algn="l" fontAlgn="auto"/>
            <a:r>
              <a:rPr lang="zh-CN" altLang="en-US" sz="2400" b="1">
                <a:solidFill>
                  <a:schemeClr val="accent6"/>
                </a:solidFill>
                <a:latin typeface="微软雅黑" panose="020B0503020204020204" charset="-122"/>
                <a:ea typeface="微软雅黑" panose="020B0503020204020204" charset="-122"/>
              </a:rPr>
              <a:t>柬埔寨独立的国际影响</a:t>
            </a:r>
            <a:endParaRPr lang="zh-CN" altLang="en-US" sz="2400" b="1">
              <a:solidFill>
                <a:schemeClr val="accent6"/>
              </a:solidFill>
              <a:latin typeface="微软雅黑" panose="020B0503020204020204" charset="-122"/>
              <a:ea typeface="微软雅黑" panose="020B0503020204020204" charset="-122"/>
            </a:endParaRPr>
          </a:p>
          <a:p>
            <a:pPr indent="457200" algn="l" fontAlgn="auto"/>
            <a:r>
              <a:rPr lang="zh-CN" altLang="en-US">
                <a:latin typeface="微软雅黑" panose="020B0503020204020204" charset="-122"/>
                <a:ea typeface="微软雅黑" panose="020B0503020204020204" charset="-122"/>
              </a:rPr>
              <a:t>西哈努克宣布柬埔寨独立，不仅结束了法国殖民统治，也开启了东南亚国家自主探索现代化道路的新篇章，对区域乃至全球的地缘政治格局产生了深远的影响。</a:t>
            </a:r>
            <a:endParaRPr lang="zh-CN" altLang="en-US">
              <a:latin typeface="微软雅黑" panose="020B0503020204020204" charset="-122"/>
              <a:ea typeface="微软雅黑" panose="020B0503020204020204" charset="-122"/>
            </a:endParaRPr>
          </a:p>
        </p:txBody>
      </p:sp>
      <p:sp>
        <p:nvSpPr>
          <p:cNvPr id="17" name="圆角矩形 16"/>
          <p:cNvSpPr/>
          <p:nvPr/>
        </p:nvSpPr>
        <p:spPr>
          <a:xfrm>
            <a:off x="6285230" y="2641600"/>
            <a:ext cx="648970" cy="307975"/>
          </a:xfrm>
          <a:prstGeom prst="roundRect">
            <a:avLst/>
          </a:prstGeom>
          <a:solidFill>
            <a:schemeClr val="accent6"/>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8" name="文本框 17"/>
          <p:cNvSpPr txBox="1"/>
          <p:nvPr/>
        </p:nvSpPr>
        <p:spPr>
          <a:xfrm>
            <a:off x="6285230" y="2565400"/>
            <a:ext cx="632460" cy="380365"/>
          </a:xfrm>
          <a:prstGeom prst="rect">
            <a:avLst/>
          </a:prstGeom>
          <a:noFill/>
        </p:spPr>
        <p:txBody>
          <a:bodyPr wrap="square" rtlCol="0">
            <a:noAutofit/>
          </a:bodyPr>
          <a:p>
            <a:pPr algn="ctr"/>
            <a:r>
              <a:rPr lang="en-US" altLang="zh-CN" sz="2400">
                <a:solidFill>
                  <a:schemeClr val="bg1"/>
                </a:solidFill>
                <a:latin typeface="微软雅黑" panose="020B0503020204020204" charset="-122"/>
                <a:ea typeface="微软雅黑" panose="020B0503020204020204" charset="-122"/>
              </a:rPr>
              <a:t>03</a:t>
            </a:r>
            <a:endParaRPr lang="en-US" altLang="zh-CN" sz="2400">
              <a:solidFill>
                <a:schemeClr val="bg1"/>
              </a:solidFill>
              <a:latin typeface="微软雅黑" panose="020B0503020204020204" charset="-122"/>
              <a:ea typeface="微软雅黑" panose="020B0503020204020204" charset="-122"/>
            </a:endParaRPr>
          </a:p>
        </p:txBody>
      </p:sp>
      <p:sp>
        <p:nvSpPr>
          <p:cNvPr id="19" name="Freeform 2"/>
          <p:cNvSpPr/>
          <p:nvPr/>
        </p:nvSpPr>
        <p:spPr>
          <a:xfrm>
            <a:off x="1524000" y="4096385"/>
            <a:ext cx="4163060" cy="1911985"/>
          </a:xfrm>
          <a:custGeom>
            <a:avLst/>
            <a:gdLst/>
            <a:ahLst/>
            <a:cxnLst/>
            <a:rect l="l" t="t" r="r" b="b"/>
            <a:pathLst>
              <a:path w="8427632" h="3716802">
                <a:moveTo>
                  <a:pt x="0" y="0"/>
                </a:moveTo>
                <a:lnTo>
                  <a:pt x="7963031" y="0"/>
                </a:lnTo>
                <a:quadBezTo>
                  <a:pt x="8427632" y="0"/>
                  <a:pt x="8427632" y="464600"/>
                </a:quadBezTo>
                <a:lnTo>
                  <a:pt x="8427632" y="3716802"/>
                </a:lnTo>
                <a:lnTo>
                  <a:pt x="464600" y="3716802"/>
                </a:lnTo>
                <a:quadBezTo>
                  <a:pt x="0" y="3716802"/>
                  <a:pt x="0" y="3252201"/>
                </a:quadBezTo>
                <a:lnTo>
                  <a:pt x="0" y="0"/>
                </a:lnTo>
              </a:path>
            </a:pathLst>
          </a:custGeom>
          <a:solidFill>
            <a:schemeClr val="lt2">
              <a:alpha val="100000"/>
            </a:schemeClr>
          </a:solidFill>
        </p:spPr>
        <p:txBody>
          <a:bodyPr/>
          <a:p>
            <a:pPr indent="457200" algn="l" fontAlgn="auto"/>
            <a:r>
              <a:rPr lang="zh-CN" altLang="en-US" sz="2400" b="1">
                <a:solidFill>
                  <a:schemeClr val="accent6"/>
                </a:solidFill>
                <a:latin typeface="微软雅黑" panose="020B0503020204020204" charset="-122"/>
                <a:ea typeface="微软雅黑" panose="020B0503020204020204" charset="-122"/>
              </a:rPr>
              <a:t>和平发展道路的启示</a:t>
            </a:r>
            <a:endParaRPr lang="zh-CN" altLang="en-US" sz="2400" b="1">
              <a:solidFill>
                <a:schemeClr val="accent6"/>
              </a:solidFill>
              <a:latin typeface="微软雅黑" panose="020B0503020204020204" charset="-122"/>
              <a:ea typeface="微软雅黑" panose="020B0503020204020204" charset="-122"/>
            </a:endParaRPr>
          </a:p>
          <a:p>
            <a:pPr indent="457200" algn="l" fontAlgn="auto"/>
            <a:r>
              <a:rPr lang="zh-CN" altLang="en-US">
                <a:latin typeface="微软雅黑" panose="020B0503020204020204" charset="-122"/>
                <a:ea typeface="微软雅黑" panose="020B0503020204020204" charset="-122"/>
              </a:rPr>
              <a:t>通过分析西昌解放和柬埔寨独立这两个历史事件，可以看出坚持和平发展道路的重要性。这一路径不仅有助于国内稳定与发展，也为国际社会提供了合作共赢的新范式。</a:t>
            </a:r>
            <a:endParaRPr lang="zh-CN" altLang="en-US">
              <a:latin typeface="微软雅黑" panose="020B0503020204020204" charset="-122"/>
              <a:ea typeface="微软雅黑" panose="020B0503020204020204" charset="-122"/>
            </a:endParaRPr>
          </a:p>
        </p:txBody>
      </p:sp>
      <p:sp>
        <p:nvSpPr>
          <p:cNvPr id="20" name="圆角矩形 19"/>
          <p:cNvSpPr/>
          <p:nvPr/>
        </p:nvSpPr>
        <p:spPr>
          <a:xfrm>
            <a:off x="875030" y="4096385"/>
            <a:ext cx="648970" cy="307975"/>
          </a:xfrm>
          <a:prstGeom prst="roundRect">
            <a:avLst/>
          </a:prstGeom>
          <a:solidFill>
            <a:schemeClr val="accent6"/>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1" name="文本框 20"/>
          <p:cNvSpPr txBox="1"/>
          <p:nvPr/>
        </p:nvSpPr>
        <p:spPr>
          <a:xfrm>
            <a:off x="875030" y="4020185"/>
            <a:ext cx="632460" cy="380365"/>
          </a:xfrm>
          <a:prstGeom prst="rect">
            <a:avLst/>
          </a:prstGeom>
          <a:noFill/>
        </p:spPr>
        <p:txBody>
          <a:bodyPr wrap="square" rtlCol="0">
            <a:noAutofit/>
          </a:bodyPr>
          <a:p>
            <a:pPr algn="ctr"/>
            <a:r>
              <a:rPr lang="en-US" altLang="zh-CN" sz="2400">
                <a:solidFill>
                  <a:schemeClr val="bg1"/>
                </a:solidFill>
                <a:latin typeface="微软雅黑" panose="020B0503020204020204" charset="-122"/>
                <a:ea typeface="微软雅黑" panose="020B0503020204020204" charset="-122"/>
              </a:rPr>
              <a:t>02</a:t>
            </a:r>
            <a:endParaRPr lang="en-US" altLang="zh-CN" sz="24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8" name="TextBox 8"/>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国际关系中和平发展重要性</a:t>
            </a:r>
            <a:endParaRPr lang="zh-CN" alt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cxnSp>
        <p:nvCxnSpPr>
          <p:cNvPr id="104" name="直接连接符 103"/>
          <p:cNvCxnSpPr/>
          <p:nvPr>
            <p:custDataLst>
              <p:tags r:id="rId2"/>
            </p:custDataLst>
          </p:nvPr>
        </p:nvCxnSpPr>
        <p:spPr>
          <a:xfrm>
            <a:off x="3278094" y="4336181"/>
            <a:ext cx="8647622" cy="0"/>
          </a:xfrm>
          <a:prstGeom prst="line">
            <a:avLst/>
          </a:prstGeom>
          <a:ln>
            <a:solidFill>
              <a:schemeClr val="tx1">
                <a:lumMod val="65000"/>
                <a:lumOff val="3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3"/>
            </p:custDataLst>
          </p:nvPr>
        </p:nvCxnSpPr>
        <p:spPr>
          <a:xfrm>
            <a:off x="3278094" y="2714269"/>
            <a:ext cx="8647622" cy="0"/>
          </a:xfrm>
          <a:prstGeom prst="line">
            <a:avLst/>
          </a:prstGeom>
          <a:ln>
            <a:solidFill>
              <a:schemeClr val="tx1">
                <a:lumMod val="65000"/>
                <a:lumOff val="3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4"/>
            </p:custDataLst>
          </p:nvPr>
        </p:nvSpPr>
        <p:spPr>
          <a:xfrm>
            <a:off x="4800600" y="4343400"/>
            <a:ext cx="2973070" cy="804545"/>
          </a:xfrm>
          <a:prstGeom prst="rect">
            <a:avLst/>
          </a:prstGeom>
          <a:noFill/>
        </p:spPr>
        <p:txBody>
          <a:bodyPr wrap="square" lIns="0" tIns="0" rIns="0" bIns="0" rtlCol="0" anchor="ctr" anchorCtr="0">
            <a:noAutofit/>
          </a:bodyPr>
          <a:p>
            <a:pPr algn="r">
              <a:spcBef>
                <a:spcPct val="0"/>
              </a:spcBef>
              <a:spcAft>
                <a:spcPct val="0"/>
              </a:spcAft>
            </a:pPr>
            <a:r>
              <a:rPr lang="zh-CN" altLang="en-US" sz="2200" b="1">
                <a:solidFill>
                  <a:schemeClr val="tx1"/>
                </a:solidFill>
                <a:latin typeface="微软雅黑" panose="020B0503020204020204" charset="-122"/>
                <a:ea typeface="微软雅黑" panose="020B0503020204020204" charset="-122"/>
                <a:cs typeface="+mn-ea"/>
              </a:rPr>
              <a:t>和平发展的挑战与应对</a:t>
            </a:r>
            <a:endParaRPr lang="zh-CN" altLang="en-US" sz="2200" b="1">
              <a:solidFill>
                <a:schemeClr val="tx1"/>
              </a:solidFill>
              <a:latin typeface="微软雅黑" panose="020B0503020204020204" charset="-122"/>
              <a:ea typeface="微软雅黑" panose="020B0503020204020204" charset="-122"/>
              <a:cs typeface="+mn-ea"/>
            </a:endParaRPr>
          </a:p>
        </p:txBody>
      </p:sp>
      <p:sp>
        <p:nvSpPr>
          <p:cNvPr id="80" name="任意多边形 69"/>
          <p:cNvSpPr/>
          <p:nvPr>
            <p:custDataLst>
              <p:tags r:id="rId5"/>
            </p:custDataLst>
          </p:nvPr>
        </p:nvSpPr>
        <p:spPr>
          <a:xfrm rot="780000">
            <a:off x="1916802" y="2784080"/>
            <a:ext cx="1876297" cy="481744"/>
          </a:xfrm>
          <a:custGeom>
            <a:avLst/>
            <a:gdLst>
              <a:gd name="connsiteX0" fmla="*/ 0 w 2932"/>
              <a:gd name="connsiteY0" fmla="*/ 682 h 716"/>
              <a:gd name="connsiteX1" fmla="*/ 1366 w 2932"/>
              <a:gd name="connsiteY1" fmla="*/ 0 h 716"/>
              <a:gd name="connsiteX2" fmla="*/ 2932 w 2932"/>
              <a:gd name="connsiteY2" fmla="*/ 9 h 716"/>
              <a:gd name="connsiteX3" fmla="*/ 1573 w 2932"/>
              <a:gd name="connsiteY3" fmla="*/ 716 h 716"/>
              <a:gd name="connsiteX4" fmla="*/ 0 w 2932"/>
              <a:gd name="connsiteY4" fmla="*/ 682 h 716"/>
              <a:gd name="connsiteX0-1" fmla="*/ 0 w 10000"/>
              <a:gd name="connsiteY0-2" fmla="*/ 9525 h 10471"/>
              <a:gd name="connsiteX1-3" fmla="*/ 4659 w 10000"/>
              <a:gd name="connsiteY1-4" fmla="*/ 0 h 10471"/>
              <a:gd name="connsiteX2-5" fmla="*/ 10000 w 10000"/>
              <a:gd name="connsiteY2-6" fmla="*/ 126 h 10471"/>
              <a:gd name="connsiteX3-7" fmla="*/ 5226 w 10000"/>
              <a:gd name="connsiteY3-8" fmla="*/ 10471 h 10471"/>
              <a:gd name="connsiteX4-9" fmla="*/ 0 w 10000"/>
              <a:gd name="connsiteY4-10" fmla="*/ 9525 h 10471"/>
              <a:gd name="connsiteX0-11" fmla="*/ 0 w 10000"/>
              <a:gd name="connsiteY0-12" fmla="*/ 9399 h 10345"/>
              <a:gd name="connsiteX1-13" fmla="*/ 4741 w 10000"/>
              <a:gd name="connsiteY1-14" fmla="*/ 221 h 10345"/>
              <a:gd name="connsiteX2-15" fmla="*/ 10000 w 10000"/>
              <a:gd name="connsiteY2-16" fmla="*/ 0 h 10345"/>
              <a:gd name="connsiteX3-17" fmla="*/ 5226 w 10000"/>
              <a:gd name="connsiteY3-18" fmla="*/ 10345 h 10345"/>
              <a:gd name="connsiteX4-19" fmla="*/ 0 w 10000"/>
              <a:gd name="connsiteY4-20" fmla="*/ 9399 h 10345"/>
              <a:gd name="connsiteX0-21" fmla="*/ 0 w 9902"/>
              <a:gd name="connsiteY0-22" fmla="*/ 9306 h 10252"/>
              <a:gd name="connsiteX1-23" fmla="*/ 4741 w 9902"/>
              <a:gd name="connsiteY1-24" fmla="*/ 128 h 10252"/>
              <a:gd name="connsiteX2-25" fmla="*/ 9902 w 9902"/>
              <a:gd name="connsiteY2-26" fmla="*/ 0 h 10252"/>
              <a:gd name="connsiteX3-27" fmla="*/ 5226 w 9902"/>
              <a:gd name="connsiteY3-28" fmla="*/ 10252 h 10252"/>
              <a:gd name="connsiteX4-29" fmla="*/ 0 w 9902"/>
              <a:gd name="connsiteY4-30" fmla="*/ 9306 h 10252"/>
              <a:gd name="connsiteX0-31" fmla="*/ 0 w 10000"/>
              <a:gd name="connsiteY0-32" fmla="*/ 9077 h 10000"/>
              <a:gd name="connsiteX1-33" fmla="*/ 4695 w 10000"/>
              <a:gd name="connsiteY1-34" fmla="*/ 210 h 10000"/>
              <a:gd name="connsiteX2-35" fmla="*/ 10000 w 10000"/>
              <a:gd name="connsiteY2-36" fmla="*/ 0 h 10000"/>
              <a:gd name="connsiteX3-37" fmla="*/ 5278 w 10000"/>
              <a:gd name="connsiteY3-38" fmla="*/ 10000 h 10000"/>
              <a:gd name="connsiteX4-39" fmla="*/ 0 w 10000"/>
              <a:gd name="connsiteY4-40" fmla="*/ 9077 h 10000"/>
              <a:gd name="connsiteX0-41" fmla="*/ 0 w 10000"/>
              <a:gd name="connsiteY0-42" fmla="*/ 9077 h 10113"/>
              <a:gd name="connsiteX1-43" fmla="*/ 4695 w 10000"/>
              <a:gd name="connsiteY1-44" fmla="*/ 210 h 10113"/>
              <a:gd name="connsiteX2-45" fmla="*/ 10000 w 10000"/>
              <a:gd name="connsiteY2-46" fmla="*/ 0 h 10113"/>
              <a:gd name="connsiteX3-47" fmla="*/ 5366 w 10000"/>
              <a:gd name="connsiteY3-48" fmla="*/ 10113 h 10113"/>
              <a:gd name="connsiteX4-49" fmla="*/ 0 w 10000"/>
              <a:gd name="connsiteY4-50" fmla="*/ 9077 h 10113"/>
              <a:gd name="connsiteX0-51" fmla="*/ 0 w 10000"/>
              <a:gd name="connsiteY0-52" fmla="*/ 9077 h 10155"/>
              <a:gd name="connsiteX1-53" fmla="*/ 4695 w 10000"/>
              <a:gd name="connsiteY1-54" fmla="*/ 210 h 10155"/>
              <a:gd name="connsiteX2-55" fmla="*/ 10000 w 10000"/>
              <a:gd name="connsiteY2-56" fmla="*/ 0 h 10155"/>
              <a:gd name="connsiteX3-57" fmla="*/ 5320 w 10000"/>
              <a:gd name="connsiteY3-58" fmla="*/ 10155 h 10155"/>
              <a:gd name="connsiteX4-59" fmla="*/ 0 w 10000"/>
              <a:gd name="connsiteY4-60" fmla="*/ 9077 h 101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155">
                <a:moveTo>
                  <a:pt x="0" y="9077"/>
                </a:moveTo>
                <a:lnTo>
                  <a:pt x="4695" y="210"/>
                </a:lnTo>
                <a:lnTo>
                  <a:pt x="10000" y="0"/>
                </a:lnTo>
                <a:lnTo>
                  <a:pt x="5320" y="10155"/>
                </a:lnTo>
                <a:lnTo>
                  <a:pt x="0" y="9077"/>
                </a:lnTo>
                <a:close/>
              </a:path>
            </a:pathLst>
          </a:cu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79" name="任意多边形 72"/>
          <p:cNvSpPr/>
          <p:nvPr>
            <p:custDataLst>
              <p:tags r:id="rId6"/>
            </p:custDataLst>
          </p:nvPr>
        </p:nvSpPr>
        <p:spPr>
          <a:xfrm rot="780000">
            <a:off x="1002629" y="4252225"/>
            <a:ext cx="3736407" cy="955812"/>
          </a:xfrm>
          <a:custGeom>
            <a:avLst/>
            <a:gdLst>
              <a:gd name="connsiteX0" fmla="*/ 0 w 5851"/>
              <a:gd name="connsiteY0" fmla="*/ 1374 h 1420"/>
              <a:gd name="connsiteX1" fmla="*/ 2688 w 5851"/>
              <a:gd name="connsiteY1" fmla="*/ 0 h 1420"/>
              <a:gd name="connsiteX2" fmla="*/ 5851 w 5851"/>
              <a:gd name="connsiteY2" fmla="*/ 24 h 1420"/>
              <a:gd name="connsiteX3" fmla="*/ 3100 w 5851"/>
              <a:gd name="connsiteY3" fmla="*/ 1420 h 1420"/>
              <a:gd name="connsiteX4" fmla="*/ 0 w 5851"/>
              <a:gd name="connsiteY4" fmla="*/ 1374 h 1420"/>
              <a:gd name="connsiteX0-1" fmla="*/ 0 w 9867"/>
              <a:gd name="connsiteY0-2" fmla="*/ 9676 h 10000"/>
              <a:gd name="connsiteX1-3" fmla="*/ 4594 w 9867"/>
              <a:gd name="connsiteY1-4" fmla="*/ 0 h 10000"/>
              <a:gd name="connsiteX2-5" fmla="*/ 9867 w 9867"/>
              <a:gd name="connsiteY2-6" fmla="*/ 216 h 10000"/>
              <a:gd name="connsiteX3-7" fmla="*/ 5298 w 9867"/>
              <a:gd name="connsiteY3-8" fmla="*/ 10000 h 10000"/>
              <a:gd name="connsiteX4-9" fmla="*/ 0 w 9867"/>
              <a:gd name="connsiteY4-10" fmla="*/ 9676 h 10000"/>
              <a:gd name="connsiteX0-11" fmla="*/ 0 w 10023"/>
              <a:gd name="connsiteY0-12" fmla="*/ 9676 h 10000"/>
              <a:gd name="connsiteX1-13" fmla="*/ 4656 w 10023"/>
              <a:gd name="connsiteY1-14" fmla="*/ 0 h 10000"/>
              <a:gd name="connsiteX2-15" fmla="*/ 10023 w 10023"/>
              <a:gd name="connsiteY2-16" fmla="*/ 275 h 10000"/>
              <a:gd name="connsiteX3-17" fmla="*/ 5369 w 10023"/>
              <a:gd name="connsiteY3-18" fmla="*/ 10000 h 10000"/>
              <a:gd name="connsiteX4-19" fmla="*/ 0 w 10023"/>
              <a:gd name="connsiteY4-20" fmla="*/ 9676 h 10000"/>
              <a:gd name="connsiteX0-21" fmla="*/ 0 w 10023"/>
              <a:gd name="connsiteY0-22" fmla="*/ 9676 h 10474"/>
              <a:gd name="connsiteX1-23" fmla="*/ 4656 w 10023"/>
              <a:gd name="connsiteY1-24" fmla="*/ 0 h 10474"/>
              <a:gd name="connsiteX2-25" fmla="*/ 10023 w 10023"/>
              <a:gd name="connsiteY2-26" fmla="*/ 275 h 10474"/>
              <a:gd name="connsiteX3-27" fmla="*/ 5337 w 10023"/>
              <a:gd name="connsiteY3-28" fmla="*/ 10474 h 10474"/>
              <a:gd name="connsiteX4-29" fmla="*/ 0 w 10023"/>
              <a:gd name="connsiteY4-30" fmla="*/ 9676 h 10474"/>
              <a:gd name="connsiteX0-31" fmla="*/ 0 w 10023"/>
              <a:gd name="connsiteY0-32" fmla="*/ 9756 h 10554"/>
              <a:gd name="connsiteX1-33" fmla="*/ 4740 w 10023"/>
              <a:gd name="connsiteY1-34" fmla="*/ 0 h 10554"/>
              <a:gd name="connsiteX2-35" fmla="*/ 10023 w 10023"/>
              <a:gd name="connsiteY2-36" fmla="*/ 355 h 10554"/>
              <a:gd name="connsiteX3-37" fmla="*/ 5337 w 10023"/>
              <a:gd name="connsiteY3-38" fmla="*/ 10554 h 10554"/>
              <a:gd name="connsiteX4-39" fmla="*/ 0 w 10023"/>
              <a:gd name="connsiteY4-40" fmla="*/ 9756 h 10554"/>
              <a:gd name="connsiteX0-41" fmla="*/ 0 w 10007"/>
              <a:gd name="connsiteY0-42" fmla="*/ 9756 h 10554"/>
              <a:gd name="connsiteX1-43" fmla="*/ 4740 w 10007"/>
              <a:gd name="connsiteY1-44" fmla="*/ 0 h 10554"/>
              <a:gd name="connsiteX2-45" fmla="*/ 10007 w 10007"/>
              <a:gd name="connsiteY2-46" fmla="*/ 249 h 10554"/>
              <a:gd name="connsiteX3-47" fmla="*/ 5337 w 10007"/>
              <a:gd name="connsiteY3-48" fmla="*/ 10554 h 10554"/>
              <a:gd name="connsiteX4-49" fmla="*/ 0 w 10007"/>
              <a:gd name="connsiteY4-50" fmla="*/ 9756 h 105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7" h="10554">
                <a:moveTo>
                  <a:pt x="0" y="9756"/>
                </a:moveTo>
                <a:lnTo>
                  <a:pt x="4740" y="0"/>
                </a:lnTo>
                <a:lnTo>
                  <a:pt x="10007" y="249"/>
                </a:lnTo>
                <a:lnTo>
                  <a:pt x="5337" y="10554"/>
                </a:lnTo>
                <a:lnTo>
                  <a:pt x="0" y="9756"/>
                </a:lnTo>
                <a:close/>
              </a:path>
            </a:pathLst>
          </a:cu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6" name="01"/>
          <p:cNvSpPr/>
          <p:nvPr>
            <p:custDataLst>
              <p:tags r:id="rId7"/>
            </p:custDataLst>
          </p:nvPr>
        </p:nvSpPr>
        <p:spPr>
          <a:xfrm>
            <a:off x="1981591" y="1359384"/>
            <a:ext cx="887283" cy="1595605"/>
          </a:xfrm>
          <a:custGeom>
            <a:avLst/>
            <a:gdLst>
              <a:gd name="connsiteX0" fmla="*/ 788186 w 791357"/>
              <a:gd name="connsiteY0" fmla="*/ 0 h 1423101"/>
              <a:gd name="connsiteX1" fmla="*/ 791357 w 791357"/>
              <a:gd name="connsiteY1" fmla="*/ 5109 h 1423101"/>
              <a:gd name="connsiteX2" fmla="*/ 791357 w 791357"/>
              <a:gd name="connsiteY2" fmla="*/ 1423101 h 1423101"/>
              <a:gd name="connsiteX3" fmla="*/ 0 w 791357"/>
              <a:gd name="connsiteY3" fmla="*/ 1215155 h 1423101"/>
            </a:gdLst>
            <a:ahLst/>
            <a:cxnLst>
              <a:cxn ang="0">
                <a:pos x="connsiteX0" y="connsiteY0"/>
              </a:cxn>
              <a:cxn ang="0">
                <a:pos x="connsiteX1" y="connsiteY1"/>
              </a:cxn>
              <a:cxn ang="0">
                <a:pos x="connsiteX2" y="connsiteY2"/>
              </a:cxn>
              <a:cxn ang="0">
                <a:pos x="connsiteX3" y="connsiteY3"/>
              </a:cxn>
            </a:cxnLst>
            <a:rect l="l" t="t" r="r" b="b"/>
            <a:pathLst>
              <a:path w="791357" h="1423101">
                <a:moveTo>
                  <a:pt x="788186" y="0"/>
                </a:moveTo>
                <a:lnTo>
                  <a:pt x="791357" y="5109"/>
                </a:lnTo>
                <a:lnTo>
                  <a:pt x="791357" y="1423101"/>
                </a:lnTo>
                <a:lnTo>
                  <a:pt x="0" y="1215155"/>
                </a:lnTo>
                <a:close/>
              </a:path>
            </a:pathLst>
          </a:custGeom>
          <a:gradFill>
            <a:gsLst>
              <a:gs pos="0">
                <a:schemeClr val="accent1">
                  <a:lumMod val="60000"/>
                  <a:lumOff val="40000"/>
                  <a:alpha val="100000"/>
                </a:schemeClr>
              </a:gs>
              <a:gs pos="85000">
                <a:schemeClr val="accent1">
                  <a:alpha val="100000"/>
                </a:schemeClr>
              </a:gs>
            </a:gsLst>
            <a:lin ang="81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288000" tIns="540000" rIns="0" bIns="0" numCol="1" spcCol="0" rtlCol="0" fromWordArt="0" anchor="ctr" anchorCtr="0" forceAA="0" compatLnSpc="1">
            <a:noAutofit/>
          </a:bodyPr>
          <a:p>
            <a:pPr algn="ctr"/>
            <a:r>
              <a:rPr lang="en-US" altLang="zh-CN" sz="2000" b="1" dirty="0">
                <a:solidFill>
                  <a:schemeClr val="lt1"/>
                </a:solidFill>
                <a:latin typeface="微软雅黑" panose="020B0503020204020204" charset="-122"/>
                <a:ea typeface="微软雅黑" panose="020B0503020204020204" charset="-122"/>
              </a:rPr>
              <a:t>01</a:t>
            </a:r>
            <a:endParaRPr lang="en-US" altLang="zh-CN" sz="2000" b="1" dirty="0">
              <a:solidFill>
                <a:schemeClr val="lt1"/>
              </a:solidFill>
              <a:latin typeface="微软雅黑" panose="020B0503020204020204" charset="-122"/>
              <a:ea typeface="微软雅黑" panose="020B0503020204020204" charset="-122"/>
            </a:endParaRPr>
          </a:p>
        </p:txBody>
      </p:sp>
      <p:sp>
        <p:nvSpPr>
          <p:cNvPr id="50" name="03"/>
          <p:cNvSpPr/>
          <p:nvPr>
            <p:custDataLst>
              <p:tags r:id="rId8"/>
            </p:custDataLst>
          </p:nvPr>
        </p:nvSpPr>
        <p:spPr>
          <a:xfrm>
            <a:off x="64249" y="4700056"/>
            <a:ext cx="2804303" cy="2095130"/>
          </a:xfrm>
          <a:custGeom>
            <a:avLst/>
            <a:gdLst>
              <a:gd name="connsiteX0" fmla="*/ 785748 w 2501124"/>
              <a:gd name="connsiteY0" fmla="*/ 0 h 1868621"/>
              <a:gd name="connsiteX1" fmla="*/ 2501124 w 2501124"/>
              <a:gd name="connsiteY1" fmla="*/ 450753 h 1868621"/>
              <a:gd name="connsiteX2" fmla="*/ 2501124 w 2501124"/>
              <a:gd name="connsiteY2" fmla="*/ 1868621 h 1868621"/>
              <a:gd name="connsiteX3" fmla="*/ 0 w 2501124"/>
              <a:gd name="connsiteY3" fmla="*/ 1211396 h 1868621"/>
              <a:gd name="connsiteX4" fmla="*/ 785748 w 2501124"/>
              <a:gd name="connsiteY4" fmla="*/ 0 h 186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24" h="1868621">
                <a:moveTo>
                  <a:pt x="785748" y="0"/>
                </a:moveTo>
                <a:lnTo>
                  <a:pt x="2501124" y="450753"/>
                </a:lnTo>
                <a:lnTo>
                  <a:pt x="2501124" y="1868621"/>
                </a:lnTo>
                <a:lnTo>
                  <a:pt x="0" y="1211396"/>
                </a:lnTo>
                <a:lnTo>
                  <a:pt x="785748" y="0"/>
                </a:lnTo>
                <a:close/>
              </a:path>
            </a:pathLst>
          </a:custGeom>
          <a:gradFill>
            <a:gsLst>
              <a:gs pos="0">
                <a:schemeClr val="accent1">
                  <a:lumMod val="60000"/>
                  <a:lumOff val="40000"/>
                  <a:alpha val="100000"/>
                </a:schemeClr>
              </a:gs>
              <a:gs pos="85000">
                <a:schemeClr val="accent1">
                  <a:alpha val="100000"/>
                </a:schemeClr>
              </a:gs>
            </a:gsLst>
            <a:lin ang="120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0" tIns="0" rIns="0" bIns="0" numCol="1" spcCol="0" rtlCol="0" fromWordArt="0" anchor="ctr" anchorCtr="0" forceAA="0" compatLnSpc="1">
            <a:noAutofit/>
          </a:bodyPr>
          <a:p>
            <a:pPr algn="ctr"/>
            <a:r>
              <a:rPr lang="en-US" altLang="zh-CN" sz="2400" b="1" dirty="0">
                <a:solidFill>
                  <a:schemeClr val="lt1"/>
                </a:solidFill>
                <a:latin typeface="微软雅黑" panose="020B0503020204020204" charset="-122"/>
                <a:ea typeface="微软雅黑" panose="020B0503020204020204" charset="-122"/>
              </a:rPr>
              <a:t>03</a:t>
            </a:r>
            <a:endParaRPr lang="en-US" altLang="zh-CN" sz="2400" b="1" dirty="0">
              <a:solidFill>
                <a:schemeClr val="lt1"/>
              </a:solidFill>
              <a:latin typeface="微软雅黑" panose="020B0503020204020204" charset="-122"/>
              <a:ea typeface="微软雅黑" panose="020B0503020204020204" charset="-122"/>
            </a:endParaRPr>
          </a:p>
        </p:txBody>
      </p:sp>
      <p:sp>
        <p:nvSpPr>
          <p:cNvPr id="74" name="02"/>
          <p:cNvSpPr/>
          <p:nvPr>
            <p:custDataLst>
              <p:tags r:id="rId9"/>
            </p:custDataLst>
          </p:nvPr>
        </p:nvSpPr>
        <p:spPr>
          <a:xfrm>
            <a:off x="1026835" y="2998384"/>
            <a:ext cx="1841588" cy="1831080"/>
          </a:xfrm>
          <a:custGeom>
            <a:avLst/>
            <a:gdLst>
              <a:gd name="connsiteX0" fmla="*/ 779341 w 1642490"/>
              <a:gd name="connsiteY0" fmla="*/ 0 h 1633118"/>
              <a:gd name="connsiteX1" fmla="*/ 1642490 w 1642490"/>
              <a:gd name="connsiteY1" fmla="*/ 226812 h 1633118"/>
              <a:gd name="connsiteX2" fmla="*/ 1642490 w 1642490"/>
              <a:gd name="connsiteY2" fmla="*/ 1633118 h 1633118"/>
              <a:gd name="connsiteX3" fmla="*/ 0 w 1642490"/>
              <a:gd name="connsiteY3" fmla="*/ 1201518 h 1633118"/>
              <a:gd name="connsiteX4" fmla="*/ 779341 w 1642490"/>
              <a:gd name="connsiteY4" fmla="*/ 0 h 1633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490" h="1633118">
                <a:moveTo>
                  <a:pt x="779341" y="0"/>
                </a:moveTo>
                <a:lnTo>
                  <a:pt x="1642490" y="226812"/>
                </a:lnTo>
                <a:lnTo>
                  <a:pt x="1642490" y="1633118"/>
                </a:lnTo>
                <a:lnTo>
                  <a:pt x="0" y="1201518"/>
                </a:lnTo>
                <a:lnTo>
                  <a:pt x="779341" y="0"/>
                </a:lnTo>
                <a:close/>
              </a:path>
            </a:pathLst>
          </a:custGeom>
          <a:gradFill>
            <a:gsLst>
              <a:gs pos="0">
                <a:schemeClr val="accent2">
                  <a:lumMod val="60000"/>
                  <a:lumOff val="40000"/>
                  <a:alpha val="100000"/>
                </a:schemeClr>
              </a:gs>
              <a:gs pos="85000">
                <a:schemeClr val="accent2">
                  <a:alpha val="100000"/>
                </a:schemeClr>
              </a:gs>
            </a:gsLst>
            <a:lin ang="120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0" tIns="0" rIns="0" bIns="0" numCol="1" spcCol="0" rtlCol="0" fromWordArt="0" anchor="ctr" anchorCtr="0" forceAA="0" compatLnSpc="1">
            <a:noAutofit/>
          </a:bodyPr>
          <a:p>
            <a:pPr algn="ctr"/>
            <a:r>
              <a:rPr lang="en-US" altLang="zh-CN" sz="2200" b="1" dirty="0">
                <a:solidFill>
                  <a:schemeClr val="lt1"/>
                </a:solidFill>
                <a:latin typeface="微软雅黑" panose="020B0503020204020204" charset="-122"/>
                <a:ea typeface="微软雅黑" panose="020B0503020204020204" charset="-122"/>
              </a:rPr>
              <a:t>02</a:t>
            </a:r>
            <a:endParaRPr lang="en-US" altLang="zh-CN" sz="2200" b="1" dirty="0">
              <a:solidFill>
                <a:schemeClr val="lt1"/>
              </a:solidFill>
              <a:latin typeface="微软雅黑" panose="020B0503020204020204" charset="-122"/>
              <a:ea typeface="微软雅黑" panose="020B0503020204020204" charset="-122"/>
            </a:endParaRPr>
          </a:p>
        </p:txBody>
      </p:sp>
      <p:sp>
        <p:nvSpPr>
          <p:cNvPr id="76" name="01"/>
          <p:cNvSpPr/>
          <p:nvPr>
            <p:custDataLst>
              <p:tags r:id="rId10"/>
            </p:custDataLst>
          </p:nvPr>
        </p:nvSpPr>
        <p:spPr>
          <a:xfrm flipH="1">
            <a:off x="2860878" y="1359384"/>
            <a:ext cx="887283" cy="1595605"/>
          </a:xfrm>
          <a:custGeom>
            <a:avLst/>
            <a:gdLst>
              <a:gd name="connsiteX0" fmla="*/ 788186 w 791357"/>
              <a:gd name="connsiteY0" fmla="*/ 0 h 1423101"/>
              <a:gd name="connsiteX1" fmla="*/ 791357 w 791357"/>
              <a:gd name="connsiteY1" fmla="*/ 5109 h 1423101"/>
              <a:gd name="connsiteX2" fmla="*/ 791357 w 791357"/>
              <a:gd name="connsiteY2" fmla="*/ 1423101 h 1423101"/>
              <a:gd name="connsiteX3" fmla="*/ 0 w 791357"/>
              <a:gd name="connsiteY3" fmla="*/ 1215155 h 1423101"/>
            </a:gdLst>
            <a:ahLst/>
            <a:cxnLst>
              <a:cxn ang="0">
                <a:pos x="connsiteX0" y="connsiteY0"/>
              </a:cxn>
              <a:cxn ang="0">
                <a:pos x="connsiteX1" y="connsiteY1"/>
              </a:cxn>
              <a:cxn ang="0">
                <a:pos x="connsiteX2" y="connsiteY2"/>
              </a:cxn>
              <a:cxn ang="0">
                <a:pos x="connsiteX3" y="connsiteY3"/>
              </a:cxn>
            </a:cxnLst>
            <a:rect l="l" t="t" r="r" b="b"/>
            <a:pathLst>
              <a:path w="791357" h="1423101">
                <a:moveTo>
                  <a:pt x="788186" y="0"/>
                </a:moveTo>
                <a:lnTo>
                  <a:pt x="791357" y="5109"/>
                </a:lnTo>
                <a:lnTo>
                  <a:pt x="791357" y="1423101"/>
                </a:lnTo>
                <a:lnTo>
                  <a:pt x="0" y="1215155"/>
                </a:lnTo>
                <a:close/>
              </a:path>
            </a:pathLst>
          </a:custGeom>
          <a:gradFill>
            <a:gsLst>
              <a:gs pos="0">
                <a:schemeClr val="accent1">
                  <a:lumMod val="60000"/>
                  <a:lumOff val="40000"/>
                  <a:alpha val="100000"/>
                </a:schemeClr>
              </a:gs>
              <a:gs pos="85000">
                <a:schemeClr val="accent1">
                  <a:alpha val="100000"/>
                </a:schemeClr>
              </a:gs>
            </a:gsLst>
            <a:lin ang="36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tIns="323850" numCol="1" spcCol="0" rtlCol="0" fromWordArt="0" anchor="ctr" anchorCtr="0" forceAA="0" compatLnSpc="1">
            <a:noAutofit/>
          </a:bodyPr>
          <a:p>
            <a:pPr algn="ctr"/>
            <a:endParaRPr lang="zh-CN" altLang="en-US" sz="1400" b="1">
              <a:solidFill>
                <a:schemeClr val="lt1"/>
              </a:solidFill>
              <a:latin typeface="微软雅黑" panose="020B0503020204020204" charset="-122"/>
              <a:ea typeface="微软雅黑" panose="020B0503020204020204" charset="-122"/>
            </a:endParaRPr>
          </a:p>
        </p:txBody>
      </p:sp>
      <p:sp>
        <p:nvSpPr>
          <p:cNvPr id="77" name="03"/>
          <p:cNvSpPr/>
          <p:nvPr>
            <p:custDataLst>
              <p:tags r:id="rId11"/>
            </p:custDataLst>
          </p:nvPr>
        </p:nvSpPr>
        <p:spPr>
          <a:xfrm flipH="1">
            <a:off x="2860878" y="4700056"/>
            <a:ext cx="2804303" cy="2095130"/>
          </a:xfrm>
          <a:custGeom>
            <a:avLst/>
            <a:gdLst>
              <a:gd name="connsiteX0" fmla="*/ 785748 w 2501124"/>
              <a:gd name="connsiteY0" fmla="*/ 0 h 1868621"/>
              <a:gd name="connsiteX1" fmla="*/ 2501124 w 2501124"/>
              <a:gd name="connsiteY1" fmla="*/ 450753 h 1868621"/>
              <a:gd name="connsiteX2" fmla="*/ 2501124 w 2501124"/>
              <a:gd name="connsiteY2" fmla="*/ 1868621 h 1868621"/>
              <a:gd name="connsiteX3" fmla="*/ 0 w 2501124"/>
              <a:gd name="connsiteY3" fmla="*/ 1211396 h 1868621"/>
              <a:gd name="connsiteX4" fmla="*/ 785748 w 2501124"/>
              <a:gd name="connsiteY4" fmla="*/ 0 h 186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24" h="1868621">
                <a:moveTo>
                  <a:pt x="785748" y="0"/>
                </a:moveTo>
                <a:lnTo>
                  <a:pt x="2501124" y="450753"/>
                </a:lnTo>
                <a:lnTo>
                  <a:pt x="2501124" y="1868621"/>
                </a:lnTo>
                <a:lnTo>
                  <a:pt x="0" y="1211396"/>
                </a:lnTo>
                <a:lnTo>
                  <a:pt x="785748" y="0"/>
                </a:lnTo>
                <a:close/>
              </a:path>
            </a:pathLst>
          </a:custGeom>
          <a:gradFill>
            <a:gsLst>
              <a:gs pos="0">
                <a:schemeClr val="accent1">
                  <a:lumMod val="60000"/>
                  <a:lumOff val="40000"/>
                  <a:alpha val="100000"/>
                </a:schemeClr>
              </a:gs>
              <a:gs pos="85000">
                <a:schemeClr val="accent1">
                  <a:alpha val="100000"/>
                </a:schemeClr>
              </a:gs>
            </a:gsLst>
            <a:lin ang="36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1600" b="1">
              <a:solidFill>
                <a:schemeClr val="lt1"/>
              </a:solidFill>
              <a:latin typeface="微软雅黑" panose="020B0503020204020204" charset="-122"/>
              <a:ea typeface="微软雅黑" panose="020B0503020204020204" charset="-122"/>
            </a:endParaRPr>
          </a:p>
        </p:txBody>
      </p:sp>
      <p:sp>
        <p:nvSpPr>
          <p:cNvPr id="78" name="02"/>
          <p:cNvSpPr/>
          <p:nvPr>
            <p:custDataLst>
              <p:tags r:id="rId12"/>
            </p:custDataLst>
          </p:nvPr>
        </p:nvSpPr>
        <p:spPr>
          <a:xfrm flipH="1">
            <a:off x="2860877" y="2998384"/>
            <a:ext cx="1841588" cy="1831080"/>
          </a:xfrm>
          <a:custGeom>
            <a:avLst/>
            <a:gdLst>
              <a:gd name="connsiteX0" fmla="*/ 779341 w 1642490"/>
              <a:gd name="connsiteY0" fmla="*/ 0 h 1633118"/>
              <a:gd name="connsiteX1" fmla="*/ 1642490 w 1642490"/>
              <a:gd name="connsiteY1" fmla="*/ 226812 h 1633118"/>
              <a:gd name="connsiteX2" fmla="*/ 1642490 w 1642490"/>
              <a:gd name="connsiteY2" fmla="*/ 1633118 h 1633118"/>
              <a:gd name="connsiteX3" fmla="*/ 0 w 1642490"/>
              <a:gd name="connsiteY3" fmla="*/ 1201518 h 1633118"/>
              <a:gd name="connsiteX4" fmla="*/ 779341 w 1642490"/>
              <a:gd name="connsiteY4" fmla="*/ 0 h 1633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490" h="1633118">
                <a:moveTo>
                  <a:pt x="779341" y="0"/>
                </a:moveTo>
                <a:lnTo>
                  <a:pt x="1642490" y="226812"/>
                </a:lnTo>
                <a:lnTo>
                  <a:pt x="1642490" y="1633118"/>
                </a:lnTo>
                <a:lnTo>
                  <a:pt x="0" y="1201518"/>
                </a:lnTo>
                <a:lnTo>
                  <a:pt x="779341" y="0"/>
                </a:lnTo>
                <a:close/>
              </a:path>
            </a:pathLst>
          </a:custGeom>
          <a:gradFill flip="none" rotWithShape="1">
            <a:gsLst>
              <a:gs pos="0">
                <a:schemeClr val="accent2">
                  <a:lumMod val="60000"/>
                  <a:lumOff val="40000"/>
                  <a:alpha val="100000"/>
                </a:schemeClr>
              </a:gs>
              <a:gs pos="85000">
                <a:schemeClr val="accent2">
                  <a:alpha val="100000"/>
                </a:schemeClr>
              </a:gs>
            </a:gsLst>
            <a:lin ang="19200000" scaled="0"/>
            <a:tileRect/>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1600" b="1">
              <a:solidFill>
                <a:schemeClr val="lt1"/>
              </a:solidFill>
              <a:latin typeface="微软雅黑" panose="020B0503020204020204" charset="-122"/>
              <a:ea typeface="微软雅黑" panose="020B0503020204020204" charset="-122"/>
            </a:endParaRPr>
          </a:p>
        </p:txBody>
      </p:sp>
      <p:sp>
        <p:nvSpPr>
          <p:cNvPr id="12" name="矩形 11"/>
          <p:cNvSpPr/>
          <p:nvPr>
            <p:custDataLst>
              <p:tags r:id="rId13"/>
            </p:custDataLst>
          </p:nvPr>
        </p:nvSpPr>
        <p:spPr>
          <a:xfrm>
            <a:off x="3276600" y="2695575"/>
            <a:ext cx="3337560" cy="804545"/>
          </a:xfrm>
          <a:prstGeom prst="rect">
            <a:avLst/>
          </a:prstGeom>
          <a:noFill/>
        </p:spPr>
        <p:txBody>
          <a:bodyPr wrap="square" lIns="0" tIns="0" rIns="0" bIns="0" rtlCol="0" anchor="ctr" anchorCtr="0">
            <a:noAutofit/>
          </a:bodyPr>
          <a:p>
            <a:pPr algn="r">
              <a:spcBef>
                <a:spcPct val="0"/>
              </a:spcBef>
              <a:spcAft>
                <a:spcPct val="0"/>
              </a:spcAft>
            </a:pPr>
            <a:r>
              <a:rPr lang="zh-CN" altLang="en-US" sz="2200" b="1">
                <a:solidFill>
                  <a:schemeClr val="tx1"/>
                </a:solidFill>
                <a:latin typeface="微软雅黑" panose="020B0503020204020204" charset="-122"/>
                <a:ea typeface="微软雅黑" panose="020B0503020204020204" charset="-122"/>
                <a:cs typeface="+mn-ea"/>
              </a:rPr>
              <a:t>和平发展的实践意义</a:t>
            </a:r>
            <a:endParaRPr lang="zh-CN" altLang="en-US" sz="2200" b="1">
              <a:solidFill>
                <a:schemeClr val="tx1"/>
              </a:solidFill>
              <a:latin typeface="微软雅黑" panose="020B0503020204020204" charset="-122"/>
              <a:ea typeface="微软雅黑" panose="020B0503020204020204" charset="-122"/>
              <a:cs typeface="+mn-ea"/>
            </a:endParaRPr>
          </a:p>
        </p:txBody>
      </p:sp>
      <p:sp>
        <p:nvSpPr>
          <p:cNvPr id="13" name="矩形 12"/>
          <p:cNvSpPr/>
          <p:nvPr>
            <p:custDataLst>
              <p:tags r:id="rId14"/>
            </p:custDataLst>
          </p:nvPr>
        </p:nvSpPr>
        <p:spPr>
          <a:xfrm>
            <a:off x="7321550" y="2857500"/>
            <a:ext cx="4604385" cy="1343025"/>
          </a:xfrm>
          <a:prstGeom prst="rect">
            <a:avLst/>
          </a:prstGeom>
          <a:noFill/>
        </p:spPr>
        <p:txBody>
          <a:bodyPr wrap="square" lIns="0" tIns="0" rIns="0" bIns="36195" rtlCol="0" anchor="ctr" anchorCtr="0">
            <a:noAutofit/>
          </a:bodyPr>
          <a:p>
            <a:pPr>
              <a:lnSpc>
                <a:spcPct val="130000"/>
              </a:lnSpc>
              <a:spcBef>
                <a:spcPct val="0"/>
              </a:spcBef>
              <a:spcAft>
                <a:spcPct val="0"/>
              </a:spcAft>
            </a:pPr>
            <a:r>
              <a:rPr lang="zh-CN" altLang="en-US" dirty="0">
                <a:ln>
                  <a:noFill/>
                  <a:prstDash val="sysDot"/>
                </a:ln>
                <a:solidFill>
                  <a:schemeClr val="tx1">
                    <a:lumMod val="75000"/>
                    <a:lumOff val="25000"/>
                  </a:schemeClr>
                </a:solidFill>
                <a:latin typeface="微软雅黑" panose="020B0503020204020204" charset="-122"/>
                <a:ea typeface="微软雅黑" panose="020B0503020204020204" charset="-122"/>
                <a:cs typeface="+mn-ea"/>
              </a:rPr>
              <a:t>和平发展不仅是一个理念，更是在实践中不断探索和完善的过程。</a:t>
            </a:r>
            <a:r>
              <a:rPr lang="zh-CN" altLang="en-US" b="1" dirty="0">
                <a:ln>
                  <a:noFill/>
                  <a:prstDash val="sysDot"/>
                </a:ln>
                <a:solidFill>
                  <a:srgbClr val="FF0000"/>
                </a:solidFill>
                <a:latin typeface="微软雅黑" panose="020B0503020204020204" charset="-122"/>
                <a:ea typeface="微软雅黑" panose="020B0503020204020204" charset="-122"/>
                <a:cs typeface="+mn-ea"/>
              </a:rPr>
              <a:t>通过推动经济全球化</a:t>
            </a:r>
            <a:r>
              <a:rPr lang="zh-CN" altLang="en-US" dirty="0">
                <a:ln>
                  <a:noFill/>
                  <a:prstDash val="sysDot"/>
                </a:ln>
                <a:solidFill>
                  <a:schemeClr val="tx1">
                    <a:lumMod val="75000"/>
                    <a:lumOff val="25000"/>
                  </a:schemeClr>
                </a:solidFill>
                <a:latin typeface="微软雅黑" panose="020B0503020204020204" charset="-122"/>
                <a:ea typeface="微软雅黑" panose="020B0503020204020204" charset="-122"/>
                <a:cs typeface="+mn-ea"/>
              </a:rPr>
              <a:t>、加强</a:t>
            </a:r>
            <a:r>
              <a:rPr lang="zh-CN" altLang="en-US" b="1" dirty="0">
                <a:ln>
                  <a:noFill/>
                  <a:prstDash val="sysDot"/>
                </a:ln>
                <a:solidFill>
                  <a:srgbClr val="FF0000"/>
                </a:solidFill>
                <a:latin typeface="微软雅黑" panose="020B0503020204020204" charset="-122"/>
                <a:ea typeface="微软雅黑" panose="020B0503020204020204" charset="-122"/>
                <a:cs typeface="+mn-ea"/>
              </a:rPr>
              <a:t>区域合作、倡导多边主义等方式</a:t>
            </a:r>
            <a:r>
              <a:rPr lang="zh-CN" altLang="en-US" dirty="0">
                <a:ln>
                  <a:noFill/>
                  <a:prstDash val="sysDot"/>
                </a:ln>
                <a:solidFill>
                  <a:schemeClr val="tx1">
                    <a:lumMod val="75000"/>
                    <a:lumOff val="25000"/>
                  </a:schemeClr>
                </a:solidFill>
                <a:latin typeface="微软雅黑" panose="020B0503020204020204" charset="-122"/>
                <a:ea typeface="微软雅黑" panose="020B0503020204020204" charset="-122"/>
                <a:cs typeface="+mn-ea"/>
              </a:rPr>
              <a:t>，可以实现</a:t>
            </a:r>
            <a:r>
              <a:rPr lang="zh-CN" altLang="en-US" b="1" dirty="0">
                <a:ln>
                  <a:noFill/>
                  <a:prstDash val="sysDot"/>
                </a:ln>
                <a:solidFill>
                  <a:srgbClr val="FF0000"/>
                </a:solidFill>
                <a:latin typeface="微软雅黑" panose="020B0503020204020204" charset="-122"/>
                <a:ea typeface="微软雅黑" panose="020B0503020204020204" charset="-122"/>
                <a:cs typeface="+mn-ea"/>
              </a:rPr>
              <a:t>互利共赢的局面，提高各国人民的生活水平</a:t>
            </a:r>
            <a:r>
              <a:rPr lang="zh-CN" altLang="en-US" dirty="0">
                <a:ln>
                  <a:noFill/>
                  <a:prstDash val="sysDot"/>
                </a:ln>
                <a:solidFill>
                  <a:schemeClr val="tx1">
                    <a:lumMod val="75000"/>
                    <a:lumOff val="25000"/>
                  </a:schemeClr>
                </a:solidFill>
                <a:latin typeface="微软雅黑" panose="020B0503020204020204" charset="-122"/>
                <a:ea typeface="微软雅黑" panose="020B0503020204020204" charset="-122"/>
                <a:cs typeface="+mn-ea"/>
              </a:rPr>
              <a:t>。</a:t>
            </a:r>
            <a:endParaRPr lang="zh-CN" altLang="en-US" dirty="0">
              <a:ln>
                <a:noFill/>
                <a:prstDash val="sysDot"/>
              </a:ln>
              <a:solidFill>
                <a:schemeClr val="tx1">
                  <a:lumMod val="75000"/>
                  <a:lumOff val="25000"/>
                </a:schemeClr>
              </a:solidFill>
              <a:latin typeface="微软雅黑" panose="020B0503020204020204" charset="-122"/>
              <a:ea typeface="微软雅黑" panose="020B0503020204020204" charset="-122"/>
              <a:cs typeface="+mn-ea"/>
            </a:endParaRPr>
          </a:p>
        </p:txBody>
      </p:sp>
      <p:sp>
        <p:nvSpPr>
          <p:cNvPr id="14" name="矩形 13"/>
          <p:cNvSpPr/>
          <p:nvPr>
            <p:custDataLst>
              <p:tags r:id="rId15"/>
            </p:custDataLst>
          </p:nvPr>
        </p:nvSpPr>
        <p:spPr>
          <a:xfrm>
            <a:off x="3048225" y="1295433"/>
            <a:ext cx="2922649" cy="804529"/>
          </a:xfrm>
          <a:prstGeom prst="rect">
            <a:avLst/>
          </a:prstGeom>
          <a:noFill/>
        </p:spPr>
        <p:txBody>
          <a:bodyPr wrap="square" lIns="0" tIns="0" rIns="0" bIns="0" rtlCol="0" anchor="ctr" anchorCtr="0">
            <a:noAutofit/>
          </a:bodyPr>
          <a:p>
            <a:pPr algn="r">
              <a:spcBef>
                <a:spcPct val="0"/>
              </a:spcBef>
              <a:spcAft>
                <a:spcPct val="0"/>
              </a:spcAft>
            </a:pPr>
            <a:r>
              <a:rPr lang="zh-CN" altLang="en-US" sz="2200" b="1" dirty="0">
                <a:solidFill>
                  <a:schemeClr val="tx1"/>
                </a:solidFill>
                <a:latin typeface="微软雅黑" panose="020B0503020204020204" charset="-122"/>
                <a:ea typeface="微软雅黑" panose="020B0503020204020204" charset="-122"/>
                <a:cs typeface="+mn-ea"/>
              </a:rPr>
              <a:t>和平发展的必要性</a:t>
            </a:r>
            <a:endParaRPr lang="zh-CN" altLang="en-US" sz="2200" b="1" dirty="0">
              <a:solidFill>
                <a:schemeClr val="tx1"/>
              </a:solidFill>
              <a:latin typeface="微软雅黑" panose="020B0503020204020204" charset="-122"/>
              <a:ea typeface="微软雅黑" panose="020B0503020204020204" charset="-122"/>
              <a:cs typeface="+mn-ea"/>
            </a:endParaRPr>
          </a:p>
        </p:txBody>
      </p:sp>
      <p:sp>
        <p:nvSpPr>
          <p:cNvPr id="15" name="矩形 14"/>
          <p:cNvSpPr/>
          <p:nvPr>
            <p:custDataLst>
              <p:tags r:id="rId16"/>
            </p:custDataLst>
          </p:nvPr>
        </p:nvSpPr>
        <p:spPr>
          <a:xfrm>
            <a:off x="6848637" y="985280"/>
            <a:ext cx="5250800" cy="1732942"/>
          </a:xfrm>
          <a:prstGeom prst="rect">
            <a:avLst/>
          </a:prstGeom>
          <a:noFill/>
        </p:spPr>
        <p:txBody>
          <a:bodyPr wrap="square" lIns="0" tIns="0" rIns="0" bIns="36195" rtlCol="0" anchor="ctr" anchorCtr="0">
            <a:noAutofit/>
          </a:bodyPr>
          <a:p>
            <a:pPr>
              <a:lnSpc>
                <a:spcPct val="130000"/>
              </a:lnSpc>
              <a:spcBef>
                <a:spcPct val="0"/>
              </a:spcBef>
              <a:spcAft>
                <a:spcPct val="0"/>
              </a:spcAft>
            </a:pPr>
            <a:r>
              <a:rPr lang="zh-CN" altLang="en-US">
                <a:ln>
                  <a:noFill/>
                  <a:prstDash val="sysDot"/>
                </a:ln>
                <a:solidFill>
                  <a:schemeClr val="tx1">
                    <a:lumMod val="75000"/>
                    <a:lumOff val="25000"/>
                  </a:schemeClr>
                </a:solidFill>
                <a:latin typeface="微软雅黑" panose="020B0503020204020204" charset="-122"/>
                <a:ea typeface="微软雅黑" panose="020B0503020204020204" charset="-122"/>
                <a:cs typeface="+mn-ea"/>
              </a:rPr>
              <a:t>和平发展是国际关系中的重要原则，它强调通过对话和协商解决争端，</a:t>
            </a:r>
            <a:r>
              <a:rPr lang="zh-CN" altLang="en-US" b="1">
                <a:ln>
                  <a:noFill/>
                  <a:prstDash val="sysDot"/>
                </a:ln>
                <a:solidFill>
                  <a:srgbClr val="FF0000"/>
                </a:solidFill>
                <a:latin typeface="微软雅黑" panose="020B0503020204020204" charset="-122"/>
                <a:ea typeface="微软雅黑" panose="020B0503020204020204" charset="-122"/>
                <a:cs typeface="+mn-ea"/>
              </a:rPr>
              <a:t>避免战争和冲突，实现共同繁荣</a:t>
            </a:r>
            <a:r>
              <a:rPr lang="zh-CN" altLang="en-US">
                <a:ln>
                  <a:noFill/>
                  <a:prstDash val="sysDot"/>
                </a:ln>
                <a:solidFill>
                  <a:schemeClr val="tx1">
                    <a:lumMod val="75000"/>
                    <a:lumOff val="25000"/>
                  </a:schemeClr>
                </a:solidFill>
                <a:latin typeface="微软雅黑" panose="020B0503020204020204" charset="-122"/>
                <a:ea typeface="微软雅黑" panose="020B0503020204020204" charset="-122"/>
                <a:cs typeface="+mn-ea"/>
              </a:rPr>
              <a:t>。这有助于维护世界和平与稳定，促进各国之间的友好合作。</a:t>
            </a:r>
            <a:endParaRPr lang="zh-CN" altLang="en-US">
              <a:ln>
                <a:noFill/>
                <a:prstDash val="sysDot"/>
              </a:ln>
              <a:solidFill>
                <a:schemeClr val="tx1">
                  <a:lumMod val="75000"/>
                  <a:lumOff val="25000"/>
                </a:schemeClr>
              </a:solidFill>
              <a:latin typeface="微软雅黑" panose="020B0503020204020204" charset="-122"/>
              <a:ea typeface="微软雅黑" panose="020B0503020204020204" charset="-122"/>
              <a:cs typeface="+mn-ea"/>
            </a:endParaRPr>
          </a:p>
        </p:txBody>
      </p:sp>
      <p:sp>
        <p:nvSpPr>
          <p:cNvPr id="24" name="文本框 23"/>
          <p:cNvSpPr txBox="1"/>
          <p:nvPr/>
        </p:nvSpPr>
        <p:spPr>
          <a:xfrm>
            <a:off x="7772400" y="4419600"/>
            <a:ext cx="4177030" cy="2197100"/>
          </a:xfrm>
          <a:prstGeom prst="rect">
            <a:avLst/>
          </a:prstGeom>
          <a:noFill/>
        </p:spPr>
        <p:txBody>
          <a:bodyPr wrap="square" rtlCol="0">
            <a:noAutofit/>
          </a:bodyPr>
          <a:p>
            <a:pPr algn="l">
              <a:lnSpc>
                <a:spcPct val="130000"/>
              </a:lnSpc>
              <a:buClrTx/>
              <a:buSzTx/>
              <a:buFontTx/>
            </a:pPr>
            <a:r>
              <a:rPr lang="zh-CN" altLang="en-US" dirty="0">
                <a:ln>
                  <a:noFill/>
                  <a:prstDash val="sysDot"/>
                </a:ln>
                <a:solidFill>
                  <a:schemeClr val="tx1">
                    <a:lumMod val="75000"/>
                    <a:lumOff val="25000"/>
                  </a:schemeClr>
                </a:solidFill>
                <a:latin typeface="微软雅黑" panose="020B0503020204020204" charset="-122"/>
                <a:ea typeface="微软雅黑" panose="020B0503020204020204" charset="-122"/>
                <a:cs typeface="+mn-ea"/>
              </a:rPr>
              <a:t>虽然和平发展已成为国际社会的普遍共识，但在实际操作中仍面临诸多挑战，如</a:t>
            </a:r>
            <a:r>
              <a:rPr lang="zh-CN" altLang="en-US" b="1" dirty="0">
                <a:ln>
                  <a:noFill/>
                  <a:prstDash val="sysDot"/>
                </a:ln>
                <a:solidFill>
                  <a:srgbClr val="FF0000"/>
                </a:solidFill>
                <a:latin typeface="微软雅黑" panose="020B0503020204020204" charset="-122"/>
                <a:ea typeface="微软雅黑" panose="020B0503020204020204" charset="-122"/>
                <a:cs typeface="+mn-ea"/>
              </a:rPr>
              <a:t>地缘政治风险、恐怖主义威胁</a:t>
            </a:r>
            <a:r>
              <a:rPr lang="zh-CN" altLang="en-US" dirty="0">
                <a:ln>
                  <a:noFill/>
                  <a:prstDash val="sysDot"/>
                </a:ln>
                <a:solidFill>
                  <a:schemeClr val="tx1">
                    <a:lumMod val="75000"/>
                    <a:lumOff val="25000"/>
                  </a:schemeClr>
                </a:solidFill>
                <a:latin typeface="微软雅黑" panose="020B0503020204020204" charset="-122"/>
                <a:ea typeface="微软雅黑" panose="020B0503020204020204" charset="-122"/>
                <a:cs typeface="+mn-ea"/>
              </a:rPr>
              <a:t>等。因此，需要各国共同努力，加强沟通与协作，</a:t>
            </a:r>
            <a:r>
              <a:rPr lang="zh-CN" altLang="en-US" b="1" dirty="0">
                <a:ln>
                  <a:noFill/>
                  <a:prstDash val="sysDot"/>
                </a:ln>
                <a:solidFill>
                  <a:srgbClr val="FF0000"/>
                </a:solidFill>
                <a:latin typeface="微软雅黑" panose="020B0503020204020204" charset="-122"/>
                <a:ea typeface="微软雅黑" panose="020B0503020204020204" charset="-122"/>
                <a:cs typeface="+mn-ea"/>
              </a:rPr>
              <a:t>共同应对这些挑战</a:t>
            </a:r>
            <a:r>
              <a:rPr lang="zh-CN" altLang="en-US" dirty="0">
                <a:ln>
                  <a:noFill/>
                  <a:prstDash val="sysDot"/>
                </a:ln>
                <a:solidFill>
                  <a:schemeClr val="tx1">
                    <a:lumMod val="75000"/>
                    <a:lumOff val="25000"/>
                  </a:schemeClr>
                </a:solidFill>
                <a:latin typeface="微软雅黑" panose="020B0503020204020204" charset="-122"/>
                <a:ea typeface="微软雅黑" panose="020B0503020204020204" charset="-122"/>
                <a:cs typeface="+mn-ea"/>
              </a:rPr>
              <a:t>，确保世界的和平与发展。</a:t>
            </a:r>
            <a:endParaRPr lang="zh-CN" altLang="en-US" dirty="0">
              <a:ln>
                <a:noFill/>
                <a:prstDash val="sysDot"/>
              </a:ln>
              <a:solidFill>
                <a:schemeClr val="tx1">
                  <a:lumMod val="75000"/>
                  <a:lumOff val="25000"/>
                </a:schemeClr>
              </a:solidFill>
              <a:latin typeface="微软雅黑" panose="020B0503020204020204" charset="-122"/>
              <a:ea typeface="微软雅黑" panose="020B0503020204020204" charset="-122"/>
              <a:cs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647422" y="1416260"/>
            <a:ext cx="10787368" cy="4757506"/>
          </a:xfrm>
          <a:custGeom>
            <a:avLst/>
            <a:gdLst/>
            <a:ahLst/>
            <a:cxnLst/>
            <a:rect l="l" t="t" r="r" b="b"/>
            <a:pathLst>
              <a:path w="8427632" h="3716802">
                <a:moveTo>
                  <a:pt x="0" y="0"/>
                </a:moveTo>
                <a:lnTo>
                  <a:pt x="7963031" y="0"/>
                </a:lnTo>
                <a:quadBezTo>
                  <a:pt x="8427632" y="0"/>
                  <a:pt x="8427632" y="464600"/>
                </a:quadBezTo>
                <a:lnTo>
                  <a:pt x="8427632" y="3716802"/>
                </a:lnTo>
                <a:lnTo>
                  <a:pt x="464600" y="3716802"/>
                </a:lnTo>
                <a:quadBezTo>
                  <a:pt x="0" y="3716802"/>
                  <a:pt x="0" y="3252201"/>
                </a:quadBezTo>
                <a:lnTo>
                  <a:pt x="0" y="0"/>
                </a:lnTo>
              </a:path>
            </a:pathLst>
          </a:custGeom>
          <a:solidFill>
            <a:schemeClr val="lt2">
              <a:alpha val="100000"/>
            </a:schemeClr>
          </a:solidFill>
        </p:spPr>
      </p:sp>
      <p:cxnSp>
        <p:nvCxnSpPr>
          <p:cNvPr id="3" name="Connector 3"/>
          <p:cNvCxnSpPr/>
          <p:nvPr/>
        </p:nvCxnSpPr>
        <p:spPr>
          <a:xfrm>
            <a:off x="6069242" y="1732467"/>
            <a:ext cx="0" cy="4116499"/>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4" name="TextBox 4"/>
          <p:cNvSpPr txBox="1"/>
          <p:nvPr/>
        </p:nvSpPr>
        <p:spPr>
          <a:xfrm>
            <a:off x="1220993" y="2698044"/>
            <a:ext cx="4219575" cy="2819400"/>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解放与独立事件对地区政治、经济和文化发展产生深远影响。它们打破了原有的统治秩序，为地区带来了新的发展机遇和挑战。例如，中国的解放战争结束了国民党政权的统治，为新中国的建立奠定了基础，对东亚乃至世界政治格局产生了重大影响。而印度独立运动则结束了英国的殖民统治，为印度的发展开启了新的篇章。</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5" name="TextBox 5"/>
          <p:cNvSpPr txBox="1"/>
          <p:nvPr/>
        </p:nvSpPr>
        <p:spPr>
          <a:xfrm>
            <a:off x="1234774" y="1926391"/>
            <a:ext cx="4276725" cy="72390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rPr>
              <a:t>地区影响</a:t>
            </a: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6" name="TextBox 6"/>
          <p:cNvSpPr txBox="1"/>
          <p:nvPr/>
        </p:nvSpPr>
        <p:spPr>
          <a:xfrm>
            <a:off x="6667160" y="2698044"/>
            <a:ext cx="4219575" cy="2819400"/>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解放与独立事件也是世界历史进程中的重要组成部分。它们推动了世界帝国主义殖民体系的瓦解，促进了民族解放运动的蓬勃发展。同时，这些事件也加剧了世界政治格局的动荡和变革，为后来的冷战格局和国际关系的发展奠定了基础。</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7" name="TextBox 7"/>
          <p:cNvSpPr txBox="1"/>
          <p:nvPr/>
        </p:nvSpPr>
        <p:spPr>
          <a:xfrm>
            <a:off x="6644365" y="1926391"/>
            <a:ext cx="4314825" cy="72390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rPr>
              <a:t>世界影响</a:t>
            </a: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8" name="TextBox 8"/>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两事件对地区与世界的影响</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2171704" y="2072859"/>
            <a:ext cx="1272699" cy="2863007"/>
          </a:xfrm>
          <a:prstGeom prst="rect">
            <a:avLst/>
          </a:prstGeom>
        </p:spPr>
        <p:txBody>
          <a:bodyPr vert="eaVert" wrap="square" lIns="0" tIns="0" rIns="0" bIns="0" rtlCol="0" anchor="ctr" anchorCtr="0">
            <a:noAutofit/>
          </a:bodyPr>
          <a:lstStyle/>
          <a:p>
            <a:pPr algn="ctr">
              <a:lnSpc>
                <a:spcPct val="120000"/>
              </a:lnSpc>
            </a:pPr>
            <a:r>
              <a:rPr lang="en-US" sz="5400" b="1">
                <a:solidFill>
                  <a:srgbClr val="DD0401">
                    <a:alpha val="100000"/>
                  </a:srgbClr>
                </a:solidFill>
                <a:latin typeface="Noto Sans SC" panose="020B0200000000000000" charset="-122"/>
                <a:ea typeface="Noto Sans SC" panose="020B0200000000000000" charset="-122"/>
                <a:cs typeface="Noto Sans SC" panose="020B0200000000000000" charset="-122"/>
              </a:rPr>
              <a:t>目 录</a:t>
            </a:r>
            <a:endParaRPr lang="en-US" sz="5400" b="1">
              <a:solidFill>
                <a:srgbClr val="DD0401">
                  <a:alpha val="100000"/>
                </a:srgbClr>
              </a:solidFill>
              <a:latin typeface="Noto Sans SC" panose="020B0200000000000000" charset="-122"/>
              <a:ea typeface="Noto Sans SC" panose="020B0200000000000000" charset="-122"/>
              <a:cs typeface="Noto Sans SC" panose="020B0200000000000000" charset="-122"/>
            </a:endParaRPr>
          </a:p>
        </p:txBody>
      </p:sp>
      <p:sp>
        <p:nvSpPr>
          <p:cNvPr id="4" name="TextBox 4"/>
          <p:cNvSpPr txBox="1"/>
          <p:nvPr/>
        </p:nvSpPr>
        <p:spPr>
          <a:xfrm rot="5400000">
            <a:off x="1107939" y="3326135"/>
            <a:ext cx="2127531" cy="356454"/>
          </a:xfrm>
          <a:prstGeom prst="rect">
            <a:avLst/>
          </a:prstGeom>
        </p:spPr>
        <p:txBody>
          <a:bodyPr vert="horz" wrap="square" lIns="0" tIns="0" rIns="0" bIns="0" rtlCol="0" anchor="ctr" anchorCtr="0">
            <a:noAutofit/>
          </a:bodyPr>
          <a:lstStyle/>
          <a:p>
            <a:pPr algn="ctr">
              <a:lnSpc>
                <a:spcPct val="77000"/>
              </a:lnSpc>
              <a:spcBef>
                <a:spcPts val="375"/>
              </a:spcBef>
            </a:pPr>
            <a:r>
              <a:rPr lang="en-US" sz="1350" b="1">
                <a:solidFill>
                  <a:srgbClr val="000000">
                    <a:alpha val="53725"/>
                    <a:alpha val="32400"/>
                  </a:srgbClr>
                </a:solidFill>
                <a:latin typeface="Noto Sans SC" panose="020B0200000000000000" charset="-122"/>
                <a:ea typeface="Noto Sans SC" panose="020B0200000000000000" charset="-122"/>
                <a:cs typeface="Noto Sans SC" panose="020B0200000000000000" charset="-122"/>
              </a:rPr>
              <a:t>CATALOGUE</a:t>
            </a:r>
            <a:endParaRPr lang="en-US" sz="1350" b="1">
              <a:solidFill>
                <a:srgbClr val="000000">
                  <a:alpha val="53725"/>
                  <a:alpha val="32400"/>
                </a:srgbClr>
              </a:solidFill>
              <a:latin typeface="Noto Sans SC" panose="020B0200000000000000" charset="-122"/>
              <a:ea typeface="Noto Sans SC" panose="020B0200000000000000" charset="-122"/>
              <a:cs typeface="Noto Sans SC" panose="020B0200000000000000" charset="-122"/>
            </a:endParaRPr>
          </a:p>
        </p:txBody>
      </p:sp>
      <p:sp>
        <p:nvSpPr>
          <p:cNvPr id="5" name="AutoShape 5"/>
          <p:cNvSpPr/>
          <p:nvPr>
            <p:custDataLst>
              <p:tags r:id="rId3"/>
            </p:custDataLst>
          </p:nvPr>
        </p:nvSpPr>
        <p:spPr>
          <a:xfrm>
            <a:off x="4676775" y="4933950"/>
            <a:ext cx="544715" cy="492814"/>
          </a:xfrm>
          <a:prstGeom prst="ellipse">
            <a:avLst/>
          </a:prstGeom>
          <a:solidFill>
            <a:srgbClr val="FF1E02">
              <a:alpha val="100000"/>
            </a:srgbClr>
          </a:solidFill>
        </p:spPr>
        <p:txBody>
          <a:bodyPr vert="horz" wrap="square" lIns="0" tIns="0" rIns="0" bIns="0" rtlCol="0" anchor="ctr" anchorCtr="0">
            <a:noAutofit/>
          </a:bodyPr>
          <a:lstStyle/>
          <a:p>
            <a:pPr algn="ctr">
              <a:lnSpc>
                <a:spcPct val="100000"/>
              </a:lnSpc>
              <a:spcBef>
                <a:spcPts val="375"/>
              </a:spcBef>
              <a:defRPr/>
            </a:pPr>
            <a:r>
              <a:rPr lang="en-US" sz="2400">
                <a:solidFill>
                  <a:srgbClr val="FFFFFF">
                    <a:alpha val="100000"/>
                  </a:srgbClr>
                </a:solidFill>
                <a:latin typeface="Noto Sans SC" panose="020B0200000000000000" charset="-122"/>
                <a:ea typeface="Noto Sans SC" panose="020B0200000000000000" charset="-122"/>
                <a:cs typeface="Noto Sans SC" panose="020B0200000000000000" charset="-122"/>
              </a:rPr>
              <a:t>04</a:t>
            </a:r>
            <a:endParaRPr lang="en-US" sz="1100"/>
          </a:p>
        </p:txBody>
      </p:sp>
      <p:sp>
        <p:nvSpPr>
          <p:cNvPr id="6" name="Freeform 6"/>
          <p:cNvSpPr/>
          <p:nvPr>
            <p:custDataLst>
              <p:tags r:id="rId4"/>
            </p:custDataLst>
          </p:nvPr>
        </p:nvSpPr>
        <p:spPr>
          <a:xfrm>
            <a:off x="5353050" y="5019675"/>
            <a:ext cx="331333" cy="311217"/>
          </a:xfrm>
          <a:custGeom>
            <a:avLst/>
            <a:gdLst/>
            <a:ahLst/>
            <a:cxnLst/>
            <a:rect l="l" t="t" r="r" b="b"/>
            <a:pathLst>
              <a:path w="1905000" h="1905000">
                <a:moveTo>
                  <a:pt x="0" y="0"/>
                </a:moveTo>
                <a:lnTo>
                  <a:pt x="1905000" y="952500"/>
                </a:lnTo>
                <a:lnTo>
                  <a:pt x="0" y="1905000"/>
                </a:lnTo>
                <a:lnTo>
                  <a:pt x="571500" y="952500"/>
                </a:lnTo>
                <a:lnTo>
                  <a:pt x="0" y="0"/>
                </a:lnTo>
              </a:path>
            </a:pathLst>
          </a:custGeom>
          <a:solidFill>
            <a:srgbClr val="FF1E02">
              <a:alpha val="100000"/>
            </a:srgbClr>
          </a:solidFill>
        </p:spPr>
      </p:sp>
      <p:sp>
        <p:nvSpPr>
          <p:cNvPr id="7" name="Freeform 7"/>
          <p:cNvSpPr/>
          <p:nvPr>
            <p:custDataLst>
              <p:tags r:id="rId5"/>
            </p:custDataLst>
          </p:nvPr>
        </p:nvSpPr>
        <p:spPr>
          <a:xfrm>
            <a:off x="6031230" y="4869180"/>
            <a:ext cx="4105576" cy="594731"/>
          </a:xfrm>
          <a:custGeom>
            <a:avLst/>
            <a:gdLst/>
            <a:ahLst/>
            <a:cxnLst/>
            <a:rect l="l" t="t" r="r" b="b"/>
            <a:pathLst>
              <a:path w="1905000" h="1905000">
                <a:moveTo>
                  <a:pt x="0" y="666750"/>
                </a:moveTo>
                <a:quadBezTo>
                  <a:pt x="0" y="190500"/>
                  <a:pt x="476250" y="190500"/>
                </a:quadBezTo>
                <a:lnTo>
                  <a:pt x="1428750" y="190500"/>
                </a:lnTo>
                <a:quadBezTo>
                  <a:pt x="1905000" y="190500"/>
                  <a:pt x="1905000" y="666750"/>
                </a:quadBezTo>
                <a:lnTo>
                  <a:pt x="1905000" y="1238250"/>
                </a:lnTo>
                <a:quadBezTo>
                  <a:pt x="1905000" y="1714500"/>
                  <a:pt x="1428750" y="1714500"/>
                </a:quadBezTo>
                <a:lnTo>
                  <a:pt x="476250" y="1714500"/>
                </a:lnTo>
                <a:quadBezTo>
                  <a:pt x="0" y="1714500"/>
                  <a:pt x="0" y="1238250"/>
                </a:quadBezTo>
              </a:path>
            </a:pathLst>
          </a:custGeom>
          <a:noFill/>
          <a:ln w="19050">
            <a:solidFill>
              <a:srgbClr val="B39F84">
                <a:alpha val="100000"/>
              </a:srgbClr>
            </a:solidFill>
            <a:prstDash val="solid"/>
          </a:ln>
        </p:spPr>
        <p:txBody>
          <a:bodyPr vert="horz" wrap="square" lIns="0" tIns="0" rIns="0" bIns="0" rtlCol="0" anchor="ctr" anchorCtr="0">
            <a:noAutofit/>
          </a:bodyPr>
          <a:lstStyle/>
          <a:p>
            <a:pPr algn="ctr">
              <a:lnSpc>
                <a:spcPct val="100000"/>
              </a:lnSpc>
              <a:spcBef>
                <a:spcPts val="375"/>
              </a:spcBef>
              <a:defRPr/>
            </a:pPr>
            <a:r>
              <a:rPr lang="en-US" sz="2000">
                <a:solidFill>
                  <a:srgbClr val="000000">
                    <a:alpha val="100000"/>
                  </a:srgbClr>
                </a:solidFill>
                <a:latin typeface="微软雅黑" panose="020B0503020204020204" charset="-122"/>
                <a:ea typeface="微软雅黑" panose="020B0503020204020204" charset="-122"/>
                <a:cs typeface="Noto Sans SC" panose="020B0200000000000000" charset="-122"/>
                <a:sym typeface="+mn-ea"/>
              </a:rPr>
              <a:t>总结与未来展望</a:t>
            </a:r>
            <a:endParaRPr lang="en-US" sz="2000">
              <a:solidFill>
                <a:srgbClr val="000000">
                  <a:alpha val="100000"/>
                </a:srgbClr>
              </a:solidFill>
              <a:latin typeface="微软雅黑" panose="020B0503020204020204" charset="-122"/>
              <a:ea typeface="微软雅黑" panose="020B0503020204020204" charset="-122"/>
              <a:cs typeface="Noto Sans SC" panose="020B0200000000000000" charset="-122"/>
            </a:endParaRPr>
          </a:p>
        </p:txBody>
      </p:sp>
      <p:sp>
        <p:nvSpPr>
          <p:cNvPr id="8" name="AutoShape 8"/>
          <p:cNvSpPr/>
          <p:nvPr>
            <p:custDataLst>
              <p:tags r:id="rId6"/>
            </p:custDataLst>
          </p:nvPr>
        </p:nvSpPr>
        <p:spPr>
          <a:xfrm>
            <a:off x="4676775" y="2648903"/>
            <a:ext cx="544715" cy="492814"/>
          </a:xfrm>
          <a:prstGeom prst="ellipse">
            <a:avLst/>
          </a:prstGeom>
          <a:solidFill>
            <a:srgbClr val="FF1E02">
              <a:alpha val="100000"/>
            </a:srgbClr>
          </a:solidFill>
        </p:spPr>
        <p:txBody>
          <a:bodyPr vert="horz" wrap="square" lIns="0" tIns="0" rIns="0" bIns="0" rtlCol="0" anchor="ctr" anchorCtr="0">
            <a:noAutofit/>
          </a:bodyPr>
          <a:lstStyle/>
          <a:p>
            <a:pPr algn="ctr">
              <a:lnSpc>
                <a:spcPct val="100000"/>
              </a:lnSpc>
              <a:spcBef>
                <a:spcPts val="375"/>
              </a:spcBef>
              <a:defRPr/>
            </a:pPr>
            <a:r>
              <a:rPr lang="en-US" sz="2400">
                <a:solidFill>
                  <a:srgbClr val="FFFFFF">
                    <a:alpha val="100000"/>
                  </a:srgbClr>
                </a:solidFill>
                <a:latin typeface="Noto Sans SC" panose="020B0200000000000000" charset="-122"/>
                <a:ea typeface="Noto Sans SC" panose="020B0200000000000000" charset="-122"/>
                <a:cs typeface="Noto Sans SC" panose="020B0200000000000000" charset="-122"/>
              </a:rPr>
              <a:t>02</a:t>
            </a:r>
            <a:endParaRPr lang="en-US" sz="1100"/>
          </a:p>
        </p:txBody>
      </p:sp>
      <p:sp>
        <p:nvSpPr>
          <p:cNvPr id="9" name="Freeform 9"/>
          <p:cNvSpPr/>
          <p:nvPr>
            <p:custDataLst>
              <p:tags r:id="rId7"/>
            </p:custDataLst>
          </p:nvPr>
        </p:nvSpPr>
        <p:spPr>
          <a:xfrm>
            <a:off x="5353050" y="2733675"/>
            <a:ext cx="331333" cy="311217"/>
          </a:xfrm>
          <a:custGeom>
            <a:avLst/>
            <a:gdLst/>
            <a:ahLst/>
            <a:cxnLst/>
            <a:rect l="l" t="t" r="r" b="b"/>
            <a:pathLst>
              <a:path w="1905000" h="1905000">
                <a:moveTo>
                  <a:pt x="0" y="0"/>
                </a:moveTo>
                <a:lnTo>
                  <a:pt x="1905000" y="952500"/>
                </a:lnTo>
                <a:lnTo>
                  <a:pt x="0" y="1905000"/>
                </a:lnTo>
                <a:lnTo>
                  <a:pt x="571500" y="952500"/>
                </a:lnTo>
                <a:lnTo>
                  <a:pt x="0" y="0"/>
                </a:lnTo>
              </a:path>
            </a:pathLst>
          </a:custGeom>
          <a:solidFill>
            <a:srgbClr val="FF1E02">
              <a:alpha val="100000"/>
            </a:srgbClr>
          </a:solidFill>
        </p:spPr>
      </p:sp>
      <p:sp>
        <p:nvSpPr>
          <p:cNvPr id="10" name="Freeform 10"/>
          <p:cNvSpPr/>
          <p:nvPr>
            <p:custDataLst>
              <p:tags r:id="rId8"/>
            </p:custDataLst>
          </p:nvPr>
        </p:nvSpPr>
        <p:spPr>
          <a:xfrm>
            <a:off x="6031230" y="2583180"/>
            <a:ext cx="4105576" cy="594731"/>
          </a:xfrm>
          <a:custGeom>
            <a:avLst/>
            <a:gdLst/>
            <a:ahLst/>
            <a:cxnLst/>
            <a:rect l="l" t="t" r="r" b="b"/>
            <a:pathLst>
              <a:path w="1905000" h="1905000">
                <a:moveTo>
                  <a:pt x="0" y="666750"/>
                </a:moveTo>
                <a:quadBezTo>
                  <a:pt x="0" y="190500"/>
                  <a:pt x="476250" y="190500"/>
                </a:quadBezTo>
                <a:lnTo>
                  <a:pt x="1428750" y="190500"/>
                </a:lnTo>
                <a:quadBezTo>
                  <a:pt x="1905000" y="190500"/>
                  <a:pt x="1905000" y="666750"/>
                </a:quadBezTo>
                <a:lnTo>
                  <a:pt x="1905000" y="1238250"/>
                </a:lnTo>
                <a:quadBezTo>
                  <a:pt x="1905000" y="1714500"/>
                  <a:pt x="1428750" y="1714500"/>
                </a:quadBezTo>
                <a:lnTo>
                  <a:pt x="476250" y="1714500"/>
                </a:lnTo>
                <a:quadBezTo>
                  <a:pt x="0" y="1714500"/>
                  <a:pt x="0" y="1238250"/>
                </a:quadBezTo>
              </a:path>
            </a:pathLst>
          </a:custGeom>
          <a:noFill/>
          <a:ln w="19050">
            <a:solidFill>
              <a:srgbClr val="B39F84">
                <a:alpha val="100000"/>
              </a:srgbClr>
            </a:solidFill>
            <a:prstDash val="solid"/>
          </a:ln>
        </p:spPr>
        <p:txBody>
          <a:bodyPr vert="horz" wrap="square" lIns="0" tIns="0" rIns="0" bIns="0" rtlCol="0" anchor="ctr" anchorCtr="0">
            <a:noAutofit/>
          </a:bodyPr>
          <a:lstStyle/>
          <a:p>
            <a:pPr algn="ctr">
              <a:lnSpc>
                <a:spcPct val="100000"/>
              </a:lnSpc>
              <a:spcBef>
                <a:spcPts val="375"/>
              </a:spcBef>
              <a:defRPr/>
            </a:pPr>
            <a:r>
              <a:rPr lang="en-US" sz="2000">
                <a:solidFill>
                  <a:srgbClr val="000000">
                    <a:alpha val="100000"/>
                  </a:srgbClr>
                </a:solidFill>
                <a:latin typeface="微软雅黑" panose="020B0503020204020204" charset="-122"/>
                <a:ea typeface="微软雅黑" panose="020B0503020204020204" charset="-122"/>
                <a:cs typeface="微软雅黑" panose="020B0503020204020204" charset="-122"/>
              </a:rPr>
              <a:t>1945年：东埔寨独立</a:t>
            </a:r>
            <a:endParaRPr lang="en-US" sz="1100">
              <a:latin typeface="微软雅黑" panose="020B0503020204020204" charset="-122"/>
              <a:ea typeface="微软雅黑" panose="020B0503020204020204" charset="-122"/>
              <a:cs typeface="微软雅黑" panose="020B0503020204020204" charset="-122"/>
            </a:endParaRPr>
          </a:p>
        </p:txBody>
      </p:sp>
      <p:sp>
        <p:nvSpPr>
          <p:cNvPr id="11" name="AutoShape 11"/>
          <p:cNvSpPr/>
          <p:nvPr>
            <p:custDataLst>
              <p:tags r:id="rId9"/>
            </p:custDataLst>
          </p:nvPr>
        </p:nvSpPr>
        <p:spPr>
          <a:xfrm>
            <a:off x="4676775" y="3791903"/>
            <a:ext cx="544715" cy="492814"/>
          </a:xfrm>
          <a:prstGeom prst="ellipse">
            <a:avLst/>
          </a:prstGeom>
          <a:solidFill>
            <a:srgbClr val="FF1E02">
              <a:alpha val="100000"/>
            </a:srgbClr>
          </a:solidFill>
        </p:spPr>
        <p:txBody>
          <a:bodyPr vert="horz" wrap="square" lIns="0" tIns="0" rIns="0" bIns="0" rtlCol="0" anchor="ctr" anchorCtr="0">
            <a:noAutofit/>
          </a:bodyPr>
          <a:lstStyle/>
          <a:p>
            <a:pPr algn="ctr">
              <a:lnSpc>
                <a:spcPct val="100000"/>
              </a:lnSpc>
              <a:spcBef>
                <a:spcPts val="375"/>
              </a:spcBef>
              <a:defRPr/>
            </a:pPr>
            <a:r>
              <a:rPr lang="en-US" sz="2400">
                <a:solidFill>
                  <a:srgbClr val="FFFFFF">
                    <a:alpha val="100000"/>
                  </a:srgbClr>
                </a:solidFill>
                <a:latin typeface="Noto Sans SC" panose="020B0200000000000000" charset="-122"/>
                <a:ea typeface="Noto Sans SC" panose="020B0200000000000000" charset="-122"/>
                <a:cs typeface="Noto Sans SC" panose="020B0200000000000000" charset="-122"/>
              </a:rPr>
              <a:t>03</a:t>
            </a:r>
            <a:endParaRPr lang="en-US" sz="1100"/>
          </a:p>
        </p:txBody>
      </p:sp>
      <p:sp>
        <p:nvSpPr>
          <p:cNvPr id="12" name="Freeform 12"/>
          <p:cNvSpPr/>
          <p:nvPr>
            <p:custDataLst>
              <p:tags r:id="rId10"/>
            </p:custDataLst>
          </p:nvPr>
        </p:nvSpPr>
        <p:spPr>
          <a:xfrm>
            <a:off x="5353050" y="3876675"/>
            <a:ext cx="331333" cy="311217"/>
          </a:xfrm>
          <a:custGeom>
            <a:avLst/>
            <a:gdLst/>
            <a:ahLst/>
            <a:cxnLst/>
            <a:rect l="l" t="t" r="r" b="b"/>
            <a:pathLst>
              <a:path w="1905000" h="1905000">
                <a:moveTo>
                  <a:pt x="0" y="0"/>
                </a:moveTo>
                <a:lnTo>
                  <a:pt x="1905000" y="952500"/>
                </a:lnTo>
                <a:lnTo>
                  <a:pt x="0" y="1905000"/>
                </a:lnTo>
                <a:lnTo>
                  <a:pt x="571500" y="952500"/>
                </a:lnTo>
                <a:lnTo>
                  <a:pt x="0" y="0"/>
                </a:lnTo>
              </a:path>
            </a:pathLst>
          </a:custGeom>
          <a:solidFill>
            <a:srgbClr val="FF1E02">
              <a:alpha val="100000"/>
            </a:srgbClr>
          </a:solidFill>
        </p:spPr>
      </p:sp>
      <p:sp>
        <p:nvSpPr>
          <p:cNvPr id="13" name="Freeform 13"/>
          <p:cNvSpPr/>
          <p:nvPr>
            <p:custDataLst>
              <p:tags r:id="rId11"/>
            </p:custDataLst>
          </p:nvPr>
        </p:nvSpPr>
        <p:spPr>
          <a:xfrm>
            <a:off x="6031230" y="3726180"/>
            <a:ext cx="4105576" cy="594731"/>
          </a:xfrm>
          <a:custGeom>
            <a:avLst/>
            <a:gdLst/>
            <a:ahLst/>
            <a:cxnLst/>
            <a:rect l="l" t="t" r="r" b="b"/>
            <a:pathLst>
              <a:path w="1905000" h="1905000">
                <a:moveTo>
                  <a:pt x="0" y="666750"/>
                </a:moveTo>
                <a:quadBezTo>
                  <a:pt x="0" y="190500"/>
                  <a:pt x="476250" y="190500"/>
                </a:quadBezTo>
                <a:lnTo>
                  <a:pt x="1428750" y="190500"/>
                </a:lnTo>
                <a:quadBezTo>
                  <a:pt x="1905000" y="190500"/>
                  <a:pt x="1905000" y="666750"/>
                </a:quadBezTo>
                <a:lnTo>
                  <a:pt x="1905000" y="1238250"/>
                </a:lnTo>
                <a:quadBezTo>
                  <a:pt x="1905000" y="1714500"/>
                  <a:pt x="1428750" y="1714500"/>
                </a:quadBezTo>
                <a:lnTo>
                  <a:pt x="476250" y="1714500"/>
                </a:lnTo>
                <a:quadBezTo>
                  <a:pt x="0" y="1714500"/>
                  <a:pt x="0" y="1238250"/>
                </a:quadBezTo>
              </a:path>
            </a:pathLst>
          </a:custGeom>
          <a:noFill/>
          <a:ln w="19050">
            <a:solidFill>
              <a:srgbClr val="B39F84">
                <a:alpha val="100000"/>
              </a:srgbClr>
            </a:solidFill>
            <a:prstDash val="solid"/>
          </a:ln>
        </p:spPr>
        <p:txBody>
          <a:bodyPr vert="horz" wrap="square" lIns="0" tIns="0" rIns="0" bIns="0" rtlCol="0" anchor="ctr" anchorCtr="0">
            <a:noAutofit/>
          </a:bodyPr>
          <a:lstStyle/>
          <a:p>
            <a:pPr algn="ctr">
              <a:lnSpc>
                <a:spcPct val="100000"/>
              </a:lnSpc>
              <a:spcBef>
                <a:spcPts val="375"/>
              </a:spcBef>
              <a:defRPr/>
            </a:pPr>
            <a:r>
              <a:rPr lang="en-US" sz="2000">
                <a:solidFill>
                  <a:srgbClr val="000000">
                    <a:alpha val="100000"/>
                  </a:srgbClr>
                </a:solidFill>
                <a:latin typeface="微软雅黑" panose="020B0503020204020204" charset="-122"/>
                <a:ea typeface="微软雅黑" panose="020B0503020204020204" charset="-122"/>
                <a:cs typeface="Noto Sans SC" panose="020B0200000000000000" charset="-122"/>
                <a:sym typeface="+mn-ea"/>
              </a:rPr>
              <a:t>两个事件对比：解放与独立</a:t>
            </a:r>
            <a:endParaRPr lang="en-US" sz="2000">
              <a:solidFill>
                <a:srgbClr val="000000">
                  <a:alpha val="100000"/>
                </a:srgbClr>
              </a:solidFill>
              <a:latin typeface="微软雅黑" panose="020B0503020204020204" charset="-122"/>
              <a:ea typeface="微软雅黑" panose="020B0503020204020204" charset="-122"/>
              <a:cs typeface="Noto Sans SC" panose="020B0200000000000000" charset="-122"/>
            </a:endParaRPr>
          </a:p>
        </p:txBody>
      </p:sp>
      <p:sp>
        <p:nvSpPr>
          <p:cNvPr id="14" name="AutoShape 14"/>
          <p:cNvSpPr/>
          <p:nvPr>
            <p:custDataLst>
              <p:tags r:id="rId12"/>
            </p:custDataLst>
          </p:nvPr>
        </p:nvSpPr>
        <p:spPr>
          <a:xfrm>
            <a:off x="4675822" y="1503952"/>
            <a:ext cx="544715" cy="492814"/>
          </a:xfrm>
          <a:prstGeom prst="ellipse">
            <a:avLst/>
          </a:prstGeom>
          <a:solidFill>
            <a:srgbClr val="FF1E02">
              <a:alpha val="100000"/>
            </a:srgbClr>
          </a:solidFill>
        </p:spPr>
        <p:txBody>
          <a:bodyPr vert="horz" wrap="square" lIns="0" tIns="0" rIns="0" bIns="0" rtlCol="0" anchor="ctr" anchorCtr="0">
            <a:noAutofit/>
          </a:bodyPr>
          <a:lstStyle/>
          <a:p>
            <a:pPr algn="ctr">
              <a:lnSpc>
                <a:spcPct val="100000"/>
              </a:lnSpc>
              <a:spcBef>
                <a:spcPts val="375"/>
              </a:spcBef>
              <a:defRPr/>
            </a:pPr>
            <a:r>
              <a:rPr lang="en-US" sz="2400">
                <a:solidFill>
                  <a:srgbClr val="FFFFFF">
                    <a:alpha val="100000"/>
                  </a:srgbClr>
                </a:solidFill>
                <a:latin typeface="Noto Sans SC" panose="020B0200000000000000" charset="-122"/>
                <a:ea typeface="Noto Sans SC" panose="020B0200000000000000" charset="-122"/>
                <a:cs typeface="Noto Sans SC" panose="020B0200000000000000" charset="-122"/>
              </a:rPr>
              <a:t>01</a:t>
            </a:r>
            <a:endParaRPr lang="en-US" sz="1100"/>
          </a:p>
        </p:txBody>
      </p:sp>
      <p:sp>
        <p:nvSpPr>
          <p:cNvPr id="15" name="Freeform 15"/>
          <p:cNvSpPr/>
          <p:nvPr>
            <p:custDataLst>
              <p:tags r:id="rId13"/>
            </p:custDataLst>
          </p:nvPr>
        </p:nvSpPr>
        <p:spPr>
          <a:xfrm>
            <a:off x="5352098" y="1588770"/>
            <a:ext cx="331333" cy="311217"/>
          </a:xfrm>
          <a:custGeom>
            <a:avLst/>
            <a:gdLst/>
            <a:ahLst/>
            <a:cxnLst/>
            <a:rect l="l" t="t" r="r" b="b"/>
            <a:pathLst>
              <a:path w="1905000" h="1905000">
                <a:moveTo>
                  <a:pt x="0" y="0"/>
                </a:moveTo>
                <a:lnTo>
                  <a:pt x="1905000" y="952500"/>
                </a:lnTo>
                <a:lnTo>
                  <a:pt x="0" y="1905000"/>
                </a:lnTo>
                <a:lnTo>
                  <a:pt x="571500" y="952500"/>
                </a:lnTo>
                <a:lnTo>
                  <a:pt x="0" y="0"/>
                </a:lnTo>
              </a:path>
            </a:pathLst>
          </a:custGeom>
          <a:solidFill>
            <a:srgbClr val="FF1E02">
              <a:alpha val="100000"/>
            </a:srgbClr>
          </a:solidFill>
        </p:spPr>
      </p:sp>
      <p:sp>
        <p:nvSpPr>
          <p:cNvPr id="16" name="Freeform 16"/>
          <p:cNvSpPr/>
          <p:nvPr>
            <p:custDataLst>
              <p:tags r:id="rId14"/>
            </p:custDataLst>
          </p:nvPr>
        </p:nvSpPr>
        <p:spPr>
          <a:xfrm>
            <a:off x="6031052" y="1440180"/>
            <a:ext cx="4105576" cy="594731"/>
          </a:xfrm>
          <a:custGeom>
            <a:avLst/>
            <a:gdLst/>
            <a:ahLst/>
            <a:cxnLst/>
            <a:rect l="l" t="t" r="r" b="b"/>
            <a:pathLst>
              <a:path w="1905000" h="1905000">
                <a:moveTo>
                  <a:pt x="0" y="666750"/>
                </a:moveTo>
                <a:quadBezTo>
                  <a:pt x="0" y="190500"/>
                  <a:pt x="476250" y="190500"/>
                </a:quadBezTo>
                <a:lnTo>
                  <a:pt x="1428750" y="190500"/>
                </a:lnTo>
                <a:quadBezTo>
                  <a:pt x="1905000" y="190500"/>
                  <a:pt x="1905000" y="666750"/>
                </a:quadBezTo>
                <a:lnTo>
                  <a:pt x="1905000" y="1238250"/>
                </a:lnTo>
                <a:quadBezTo>
                  <a:pt x="1905000" y="1714500"/>
                  <a:pt x="1428750" y="1714500"/>
                </a:quadBezTo>
                <a:lnTo>
                  <a:pt x="476250" y="1714500"/>
                </a:lnTo>
                <a:quadBezTo>
                  <a:pt x="0" y="1714500"/>
                  <a:pt x="0" y="1238250"/>
                </a:quadBezTo>
              </a:path>
            </a:pathLst>
          </a:custGeom>
          <a:noFill/>
          <a:ln w="19050">
            <a:solidFill>
              <a:srgbClr val="B39F84">
                <a:alpha val="100000"/>
              </a:srgbClr>
            </a:solidFill>
            <a:prstDash val="solid"/>
          </a:ln>
        </p:spPr>
        <p:txBody>
          <a:bodyPr vert="horz" wrap="square" lIns="0" tIns="0" rIns="0" bIns="0" rtlCol="0" anchor="ctr" anchorCtr="0">
            <a:noAutofit/>
          </a:bodyPr>
          <a:lstStyle/>
          <a:p>
            <a:pPr algn="ctr">
              <a:lnSpc>
                <a:spcPct val="100000"/>
              </a:lnSpc>
              <a:spcBef>
                <a:spcPts val="375"/>
              </a:spcBef>
              <a:defRPr/>
            </a:pPr>
            <a:r>
              <a:rPr lang="en-US" sz="2000">
                <a:solidFill>
                  <a:srgbClr val="000000">
                    <a:alpha val="100000"/>
                  </a:srgbClr>
                </a:solidFill>
                <a:latin typeface="微软雅黑" panose="020B0503020204020204" charset="-122"/>
                <a:ea typeface="微软雅黑" panose="020B0503020204020204" charset="-122"/>
                <a:cs typeface="微软雅黑" panose="020B0503020204020204" charset="-122"/>
              </a:rPr>
              <a:t>1950年：西昌解放</a:t>
            </a:r>
            <a:endParaRPr lang="en-US" sz="200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0000"/>
          </a:blip>
          <a:srcRect/>
          <a:stretch>
            <a:fillRect/>
          </a:stretch>
        </p:blipFill>
        <p:spPr>
          <a:xfrm>
            <a:off x="8303070" y="1200966"/>
            <a:ext cx="3434928" cy="3434928"/>
          </a:xfrm>
          <a:prstGeom prst="snip2DiagRect">
            <a:avLst/>
          </a:prstGeom>
        </p:spPr>
      </p:pic>
      <p:pic>
        <p:nvPicPr>
          <p:cNvPr id="3" name="Picture 3"/>
          <p:cNvPicPr>
            <a:picLocks noChangeAspect="1"/>
          </p:cNvPicPr>
          <p:nvPr/>
        </p:nvPicPr>
        <p:blipFill>
          <a:blip r:embed="rId3">
            <a:alphaModFix amt="100000"/>
          </a:blip>
          <a:srcRect/>
          <a:stretch>
            <a:fillRect/>
          </a:stretch>
        </p:blipFill>
        <p:spPr>
          <a:xfrm>
            <a:off x="5853553" y="3293711"/>
            <a:ext cx="3412554" cy="3412554"/>
          </a:xfrm>
          <a:prstGeom prst="snip2DiagRect">
            <a:avLst/>
          </a:prstGeom>
        </p:spPr>
      </p:pic>
      <p:sp>
        <p:nvSpPr>
          <p:cNvPr id="4" name="TextBox 4"/>
          <p:cNvSpPr txBox="1"/>
          <p:nvPr/>
        </p:nvSpPr>
        <p:spPr>
          <a:xfrm>
            <a:off x="529829" y="1200966"/>
            <a:ext cx="4742231" cy="5273040"/>
          </a:xfrm>
          <a:prstGeom prst="rect">
            <a:avLst/>
          </a:prstGeom>
        </p:spPr>
        <p:txBody>
          <a:bodyPr vert="horz" wrap="square" lIns="123825" tIns="123825" rIns="57150" bIns="123825" rtlCol="0" anchor="t" anchorCtr="0">
            <a:normAutofit/>
          </a:bodyPr>
          <a:lstStyle/>
          <a:p>
            <a:pPr>
              <a:lnSpc>
                <a:spcPct val="140000"/>
              </a:lnSpc>
            </a:pPr>
            <a:r>
              <a:rPr lang="en-US" sz="1425" b="1">
                <a:solidFill>
                  <a:schemeClr val="accent1">
                    <a:alpha val="100000"/>
                  </a:schemeClr>
                </a:solidFill>
                <a:latin typeface="微软雅黑" panose="020B0503020204020204" charset="-122"/>
                <a:ea typeface="微软雅黑" panose="020B0503020204020204" charset="-122"/>
                <a:cs typeface="Noto Sans SC" panose="020B0200000000000000" charset="-122"/>
              </a:rPr>
              <a:t>坚定信念与决心</a:t>
            </a:r>
            <a:endParaRPr lang="en-US" sz="1425"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425">
                <a:solidFill>
                  <a:schemeClr val="dk1">
                    <a:alpha val="100000"/>
                  </a:schemeClr>
                </a:solidFill>
                <a:latin typeface="微软雅黑" panose="020B0503020204020204" charset="-122"/>
                <a:ea typeface="微软雅黑" panose="020B0503020204020204" charset="-122"/>
                <a:cs typeface="Noto Sans SC" panose="020B0200000000000000" charset="-122"/>
              </a:rPr>
              <a:t>解放与独立事件告诉我们，只有坚定信念和决心，才能克服一切困难和挑战。无论是解放运动还是独立运动，都需要民族成员的共同努力和坚持才能取得成功。</a:t>
            </a:r>
            <a:endParaRPr lang="en-US" sz="1425">
              <a:solidFill>
                <a:schemeClr val="dk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425" b="1">
                <a:solidFill>
                  <a:schemeClr val="accent1">
                    <a:alpha val="100000"/>
                  </a:schemeClr>
                </a:solidFill>
                <a:latin typeface="微软雅黑" panose="020B0503020204020204" charset="-122"/>
                <a:ea typeface="微软雅黑" panose="020B0503020204020204" charset="-122"/>
                <a:cs typeface="Noto Sans SC" panose="020B0200000000000000" charset="-122"/>
              </a:rPr>
              <a:t>团结与合作</a:t>
            </a:r>
            <a:endParaRPr lang="en-US" sz="1425"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425">
                <a:solidFill>
                  <a:schemeClr val="dk1">
                    <a:alpha val="100000"/>
                  </a:schemeClr>
                </a:solidFill>
                <a:latin typeface="微软雅黑" panose="020B0503020204020204" charset="-122"/>
                <a:ea typeface="微软雅黑" panose="020B0503020204020204" charset="-122"/>
                <a:cs typeface="Noto Sans SC" panose="020B0200000000000000" charset="-122"/>
              </a:rPr>
              <a:t>团结就是力量。在解放与独立运动中，各民族成员之间的紧密团结和合作是取得胜利的关键。这种团结不仅体现在国内各阶层、各民族之间的合作上，也体现在国际间的相互支持和援助上。</a:t>
            </a:r>
            <a:endParaRPr lang="en-US" sz="1425">
              <a:solidFill>
                <a:schemeClr val="dk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425" b="1">
                <a:solidFill>
                  <a:schemeClr val="accent1">
                    <a:alpha val="100000"/>
                  </a:schemeClr>
                </a:solidFill>
                <a:latin typeface="微软雅黑" panose="020B0503020204020204" charset="-122"/>
                <a:ea typeface="微软雅黑" panose="020B0503020204020204" charset="-122"/>
                <a:cs typeface="Noto Sans SC" panose="020B0200000000000000" charset="-122"/>
              </a:rPr>
              <a:t>勇于斗争与创新</a:t>
            </a:r>
            <a:endParaRPr lang="en-US" sz="1425"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sz="1425">
                <a:solidFill>
                  <a:schemeClr val="dk1">
                    <a:alpha val="100000"/>
                  </a:schemeClr>
                </a:solidFill>
                <a:latin typeface="微软雅黑" panose="020B0503020204020204" charset="-122"/>
                <a:ea typeface="微软雅黑" panose="020B0503020204020204" charset="-122"/>
                <a:cs typeface="Noto Sans SC" panose="020B0200000000000000" charset="-122"/>
              </a:rPr>
              <a:t>解放与独立运动充满了斗争和创新。在面对强大的敌人和困难时，民族成员需要勇于斗争、敢于创新才能找到突破口和胜利的希望。这种斗争精神和创新意识也是推动社会进步和发展的重要动力。</a:t>
            </a:r>
            <a:endParaRPr lang="en-US" sz="1425">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5" name="TextBox 5"/>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从历史中汲取的力量与启示</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0000"/>
          </a:blip>
          <a:srcRect t="18468" b="36486"/>
          <a:stretch>
            <a:fillRect/>
          </a:stretch>
        </p:blipFill>
        <p:spPr>
          <a:xfrm>
            <a:off x="0" y="0"/>
            <a:ext cx="12192000" cy="3331649"/>
          </a:xfrm>
          <a:prstGeom prst="rect">
            <a:avLst/>
          </a:prstGeom>
        </p:spPr>
      </p:pic>
      <p:sp>
        <p:nvSpPr>
          <p:cNvPr id="3" name="AutoShape 3"/>
          <p:cNvSpPr/>
          <p:nvPr/>
        </p:nvSpPr>
        <p:spPr>
          <a:xfrm>
            <a:off x="554850" y="2152738"/>
            <a:ext cx="11082301" cy="4070362"/>
          </a:xfrm>
          <a:prstGeom prst="roundRect">
            <a:avLst>
              <a:gd name="adj" fmla="val 5898"/>
            </a:avLst>
          </a:prstGeom>
          <a:solidFill>
            <a:srgbClr val="FFFFFF">
              <a:alpha val="100000"/>
            </a:srgbClr>
          </a:solidFill>
          <a:effectLst>
            <a:outerShdw blurRad="361950">
              <a:schemeClr val="dk1">
                <a:alpha val="6000"/>
              </a:schemeClr>
            </a:outerShdw>
          </a:effectLst>
        </p:spPr>
      </p:sp>
      <p:sp>
        <p:nvSpPr>
          <p:cNvPr id="4" name="TextBox 4"/>
          <p:cNvSpPr txBox="1"/>
          <p:nvPr/>
        </p:nvSpPr>
        <p:spPr>
          <a:xfrm>
            <a:off x="962451" y="3586749"/>
            <a:ext cx="10267099" cy="2329399"/>
          </a:xfrm>
          <a:prstGeom prst="rect">
            <a:avLst/>
          </a:prstGeom>
        </p:spPr>
        <p:txBody>
          <a:bodyPr vert="horz" wrap="square" lIns="123825" tIns="123825" rIns="57150" bIns="123825" rtlCol="0" anchor="t" anchorCtr="0">
            <a:normAutofit/>
          </a:bodyPr>
          <a:lstStyle/>
          <a:p>
            <a:pPr>
              <a:lnSpc>
                <a:spcPct val="140000"/>
              </a:lnSpc>
            </a:pPr>
            <a:r>
              <a:rPr lang="en-US" b="1">
                <a:solidFill>
                  <a:schemeClr val="accent1">
                    <a:alpha val="100000"/>
                  </a:schemeClr>
                </a:solidFill>
                <a:latin typeface="微软雅黑" panose="020B0503020204020204" charset="-122"/>
                <a:ea typeface="微软雅黑" panose="020B0503020204020204" charset="-122"/>
                <a:cs typeface="Noto Sans SC" panose="020B0200000000000000" charset="-122"/>
              </a:rPr>
              <a:t>珍惜和平与发展</a:t>
            </a:r>
            <a:endParaRPr lang="en-US"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a:p>
            <a:pPr>
              <a:lnSpc>
                <a:spcPct val="140000"/>
              </a:lnSpc>
            </a:pPr>
            <a:r>
              <a:rPr lang="en-US">
                <a:solidFill>
                  <a:srgbClr val="161313">
                    <a:alpha val="100000"/>
                  </a:srgbClr>
                </a:solidFill>
                <a:latin typeface="微软雅黑" panose="020B0503020204020204" charset="-122"/>
                <a:ea typeface="微软雅黑" panose="020B0503020204020204" charset="-122"/>
                <a:cs typeface="Noto Sans SC" panose="020B0200000000000000" charset="-122"/>
              </a:rPr>
              <a:t>解放与独立事件的背后往往伴随着战争和破坏。因此，我们更应该珍惜和平与发展的机遇，努力推动地区乃至世界的繁荣与稳定。同时，我们也应该从中汲取教训，避免重蹈覆辙，为人类的共同未来贡献自己的力量。</a:t>
            </a:r>
            <a:endParaRPr lang="en-US">
              <a:solidFill>
                <a:srgbClr val="161313">
                  <a:alpha val="100000"/>
                </a:srgbClr>
              </a:solidFill>
              <a:latin typeface="微软雅黑" panose="020B0503020204020204" charset="-122"/>
              <a:ea typeface="微软雅黑" panose="020B0503020204020204" charset="-122"/>
              <a:cs typeface="Noto Sans SC" panose="020B0200000000000000" charset="-122"/>
            </a:endParaRPr>
          </a:p>
        </p:txBody>
      </p:sp>
      <p:sp>
        <p:nvSpPr>
          <p:cNvPr id="5" name="TextBox 5"/>
          <p:cNvSpPr txBox="1"/>
          <p:nvPr/>
        </p:nvSpPr>
        <p:spPr>
          <a:xfrm>
            <a:off x="998566" y="2417249"/>
            <a:ext cx="9998584"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rgbClr val="161313">
                    <a:alpha val="100000"/>
                  </a:srgbClr>
                </a:solidFill>
                <a:latin typeface="微软雅黑" panose="020B0503020204020204" charset="-122"/>
                <a:ea typeface="微软雅黑" panose="020B0503020204020204" charset="-122"/>
                <a:cs typeface="Noto Sans SC" panose="020B0200000000000000" charset="-122"/>
              </a:rPr>
              <a:t>从历史中汲取的力量与启示</a:t>
            </a:r>
            <a:endParaRPr lang="en-US" sz="3000" b="1">
              <a:solidFill>
                <a:srgbClr val="161313">
                  <a:alpha val="100000"/>
                </a:srgb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853596" y="3131537"/>
            <a:ext cx="10484808" cy="1798058"/>
          </a:xfrm>
          <a:prstGeom prst="rect">
            <a:avLst/>
          </a:prstGeom>
        </p:spPr>
        <p:txBody>
          <a:bodyPr vert="horz" wrap="square" lIns="114300" tIns="57150" rIns="114300" bIns="57150" rtlCol="0" anchor="t" anchorCtr="0">
            <a:noAutofit/>
          </a:bodyPr>
          <a:lstStyle/>
          <a:p>
            <a:pPr marL="0" indent="0" algn="ctr">
              <a:lnSpc>
                <a:spcPct val="113000"/>
              </a:lnSpc>
              <a:spcBef>
                <a:spcPts val="375"/>
              </a:spcBef>
              <a:buNone/>
            </a:pPr>
            <a:r>
              <a:rPr lang="en-US" sz="6600" b="1" dirty="0">
                <a:solidFill>
                  <a:srgbClr val="CD9B63"/>
                </a:solidFill>
                <a:latin typeface="微软雅黑" panose="020B0503020204020204" charset="-122"/>
                <a:ea typeface="微软雅黑" panose="020B0503020204020204" charset="-122"/>
                <a:cs typeface="微软雅黑" panose="020B0503020204020204" pitchFamily="34" charset="-120"/>
                <a:sym typeface="+mn-ea"/>
              </a:rPr>
              <a:t>总结与未来展望</a:t>
            </a:r>
            <a:endParaRPr lang="en-US" sz="6600" b="1" dirty="0">
              <a:solidFill>
                <a:srgbClr val="CD9B63"/>
              </a:solidFill>
              <a:latin typeface="微软雅黑" panose="020B0503020204020204" charset="-122"/>
              <a:ea typeface="微软雅黑" panose="020B0503020204020204" charset="-122"/>
              <a:cs typeface="微软雅黑" panose="020B0503020204020204" pitchFamily="34" charset="-120"/>
              <a:sym typeface="+mn-ea"/>
            </a:endParaRPr>
          </a:p>
        </p:txBody>
      </p:sp>
      <p:sp>
        <p:nvSpPr>
          <p:cNvPr id="5" name="TextBox 3"/>
          <p:cNvSpPr txBox="1"/>
          <p:nvPr/>
        </p:nvSpPr>
        <p:spPr>
          <a:xfrm>
            <a:off x="4634594" y="1219349"/>
            <a:ext cx="2922600" cy="929640"/>
          </a:xfrm>
          <a:prstGeom prst="rect">
            <a:avLst/>
          </a:prstGeom>
        </p:spPr>
        <p:txBody>
          <a:bodyPr vert="horz" wrap="square" lIns="91440" tIns="45720" rIns="91440" bIns="45720" rtlCol="0" anchor="ctr" anchorCtr="0">
            <a:noAutofit/>
          </a:bodyPr>
          <a:lstStyle/>
          <a:p>
            <a:pPr algn="ctr">
              <a:lnSpc>
                <a:spcPct val="90000"/>
              </a:lnSpc>
            </a:pPr>
            <a:r>
              <a:rPr lang="zh-CN" altLang="en-US" sz="3300" b="1">
                <a:solidFill>
                  <a:srgbClr val="DD0401">
                    <a:alpha val="100000"/>
                  </a:srgbClr>
                </a:solidFill>
                <a:latin typeface="微软雅黑" panose="020B0503020204020204" charset="-122"/>
                <a:ea typeface="微软雅黑" panose="020B0503020204020204" charset="-122"/>
                <a:cs typeface="Noto Sans SC" panose="020B0200000000000000" charset="-122"/>
              </a:rPr>
              <a:t>第</a:t>
            </a:r>
            <a:r>
              <a:rPr lang="zh-CN" altLang="en-US" sz="3300" b="1">
                <a:solidFill>
                  <a:srgbClr val="DD0401">
                    <a:alpha val="100000"/>
                  </a:srgbClr>
                </a:solidFill>
                <a:latin typeface="微软雅黑" panose="020B0503020204020204" charset="-122"/>
                <a:ea typeface="微软雅黑" panose="020B0503020204020204" charset="-122"/>
                <a:cs typeface="Noto Sans SC" panose="020B0200000000000000" charset="-122"/>
              </a:rPr>
              <a:t>四部分</a:t>
            </a:r>
            <a:endParaRPr lang="zh-CN" altLang="en-US" sz="3300" b="1">
              <a:solidFill>
                <a:srgbClr val="DD0401">
                  <a:alpha val="100000"/>
                </a:srgb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gn="l">
              <a:lnSpc>
                <a:spcPct val="140000"/>
              </a:lnSpc>
              <a:buClrTx/>
              <a:buSzTx/>
              <a:buNone/>
            </a:pPr>
            <a:r>
              <a:rPr lang="en-US" sz="3000" b="1" dirty="0">
                <a:latin typeface="微软雅黑" panose="020B0503020204020204" charset="-122"/>
                <a:ea typeface="微软雅黑" panose="020B0503020204020204" charset="-122"/>
                <a:cs typeface="微软雅黑" panose="020B0503020204020204" pitchFamily="34" charset="-120"/>
              </a:rPr>
              <a:t>从中学到的历史知识与思考</a:t>
            </a:r>
            <a:endParaRPr lang="en-US" sz="3000" b="1" dirty="0">
              <a:latin typeface="微软雅黑" panose="020B0503020204020204" charset="-122"/>
              <a:ea typeface="微软雅黑" panose="020B0503020204020204" charset="-122"/>
              <a:cs typeface="微软雅黑" panose="020B0503020204020204" pitchFamily="34" charset="-120"/>
            </a:endParaRPr>
          </a:p>
        </p:txBody>
      </p:sp>
      <p:sp>
        <p:nvSpPr>
          <p:cNvPr id="3" name="AutoShape 3"/>
          <p:cNvSpPr/>
          <p:nvPr>
            <p:custDataLst>
              <p:tags r:id="rId2"/>
            </p:custDataLst>
          </p:nvPr>
        </p:nvSpPr>
        <p:spPr>
          <a:xfrm>
            <a:off x="651754" y="1716288"/>
            <a:ext cx="3429000" cy="4591050"/>
          </a:xfrm>
          <a:prstGeom prst="round2DiagRect">
            <a:avLst/>
          </a:prstGeom>
          <a:solidFill>
            <a:schemeClr val="lt2">
              <a:alpha val="80000"/>
            </a:schemeClr>
          </a:solidFill>
        </p:spPr>
      </p:sp>
      <p:sp>
        <p:nvSpPr>
          <p:cNvPr id="4" name="TextBox 4"/>
          <p:cNvSpPr txBox="1"/>
          <p:nvPr>
            <p:custDataLst>
              <p:tags r:id="rId3"/>
            </p:custDataLst>
          </p:nvPr>
        </p:nvSpPr>
        <p:spPr>
          <a:xfrm>
            <a:off x="937504" y="2040223"/>
            <a:ext cx="2857500" cy="978725"/>
          </a:xfrm>
          <a:prstGeom prst="rect">
            <a:avLst/>
          </a:prstGeom>
        </p:spPr>
        <p:txBody>
          <a:bodyPr vert="horz" wrap="square" lIns="0" tIns="0" rIns="0" bIns="0" rtlCol="0" anchor="b" anchorCtr="0">
            <a:noAutofit/>
          </a:bodyPr>
          <a:lstStyle/>
          <a:p>
            <a:pPr>
              <a:lnSpc>
                <a:spcPct val="120000"/>
              </a:lnSpc>
              <a:spcBef>
                <a:spcPts val="375"/>
              </a:spcBef>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理解民族解放的意义</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5" name="TextBox 5"/>
          <p:cNvSpPr txBox="1"/>
          <p:nvPr>
            <p:custDataLst>
              <p:tags r:id="rId4"/>
            </p:custDataLst>
          </p:nvPr>
        </p:nvSpPr>
        <p:spPr>
          <a:xfrm>
            <a:off x="937504" y="3268967"/>
            <a:ext cx="2857500" cy="2722154"/>
          </a:xfrm>
          <a:prstGeom prst="rect">
            <a:avLst/>
          </a:prstGeom>
        </p:spPr>
        <p:txBody>
          <a:bodyPr vert="horz" wrap="square" lIns="0" tIns="0" rIns="0" bIns="0" rtlCol="0" anchor="t" anchorCtr="0">
            <a:noAutofit/>
          </a:bodyPr>
          <a:lstStyle/>
          <a:p>
            <a:pPr>
              <a:lnSpc>
                <a:spcPct val="140000"/>
              </a:lnSpc>
              <a:spcBef>
                <a:spcPct val="0"/>
              </a:spcBef>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通过学习历史上的解放与独立事件，</a:t>
            </a:r>
            <a:r>
              <a:rPr lang="zh-CN" alt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我们</a:t>
            </a: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可以深刻理解民族解放的意义。例如，解放战争不仅是中国共产党领导下的人民解放军与国民党军队之间的军事较量，更是中华民族为争取自由、独立和解放而进行的伟大斗争。</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6" name="AutoShape 6"/>
          <p:cNvSpPr/>
          <p:nvPr>
            <p:custDataLst>
              <p:tags r:id="rId5"/>
            </p:custDataLst>
          </p:nvPr>
        </p:nvSpPr>
        <p:spPr>
          <a:xfrm>
            <a:off x="4345585" y="1704871"/>
            <a:ext cx="3429000" cy="4591050"/>
          </a:xfrm>
          <a:prstGeom prst="round2DiagRect">
            <a:avLst/>
          </a:prstGeom>
          <a:solidFill>
            <a:schemeClr val="lt2">
              <a:alpha val="80000"/>
            </a:schemeClr>
          </a:solidFill>
        </p:spPr>
      </p:sp>
      <p:sp>
        <p:nvSpPr>
          <p:cNvPr id="7" name="TextBox 7"/>
          <p:cNvSpPr txBox="1"/>
          <p:nvPr>
            <p:custDataLst>
              <p:tags r:id="rId6"/>
            </p:custDataLst>
          </p:nvPr>
        </p:nvSpPr>
        <p:spPr>
          <a:xfrm>
            <a:off x="4631055" y="2028825"/>
            <a:ext cx="3113405" cy="978535"/>
          </a:xfrm>
          <a:prstGeom prst="rect">
            <a:avLst/>
          </a:prstGeom>
        </p:spPr>
        <p:txBody>
          <a:bodyPr vert="horz" wrap="square" lIns="0" tIns="0" rIns="0" bIns="0" rtlCol="0" anchor="b" anchorCtr="0">
            <a:noAutofit/>
          </a:bodyPr>
          <a:lstStyle/>
          <a:p>
            <a:pPr>
              <a:lnSpc>
                <a:spcPct val="120000"/>
              </a:lnSpc>
              <a:spcBef>
                <a:spcPts val="375"/>
              </a:spcBef>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认识国际合作的重要性</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8" name="TextBox 8"/>
          <p:cNvSpPr txBox="1"/>
          <p:nvPr>
            <p:custDataLst>
              <p:tags r:id="rId7"/>
            </p:custDataLst>
          </p:nvPr>
        </p:nvSpPr>
        <p:spPr>
          <a:xfrm>
            <a:off x="4631335" y="3257550"/>
            <a:ext cx="2857500" cy="2733571"/>
          </a:xfrm>
          <a:prstGeom prst="rect">
            <a:avLst/>
          </a:prstGeom>
        </p:spPr>
        <p:txBody>
          <a:bodyPr vert="horz" wrap="square" lIns="0" tIns="0" rIns="0" bIns="0" rtlCol="0" anchor="t" anchorCtr="0">
            <a:noAutofit/>
          </a:bodyPr>
          <a:lstStyle/>
          <a:p>
            <a:pPr>
              <a:lnSpc>
                <a:spcPct val="140000"/>
              </a:lnSpc>
              <a:spcBef>
                <a:spcPct val="0"/>
              </a:spcBef>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历史上的许多解放与独立事件都离不开国际社会的支持和帮助。例如，美国独立战争期间法国等国的援助对战争胜利起到了重要作用。这可以让</a:t>
            </a:r>
            <a:r>
              <a:rPr lang="zh-CN" alt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我们</a:t>
            </a: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认识到国际合作在推动历史进程中的重要性。</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9" name="AutoShape 9"/>
          <p:cNvSpPr/>
          <p:nvPr>
            <p:custDataLst>
              <p:tags r:id="rId8"/>
            </p:custDataLst>
          </p:nvPr>
        </p:nvSpPr>
        <p:spPr>
          <a:xfrm>
            <a:off x="8039417" y="1693454"/>
            <a:ext cx="3429000" cy="4591050"/>
          </a:xfrm>
          <a:prstGeom prst="round2DiagRect">
            <a:avLst/>
          </a:prstGeom>
          <a:solidFill>
            <a:schemeClr val="lt2">
              <a:alpha val="80000"/>
            </a:schemeClr>
          </a:solidFill>
        </p:spPr>
      </p:sp>
      <p:sp>
        <p:nvSpPr>
          <p:cNvPr id="10" name="TextBox 10"/>
          <p:cNvSpPr txBox="1"/>
          <p:nvPr>
            <p:custDataLst>
              <p:tags r:id="rId9"/>
            </p:custDataLst>
          </p:nvPr>
        </p:nvSpPr>
        <p:spPr>
          <a:xfrm>
            <a:off x="8325167" y="2017390"/>
            <a:ext cx="2857500" cy="978725"/>
          </a:xfrm>
          <a:prstGeom prst="rect">
            <a:avLst/>
          </a:prstGeom>
        </p:spPr>
        <p:txBody>
          <a:bodyPr vert="horz" wrap="square" lIns="0" tIns="0" rIns="0" bIns="0" rtlCol="0" anchor="b" anchorCtr="0">
            <a:noAutofit/>
          </a:bodyPr>
          <a:lstStyle/>
          <a:p>
            <a:pPr>
              <a:lnSpc>
                <a:spcPct val="120000"/>
              </a:lnSpc>
              <a:spcBef>
                <a:spcPts val="375"/>
              </a:spcBef>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反思战争与和平</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1" name="TextBox 11"/>
          <p:cNvSpPr txBox="1"/>
          <p:nvPr>
            <p:custDataLst>
              <p:tags r:id="rId10"/>
            </p:custDataLst>
          </p:nvPr>
        </p:nvSpPr>
        <p:spPr>
          <a:xfrm>
            <a:off x="8325167" y="3246134"/>
            <a:ext cx="2857500" cy="2744987"/>
          </a:xfrm>
          <a:prstGeom prst="rect">
            <a:avLst/>
          </a:prstGeom>
        </p:spPr>
        <p:txBody>
          <a:bodyPr vert="horz" wrap="square" lIns="0" tIns="0" rIns="0" bIns="0" rtlCol="0" anchor="t" anchorCtr="0">
            <a:noAutofit/>
          </a:bodyPr>
          <a:lstStyle/>
          <a:p>
            <a:pPr>
              <a:lnSpc>
                <a:spcPct val="140000"/>
              </a:lnSpc>
              <a:spcBef>
                <a:spcPct val="0"/>
              </a:spcBef>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历史上的解放与独立事件往往伴随着残酷的战争和牺牲。</a:t>
            </a:r>
            <a:r>
              <a:rPr lang="zh-CN" alt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我们</a:t>
            </a: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可以从中反思战争与和平的关系，认识到和平的珍贵和战争的残酷性，从而更加珍惜和平稳定的生活环境。</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6023" y="4177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dirty="0">
                <a:solidFill>
                  <a:schemeClr val="tx1"/>
                </a:solidFill>
                <a:latin typeface="微软雅黑" panose="020B0503020204020204" charset="-122"/>
                <a:ea typeface="微软雅黑" panose="020B0503020204020204" charset="-122"/>
                <a:cs typeface="微软雅黑" panose="020B0503020204020204" pitchFamily="34" charset="-120"/>
                <a:sym typeface="+mn-ea"/>
              </a:rPr>
              <a:t>当前国际形势下和平发展策略</a:t>
            </a:r>
            <a:endParaRPr lang="en-US" sz="3000" dirty="0">
              <a:solidFill>
                <a:schemeClr val="tx1"/>
              </a:solidFill>
              <a:latin typeface="微软雅黑" panose="020B0503020204020204" charset="-122"/>
              <a:ea typeface="微软雅黑" panose="020B0503020204020204" charset="-122"/>
            </a:endParaRPr>
          </a:p>
          <a:p>
            <a:pPr>
              <a:lnSpc>
                <a:spcPct val="140000"/>
              </a:lnSpc>
            </a:pPr>
            <a:endParaRPr lang="en-US" sz="3000" b="1" dirty="0">
              <a:solidFill>
                <a:schemeClr val="tx1"/>
              </a:solidFill>
              <a:latin typeface="微软雅黑" panose="020B0503020204020204" charset="-122"/>
              <a:ea typeface="微软雅黑" panose="020B0503020204020204" charset="-122"/>
              <a:cs typeface="Noto Sans SC" panose="020B0200000000000000" charset="-122"/>
            </a:endParaRPr>
          </a:p>
        </p:txBody>
      </p:sp>
      <p:sp>
        <p:nvSpPr>
          <p:cNvPr id="18" name="Shape 2"/>
          <p:cNvSpPr/>
          <p:nvPr>
            <p:custDataLst>
              <p:tags r:id="rId2"/>
            </p:custDataLst>
          </p:nvPr>
        </p:nvSpPr>
        <p:spPr>
          <a:xfrm rot="-366000">
            <a:off x="767033" y="2098820"/>
            <a:ext cx="3049002" cy="3162771"/>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84FF">
              <a:alpha val="0"/>
            </a:srgbClr>
          </a:solidFill>
          <a:ln w="19050">
            <a:solidFill>
              <a:srgbClr val="CD9B63"/>
            </a:solidFill>
            <a:prstDash val="solid"/>
          </a:ln>
        </p:spPr>
      </p:sp>
      <p:sp>
        <p:nvSpPr>
          <p:cNvPr id="19" name="Shape 3"/>
          <p:cNvSpPr/>
          <p:nvPr>
            <p:custDataLst>
              <p:tags r:id="rId3"/>
            </p:custDataLst>
          </p:nvPr>
        </p:nvSpPr>
        <p:spPr>
          <a:xfrm>
            <a:off x="816349" y="2081823"/>
            <a:ext cx="3049002" cy="3162771"/>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CD9B63"/>
            </a:solidFill>
            <a:prstDash val="solid"/>
          </a:ln>
        </p:spPr>
      </p:sp>
      <p:sp>
        <p:nvSpPr>
          <p:cNvPr id="20" name="Shape 4"/>
          <p:cNvSpPr/>
          <p:nvPr>
            <p:custDataLst>
              <p:tags r:id="rId4"/>
            </p:custDataLst>
          </p:nvPr>
        </p:nvSpPr>
        <p:spPr>
          <a:xfrm>
            <a:off x="1111584" y="1845910"/>
            <a:ext cx="637105" cy="637105"/>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CD9B63"/>
          </a:solidFill>
        </p:spPr>
      </p:sp>
      <p:sp>
        <p:nvSpPr>
          <p:cNvPr id="21" name="Text 5"/>
          <p:cNvSpPr/>
          <p:nvPr>
            <p:custDataLst>
              <p:tags r:id="rId5"/>
            </p:custDataLst>
          </p:nvPr>
        </p:nvSpPr>
        <p:spPr>
          <a:xfrm>
            <a:off x="912531" y="1806091"/>
            <a:ext cx="1012457" cy="541020"/>
          </a:xfrm>
          <a:prstGeom prst="rect">
            <a:avLst/>
          </a:prstGeom>
          <a:noFill/>
        </p:spPr>
        <p:txBody>
          <a:bodyPr wrap="square" lIns="95250" tIns="95250" rIns="95250" bIns="95250" rtlCol="0" anchor="t">
            <a:spAutoFit/>
          </a:bodyPr>
          <a:p>
            <a:pPr marL="0" indent="0" algn="ctr">
              <a:lnSpc>
                <a:spcPct val="113000"/>
              </a:lnSpc>
              <a:spcBef>
                <a:spcPts val="375"/>
              </a:spcBef>
              <a:buNone/>
            </a:pPr>
            <a:r>
              <a:rPr lang="en-US" sz="2015" b="1" dirty="0">
                <a:solidFill>
                  <a:srgbClr val="FFFFFF"/>
                </a:solidFill>
                <a:latin typeface="微软雅黑" panose="020B0503020204020204" charset="-122"/>
                <a:ea typeface="微软雅黑" panose="020B0503020204020204" charset="-122"/>
                <a:cs typeface="微软雅黑" panose="020B0503020204020204" pitchFamily="34" charset="-120"/>
              </a:rPr>
              <a:t>01</a:t>
            </a:r>
            <a:endParaRPr lang="en-US" sz="2015" b="1" dirty="0">
              <a:solidFill>
                <a:srgbClr val="FFFFFF"/>
              </a:solidFill>
              <a:latin typeface="微软雅黑" panose="020B0503020204020204" charset="-122"/>
              <a:ea typeface="微软雅黑" panose="020B0503020204020204" charset="-122"/>
              <a:cs typeface="微软雅黑" panose="020B0503020204020204" pitchFamily="34" charset="-120"/>
            </a:endParaRPr>
          </a:p>
        </p:txBody>
      </p:sp>
      <p:sp>
        <p:nvSpPr>
          <p:cNvPr id="22" name="Shape 6"/>
          <p:cNvSpPr/>
          <p:nvPr>
            <p:custDataLst>
              <p:tags r:id="rId6"/>
            </p:custDataLst>
          </p:nvPr>
        </p:nvSpPr>
        <p:spPr>
          <a:xfrm rot="-366000">
            <a:off x="4722311" y="2098820"/>
            <a:ext cx="3049002" cy="3162771"/>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5196FF">
              <a:alpha val="0"/>
            </a:srgbClr>
          </a:solidFill>
          <a:ln w="19050">
            <a:solidFill>
              <a:srgbClr val="CD9B63"/>
            </a:solidFill>
            <a:prstDash val="solid"/>
          </a:ln>
        </p:spPr>
      </p:sp>
      <p:sp>
        <p:nvSpPr>
          <p:cNvPr id="23" name="Shape 7"/>
          <p:cNvSpPr/>
          <p:nvPr>
            <p:custDataLst>
              <p:tags r:id="rId7"/>
            </p:custDataLst>
          </p:nvPr>
        </p:nvSpPr>
        <p:spPr>
          <a:xfrm>
            <a:off x="4771627" y="2081823"/>
            <a:ext cx="3049002" cy="3162771"/>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CD9B63"/>
            </a:solidFill>
            <a:prstDash val="solid"/>
          </a:ln>
        </p:spPr>
      </p:sp>
      <p:sp>
        <p:nvSpPr>
          <p:cNvPr id="24" name="Shape 8"/>
          <p:cNvSpPr/>
          <p:nvPr>
            <p:custDataLst>
              <p:tags r:id="rId8"/>
            </p:custDataLst>
          </p:nvPr>
        </p:nvSpPr>
        <p:spPr>
          <a:xfrm>
            <a:off x="5066862" y="1845910"/>
            <a:ext cx="637105" cy="637105"/>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CD9B63"/>
          </a:solidFill>
        </p:spPr>
      </p:sp>
      <p:sp>
        <p:nvSpPr>
          <p:cNvPr id="25" name="Text 9"/>
          <p:cNvSpPr/>
          <p:nvPr>
            <p:custDataLst>
              <p:tags r:id="rId9"/>
            </p:custDataLst>
          </p:nvPr>
        </p:nvSpPr>
        <p:spPr>
          <a:xfrm>
            <a:off x="4879186" y="1811779"/>
            <a:ext cx="1012457" cy="541020"/>
          </a:xfrm>
          <a:prstGeom prst="rect">
            <a:avLst/>
          </a:prstGeom>
          <a:noFill/>
        </p:spPr>
        <p:txBody>
          <a:bodyPr wrap="square" lIns="95250" tIns="95250" rIns="95250" bIns="95250" rtlCol="0" anchor="t">
            <a:spAutoFit/>
          </a:bodyPr>
          <a:p>
            <a:pPr marL="0" indent="0" algn="ctr">
              <a:lnSpc>
                <a:spcPct val="113000"/>
              </a:lnSpc>
              <a:spcBef>
                <a:spcPts val="375"/>
              </a:spcBef>
              <a:buNone/>
            </a:pPr>
            <a:r>
              <a:rPr lang="en-US" sz="2015" b="1" dirty="0">
                <a:solidFill>
                  <a:srgbClr val="FFFFFF"/>
                </a:solidFill>
                <a:latin typeface="微软雅黑" panose="020B0503020204020204" charset="-122"/>
                <a:ea typeface="微软雅黑" panose="020B0503020204020204" charset="-122"/>
                <a:cs typeface="微软雅黑" panose="020B0503020204020204" pitchFamily="34" charset="-120"/>
              </a:rPr>
              <a:t>02</a:t>
            </a:r>
            <a:endParaRPr lang="en-US" sz="2015" b="1" dirty="0">
              <a:solidFill>
                <a:srgbClr val="FFFFFF"/>
              </a:solidFill>
              <a:latin typeface="微软雅黑" panose="020B0503020204020204" charset="-122"/>
              <a:ea typeface="微软雅黑" panose="020B0503020204020204" charset="-122"/>
              <a:cs typeface="微软雅黑" panose="020B0503020204020204" pitchFamily="34" charset="-120"/>
            </a:endParaRPr>
          </a:p>
        </p:txBody>
      </p:sp>
      <p:sp>
        <p:nvSpPr>
          <p:cNvPr id="26" name="Shape 10"/>
          <p:cNvSpPr/>
          <p:nvPr>
            <p:custDataLst>
              <p:tags r:id="rId10"/>
            </p:custDataLst>
          </p:nvPr>
        </p:nvSpPr>
        <p:spPr>
          <a:xfrm rot="-366000">
            <a:off x="8677590" y="2098820"/>
            <a:ext cx="3049002" cy="3162771"/>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84FF">
              <a:alpha val="0"/>
            </a:srgbClr>
          </a:solidFill>
          <a:ln w="19050">
            <a:solidFill>
              <a:srgbClr val="CD9B63"/>
            </a:solidFill>
            <a:prstDash val="solid"/>
          </a:ln>
        </p:spPr>
      </p:sp>
      <p:sp>
        <p:nvSpPr>
          <p:cNvPr id="27" name="Shape 11"/>
          <p:cNvSpPr/>
          <p:nvPr>
            <p:custDataLst>
              <p:tags r:id="rId11"/>
            </p:custDataLst>
          </p:nvPr>
        </p:nvSpPr>
        <p:spPr>
          <a:xfrm>
            <a:off x="8726906" y="2081823"/>
            <a:ext cx="3049002" cy="3162771"/>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CD9B63"/>
            </a:solidFill>
            <a:prstDash val="solid"/>
          </a:ln>
        </p:spPr>
      </p:sp>
      <p:sp>
        <p:nvSpPr>
          <p:cNvPr id="28" name="Shape 12"/>
          <p:cNvSpPr/>
          <p:nvPr>
            <p:custDataLst>
              <p:tags r:id="rId12"/>
            </p:custDataLst>
          </p:nvPr>
        </p:nvSpPr>
        <p:spPr>
          <a:xfrm>
            <a:off x="9022141" y="1845910"/>
            <a:ext cx="637105" cy="637105"/>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CD9B63"/>
          </a:solidFill>
        </p:spPr>
      </p:sp>
      <p:sp>
        <p:nvSpPr>
          <p:cNvPr id="29" name="Text 13"/>
          <p:cNvSpPr/>
          <p:nvPr>
            <p:custDataLst>
              <p:tags r:id="rId13"/>
            </p:custDataLst>
          </p:nvPr>
        </p:nvSpPr>
        <p:spPr>
          <a:xfrm>
            <a:off x="8823088" y="1806091"/>
            <a:ext cx="1012457" cy="541020"/>
          </a:xfrm>
          <a:prstGeom prst="rect">
            <a:avLst/>
          </a:prstGeom>
          <a:noFill/>
        </p:spPr>
        <p:txBody>
          <a:bodyPr wrap="square" lIns="95250" tIns="95250" rIns="95250" bIns="95250" rtlCol="0" anchor="t">
            <a:spAutoFit/>
          </a:bodyPr>
          <a:p>
            <a:pPr marL="0" indent="0" algn="ctr">
              <a:lnSpc>
                <a:spcPct val="113000"/>
              </a:lnSpc>
              <a:spcBef>
                <a:spcPts val="375"/>
              </a:spcBef>
              <a:buNone/>
            </a:pPr>
            <a:r>
              <a:rPr lang="en-US" sz="2015" b="1" dirty="0">
                <a:solidFill>
                  <a:srgbClr val="FFFFFF"/>
                </a:solidFill>
                <a:latin typeface="微软雅黑" panose="020B0503020204020204" charset="-122"/>
                <a:ea typeface="微软雅黑" panose="020B0503020204020204" charset="-122"/>
                <a:cs typeface="微软雅黑" panose="020B0503020204020204" pitchFamily="34" charset="-120"/>
              </a:rPr>
              <a:t>03</a:t>
            </a:r>
            <a:endParaRPr lang="en-US" sz="2015" b="1" dirty="0">
              <a:solidFill>
                <a:srgbClr val="FFFFFF"/>
              </a:solidFill>
              <a:latin typeface="微软雅黑" panose="020B0503020204020204" charset="-122"/>
              <a:ea typeface="微软雅黑" panose="020B0503020204020204" charset="-122"/>
              <a:cs typeface="微软雅黑" panose="020B0503020204020204" pitchFamily="34" charset="-120"/>
            </a:endParaRPr>
          </a:p>
        </p:txBody>
      </p:sp>
      <p:sp>
        <p:nvSpPr>
          <p:cNvPr id="30" name="Text 14"/>
          <p:cNvSpPr/>
          <p:nvPr>
            <p:custDataLst>
              <p:tags r:id="rId14"/>
            </p:custDataLst>
          </p:nvPr>
        </p:nvSpPr>
        <p:spPr>
          <a:xfrm>
            <a:off x="816349" y="2484840"/>
            <a:ext cx="3047516" cy="497840"/>
          </a:xfrm>
          <a:prstGeom prst="rect">
            <a:avLst/>
          </a:prstGeom>
          <a:noFill/>
        </p:spPr>
        <p:txBody>
          <a:bodyPr wrap="square" lIns="95250" tIns="95250" rIns="95250" bIns="95250" rtlCol="0" anchor="t">
            <a:spAutoFit/>
          </a:bodyPr>
          <a:p>
            <a:pPr marL="0" indent="0" algn="ctr">
              <a:lnSpc>
                <a:spcPct val="100000"/>
              </a:lnSpc>
              <a:buNone/>
            </a:pPr>
            <a:r>
              <a:rPr lang="en-US" sz="2000" b="1" dirty="0">
                <a:solidFill>
                  <a:srgbClr val="CD9B63"/>
                </a:solidFill>
                <a:latin typeface="微软雅黑" panose="020B0503020204020204" charset="-122"/>
                <a:ea typeface="微软雅黑" panose="020B0503020204020204" charset="-122"/>
                <a:cs typeface="微软雅黑" panose="020B0503020204020204" pitchFamily="34" charset="-120"/>
              </a:rPr>
              <a:t>和平共处的新范式</a:t>
            </a:r>
            <a:endParaRPr lang="en-US" sz="2000" b="1" dirty="0">
              <a:solidFill>
                <a:srgbClr val="CD9B63"/>
              </a:solidFill>
              <a:latin typeface="微软雅黑" panose="020B0503020204020204" charset="-122"/>
              <a:ea typeface="微软雅黑" panose="020B0503020204020204" charset="-122"/>
              <a:cs typeface="微软雅黑" panose="020B0503020204020204" pitchFamily="34" charset="-120"/>
            </a:endParaRPr>
          </a:p>
        </p:txBody>
      </p:sp>
      <p:sp>
        <p:nvSpPr>
          <p:cNvPr id="31" name="Text 15"/>
          <p:cNvSpPr/>
          <p:nvPr>
            <p:custDataLst>
              <p:tags r:id="rId15"/>
            </p:custDataLst>
          </p:nvPr>
        </p:nvSpPr>
        <p:spPr>
          <a:xfrm>
            <a:off x="975625" y="2885219"/>
            <a:ext cx="2730450" cy="1852295"/>
          </a:xfrm>
          <a:prstGeom prst="rect">
            <a:avLst/>
          </a:prstGeom>
          <a:noFill/>
        </p:spPr>
        <p:txBody>
          <a:bodyPr wrap="square" lIns="95250" tIns="95250" rIns="95250" bIns="95250" rtlCol="0" anchor="t">
            <a:spAutoFit/>
          </a:bodyPr>
          <a:p>
            <a:pPr marL="0" indent="0" algn="just">
              <a:lnSpc>
                <a:spcPct val="100000"/>
              </a:lnSpc>
              <a:spcBef>
                <a:spcPts val="375"/>
              </a:spcBef>
              <a:buNone/>
            </a:pPr>
            <a:r>
              <a:rPr lang="en-US" dirty="0">
                <a:solidFill>
                  <a:schemeClr val="tx1"/>
                </a:solidFill>
                <a:latin typeface="微软雅黑" panose="020B0503020204020204" charset="-122"/>
                <a:ea typeface="微软雅黑" panose="020B0503020204020204" charset="-122"/>
                <a:cs typeface="微软雅黑" panose="020B0503020204020204" pitchFamily="34" charset="-120"/>
              </a:rPr>
              <a:t>在当前国际形势下，构建和平共处的新范式显得尤为重要。这要求各国相互尊重、平等协商，通过对话与合作解决分歧和冲突，共同维护世界和平与稳定。</a:t>
            </a:r>
            <a:endParaRPr lang="en-US" dirty="0">
              <a:solidFill>
                <a:schemeClr val="tx1"/>
              </a:solidFill>
              <a:latin typeface="微软雅黑" panose="020B0503020204020204" charset="-122"/>
              <a:ea typeface="微软雅黑" panose="020B0503020204020204" charset="-122"/>
              <a:cs typeface="微软雅黑" panose="020B0503020204020204" pitchFamily="34" charset="-120"/>
            </a:endParaRPr>
          </a:p>
        </p:txBody>
      </p:sp>
      <p:sp>
        <p:nvSpPr>
          <p:cNvPr id="32" name="Text 16"/>
          <p:cNvSpPr/>
          <p:nvPr>
            <p:custDataLst>
              <p:tags r:id="rId16"/>
            </p:custDataLst>
          </p:nvPr>
        </p:nvSpPr>
        <p:spPr>
          <a:xfrm>
            <a:off x="4771627" y="2484840"/>
            <a:ext cx="3047516" cy="497840"/>
          </a:xfrm>
          <a:prstGeom prst="rect">
            <a:avLst/>
          </a:prstGeom>
          <a:noFill/>
        </p:spPr>
        <p:txBody>
          <a:bodyPr wrap="square" lIns="95250" tIns="95250" rIns="95250" bIns="95250" rtlCol="0" anchor="t">
            <a:spAutoFit/>
          </a:bodyPr>
          <a:p>
            <a:pPr marL="0" indent="0" algn="ctr">
              <a:lnSpc>
                <a:spcPct val="100000"/>
              </a:lnSpc>
              <a:buNone/>
            </a:pPr>
            <a:r>
              <a:rPr lang="en-US" sz="2000" b="1" dirty="0">
                <a:solidFill>
                  <a:srgbClr val="CD9B63"/>
                </a:solidFill>
                <a:latin typeface="微软雅黑" panose="020B0503020204020204" charset="-122"/>
                <a:ea typeface="微软雅黑" panose="020B0503020204020204" charset="-122"/>
                <a:cs typeface="微软雅黑" panose="020B0503020204020204" pitchFamily="34" charset="-120"/>
              </a:rPr>
              <a:t>发展共赢的路径选择</a:t>
            </a:r>
            <a:endParaRPr lang="en-US" sz="2000" b="1" dirty="0">
              <a:solidFill>
                <a:srgbClr val="CD9B63"/>
              </a:solidFill>
              <a:latin typeface="微软雅黑" panose="020B0503020204020204" charset="-122"/>
              <a:ea typeface="微软雅黑" panose="020B0503020204020204" charset="-122"/>
              <a:cs typeface="微软雅黑" panose="020B0503020204020204" pitchFamily="34" charset="-120"/>
            </a:endParaRPr>
          </a:p>
        </p:txBody>
      </p:sp>
      <p:sp>
        <p:nvSpPr>
          <p:cNvPr id="33" name="Text 17"/>
          <p:cNvSpPr/>
          <p:nvPr>
            <p:custDataLst>
              <p:tags r:id="rId17"/>
            </p:custDataLst>
          </p:nvPr>
        </p:nvSpPr>
        <p:spPr>
          <a:xfrm>
            <a:off x="4930904" y="2885219"/>
            <a:ext cx="2730450" cy="2129155"/>
          </a:xfrm>
          <a:prstGeom prst="rect">
            <a:avLst/>
          </a:prstGeom>
          <a:noFill/>
        </p:spPr>
        <p:txBody>
          <a:bodyPr wrap="square" lIns="95250" tIns="95250" rIns="95250" bIns="95250" rtlCol="0" anchor="t">
            <a:spAutoFit/>
          </a:bodyPr>
          <a:p>
            <a:pPr marL="0" indent="0" algn="just">
              <a:lnSpc>
                <a:spcPct val="100000"/>
              </a:lnSpc>
              <a:spcBef>
                <a:spcPts val="375"/>
              </a:spcBef>
              <a:buNone/>
            </a:pPr>
            <a:r>
              <a:rPr lang="en-US" dirty="0">
                <a:solidFill>
                  <a:schemeClr val="tx1"/>
                </a:solidFill>
                <a:latin typeface="微软雅黑" panose="020B0503020204020204" charset="-122"/>
                <a:ea typeface="微软雅黑" panose="020B0503020204020204" charset="-122"/>
                <a:cs typeface="微软雅黑" panose="020B0503020204020204" pitchFamily="34" charset="-120"/>
              </a:rPr>
              <a:t>面对全球化带来的机遇与挑战，选择一条发展共赢的道路成为必然。这意味着各国应致力于开放合作，共享发展成果，实现经济繁荣和社会进步的双赢局面。</a:t>
            </a:r>
            <a:endParaRPr lang="en-US" dirty="0">
              <a:solidFill>
                <a:schemeClr val="tx1"/>
              </a:solidFill>
              <a:latin typeface="微软雅黑" panose="020B0503020204020204" charset="-122"/>
              <a:ea typeface="微软雅黑" panose="020B0503020204020204" charset="-122"/>
              <a:cs typeface="微软雅黑" panose="020B0503020204020204" pitchFamily="34" charset="-120"/>
            </a:endParaRPr>
          </a:p>
        </p:txBody>
      </p:sp>
      <p:sp>
        <p:nvSpPr>
          <p:cNvPr id="34" name="Text 18"/>
          <p:cNvSpPr/>
          <p:nvPr>
            <p:custDataLst>
              <p:tags r:id="rId18"/>
            </p:custDataLst>
          </p:nvPr>
        </p:nvSpPr>
        <p:spPr>
          <a:xfrm>
            <a:off x="8726906" y="2484840"/>
            <a:ext cx="3047516" cy="497840"/>
          </a:xfrm>
          <a:prstGeom prst="rect">
            <a:avLst/>
          </a:prstGeom>
          <a:noFill/>
        </p:spPr>
        <p:txBody>
          <a:bodyPr wrap="square" lIns="95250" tIns="95250" rIns="95250" bIns="95250" rtlCol="0" anchor="t">
            <a:spAutoFit/>
          </a:bodyPr>
          <a:p>
            <a:pPr marL="0" indent="0" algn="ctr">
              <a:lnSpc>
                <a:spcPct val="100000"/>
              </a:lnSpc>
              <a:buNone/>
            </a:pPr>
            <a:r>
              <a:rPr lang="en-US" sz="2000" b="1" dirty="0">
                <a:solidFill>
                  <a:srgbClr val="CD9B63"/>
                </a:solidFill>
                <a:latin typeface="微软雅黑" panose="020B0503020204020204" charset="-122"/>
                <a:ea typeface="微软雅黑" panose="020B0503020204020204" charset="-122"/>
                <a:cs typeface="微软雅黑" panose="020B0503020204020204" pitchFamily="34" charset="-120"/>
              </a:rPr>
              <a:t>文化交流的桥梁作用</a:t>
            </a:r>
            <a:endParaRPr lang="en-US" sz="2000" b="1" dirty="0">
              <a:solidFill>
                <a:srgbClr val="CD9B63"/>
              </a:solidFill>
              <a:latin typeface="微软雅黑" panose="020B0503020204020204" charset="-122"/>
              <a:ea typeface="微软雅黑" panose="020B0503020204020204" charset="-122"/>
              <a:cs typeface="微软雅黑" panose="020B0503020204020204" pitchFamily="34" charset="-120"/>
            </a:endParaRPr>
          </a:p>
        </p:txBody>
      </p:sp>
      <p:sp>
        <p:nvSpPr>
          <p:cNvPr id="35" name="Text 19"/>
          <p:cNvSpPr/>
          <p:nvPr>
            <p:custDataLst>
              <p:tags r:id="rId19"/>
            </p:custDataLst>
          </p:nvPr>
        </p:nvSpPr>
        <p:spPr>
          <a:xfrm>
            <a:off x="8886182" y="2885219"/>
            <a:ext cx="2730450" cy="2129155"/>
          </a:xfrm>
          <a:prstGeom prst="rect">
            <a:avLst/>
          </a:prstGeom>
          <a:noFill/>
        </p:spPr>
        <p:txBody>
          <a:bodyPr wrap="square" lIns="95250" tIns="95250" rIns="95250" bIns="95250" rtlCol="0" anchor="t">
            <a:spAutoFit/>
          </a:bodyPr>
          <a:p>
            <a:pPr marL="0" indent="0" algn="just">
              <a:lnSpc>
                <a:spcPct val="100000"/>
              </a:lnSpc>
              <a:spcBef>
                <a:spcPts val="375"/>
              </a:spcBef>
              <a:buNone/>
            </a:pPr>
            <a:r>
              <a:rPr lang="en-US" dirty="0">
                <a:solidFill>
                  <a:schemeClr val="tx1"/>
                </a:solidFill>
                <a:latin typeface="微软雅黑" panose="020B0503020204020204" charset="-122"/>
                <a:ea typeface="微软雅黑" panose="020B0503020204020204" charset="-122"/>
                <a:cs typeface="微软雅黑" panose="020B0503020204020204" pitchFamily="34" charset="-120"/>
              </a:rPr>
              <a:t>在推动和平发展的过程中，文化交流扮演着不可或缺的角色。通过增进不同文明之间的理解与尊重，文化的力量能够跨越国界，促进全球和平与发展的共识形成。</a:t>
            </a:r>
            <a:endParaRPr lang="en-US" dirty="0">
              <a:solidFill>
                <a:schemeClr val="tx1"/>
              </a:solidFill>
              <a:latin typeface="微软雅黑" panose="020B0503020204020204" charset="-122"/>
              <a:ea typeface="微软雅黑" panose="020B0503020204020204" charset="-122"/>
              <a:cs typeface="微软雅黑" panose="020B0503020204020204" pitchFamily="34"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597404" y="2242185"/>
            <a:ext cx="6997192" cy="1434465"/>
          </a:xfrm>
          <a:prstGeom prst="rect">
            <a:avLst/>
          </a:prstGeom>
        </p:spPr>
        <p:txBody>
          <a:bodyPr vert="horz" wrap="square" lIns="91440" tIns="45720" rIns="91440" bIns="45720" rtlCol="0" anchor="ctr" anchorCtr="0">
            <a:noAutofit/>
          </a:bodyPr>
          <a:lstStyle/>
          <a:p>
            <a:pPr algn="ctr">
              <a:lnSpc>
                <a:spcPct val="96000"/>
              </a:lnSpc>
            </a:pPr>
            <a:r>
              <a:rPr lang="zh-CN" altLang="en-US" sz="9600" b="1">
                <a:solidFill>
                  <a:srgbClr val="FFFFB3">
                    <a:alpha val="100000"/>
                  </a:srgbClr>
                </a:solidFill>
                <a:latin typeface="微软雅黑" panose="020B0503020204020204" charset="-122"/>
                <a:ea typeface="微软雅黑" panose="020B0503020204020204" charset="-122"/>
                <a:cs typeface="Noto Sans SC" panose="020B0200000000000000" charset="-122"/>
              </a:rPr>
              <a:t>谢谢</a:t>
            </a:r>
            <a:r>
              <a:rPr lang="zh-CN" altLang="en-US" sz="9600" b="1">
                <a:solidFill>
                  <a:srgbClr val="FFFFB3">
                    <a:alpha val="100000"/>
                  </a:srgbClr>
                </a:solidFill>
                <a:latin typeface="微软雅黑" panose="020B0503020204020204" charset="-122"/>
                <a:ea typeface="微软雅黑" panose="020B0503020204020204" charset="-122"/>
                <a:cs typeface="Noto Sans SC" panose="020B0200000000000000" charset="-122"/>
              </a:rPr>
              <a:t>观看</a:t>
            </a:r>
            <a:endParaRPr lang="zh-CN" altLang="en-US" sz="9600" b="1">
              <a:solidFill>
                <a:srgbClr val="FFFFB3">
                  <a:alpha val="100000"/>
                </a:srgbClr>
              </a:solidFill>
              <a:latin typeface="微软雅黑" panose="020B0503020204020204" charset="-122"/>
              <a:ea typeface="微软雅黑" panose="020B0503020204020204" charset="-122"/>
              <a:cs typeface="Noto Sans SC" panose="020B0200000000000000" charset="-122"/>
            </a:endParaRPr>
          </a:p>
        </p:txBody>
      </p:sp>
      <p:sp>
        <p:nvSpPr>
          <p:cNvPr id="3" name="TextBox 3"/>
          <p:cNvSpPr txBox="1"/>
          <p:nvPr/>
        </p:nvSpPr>
        <p:spPr>
          <a:xfrm>
            <a:off x="5113973" y="4112345"/>
            <a:ext cx="1983105" cy="415290"/>
          </a:xfrm>
          <a:prstGeom prst="rect">
            <a:avLst/>
          </a:prstGeom>
        </p:spPr>
        <p:txBody>
          <a:bodyPr vert="horz" wrap="square" lIns="91440" tIns="45720" rIns="91440" bIns="45720" rtlCol="0" anchor="ctr" anchorCtr="0">
            <a:noAutofit/>
          </a:bodyPr>
          <a:lstStyle/>
          <a:p>
            <a:pPr algn="ctr">
              <a:lnSpc>
                <a:spcPct val="90000"/>
              </a:lnSpc>
            </a:pPr>
            <a:r>
              <a:rPr lang="en-US" sz="2100">
                <a:solidFill>
                  <a:srgbClr val="FFFFB3">
                    <a:alpha val="100000"/>
                  </a:srgbClr>
                </a:solidFill>
                <a:latin typeface="微软雅黑" panose="020B0503020204020204" charset="-122"/>
                <a:ea typeface="微软雅黑" panose="020B0503020204020204" charset="-122"/>
                <a:cs typeface="Noto Sans SC" panose="020B0200000000000000" charset="-122"/>
              </a:rPr>
              <a:t>感谢观看</a:t>
            </a:r>
            <a:endParaRPr lang="en-US" sz="2100">
              <a:solidFill>
                <a:srgbClr val="FFFFB3">
                  <a:alpha val="100000"/>
                </a:srgbClr>
              </a:solidFill>
              <a:latin typeface="微软雅黑" panose="020B0503020204020204" charset="-122"/>
              <a:ea typeface="微软雅黑" panose="020B0503020204020204" charset="-122"/>
              <a:cs typeface="Noto Sans SC" panose="020B0200000000000000" charset="-122"/>
            </a:endParaRPr>
          </a:p>
        </p:txBody>
      </p:sp>
      <p:sp>
        <p:nvSpPr>
          <p:cNvPr id="4" name="AutoShape 4"/>
          <p:cNvSpPr/>
          <p:nvPr/>
        </p:nvSpPr>
        <p:spPr>
          <a:xfrm>
            <a:off x="4524375" y="1745568"/>
            <a:ext cx="3262273" cy="419156"/>
          </a:xfrm>
          <a:prstGeom prst="rect">
            <a:avLst/>
          </a:prstGeom>
          <a:noFill/>
        </p:spPr>
        <p:txBody>
          <a:bodyPr vert="horz" wrap="square" lIns="66008" tIns="33052" rIns="66008" bIns="33052" rtlCol="0" anchor="t" anchorCtr="1">
            <a:noAutofit/>
          </a:bodyPr>
          <a:lstStyle/>
          <a:p>
            <a:pPr algn="ctr">
              <a:defRPr/>
            </a:pPr>
            <a:r>
              <a:rPr lang="zh-CN" altLang="en-US" sz="1425">
                <a:solidFill>
                  <a:srgbClr val="FFFFB3">
                    <a:alpha val="100000"/>
                  </a:srgbClr>
                </a:solidFill>
                <a:latin typeface="微软雅黑" panose="020B0503020204020204" charset="-122"/>
                <a:ea typeface="微软雅黑" panose="020B0503020204020204" charset="-122"/>
                <a:cs typeface="Noto Sans SC" panose="020B0200000000000000" charset="-122"/>
              </a:rPr>
              <a:t>数据科学与</a:t>
            </a:r>
            <a:r>
              <a:rPr lang="en-US" sz="1425">
                <a:solidFill>
                  <a:srgbClr val="FFFFB3">
                    <a:alpha val="100000"/>
                  </a:srgbClr>
                </a:solidFill>
                <a:latin typeface="微软雅黑" panose="020B0503020204020204" charset="-122"/>
                <a:ea typeface="微软雅黑" panose="020B0503020204020204" charset="-122"/>
                <a:cs typeface="Noto Sans SC" panose="020B0200000000000000" charset="-122"/>
              </a:rPr>
              <a:t>大数据讯飞班第四组</a:t>
            </a:r>
            <a:endParaRPr lang="en-US" sz="11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4634594" y="1219349"/>
            <a:ext cx="2922600" cy="929640"/>
          </a:xfrm>
          <a:prstGeom prst="rect">
            <a:avLst/>
          </a:prstGeom>
        </p:spPr>
        <p:txBody>
          <a:bodyPr vert="horz" wrap="square" lIns="91440" tIns="45720" rIns="91440" bIns="45720" rtlCol="0" anchor="ctr" anchorCtr="0">
            <a:noAutofit/>
          </a:bodyPr>
          <a:lstStyle/>
          <a:p>
            <a:pPr algn="ctr">
              <a:lnSpc>
                <a:spcPct val="90000"/>
              </a:lnSpc>
            </a:pPr>
            <a:r>
              <a:rPr lang="zh-CN" altLang="en-US" sz="3300" b="1">
                <a:solidFill>
                  <a:srgbClr val="DD0401">
                    <a:alpha val="100000"/>
                  </a:srgbClr>
                </a:solidFill>
                <a:latin typeface="Noto Sans SC" panose="020B0200000000000000" charset="-122"/>
                <a:ea typeface="Noto Sans SC" panose="020B0200000000000000" charset="-122"/>
                <a:cs typeface="Noto Sans SC" panose="020B0200000000000000" charset="-122"/>
              </a:rPr>
              <a:t>第一部分</a:t>
            </a:r>
            <a:endParaRPr lang="zh-CN" altLang="en-US" sz="3300" b="1">
              <a:solidFill>
                <a:srgbClr val="DD0401">
                  <a:alpha val="100000"/>
                </a:srgbClr>
              </a:solidFill>
              <a:latin typeface="Noto Sans SC" panose="020B0200000000000000" charset="-122"/>
              <a:ea typeface="Noto Sans SC" panose="020B0200000000000000" charset="-122"/>
              <a:cs typeface="Noto Sans SC" panose="020B0200000000000000" charset="-122"/>
            </a:endParaRPr>
          </a:p>
        </p:txBody>
      </p:sp>
      <p:sp>
        <p:nvSpPr>
          <p:cNvPr id="4" name="TextBox 4"/>
          <p:cNvSpPr txBox="1"/>
          <p:nvPr/>
        </p:nvSpPr>
        <p:spPr>
          <a:xfrm>
            <a:off x="853596" y="3131537"/>
            <a:ext cx="10484808" cy="1798058"/>
          </a:xfrm>
          <a:prstGeom prst="rect">
            <a:avLst/>
          </a:prstGeom>
        </p:spPr>
        <p:txBody>
          <a:bodyPr vert="horz" wrap="square" lIns="114300" tIns="57150" rIns="114300" bIns="57150" rtlCol="0" anchor="t" anchorCtr="0">
            <a:noAutofit/>
          </a:bodyPr>
          <a:lstStyle/>
          <a:p>
            <a:pPr algn="ctr">
              <a:lnSpc>
                <a:spcPct val="120000"/>
              </a:lnSpc>
            </a:pPr>
            <a:r>
              <a:rPr lang="en-US" sz="6600" b="1" dirty="0">
                <a:solidFill>
                  <a:srgbClr val="CD9B63"/>
                </a:solidFill>
                <a:latin typeface="微软雅黑" panose="020B0503020204020204" charset="-122"/>
                <a:ea typeface="微软雅黑" panose="020B0503020204020204" charset="-122"/>
                <a:cs typeface="微软雅黑" panose="020B0503020204020204" pitchFamily="34" charset="-120"/>
              </a:rPr>
              <a:t>1950年：西昌解放</a:t>
            </a:r>
            <a:endParaRPr lang="en-US" sz="6600" b="1" dirty="0">
              <a:solidFill>
                <a:srgbClr val="CD9B63"/>
              </a:solidFill>
              <a:latin typeface="微软雅黑" panose="020B0503020204020204" charset="-122"/>
              <a:ea typeface="微软雅黑" panose="020B0503020204020204" charset="-122"/>
              <a:cs typeface="微软雅黑" panose="020B0503020204020204"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0000"/>
          </a:blip>
          <a:srcRect l="35498" r="35498"/>
          <a:stretch>
            <a:fillRect/>
          </a:stretch>
        </p:blipFill>
        <p:spPr>
          <a:xfrm>
            <a:off x="615557" y="1293101"/>
            <a:ext cx="3938036" cy="5250714"/>
          </a:xfrm>
          <a:prstGeom prst="rect">
            <a:avLst/>
          </a:prstGeom>
        </p:spPr>
      </p:pic>
      <p:sp>
        <p:nvSpPr>
          <p:cNvPr id="3" name="AutoShape 3"/>
          <p:cNvSpPr/>
          <p:nvPr>
            <p:custDataLst>
              <p:tags r:id="rId3"/>
            </p:custDataLst>
          </p:nvPr>
        </p:nvSpPr>
        <p:spPr>
          <a:xfrm>
            <a:off x="4232060" y="1718638"/>
            <a:ext cx="7211308" cy="4522346"/>
          </a:xfrm>
          <a:prstGeom prst="roundRect">
            <a:avLst>
              <a:gd name="adj" fmla="val 4504"/>
            </a:avLst>
          </a:prstGeom>
          <a:solidFill>
            <a:srgbClr val="FFFFFF">
              <a:alpha val="100000"/>
            </a:srgbClr>
          </a:solidFill>
          <a:effectLst>
            <a:outerShdw blurRad="381000">
              <a:srgbClr val="000000">
                <a:alpha val="7000"/>
              </a:srgbClr>
            </a:outerShdw>
          </a:effectLst>
        </p:spPr>
      </p:sp>
      <p:sp>
        <p:nvSpPr>
          <p:cNvPr id="4" name="TextBox 4"/>
          <p:cNvSpPr txBox="1"/>
          <p:nvPr>
            <p:custDataLst>
              <p:tags r:id="rId4"/>
            </p:custDataLst>
          </p:nvPr>
        </p:nvSpPr>
        <p:spPr>
          <a:xfrm>
            <a:off x="4599214" y="2711090"/>
            <a:ext cx="6477000" cy="1257743"/>
          </a:xfrm>
          <a:prstGeom prst="rect">
            <a:avLst/>
          </a:prstGeom>
        </p:spPr>
        <p:txBody>
          <a:bodyPr vert="horz" wrap="square" lIns="123825" tIns="123825" rIns="57150" bIns="123825" rtlCol="0" anchor="t" anchorCtr="0">
            <a:noAutofit/>
          </a:bodyPr>
          <a:lstStyle/>
          <a:p>
            <a:pPr>
              <a:lnSpc>
                <a:spcPct val="140000"/>
              </a:lnSpc>
            </a:pPr>
            <a:r>
              <a:rPr lang="en-US" sz="1500">
                <a:solidFill>
                  <a:srgbClr val="000000">
                    <a:alpha val="100000"/>
                  </a:srgbClr>
                </a:solidFill>
                <a:latin typeface="微软雅黑" panose="020B0503020204020204" charset="-122"/>
                <a:ea typeface="微软雅黑" panose="020B0503020204020204" charset="-122"/>
                <a:cs typeface="微软雅黑" panose="020B0503020204020204" charset="-122"/>
              </a:rPr>
              <a:t>西昌位于四川省西南部，地处安宁河平原，南临金沙江，北接大渡河，东有大凉山屏障，西有雅砻江环绕，是川滇两省的重要交通枢纽，被誉为“蜀滇咽喉、西南雄镇”。</a:t>
            </a:r>
            <a:endParaRPr lang="en-US" sz="150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custDataLst>
              <p:tags r:id="rId5"/>
            </p:custDataLst>
          </p:nvPr>
        </p:nvSpPr>
        <p:spPr>
          <a:xfrm>
            <a:off x="4599214" y="2143575"/>
            <a:ext cx="6477000" cy="645267"/>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rPr>
              <a:t>地理位置</a:t>
            </a: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6" name="TextBox 6"/>
          <p:cNvSpPr txBox="1"/>
          <p:nvPr>
            <p:custDataLst>
              <p:tags r:id="rId6"/>
            </p:custDataLst>
          </p:nvPr>
        </p:nvSpPr>
        <p:spPr>
          <a:xfrm>
            <a:off x="4599214" y="4589063"/>
            <a:ext cx="6477000" cy="1271524"/>
          </a:xfrm>
          <a:prstGeom prst="rect">
            <a:avLst/>
          </a:prstGeom>
        </p:spPr>
        <p:txBody>
          <a:bodyPr vert="horz" wrap="square" lIns="123825" tIns="123825" rIns="57150" bIns="123825" rtlCol="0" anchor="t" anchorCtr="0">
            <a:noAutofit/>
          </a:bodyPr>
          <a:lstStyle/>
          <a:p>
            <a:pPr>
              <a:lnSpc>
                <a:spcPct val="140000"/>
              </a:lnSpc>
            </a:pPr>
            <a:r>
              <a:rPr lang="en-US" sz="1500">
                <a:solidFill>
                  <a:srgbClr val="000000">
                    <a:alpha val="100000"/>
                  </a:srgbClr>
                </a:solidFill>
                <a:latin typeface="微软雅黑" panose="020B0503020204020204" charset="-122"/>
                <a:ea typeface="微软雅黑" panose="020B0503020204020204" charset="-122"/>
                <a:cs typeface="微软雅黑" panose="020B0503020204020204" charset="-122"/>
              </a:rPr>
              <a:t>西昌自古便是兵家必争之地，自秦汉以来，历代政权均在此建立过郡、州、司府，委派过官吏。1949年，随着人民解放军在西南地区的节节胜利，西昌成为国民党在大陆的最后一块栖息之地。</a:t>
            </a:r>
            <a:endParaRPr lang="en-US" sz="150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custDataLst>
              <p:tags r:id="rId7"/>
            </p:custDataLst>
          </p:nvPr>
        </p:nvSpPr>
        <p:spPr>
          <a:xfrm>
            <a:off x="4599214" y="4153214"/>
            <a:ext cx="6477000" cy="645267"/>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rPr>
              <a:t>历史背景</a:t>
            </a: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8" name="TextBox 8"/>
          <p:cNvSpPr txBox="1"/>
          <p:nvPr/>
        </p:nvSpPr>
        <p:spPr>
          <a:xfrm>
            <a:off x="476023" y="265328"/>
            <a:ext cx="1123950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西昌的地理位置与历史背景</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0000"/>
          </a:blip>
          <a:srcRect/>
          <a:stretch>
            <a:fillRect/>
          </a:stretch>
        </p:blipFill>
        <p:spPr>
          <a:xfrm>
            <a:off x="640619" y="1239230"/>
            <a:ext cx="3783578" cy="5044771"/>
          </a:xfrm>
          <a:prstGeom prst="rect">
            <a:avLst/>
          </a:prstGeom>
        </p:spPr>
      </p:pic>
      <p:sp>
        <p:nvSpPr>
          <p:cNvPr id="3" name="TextBox 3"/>
          <p:cNvSpPr txBox="1"/>
          <p:nvPr/>
        </p:nvSpPr>
        <p:spPr>
          <a:xfrm>
            <a:off x="476023" y="265328"/>
            <a:ext cx="1123950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解放过程与重要节点</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4" name="AutoShape 4"/>
          <p:cNvSpPr/>
          <p:nvPr>
            <p:custDataLst>
              <p:tags r:id="rId3"/>
            </p:custDataLst>
          </p:nvPr>
        </p:nvSpPr>
        <p:spPr>
          <a:xfrm>
            <a:off x="4195024" y="4787018"/>
            <a:ext cx="701468" cy="550104"/>
          </a:xfrm>
          <a:prstGeom prst="rect">
            <a:avLst/>
          </a:prstGeom>
          <a:solidFill>
            <a:schemeClr val="accent1">
              <a:alpha val="100000"/>
            </a:schemeClr>
          </a:solidFill>
        </p:spPr>
      </p:sp>
      <p:sp>
        <p:nvSpPr>
          <p:cNvPr id="5" name="AutoShape 5"/>
          <p:cNvSpPr/>
          <p:nvPr>
            <p:custDataLst>
              <p:tags r:id="rId4"/>
            </p:custDataLst>
          </p:nvPr>
        </p:nvSpPr>
        <p:spPr>
          <a:xfrm>
            <a:off x="4195024" y="3018088"/>
            <a:ext cx="701468" cy="550104"/>
          </a:xfrm>
          <a:prstGeom prst="rect">
            <a:avLst/>
          </a:prstGeom>
          <a:solidFill>
            <a:schemeClr val="accent1">
              <a:alpha val="100000"/>
            </a:schemeClr>
          </a:solidFill>
        </p:spPr>
      </p:sp>
      <p:sp>
        <p:nvSpPr>
          <p:cNvPr id="6" name="AutoShape 6"/>
          <p:cNvSpPr/>
          <p:nvPr>
            <p:custDataLst>
              <p:tags r:id="rId5"/>
            </p:custDataLst>
          </p:nvPr>
        </p:nvSpPr>
        <p:spPr>
          <a:xfrm>
            <a:off x="4195024" y="1237957"/>
            <a:ext cx="701468" cy="550104"/>
          </a:xfrm>
          <a:prstGeom prst="rect">
            <a:avLst/>
          </a:prstGeom>
          <a:solidFill>
            <a:schemeClr val="accent1">
              <a:alpha val="100000"/>
            </a:schemeClr>
          </a:solidFill>
        </p:spPr>
      </p:sp>
      <p:sp>
        <p:nvSpPr>
          <p:cNvPr id="7" name="TextBox 7"/>
          <p:cNvSpPr txBox="1"/>
          <p:nvPr>
            <p:custDataLst>
              <p:tags r:id="rId6"/>
            </p:custDataLst>
          </p:nvPr>
        </p:nvSpPr>
        <p:spPr>
          <a:xfrm>
            <a:off x="5259845" y="2945478"/>
            <a:ext cx="6286500" cy="695325"/>
          </a:xfrm>
          <a:prstGeom prst="rect">
            <a:avLst/>
          </a:prstGeom>
        </p:spPr>
        <p:txBody>
          <a:bodyPr vert="horz" wrap="square" lIns="123825" tIns="123825" rIns="57150" bIns="123825" rtlCol="0" anchor="ctr" anchorCtr="0">
            <a:noAutofit/>
          </a:bodyPr>
          <a:lstStyle/>
          <a:p>
            <a:pPr>
              <a:lnSpc>
                <a:spcPct val="140000"/>
              </a:lnSpc>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战役进程</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8" name="TextBox 8"/>
          <p:cNvSpPr txBox="1"/>
          <p:nvPr>
            <p:custDataLst>
              <p:tags r:id="rId7"/>
            </p:custDataLst>
          </p:nvPr>
        </p:nvSpPr>
        <p:spPr>
          <a:xfrm>
            <a:off x="5259845" y="3472246"/>
            <a:ext cx="6124575" cy="1247775"/>
          </a:xfrm>
          <a:prstGeom prst="rect">
            <a:avLst/>
          </a:prstGeom>
        </p:spPr>
        <p:txBody>
          <a:bodyPr vert="horz" wrap="square" lIns="123825" tIns="123825" rIns="57150" bIns="123825" rtlCol="0" anchor="t" anchorCtr="0">
            <a:normAutofit/>
          </a:bodyPr>
          <a:lstStyle/>
          <a:p>
            <a:pPr>
              <a:lnSpc>
                <a:spcPct val="14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1950年3月12日，西昌战役正式打响。北路部队第184师由北向南，南路部队第44师由南向北，多路挺进西昌。经过近一个月的激战，解放军于</a:t>
            </a:r>
            <a:r>
              <a:rPr lang="en-US" sz="1600">
                <a:solidFill>
                  <a:srgbClr val="FF0000">
                    <a:alpha val="100000"/>
                  </a:srgbClr>
                </a:solidFill>
                <a:latin typeface="微软雅黑" panose="020B0503020204020204" charset="-122"/>
                <a:ea typeface="微软雅黑" panose="020B0503020204020204" charset="-122"/>
                <a:cs typeface="微软雅黑" panose="020B0503020204020204" charset="-122"/>
              </a:rPr>
              <a:t>3月27日</a:t>
            </a: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解放西昌，歼灭国民党军残部及地方部队1万余人。</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custDataLst>
              <p:tags r:id="rId8"/>
            </p:custDataLst>
          </p:nvPr>
        </p:nvSpPr>
        <p:spPr>
          <a:xfrm>
            <a:off x="5272199" y="4714408"/>
            <a:ext cx="6286500" cy="695325"/>
          </a:xfrm>
          <a:prstGeom prst="rect">
            <a:avLst/>
          </a:prstGeom>
        </p:spPr>
        <p:txBody>
          <a:bodyPr vert="horz" wrap="square" lIns="123825" tIns="123825" rIns="57150" bIns="123825" rtlCol="0" anchor="ctr" anchorCtr="0">
            <a:noAutofit/>
          </a:bodyPr>
          <a:lstStyle/>
          <a:p>
            <a:pPr>
              <a:lnSpc>
                <a:spcPct val="140000"/>
              </a:lnSpc>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重要节点</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0" name="TextBox 10"/>
          <p:cNvSpPr txBox="1"/>
          <p:nvPr>
            <p:custDataLst>
              <p:tags r:id="rId9"/>
            </p:custDataLst>
          </p:nvPr>
        </p:nvSpPr>
        <p:spPr>
          <a:xfrm>
            <a:off x="5272199" y="5252378"/>
            <a:ext cx="6124575" cy="1247775"/>
          </a:xfrm>
          <a:prstGeom prst="rect">
            <a:avLst/>
          </a:prstGeom>
        </p:spPr>
        <p:txBody>
          <a:bodyPr vert="horz" wrap="square" lIns="123825" tIns="123825" rIns="57150" bIns="123825" rtlCol="0" anchor="t" anchorCtr="0">
            <a:normAutofit/>
          </a:bodyPr>
          <a:lstStyle/>
          <a:p>
            <a:pPr>
              <a:lnSpc>
                <a:spcPct val="140000"/>
              </a:lnSpc>
            </a:pPr>
            <a:r>
              <a:rPr lang="en-US" sz="1425">
                <a:solidFill>
                  <a:schemeClr val="dk1">
                    <a:alpha val="100000"/>
                  </a:schemeClr>
                </a:solidFill>
                <a:latin typeface="微软雅黑" panose="020B0503020204020204" charset="-122"/>
                <a:ea typeface="微软雅黑" panose="020B0503020204020204" charset="-122"/>
                <a:cs typeface="Noto Sans SC" panose="020B0200000000000000" charset="-122"/>
              </a:rPr>
              <a:t>战役期间，胡宗南、贺国光等国民党军政要员仓皇逃窜，西昌军政长官公署的官员们也四散奔逃。解放军在占领西昌后，迅速接管了国民党政府机构，建立了人民政权。</a:t>
            </a:r>
            <a:endParaRPr lang="en-US" sz="1425">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1" name="TextBox 11"/>
          <p:cNvSpPr txBox="1"/>
          <p:nvPr>
            <p:custDataLst>
              <p:tags r:id="rId10"/>
            </p:custDataLst>
          </p:nvPr>
        </p:nvSpPr>
        <p:spPr>
          <a:xfrm>
            <a:off x="5272221" y="1165346"/>
            <a:ext cx="6286500" cy="695325"/>
          </a:xfrm>
          <a:prstGeom prst="rect">
            <a:avLst/>
          </a:prstGeom>
        </p:spPr>
        <p:txBody>
          <a:bodyPr vert="horz" wrap="square" lIns="123825" tIns="123825" rIns="57150" bIns="123825" rtlCol="0" anchor="ctr" anchorCtr="0">
            <a:noAutofit/>
          </a:bodyPr>
          <a:lstStyle/>
          <a:p>
            <a:pPr>
              <a:lnSpc>
                <a:spcPct val="140000"/>
              </a:lnSpc>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战役部署</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2" name="TextBox 12"/>
          <p:cNvSpPr txBox="1"/>
          <p:nvPr>
            <p:custDataLst>
              <p:tags r:id="rId11"/>
            </p:custDataLst>
          </p:nvPr>
        </p:nvSpPr>
        <p:spPr>
          <a:xfrm>
            <a:off x="5272221" y="1692114"/>
            <a:ext cx="6124575" cy="1247775"/>
          </a:xfrm>
          <a:prstGeom prst="rect">
            <a:avLst/>
          </a:prstGeom>
        </p:spPr>
        <p:txBody>
          <a:bodyPr vert="horz" wrap="square" lIns="123825" tIns="123825" rIns="57150" bIns="123825" rtlCol="0" anchor="t" anchorCtr="0">
            <a:normAutofit/>
          </a:bodyPr>
          <a:lstStyle/>
          <a:p>
            <a:pPr>
              <a:lnSpc>
                <a:spcPct val="14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1950年2月下旬，毛泽东向西南局、西南军区发出命令，要求立即发起西昌战役，彻底摧毁国民党残余势力。西南军区随即调集第14军、第15军、第62军等部，采取</a:t>
            </a:r>
            <a:r>
              <a:rPr lang="en-US" sz="1600">
                <a:solidFill>
                  <a:srgbClr val="FF0000">
                    <a:alpha val="100000"/>
                  </a:srgbClr>
                </a:solidFill>
                <a:latin typeface="微软雅黑" panose="020B0503020204020204" charset="-122"/>
                <a:ea typeface="微软雅黑" panose="020B0503020204020204" charset="-122"/>
                <a:cs typeface="微软雅黑" panose="020B0503020204020204" charset="-122"/>
              </a:rPr>
              <a:t>南北合击</a:t>
            </a: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的战术，向西昌进军。</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AutoShape 13"/>
          <p:cNvSpPr/>
          <p:nvPr>
            <p:custDataLst>
              <p:tags r:id="rId12"/>
            </p:custDataLst>
          </p:nvPr>
        </p:nvSpPr>
        <p:spPr>
          <a:xfrm>
            <a:off x="4629608" y="4787018"/>
            <a:ext cx="550104" cy="550104"/>
          </a:xfrm>
          <a:prstGeom prst="ellipse">
            <a:avLst/>
          </a:prstGeom>
          <a:solidFill>
            <a:schemeClr val="accent1">
              <a:alpha val="100000"/>
            </a:schemeClr>
          </a:solidFill>
        </p:spPr>
      </p:sp>
      <p:sp>
        <p:nvSpPr>
          <p:cNvPr id="14" name="AutoShape 14"/>
          <p:cNvSpPr/>
          <p:nvPr>
            <p:custDataLst>
              <p:tags r:id="rId13"/>
            </p:custDataLst>
          </p:nvPr>
        </p:nvSpPr>
        <p:spPr>
          <a:xfrm>
            <a:off x="3911804" y="4787018"/>
            <a:ext cx="550104" cy="550104"/>
          </a:xfrm>
          <a:prstGeom prst="ellipse">
            <a:avLst/>
          </a:prstGeom>
          <a:solidFill>
            <a:schemeClr val="accent1">
              <a:alpha val="100000"/>
            </a:schemeClr>
          </a:solidFill>
        </p:spPr>
      </p:sp>
      <p:sp>
        <p:nvSpPr>
          <p:cNvPr id="15" name="AutoShape 15"/>
          <p:cNvSpPr/>
          <p:nvPr>
            <p:custDataLst>
              <p:tags r:id="rId14"/>
            </p:custDataLst>
          </p:nvPr>
        </p:nvSpPr>
        <p:spPr>
          <a:xfrm>
            <a:off x="4629608" y="3018088"/>
            <a:ext cx="550104" cy="550104"/>
          </a:xfrm>
          <a:prstGeom prst="ellipse">
            <a:avLst/>
          </a:prstGeom>
          <a:solidFill>
            <a:schemeClr val="accent1">
              <a:alpha val="100000"/>
            </a:schemeClr>
          </a:solidFill>
        </p:spPr>
      </p:sp>
      <p:sp>
        <p:nvSpPr>
          <p:cNvPr id="16" name="AutoShape 16"/>
          <p:cNvSpPr/>
          <p:nvPr>
            <p:custDataLst>
              <p:tags r:id="rId15"/>
            </p:custDataLst>
          </p:nvPr>
        </p:nvSpPr>
        <p:spPr>
          <a:xfrm>
            <a:off x="3911804" y="3018088"/>
            <a:ext cx="550104" cy="550104"/>
          </a:xfrm>
          <a:prstGeom prst="ellipse">
            <a:avLst/>
          </a:prstGeom>
          <a:solidFill>
            <a:schemeClr val="accent1">
              <a:alpha val="100000"/>
            </a:schemeClr>
          </a:solidFill>
        </p:spPr>
      </p:sp>
      <p:sp>
        <p:nvSpPr>
          <p:cNvPr id="17" name="AutoShape 17"/>
          <p:cNvSpPr/>
          <p:nvPr>
            <p:custDataLst>
              <p:tags r:id="rId16"/>
            </p:custDataLst>
          </p:nvPr>
        </p:nvSpPr>
        <p:spPr>
          <a:xfrm>
            <a:off x="4629608" y="1237957"/>
            <a:ext cx="550104" cy="550104"/>
          </a:xfrm>
          <a:prstGeom prst="ellipse">
            <a:avLst/>
          </a:prstGeom>
          <a:solidFill>
            <a:schemeClr val="accent1">
              <a:alpha val="100000"/>
            </a:schemeClr>
          </a:solidFill>
        </p:spPr>
      </p:sp>
      <p:sp>
        <p:nvSpPr>
          <p:cNvPr id="18" name="AutoShape 18"/>
          <p:cNvSpPr/>
          <p:nvPr>
            <p:custDataLst>
              <p:tags r:id="rId17"/>
            </p:custDataLst>
          </p:nvPr>
        </p:nvSpPr>
        <p:spPr>
          <a:xfrm>
            <a:off x="3911804" y="1237957"/>
            <a:ext cx="550104" cy="550104"/>
          </a:xfrm>
          <a:prstGeom prst="ellipse">
            <a:avLst/>
          </a:prstGeom>
          <a:solidFill>
            <a:schemeClr val="accent1">
              <a:alpha val="100000"/>
            </a:schemeClr>
          </a:solidFill>
        </p:spPr>
      </p:sp>
      <p:sp>
        <p:nvSpPr>
          <p:cNvPr id="19" name="TextBox 19"/>
          <p:cNvSpPr txBox="1"/>
          <p:nvPr>
            <p:custDataLst>
              <p:tags r:id="rId18"/>
            </p:custDataLst>
          </p:nvPr>
        </p:nvSpPr>
        <p:spPr>
          <a:xfrm>
            <a:off x="4162763" y="4825850"/>
            <a:ext cx="765990" cy="472440"/>
          </a:xfrm>
          <a:prstGeom prst="rect">
            <a:avLst/>
          </a:prstGeom>
        </p:spPr>
        <p:txBody>
          <a:bodyPr vert="horz" wrap="square" lIns="91440" tIns="45720" rIns="91440" bIns="45720" rtlCol="0" anchor="ctr" anchorCtr="0">
            <a:noAutofit/>
          </a:bodyPr>
          <a:lstStyle/>
          <a:p>
            <a:pPr algn="ctr">
              <a:lnSpc>
                <a:spcPct val="100000"/>
              </a:lnSpc>
              <a:spcBef>
                <a:spcPts val="375"/>
              </a:spcBef>
            </a:pPr>
            <a:r>
              <a:rPr lang="en-US" sz="2325" b="1">
                <a:solidFill>
                  <a:srgbClr val="FFFFFF">
                    <a:alpha val="100000"/>
                  </a:srgbClr>
                </a:solidFill>
                <a:latin typeface="Noto Sans SC" panose="020B0200000000000000" charset="-122"/>
                <a:ea typeface="Noto Sans SC" panose="020B0200000000000000" charset="-122"/>
                <a:cs typeface="Noto Sans SC" panose="020B0200000000000000" charset="-122"/>
              </a:rPr>
              <a:t>03</a:t>
            </a:r>
            <a:endParaRPr lang="en-US" sz="2325" b="1">
              <a:solidFill>
                <a:srgbClr val="FFFFFF">
                  <a:alpha val="100000"/>
                </a:srgbClr>
              </a:solidFill>
              <a:latin typeface="Noto Sans SC" panose="020B0200000000000000" charset="-122"/>
              <a:ea typeface="Noto Sans SC" panose="020B0200000000000000" charset="-122"/>
              <a:cs typeface="Noto Sans SC" panose="020B0200000000000000" charset="-122"/>
            </a:endParaRPr>
          </a:p>
        </p:txBody>
      </p:sp>
      <p:sp>
        <p:nvSpPr>
          <p:cNvPr id="20" name="TextBox 20"/>
          <p:cNvSpPr txBox="1"/>
          <p:nvPr>
            <p:custDataLst>
              <p:tags r:id="rId19"/>
            </p:custDataLst>
          </p:nvPr>
        </p:nvSpPr>
        <p:spPr>
          <a:xfrm>
            <a:off x="4162763" y="3056920"/>
            <a:ext cx="765990" cy="472440"/>
          </a:xfrm>
          <a:prstGeom prst="rect">
            <a:avLst/>
          </a:prstGeom>
        </p:spPr>
        <p:txBody>
          <a:bodyPr vert="horz" wrap="square" lIns="91440" tIns="45720" rIns="91440" bIns="45720" rtlCol="0" anchor="ctr" anchorCtr="0">
            <a:noAutofit/>
          </a:bodyPr>
          <a:lstStyle/>
          <a:p>
            <a:pPr algn="ctr">
              <a:lnSpc>
                <a:spcPct val="100000"/>
              </a:lnSpc>
              <a:spcBef>
                <a:spcPts val="375"/>
              </a:spcBef>
            </a:pPr>
            <a:r>
              <a:rPr lang="en-US" sz="2325" b="1">
                <a:solidFill>
                  <a:srgbClr val="FFFFFF">
                    <a:alpha val="100000"/>
                  </a:srgbClr>
                </a:solidFill>
                <a:latin typeface="Noto Sans SC" panose="020B0200000000000000" charset="-122"/>
                <a:ea typeface="Noto Sans SC" panose="020B0200000000000000" charset="-122"/>
                <a:cs typeface="Noto Sans SC" panose="020B0200000000000000" charset="-122"/>
              </a:rPr>
              <a:t>02</a:t>
            </a:r>
            <a:endParaRPr lang="en-US" sz="2325" b="1">
              <a:solidFill>
                <a:srgbClr val="FFFFFF">
                  <a:alpha val="100000"/>
                </a:srgbClr>
              </a:solidFill>
              <a:latin typeface="Noto Sans SC" panose="020B0200000000000000" charset="-122"/>
              <a:ea typeface="Noto Sans SC" panose="020B0200000000000000" charset="-122"/>
              <a:cs typeface="Noto Sans SC" panose="020B0200000000000000" charset="-122"/>
            </a:endParaRPr>
          </a:p>
        </p:txBody>
      </p:sp>
      <p:sp>
        <p:nvSpPr>
          <p:cNvPr id="21" name="TextBox 21"/>
          <p:cNvSpPr txBox="1"/>
          <p:nvPr>
            <p:custDataLst>
              <p:tags r:id="rId20"/>
            </p:custDataLst>
          </p:nvPr>
        </p:nvSpPr>
        <p:spPr>
          <a:xfrm>
            <a:off x="4162763" y="1276789"/>
            <a:ext cx="765990" cy="472440"/>
          </a:xfrm>
          <a:prstGeom prst="rect">
            <a:avLst/>
          </a:prstGeom>
        </p:spPr>
        <p:txBody>
          <a:bodyPr vert="horz" wrap="square" lIns="91440" tIns="45720" rIns="91440" bIns="45720" rtlCol="0" anchor="ctr" anchorCtr="0">
            <a:noAutofit/>
          </a:bodyPr>
          <a:lstStyle/>
          <a:p>
            <a:pPr algn="ctr">
              <a:lnSpc>
                <a:spcPct val="100000"/>
              </a:lnSpc>
              <a:spcBef>
                <a:spcPts val="375"/>
              </a:spcBef>
            </a:pPr>
            <a:r>
              <a:rPr lang="en-US" sz="2325" b="1">
                <a:solidFill>
                  <a:srgbClr val="FFFFFF">
                    <a:alpha val="100000"/>
                  </a:srgbClr>
                </a:solidFill>
                <a:latin typeface="Noto Sans SC" panose="020B0200000000000000" charset="-122"/>
                <a:ea typeface="Noto Sans SC" panose="020B0200000000000000" charset="-122"/>
                <a:cs typeface="Noto Sans SC" panose="020B0200000000000000" charset="-122"/>
              </a:rPr>
              <a:t>01</a:t>
            </a:r>
            <a:endParaRPr lang="en-US" sz="2325" b="1">
              <a:solidFill>
                <a:srgbClr val="FFFFFF">
                  <a:alpha val="100000"/>
                </a:srgbClr>
              </a:solidFill>
              <a:latin typeface="Noto Sans SC" panose="020B0200000000000000" charset="-122"/>
              <a:ea typeface="Noto Sans SC" panose="020B0200000000000000" charset="-122"/>
              <a:cs typeface="Noto Sans SC" panose="020B02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custDataLst>
              <p:tags r:id="rId2"/>
            </p:custDataLst>
          </p:nvPr>
        </p:nvSpPr>
        <p:spPr>
          <a:xfrm>
            <a:off x="1685901" y="1362476"/>
            <a:ext cx="8946338" cy="555784"/>
          </a:xfrm>
          <a:prstGeom prst="rect">
            <a:avLst/>
          </a:prstGeom>
        </p:spPr>
        <p:txBody>
          <a:bodyPr vert="horz" wrap="square" lIns="0" tIns="0" rIns="0" bIns="0" rtlCol="0" anchor="b" anchorCtr="0">
            <a:noAutofit/>
          </a:bodyPr>
          <a:lstStyle/>
          <a:p>
            <a:pPr>
              <a:lnSpc>
                <a:spcPct val="120000"/>
              </a:lnSpc>
            </a:pPr>
            <a:r>
              <a:rPr lang="en-US" sz="2800" b="1">
                <a:solidFill>
                  <a:schemeClr val="tx1">
                    <a:alpha val="100000"/>
                  </a:schemeClr>
                </a:solidFill>
                <a:latin typeface="微软雅黑" panose="020B0503020204020204" charset="-122"/>
                <a:ea typeface="微软雅黑" panose="020B0503020204020204" charset="-122"/>
                <a:cs typeface="Noto Sans SC" panose="020B0200000000000000" charset="-122"/>
              </a:rPr>
              <a:t>结束大陆国民党统治</a:t>
            </a:r>
            <a:endParaRPr lang="en-US" sz="28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3" name="TextBox 3"/>
          <p:cNvSpPr txBox="1"/>
          <p:nvPr>
            <p:custDataLst>
              <p:tags r:id="rId3"/>
            </p:custDataLst>
          </p:nvPr>
        </p:nvSpPr>
        <p:spPr>
          <a:xfrm>
            <a:off x="2423160" y="2024380"/>
            <a:ext cx="7345045" cy="763905"/>
          </a:xfrm>
          <a:prstGeom prst="rect">
            <a:avLst/>
          </a:prstGeom>
        </p:spPr>
        <p:txBody>
          <a:bodyPr vert="horz" wrap="square" lIns="0" tIns="0" rIns="0" bIns="0" rtlCol="0" anchor="t" anchorCtr="0">
            <a:noAutofit/>
          </a:bodyPr>
          <a:lstStyle/>
          <a:p>
            <a:pPr>
              <a:lnSpc>
                <a:spcPct val="140000"/>
              </a:lnSpc>
            </a:pPr>
            <a:r>
              <a:rPr lang="en-US" sz="1500">
                <a:solidFill>
                  <a:schemeClr val="accent1"/>
                </a:solidFill>
                <a:latin typeface="微软雅黑" panose="020B0503020204020204" charset="-122"/>
                <a:ea typeface="微软雅黑" panose="020B0503020204020204" charset="-122"/>
                <a:cs typeface="微软雅黑" panose="020B0503020204020204" charset="-122"/>
              </a:rPr>
              <a:t>西昌战役是人民解放军在祖国大陆对国民党军的最后一仗</a:t>
            </a: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，标志着蒋介石“政治台北，军事西昌”的梦想彻底破产，结束了蒋家王朝在大陆的统治。</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200" b="1">
                <a:solidFill>
                  <a:schemeClr val="dk2">
                    <a:alpha val="100000"/>
                  </a:schemeClr>
                </a:solidFill>
                <a:latin typeface="微软雅黑" panose="020B0503020204020204" charset="-122"/>
                <a:ea typeface="微软雅黑" panose="020B0503020204020204" charset="-122"/>
                <a:cs typeface="Noto Sans SC" panose="020B0200000000000000" charset="-122"/>
              </a:rPr>
              <a:t>西昌解放的历史意义</a:t>
            </a:r>
            <a:endParaRPr lang="en-US" sz="32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grpSp>
        <p:nvGrpSpPr>
          <p:cNvPr id="5" name="Group 5"/>
          <p:cNvGrpSpPr/>
          <p:nvPr/>
        </p:nvGrpSpPr>
        <p:grpSpPr>
          <a:xfrm rot="0">
            <a:off x="838598" y="1564792"/>
            <a:ext cx="353467" cy="353467"/>
            <a:chOff x="838598" y="1564792"/>
            <a:chExt cx="353467" cy="353467"/>
          </a:xfrm>
        </p:grpSpPr>
        <p:sp>
          <p:nvSpPr>
            <p:cNvPr id="6" name="AutoShape 6"/>
            <p:cNvSpPr/>
            <p:nvPr/>
          </p:nvSpPr>
          <p:spPr>
            <a:xfrm>
              <a:off x="920082" y="1646276"/>
              <a:ext cx="190500" cy="190500"/>
            </a:xfrm>
            <a:prstGeom prst="ellipse">
              <a:avLst/>
            </a:prstGeom>
            <a:solidFill>
              <a:schemeClr val="accent1">
                <a:alpha val="100000"/>
              </a:schemeClr>
            </a:solidFill>
          </p:spPr>
        </p:sp>
        <p:sp>
          <p:nvSpPr>
            <p:cNvPr id="7" name="AutoShape 7"/>
            <p:cNvSpPr/>
            <p:nvPr/>
          </p:nvSpPr>
          <p:spPr>
            <a:xfrm>
              <a:off x="838598" y="1564792"/>
              <a:ext cx="353467" cy="353467"/>
            </a:xfrm>
            <a:prstGeom prst="ellipse">
              <a:avLst/>
            </a:prstGeom>
            <a:solidFill>
              <a:schemeClr val="accent1">
                <a:alpha val="16000"/>
              </a:schemeClr>
            </a:solidFill>
          </p:spPr>
        </p:sp>
      </p:grpSp>
      <p:sp>
        <p:nvSpPr>
          <p:cNvPr id="8" name="TextBox 8"/>
          <p:cNvSpPr txBox="1"/>
          <p:nvPr>
            <p:custDataLst>
              <p:tags r:id="rId4"/>
            </p:custDataLst>
          </p:nvPr>
        </p:nvSpPr>
        <p:spPr>
          <a:xfrm>
            <a:off x="1623036" y="3189254"/>
            <a:ext cx="8946338" cy="555784"/>
          </a:xfrm>
          <a:prstGeom prst="rect">
            <a:avLst/>
          </a:prstGeom>
        </p:spPr>
        <p:txBody>
          <a:bodyPr vert="horz" wrap="square" lIns="0" tIns="0" rIns="0" bIns="0" rtlCol="0" anchor="b" anchorCtr="0">
            <a:noAutofit/>
          </a:bodyPr>
          <a:lstStyle/>
          <a:p>
            <a:pPr>
              <a:lnSpc>
                <a:spcPct val="120000"/>
              </a:lnSpc>
            </a:pPr>
            <a:r>
              <a:rPr lang="en-US" sz="2800" b="1">
                <a:solidFill>
                  <a:schemeClr val="tx1">
                    <a:alpha val="100000"/>
                  </a:schemeClr>
                </a:solidFill>
                <a:latin typeface="微软雅黑" panose="020B0503020204020204" charset="-122"/>
                <a:ea typeface="微软雅黑" panose="020B0503020204020204" charset="-122"/>
                <a:cs typeface="Noto Sans SC" panose="020B0200000000000000" charset="-122"/>
              </a:rPr>
              <a:t>解放大小凉山</a:t>
            </a:r>
            <a:endParaRPr lang="en-US" sz="28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9" name="TextBox 9"/>
          <p:cNvSpPr txBox="1"/>
          <p:nvPr>
            <p:custDataLst>
              <p:tags r:id="rId5"/>
            </p:custDataLst>
          </p:nvPr>
        </p:nvSpPr>
        <p:spPr>
          <a:xfrm>
            <a:off x="2423160" y="3851275"/>
            <a:ext cx="7345045" cy="763905"/>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西昌的解放不仅解放了西昌城，还解放了毗邻的18座城市，包括越西、会理、宁南、雷波、昭觉等地区，使凉山人民走上了</a:t>
            </a:r>
            <a:r>
              <a:rPr lang="en-US" sz="1500">
                <a:solidFill>
                  <a:schemeClr val="accent1">
                    <a:alpha val="100000"/>
                  </a:schemeClr>
                </a:solidFill>
                <a:latin typeface="微软雅黑" panose="020B0503020204020204" charset="-122"/>
                <a:ea typeface="微软雅黑" panose="020B0503020204020204" charset="-122"/>
                <a:cs typeface="微软雅黑" panose="020B0503020204020204" charset="-122"/>
              </a:rPr>
              <a:t>“一步跨千年”</a:t>
            </a: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的康庄大道。</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0" name="Group 10"/>
          <p:cNvGrpSpPr/>
          <p:nvPr/>
        </p:nvGrpSpPr>
        <p:grpSpPr>
          <a:xfrm rot="0">
            <a:off x="838598" y="3391571"/>
            <a:ext cx="353467" cy="353467"/>
            <a:chOff x="838598" y="3391571"/>
            <a:chExt cx="353467" cy="353467"/>
          </a:xfrm>
        </p:grpSpPr>
        <p:sp>
          <p:nvSpPr>
            <p:cNvPr id="11" name="AutoShape 11"/>
            <p:cNvSpPr/>
            <p:nvPr/>
          </p:nvSpPr>
          <p:spPr>
            <a:xfrm>
              <a:off x="920082" y="3473055"/>
              <a:ext cx="190500" cy="190500"/>
            </a:xfrm>
            <a:prstGeom prst="ellipse">
              <a:avLst/>
            </a:prstGeom>
            <a:solidFill>
              <a:schemeClr val="accent1">
                <a:alpha val="100000"/>
              </a:schemeClr>
            </a:solidFill>
          </p:spPr>
        </p:sp>
        <p:sp>
          <p:nvSpPr>
            <p:cNvPr id="12" name="AutoShape 12"/>
            <p:cNvSpPr/>
            <p:nvPr/>
          </p:nvSpPr>
          <p:spPr>
            <a:xfrm>
              <a:off x="838598" y="3391571"/>
              <a:ext cx="353467" cy="353467"/>
            </a:xfrm>
            <a:prstGeom prst="ellipse">
              <a:avLst/>
            </a:prstGeom>
            <a:solidFill>
              <a:schemeClr val="accent1">
                <a:alpha val="16000"/>
              </a:schemeClr>
            </a:solidFill>
          </p:spPr>
        </p:sp>
      </p:grpSp>
      <p:sp>
        <p:nvSpPr>
          <p:cNvPr id="13" name="TextBox 13"/>
          <p:cNvSpPr txBox="1"/>
          <p:nvPr>
            <p:custDataLst>
              <p:tags r:id="rId6"/>
            </p:custDataLst>
          </p:nvPr>
        </p:nvSpPr>
        <p:spPr>
          <a:xfrm>
            <a:off x="1685901" y="4975292"/>
            <a:ext cx="8946338" cy="555784"/>
          </a:xfrm>
          <a:prstGeom prst="rect">
            <a:avLst/>
          </a:prstGeom>
        </p:spPr>
        <p:txBody>
          <a:bodyPr vert="horz" wrap="square" lIns="0" tIns="0" rIns="0" bIns="0" rtlCol="0" anchor="b" anchorCtr="0">
            <a:noAutofit/>
          </a:bodyPr>
          <a:lstStyle/>
          <a:p>
            <a:pPr>
              <a:lnSpc>
                <a:spcPct val="120000"/>
              </a:lnSpc>
            </a:pPr>
            <a:r>
              <a:rPr lang="en-US" sz="2800" b="1">
                <a:solidFill>
                  <a:schemeClr val="tx1">
                    <a:alpha val="100000"/>
                  </a:schemeClr>
                </a:solidFill>
                <a:latin typeface="微软雅黑" panose="020B0503020204020204" charset="-122"/>
                <a:ea typeface="微软雅黑" panose="020B0503020204020204" charset="-122"/>
                <a:cs typeface="Noto Sans SC" panose="020B0200000000000000" charset="-122"/>
              </a:rPr>
              <a:t>促进民族团结</a:t>
            </a:r>
            <a:endParaRPr lang="en-US" sz="28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4" name="TextBox 14"/>
          <p:cNvSpPr txBox="1"/>
          <p:nvPr>
            <p:custDataLst>
              <p:tags r:id="rId7"/>
            </p:custDataLst>
          </p:nvPr>
        </p:nvSpPr>
        <p:spPr>
          <a:xfrm>
            <a:off x="2423795" y="5637530"/>
            <a:ext cx="7533640" cy="763905"/>
          </a:xfrm>
          <a:prstGeom prst="rect">
            <a:avLst/>
          </a:prstGeom>
        </p:spPr>
        <p:txBody>
          <a:bodyPr vert="horz" wrap="square" lIns="0" tIns="0" rIns="0" bIns="0"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西昌的解放对于促进凉山地区的民族团结具有重要意义。解放军在西昌战役中，严格执行党的民族政策，得到了彝族等少数民族的拥护和支持，为凉山地区的民主改革和现代化建设奠定了坚实的基础。</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grpSp>
        <p:nvGrpSpPr>
          <p:cNvPr id="15" name="Group 15"/>
          <p:cNvGrpSpPr/>
          <p:nvPr/>
        </p:nvGrpSpPr>
        <p:grpSpPr>
          <a:xfrm rot="0">
            <a:off x="838598" y="5177608"/>
            <a:ext cx="353467" cy="353467"/>
            <a:chOff x="838598" y="5177608"/>
            <a:chExt cx="353467" cy="353467"/>
          </a:xfrm>
        </p:grpSpPr>
        <p:sp>
          <p:nvSpPr>
            <p:cNvPr id="16" name="AutoShape 16"/>
            <p:cNvSpPr/>
            <p:nvPr/>
          </p:nvSpPr>
          <p:spPr>
            <a:xfrm>
              <a:off x="920082" y="5259092"/>
              <a:ext cx="190500" cy="190500"/>
            </a:xfrm>
            <a:prstGeom prst="ellipse">
              <a:avLst/>
            </a:prstGeom>
            <a:solidFill>
              <a:schemeClr val="accent1">
                <a:alpha val="100000"/>
              </a:schemeClr>
            </a:solidFill>
          </p:spPr>
        </p:sp>
        <p:sp>
          <p:nvSpPr>
            <p:cNvPr id="17" name="AutoShape 17"/>
            <p:cNvSpPr/>
            <p:nvPr/>
          </p:nvSpPr>
          <p:spPr>
            <a:xfrm>
              <a:off x="838598" y="5177608"/>
              <a:ext cx="353467" cy="353467"/>
            </a:xfrm>
            <a:prstGeom prst="ellipse">
              <a:avLst/>
            </a:prstGeom>
            <a:solidFill>
              <a:schemeClr val="accent1">
                <a:alpha val="16000"/>
              </a:schemeClr>
            </a:solidFill>
          </p:spPr>
        </p:sp>
      </p:grpSp>
      <p:cxnSp>
        <p:nvCxnSpPr>
          <p:cNvPr id="18" name="Connector 18"/>
          <p:cNvCxnSpPr/>
          <p:nvPr/>
        </p:nvCxnSpPr>
        <p:spPr>
          <a:xfrm>
            <a:off x="1015332" y="1564833"/>
            <a:ext cx="0" cy="5214957"/>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解放后对西昌发展的影响</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3" name="AutoShape 3"/>
          <p:cNvSpPr/>
          <p:nvPr>
            <p:custDataLst>
              <p:tags r:id="rId2"/>
            </p:custDataLst>
          </p:nvPr>
        </p:nvSpPr>
        <p:spPr>
          <a:xfrm>
            <a:off x="8195884" y="1659500"/>
            <a:ext cx="3370667" cy="4373333"/>
          </a:xfrm>
          <a:prstGeom prst="roundRect">
            <a:avLst>
              <a:gd name="adj" fmla="val 7173"/>
            </a:avLst>
          </a:prstGeom>
          <a:solidFill>
            <a:schemeClr val="lt2">
              <a:alpha val="80000"/>
            </a:schemeClr>
          </a:solidFill>
        </p:spPr>
      </p:sp>
      <p:cxnSp>
        <p:nvCxnSpPr>
          <p:cNvPr id="4" name="Connector 4"/>
          <p:cNvCxnSpPr/>
          <p:nvPr/>
        </p:nvCxnSpPr>
        <p:spPr>
          <a:xfrm>
            <a:off x="0" y="0"/>
            <a:ext cx="0" cy="0"/>
          </a:xfrm>
          <a:prstGeom prst="line">
            <a:avLst/>
          </a:prstGeom>
          <a:ln w="9525">
            <a:solidFill>
              <a:srgbClr val="000000"/>
            </a:solidFill>
          </a:ln>
        </p:spPr>
      </p:cxnSp>
      <p:sp>
        <p:nvSpPr>
          <p:cNvPr id="5" name="TextBox 5"/>
          <p:cNvSpPr txBox="1"/>
          <p:nvPr>
            <p:custDataLst>
              <p:tags r:id="rId3"/>
            </p:custDataLst>
          </p:nvPr>
        </p:nvSpPr>
        <p:spPr>
          <a:xfrm>
            <a:off x="8309592" y="1899496"/>
            <a:ext cx="3143250" cy="685800"/>
          </a:xfrm>
          <a:prstGeom prst="rect">
            <a:avLst/>
          </a:prstGeom>
        </p:spPr>
        <p:txBody>
          <a:bodyPr vert="horz" wrap="square" lIns="0" tIns="0" rIns="0" bIns="0" rtlCol="0" anchor="ctr" anchorCtr="0">
            <a:noAutofit/>
          </a:bodyPr>
          <a:lstStyle/>
          <a:p>
            <a:pPr algn="ctr">
              <a:lnSpc>
                <a:spcPct val="120000"/>
              </a:lnSpc>
            </a:pPr>
            <a:r>
              <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rPr>
              <a:t>社会进步</a:t>
            </a: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6" name="TextBox 6"/>
          <p:cNvSpPr txBox="1"/>
          <p:nvPr>
            <p:custDataLst>
              <p:tags r:id="rId4"/>
            </p:custDataLst>
          </p:nvPr>
        </p:nvSpPr>
        <p:spPr>
          <a:xfrm>
            <a:off x="8381030" y="2813949"/>
            <a:ext cx="3000375" cy="2835411"/>
          </a:xfrm>
          <a:prstGeom prst="rect">
            <a:avLst/>
          </a:prstGeom>
        </p:spPr>
        <p:txBody>
          <a:bodyPr vert="horz" wrap="square" lIns="123825" tIns="123825" rIns="57150" bIns="123825"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西昌解放后，党和政府高度重视教育事业的发展，积极兴办学校，提高人民的文化素质。同时，还加强了医疗卫生事业的建设，提高了人民的健康水平。此外，西昌还积极发展文化体育事业，丰富了人民的精神文化生活。</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7" name="AutoShape 7"/>
          <p:cNvSpPr/>
          <p:nvPr>
            <p:custDataLst>
              <p:tags r:id="rId5"/>
            </p:custDataLst>
          </p:nvPr>
        </p:nvSpPr>
        <p:spPr>
          <a:xfrm>
            <a:off x="4410667" y="1659500"/>
            <a:ext cx="3370667" cy="4373333"/>
          </a:xfrm>
          <a:prstGeom prst="roundRect">
            <a:avLst>
              <a:gd name="adj" fmla="val 7173"/>
            </a:avLst>
          </a:prstGeom>
          <a:solidFill>
            <a:schemeClr val="lt2">
              <a:alpha val="80000"/>
            </a:schemeClr>
          </a:solidFill>
        </p:spPr>
      </p:sp>
      <p:cxnSp>
        <p:nvCxnSpPr>
          <p:cNvPr id="8" name="Connector 8"/>
          <p:cNvCxnSpPr/>
          <p:nvPr/>
        </p:nvCxnSpPr>
        <p:spPr>
          <a:xfrm>
            <a:off x="0" y="0"/>
            <a:ext cx="0" cy="0"/>
          </a:xfrm>
          <a:prstGeom prst="line">
            <a:avLst/>
          </a:prstGeom>
          <a:ln w="9525">
            <a:solidFill>
              <a:srgbClr val="000000"/>
            </a:solidFill>
          </a:ln>
        </p:spPr>
      </p:cxnSp>
      <p:sp>
        <p:nvSpPr>
          <p:cNvPr id="9" name="TextBox 9"/>
          <p:cNvSpPr txBox="1"/>
          <p:nvPr>
            <p:custDataLst>
              <p:tags r:id="rId6"/>
            </p:custDataLst>
          </p:nvPr>
        </p:nvSpPr>
        <p:spPr>
          <a:xfrm>
            <a:off x="4524375" y="1899496"/>
            <a:ext cx="3143250" cy="685800"/>
          </a:xfrm>
          <a:prstGeom prst="rect">
            <a:avLst/>
          </a:prstGeom>
        </p:spPr>
        <p:txBody>
          <a:bodyPr vert="horz" wrap="square" lIns="0" tIns="0" rIns="0" bIns="0" rtlCol="0" anchor="ctr" anchorCtr="0">
            <a:noAutofit/>
          </a:bodyPr>
          <a:lstStyle/>
          <a:p>
            <a:pPr algn="ctr">
              <a:lnSpc>
                <a:spcPct val="120000"/>
              </a:lnSpc>
            </a:pPr>
            <a:r>
              <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rPr>
              <a:t>经济发展</a:t>
            </a: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0" name="TextBox 10"/>
          <p:cNvSpPr txBox="1"/>
          <p:nvPr>
            <p:custDataLst>
              <p:tags r:id="rId7"/>
            </p:custDataLst>
          </p:nvPr>
        </p:nvSpPr>
        <p:spPr>
          <a:xfrm>
            <a:off x="4595813" y="2813949"/>
            <a:ext cx="3000375" cy="2835411"/>
          </a:xfrm>
          <a:prstGeom prst="rect">
            <a:avLst/>
          </a:prstGeom>
        </p:spPr>
        <p:txBody>
          <a:bodyPr vert="horz" wrap="square" lIns="123825" tIns="123825" rIns="57150" bIns="123825"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解放后的西昌，在党和政府的领导下，积极开展经济建设，大力发展农业、工业、商业等各个领域。随着经济的发展，西昌的城市面貌也发生了翻天覆地的变化，城市建成区面积不断扩大，人口不断增加，经济总量持续增长。</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AutoShape 11"/>
          <p:cNvSpPr/>
          <p:nvPr>
            <p:custDataLst>
              <p:tags r:id="rId8"/>
            </p:custDataLst>
          </p:nvPr>
        </p:nvSpPr>
        <p:spPr>
          <a:xfrm>
            <a:off x="625449" y="1659500"/>
            <a:ext cx="3370667" cy="4373333"/>
          </a:xfrm>
          <a:prstGeom prst="roundRect">
            <a:avLst>
              <a:gd name="adj" fmla="val 7173"/>
            </a:avLst>
          </a:prstGeom>
          <a:solidFill>
            <a:schemeClr val="lt2">
              <a:alpha val="80000"/>
            </a:schemeClr>
          </a:solidFill>
        </p:spPr>
      </p:sp>
      <p:cxnSp>
        <p:nvCxnSpPr>
          <p:cNvPr id="12" name="Connector 12"/>
          <p:cNvCxnSpPr/>
          <p:nvPr/>
        </p:nvCxnSpPr>
        <p:spPr>
          <a:xfrm>
            <a:off x="0" y="0"/>
            <a:ext cx="0" cy="0"/>
          </a:xfrm>
          <a:prstGeom prst="line">
            <a:avLst/>
          </a:prstGeom>
          <a:ln w="9525">
            <a:solidFill>
              <a:srgbClr val="000000"/>
            </a:solidFill>
          </a:ln>
        </p:spPr>
      </p:cxnSp>
      <p:sp>
        <p:nvSpPr>
          <p:cNvPr id="13" name="TextBox 13"/>
          <p:cNvSpPr txBox="1"/>
          <p:nvPr>
            <p:custDataLst>
              <p:tags r:id="rId9"/>
            </p:custDataLst>
          </p:nvPr>
        </p:nvSpPr>
        <p:spPr>
          <a:xfrm>
            <a:off x="739158" y="1899496"/>
            <a:ext cx="3143250" cy="685800"/>
          </a:xfrm>
          <a:prstGeom prst="rect">
            <a:avLst/>
          </a:prstGeom>
        </p:spPr>
        <p:txBody>
          <a:bodyPr vert="horz" wrap="square" lIns="123825" tIns="123825" rIns="57150" bIns="123825" rtlCol="0" anchor="ctr" anchorCtr="0">
            <a:noAutofit/>
          </a:bodyPr>
          <a:lstStyle/>
          <a:p>
            <a:pPr algn="ctr">
              <a:lnSpc>
                <a:spcPct val="120000"/>
              </a:lnSpc>
            </a:pPr>
            <a:r>
              <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rPr>
              <a:t>政治变革</a:t>
            </a:r>
            <a:endParaRPr lang="en-US" sz="2400" b="1">
              <a:solidFill>
                <a:schemeClr val="accent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14" name="TextBox 14"/>
          <p:cNvSpPr txBox="1"/>
          <p:nvPr>
            <p:custDataLst>
              <p:tags r:id="rId10"/>
            </p:custDataLst>
          </p:nvPr>
        </p:nvSpPr>
        <p:spPr>
          <a:xfrm>
            <a:off x="810595" y="2813949"/>
            <a:ext cx="3000375" cy="2835411"/>
          </a:xfrm>
          <a:prstGeom prst="rect">
            <a:avLst/>
          </a:prstGeom>
        </p:spPr>
        <p:txBody>
          <a:bodyPr vert="horz" wrap="square" lIns="123825" tIns="123825" rIns="57150" bIns="123825" rtlCol="0" anchor="t" anchorCtr="0">
            <a:noAutofit/>
          </a:bodyPr>
          <a:lstStyle/>
          <a:p>
            <a:pPr algn="ctr">
              <a:lnSpc>
                <a:spcPct val="140000"/>
              </a:lnSpc>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西昌解放后，迅速建立了人民政权，废除了国民党反动统治，实现了人民当家作主。同时，解放军还帮助凉山地区进行了民主改革，废除了奴隶制度，推动了凉山地区的政治变革和社会进步。</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853596" y="3131537"/>
            <a:ext cx="10484808" cy="1798058"/>
          </a:xfrm>
          <a:prstGeom prst="rect">
            <a:avLst/>
          </a:prstGeom>
        </p:spPr>
        <p:txBody>
          <a:bodyPr vert="horz" wrap="square" lIns="114300" tIns="57150" rIns="114300" bIns="57150" rtlCol="0" anchor="t" anchorCtr="0">
            <a:noAutofit/>
          </a:bodyPr>
          <a:lstStyle/>
          <a:p>
            <a:pPr algn="ctr">
              <a:lnSpc>
                <a:spcPct val="120000"/>
              </a:lnSpc>
            </a:pPr>
            <a:r>
              <a:rPr lang="en-US" sz="6600" b="1" dirty="0">
                <a:solidFill>
                  <a:srgbClr val="CD9B63"/>
                </a:solidFill>
                <a:latin typeface="微软雅黑" panose="020B0503020204020204" charset="-122"/>
                <a:ea typeface="微软雅黑" panose="020B0503020204020204" charset="-122"/>
                <a:cs typeface="微软雅黑" panose="020B0503020204020204" pitchFamily="34" charset="-120"/>
              </a:rPr>
              <a:t>1945年：东埔寨独立</a:t>
            </a:r>
            <a:endParaRPr lang="en-US" sz="6600" b="1" dirty="0">
              <a:solidFill>
                <a:srgbClr val="CD9B63"/>
              </a:solidFill>
              <a:latin typeface="微软雅黑" panose="020B0503020204020204" charset="-122"/>
              <a:ea typeface="微软雅黑" panose="020B0503020204020204" charset="-122"/>
              <a:cs typeface="微软雅黑" panose="020B0503020204020204" pitchFamily="34" charset="-120"/>
            </a:endParaRPr>
          </a:p>
        </p:txBody>
      </p:sp>
      <p:sp>
        <p:nvSpPr>
          <p:cNvPr id="5" name="TextBox 3"/>
          <p:cNvSpPr txBox="1"/>
          <p:nvPr/>
        </p:nvSpPr>
        <p:spPr>
          <a:xfrm>
            <a:off x="4634594" y="1219349"/>
            <a:ext cx="2922600" cy="929640"/>
          </a:xfrm>
          <a:prstGeom prst="rect">
            <a:avLst/>
          </a:prstGeom>
        </p:spPr>
        <p:txBody>
          <a:bodyPr vert="horz" wrap="square" lIns="91440" tIns="45720" rIns="91440" bIns="45720" rtlCol="0" anchor="ctr" anchorCtr="0">
            <a:noAutofit/>
          </a:bodyPr>
          <a:p>
            <a:pPr algn="ctr">
              <a:lnSpc>
                <a:spcPct val="90000"/>
              </a:lnSpc>
            </a:pPr>
            <a:r>
              <a:rPr lang="zh-CN" altLang="en-US" sz="3300" b="1">
                <a:solidFill>
                  <a:srgbClr val="DD0401">
                    <a:alpha val="100000"/>
                  </a:srgbClr>
                </a:solidFill>
                <a:latin typeface="Noto Sans SC" panose="020B0200000000000000" charset="-122"/>
                <a:ea typeface="Noto Sans SC" panose="020B0200000000000000" charset="-122"/>
                <a:cs typeface="Noto Sans SC" panose="020B0200000000000000" charset="-122"/>
              </a:rPr>
              <a:t>第</a:t>
            </a:r>
            <a:r>
              <a:rPr lang="zh-CN" altLang="en-US" sz="3300" b="1">
                <a:solidFill>
                  <a:srgbClr val="DD0401">
                    <a:alpha val="100000"/>
                  </a:srgbClr>
                </a:solidFill>
                <a:latin typeface="Noto Sans SC" panose="020B0200000000000000" charset="-122"/>
                <a:ea typeface="Noto Sans SC" panose="020B0200000000000000" charset="-122"/>
                <a:cs typeface="Noto Sans SC" panose="020B0200000000000000" charset="-122"/>
              </a:rPr>
              <a:t>二部分</a:t>
            </a:r>
            <a:endParaRPr lang="zh-CN" altLang="en-US" sz="3300" b="1">
              <a:solidFill>
                <a:srgbClr val="DD0401">
                  <a:alpha val="100000"/>
                </a:srgbClr>
              </a:solidFill>
              <a:latin typeface="Noto Sans SC" panose="020B0200000000000000" charset="-122"/>
              <a:ea typeface="Noto Sans SC" panose="020B0200000000000000" charset="-122"/>
              <a:cs typeface="Noto Sans SC" panose="020B02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0365" r="30365"/>
          <a:stretch>
            <a:fillRect/>
          </a:stretch>
        </p:blipFill>
        <p:spPr>
          <a:xfrm>
            <a:off x="875314" y="2169726"/>
            <a:ext cx="2050689" cy="3916435"/>
          </a:xfrm>
          <a:prstGeom prst="rect">
            <a:avLst/>
          </a:prstGeom>
        </p:spPr>
      </p:pic>
      <p:pic>
        <p:nvPicPr>
          <p:cNvPr id="3" name="Picture 3"/>
          <p:cNvPicPr>
            <a:picLocks noChangeAspect="1"/>
          </p:cNvPicPr>
          <p:nvPr/>
        </p:nvPicPr>
        <p:blipFill>
          <a:blip r:embed="rId3"/>
          <a:srcRect l="32550" r="32550"/>
          <a:stretch>
            <a:fillRect/>
          </a:stretch>
        </p:blipFill>
        <p:spPr>
          <a:xfrm>
            <a:off x="5430979" y="2169726"/>
            <a:ext cx="2050689" cy="3916435"/>
          </a:xfrm>
          <a:prstGeom prst="rect">
            <a:avLst/>
          </a:prstGeom>
        </p:spPr>
      </p:pic>
      <p:pic>
        <p:nvPicPr>
          <p:cNvPr id="4" name="Picture 4"/>
          <p:cNvPicPr>
            <a:picLocks noChangeAspect="1"/>
          </p:cNvPicPr>
          <p:nvPr/>
        </p:nvPicPr>
        <p:blipFill>
          <a:blip r:embed="rId4"/>
          <a:srcRect l="32561" r="32561"/>
          <a:stretch>
            <a:fillRect/>
          </a:stretch>
        </p:blipFill>
        <p:spPr>
          <a:xfrm>
            <a:off x="3153146" y="1697364"/>
            <a:ext cx="2050689" cy="3916435"/>
          </a:xfrm>
          <a:prstGeom prst="rect">
            <a:avLst/>
          </a:prstGeom>
        </p:spPr>
      </p:pic>
      <p:sp>
        <p:nvSpPr>
          <p:cNvPr id="5" name="AutoShape 5"/>
          <p:cNvSpPr/>
          <p:nvPr/>
        </p:nvSpPr>
        <p:spPr>
          <a:xfrm>
            <a:off x="7851998" y="2723144"/>
            <a:ext cx="3834950" cy="1465716"/>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东埔寨，即现今的柬埔寨，位于中南半岛的东南部，北部与老挝接壤，东部及东南部与越南毗邻，南部则面向泰国湾，西部及西北部与泰国交界。</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6" name="AutoShape 6"/>
          <p:cNvSpPr/>
          <p:nvPr/>
        </p:nvSpPr>
        <p:spPr>
          <a:xfrm>
            <a:off x="7851998" y="2087040"/>
            <a:ext cx="3606165" cy="575781"/>
          </a:xfrm>
          <a:prstGeom prst="rect">
            <a:avLst/>
          </a:prstGeom>
          <a:noFill/>
        </p:spPr>
        <p:txBody>
          <a:bodyPr vert="horz" wrap="square" lIns="91440" tIns="45720" rIns="91440" bIns="45720" rtlCol="0" anchor="b" anchorCtr="0">
            <a:normAutofit/>
          </a:bodyPr>
          <a:lstStyle/>
          <a:p>
            <a:pPr algn="l">
              <a:lnSpc>
                <a:spcPct val="120000"/>
              </a:lnSpc>
              <a:defRPr/>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地理位置</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7" name="AutoShape 7"/>
          <p:cNvSpPr/>
          <p:nvPr/>
        </p:nvSpPr>
        <p:spPr>
          <a:xfrm>
            <a:off x="7851998" y="4826443"/>
            <a:ext cx="3834950" cy="1451935"/>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rPr>
              <a:t>柬埔寨是一个多民族国家，其中高棉族占总人口的绝大多数，其他民族还包括占族、普农族、老族、泰族和华人等。</a:t>
            </a:r>
            <a:endParaRPr lang="en-US" sz="1500">
              <a:solidFill>
                <a:schemeClr val="dk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8" name="AutoShape 8"/>
          <p:cNvSpPr/>
          <p:nvPr/>
        </p:nvSpPr>
        <p:spPr>
          <a:xfrm>
            <a:off x="7851998" y="4125420"/>
            <a:ext cx="3606329" cy="640699"/>
          </a:xfrm>
          <a:prstGeom prst="rect">
            <a:avLst/>
          </a:prstGeom>
          <a:noFill/>
        </p:spPr>
        <p:txBody>
          <a:bodyPr vert="horz" wrap="square" lIns="91440" tIns="45720" rIns="91440" bIns="45720" rtlCol="0" anchor="b" anchorCtr="0">
            <a:noAutofit/>
          </a:bodyPr>
          <a:lstStyle/>
          <a:p>
            <a:pPr algn="l">
              <a:lnSpc>
                <a:spcPct val="120000"/>
              </a:lnSpc>
              <a:defRPr/>
            </a:pPr>
            <a:r>
              <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rPr>
              <a:t>民族分布</a:t>
            </a:r>
            <a:endParaRPr lang="en-US" sz="2400" b="1">
              <a:solidFill>
                <a:schemeClr val="tx1">
                  <a:alpha val="100000"/>
                </a:schemeClr>
              </a:solidFill>
              <a:latin typeface="微软雅黑" panose="020B0503020204020204" charset="-122"/>
              <a:ea typeface="微软雅黑" panose="020B0503020204020204" charset="-122"/>
              <a:cs typeface="Noto Sans SC" panose="020B0200000000000000" charset="-122"/>
            </a:endParaRPr>
          </a:p>
        </p:txBody>
      </p:sp>
      <p:sp>
        <p:nvSpPr>
          <p:cNvPr id="9" name="TextBox 9"/>
          <p:cNvSpPr txBox="1"/>
          <p:nvPr/>
        </p:nvSpPr>
        <p:spPr>
          <a:xfrm>
            <a:off x="476023" y="265328"/>
            <a:ext cx="1123950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rPr>
              <a:t>东埔寨的地理位置与民族分布</a:t>
            </a:r>
            <a:endParaRPr lang="en-US" sz="3000" b="1">
              <a:solidFill>
                <a:schemeClr val="dk2">
                  <a:alpha val="100000"/>
                </a:schemeClr>
              </a:solidFill>
              <a:latin typeface="微软雅黑" panose="020B0503020204020204" charset="-122"/>
              <a:ea typeface="微软雅黑" panose="020B0503020204020204" charset="-122"/>
              <a:cs typeface="Noto Sans SC" panose="020B0200000000000000" charset="-122"/>
            </a:endParaRPr>
          </a:p>
        </p:txBody>
      </p:sp>
    </p:spTree>
  </p:cSld>
  <p:clrMapOvr>
    <a:masterClrMapping/>
  </p:clrMapOvr>
</p:sld>
</file>

<file path=ppt/tags/tag1.xml><?xml version="1.0" encoding="utf-8"?>
<p:tagLst xmlns:p="http://schemas.openxmlformats.org/presentationml/2006/main">
  <p:tag name="KSO_WM_DIAGRAM_VIRTUALLY_FRAME" val="{&quot;height&quot;:316.8292125984252,&quot;left&quot;:368.17496062992126,&quot;top&quot;:113.4,&quot;width&quot;:429.99874015748026}"/>
</p:tagLst>
</file>

<file path=ppt/tags/tag10.xml><?xml version="1.0" encoding="utf-8"?>
<p:tagLst xmlns:p="http://schemas.openxmlformats.org/presentationml/2006/main">
  <p:tag name="KSO_WM_DIAGRAM_VIRTUALLY_FRAME" val="{&quot;height&quot;:316.8292125984252,&quot;left&quot;:368.17496062992126,&quot;top&quot;:113.4,&quot;width&quot;:429.99874015748026}"/>
</p:tagLst>
</file>

<file path=ppt/tags/tag100.xml><?xml version="1.0" encoding="utf-8"?>
<p:tagLst xmlns:p="http://schemas.openxmlformats.org/presentationml/2006/main">
  <p:tag name="KSO_WM_DIAGRAM_VIRTUALLY_FRAME" val="{&quot;height&quot;:363.29795275590556,&quot;left&quot;:51.3192125984252,&quot;top&quot;:133.34283464566929,&quot;width&quot;:851.7057480314961}"/>
</p:tagLst>
</file>

<file path=ppt/tags/tag101.xml><?xml version="1.0" encoding="utf-8"?>
<p:tagLst xmlns:p="http://schemas.openxmlformats.org/presentationml/2006/main">
  <p:tag name="KSO_WM_DIAGRAM_VIRTUALLY_FRAME" val="{&quot;height&quot;:363.29795275590556,&quot;left&quot;:51.3192125984252,&quot;top&quot;:133.34283464566929,&quot;width&quot;:851.7057480314961}"/>
</p:tagLst>
</file>

<file path=ppt/tags/tag102.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03.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04.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05.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06.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07.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08.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09.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1.xml><?xml version="1.0" encoding="utf-8"?>
<p:tagLst xmlns:p="http://schemas.openxmlformats.org/presentationml/2006/main">
  <p:tag name="KSO_WM_DIAGRAM_VIRTUALLY_FRAME" val="{&quot;height&quot;:316.8292125984252,&quot;left&quot;:368.17496062992126,&quot;top&quot;:113.4,&quot;width&quot;:429.99874015748026}"/>
</p:tagLst>
</file>

<file path=ppt/tags/tag110.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11.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12.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13.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14.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15.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16.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17.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18.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19.xml><?xml version="1.0" encoding="utf-8"?>
<p:tagLst xmlns:p="http://schemas.openxmlformats.org/presentationml/2006/main">
  <p:tag name="KSO_WM_DIAGRAM_VIRTUALLY_FRAME" val="{&quot;height&quot;:447.021447082867,&quot;left&quot;:6.094122796210013,&quot;top&quot;:77.96425196850393,&quot;width&quot;:935.8117544075809}"/>
</p:tagLst>
</file>

<file path=ppt/tags/tag12.xml><?xml version="1.0" encoding="utf-8"?>
<p:tagLst xmlns:p="http://schemas.openxmlformats.org/presentationml/2006/main">
  <p:tag name="KSO_WM_DIAGRAM_VIRTUALLY_FRAME" val="{&quot;height&quot;:316.8292125984252,&quot;left&quot;:368.17496062992126,&quot;top&quot;:113.4,&quot;width&quot;:429.99874015748026}"/>
</p:tagLst>
</file>

<file path=ppt/tags/tag120.xml><?xml version="1.0" encoding="utf-8"?>
<p:tagLst xmlns:p="http://schemas.openxmlformats.org/presentationml/2006/main">
  <p:tag name="resource_record_key" val="{&quot;70&quot;:[3314558]}"/>
</p:tagLst>
</file>

<file path=ppt/tags/tag13.xml><?xml version="1.0" encoding="utf-8"?>
<p:tagLst xmlns:p="http://schemas.openxmlformats.org/presentationml/2006/main">
  <p:tag name="KSO_WM_DIAGRAM_VIRTUALLY_FRAME" val="{&quot;height&quot;:356.09023622047243,&quot;left&quot;:333.2330708661417,&quot;top&quot;:135.32582677165354,&quot;width&quot;:567.8195275590551}"/>
</p:tagLst>
</file>

<file path=ppt/tags/tag14.xml><?xml version="1.0" encoding="utf-8"?>
<p:tagLst xmlns:p="http://schemas.openxmlformats.org/presentationml/2006/main">
  <p:tag name="KSO_WM_DIAGRAM_VIRTUALLY_FRAME" val="{&quot;height&quot;:356.09023622047243,&quot;left&quot;:333.2330708661417,&quot;top&quot;:135.32582677165354,&quot;width&quot;:567.8195275590551}"/>
</p:tagLst>
</file>

<file path=ppt/tags/tag15.xml><?xml version="1.0" encoding="utf-8"?>
<p:tagLst xmlns:p="http://schemas.openxmlformats.org/presentationml/2006/main">
  <p:tag name="KSO_WM_DIAGRAM_VIRTUALLY_FRAME" val="{&quot;height&quot;:356.09023622047243,&quot;left&quot;:333.2330708661417,&quot;top&quot;:135.32582677165354,&quot;width&quot;:567.8195275590551}"/>
</p:tagLst>
</file>

<file path=ppt/tags/tag16.xml><?xml version="1.0" encoding="utf-8"?>
<p:tagLst xmlns:p="http://schemas.openxmlformats.org/presentationml/2006/main">
  <p:tag name="KSO_WM_DIAGRAM_VIRTUALLY_FRAME" val="{&quot;height&quot;:356.09023622047243,&quot;left&quot;:333.2330708661417,&quot;top&quot;:135.32582677165354,&quot;width&quot;:567.8195275590551}"/>
</p:tagLst>
</file>

<file path=ppt/tags/tag17.xml><?xml version="1.0" encoding="utf-8"?>
<p:tagLst xmlns:p="http://schemas.openxmlformats.org/presentationml/2006/main">
  <p:tag name="KSO_WM_DIAGRAM_VIRTUALLY_FRAME" val="{&quot;height&quot;:356.09023622047243,&quot;left&quot;:333.2330708661417,&quot;top&quot;:135.32582677165354,&quot;width&quot;:567.8195275590551}"/>
</p:tagLst>
</file>

<file path=ppt/tags/tag18.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19.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2.xml><?xml version="1.0" encoding="utf-8"?>
<p:tagLst xmlns:p="http://schemas.openxmlformats.org/presentationml/2006/main">
  <p:tag name="KSO_WM_DIAGRAM_VIRTUALLY_FRAME" val="{&quot;height&quot;:316.8292125984252,&quot;left&quot;:368.17496062992126,&quot;top&quot;:113.4,&quot;width&quot;:429.99874015748026}"/>
</p:tagLst>
</file>

<file path=ppt/tags/tag20.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21.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22.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23.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24.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25.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26.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27.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28.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29.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3.xml><?xml version="1.0" encoding="utf-8"?>
<p:tagLst xmlns:p="http://schemas.openxmlformats.org/presentationml/2006/main">
  <p:tag name="KSO_WM_DIAGRAM_VIRTUALLY_FRAME" val="{&quot;height&quot;:316.8292125984252,&quot;left&quot;:368.17496062992126,&quot;top&quot;:113.4,&quot;width&quot;:429.99874015748026}"/>
</p:tagLst>
</file>

<file path=ppt/tags/tag30.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31.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32.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33.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34.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35.xml><?xml version="1.0" encoding="utf-8"?>
<p:tagLst xmlns:p="http://schemas.openxmlformats.org/presentationml/2006/main">
  <p:tag name="KSO_WM_DIAGRAM_VIRTUALLY_FRAME" val="{&quot;height&quot;:420.06354330708666,&quot;left&quot;:308.01606299212597,&quot;top&quot;:91.75952755905512,&quot;width&quot;:602.1194488188978}"/>
</p:tagLst>
</file>

<file path=ppt/tags/tag36.xml><?xml version="1.0" encoding="utf-8"?>
<p:tagLst xmlns:p="http://schemas.openxmlformats.org/presentationml/2006/main">
  <p:tag name="KSO_WM_DIAGRAM_VIRTUALLY_FRAME" val="{&quot;height&quot;:396.76842519685044,&quot;left&quot;:127.79811023622047,&quot;top&quot;:107.2815748031496,&quot;width&quot;:711.45}"/>
</p:tagLst>
</file>

<file path=ppt/tags/tag37.xml><?xml version="1.0" encoding="utf-8"?>
<p:tagLst xmlns:p="http://schemas.openxmlformats.org/presentationml/2006/main">
  <p:tag name="KSO_WM_DIAGRAM_VIRTUALLY_FRAME" val="{&quot;height&quot;:396.76842519685044,&quot;left&quot;:127.79811023622047,&quot;top&quot;:107.2815748031496,&quot;width&quot;:711.45}"/>
</p:tagLst>
</file>

<file path=ppt/tags/tag38.xml><?xml version="1.0" encoding="utf-8"?>
<p:tagLst xmlns:p="http://schemas.openxmlformats.org/presentationml/2006/main">
  <p:tag name="KSO_WM_DIAGRAM_VIRTUALLY_FRAME" val="{&quot;height&quot;:396.76842519685044,&quot;left&quot;:127.79811023622047,&quot;top&quot;:107.2815748031496,&quot;width&quot;:711.45}"/>
</p:tagLst>
</file>

<file path=ppt/tags/tag39.xml><?xml version="1.0" encoding="utf-8"?>
<p:tagLst xmlns:p="http://schemas.openxmlformats.org/presentationml/2006/main">
  <p:tag name="KSO_WM_DIAGRAM_VIRTUALLY_FRAME" val="{&quot;height&quot;:396.76842519685044,&quot;left&quot;:127.79811023622047,&quot;top&quot;:107.2815748031496,&quot;width&quot;:711.45}"/>
</p:tagLst>
</file>

<file path=ppt/tags/tag4.xml><?xml version="1.0" encoding="utf-8"?>
<p:tagLst xmlns:p="http://schemas.openxmlformats.org/presentationml/2006/main">
  <p:tag name="KSO_WM_DIAGRAM_VIRTUALLY_FRAME" val="{&quot;height&quot;:316.8292125984252,&quot;left&quot;:368.17496062992126,&quot;top&quot;:113.4,&quot;width&quot;:429.99874015748026}"/>
</p:tagLst>
</file>

<file path=ppt/tags/tag40.xml><?xml version="1.0" encoding="utf-8"?>
<p:tagLst xmlns:p="http://schemas.openxmlformats.org/presentationml/2006/main">
  <p:tag name="KSO_WM_DIAGRAM_VIRTUALLY_FRAME" val="{&quot;height&quot;:396.76842519685044,&quot;left&quot;:127.79811023622047,&quot;top&quot;:107.2815748031496,&quot;width&quot;:711.45}"/>
</p:tagLst>
</file>

<file path=ppt/tags/tag41.xml><?xml version="1.0" encoding="utf-8"?>
<p:tagLst xmlns:p="http://schemas.openxmlformats.org/presentationml/2006/main">
  <p:tag name="KSO_WM_DIAGRAM_VIRTUALLY_FRAME" val="{&quot;height&quot;:396.76842519685044,&quot;left&quot;:127.79811023622047,&quot;top&quot;:107.2815748031496,&quot;width&quot;:711.45}"/>
</p:tagLst>
</file>

<file path=ppt/tags/tag42.xml><?xml version="1.0" encoding="utf-8"?>
<p:tagLst xmlns:p="http://schemas.openxmlformats.org/presentationml/2006/main">
  <p:tag name="KSO_WM_DIAGRAM_VIRTUALLY_FRAME" val="{&quot;height&quot;:344.3569291338583,&quot;left&quot;:49.24795275590551,&quot;top&quot;:130.6692913385827,&quot;width&quot;:861.504094488189}"/>
</p:tagLst>
</file>

<file path=ppt/tags/tag43.xml><?xml version="1.0" encoding="utf-8"?>
<p:tagLst xmlns:p="http://schemas.openxmlformats.org/presentationml/2006/main">
  <p:tag name="KSO_WM_DIAGRAM_VIRTUALLY_FRAME" val="{&quot;height&quot;:344.3569291338583,&quot;left&quot;:49.24795275590551,&quot;top&quot;:130.6692913385827,&quot;width&quot;:861.504094488189}"/>
</p:tagLst>
</file>

<file path=ppt/tags/tag44.xml><?xml version="1.0" encoding="utf-8"?>
<p:tagLst xmlns:p="http://schemas.openxmlformats.org/presentationml/2006/main">
  <p:tag name="KSO_WM_DIAGRAM_VIRTUALLY_FRAME" val="{&quot;height&quot;:344.3569291338583,&quot;left&quot;:49.24795275590551,&quot;top&quot;:130.6692913385827,&quot;width&quot;:861.504094488189}"/>
</p:tagLst>
</file>

<file path=ppt/tags/tag45.xml><?xml version="1.0" encoding="utf-8"?>
<p:tagLst xmlns:p="http://schemas.openxmlformats.org/presentationml/2006/main">
  <p:tag name="KSO_WM_DIAGRAM_VIRTUALLY_FRAME" val="{&quot;height&quot;:344.3569291338583,&quot;left&quot;:49.24795275590551,&quot;top&quot;:130.6692913385827,&quot;width&quot;:861.504094488189}"/>
</p:tagLst>
</file>

<file path=ppt/tags/tag46.xml><?xml version="1.0" encoding="utf-8"?>
<p:tagLst xmlns:p="http://schemas.openxmlformats.org/presentationml/2006/main">
  <p:tag name="KSO_WM_DIAGRAM_VIRTUALLY_FRAME" val="{&quot;height&quot;:344.3569291338583,&quot;left&quot;:49.24795275590551,&quot;top&quot;:130.6692913385827,&quot;width&quot;:861.504094488189}"/>
</p:tagLst>
</file>

<file path=ppt/tags/tag47.xml><?xml version="1.0" encoding="utf-8"?>
<p:tagLst xmlns:p="http://schemas.openxmlformats.org/presentationml/2006/main">
  <p:tag name="KSO_WM_DIAGRAM_VIRTUALLY_FRAME" val="{&quot;height&quot;:344.3569291338583,&quot;left&quot;:49.24795275590551,&quot;top&quot;:130.6692913385827,&quot;width&quot;:861.504094488189}"/>
</p:tagLst>
</file>

<file path=ppt/tags/tag48.xml><?xml version="1.0" encoding="utf-8"?>
<p:tagLst xmlns:p="http://schemas.openxmlformats.org/presentationml/2006/main">
  <p:tag name="KSO_WM_DIAGRAM_VIRTUALLY_FRAME" val="{&quot;height&quot;:344.3569291338583,&quot;left&quot;:49.24795275590551,&quot;top&quot;:130.6692913385827,&quot;width&quot;:861.504094488189}"/>
</p:tagLst>
</file>

<file path=ppt/tags/tag49.xml><?xml version="1.0" encoding="utf-8"?>
<p:tagLst xmlns:p="http://schemas.openxmlformats.org/presentationml/2006/main">
  <p:tag name="KSO_WM_DIAGRAM_VIRTUALLY_FRAME" val="{&quot;height&quot;:344.3569291338583,&quot;left&quot;:49.24795275590551,&quot;top&quot;:130.6692913385827,&quot;width&quot;:861.504094488189}"/>
</p:tagLst>
</file>

<file path=ppt/tags/tag5.xml><?xml version="1.0" encoding="utf-8"?>
<p:tagLst xmlns:p="http://schemas.openxmlformats.org/presentationml/2006/main">
  <p:tag name="KSO_WM_DIAGRAM_VIRTUALLY_FRAME" val="{&quot;height&quot;:316.8292125984252,&quot;left&quot;:368.17496062992126,&quot;top&quot;:113.4,&quot;width&quot;:429.99874015748026}"/>
</p:tagLst>
</file>

<file path=ppt/tags/tag50.xml><?xml version="1.0" encoding="utf-8"?>
<p:tagLst xmlns:p="http://schemas.openxmlformats.org/presentationml/2006/main">
  <p:tag name="KSO_WM_DIAGRAM_VIRTUALLY_FRAME" val="{&quot;height&quot;:344.3569291338583,&quot;left&quot;:49.24795275590551,&quot;top&quot;:130.6692913385827,&quot;width&quot;:861.504094488189}"/>
</p:tagLst>
</file>

<file path=ppt/tags/tag51.xml><?xml version="1.0" encoding="utf-8"?>
<p:tagLst xmlns:p="http://schemas.openxmlformats.org/presentationml/2006/main">
  <p:tag name="KSO_WM_DIAGRAM_VIRTUALLY_FRAME" val="{&quot;height&quot;:379.2248031496063,&quot;left&quot;:414.7874803149606,&quot;top&quot;:127.71637795275589,&quot;width&quot;:510.0000000000001}"/>
</p:tagLst>
</file>

<file path=ppt/tags/tag52.xml><?xml version="1.0" encoding="utf-8"?>
<p:tagLst xmlns:p="http://schemas.openxmlformats.org/presentationml/2006/main">
  <p:tag name="KSO_WM_DIAGRAM_VIRTUALLY_FRAME" val="{&quot;height&quot;:379.2248031496063,&quot;left&quot;:414.7874803149606,&quot;top&quot;:127.71637795275589,&quot;width&quot;:510.0000000000001}"/>
</p:tagLst>
</file>

<file path=ppt/tags/tag53.xml><?xml version="1.0" encoding="utf-8"?>
<p:tagLst xmlns:p="http://schemas.openxmlformats.org/presentationml/2006/main">
  <p:tag name="KSO_WM_DIAGRAM_VIRTUALLY_FRAME" val="{&quot;height&quot;:379.2248031496063,&quot;left&quot;:414.7874803149606,&quot;top&quot;:127.71637795275589,&quot;width&quot;:510.0000000000001}"/>
</p:tagLst>
</file>

<file path=ppt/tags/tag54.xml><?xml version="1.0" encoding="utf-8"?>
<p:tagLst xmlns:p="http://schemas.openxmlformats.org/presentationml/2006/main">
  <p:tag name="KSO_WM_DIAGRAM_VIRTUALLY_FRAME" val="{&quot;height&quot;:379.2248031496063,&quot;left&quot;:414.7874803149606,&quot;top&quot;:127.71637795275589,&quot;width&quot;:510.0000000000001}"/>
</p:tagLst>
</file>

<file path=ppt/tags/tag55.xml><?xml version="1.0" encoding="utf-8"?>
<p:tagLst xmlns:p="http://schemas.openxmlformats.org/presentationml/2006/main">
  <p:tag name="KSO_WM_DIAGRAM_VIRTUALLY_FRAME" val="{&quot;height&quot;:379.2248031496063,&quot;left&quot;:414.7874803149606,&quot;top&quot;:127.71637795275589,&quot;width&quot;:510.0000000000001}"/>
</p:tagLst>
</file>

<file path=ppt/tags/tag56.xml><?xml version="1.0" encoding="utf-8"?>
<p:tagLst xmlns:p="http://schemas.openxmlformats.org/presentationml/2006/main">
  <p:tag name="KSO_WM_DIAGRAM_VIRTUALLY_FRAME" val="{&quot;height&quot;:379.2248031496063,&quot;left&quot;:414.7874803149606,&quot;top&quot;:127.71637795275589,&quot;width&quot;:510.0000000000001}"/>
</p:tagLst>
</file>

<file path=ppt/tags/tag57.xml><?xml version="1.0" encoding="utf-8"?>
<p:tagLst xmlns:p="http://schemas.openxmlformats.org/presentationml/2006/main">
  <p:tag name="KSO_WM_DIAGRAM_VIRTUALLY_FRAME" val="{&quot;height&quot;:379.2248031496063,&quot;left&quot;:414.7874803149606,&quot;top&quot;:127.71637795275589,&quot;width&quot;:510.0000000000001}"/>
</p:tagLst>
</file>

<file path=ppt/tags/tag58.xml><?xml version="1.0" encoding="utf-8"?>
<p:tagLst xmlns:p="http://schemas.openxmlformats.org/presentationml/2006/main">
  <p:tag name="KSO_WM_DIAGRAM_VIRTUALLY_FRAME" val="{&quot;height&quot;:379.2248031496063,&quot;left&quot;:414.7874803149606,&quot;top&quot;:127.71637795275589,&quot;width&quot;:510.0000000000001}"/>
</p:tagLst>
</file>

<file path=ppt/tags/tag59.xml><?xml version="1.0" encoding="utf-8"?>
<p:tagLst xmlns:p="http://schemas.openxmlformats.org/presentationml/2006/main">
  <p:tag name="KSO_WM_DIAGRAM_VIRTUALLY_FRAME" val="{&quot;height&quot;:379.2248031496063,&quot;left&quot;:414.7874803149606,&quot;top&quot;:127.71637795275589,&quot;width&quot;:510.0000000000001}"/>
</p:tagLst>
</file>

<file path=ppt/tags/tag6.xml><?xml version="1.0" encoding="utf-8"?>
<p:tagLst xmlns:p="http://schemas.openxmlformats.org/presentationml/2006/main">
  <p:tag name="KSO_WM_DIAGRAM_VIRTUALLY_FRAME" val="{&quot;height&quot;:316.8292125984252,&quot;left&quot;:368.17496062992126,&quot;top&quot;:113.4,&quot;width&quot;:429.99874015748026}"/>
</p:tagLst>
</file>

<file path=ppt/tags/tag60.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61.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62.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63.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64.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65.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66.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67.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68.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69.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7.xml><?xml version="1.0" encoding="utf-8"?>
<p:tagLst xmlns:p="http://schemas.openxmlformats.org/presentationml/2006/main">
  <p:tag name="KSO_WM_DIAGRAM_VIRTUALLY_FRAME" val="{&quot;height&quot;:316.8292125984252,&quot;left&quot;:368.17496062992126,&quot;top&quot;:113.4,&quot;width&quot;:429.99874015748026}"/>
</p:tagLst>
</file>

<file path=ppt/tags/tag70.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71.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72.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73.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74.xml><?xml version="1.0" encoding="utf-8"?>
<p:tagLst xmlns:p="http://schemas.openxmlformats.org/presentationml/2006/main">
  <p:tag name="KSO_WM_DIAGRAM_VIRTUALLY_FRAME" val="{&quot;height&quot;:410.42637795275584,&quot;left&quot;:77.7355905511811,&quot;top&quot;:99.78149606299213,&quot;width&quot;:802.8568503937007}"/>
</p:tagLst>
</file>

<file path=ppt/tags/tag75.xml><?xml version="1.0" encoding="utf-8"?>
<p:tagLst xmlns:p="http://schemas.openxmlformats.org/presentationml/2006/main">
  <p:tag name="KSO_WM_DIAGRAM_VIRTUALLY_FRAME" val="{&quot;height&quot;:231.86926246019897,&quot;left&quot;:57.263414705155355,&quot;top&quot;:86.56538320909235,&quot;width&quot;:605.473199468073}"/>
</p:tagLst>
</file>

<file path=ppt/tags/tag76.xml><?xml version="1.0" encoding="utf-8"?>
<p:tagLst xmlns:p="http://schemas.openxmlformats.org/presentationml/2006/main">
  <p:tag name="KSO_WM_DIAGRAM_VIRTUALLY_FRAME" val="{&quot;height&quot;:231.86926246019897,&quot;left&quot;:57.263414705155355,&quot;top&quot;:86.56538320909235,&quot;width&quot;:605.473199468073}"/>
</p:tagLst>
</file>

<file path=ppt/tags/tag77.xml><?xml version="1.0" encoding="utf-8"?>
<p:tagLst xmlns:p="http://schemas.openxmlformats.org/presentationml/2006/main">
  <p:tag name="KSO_WM_DIAGRAM_VIRTUALLY_FRAME" val="{&quot;height&quot;:231.86926246019897,&quot;left&quot;:57.263414705155355,&quot;top&quot;:86.56538320909235,&quot;width&quot;:605.473199468073}"/>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2"/>
  <p:tag name="KSO_WM_UNIT_ID" val="diagram20231104_1*o_h_i*1_2_2"/>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type&quot;:0},&quot;glow&quot;:{&quot;colorType&quot;:0},&quot;line&quot;:{&quot;solidLine&quot;:{&quot;brightness&quot;:0.3499999940395355,&quot;colorType&quot;:1,&quot;foreColorIndex&quot;:13,&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5,6,5,6,5,6]}"/>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1_2"/>
  <p:tag name="KSO_WM_UNIT_ID" val="diagram20231104_1*o_h_i*1_1_2"/>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type&quot;:0},&quot;glow&quot;:{&quot;colorType&quot;:0},&quot;line&quot;:{&quot;solidLine&quot;:{&quot;brightness&quot;:0.3499999940395355,&quot;colorType&quot;:1,&quot;foreColorIndex&quot;:13,&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5,6,5,6,5,6]}"/>
</p:tagLst>
</file>

<file path=ppt/tags/tag8.xml><?xml version="1.0" encoding="utf-8"?>
<p:tagLst xmlns:p="http://schemas.openxmlformats.org/presentationml/2006/main">
  <p:tag name="KSO_WM_DIAGRAM_VIRTUALLY_FRAME" val="{&quot;height&quot;:316.8292125984252,&quot;left&quot;:368.17496062992126,&quot;top&quot;:113.4,&quot;width&quot;:429.99874015748026}"/>
</p:tagLst>
</file>

<file path=ppt/tags/tag8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o_h_a"/>
  <p:tag name="KSO_WM_UNIT_INDEX" val="1_3_1"/>
  <p:tag name="KSO_WM_UNIT_ID" val="diagram20231104_1*o_h_a*1_3_1"/>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GROUP_CODE" val="o1-1"/>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104_1*o_h_i*1_2_4"/>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GROUP_CODE" val="o1-1"/>
  <p:tag name="KSO_WM_UNIT_TYPE" val="o_h_i"/>
  <p:tag name="KSO_WM_UNIT_INDEX" val="1_2_4"/>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solid&quot;:{&quot;brightness&quot;:-0.25,&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25"/>
  <p:tag name="KSO_WM_DIAGRAM_USE_COLOR_VALUE" val="{&quot;color_scheme&quot;:1,&quot;color_type&quot;:1,&quot;theme_color_indexes&quot;:[5,6,5,6,5,6]}"/>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104_1*o_h_i*1_3_4"/>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GROUP_CODE" val="o1-1"/>
  <p:tag name="KSO_WM_UNIT_TYPE" val="o_h_i"/>
  <p:tag name="KSO_WM_UNIT_INDEX" val="1_3_4"/>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solid&quot;:{&quot;brightness&quot;:-0.25,&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25"/>
  <p:tag name="KSO_WM_DIAGRAM_USE_COLOR_VALUE" val="{&quot;color_scheme&quot;:1,&quot;color_type&quot;:1,&quot;theme_color_indexes&quot;:[5,6,5,6,5,6]}"/>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1_1"/>
  <p:tag name="KSO_WM_UNIT_ID" val="diagram20231104_1*o_h_i*1_1_1"/>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gradient&quot;:[{&quot;brightness&quot;:0.4000000059604645,&quot;colorType&quot;:1,&quot;foreColorIndex&quot;:5,&quot;pos&quot;:0,&quot;transparency&quot;:0},{&quot;brightness&quot;:0,&quot;colorType&quot;:1,&quot;foreColorIndex&quot;:5,&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d"/>
  <p:tag name="KSO_WM_UNIT_FILL_TYPE" val="3"/>
  <p:tag name="KSO_WM_UNIT_TEXT_FILL_FORE_SCHEMECOLOR_INDEX" val="1"/>
  <p:tag name="KSO_WM_UNIT_TEXT_FILL_TYPE" val="1"/>
  <p:tag name="KSO_WM_DIAGRAM_USE_COLOR_VALUE" val="{&quot;color_scheme&quot;:1,&quot;color_type&quot;:1,&quot;theme_color_indexes&quot;:[5,6,5,6,5,6]}"/>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1"/>
  <p:tag name="KSO_WM_UNIT_ID" val="diagram20231104_1*o_h_i*1_3_1"/>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gradient&quot;:[{&quot;brightness&quot;:0.4000000059604645,&quot;colorType&quot;:1,&quot;foreColorIndex&quot;:7,&quot;pos&quot;:0,&quot;transparency&quot;:0},{&quot;brightness&quot;:0,&quot;colorType&quot;:1,&quot;foreColorIndex&quot;:7,&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d"/>
  <p:tag name="KSO_WM_UNIT_FILL_TYPE" val="3"/>
  <p:tag name="KSO_WM_UNIT_TEXT_FILL_FORE_SCHEMECOLOR_INDEX" val="1"/>
  <p:tag name="KSO_WM_UNIT_TEXT_FILL_TYPE" val="1"/>
  <p:tag name="KSO_WM_DIAGRAM_USE_COLOR_VALUE" val="{&quot;color_scheme&quot;:1,&quot;color_type&quot;:1,&quot;theme_color_indexes&quot;:[5,6,5,6,5,6]}"/>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1"/>
  <p:tag name="KSO_WM_UNIT_ID" val="diagram20231104_1*o_h_i*1_2_1"/>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gradient&quot;:[{&quot;brightness&quot;:0.4000000059604645,&quot;colorType&quot;:1,&quot;foreColorIndex&quot;:6,&quot;pos&quot;:0,&quot;transparency&quot;:0},{&quot;brightness&quot;:0,&quot;colorType&quot;:1,&quot;foreColorIndex&quot;:6,&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d"/>
  <p:tag name="KSO_WM_UNIT_FILL_TYPE" val="3"/>
  <p:tag name="KSO_WM_UNIT_TEXT_FILL_FORE_SCHEMECOLOR_INDEX" val="1"/>
  <p:tag name="KSO_WM_UNIT_TEXT_FILL_TYPE" val="1"/>
  <p:tag name="KSO_WM_DIAGRAM_USE_COLOR_VALUE" val="{&quot;color_scheme&quot;:1,&quot;color_type&quot;:1,&quot;theme_color_indexes&quot;:[5,6,5,6,5,6]}"/>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1_3"/>
  <p:tag name="KSO_WM_UNIT_ID" val="diagram20231104_1*o_h_i*1_1_3"/>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gradient&quot;:[{&quot;brightness&quot;:0.4000000059604645,&quot;colorType&quot;:1,&quot;foreColorIndex&quot;:5,&quot;pos&quot;:0,&quot;transparency&quot;:0},{&quot;brightness&quot;:0,&quot;colorType&quot;:1,&quot;foreColorIndex&quot;:5,&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5,6,5,6,5,6]}"/>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3"/>
  <p:tag name="KSO_WM_UNIT_ID" val="diagram20231104_1*o_h_i*1_3_3"/>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gradient&quot;:[{&quot;brightness&quot;:0.4000000059604645,&quot;colorType&quot;:1,&quot;foreColorIndex&quot;:7,&quot;pos&quot;:0,&quot;transparency&quot;:0},{&quot;brightness&quot;:0,&quot;colorType&quot;:1,&quot;foreColorIndex&quot;:7,&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5,6,5,6,5,6]}"/>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3"/>
  <p:tag name="KSO_WM_UNIT_ID" val="diagram20231104_1*o_h_i*1_2_3"/>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gradient&quot;:[{&quot;brightness&quot;:0.4000000059604645,&quot;colorType&quot;:1,&quot;foreColorIndex&quot;:6,&quot;pos&quot;:0,&quot;transparency&quot;:0},{&quot;brightness&quot;:0,&quot;colorType&quot;:1,&quot;foreColorIndex&quot;:6,&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5,6,5,6,5,6]}"/>
</p:tagLst>
</file>

<file path=ppt/tags/tag8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o_h_a"/>
  <p:tag name="KSO_WM_UNIT_INDEX" val="1_2_1"/>
  <p:tag name="KSO_WM_UNIT_ID" val="diagram20231104_1*o_h_a*1_2_1"/>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GROUP_CODE" val="o1-1"/>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9.xml><?xml version="1.0" encoding="utf-8"?>
<p:tagLst xmlns:p="http://schemas.openxmlformats.org/presentationml/2006/main">
  <p:tag name="KSO_WM_DIAGRAM_VIRTUALLY_FRAME" val="{&quot;height&quot;:316.8292125984252,&quot;left&quot;:368.17496062992126,&quot;top&quot;:113.4,&quot;width&quot;:429.99874015748026}"/>
</p:tagLst>
</file>

<file path=ppt/tags/tag9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o_h_f"/>
  <p:tag name="KSO_WM_UNIT_INDEX" val="1_2_1"/>
  <p:tag name="KSO_WM_UNIT_ID" val="diagram20231104_1*o_h_f*1_2_1"/>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GROUP_CODE" val="o1-1"/>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9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o_h_a"/>
  <p:tag name="KSO_WM_UNIT_INDEX" val="1_1_1"/>
  <p:tag name="KSO_WM_UNIT_ID" val="diagram20231104_1*o_h_a*1_1_1"/>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GROUP_CODE" val="o1-1"/>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9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o_h_f"/>
  <p:tag name="KSO_WM_UNIT_INDEX" val="1_1_1"/>
  <p:tag name="KSO_WM_UNIT_ID" val="diagram20231104_1*o_h_f*1_1_1"/>
  <p:tag name="KSO_WM_TEMPLATE_CATEGORY" val="diagram"/>
  <p:tag name="KSO_WM_TEMPLATE_INDEX" val="20231104"/>
  <p:tag name="KSO_WM_UNIT_LAYERLEVEL" val="1_1_1"/>
  <p:tag name="KSO_WM_TAG_VERSION" val="3.0"/>
  <p:tag name="KSO_WM_BEAUTIFY_FLAG" val="#wm#"/>
  <p:tag name="KSO_WM_DIAGRAM_VERSION" val="3"/>
  <p:tag name="KSO_WM_DIAGRAM_COLOR_TRICK" val="4"/>
  <p:tag name="KSO_WM_DIAGRAM_COLOR_TEXT_CAN_REMOVE" val="n"/>
  <p:tag name="KSO_WM_DIAGRAM_GROUP_CODE" val="o1-1"/>
  <p:tag name="KSO_WM_DIAGRAM_MAX_ITEMCNT" val="6"/>
  <p:tag name="KSO_WM_DIAGRAM_MIN_ITEMCNT" val="3"/>
  <p:tag name="KSO_WM_DIAGRAM_VIRTUALLY_FRAME" val="{&quot;height&quot;:457.4729181846653,&quot;left&quot;:5.058941650390625,&quot;top&quot;:77.58109756336623,&quot;width&quot;:949.88211669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93.xml><?xml version="1.0" encoding="utf-8"?>
<p:tagLst xmlns:p="http://schemas.openxmlformats.org/presentationml/2006/main">
  <p:tag name="KSO_WM_DIAGRAM_VIRTUALLY_FRAME" val="{&quot;height&quot;:363.29795275590556,&quot;left&quot;:51.3192125984252,&quot;top&quot;:133.34283464566929,&quot;width&quot;:851.7057480314961}"/>
</p:tagLst>
</file>

<file path=ppt/tags/tag94.xml><?xml version="1.0" encoding="utf-8"?>
<p:tagLst xmlns:p="http://schemas.openxmlformats.org/presentationml/2006/main">
  <p:tag name="KSO_WM_DIAGRAM_VIRTUALLY_FRAME" val="{&quot;height&quot;:363.29795275590556,&quot;left&quot;:51.3192125984252,&quot;top&quot;:133.34283464566929,&quot;width&quot;:851.7057480314961}"/>
</p:tagLst>
</file>

<file path=ppt/tags/tag95.xml><?xml version="1.0" encoding="utf-8"?>
<p:tagLst xmlns:p="http://schemas.openxmlformats.org/presentationml/2006/main">
  <p:tag name="KSO_WM_DIAGRAM_VIRTUALLY_FRAME" val="{&quot;height&quot;:363.29795275590556,&quot;left&quot;:51.3192125984252,&quot;top&quot;:133.34283464566929,&quot;width&quot;:851.7057480314961}"/>
</p:tagLst>
</file>

<file path=ppt/tags/tag96.xml><?xml version="1.0" encoding="utf-8"?>
<p:tagLst xmlns:p="http://schemas.openxmlformats.org/presentationml/2006/main">
  <p:tag name="KSO_WM_DIAGRAM_VIRTUALLY_FRAME" val="{&quot;height&quot;:363.29795275590556,&quot;left&quot;:51.3192125984252,&quot;top&quot;:133.34283464566929,&quot;width&quot;:851.7057480314961}"/>
</p:tagLst>
</file>

<file path=ppt/tags/tag97.xml><?xml version="1.0" encoding="utf-8"?>
<p:tagLst xmlns:p="http://schemas.openxmlformats.org/presentationml/2006/main">
  <p:tag name="KSO_WM_DIAGRAM_VIRTUALLY_FRAME" val="{&quot;height&quot;:363.29795275590556,&quot;left&quot;:51.3192125984252,&quot;top&quot;:133.34283464566929,&quot;width&quot;:851.7057480314961}"/>
</p:tagLst>
</file>

<file path=ppt/tags/tag98.xml><?xml version="1.0" encoding="utf-8"?>
<p:tagLst xmlns:p="http://schemas.openxmlformats.org/presentationml/2006/main">
  <p:tag name="KSO_WM_DIAGRAM_VIRTUALLY_FRAME" val="{&quot;height&quot;:363.29795275590556,&quot;left&quot;:51.3192125984252,&quot;top&quot;:133.34283464566929,&quot;width&quot;:851.7057480314961}"/>
</p:tagLst>
</file>

<file path=ppt/tags/tag99.xml><?xml version="1.0" encoding="utf-8"?>
<p:tagLst xmlns:p="http://schemas.openxmlformats.org/presentationml/2006/main">
  <p:tag name="KSO_WM_DIAGRAM_VIRTUALLY_FRAME" val="{&quot;height&quot;:363.29795275590556,&quot;left&quot;:51.3192125984252,&quot;top&quot;:133.34283464566929,&quot;width&quot;:851.7057480314961}"/>
</p:tagLst>
</file>

<file path=ppt/theme/theme1.xml><?xml version="1.0" encoding="utf-8"?>
<a:theme xmlns:a="http://schemas.openxmlformats.org/drawingml/2006/main" name="Office Theme">
  <a:themeElements>
    <a:clrScheme name="Office">
      <a:dk1>
        <a:srgbClr val="161313"/>
      </a:dk1>
      <a:lt1>
        <a:srgbClr val="FFF4EC"/>
      </a:lt1>
      <a:dk2>
        <a:srgbClr val="161313"/>
      </a:dk2>
      <a:lt2>
        <a:srgbClr val="F0D8CD"/>
      </a:lt2>
      <a:accent1>
        <a:srgbClr val="DD0401"/>
      </a:accent1>
      <a:accent2>
        <a:srgbClr val="DD0401"/>
      </a:accent2>
      <a:accent3>
        <a:srgbClr val="E73734"/>
      </a:accent3>
      <a:accent4>
        <a:srgbClr val="F65957"/>
      </a:accent4>
      <a:accent5>
        <a:srgbClr val="F87C7A"/>
      </a:accent5>
      <a:accent6>
        <a:srgbClr val="F5B43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4432</Words>
  <Application>WPS 演示</Application>
  <PresentationFormat>On-screen Show (4:3)</PresentationFormat>
  <Paragraphs>294</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Wingdings</vt:lpstr>
      <vt:lpstr>Noto Sans SC</vt:lpstr>
      <vt:lpstr>微软雅黑</vt:lpstr>
      <vt:lpstr>微软雅黑</vt:lpstr>
      <vt:lpstr>Arial Unicode MS</vt:lpstr>
      <vt:lpstr>Calibri</vt:lpstr>
      <vt:lpstr>标准粗黑</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6</cp:revision>
  <dcterms:created xsi:type="dcterms:W3CDTF">2006-08-16T00:00:00Z</dcterms:created>
  <dcterms:modified xsi:type="dcterms:W3CDTF">2025-03-26T06:05:52Z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8D320F54FF8A49B88E8335D6010D5200_12</vt:lpwstr>
  </property>
  <property fmtid="{D5CDD505-2E9C-101B-9397-08002B2CF9AE}" pid="3" name="KSOProductBuildVer">
    <vt:lpwstr>2052-12.1.0.20305</vt:lpwstr>
  </property>
</Properties>
</file>