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1" r:id="rId3"/>
  </p:sldMasterIdLst>
  <p:notesMasterIdLst>
    <p:notesMasterId r:id="rId14"/>
  </p:notesMasterIdLst>
  <p:sldIdLst>
    <p:sldId id="4667" r:id="rId4"/>
    <p:sldId id="4688" r:id="rId5"/>
    <p:sldId id="4694" r:id="rId6"/>
    <p:sldId id="4695" r:id="rId7"/>
    <p:sldId id="4696" r:id="rId8"/>
    <p:sldId id="4697" r:id="rId9"/>
    <p:sldId id="4698" r:id="rId10"/>
    <p:sldId id="4699" r:id="rId11"/>
    <p:sldId id="4700" r:id="rId12"/>
    <p:sldId id="4686" r:id="rId13"/>
  </p:sldIdLst>
  <p:sldSz cx="12192000" cy="6858000"/>
  <p:notesSz cx="6797675" cy="9926638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5" userDrawn="1">
          <p15:clr>
            <a:srgbClr val="A4A3A4"/>
          </p15:clr>
        </p15:guide>
        <p15:guide id="2" pos="292" userDrawn="1">
          <p15:clr>
            <a:srgbClr val="A4A3A4"/>
          </p15:clr>
        </p15:guide>
        <p15:guide id="3" pos="3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che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2C9"/>
    <a:srgbClr val="5B9BD5"/>
    <a:srgbClr val="FF0201"/>
    <a:srgbClr val="218AE9"/>
    <a:srgbClr val="3C66D8"/>
    <a:srgbClr val="FB6E49"/>
    <a:srgbClr val="48C6EB"/>
    <a:srgbClr val="0A46A4"/>
    <a:srgbClr val="E0E8F3"/>
    <a:srgbClr val="338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6509" autoAdjust="0"/>
  </p:normalViewPr>
  <p:slideViewPr>
    <p:cSldViewPr snapToGrid="0" showGuides="1">
      <p:cViewPr varScale="1">
        <p:scale>
          <a:sx n="73" d="100"/>
          <a:sy n="73" d="100"/>
        </p:scale>
        <p:origin x="43" y="96"/>
      </p:cViewPr>
      <p:guideLst>
        <p:guide orient="horz" pos="4075"/>
        <p:guide pos="292"/>
        <p:guide pos="31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E2DB-D247-40A9-B876-4A57753B0F8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962812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C842B-8951-4F96-B53C-FC68EF154B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524000" y="94619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524000" y="3649193"/>
            <a:ext cx="9144000" cy="1516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151639" y="2401888"/>
            <a:ext cx="6087426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500313"/>
            <a:ext cx="12192318" cy="162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455603" y="3260725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676299" y="3224213"/>
            <a:ext cx="19211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465129" y="318611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54015" y="391477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214265" y="3265488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23792" y="319246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212677" y="392112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320363" y="3890963"/>
            <a:ext cx="847857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320363" y="3797300"/>
            <a:ext cx="847857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0847538" y="3115890"/>
            <a:ext cx="72019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157" y="1779588"/>
            <a:ext cx="635099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4897" y="1857375"/>
            <a:ext cx="5270900" cy="471988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991061" y="3232951"/>
            <a:ext cx="8232024" cy="3095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8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2" y="332656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 b="11111"/>
          <a:stretch>
            <a:fillRect/>
          </a:stretch>
        </p:blipFill>
        <p:spPr>
          <a:xfrm>
            <a:off x="262599" y="332656"/>
            <a:ext cx="936250" cy="57606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2025/2/7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5522913" y="1538288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540375" y="2348880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4" descr="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143000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 bwMode="auto">
          <a:xfrm rot="10800000" flipV="1">
            <a:off x="7413625" y="4929188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 bwMode="auto">
          <a:xfrm rot="10800000" flipV="1">
            <a:off x="2841625" y="4929188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 rot="10800000" flipV="1">
            <a:off x="665163" y="4929188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68"/>
          <p:cNvGrpSpPr/>
          <p:nvPr userDrawn="1"/>
        </p:nvGrpSpPr>
        <p:grpSpPr bwMode="auto">
          <a:xfrm>
            <a:off x="6738938" y="3357563"/>
            <a:ext cx="5275262" cy="1706562"/>
            <a:chOff x="6285683" y="3357562"/>
            <a:chExt cx="5728340" cy="1706460"/>
          </a:xfrm>
        </p:grpSpPr>
        <p:grpSp>
          <p:nvGrpSpPr>
            <p:cNvPr id="17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直角三角形 37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直角三角形 40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8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30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31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直角三角形 32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9" name="图片 62" descr="机器人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图片 63" descr="机器人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图片 64" descr="机器人3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" name="直接连接符 51"/>
          <p:cNvCxnSpPr/>
          <p:nvPr userDrawn="1"/>
        </p:nvCxnSpPr>
        <p:spPr>
          <a:xfrm rot="16200000" flipH="1">
            <a:off x="488156" y="2631282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 rot="16200000" flipH="1">
            <a:off x="1238250" y="2667000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 rot="5400000">
            <a:off x="1893093" y="2631282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 rot="5400000">
            <a:off x="2702718" y="2821782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rot="10800000" flipV="1">
            <a:off x="2952750" y="3214688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4"/>
          <p:cNvGrpSpPr/>
          <p:nvPr userDrawn="1"/>
        </p:nvGrpSpPr>
        <p:grpSpPr bwMode="auto">
          <a:xfrm>
            <a:off x="0" y="3000375"/>
            <a:ext cx="12190413" cy="2790825"/>
            <a:chOff x="0" y="3000375"/>
            <a:chExt cx="12190413" cy="2790825"/>
          </a:xfrm>
        </p:grpSpPr>
        <p:pic>
          <p:nvPicPr>
            <p:cNvPr id="58" name="图片 50" descr="人工智能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" name="组合 58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0" name="矩形 59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62" name="标题 1"/>
          <p:cNvSpPr>
            <a:spLocks noGrp="1"/>
          </p:cNvSpPr>
          <p:nvPr>
            <p:ph type="ctrTitle"/>
          </p:nvPr>
        </p:nvSpPr>
        <p:spPr>
          <a:xfrm>
            <a:off x="5522912" y="1684366"/>
            <a:ext cx="6038849" cy="63976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3" name="副标题 2"/>
          <p:cNvSpPr>
            <a:spLocks noGrp="1"/>
          </p:cNvSpPr>
          <p:nvPr>
            <p:ph type="subTitle" idx="1"/>
          </p:nvPr>
        </p:nvSpPr>
        <p:spPr>
          <a:xfrm>
            <a:off x="5522912" y="1138107"/>
            <a:ext cx="5411788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523776" y="1538288"/>
            <a:ext cx="6066785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541241" y="2348880"/>
            <a:ext cx="6085839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84" descr="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785" y="1143000"/>
            <a:ext cx="600169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 rot="10800000" flipV="1">
            <a:off x="7414784" y="4929188"/>
            <a:ext cx="396937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 rot="10800000" flipV="1">
            <a:off x="2842069" y="4929188"/>
            <a:ext cx="4572714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 rot="10800000" flipV="1">
            <a:off x="665267" y="4929188"/>
            <a:ext cx="1875130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68"/>
          <p:cNvGrpSpPr/>
          <p:nvPr userDrawn="1"/>
        </p:nvGrpSpPr>
        <p:grpSpPr bwMode="auto">
          <a:xfrm>
            <a:off x="6739991" y="3357563"/>
            <a:ext cx="5276086" cy="1706562"/>
            <a:chOff x="6285683" y="3357562"/>
            <a:chExt cx="5728340" cy="1706460"/>
          </a:xfrm>
        </p:grpSpPr>
        <p:grpSp>
          <p:nvGrpSpPr>
            <p:cNvPr id="11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直角三角形 34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2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4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25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直角三角形 26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3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6" name="直接连接符 45"/>
          <p:cNvCxnSpPr/>
          <p:nvPr userDrawn="1"/>
        </p:nvCxnSpPr>
        <p:spPr>
          <a:xfrm rot="16200000" flipH="1">
            <a:off x="488232" y="2631282"/>
            <a:ext cx="357243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rot="16200000" flipH="1">
            <a:off x="1238444" y="2667000"/>
            <a:ext cx="285795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rot="5400000">
            <a:off x="1893389" y="2631282"/>
            <a:ext cx="500141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rot="5400000">
            <a:off x="2703140" y="2821782"/>
            <a:ext cx="214346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rot="10800000" flipV="1">
            <a:off x="2953211" y="3214688"/>
            <a:ext cx="571589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4"/>
          <p:cNvGrpSpPr/>
          <p:nvPr userDrawn="1"/>
        </p:nvGrpSpPr>
        <p:grpSpPr bwMode="auto">
          <a:xfrm>
            <a:off x="0" y="3000375"/>
            <a:ext cx="12192318" cy="2790825"/>
            <a:chOff x="0" y="3000375"/>
            <a:chExt cx="12190413" cy="2790825"/>
          </a:xfrm>
        </p:grpSpPr>
        <p:pic>
          <p:nvPicPr>
            <p:cNvPr id="53" name="图片 50" descr="人工智能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组合 53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5" name="矩形 54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23775" y="1684366"/>
            <a:ext cx="6039793" cy="63976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3775" y="1138107"/>
            <a:ext cx="5412634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57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2" y="332656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 b="11111"/>
          <a:stretch>
            <a:fillRect/>
          </a:stretch>
        </p:blipFill>
        <p:spPr>
          <a:xfrm>
            <a:off x="262599" y="404664"/>
            <a:ext cx="936250" cy="57606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16200000" flipV="1">
            <a:off x="-495377" y="4156075"/>
            <a:ext cx="352162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6773333" y="1857375"/>
            <a:ext cx="4561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>
            <a:spLocks noChangeArrowheads="1"/>
          </p:cNvSpPr>
          <p:nvPr userDrawn="1"/>
        </p:nvSpPr>
        <p:spPr bwMode="auto">
          <a:xfrm>
            <a:off x="7913336" y="1262063"/>
            <a:ext cx="154964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334934" y="1857375"/>
            <a:ext cx="0" cy="4065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10800000" flipV="1">
            <a:off x="900254" y="5929313"/>
            <a:ext cx="1043468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787083" y="5806404"/>
            <a:ext cx="409584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1" name="图片 56" descr="机器人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46" y="1143000"/>
            <a:ext cx="909779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2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88" y="2357438"/>
            <a:ext cx="3737559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pic>
        <p:nvPicPr>
          <p:cNvPr id="19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过渡页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775459" y="1901852"/>
            <a:ext cx="8109599" cy="577395"/>
          </a:xfrm>
          <a:prstGeom prst="rect">
            <a:avLst/>
          </a:prstGeom>
        </p:spPr>
        <p:txBody>
          <a:bodyPr/>
          <a:lstStyle>
            <a:lvl1pPr marL="179705"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35665" y="2538810"/>
            <a:ext cx="10777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635665" y="2598369"/>
            <a:ext cx="10777411" cy="52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6"/>
          </p:nvPr>
        </p:nvSpPr>
        <p:spPr>
          <a:xfrm>
            <a:off x="1067781" y="2778161"/>
            <a:ext cx="7821520" cy="914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专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专题页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" y="2929175"/>
            <a:ext cx="12192317" cy="466972"/>
          </a:xfrm>
          <a:prstGeom prst="rect">
            <a:avLst/>
          </a:prstGeom>
        </p:spPr>
        <p:txBody>
          <a:bodyPr/>
          <a:lstStyle>
            <a:lvl1pPr marL="179705" algn="ctr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126830" y="3468602"/>
            <a:ext cx="7706060" cy="876870"/>
            <a:chOff x="1054646" y="3468602"/>
            <a:chExt cx="7704856" cy="876870"/>
          </a:xfrm>
        </p:grpSpPr>
        <p:sp>
          <p:nvSpPr>
            <p:cNvPr id="5" name="弧形 4"/>
            <p:cNvSpPr/>
            <p:nvPr userDrawn="1"/>
          </p:nvSpPr>
          <p:spPr>
            <a:xfrm>
              <a:off x="4060979" y="3615222"/>
              <a:ext cx="4698523" cy="730250"/>
            </a:xfrm>
            <a:prstGeom prst="arc">
              <a:avLst>
                <a:gd name="adj1" fmla="val 16200000"/>
                <a:gd name="adj2" fmla="val 139703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/>
            <p:cNvSpPr/>
            <p:nvPr userDrawn="1"/>
          </p:nvSpPr>
          <p:spPr>
            <a:xfrm>
              <a:off x="1054646" y="3615222"/>
              <a:ext cx="4698523" cy="730250"/>
            </a:xfrm>
            <a:prstGeom prst="arc">
              <a:avLst>
                <a:gd name="adj1" fmla="val 16200000"/>
                <a:gd name="adj2" fmla="val 139703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5870625" y="3468602"/>
              <a:ext cx="44506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视频页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" y="2818012"/>
            <a:ext cx="12192317" cy="466972"/>
          </a:xfrm>
          <a:prstGeom prst="rect">
            <a:avLst/>
          </a:prstGeom>
        </p:spPr>
        <p:txBody>
          <a:bodyPr/>
          <a:lstStyle>
            <a:lvl1pPr marL="179705" algn="ctr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 hasCustomPrompt="1"/>
          </p:nvPr>
        </p:nvSpPr>
        <p:spPr>
          <a:xfrm>
            <a:off x="1720989" y="3541383"/>
            <a:ext cx="8750339" cy="19038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76" y="1324372"/>
            <a:ext cx="1368366" cy="1368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38091" y="1013994"/>
            <a:ext cx="10972928" cy="474971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9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70198" y="260648"/>
            <a:ext cx="5907836" cy="466972"/>
          </a:xfrm>
          <a:prstGeom prst="rect">
            <a:avLst/>
          </a:prstGeom>
        </p:spPr>
        <p:txBody>
          <a:bodyPr/>
          <a:lstStyle>
            <a:lvl1pPr marL="179705" algn="l"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134444"/>
            <a:ext cx="5978268" cy="605728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241078" y="189151"/>
            <a:ext cx="5907836" cy="233486"/>
          </a:xfrm>
          <a:prstGeom prst="rect">
            <a:avLst/>
          </a:prstGeom>
        </p:spPr>
        <p:txBody>
          <a:bodyPr/>
          <a:lstStyle>
            <a:lvl1pPr marL="179705"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52079" y="2079943"/>
            <a:ext cx="4674870" cy="5715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305050"/>
            <a:ext cx="12192635" cy="3073400"/>
          </a:xfrm>
          <a:prstGeom prst="rect">
            <a:avLst/>
          </a:prstGeom>
          <a:gradFill>
            <a:gsLst>
              <a:gs pos="94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660073" y="4629785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880769" y="4593273"/>
            <a:ext cx="19211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669599" y="455517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658485" y="528383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418735" y="4634548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28262" y="456152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417147" y="529018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524833" y="5260023"/>
            <a:ext cx="847857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524833" y="5166360"/>
            <a:ext cx="847857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1052008" y="4484950"/>
            <a:ext cx="72019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" y="1333500"/>
            <a:ext cx="75184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85" y="1483360"/>
            <a:ext cx="3799840" cy="58674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课</a:t>
            </a:r>
            <a:r>
              <a:rPr lang="en-US" altLang="zh-CN" dirty="0"/>
              <a:t> </a:t>
            </a:r>
            <a:r>
              <a:rPr lang="zh-CN" altLang="en-US" dirty="0"/>
              <a:t>后</a:t>
            </a:r>
            <a:r>
              <a:rPr lang="en-US" altLang="zh-CN" dirty="0"/>
              <a:t> </a:t>
            </a:r>
            <a:r>
              <a:rPr lang="zh-CN" altLang="en-US" dirty="0"/>
              <a:t>任</a:t>
            </a:r>
            <a:r>
              <a:rPr lang="en-US" altLang="zh-CN" dirty="0"/>
              <a:t> </a:t>
            </a:r>
            <a:r>
              <a:rPr lang="zh-CN" altLang="en-US" dirty="0"/>
              <a:t>务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" y="36014"/>
            <a:ext cx="1853791" cy="7926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39" y="6329993"/>
            <a:ext cx="2071006" cy="333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48" y="-165916"/>
            <a:ext cx="1853791" cy="792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cxnSp>
        <p:nvCxnSpPr>
          <p:cNvPr id="28" name="肘形连接符 13"/>
          <p:cNvCxnSpPr/>
          <p:nvPr userDrawn="1"/>
        </p:nvCxnSpPr>
        <p:spPr>
          <a:xfrm flipV="1">
            <a:off x="0" y="539573"/>
            <a:ext cx="12190413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>
            <a:spLocks noGrp="1"/>
          </p:cNvSpPr>
          <p:nvPr>
            <p:ph type="title" hasCustomPrompt="1"/>
          </p:nvPr>
        </p:nvSpPr>
        <p:spPr>
          <a:xfrm>
            <a:off x="191135" y="247015"/>
            <a:ext cx="3949065" cy="466725"/>
          </a:xfrm>
          <a:prstGeom prst="rect">
            <a:avLst/>
          </a:prstGeom>
        </p:spPr>
        <p:txBody>
          <a:bodyPr/>
          <a:lstStyle>
            <a:lvl1pPr marL="179705"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590145" y="2314575"/>
            <a:ext cx="4064000" cy="1196975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1931" tIns="90965" rIns="181931" bIns="90965" rtlCol="0">
            <a:spAutoFit/>
          </a:bodyPr>
          <a:lstStyle/>
          <a:p>
            <a:pPr algn="ctr" defTabSz="1169670">
              <a:lnSpc>
                <a:spcPct val="150000"/>
              </a:lnSpc>
            </a:pPr>
            <a:endParaRPr lang="zh-CN" altLang="en-US" sz="4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5BE-ACD3-46D3-8C8B-8C37047E93AD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29B-E0D1-477F-8A79-069CCFE06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2" y="255217"/>
            <a:ext cx="1557413" cy="543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16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>
            <a:off x="5522913" y="1943640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40375" y="2678032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8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548352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矩形 61"/>
          <p:cNvSpPr/>
          <p:nvPr/>
        </p:nvSpPr>
        <p:spPr bwMode="auto">
          <a:xfrm rot="10800000" flipV="1">
            <a:off x="7413625" y="5258340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矩形 62"/>
          <p:cNvSpPr/>
          <p:nvPr/>
        </p:nvSpPr>
        <p:spPr bwMode="auto">
          <a:xfrm rot="10800000" flipV="1">
            <a:off x="2841625" y="5258340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矩形 63"/>
          <p:cNvSpPr/>
          <p:nvPr/>
        </p:nvSpPr>
        <p:spPr bwMode="auto">
          <a:xfrm rot="10800000" flipV="1">
            <a:off x="665163" y="5258340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5" name="组合 68"/>
          <p:cNvGrpSpPr/>
          <p:nvPr/>
        </p:nvGrpSpPr>
        <p:grpSpPr bwMode="auto">
          <a:xfrm>
            <a:off x="6738938" y="3686715"/>
            <a:ext cx="5275262" cy="1706562"/>
            <a:chOff x="6285683" y="3357562"/>
            <a:chExt cx="5728340" cy="1706460"/>
          </a:xfrm>
        </p:grpSpPr>
        <p:grpSp>
          <p:nvGrpSpPr>
            <p:cNvPr id="66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5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6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7" name="直角三角形 86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8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9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0" name="直角三角形 89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67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79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80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1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2" name="直角三角形 81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68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1" name="直接连接符 100"/>
          <p:cNvCxnSpPr/>
          <p:nvPr/>
        </p:nvCxnSpPr>
        <p:spPr>
          <a:xfrm rot="16200000" flipH="1">
            <a:off x="488156" y="2960434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6200000" flipH="1">
            <a:off x="1238250" y="2996152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>
            <a:off x="1893093" y="2960434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702718" y="3150934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10800000" flipV="1">
            <a:off x="2952750" y="3543840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54"/>
          <p:cNvGrpSpPr/>
          <p:nvPr/>
        </p:nvGrpSpPr>
        <p:grpSpPr bwMode="auto">
          <a:xfrm>
            <a:off x="0" y="3300952"/>
            <a:ext cx="12190413" cy="2790825"/>
            <a:chOff x="0" y="3019425"/>
            <a:chExt cx="12190413" cy="2790825"/>
          </a:xfrm>
        </p:grpSpPr>
        <p:pic>
          <p:nvPicPr>
            <p:cNvPr id="107" name="图片 50" descr="人工智能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1942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8" name="组合 107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09" name="矩形 108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11" name="标题 1"/>
          <p:cNvSpPr txBox="1"/>
          <p:nvPr/>
        </p:nvSpPr>
        <p:spPr>
          <a:xfrm>
            <a:off x="6840855" y="2094865"/>
            <a:ext cx="3470275" cy="64008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HDFS</a:t>
            </a:r>
            <a:r>
              <a:rPr lang="zh-CN" altLang="en-US" dirty="0">
                <a:solidFill>
                  <a:schemeClr val="tx1"/>
                </a:solidFill>
              </a:rPr>
              <a:t>概述</a:t>
            </a:r>
          </a:p>
        </p:txBody>
      </p:sp>
      <p:sp>
        <p:nvSpPr>
          <p:cNvPr id="112" name="副标题 2"/>
          <p:cNvSpPr>
            <a:spLocks noGrp="1"/>
          </p:cNvSpPr>
          <p:nvPr>
            <p:ph type="subTitle" idx="1"/>
          </p:nvPr>
        </p:nvSpPr>
        <p:spPr>
          <a:xfrm>
            <a:off x="6849745" y="1473200"/>
            <a:ext cx="3442335" cy="4089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HDFS</a:t>
            </a:r>
            <a:r>
              <a:rPr lang="zh-CN" altLang="en-US" sz="2400" dirty="0">
                <a:solidFill>
                  <a:schemeClr val="tx1"/>
                </a:solidFill>
              </a:rPr>
              <a:t>原理及应用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04900" y="1461770"/>
            <a:ext cx="2256790" cy="471805"/>
          </a:xfrm>
        </p:spPr>
        <p:txBody>
          <a:bodyPr/>
          <a:lstStyle/>
          <a:p>
            <a:r>
              <a:rPr lang="zh-CN" altLang="en-US" b="1" dirty="0"/>
              <a:t>课</a:t>
            </a:r>
            <a:r>
              <a:rPr lang="en-US" altLang="zh-CN" b="1" dirty="0"/>
              <a:t> </a:t>
            </a:r>
            <a:r>
              <a:rPr lang="zh-CN" altLang="en-US" b="1" dirty="0"/>
              <a:t>后</a:t>
            </a:r>
            <a:r>
              <a:rPr lang="en-US" altLang="zh-CN" b="1" dirty="0"/>
              <a:t> </a:t>
            </a:r>
            <a:r>
              <a:rPr lang="zh-CN" altLang="en-US" b="1" dirty="0"/>
              <a:t>任</a:t>
            </a:r>
            <a:r>
              <a:rPr lang="en-US" altLang="zh-CN" b="1" dirty="0"/>
              <a:t> </a:t>
            </a:r>
            <a:r>
              <a:rPr lang="zh-CN" altLang="en-US" b="1" dirty="0"/>
              <a:t>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99460" y="2700020"/>
            <a:ext cx="57759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完成博思平台线上作业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481231" y="1672538"/>
            <a:ext cx="486000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6"/>
          <p:cNvSpPr txBox="1">
            <a:spLocks noChangeArrowheads="1"/>
          </p:cNvSpPr>
          <p:nvPr/>
        </p:nvSpPr>
        <p:spPr bwMode="auto">
          <a:xfrm>
            <a:off x="2678966" y="1077861"/>
            <a:ext cx="1549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498059" y="1679523"/>
            <a:ext cx="0" cy="4176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981389" y="5622202"/>
            <a:ext cx="409520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1" name="图片 56" descr="机器人4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49" y="974673"/>
            <a:ext cx="9096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52" descr="1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29" y="2138533"/>
            <a:ext cx="373697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6452511" y="2721634"/>
            <a:ext cx="4982200" cy="631825"/>
            <a:chOff x="838622" y="3429000"/>
            <a:chExt cx="4982200" cy="631825"/>
          </a:xfrm>
        </p:grpSpPr>
        <p:sp>
          <p:nvSpPr>
            <p:cNvPr id="4" name="菱形 3"/>
            <p:cNvSpPr/>
            <p:nvPr>
              <p:custDataLst>
                <p:tags r:id="rId10"/>
              </p:custDataLst>
            </p:nvPr>
          </p:nvSpPr>
          <p:spPr>
            <a:xfrm>
              <a:off x="838622" y="3429000"/>
              <a:ext cx="842963" cy="631825"/>
            </a:xfrm>
            <a:prstGeom prst="diamond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5" name="TextBox 72"/>
            <p:cNvSpPr txBox="1"/>
            <p:nvPr>
              <p:custDataLst>
                <p:tags r:id="rId11"/>
              </p:custDataLst>
            </p:nvPr>
          </p:nvSpPr>
          <p:spPr>
            <a:xfrm>
              <a:off x="1818787" y="3549649"/>
              <a:ext cx="40020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优缺点</a:t>
              </a:r>
            </a:p>
          </p:txBody>
        </p:sp>
      </p:grpSp>
      <p:sp>
        <p:nvSpPr>
          <p:cNvPr id="6" name="菱形 5"/>
          <p:cNvSpPr/>
          <p:nvPr>
            <p:custDataLst>
              <p:tags r:id="rId2"/>
            </p:custDataLst>
          </p:nvPr>
        </p:nvSpPr>
        <p:spPr>
          <a:xfrm>
            <a:off x="6452194" y="3579055"/>
            <a:ext cx="843280" cy="631825"/>
          </a:xfrm>
          <a:prstGeom prst="diamond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Consolas" panose="020B0609020204030204" pitchFamily="49" charset="0"/>
              </a:rPr>
              <a:t>3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6452511" y="1864213"/>
            <a:ext cx="4580566" cy="631825"/>
            <a:chOff x="838622" y="3429000"/>
            <a:chExt cx="4580566" cy="631825"/>
          </a:xfrm>
        </p:grpSpPr>
        <p:sp>
          <p:nvSpPr>
            <p:cNvPr id="8" name="菱形 7"/>
            <p:cNvSpPr/>
            <p:nvPr>
              <p:custDataLst>
                <p:tags r:id="rId8"/>
              </p:custDataLst>
            </p:nvPr>
          </p:nvSpPr>
          <p:spPr>
            <a:xfrm>
              <a:off x="838622" y="3429000"/>
              <a:ext cx="842963" cy="631825"/>
            </a:xfrm>
            <a:prstGeom prst="diamond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latin typeface="Consolas" panose="020B0609020204030204" pitchFamily="49" charset="0"/>
                </a:rPr>
                <a:t>1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sp>
          <p:nvSpPr>
            <p:cNvPr id="9" name="TextBox 72"/>
            <p:cNvSpPr txBox="1"/>
            <p:nvPr>
              <p:custDataLst>
                <p:tags r:id="rId9"/>
              </p:custDataLst>
            </p:nvPr>
          </p:nvSpPr>
          <p:spPr>
            <a:xfrm>
              <a:off x="1818788" y="3540334"/>
              <a:ext cx="36004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背景及定义</a:t>
              </a:r>
            </a:p>
          </p:txBody>
        </p:sp>
      </p:grpSp>
      <p:sp>
        <p:nvSpPr>
          <p:cNvPr id="12" name="TextBox 72"/>
          <p:cNvSpPr txBox="1"/>
          <p:nvPr>
            <p:custDataLst>
              <p:tags r:id="rId4"/>
            </p:custDataLst>
          </p:nvPr>
        </p:nvSpPr>
        <p:spPr>
          <a:xfrm>
            <a:off x="7432676" y="3672148"/>
            <a:ext cx="36004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组成架构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CEC32ED-E8D5-5109-6CDB-F275F1DE5E9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452511" y="4436476"/>
            <a:ext cx="4982200" cy="631825"/>
            <a:chOff x="838622" y="3429000"/>
            <a:chExt cx="4982200" cy="631825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116A68D2-8707-CA64-78A4-22796F68FDF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38622" y="3429000"/>
              <a:ext cx="842963" cy="631825"/>
            </a:xfrm>
            <a:prstGeom prst="diamond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5" name="TextBox 72">
              <a:extLst>
                <a:ext uri="{FF2B5EF4-FFF2-40B4-BE49-F238E27FC236}">
                  <a16:creationId xmlns:a16="http://schemas.microsoft.com/office/drawing/2014/main" id="{D41DD3A4-946A-2C94-B678-C896996476E4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818787" y="3549649"/>
              <a:ext cx="40020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文件块大小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FC88EF5-6CED-0458-0D02-EE31B129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背景及定义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128978-DE38-B674-165E-3E1C67D7C41C}"/>
              </a:ext>
            </a:extLst>
          </p:cNvPr>
          <p:cNvSpPr txBox="1"/>
          <p:nvPr/>
        </p:nvSpPr>
        <p:spPr>
          <a:xfrm>
            <a:off x="317936" y="1123882"/>
            <a:ext cx="11443139" cy="3363741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21463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产生背景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随着数据量越来越大，在一个操作系统存不下所有的数据，那么就分配到更多的操作系统管理的磁盘中，但是不方便管理和维护，迫切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需要一种系统来管理多台机器上的文件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，这就是分布式文件管理系统。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只是分布式文件管理系统中的一种。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1463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 Distributed File System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），它是一个文件系统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，用于存储文件，通过目录树来定位文件；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其次，它是分布式的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，由很多服务器联合起来实现其功能，集群中的服务器有各自的角色。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的使用场景：适合一次写入，多次读出的场景。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一个文件经过创建、写入和关闭之后就不需要改变。</a:t>
            </a:r>
          </a:p>
        </p:txBody>
      </p:sp>
    </p:spTree>
    <p:extLst>
      <p:ext uri="{BB962C8B-B14F-4D97-AF65-F5344CB8AC3E}">
        <p14:creationId xmlns:p14="http://schemas.microsoft.com/office/powerpoint/2010/main" val="33827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54BF8-9B64-BA5B-03C4-E10ECC08C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2A33FC-ACD5-EFF6-1600-43863E9E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优缺点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4184B2-EE6F-F5A4-D184-F7B75DFA1925}"/>
              </a:ext>
            </a:extLst>
          </p:cNvPr>
          <p:cNvSpPr/>
          <p:nvPr/>
        </p:nvSpPr>
        <p:spPr>
          <a:xfrm>
            <a:off x="504669" y="854263"/>
            <a:ext cx="1354858" cy="550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200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优点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2DAEBA-5A28-0F7E-A863-49A11C43FB01}"/>
              </a:ext>
            </a:extLst>
          </p:cNvPr>
          <p:cNvSpPr/>
          <p:nvPr/>
        </p:nvSpPr>
        <p:spPr>
          <a:xfrm>
            <a:off x="997753" y="1412038"/>
            <a:ext cx="17235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）高容错性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BE1C49-F7C1-905A-50B8-2696E26AF4F8}"/>
              </a:ext>
            </a:extLst>
          </p:cNvPr>
          <p:cNvSpPr/>
          <p:nvPr/>
        </p:nvSpPr>
        <p:spPr>
          <a:xfrm>
            <a:off x="1573817" y="1780266"/>
            <a:ext cx="6912768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数据自动保存多个副本。它通过增加副本的形式，提高容错性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F92CE9-E087-811C-B3D4-927BEADCB40E}"/>
              </a:ext>
            </a:extLst>
          </p:cNvPr>
          <p:cNvSpPr/>
          <p:nvPr/>
        </p:nvSpPr>
        <p:spPr>
          <a:xfrm>
            <a:off x="997753" y="3934656"/>
            <a:ext cx="24160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）适合处理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大数据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982AD2-8B9D-5076-BCFE-E4E1BD5EA046}"/>
              </a:ext>
            </a:extLst>
          </p:cNvPr>
          <p:cNvSpPr/>
          <p:nvPr/>
        </p:nvSpPr>
        <p:spPr>
          <a:xfrm>
            <a:off x="1573817" y="4334597"/>
            <a:ext cx="7848872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数据规模：能够处理数据规模达到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、甚至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级别的数据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9CC24-D270-0713-390F-3FE1070CBE29}"/>
              </a:ext>
            </a:extLst>
          </p:cNvPr>
          <p:cNvSpPr/>
          <p:nvPr/>
        </p:nvSpPr>
        <p:spPr>
          <a:xfrm>
            <a:off x="1573817" y="2785784"/>
            <a:ext cx="4824536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某一个副本丢失以后，它可以自动恢复。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8028FE-1D04-5E2F-AAF0-D362143ED615}"/>
              </a:ext>
            </a:extLst>
          </p:cNvPr>
          <p:cNvSpPr/>
          <p:nvPr/>
        </p:nvSpPr>
        <p:spPr>
          <a:xfrm>
            <a:off x="2205776" y="2260379"/>
            <a:ext cx="952217" cy="497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109295-A5F9-E2BD-D4C8-E775CD643CB9}"/>
              </a:ext>
            </a:extLst>
          </p:cNvPr>
          <p:cNvSpPr/>
          <p:nvPr/>
        </p:nvSpPr>
        <p:spPr>
          <a:xfrm>
            <a:off x="2365905" y="2366878"/>
            <a:ext cx="703494" cy="31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副本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DECE29-B254-4DE8-EE40-522F53424B49}"/>
              </a:ext>
            </a:extLst>
          </p:cNvPr>
          <p:cNvSpPr/>
          <p:nvPr/>
        </p:nvSpPr>
        <p:spPr>
          <a:xfrm>
            <a:off x="3612587" y="2260379"/>
            <a:ext cx="952217" cy="497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4BE025A-D8C2-3B6A-73AB-AE5CEECDBF8E}"/>
              </a:ext>
            </a:extLst>
          </p:cNvPr>
          <p:cNvSpPr/>
          <p:nvPr/>
        </p:nvSpPr>
        <p:spPr>
          <a:xfrm>
            <a:off x="3772716" y="2366878"/>
            <a:ext cx="703494" cy="31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副本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1607B1-1441-8DB0-73BC-4E78A6C4C963}"/>
              </a:ext>
            </a:extLst>
          </p:cNvPr>
          <p:cNvSpPr/>
          <p:nvPr/>
        </p:nvSpPr>
        <p:spPr>
          <a:xfrm>
            <a:off x="5044547" y="2254535"/>
            <a:ext cx="952217" cy="497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7488C5-8D0A-61BA-D58C-25B9BBC5FA25}"/>
              </a:ext>
            </a:extLst>
          </p:cNvPr>
          <p:cNvSpPr/>
          <p:nvPr/>
        </p:nvSpPr>
        <p:spPr>
          <a:xfrm>
            <a:off x="5204676" y="2361034"/>
            <a:ext cx="703494" cy="31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副本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837A7C-70FF-8C4E-9688-72CC41C36367}"/>
              </a:ext>
            </a:extLst>
          </p:cNvPr>
          <p:cNvCxnSpPr/>
          <p:nvPr/>
        </p:nvCxnSpPr>
        <p:spPr>
          <a:xfrm>
            <a:off x="5274409" y="2156925"/>
            <a:ext cx="697066" cy="6327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710139B-02C3-3C43-C131-2F6B2295B1F3}"/>
              </a:ext>
            </a:extLst>
          </p:cNvPr>
          <p:cNvCxnSpPr/>
          <p:nvPr/>
        </p:nvCxnSpPr>
        <p:spPr>
          <a:xfrm flipH="1">
            <a:off x="5199509" y="2189198"/>
            <a:ext cx="708661" cy="6004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41C5214-8571-EB02-5BAD-5682260C7FDD}"/>
              </a:ext>
            </a:extLst>
          </p:cNvPr>
          <p:cNvSpPr/>
          <p:nvPr/>
        </p:nvSpPr>
        <p:spPr>
          <a:xfrm>
            <a:off x="2205776" y="3286948"/>
            <a:ext cx="952217" cy="497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61F88FF-1B1C-A0EB-A2E7-46F601D3ED0A}"/>
              </a:ext>
            </a:extLst>
          </p:cNvPr>
          <p:cNvSpPr/>
          <p:nvPr/>
        </p:nvSpPr>
        <p:spPr>
          <a:xfrm>
            <a:off x="2365905" y="3393447"/>
            <a:ext cx="703494" cy="31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副本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2C8956-513C-FAC4-5886-CC7F144854F8}"/>
              </a:ext>
            </a:extLst>
          </p:cNvPr>
          <p:cNvSpPr/>
          <p:nvPr/>
        </p:nvSpPr>
        <p:spPr>
          <a:xfrm>
            <a:off x="3612587" y="3286948"/>
            <a:ext cx="952217" cy="497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0903311-DEEF-5A8E-E543-ED6C139E8AA5}"/>
              </a:ext>
            </a:extLst>
          </p:cNvPr>
          <p:cNvSpPr/>
          <p:nvPr/>
        </p:nvSpPr>
        <p:spPr>
          <a:xfrm>
            <a:off x="3772716" y="3393447"/>
            <a:ext cx="703494" cy="31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副本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46496E-8B02-EA1B-241E-E74058FC9EE7}"/>
              </a:ext>
            </a:extLst>
          </p:cNvPr>
          <p:cNvSpPr/>
          <p:nvPr/>
        </p:nvSpPr>
        <p:spPr>
          <a:xfrm>
            <a:off x="5044547" y="3281104"/>
            <a:ext cx="952217" cy="497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692E73A-E454-0F52-4F06-4AD170A9FA12}"/>
              </a:ext>
            </a:extLst>
          </p:cNvPr>
          <p:cNvSpPr/>
          <p:nvPr/>
        </p:nvSpPr>
        <p:spPr>
          <a:xfrm>
            <a:off x="5204676" y="3387603"/>
            <a:ext cx="703494" cy="31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副本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66C1748-BAD2-4DCB-74D5-32DD383290C9}"/>
              </a:ext>
            </a:extLst>
          </p:cNvPr>
          <p:cNvCxnSpPr/>
          <p:nvPr/>
        </p:nvCxnSpPr>
        <p:spPr>
          <a:xfrm>
            <a:off x="5274409" y="3183494"/>
            <a:ext cx="697066" cy="6327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F5C8C06-8E3E-AADF-6DDE-D1B6D24CED86}"/>
              </a:ext>
            </a:extLst>
          </p:cNvPr>
          <p:cNvCxnSpPr/>
          <p:nvPr/>
        </p:nvCxnSpPr>
        <p:spPr>
          <a:xfrm flipH="1">
            <a:off x="5199509" y="3215767"/>
            <a:ext cx="708661" cy="6004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6966F21-FF6E-12DF-D4EB-E42966A4C6F0}"/>
              </a:ext>
            </a:extLst>
          </p:cNvPr>
          <p:cNvSpPr/>
          <p:nvPr/>
        </p:nvSpPr>
        <p:spPr>
          <a:xfrm>
            <a:off x="6466437" y="3272261"/>
            <a:ext cx="952217" cy="497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7F16B72-83AF-268B-F60F-1FB6F311C46D}"/>
              </a:ext>
            </a:extLst>
          </p:cNvPr>
          <p:cNvSpPr/>
          <p:nvPr/>
        </p:nvSpPr>
        <p:spPr>
          <a:xfrm>
            <a:off x="6626566" y="3378760"/>
            <a:ext cx="703494" cy="31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副本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21CB5EA-29A0-1DE5-9588-ACCBDE1BACB0}"/>
              </a:ext>
            </a:extLst>
          </p:cNvPr>
          <p:cNvSpPr/>
          <p:nvPr/>
        </p:nvSpPr>
        <p:spPr>
          <a:xfrm>
            <a:off x="1573817" y="4720785"/>
            <a:ext cx="6912768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文件规模：能够处理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百万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规模以上的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文件数量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，数量相当之大。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3DBDF8-9BF2-3AA1-8B3F-1821DB26C2D4}"/>
              </a:ext>
            </a:extLst>
          </p:cNvPr>
          <p:cNvSpPr/>
          <p:nvPr/>
        </p:nvSpPr>
        <p:spPr>
          <a:xfrm>
            <a:off x="997753" y="5302168"/>
            <a:ext cx="7110536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）可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构建在廉价机器上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，通过多副本机制，提高可靠性。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曲线连接符 11">
            <a:extLst>
              <a:ext uri="{FF2B5EF4-FFF2-40B4-BE49-F238E27FC236}">
                <a16:creationId xmlns:a16="http://schemas.microsoft.com/office/drawing/2014/main" id="{727A5828-64DC-9BB0-6B1C-E7BA32ECA158}"/>
              </a:ext>
            </a:extLst>
          </p:cNvPr>
          <p:cNvCxnSpPr>
            <a:stCxn id="20" idx="2"/>
            <a:endCxn id="26" idx="2"/>
          </p:cNvCxnSpPr>
          <p:nvPr/>
        </p:nvCxnSpPr>
        <p:spPr>
          <a:xfrm rot="5400000" flipH="1" flipV="1">
            <a:off x="5508277" y="2349680"/>
            <a:ext cx="14687" cy="2853850"/>
          </a:xfrm>
          <a:prstGeom prst="curvedConnector3">
            <a:avLst>
              <a:gd name="adj1" fmla="val -15564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8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A803F-1FAA-E689-4E9E-3F576BAE4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2A55C49-4B71-FE65-34E1-09537908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优缺点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130E1B-BA2B-1FB4-71E7-3D3063784C4E}"/>
              </a:ext>
            </a:extLst>
          </p:cNvPr>
          <p:cNvSpPr/>
          <p:nvPr/>
        </p:nvSpPr>
        <p:spPr>
          <a:xfrm>
            <a:off x="417652" y="849548"/>
            <a:ext cx="1354858" cy="550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200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缺点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D9CE6B-8894-C3E3-9CC1-16C8744570D5}"/>
              </a:ext>
            </a:extLst>
          </p:cNvPr>
          <p:cNvSpPr/>
          <p:nvPr/>
        </p:nvSpPr>
        <p:spPr>
          <a:xfrm>
            <a:off x="726049" y="1439959"/>
            <a:ext cx="70385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不适合低延时数据访问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，比如毫秒级的存储数据，是做不到的。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EEA54-1CDF-E87F-3E7C-C937311A2379}"/>
              </a:ext>
            </a:extLst>
          </p:cNvPr>
          <p:cNvSpPr/>
          <p:nvPr/>
        </p:nvSpPr>
        <p:spPr>
          <a:xfrm>
            <a:off x="726049" y="2107493"/>
            <a:ext cx="4493538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无法高效的对大量小文件进行存储。</a:t>
            </a:r>
            <a:endParaRPr lang="zh-CN" altLang="zh-CN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2CE948-8725-35D6-2619-53859BC7412F}"/>
              </a:ext>
            </a:extLst>
          </p:cNvPr>
          <p:cNvSpPr/>
          <p:nvPr/>
        </p:nvSpPr>
        <p:spPr>
          <a:xfrm>
            <a:off x="1302113" y="2510812"/>
            <a:ext cx="7763541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存储大量</a:t>
            </a:r>
            <a:r>
              <a:rPr lang="en-US" altLang="zh-CN" kern="1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小文件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的话，它会占用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大量的内存来存储文件目录和块信息。这样是不可取的，因为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的内存总是有限的；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1CDE5C-AB16-B65F-EC03-ED1157314B6C}"/>
              </a:ext>
            </a:extLst>
          </p:cNvPr>
          <p:cNvSpPr/>
          <p:nvPr/>
        </p:nvSpPr>
        <p:spPr>
          <a:xfrm>
            <a:off x="1302113" y="3355841"/>
            <a:ext cx="7840481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小文件存储的寻址时间会超过读取时间，它违反了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的设计目标。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C0F58F-C1A6-5955-2352-F782702E2C06}"/>
              </a:ext>
            </a:extLst>
          </p:cNvPr>
          <p:cNvSpPr/>
          <p:nvPr/>
        </p:nvSpPr>
        <p:spPr>
          <a:xfrm>
            <a:off x="734812" y="4140019"/>
            <a:ext cx="42627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）不支持并发写入、文件随机修改。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3651FC-32FB-9EEF-4B14-04A34CFCB7C4}"/>
              </a:ext>
            </a:extLst>
          </p:cNvPr>
          <p:cNvSpPr/>
          <p:nvPr/>
        </p:nvSpPr>
        <p:spPr>
          <a:xfrm>
            <a:off x="1302114" y="4604189"/>
            <a:ext cx="5572438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一个文件只能有一个写，不允许多个线程同时写；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E520F0-7539-325D-7D1D-48538AEEB09F}"/>
              </a:ext>
            </a:extLst>
          </p:cNvPr>
          <p:cNvSpPr/>
          <p:nvPr/>
        </p:nvSpPr>
        <p:spPr>
          <a:xfrm>
            <a:off x="1302113" y="5204117"/>
            <a:ext cx="5945664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仅支持数据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（追加），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不支持文件的随机修改。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FF4586-B9DB-AA66-6A95-91D8F4ED05AD}"/>
              </a:ext>
            </a:extLst>
          </p:cNvPr>
          <p:cNvSpPr/>
          <p:nvPr/>
        </p:nvSpPr>
        <p:spPr>
          <a:xfrm>
            <a:off x="7926849" y="4361450"/>
            <a:ext cx="952217" cy="399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5C075F9-6FE8-54E2-331E-E11EF9641104}"/>
              </a:ext>
            </a:extLst>
          </p:cNvPr>
          <p:cNvSpPr/>
          <p:nvPr/>
        </p:nvSpPr>
        <p:spPr>
          <a:xfrm>
            <a:off x="7056402" y="5031238"/>
            <a:ext cx="1152128" cy="4935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上传文件</a:t>
            </a:r>
            <a:r>
              <a:rPr lang="en-US" altLang="zh-CN" sz="1200" dirty="0"/>
              <a:t>ss.txt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4FCE79-97F6-D825-8C6C-34462BD4CE40}"/>
              </a:ext>
            </a:extLst>
          </p:cNvPr>
          <p:cNvCxnSpPr>
            <a:stCxn id="13" idx="0"/>
            <a:endCxn id="12" idx="1"/>
          </p:cNvCxnSpPr>
          <p:nvPr/>
        </p:nvCxnSpPr>
        <p:spPr>
          <a:xfrm flipV="1">
            <a:off x="7632466" y="4561389"/>
            <a:ext cx="294383" cy="46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A0A61470-92A5-FB91-D2F2-F60E1A0A14DB}"/>
              </a:ext>
            </a:extLst>
          </p:cNvPr>
          <p:cNvSpPr/>
          <p:nvPr/>
        </p:nvSpPr>
        <p:spPr>
          <a:xfrm>
            <a:off x="8498157" y="5060866"/>
            <a:ext cx="1152128" cy="4935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上传文件</a:t>
            </a:r>
            <a:r>
              <a:rPr lang="en-US" altLang="zh-CN" sz="1200" dirty="0"/>
              <a:t>ss.txt</a:t>
            </a:r>
            <a:endParaRPr lang="zh-CN" altLang="en-US" sz="12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EF1C45A-9869-6ACB-3096-11AB1FED2956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8401488" y="4779233"/>
            <a:ext cx="672733" cy="28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29810A5-0CFF-C9AC-249D-29F1968A5F27}"/>
              </a:ext>
            </a:extLst>
          </p:cNvPr>
          <p:cNvCxnSpPr/>
          <p:nvPr/>
        </p:nvCxnSpPr>
        <p:spPr>
          <a:xfrm flipH="1">
            <a:off x="8632400" y="4755466"/>
            <a:ext cx="323608" cy="323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47D34FF-090E-4B32-A60A-F8CD50DC4C98}"/>
              </a:ext>
            </a:extLst>
          </p:cNvPr>
          <p:cNvCxnSpPr/>
          <p:nvPr/>
        </p:nvCxnSpPr>
        <p:spPr>
          <a:xfrm>
            <a:off x="8615522" y="4761327"/>
            <a:ext cx="334815" cy="2995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9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FC86-8722-ED80-E27B-7723AF82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483C7F-7050-2CA8-F54C-44AEB4A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组成架构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6A598F-51D0-D5C7-7AE6-585E0721B9D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0"/>
          <a:stretch/>
        </p:blipFill>
        <p:spPr bwMode="auto">
          <a:xfrm>
            <a:off x="1789156" y="1495200"/>
            <a:ext cx="5102163" cy="36724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5586F4-7A44-A913-B091-AF5BE11AB99E}"/>
              </a:ext>
            </a:extLst>
          </p:cNvPr>
          <p:cNvSpPr/>
          <p:nvPr/>
        </p:nvSpPr>
        <p:spPr>
          <a:xfrm>
            <a:off x="6685701" y="1423191"/>
            <a:ext cx="3960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nn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）：就是</a:t>
            </a: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Master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，它是一个主管、管理者。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75CB6F-7ADA-F28E-9144-9FD872AE30DF}"/>
              </a:ext>
            </a:extLst>
          </p:cNvPr>
          <p:cNvSpPr/>
          <p:nvPr/>
        </p:nvSpPr>
        <p:spPr>
          <a:xfrm>
            <a:off x="6891320" y="2095120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）管理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的名称空间；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580F92-D49F-8190-9276-B3A127F763ED}"/>
              </a:ext>
            </a:extLst>
          </p:cNvPr>
          <p:cNvSpPr/>
          <p:nvPr/>
        </p:nvSpPr>
        <p:spPr>
          <a:xfrm>
            <a:off x="7161166" y="2495138"/>
            <a:ext cx="3556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副本策略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49F4DC-03AA-6EE7-9966-CE6EDE1F51C3}"/>
              </a:ext>
            </a:extLst>
          </p:cNvPr>
          <p:cNvSpPr/>
          <p:nvPr/>
        </p:nvSpPr>
        <p:spPr>
          <a:xfrm>
            <a:off x="6878050" y="2748680"/>
            <a:ext cx="3919663" cy="419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en-US" altLang="zh-CN" sz="1600" kern="100" dirty="0" err="1">
                <a:latin typeface="宋体" panose="02010600030101010101" pitchFamily="2" charset="-122"/>
              </a:rPr>
              <a:t>数据块（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Block</a:t>
            </a:r>
            <a:r>
              <a:rPr lang="en-US" altLang="zh-CN" sz="1600" kern="100" dirty="0">
                <a:latin typeface="宋体" panose="02010600030101010101" pitchFamily="2" charset="-122"/>
              </a:rPr>
              <a:t>）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映射信息；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5A590C-03BE-267C-B1A4-3543B9011BC7}"/>
              </a:ext>
            </a:extLst>
          </p:cNvPr>
          <p:cNvSpPr/>
          <p:nvPr/>
        </p:nvSpPr>
        <p:spPr>
          <a:xfrm>
            <a:off x="7161166" y="3154468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）处理客户端读写请求。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3C6535-325B-829A-134A-479408B0A791}"/>
              </a:ext>
            </a:extLst>
          </p:cNvPr>
          <p:cNvSpPr/>
          <p:nvPr/>
        </p:nvSpPr>
        <p:spPr>
          <a:xfrm>
            <a:off x="6685700" y="3706249"/>
            <a:ext cx="380953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：就是</a:t>
            </a: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下达命令，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执行实际的操作。</a:t>
            </a:r>
            <a:endParaRPr lang="zh-CN" altLang="zh-CN" sz="1600" kern="100" dirty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76FE5D-0968-A87A-802F-320F7866AD85}"/>
              </a:ext>
            </a:extLst>
          </p:cNvPr>
          <p:cNvSpPr/>
          <p:nvPr/>
        </p:nvSpPr>
        <p:spPr>
          <a:xfrm>
            <a:off x="7118773" y="4537246"/>
            <a:ext cx="2544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）存储实际的数据块；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0D7969-D261-8FEE-34E4-A3780C5AF186}"/>
              </a:ext>
            </a:extLst>
          </p:cNvPr>
          <p:cNvSpPr/>
          <p:nvPr/>
        </p:nvSpPr>
        <p:spPr>
          <a:xfrm>
            <a:off x="6859202" y="4875800"/>
            <a:ext cx="3281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）执行数据块的读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写操作。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A90F4-C64B-C005-9D52-C03587729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EC36BE5-018C-BA7A-7543-109A177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组成架构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746A73-17D2-54B1-B6AD-7C07189E6011}"/>
              </a:ext>
            </a:extLst>
          </p:cNvPr>
          <p:cNvSpPr/>
          <p:nvPr/>
        </p:nvSpPr>
        <p:spPr>
          <a:xfrm>
            <a:off x="1337212" y="1142540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Client</a:t>
            </a:r>
            <a:r>
              <a:rPr lang="zh-CN" altLang="en-US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：就是客户端。</a:t>
            </a:r>
            <a:endParaRPr lang="zh-CN" altLang="zh-CN" sz="16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B78A6A-4EBC-3AAC-A287-100E50EC2C32}"/>
              </a:ext>
            </a:extLst>
          </p:cNvPr>
          <p:cNvSpPr/>
          <p:nvPr/>
        </p:nvSpPr>
        <p:spPr>
          <a:xfrm>
            <a:off x="1636484" y="1536493"/>
            <a:ext cx="8125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zh-CN" altLang="zh-CN" sz="1400" dirty="0"/>
              <a:t>文件切分。文件上传</a:t>
            </a:r>
            <a:r>
              <a:rPr lang="en-US" altLang="zh-CN" sz="1400" dirty="0"/>
              <a:t>HDFS</a:t>
            </a:r>
            <a:r>
              <a:rPr lang="zh-CN" altLang="zh-CN" sz="1400" dirty="0"/>
              <a:t>的时候，</a:t>
            </a:r>
            <a:r>
              <a:rPr lang="en-US" altLang="zh-CN" sz="1400" dirty="0"/>
              <a:t>Client</a:t>
            </a:r>
            <a:r>
              <a:rPr lang="zh-CN" altLang="zh-CN" sz="1400" dirty="0"/>
              <a:t>将文件切分成一个一个的</a:t>
            </a:r>
            <a:r>
              <a:rPr lang="en-US" altLang="zh-CN" sz="1400" dirty="0"/>
              <a:t>Block</a:t>
            </a:r>
            <a:r>
              <a:rPr lang="zh-CN" altLang="zh-CN" sz="1400" dirty="0"/>
              <a:t>，然后进行</a:t>
            </a:r>
            <a:r>
              <a:rPr lang="zh-CN" altLang="en-US" sz="1400" dirty="0"/>
              <a:t>上传</a:t>
            </a:r>
            <a:r>
              <a:rPr lang="zh-CN" altLang="zh-CN" sz="1400" dirty="0"/>
              <a:t>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0672B1-E5C2-728F-6727-BDC71963A6A5}"/>
              </a:ext>
            </a:extLst>
          </p:cNvPr>
          <p:cNvSpPr/>
          <p:nvPr/>
        </p:nvSpPr>
        <p:spPr>
          <a:xfrm>
            <a:off x="1636484" y="1865642"/>
            <a:ext cx="40324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）与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交互，获取文件的位置信息；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3F9B71-3720-E25B-3D6C-F76BAEEC6153}"/>
              </a:ext>
            </a:extLst>
          </p:cNvPr>
          <p:cNvSpPr/>
          <p:nvPr/>
        </p:nvSpPr>
        <p:spPr>
          <a:xfrm>
            <a:off x="1567704" y="2281140"/>
            <a:ext cx="406522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）与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交互，读取或者写入数据；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5435C4-9D89-2D45-0A9D-9DA9DD30064F}"/>
              </a:ext>
            </a:extLst>
          </p:cNvPr>
          <p:cNvSpPr/>
          <p:nvPr/>
        </p:nvSpPr>
        <p:spPr>
          <a:xfrm>
            <a:off x="1876362" y="2705451"/>
            <a:ext cx="7165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Client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提供一些命令来管理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，比如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格式化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8BF40-15E2-5E30-D7D1-F30DF88CB0BC}"/>
              </a:ext>
            </a:extLst>
          </p:cNvPr>
          <p:cNvSpPr/>
          <p:nvPr/>
        </p:nvSpPr>
        <p:spPr>
          <a:xfrm>
            <a:off x="1876284" y="3089778"/>
            <a:ext cx="5939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Client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可以通过一些命令来访问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，比如对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增删查改操作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54008E-E497-5A14-5981-691A6E5F0017}"/>
              </a:ext>
            </a:extLst>
          </p:cNvPr>
          <p:cNvSpPr/>
          <p:nvPr/>
        </p:nvSpPr>
        <p:spPr>
          <a:xfrm>
            <a:off x="1602858" y="3446796"/>
            <a:ext cx="7799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Secondary 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：并非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的热备。当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挂掉的时候，它并不能马上替换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并提供服务。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583802-D298-D105-6030-320D2ED7DC8E}"/>
              </a:ext>
            </a:extLst>
          </p:cNvPr>
          <p:cNvSpPr/>
          <p:nvPr/>
        </p:nvSpPr>
        <p:spPr>
          <a:xfrm>
            <a:off x="1617795" y="4310892"/>
            <a:ext cx="76931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）辅助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，分担其工作量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，比如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定期合并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Fsimage</a:t>
            </a:r>
            <a:r>
              <a:rPr lang="en-US" altLang="zh-CN" sz="1400" kern="100" dirty="0" err="1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Edits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，并推送给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NameNode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BBA96D-BFBE-252D-85F4-016903E78DCD}"/>
              </a:ext>
            </a:extLst>
          </p:cNvPr>
          <p:cNvSpPr/>
          <p:nvPr/>
        </p:nvSpPr>
        <p:spPr>
          <a:xfrm>
            <a:off x="1602858" y="4709997"/>
            <a:ext cx="41764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）在紧急情况下，可辅助恢复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93BB4-D339-74C5-5FE2-E2C2D3413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C527C2-839A-0033-7797-49B6202C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文件块大小</a:t>
            </a:r>
          </a:p>
        </p:txBody>
      </p:sp>
      <p:sp>
        <p:nvSpPr>
          <p:cNvPr id="4" name="圆角矩形 366">
            <a:extLst>
              <a:ext uri="{FF2B5EF4-FFF2-40B4-BE49-F238E27FC236}">
                <a16:creationId xmlns:a16="http://schemas.microsoft.com/office/drawing/2014/main" id="{E8081F5B-10D1-30EB-FD61-DE1DDF130862}"/>
              </a:ext>
            </a:extLst>
          </p:cNvPr>
          <p:cNvSpPr/>
          <p:nvPr/>
        </p:nvSpPr>
        <p:spPr>
          <a:xfrm>
            <a:off x="7899326" y="3525149"/>
            <a:ext cx="1410220" cy="7200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/>
              <a:t>block2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B3827B-4092-5CE2-EBAF-C901F70E9426}"/>
              </a:ext>
            </a:extLst>
          </p:cNvPr>
          <p:cNvSpPr txBox="1"/>
          <p:nvPr/>
        </p:nvSpPr>
        <p:spPr>
          <a:xfrm>
            <a:off x="2066678" y="2434577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）如果寻址时间约为</a:t>
            </a:r>
            <a:r>
              <a:rPr lang="en-US" altLang="zh-CN" sz="1600" dirty="0"/>
              <a:t>10ms</a:t>
            </a:r>
            <a:r>
              <a:rPr lang="zh-CN" altLang="en-US" sz="1600" dirty="0"/>
              <a:t>，即查找到目标</a:t>
            </a:r>
            <a:r>
              <a:rPr lang="en-US" altLang="zh-CN" sz="1600" dirty="0"/>
              <a:t>block</a:t>
            </a:r>
            <a:r>
              <a:rPr lang="zh-CN" altLang="en-US" sz="1600" dirty="0"/>
              <a:t>的时间为</a:t>
            </a:r>
            <a:r>
              <a:rPr lang="en-US" altLang="zh-CN" sz="1600" dirty="0"/>
              <a:t>10ms</a:t>
            </a:r>
            <a:r>
              <a:rPr lang="zh-CN" altLang="en-US" sz="1600" dirty="0"/>
              <a:t>。</a:t>
            </a:r>
          </a:p>
        </p:txBody>
      </p:sp>
      <p:sp>
        <p:nvSpPr>
          <p:cNvPr id="7" name="圆角矩形 368">
            <a:extLst>
              <a:ext uri="{FF2B5EF4-FFF2-40B4-BE49-F238E27FC236}">
                <a16:creationId xmlns:a16="http://schemas.microsoft.com/office/drawing/2014/main" id="{D2963E60-337C-6A33-C16E-AADF4DB451E4}"/>
              </a:ext>
            </a:extLst>
          </p:cNvPr>
          <p:cNvSpPr/>
          <p:nvPr/>
        </p:nvSpPr>
        <p:spPr>
          <a:xfrm>
            <a:off x="7904519" y="2528069"/>
            <a:ext cx="1410220" cy="7073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/>
              <a:t>block1</a:t>
            </a:r>
            <a:endParaRPr lang="zh-CN" altLang="en-US" sz="1600" dirty="0"/>
          </a:p>
        </p:txBody>
      </p:sp>
      <p:sp>
        <p:nvSpPr>
          <p:cNvPr id="8" name="圆角矩形 369">
            <a:extLst>
              <a:ext uri="{FF2B5EF4-FFF2-40B4-BE49-F238E27FC236}">
                <a16:creationId xmlns:a16="http://schemas.microsoft.com/office/drawing/2014/main" id="{6B490111-5BEC-5965-63F6-283ADE050C49}"/>
              </a:ext>
            </a:extLst>
          </p:cNvPr>
          <p:cNvSpPr/>
          <p:nvPr/>
        </p:nvSpPr>
        <p:spPr>
          <a:xfrm>
            <a:off x="7899326" y="4767288"/>
            <a:ext cx="1410220" cy="65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 err="1"/>
              <a:t>blockn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BA9928-A896-AE7E-2A05-F92E959448F0}"/>
              </a:ext>
            </a:extLst>
          </p:cNvPr>
          <p:cNvSpPr txBox="1"/>
          <p:nvPr/>
        </p:nvSpPr>
        <p:spPr>
          <a:xfrm>
            <a:off x="2066678" y="3394209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zh-CN" altLang="en-US" sz="1600" dirty="0">
                <a:solidFill>
                  <a:srgbClr val="FF0000"/>
                </a:solidFill>
              </a:rPr>
              <a:t>寻址时间为传输时间的</a:t>
            </a:r>
            <a:r>
              <a:rPr lang="en-US" altLang="zh-CN" sz="1600" dirty="0">
                <a:solidFill>
                  <a:srgbClr val="FF0000"/>
                </a:solidFill>
              </a:rPr>
              <a:t>1%</a:t>
            </a:r>
            <a:r>
              <a:rPr lang="zh-CN" altLang="en-US" sz="1600" dirty="0">
                <a:solidFill>
                  <a:srgbClr val="FF0000"/>
                </a:solidFill>
              </a:rPr>
              <a:t>时，则为最佳状态。（专家）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因此，传输时间</a:t>
            </a:r>
            <a:r>
              <a:rPr lang="en-US" altLang="zh-CN" sz="1600" dirty="0"/>
              <a:t>=10ms/0.01=1000ms=1s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53714-AEFD-13B6-404E-C940EFA7E940}"/>
              </a:ext>
            </a:extLst>
          </p:cNvPr>
          <p:cNvSpPr txBox="1"/>
          <p:nvPr/>
        </p:nvSpPr>
        <p:spPr>
          <a:xfrm>
            <a:off x="7797378" y="2101028"/>
            <a:ext cx="183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）集群中的</a:t>
            </a:r>
            <a:r>
              <a:rPr lang="en-US" altLang="zh-CN" sz="1600" dirty="0"/>
              <a:t>block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F2900B-1AA2-258B-8930-B9D5ADC87C17}"/>
              </a:ext>
            </a:extLst>
          </p:cNvPr>
          <p:cNvSpPr txBox="1"/>
          <p:nvPr/>
        </p:nvSpPr>
        <p:spPr>
          <a:xfrm>
            <a:off x="8043342" y="433698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… …</a:t>
            </a:r>
            <a:endParaRPr lang="zh-CN" altLang="en-US" sz="1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389C97-905D-D37A-F10D-33B7CD247E34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4802982" y="2850076"/>
            <a:ext cx="3096344" cy="1035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AE1EB14-12DE-0055-0DF5-B190A2471E19}"/>
              </a:ext>
            </a:extLst>
          </p:cNvPr>
          <p:cNvSpPr txBox="1"/>
          <p:nvPr/>
        </p:nvSpPr>
        <p:spPr>
          <a:xfrm>
            <a:off x="1994670" y="4893301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</a:t>
            </a:r>
            <a:r>
              <a:rPr lang="zh-CN" altLang="en-US" sz="1600" dirty="0"/>
              <a:t>）而目前磁盘的传输速率普遍为</a:t>
            </a:r>
            <a:r>
              <a:rPr lang="en-US" altLang="zh-CN" sz="1600" dirty="0"/>
              <a:t>100MB/s</a:t>
            </a:r>
            <a:r>
              <a:rPr lang="zh-CN" altLang="en-US" sz="1600" dirty="0"/>
              <a:t>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3BB7CF-5C15-1BA6-70E9-4AB6474DBEA2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4730974" y="3885190"/>
            <a:ext cx="3168352" cy="1300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B67E729-9768-AF29-5CDB-69922DF25B24}"/>
              </a:ext>
            </a:extLst>
          </p:cNvPr>
          <p:cNvSpPr txBox="1"/>
          <p:nvPr/>
        </p:nvSpPr>
        <p:spPr>
          <a:xfrm>
            <a:off x="5236376" y="4246970"/>
            <a:ext cx="2360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5 block</a:t>
            </a:r>
            <a:r>
              <a:rPr lang="zh-CN" altLang="en-US" sz="1600" dirty="0"/>
              <a:t>大小</a:t>
            </a:r>
            <a:r>
              <a:rPr lang="en-US" altLang="zh-CN" sz="1600" dirty="0"/>
              <a:t>=1s*100MB/s=100MB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28091F-B876-57BB-0B0E-F404FB401B6A}"/>
              </a:ext>
            </a:extLst>
          </p:cNvPr>
          <p:cNvSpPr/>
          <p:nvPr/>
        </p:nvSpPr>
        <p:spPr>
          <a:xfrm>
            <a:off x="1994670" y="1300195"/>
            <a:ext cx="8138814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HDFS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中的文件在物理上是分块存储（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B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lock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），块的大小可以通过配置参数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( 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.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blocksize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）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来规定，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默认大小在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Hadoop2.x/3.x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版本中是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128M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1.x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版本中是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64M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02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 bldLvl="0" animBg="1"/>
      <p:bldP spid="8" grpId="0" bldLvl="0" animBg="1"/>
      <p:bldP spid="9" grpId="0"/>
      <p:bldP spid="10" grpId="0"/>
      <p:bldP spid="11" grpId="0"/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3B7AE-6ACA-FFDA-5389-08CBA5DF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8312F8-9028-F177-E099-640A06B0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文件块大小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9C4C2D-9A64-8EEB-2887-CDCE72C04008}"/>
              </a:ext>
            </a:extLst>
          </p:cNvPr>
          <p:cNvSpPr/>
          <p:nvPr/>
        </p:nvSpPr>
        <p:spPr>
          <a:xfrm>
            <a:off x="1967800" y="1591355"/>
            <a:ext cx="7994044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思考：为什么块的大小不能设置太小，也不能设置太大？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6961E3-420B-DF58-EB99-68AAA0A1102B}"/>
              </a:ext>
            </a:extLst>
          </p:cNvPr>
          <p:cNvSpPr/>
          <p:nvPr/>
        </p:nvSpPr>
        <p:spPr>
          <a:xfrm>
            <a:off x="1994575" y="2167419"/>
            <a:ext cx="79940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</a:rPr>
              <a:t>HDFS</a:t>
            </a:r>
            <a:r>
              <a:rPr lang="zh-CN" altLang="en-US" kern="100" dirty="0">
                <a:latin typeface="Times New Roman" panose="02020603050405020304" pitchFamily="18" charset="0"/>
              </a:rPr>
              <a:t>的块设置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太小</a:t>
            </a:r>
            <a:r>
              <a:rPr lang="zh-CN" altLang="en-US" kern="100" dirty="0">
                <a:latin typeface="Times New Roman" panose="02020603050405020304" pitchFamily="18" charset="0"/>
              </a:rPr>
              <a:t>，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会增加寻址时间</a:t>
            </a:r>
            <a:r>
              <a:rPr lang="zh-CN" altLang="en-US" kern="100" dirty="0">
                <a:latin typeface="Times New Roman" panose="02020603050405020304" pitchFamily="18" charset="0"/>
              </a:rPr>
              <a:t>，程序一直在找块的开始位置；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293F4C-5C00-BF79-6388-43CEDE1DA15C}"/>
              </a:ext>
            </a:extLst>
          </p:cNvPr>
          <p:cNvSpPr/>
          <p:nvPr/>
        </p:nvSpPr>
        <p:spPr>
          <a:xfrm>
            <a:off x="1968956" y="2959507"/>
            <a:ext cx="7997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</a:rPr>
              <a:t>）</a:t>
            </a:r>
            <a:r>
              <a:rPr lang="zh-CN" altLang="zh-CN" kern="100" dirty="0">
                <a:latin typeface="Times New Roman" panose="02020603050405020304" pitchFamily="18" charset="0"/>
              </a:rPr>
              <a:t>如果块设置</a:t>
            </a:r>
            <a:r>
              <a:rPr lang="zh-CN" altLang="en-US" kern="100" dirty="0">
                <a:latin typeface="Times New Roman" panose="02020603050405020304" pitchFamily="18" charset="0"/>
              </a:rPr>
              <a:t>的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太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大</a:t>
            </a:r>
            <a:r>
              <a:rPr lang="zh-CN" altLang="zh-CN" kern="100" dirty="0">
                <a:latin typeface="Times New Roman" panose="02020603050405020304" pitchFamily="18" charset="0"/>
              </a:rPr>
              <a:t>，从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磁盘传输数据的时间</a:t>
            </a:r>
            <a:r>
              <a:rPr lang="zh-CN" altLang="zh-CN" kern="100" dirty="0">
                <a:latin typeface="Times New Roman" panose="02020603050405020304" pitchFamily="18" charset="0"/>
              </a:rPr>
              <a:t>会明显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大于定位这个块开始位置所需的时间</a:t>
            </a:r>
            <a:r>
              <a:rPr lang="zh-CN" altLang="zh-CN" kern="100" dirty="0">
                <a:latin typeface="Times New Roman" panose="02020603050405020304" pitchFamily="18" charset="0"/>
              </a:rPr>
              <a:t>。</a:t>
            </a:r>
            <a:r>
              <a:rPr lang="zh-CN" altLang="en-US" kern="100" dirty="0">
                <a:latin typeface="Times New Roman" panose="02020603050405020304" pitchFamily="18" charset="0"/>
              </a:rPr>
              <a:t>导致程序在处理这块数据时，会非常慢。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712841-D9CE-97D1-BEF4-3E6213F3ADA5}"/>
              </a:ext>
            </a:extLst>
          </p:cNvPr>
          <p:cNvSpPr/>
          <p:nvPr/>
        </p:nvSpPr>
        <p:spPr>
          <a:xfrm>
            <a:off x="2270786" y="4318367"/>
            <a:ext cx="7707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总结：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块的大小设置主要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取决于磁盘传输速率。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6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7a4b20b-7650-458d-85dc-7b93ca952651"/>
  <p:tag name="COMMONDATA" val="eyJoZGlkIjoiMGYyMTUxYWFlODRhODMyMTNmZGVjM2U0NTdlN2IzO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>
          <a:glow rad="1346200">
            <a:schemeClr val="accent4">
              <a:satMod val="175000"/>
              <a:alpha val="40000"/>
            </a:schemeClr>
          </a:glow>
          <a:outerShdw blurRad="63500" sx="102000" sy="102000" algn="ctr" rotWithShape="0">
            <a:prstClr val="black">
              <a:alpha val="40000"/>
            </a:prstClr>
          </a:outerShdw>
        </a:effectLst>
      </a:spPr>
      <a:bodyPr wrap="square" lIns="181931" tIns="90965" rIns="181931" bIns="90965" rtlCol="0">
        <a:spAutoFit/>
      </a:bodyPr>
      <a:lstStyle>
        <a:defPPr algn="ctr" defTabSz="1169670">
          <a:lnSpc>
            <a:spcPct val="150000"/>
          </a:lnSpc>
          <a:defRPr sz="4400" dirty="0">
            <a:solidFill>
              <a:schemeClr val="bg1"/>
            </a:solidFill>
            <a:latin typeface="方正兰亭粗黑简体" panose="02000000000000000000" pitchFamily="2" charset="-122"/>
            <a:ea typeface="方正兰亭粗黑简体" panose="02000000000000000000" pitchFamily="2" charset="-122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932</Words>
  <Application>Microsoft Office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方正兰亭粗黑简体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自定义设计方案</vt:lpstr>
      <vt:lpstr>1</vt:lpstr>
      <vt:lpstr>PowerPoint 演示文稿</vt:lpstr>
      <vt:lpstr>PowerPoint 演示文稿</vt:lpstr>
      <vt:lpstr>HDFS背景及定义</vt:lpstr>
      <vt:lpstr>HDFS优缺点</vt:lpstr>
      <vt:lpstr>HDFS优缺点</vt:lpstr>
      <vt:lpstr>HDFS组成架构</vt:lpstr>
      <vt:lpstr>HDFS组成架构</vt:lpstr>
      <vt:lpstr>HDFS文件块大小</vt:lpstr>
      <vt:lpstr>HDFS文件块大小</vt:lpstr>
      <vt:lpstr>课 后 任 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iflytek</dc:creator>
  <cp:lastModifiedBy>强强 何</cp:lastModifiedBy>
  <cp:revision>1803</cp:revision>
  <cp:lastPrinted>2020-05-20T07:11:00Z</cp:lastPrinted>
  <dcterms:created xsi:type="dcterms:W3CDTF">2018-12-27T03:01:00Z</dcterms:created>
  <dcterms:modified xsi:type="dcterms:W3CDTF">2025-02-07T03:30:52Z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F32CE89BCCD94ED4A03592387EE132A6_13</vt:lpwstr>
  </property>
  <property fmtid="{D5CDD505-2E9C-101B-9397-08002B2CF9AE}" pid="4" name="CWM1691a35055f011ef8000793d0000783d">
    <vt:lpwstr>CWMluuTViBt5cWCoavjY/W4bu5CbNLR5FASPz+6cdew+ulshq7sBSnLPCdamKGyrrmgy5xQiFOMIc9XG/w+lbNulg==</vt:lpwstr>
  </property>
</Properties>
</file>