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71" r:id="rId3"/>
  </p:sldMasterIdLst>
  <p:notesMasterIdLst>
    <p:notesMasterId r:id="rId16"/>
  </p:notesMasterIdLst>
  <p:sldIdLst>
    <p:sldId id="4667" r:id="rId4"/>
    <p:sldId id="4688" r:id="rId5"/>
    <p:sldId id="4694" r:id="rId6"/>
    <p:sldId id="4695" r:id="rId7"/>
    <p:sldId id="4696" r:id="rId8"/>
    <p:sldId id="4697" r:id="rId9"/>
    <p:sldId id="4698" r:id="rId10"/>
    <p:sldId id="4699" r:id="rId11"/>
    <p:sldId id="4700" r:id="rId12"/>
    <p:sldId id="4701" r:id="rId13"/>
    <p:sldId id="4702" r:id="rId14"/>
    <p:sldId id="4686" r:id="rId15"/>
  </p:sldIdLst>
  <p:sldSz cx="12192000" cy="6858000"/>
  <p:notesSz cx="6797675" cy="9926638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5" userDrawn="1">
          <p15:clr>
            <a:srgbClr val="A4A3A4"/>
          </p15:clr>
        </p15:guide>
        <p15:guide id="2" pos="292" userDrawn="1">
          <p15:clr>
            <a:srgbClr val="A4A3A4"/>
          </p15:clr>
        </p15:guide>
        <p15:guide id="3" pos="3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yche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2C9"/>
    <a:srgbClr val="5B9BD5"/>
    <a:srgbClr val="FF0201"/>
    <a:srgbClr val="218AE9"/>
    <a:srgbClr val="3C66D8"/>
    <a:srgbClr val="FB6E49"/>
    <a:srgbClr val="48C6EB"/>
    <a:srgbClr val="0A46A4"/>
    <a:srgbClr val="E0E8F3"/>
    <a:srgbClr val="338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6509" autoAdjust="0"/>
  </p:normalViewPr>
  <p:slideViewPr>
    <p:cSldViewPr snapToGrid="0" showGuides="1">
      <p:cViewPr varScale="1">
        <p:scale>
          <a:sx n="70" d="100"/>
          <a:sy n="70" d="100"/>
        </p:scale>
        <p:origin x="643" y="43"/>
      </p:cViewPr>
      <p:guideLst>
        <p:guide orient="horz" pos="4075"/>
        <p:guide pos="292"/>
        <p:guide pos="31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9E2DB-D247-40A9-B876-4A57753B0F86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962812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C842B-8951-4F96-B53C-FC68EF154B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jpeg"/><Relationship Id="rId4" Type="http://schemas.openxmlformats.org/officeDocument/2006/relationships/image" Target="../media/image18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" y="98244"/>
            <a:ext cx="1853791" cy="792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524000" y="94619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524000" y="3649193"/>
            <a:ext cx="9144000" cy="1516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151639" y="2401888"/>
            <a:ext cx="6087426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0" y="2500313"/>
            <a:ext cx="12192318" cy="1628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11455603" y="3260725"/>
            <a:ext cx="19211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676299" y="3224213"/>
            <a:ext cx="192118" cy="742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465129" y="3186113"/>
            <a:ext cx="200056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54015" y="3914775"/>
            <a:ext cx="200056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214265" y="3265488"/>
            <a:ext cx="19211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223792" y="3192463"/>
            <a:ext cx="200056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212677" y="3921125"/>
            <a:ext cx="200056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320363" y="3890963"/>
            <a:ext cx="847857" cy="73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10320363" y="3797300"/>
            <a:ext cx="847857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16200000" flipH="1">
            <a:off x="10847538" y="3115890"/>
            <a:ext cx="72019" cy="81589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6" name="图片 18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157" y="1779588"/>
            <a:ext cx="635099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4897" y="1857375"/>
            <a:ext cx="5270900" cy="471988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991061" y="3232951"/>
            <a:ext cx="8232024" cy="3095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8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2" y="332656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3" b="11111"/>
          <a:stretch>
            <a:fillRect/>
          </a:stretch>
        </p:blipFill>
        <p:spPr>
          <a:xfrm>
            <a:off x="262599" y="332656"/>
            <a:ext cx="936250" cy="57606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2025/2/7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" y="98244"/>
            <a:ext cx="1853791" cy="7926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5522913" y="1538288"/>
            <a:ext cx="6065837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540375" y="2348880"/>
            <a:ext cx="6084888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4" descr="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1143000"/>
            <a:ext cx="600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 bwMode="auto">
          <a:xfrm rot="10800000" flipV="1">
            <a:off x="7413625" y="4929188"/>
            <a:ext cx="396875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 bwMode="auto">
          <a:xfrm rot="10800000" flipV="1">
            <a:off x="2841625" y="4929188"/>
            <a:ext cx="457200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 rot="10800000" flipV="1">
            <a:off x="665163" y="4929188"/>
            <a:ext cx="1874837" cy="460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68"/>
          <p:cNvGrpSpPr/>
          <p:nvPr userDrawn="1"/>
        </p:nvGrpSpPr>
        <p:grpSpPr bwMode="auto">
          <a:xfrm>
            <a:off x="6738938" y="3357563"/>
            <a:ext cx="5275262" cy="1706562"/>
            <a:chOff x="6285683" y="3357562"/>
            <a:chExt cx="5728340" cy="1706460"/>
          </a:xfrm>
        </p:grpSpPr>
        <p:grpSp>
          <p:nvGrpSpPr>
            <p:cNvPr id="17" name="组合 47"/>
            <p:cNvGrpSpPr/>
            <p:nvPr/>
          </p:nvGrpSpPr>
          <p:grpSpPr bwMode="auto"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7937701" y="2796626"/>
                <a:ext cx="143529" cy="7429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772190" y="2796626"/>
                <a:ext cx="144822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8"/>
              <p:cNvSpPr/>
              <p:nvPr/>
            </p:nvSpPr>
            <p:spPr>
              <a:xfrm flipH="1">
                <a:off x="6803694" y="3006163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8"/>
              <p:cNvSpPr/>
              <p:nvPr/>
            </p:nvSpPr>
            <p:spPr>
              <a:xfrm flipH="1">
                <a:off x="6886449" y="3036324"/>
                <a:ext cx="730574" cy="179377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直角三角形 37"/>
              <p:cNvSpPr/>
              <p:nvPr/>
            </p:nvSpPr>
            <p:spPr>
              <a:xfrm flipH="1">
                <a:off x="6993772" y="3050611"/>
                <a:ext cx="623251" cy="16509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 flipH="1">
                <a:off x="6803694" y="3272847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矩形 38"/>
              <p:cNvSpPr/>
              <p:nvPr/>
            </p:nvSpPr>
            <p:spPr>
              <a:xfrm flipH="1">
                <a:off x="6886449" y="3304595"/>
                <a:ext cx="730574" cy="177789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直角三角形 40"/>
              <p:cNvSpPr/>
              <p:nvPr/>
            </p:nvSpPr>
            <p:spPr>
              <a:xfrm flipH="1">
                <a:off x="6993772" y="3318882"/>
                <a:ext cx="623251" cy="16350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9005762" y="2802976"/>
                <a:ext cx="143529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169980" y="2768053"/>
                <a:ext cx="143528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999298" y="272995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9003176" y="345857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823442" y="2809325"/>
                <a:ext cx="144822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818270" y="273630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822149" y="346492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153641" y="3434763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153641" y="3339518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grpSp>
          <p:nvGrpSpPr>
            <p:cNvPr id="18" name="组合 46"/>
            <p:cNvGrpSpPr/>
            <p:nvPr/>
          </p:nvGrpSpPr>
          <p:grpSpPr bwMode="auto"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9925941" y="2779645"/>
                <a:ext cx="143528" cy="7413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100503" y="2774883"/>
                <a:ext cx="143529" cy="7429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0439283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528504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277652" y="2811393"/>
                <a:ext cx="143528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0271186" y="2746310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0276358" y="3466992"/>
                <a:ext cx="148701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0637120" y="2773295"/>
                <a:ext cx="144822" cy="7429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30" name="组合 3"/>
              <p:cNvGrpSpPr/>
              <p:nvPr/>
            </p:nvGrpSpPr>
            <p:grpSpPr bwMode="auto"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31" name="矩形 38"/>
                <p:cNvSpPr/>
                <p:nvPr/>
              </p:nvSpPr>
              <p:spPr>
                <a:xfrm flipH="1">
                  <a:off x="5533525" y="5687705"/>
                  <a:ext cx="813250" cy="244476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2" name="矩形 38"/>
                <p:cNvSpPr/>
                <p:nvPr/>
              </p:nvSpPr>
              <p:spPr>
                <a:xfrm flipH="1">
                  <a:off x="5615794" y="5725317"/>
                  <a:ext cx="730981" cy="177715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3" name="直角三角形 32"/>
                <p:cNvSpPr/>
                <p:nvPr/>
              </p:nvSpPr>
              <p:spPr>
                <a:xfrm flipH="1">
                  <a:off x="5723688" y="5738481"/>
                  <a:ext cx="623087" cy="164551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19" name="图片 62" descr="机器人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160" y="3786190"/>
              <a:ext cx="801973" cy="73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图片 63" descr="机器人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973" y="4071942"/>
              <a:ext cx="880308" cy="7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图片 64" descr="机器人3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04" y="3357562"/>
              <a:ext cx="852686" cy="99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2" name="直接连接符 51"/>
          <p:cNvCxnSpPr/>
          <p:nvPr userDrawn="1"/>
        </p:nvCxnSpPr>
        <p:spPr>
          <a:xfrm rot="16200000" flipH="1">
            <a:off x="488156" y="2631282"/>
            <a:ext cx="357187" cy="381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 userDrawn="1"/>
        </p:nvCxnSpPr>
        <p:spPr>
          <a:xfrm rot="16200000" flipH="1">
            <a:off x="1238250" y="2667000"/>
            <a:ext cx="285750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 rot="5400000">
            <a:off x="1893093" y="2631282"/>
            <a:ext cx="500063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 userDrawn="1"/>
        </p:nvCxnSpPr>
        <p:spPr>
          <a:xfrm rot="5400000">
            <a:off x="2702718" y="2821782"/>
            <a:ext cx="214313" cy="285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 rot="10800000" flipV="1">
            <a:off x="2952750" y="3214688"/>
            <a:ext cx="571500" cy="214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4"/>
          <p:cNvGrpSpPr/>
          <p:nvPr userDrawn="1"/>
        </p:nvGrpSpPr>
        <p:grpSpPr bwMode="auto">
          <a:xfrm>
            <a:off x="0" y="3000375"/>
            <a:ext cx="12190413" cy="2790825"/>
            <a:chOff x="0" y="3000375"/>
            <a:chExt cx="12190413" cy="2790825"/>
          </a:xfrm>
        </p:grpSpPr>
        <p:pic>
          <p:nvPicPr>
            <p:cNvPr id="58" name="图片 50" descr="人工智能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4" y="3000375"/>
              <a:ext cx="10717211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9" name="组合 58"/>
            <p:cNvGrpSpPr/>
            <p:nvPr userDrawn="1"/>
          </p:nvGrpSpPr>
          <p:grpSpPr>
            <a:xfrm>
              <a:off x="0" y="4929198"/>
              <a:ext cx="12190413" cy="142876"/>
              <a:chOff x="1" y="5360074"/>
              <a:chExt cx="9374634" cy="15715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0" name="矩形 59"/>
              <p:cNvSpPr/>
              <p:nvPr/>
            </p:nvSpPr>
            <p:spPr>
              <a:xfrm>
                <a:off x="1" y="5360074"/>
                <a:ext cx="4355976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55976" y="5360074"/>
                <a:ext cx="5018659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62" name="标题 1"/>
          <p:cNvSpPr>
            <a:spLocks noGrp="1"/>
          </p:cNvSpPr>
          <p:nvPr>
            <p:ph type="ctrTitle"/>
          </p:nvPr>
        </p:nvSpPr>
        <p:spPr>
          <a:xfrm>
            <a:off x="5522912" y="1684366"/>
            <a:ext cx="6038849" cy="63976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3" name="副标题 2"/>
          <p:cNvSpPr>
            <a:spLocks noGrp="1"/>
          </p:cNvSpPr>
          <p:nvPr>
            <p:ph type="subTitle" idx="1"/>
          </p:nvPr>
        </p:nvSpPr>
        <p:spPr>
          <a:xfrm>
            <a:off x="5522912" y="1138107"/>
            <a:ext cx="5411788" cy="4091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523776" y="1538288"/>
            <a:ext cx="6066785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541241" y="2348880"/>
            <a:ext cx="6085839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84" descr="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785" y="1143000"/>
            <a:ext cx="600169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 rot="10800000" flipV="1">
            <a:off x="7414784" y="4929188"/>
            <a:ext cx="396937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 rot="10800000" flipV="1">
            <a:off x="2842069" y="4929188"/>
            <a:ext cx="4572714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 rot="10800000" flipV="1">
            <a:off x="665267" y="4929188"/>
            <a:ext cx="1875130" cy="460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68"/>
          <p:cNvGrpSpPr/>
          <p:nvPr userDrawn="1"/>
        </p:nvGrpSpPr>
        <p:grpSpPr bwMode="auto">
          <a:xfrm>
            <a:off x="6739991" y="3357563"/>
            <a:ext cx="5276086" cy="1706562"/>
            <a:chOff x="6285683" y="3357562"/>
            <a:chExt cx="5728340" cy="1706460"/>
          </a:xfrm>
        </p:grpSpPr>
        <p:grpSp>
          <p:nvGrpSpPr>
            <p:cNvPr id="11" name="组合 47"/>
            <p:cNvGrpSpPr/>
            <p:nvPr/>
          </p:nvGrpSpPr>
          <p:grpSpPr bwMode="auto"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937701" y="2796626"/>
                <a:ext cx="143529" cy="7429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772190" y="2796626"/>
                <a:ext cx="144822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矩形 38"/>
              <p:cNvSpPr/>
              <p:nvPr/>
            </p:nvSpPr>
            <p:spPr>
              <a:xfrm flipH="1">
                <a:off x="6803694" y="3006163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8"/>
              <p:cNvSpPr/>
              <p:nvPr/>
            </p:nvSpPr>
            <p:spPr>
              <a:xfrm flipH="1">
                <a:off x="6886449" y="3036324"/>
                <a:ext cx="730574" cy="179377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直角三角形 31"/>
              <p:cNvSpPr/>
              <p:nvPr/>
            </p:nvSpPr>
            <p:spPr>
              <a:xfrm flipH="1">
                <a:off x="6993772" y="3050611"/>
                <a:ext cx="623251" cy="16509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8"/>
              <p:cNvSpPr/>
              <p:nvPr/>
            </p:nvSpPr>
            <p:spPr>
              <a:xfrm flipH="1">
                <a:off x="6803694" y="3272847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8"/>
              <p:cNvSpPr/>
              <p:nvPr/>
            </p:nvSpPr>
            <p:spPr>
              <a:xfrm flipH="1">
                <a:off x="6886449" y="3304595"/>
                <a:ext cx="730574" cy="177789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直角三角形 34"/>
              <p:cNvSpPr/>
              <p:nvPr/>
            </p:nvSpPr>
            <p:spPr>
              <a:xfrm flipH="1">
                <a:off x="6993772" y="3318882"/>
                <a:ext cx="623251" cy="16350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005762" y="2802976"/>
                <a:ext cx="143529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169980" y="2768053"/>
                <a:ext cx="143528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999298" y="272995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9003176" y="345857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8823442" y="2809325"/>
                <a:ext cx="144822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818270" y="273630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822149" y="346492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153641" y="3434763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153641" y="3339518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grpSp>
          <p:nvGrpSpPr>
            <p:cNvPr id="12" name="组合 46"/>
            <p:cNvGrpSpPr/>
            <p:nvPr/>
          </p:nvGrpSpPr>
          <p:grpSpPr bwMode="auto"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925941" y="2779645"/>
                <a:ext cx="143528" cy="7413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100503" y="2774883"/>
                <a:ext cx="143529" cy="7429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439283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528504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277652" y="2811393"/>
                <a:ext cx="143528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271186" y="2746310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276358" y="3466992"/>
                <a:ext cx="148701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637120" y="2773295"/>
                <a:ext cx="144822" cy="7429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4" name="组合 3"/>
              <p:cNvGrpSpPr/>
              <p:nvPr/>
            </p:nvGrpSpPr>
            <p:grpSpPr bwMode="auto"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25" name="矩形 38"/>
                <p:cNvSpPr/>
                <p:nvPr/>
              </p:nvSpPr>
              <p:spPr>
                <a:xfrm flipH="1">
                  <a:off x="5533525" y="5687705"/>
                  <a:ext cx="813250" cy="244476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矩形 38"/>
                <p:cNvSpPr/>
                <p:nvPr/>
              </p:nvSpPr>
              <p:spPr>
                <a:xfrm flipH="1">
                  <a:off x="5615794" y="5725317"/>
                  <a:ext cx="730981" cy="177715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7" name="直角三角形 26"/>
                <p:cNvSpPr/>
                <p:nvPr/>
              </p:nvSpPr>
              <p:spPr>
                <a:xfrm flipH="1">
                  <a:off x="5723688" y="5738481"/>
                  <a:ext cx="623087" cy="164551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13" name="图片 62" descr="机器人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160" y="3786190"/>
              <a:ext cx="801973" cy="73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63" descr="机器人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973" y="4071942"/>
              <a:ext cx="880308" cy="7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64" descr="机器人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04" y="3357562"/>
              <a:ext cx="852686" cy="99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6" name="直接连接符 45"/>
          <p:cNvCxnSpPr/>
          <p:nvPr userDrawn="1"/>
        </p:nvCxnSpPr>
        <p:spPr>
          <a:xfrm rot="16200000" flipH="1">
            <a:off x="488232" y="2631282"/>
            <a:ext cx="357243" cy="381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rot="16200000" flipH="1">
            <a:off x="1238444" y="2667000"/>
            <a:ext cx="285795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rot="5400000">
            <a:off x="1893389" y="2631282"/>
            <a:ext cx="500141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 rot="5400000">
            <a:off x="2703140" y="2821782"/>
            <a:ext cx="214346" cy="285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/>
        </p:nvCxnSpPr>
        <p:spPr>
          <a:xfrm rot="10800000" flipV="1">
            <a:off x="2953211" y="3214688"/>
            <a:ext cx="571589" cy="214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4"/>
          <p:cNvGrpSpPr/>
          <p:nvPr userDrawn="1"/>
        </p:nvGrpSpPr>
        <p:grpSpPr bwMode="auto">
          <a:xfrm>
            <a:off x="0" y="3000375"/>
            <a:ext cx="12192318" cy="2790825"/>
            <a:chOff x="0" y="3000375"/>
            <a:chExt cx="12190413" cy="2790825"/>
          </a:xfrm>
        </p:grpSpPr>
        <p:pic>
          <p:nvPicPr>
            <p:cNvPr id="53" name="图片 50" descr="人工智能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4" y="3000375"/>
              <a:ext cx="10717211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" name="组合 53"/>
            <p:cNvGrpSpPr/>
            <p:nvPr userDrawn="1"/>
          </p:nvGrpSpPr>
          <p:grpSpPr>
            <a:xfrm>
              <a:off x="0" y="4929198"/>
              <a:ext cx="12190413" cy="142876"/>
              <a:chOff x="1" y="5360074"/>
              <a:chExt cx="9374634" cy="15715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5" name="矩形 54"/>
              <p:cNvSpPr/>
              <p:nvPr/>
            </p:nvSpPr>
            <p:spPr>
              <a:xfrm>
                <a:off x="1" y="5360074"/>
                <a:ext cx="4355976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355976" y="5360074"/>
                <a:ext cx="5018659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23775" y="1684366"/>
            <a:ext cx="6039793" cy="63976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23775" y="1138107"/>
            <a:ext cx="5412634" cy="4091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57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2" y="332656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3" b="11111"/>
          <a:stretch>
            <a:fillRect/>
          </a:stretch>
        </p:blipFill>
        <p:spPr>
          <a:xfrm>
            <a:off x="262599" y="404664"/>
            <a:ext cx="936250" cy="57606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rot="16200000" flipV="1">
            <a:off x="-495377" y="4156075"/>
            <a:ext cx="352162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6773333" y="1857375"/>
            <a:ext cx="4561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/>
          <p:cNvSpPr txBox="1">
            <a:spLocks noChangeArrowheads="1"/>
          </p:cNvSpPr>
          <p:nvPr userDrawn="1"/>
        </p:nvSpPr>
        <p:spPr bwMode="auto">
          <a:xfrm>
            <a:off x="7913336" y="1262063"/>
            <a:ext cx="154964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334934" y="1857375"/>
            <a:ext cx="0" cy="4065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10800000" flipV="1">
            <a:off x="900254" y="5929313"/>
            <a:ext cx="10434680" cy="31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6787083" y="5806404"/>
            <a:ext cx="4095843" cy="142876"/>
            <a:chOff x="1" y="5360074"/>
            <a:chExt cx="9374634" cy="157158"/>
          </a:xfrm>
          <a:solidFill>
            <a:schemeClr val="accent1">
              <a:lumMod val="50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1" name="图片 56" descr="机器人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246" y="1143000"/>
            <a:ext cx="909779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2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88" y="2357438"/>
            <a:ext cx="3737559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pic>
        <p:nvPicPr>
          <p:cNvPr id="19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过渡页</a:t>
            </a:r>
          </a:p>
        </p:txBody>
      </p: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775459" y="1901852"/>
            <a:ext cx="8109599" cy="577395"/>
          </a:xfrm>
          <a:prstGeom prst="rect">
            <a:avLst/>
          </a:prstGeom>
        </p:spPr>
        <p:txBody>
          <a:bodyPr/>
          <a:lstStyle>
            <a:lvl1pPr marL="179705"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35665" y="2538810"/>
            <a:ext cx="107774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635665" y="2598369"/>
            <a:ext cx="10777411" cy="527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6"/>
          </p:nvPr>
        </p:nvSpPr>
        <p:spPr>
          <a:xfrm>
            <a:off x="1067781" y="2778161"/>
            <a:ext cx="7821520" cy="914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专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专题页</a:t>
            </a:r>
          </a:p>
        </p:txBody>
      </p: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" y="2929175"/>
            <a:ext cx="12192317" cy="466972"/>
          </a:xfrm>
          <a:prstGeom prst="rect">
            <a:avLst/>
          </a:prstGeom>
        </p:spPr>
        <p:txBody>
          <a:bodyPr/>
          <a:lstStyle>
            <a:lvl1pPr marL="179705" algn="ctr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126830" y="3468602"/>
            <a:ext cx="7706060" cy="876870"/>
            <a:chOff x="1054646" y="3468602"/>
            <a:chExt cx="7704856" cy="876870"/>
          </a:xfrm>
        </p:grpSpPr>
        <p:sp>
          <p:nvSpPr>
            <p:cNvPr id="5" name="弧形 4"/>
            <p:cNvSpPr/>
            <p:nvPr userDrawn="1"/>
          </p:nvSpPr>
          <p:spPr>
            <a:xfrm>
              <a:off x="4060979" y="3615222"/>
              <a:ext cx="4698523" cy="730250"/>
            </a:xfrm>
            <a:prstGeom prst="arc">
              <a:avLst>
                <a:gd name="adj1" fmla="val 16200000"/>
                <a:gd name="adj2" fmla="val 139703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弧形 19"/>
            <p:cNvSpPr/>
            <p:nvPr userDrawn="1"/>
          </p:nvSpPr>
          <p:spPr>
            <a:xfrm>
              <a:off x="1054646" y="3615222"/>
              <a:ext cx="4698523" cy="730250"/>
            </a:xfrm>
            <a:prstGeom prst="arc">
              <a:avLst>
                <a:gd name="adj1" fmla="val 16200000"/>
                <a:gd name="adj2" fmla="val 139703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 userDrawn="1"/>
          </p:nvSpPr>
          <p:spPr>
            <a:xfrm>
              <a:off x="5870625" y="3468602"/>
              <a:ext cx="445065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视频页</a:t>
            </a:r>
          </a:p>
        </p:txBody>
      </p: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" y="2818012"/>
            <a:ext cx="12192317" cy="466972"/>
          </a:xfrm>
          <a:prstGeom prst="rect">
            <a:avLst/>
          </a:prstGeom>
        </p:spPr>
        <p:txBody>
          <a:bodyPr/>
          <a:lstStyle>
            <a:lvl1pPr marL="179705" algn="ctr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idx="1" hasCustomPrompt="1"/>
          </p:nvPr>
        </p:nvSpPr>
        <p:spPr>
          <a:xfrm>
            <a:off x="1720989" y="3541383"/>
            <a:ext cx="8750339" cy="19038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76" y="1324372"/>
            <a:ext cx="1368366" cy="13681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38091" y="1013994"/>
            <a:ext cx="10972928" cy="474971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 sz="2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9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70198" y="260648"/>
            <a:ext cx="5907836" cy="466972"/>
          </a:xfrm>
          <a:prstGeom prst="rect">
            <a:avLst/>
          </a:prstGeom>
        </p:spPr>
        <p:txBody>
          <a:bodyPr/>
          <a:lstStyle>
            <a:lvl1pPr marL="179705" algn="l"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7"/>
          <p:cNvSpPr/>
          <p:nvPr userDrawn="1"/>
        </p:nvSpPr>
        <p:spPr>
          <a:xfrm>
            <a:off x="1270198" y="134444"/>
            <a:ext cx="5978268" cy="605728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241078" y="189151"/>
            <a:ext cx="5907836" cy="233486"/>
          </a:xfrm>
          <a:prstGeom prst="rect">
            <a:avLst/>
          </a:prstGeom>
        </p:spPr>
        <p:txBody>
          <a:bodyPr/>
          <a:lstStyle>
            <a:lvl1pPr marL="179705"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52079" y="2079943"/>
            <a:ext cx="4674870" cy="5715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0" y="2305050"/>
            <a:ext cx="12192635" cy="3073400"/>
          </a:xfrm>
          <a:prstGeom prst="rect">
            <a:avLst/>
          </a:prstGeom>
          <a:gradFill>
            <a:gsLst>
              <a:gs pos="94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11660073" y="4629785"/>
            <a:ext cx="19211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880769" y="4593273"/>
            <a:ext cx="192118" cy="742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669599" y="4555173"/>
            <a:ext cx="200056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658485" y="5283835"/>
            <a:ext cx="200056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418735" y="4634548"/>
            <a:ext cx="19211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428262" y="4561523"/>
            <a:ext cx="200056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417147" y="5290185"/>
            <a:ext cx="200056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524833" y="5260023"/>
            <a:ext cx="847857" cy="73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10524833" y="5166360"/>
            <a:ext cx="847857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16200000" flipH="1">
            <a:off x="11052008" y="4484950"/>
            <a:ext cx="72019" cy="81589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6" name="图片 18" descr="机器人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" y="1333500"/>
            <a:ext cx="75184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4185" y="1483360"/>
            <a:ext cx="3799840" cy="58674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课</a:t>
            </a:r>
            <a:r>
              <a:rPr lang="en-US" altLang="zh-CN" dirty="0"/>
              <a:t> </a:t>
            </a:r>
            <a:r>
              <a:rPr lang="zh-CN" altLang="en-US" dirty="0"/>
              <a:t>后</a:t>
            </a:r>
            <a:r>
              <a:rPr lang="en-US" altLang="zh-CN" dirty="0"/>
              <a:t> </a:t>
            </a:r>
            <a:r>
              <a:rPr lang="zh-CN" altLang="en-US" dirty="0"/>
              <a:t>任</a:t>
            </a:r>
            <a:r>
              <a:rPr lang="en-US" altLang="zh-CN" dirty="0"/>
              <a:t> </a:t>
            </a:r>
            <a:r>
              <a:rPr lang="zh-CN" altLang="en-US" dirty="0"/>
              <a:t>务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" y="36014"/>
            <a:ext cx="1853791" cy="7926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939" y="6329993"/>
            <a:ext cx="2071006" cy="333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48" y="-165916"/>
            <a:ext cx="1853791" cy="792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cxnSp>
        <p:nvCxnSpPr>
          <p:cNvPr id="28" name="肘形连接符 13"/>
          <p:cNvCxnSpPr/>
          <p:nvPr userDrawn="1"/>
        </p:nvCxnSpPr>
        <p:spPr>
          <a:xfrm flipV="1">
            <a:off x="0" y="539573"/>
            <a:ext cx="12190413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>
            <a:spLocks noGrp="1"/>
          </p:cNvSpPr>
          <p:nvPr>
            <p:ph type="title" hasCustomPrompt="1"/>
          </p:nvPr>
        </p:nvSpPr>
        <p:spPr>
          <a:xfrm>
            <a:off x="191135" y="247015"/>
            <a:ext cx="3949065" cy="466725"/>
          </a:xfrm>
          <a:prstGeom prst="rect">
            <a:avLst/>
          </a:prstGeom>
        </p:spPr>
        <p:txBody>
          <a:bodyPr/>
          <a:lstStyle>
            <a:lvl1pPr marL="179705"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12590145" y="2314575"/>
            <a:ext cx="4064000" cy="1196975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1931" tIns="90965" rIns="181931" bIns="90965" rtlCol="0">
            <a:spAutoFit/>
          </a:bodyPr>
          <a:lstStyle/>
          <a:p>
            <a:pPr algn="ctr" defTabSz="1169670">
              <a:lnSpc>
                <a:spcPct val="150000"/>
              </a:lnSpc>
            </a:pPr>
            <a:endParaRPr lang="zh-CN" altLang="en-US" sz="4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75BE-ACD3-46D3-8C8B-8C37047E93AD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29B-E0D1-477F-8A79-069CCFE06A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" y="98244"/>
            <a:ext cx="1853791" cy="792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2" y="255217"/>
            <a:ext cx="1557413" cy="543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" y="98244"/>
            <a:ext cx="1853791" cy="7926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image" Target="../media/image17.png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/>
          <p:cNvCxnSpPr/>
          <p:nvPr/>
        </p:nvCxnSpPr>
        <p:spPr>
          <a:xfrm>
            <a:off x="5522913" y="1943640"/>
            <a:ext cx="6065837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540375" y="2678032"/>
            <a:ext cx="6084888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84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1548352"/>
            <a:ext cx="600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矩形 61"/>
          <p:cNvSpPr/>
          <p:nvPr/>
        </p:nvSpPr>
        <p:spPr bwMode="auto">
          <a:xfrm rot="10800000" flipV="1">
            <a:off x="7413625" y="5258340"/>
            <a:ext cx="396875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矩形 62"/>
          <p:cNvSpPr/>
          <p:nvPr/>
        </p:nvSpPr>
        <p:spPr bwMode="auto">
          <a:xfrm rot="10800000" flipV="1">
            <a:off x="2841625" y="5258340"/>
            <a:ext cx="457200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矩形 63"/>
          <p:cNvSpPr/>
          <p:nvPr/>
        </p:nvSpPr>
        <p:spPr bwMode="auto">
          <a:xfrm rot="10800000" flipV="1">
            <a:off x="665163" y="5258340"/>
            <a:ext cx="1874837" cy="460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5" name="组合 68"/>
          <p:cNvGrpSpPr/>
          <p:nvPr/>
        </p:nvGrpSpPr>
        <p:grpSpPr bwMode="auto">
          <a:xfrm>
            <a:off x="6738938" y="3686715"/>
            <a:ext cx="5275262" cy="1706562"/>
            <a:chOff x="6285683" y="3357562"/>
            <a:chExt cx="5728340" cy="1706460"/>
          </a:xfrm>
        </p:grpSpPr>
        <p:grpSp>
          <p:nvGrpSpPr>
            <p:cNvPr id="66" name="组合 47"/>
            <p:cNvGrpSpPr/>
            <p:nvPr/>
          </p:nvGrpSpPr>
          <p:grpSpPr bwMode="auto"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7937701" y="2796626"/>
                <a:ext cx="143529" cy="7429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7772190" y="2796626"/>
                <a:ext cx="144822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5" name="矩形 38"/>
              <p:cNvSpPr/>
              <p:nvPr/>
            </p:nvSpPr>
            <p:spPr>
              <a:xfrm flipH="1">
                <a:off x="6803694" y="3006163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6" name="矩形 38"/>
              <p:cNvSpPr/>
              <p:nvPr/>
            </p:nvSpPr>
            <p:spPr>
              <a:xfrm flipH="1">
                <a:off x="6886449" y="3036324"/>
                <a:ext cx="730574" cy="179377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7" name="直角三角形 86"/>
              <p:cNvSpPr/>
              <p:nvPr/>
            </p:nvSpPr>
            <p:spPr>
              <a:xfrm flipH="1">
                <a:off x="6993772" y="3050611"/>
                <a:ext cx="623251" cy="16509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8" name="矩形 38"/>
              <p:cNvSpPr/>
              <p:nvPr/>
            </p:nvSpPr>
            <p:spPr>
              <a:xfrm flipH="1">
                <a:off x="6803694" y="3272847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9" name="矩形 38"/>
              <p:cNvSpPr/>
              <p:nvPr/>
            </p:nvSpPr>
            <p:spPr>
              <a:xfrm flipH="1">
                <a:off x="6886449" y="3304595"/>
                <a:ext cx="730574" cy="177789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0" name="直角三角形 89"/>
              <p:cNvSpPr/>
              <p:nvPr/>
            </p:nvSpPr>
            <p:spPr>
              <a:xfrm flipH="1">
                <a:off x="6993772" y="3318882"/>
                <a:ext cx="623251" cy="16350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9005762" y="2802976"/>
                <a:ext cx="143529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9169980" y="2768053"/>
                <a:ext cx="143528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8999298" y="272995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9003176" y="345857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8823442" y="2809325"/>
                <a:ext cx="144822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8818270" y="273630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8822149" y="346492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153641" y="3434763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8153641" y="3339518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00" name="矩形 99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grpSp>
          <p:nvGrpSpPr>
            <p:cNvPr id="67" name="组合 46"/>
            <p:cNvGrpSpPr/>
            <p:nvPr/>
          </p:nvGrpSpPr>
          <p:grpSpPr bwMode="auto"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9925941" y="2779645"/>
                <a:ext cx="143528" cy="7413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0100503" y="2774883"/>
                <a:ext cx="143529" cy="7429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0439283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528504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0277652" y="2811393"/>
                <a:ext cx="143528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0271186" y="2746310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0276358" y="3466992"/>
                <a:ext cx="148701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0637120" y="2773295"/>
                <a:ext cx="144822" cy="7429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79" name="组合 3"/>
              <p:cNvGrpSpPr/>
              <p:nvPr/>
            </p:nvGrpSpPr>
            <p:grpSpPr bwMode="auto"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80" name="矩形 38"/>
                <p:cNvSpPr/>
                <p:nvPr/>
              </p:nvSpPr>
              <p:spPr>
                <a:xfrm flipH="1">
                  <a:off x="5533525" y="5687705"/>
                  <a:ext cx="813250" cy="244476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1" name="矩形 38"/>
                <p:cNvSpPr/>
                <p:nvPr/>
              </p:nvSpPr>
              <p:spPr>
                <a:xfrm flipH="1">
                  <a:off x="5615794" y="5725317"/>
                  <a:ext cx="730981" cy="177715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2" name="直角三角形 81"/>
                <p:cNvSpPr/>
                <p:nvPr/>
              </p:nvSpPr>
              <p:spPr>
                <a:xfrm flipH="1">
                  <a:off x="5723688" y="5738481"/>
                  <a:ext cx="623087" cy="164551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68" name="图片 62" descr="机器人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160" y="3786190"/>
              <a:ext cx="801973" cy="73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图片 63" descr="机器人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973" y="4071942"/>
              <a:ext cx="880308" cy="7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图片 64" descr="机器人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04" y="3357562"/>
              <a:ext cx="852686" cy="99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1" name="直接连接符 100"/>
          <p:cNvCxnSpPr/>
          <p:nvPr/>
        </p:nvCxnSpPr>
        <p:spPr>
          <a:xfrm rot="16200000" flipH="1">
            <a:off x="488156" y="2960434"/>
            <a:ext cx="357187" cy="381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6200000" flipH="1">
            <a:off x="1238250" y="2996152"/>
            <a:ext cx="285750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rot="5400000">
            <a:off x="1893093" y="2960434"/>
            <a:ext cx="500063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2702718" y="3150934"/>
            <a:ext cx="214313" cy="285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10800000" flipV="1">
            <a:off x="2952750" y="3543840"/>
            <a:ext cx="571500" cy="214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54"/>
          <p:cNvGrpSpPr/>
          <p:nvPr/>
        </p:nvGrpSpPr>
        <p:grpSpPr bwMode="auto">
          <a:xfrm>
            <a:off x="0" y="3300952"/>
            <a:ext cx="12190413" cy="2790825"/>
            <a:chOff x="0" y="3019425"/>
            <a:chExt cx="12190413" cy="2790825"/>
          </a:xfrm>
        </p:grpSpPr>
        <p:pic>
          <p:nvPicPr>
            <p:cNvPr id="107" name="图片 50" descr="人工智能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4" y="3019425"/>
              <a:ext cx="10717211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8" name="组合 107"/>
            <p:cNvGrpSpPr/>
            <p:nvPr userDrawn="1"/>
          </p:nvGrpSpPr>
          <p:grpSpPr>
            <a:xfrm>
              <a:off x="0" y="4929198"/>
              <a:ext cx="12190413" cy="142876"/>
              <a:chOff x="1" y="5360074"/>
              <a:chExt cx="9374634" cy="15715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09" name="矩形 108"/>
              <p:cNvSpPr/>
              <p:nvPr/>
            </p:nvSpPr>
            <p:spPr>
              <a:xfrm>
                <a:off x="1" y="5360074"/>
                <a:ext cx="4355976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4355976" y="5360074"/>
                <a:ext cx="5018659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11" name="标题 1"/>
          <p:cNvSpPr txBox="1"/>
          <p:nvPr/>
        </p:nvSpPr>
        <p:spPr>
          <a:xfrm>
            <a:off x="6840855" y="2094865"/>
            <a:ext cx="3470275" cy="64008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HDFS</a:t>
            </a:r>
            <a:r>
              <a:rPr lang="zh-CN" altLang="en-US" dirty="0">
                <a:solidFill>
                  <a:schemeClr val="tx1"/>
                </a:solidFill>
              </a:rPr>
              <a:t>的内核机制</a:t>
            </a:r>
          </a:p>
        </p:txBody>
      </p:sp>
      <p:sp>
        <p:nvSpPr>
          <p:cNvPr id="112" name="副标题 2"/>
          <p:cNvSpPr>
            <a:spLocks noGrp="1"/>
          </p:cNvSpPr>
          <p:nvPr>
            <p:ph type="subTitle" idx="1"/>
          </p:nvPr>
        </p:nvSpPr>
        <p:spPr>
          <a:xfrm>
            <a:off x="6849745" y="1473200"/>
            <a:ext cx="3442335" cy="4089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HDFS</a:t>
            </a:r>
            <a:r>
              <a:rPr lang="zh-CN" altLang="en-US" sz="2400" dirty="0">
                <a:solidFill>
                  <a:schemeClr val="tx1"/>
                </a:solidFill>
              </a:rPr>
              <a:t>原理及应用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AFC2E-5447-0487-A574-388F8BDBA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F3E8891-4CC3-F551-CBDD-4C8ACD34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NN</a:t>
            </a:r>
            <a:r>
              <a:rPr lang="zh-CN" altLang="en-US" dirty="0"/>
              <a:t>和</a:t>
            </a:r>
            <a:r>
              <a:rPr lang="en-US" altLang="zh-CN" dirty="0"/>
              <a:t>2NN</a:t>
            </a:r>
            <a:r>
              <a:rPr lang="zh-CN" altLang="en-US" dirty="0"/>
              <a:t>工作机制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0AD830-9131-BD5A-ECA1-52E93364A850}"/>
              </a:ext>
            </a:extLst>
          </p:cNvPr>
          <p:cNvSpPr txBox="1"/>
          <p:nvPr/>
        </p:nvSpPr>
        <p:spPr>
          <a:xfrm>
            <a:off x="40821" y="866140"/>
            <a:ext cx="12110357" cy="6275051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15900" indent="-215900"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）第一阶段：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启动</a:t>
            </a:r>
          </a:p>
          <a:p>
            <a:pPr marL="483235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）第一次启动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格式化后，创建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Fsimage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Edits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文件。如果不是第一次启动，直接加载编辑日志和镜像文件到内存。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）客户端对元数据进行增删改的请求。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记录操作日志，更新滚动日志。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在内存中对元数据进行增删改。</a:t>
            </a:r>
          </a:p>
          <a:p>
            <a:pPr marL="215900" indent="-215900"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）第二阶段：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Secondary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工作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Secondary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询问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是否需要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CheckPoint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。直接带回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是否检查结果。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Secondary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请求执行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CheckPoint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滚动正在写的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Edits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日志。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）将滚动前的编辑日志和镜像文件拷贝到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Secondary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Secondary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加载编辑日志和镜像文件到内存，并合并。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）生成新的镜像文件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fsimage.chkpoint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）拷贝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fsimage.chkpoint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fsimage.chkpoint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重新命名成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fsimage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66700" indent="-216535" algn="just">
              <a:lnSpc>
                <a:spcPct val="150000"/>
              </a:lnSpc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36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109E4-38EE-D63C-7230-78B7ECA60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E17D141-7B41-FD93-F9BB-8DE00026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CheckPoint</a:t>
            </a:r>
            <a:r>
              <a:rPr lang="zh-CN" altLang="en-US" dirty="0"/>
              <a:t>设置时间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FB55FE-7A02-F059-B805-33D806CD21D2}"/>
              </a:ext>
            </a:extLst>
          </p:cNvPr>
          <p:cNvSpPr txBox="1"/>
          <p:nvPr/>
        </p:nvSpPr>
        <p:spPr>
          <a:xfrm>
            <a:off x="191135" y="889828"/>
            <a:ext cx="11892643" cy="5968172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15900" indent="-215900"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）通常情况下，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SecondaryNameNode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每隔一小时执行一次。</a:t>
            </a:r>
          </a:p>
          <a:p>
            <a:pPr indent="21463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[hdfs-default.xml]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14630" indent="1270">
              <a:lnSpc>
                <a:spcPct val="115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&lt;property&gt;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14630" indent="1270">
              <a:lnSpc>
                <a:spcPct val="115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&lt;name&gt;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dfs.namenode.checkpoint.period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&lt;/name&gt;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14630" indent="1270">
              <a:lnSpc>
                <a:spcPct val="115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&lt;value&gt;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3600s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&lt;/value&gt;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14630" indent="1270">
              <a:lnSpc>
                <a:spcPct val="115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&lt;/property&gt;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15900" indent="-215900"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）一分钟检查一次操作次数，当操作次数达到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百万时，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SecondaryNameNode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执行一次。</a:t>
            </a:r>
          </a:p>
          <a:p>
            <a:pPr marL="214630" indent="1270">
              <a:lnSpc>
                <a:spcPct val="115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&lt;property&gt;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14630" indent="1270">
              <a:lnSpc>
                <a:spcPct val="115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&lt;name&gt;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dfs.namenode.checkpoint.txns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&lt;/name&gt;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14630" indent="1270">
              <a:lnSpc>
                <a:spcPct val="115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&lt;value&gt;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1000000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&lt;/value&gt;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14630" indent="1270">
              <a:lnSpc>
                <a:spcPct val="115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&lt;description&gt;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操作动作次数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&lt;/description&gt;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14630" indent="1270">
              <a:lnSpc>
                <a:spcPct val="115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&lt;/property&gt;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14630" indent="1270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 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14630" indent="1270">
              <a:lnSpc>
                <a:spcPct val="115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&lt;property&gt;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14630" indent="1270">
              <a:lnSpc>
                <a:spcPct val="115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&lt;name&gt;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dfs.namenode.checkpoint.check.period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&lt;/name&gt;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14630" indent="1270">
              <a:lnSpc>
                <a:spcPct val="115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  &lt;value&gt;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60s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&lt;/value&gt;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14630" indent="1270">
              <a:lnSpc>
                <a:spcPct val="115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&lt;description&gt;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分钟检查一次操作次数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&lt;/description&gt;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214630" indent="1270">
              <a:lnSpc>
                <a:spcPct val="115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Arial" panose="020B0604020202020204" pitchFamily="34" charset="0"/>
              </a:rPr>
              <a:t>&lt;/property&gt;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0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04900" y="1461770"/>
            <a:ext cx="2256790" cy="471805"/>
          </a:xfrm>
        </p:spPr>
        <p:txBody>
          <a:bodyPr/>
          <a:lstStyle/>
          <a:p>
            <a:r>
              <a:rPr lang="zh-CN" altLang="en-US" b="1" dirty="0"/>
              <a:t>课</a:t>
            </a:r>
            <a:r>
              <a:rPr lang="en-US" altLang="zh-CN" b="1" dirty="0"/>
              <a:t> </a:t>
            </a:r>
            <a:r>
              <a:rPr lang="zh-CN" altLang="en-US" b="1" dirty="0"/>
              <a:t>后</a:t>
            </a:r>
            <a:r>
              <a:rPr lang="en-US" altLang="zh-CN" b="1" dirty="0"/>
              <a:t> </a:t>
            </a:r>
            <a:r>
              <a:rPr lang="zh-CN" altLang="en-US" b="1" dirty="0"/>
              <a:t>任</a:t>
            </a:r>
            <a:r>
              <a:rPr lang="en-US" altLang="zh-CN" b="1" dirty="0"/>
              <a:t> </a:t>
            </a:r>
            <a:r>
              <a:rPr lang="zh-CN" altLang="en-US" b="1" dirty="0"/>
              <a:t>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99460" y="2700020"/>
            <a:ext cx="577596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完成博思平台线上作业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481231" y="1672538"/>
            <a:ext cx="4860000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6"/>
          <p:cNvSpPr txBox="1">
            <a:spLocks noChangeArrowheads="1"/>
          </p:cNvSpPr>
          <p:nvPr/>
        </p:nvSpPr>
        <p:spPr bwMode="auto">
          <a:xfrm>
            <a:off x="2678966" y="1077861"/>
            <a:ext cx="1549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498059" y="1679523"/>
            <a:ext cx="0" cy="4176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981389" y="5622202"/>
            <a:ext cx="4095203" cy="142876"/>
            <a:chOff x="1" y="5360074"/>
            <a:chExt cx="9374634" cy="157158"/>
          </a:xfrm>
          <a:solidFill>
            <a:schemeClr val="accent1">
              <a:lumMod val="50000"/>
            </a:schemeClr>
          </a:solidFill>
        </p:grpSpPr>
        <p:sp>
          <p:nvSpPr>
            <p:cNvPr id="39" name="矩形 38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41" name="图片 56" descr="机器人4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49" y="974673"/>
            <a:ext cx="9096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52" descr="1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29" y="2138533"/>
            <a:ext cx="373697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6452511" y="2721634"/>
            <a:ext cx="4982200" cy="631825"/>
            <a:chOff x="838622" y="3429000"/>
            <a:chExt cx="4982200" cy="631825"/>
          </a:xfrm>
        </p:grpSpPr>
        <p:sp>
          <p:nvSpPr>
            <p:cNvPr id="4" name="菱形 3"/>
            <p:cNvSpPr/>
            <p:nvPr>
              <p:custDataLst>
                <p:tags r:id="rId11"/>
              </p:custDataLst>
            </p:nvPr>
          </p:nvSpPr>
          <p:spPr>
            <a:xfrm>
              <a:off x="838622" y="3429000"/>
              <a:ext cx="842963" cy="631825"/>
            </a:xfrm>
            <a:prstGeom prst="diamond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5" name="TextBox 72"/>
            <p:cNvSpPr txBox="1"/>
            <p:nvPr>
              <p:custDataLst>
                <p:tags r:id="rId12"/>
              </p:custDataLst>
            </p:nvPr>
          </p:nvSpPr>
          <p:spPr>
            <a:xfrm>
              <a:off x="1818787" y="3549649"/>
              <a:ext cx="40020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读数据流程</a:t>
              </a:r>
            </a:p>
          </p:txBody>
        </p:sp>
      </p:grpSp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6452511" y="1864213"/>
            <a:ext cx="4580566" cy="631825"/>
            <a:chOff x="838622" y="3429000"/>
            <a:chExt cx="4580566" cy="631825"/>
          </a:xfrm>
        </p:grpSpPr>
        <p:sp>
          <p:nvSpPr>
            <p:cNvPr id="8" name="菱形 7"/>
            <p:cNvSpPr/>
            <p:nvPr>
              <p:custDataLst>
                <p:tags r:id="rId9"/>
              </p:custDataLst>
            </p:nvPr>
          </p:nvSpPr>
          <p:spPr>
            <a:xfrm>
              <a:off x="838622" y="3429000"/>
              <a:ext cx="842963" cy="631825"/>
            </a:xfrm>
            <a:prstGeom prst="diamond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latin typeface="Consolas" panose="020B0609020204030204" pitchFamily="49" charset="0"/>
                </a:rPr>
                <a:t>1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sp>
          <p:nvSpPr>
            <p:cNvPr id="9" name="TextBox 72"/>
            <p:cNvSpPr txBox="1"/>
            <p:nvPr>
              <p:custDataLst>
                <p:tags r:id="rId10"/>
              </p:custDataLst>
            </p:nvPr>
          </p:nvSpPr>
          <p:spPr>
            <a:xfrm>
              <a:off x="1818788" y="3540334"/>
              <a:ext cx="36004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写数据流程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4B3B48E-212C-2470-1E5E-617ADDE0230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452511" y="3579055"/>
            <a:ext cx="4982200" cy="631825"/>
            <a:chOff x="838622" y="3429000"/>
            <a:chExt cx="4982200" cy="631825"/>
          </a:xfrm>
        </p:grpSpPr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F6FC0A24-822A-6EDA-4EEB-2A62202C003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38622" y="3429000"/>
              <a:ext cx="842963" cy="631825"/>
            </a:xfrm>
            <a:prstGeom prst="diamond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10" name="TextBox 72">
              <a:extLst>
                <a:ext uri="{FF2B5EF4-FFF2-40B4-BE49-F238E27FC236}">
                  <a16:creationId xmlns:a16="http://schemas.microsoft.com/office/drawing/2014/main" id="{EE0C40A6-1FB0-953F-A3CA-F92A1DC8F38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818787" y="3549649"/>
              <a:ext cx="40020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NN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2NN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工作机制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E9164F-A6C6-C8C2-A2B5-BFB5506259F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452511" y="4436476"/>
            <a:ext cx="4982200" cy="631825"/>
            <a:chOff x="838622" y="3429000"/>
            <a:chExt cx="4982200" cy="631825"/>
          </a:xfrm>
        </p:grpSpPr>
        <p:sp>
          <p:nvSpPr>
            <p:cNvPr id="12" name="菱形 11">
              <a:extLst>
                <a:ext uri="{FF2B5EF4-FFF2-40B4-BE49-F238E27FC236}">
                  <a16:creationId xmlns:a16="http://schemas.microsoft.com/office/drawing/2014/main" id="{2E47CE02-DE77-349A-BD23-CFE93F8502F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38622" y="3429000"/>
              <a:ext cx="842963" cy="631825"/>
            </a:xfrm>
            <a:prstGeom prst="diamond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3" name="TextBox 72">
              <a:extLst>
                <a:ext uri="{FF2B5EF4-FFF2-40B4-BE49-F238E27FC236}">
                  <a16:creationId xmlns:a16="http://schemas.microsoft.com/office/drawing/2014/main" id="{F74F2659-39E7-B3E5-1959-7FCC4761F3CE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818787" y="3549649"/>
              <a:ext cx="40020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CheckPoint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设置时间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FC88EF5-6CED-0458-0D02-EE31B129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写数据流程</a:t>
            </a:r>
          </a:p>
        </p:txBody>
      </p:sp>
      <p:sp>
        <p:nvSpPr>
          <p:cNvPr id="2" name="圆角矩形 452">
            <a:extLst>
              <a:ext uri="{FF2B5EF4-FFF2-40B4-BE49-F238E27FC236}">
                <a16:creationId xmlns:a16="http://schemas.microsoft.com/office/drawing/2014/main" id="{F4A52C37-7329-4820-7DA0-556C0D993CE9}"/>
              </a:ext>
            </a:extLst>
          </p:cNvPr>
          <p:cNvSpPr/>
          <p:nvPr/>
        </p:nvSpPr>
        <p:spPr>
          <a:xfrm>
            <a:off x="1517940" y="1169036"/>
            <a:ext cx="1535598" cy="18513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 dirty="0">
              <a:noFill/>
            </a:endParaRPr>
          </a:p>
        </p:txBody>
      </p:sp>
      <p:sp>
        <p:nvSpPr>
          <p:cNvPr id="4" name="圆角矩形 377">
            <a:extLst>
              <a:ext uri="{FF2B5EF4-FFF2-40B4-BE49-F238E27FC236}">
                <a16:creationId xmlns:a16="http://schemas.microsoft.com/office/drawing/2014/main" id="{383851BD-01A9-A388-D943-F514B7AE6200}"/>
              </a:ext>
            </a:extLst>
          </p:cNvPr>
          <p:cNvSpPr/>
          <p:nvPr/>
        </p:nvSpPr>
        <p:spPr>
          <a:xfrm>
            <a:off x="7784306" y="1040934"/>
            <a:ext cx="2145540" cy="1994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6" name="圆角矩形 390">
            <a:extLst>
              <a:ext uri="{FF2B5EF4-FFF2-40B4-BE49-F238E27FC236}">
                <a16:creationId xmlns:a16="http://schemas.microsoft.com/office/drawing/2014/main" id="{88257F30-59C4-C9B1-9747-92F6350E164A}"/>
              </a:ext>
            </a:extLst>
          </p:cNvPr>
          <p:cNvSpPr/>
          <p:nvPr/>
        </p:nvSpPr>
        <p:spPr>
          <a:xfrm>
            <a:off x="8873588" y="3770796"/>
            <a:ext cx="984250" cy="14668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" name="圆角矩形 391">
            <a:extLst>
              <a:ext uri="{FF2B5EF4-FFF2-40B4-BE49-F238E27FC236}">
                <a16:creationId xmlns:a16="http://schemas.microsoft.com/office/drawing/2014/main" id="{89C8B0C4-8640-B893-5D38-3326FB214B11}"/>
              </a:ext>
            </a:extLst>
          </p:cNvPr>
          <p:cNvSpPr/>
          <p:nvPr/>
        </p:nvSpPr>
        <p:spPr>
          <a:xfrm>
            <a:off x="3996153" y="3786036"/>
            <a:ext cx="984250" cy="14668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8" name="圆角矩形 392">
            <a:extLst>
              <a:ext uri="{FF2B5EF4-FFF2-40B4-BE49-F238E27FC236}">
                <a16:creationId xmlns:a16="http://schemas.microsoft.com/office/drawing/2014/main" id="{FA6696B9-765E-3E8D-6C16-23C732B7FC5E}"/>
              </a:ext>
            </a:extLst>
          </p:cNvPr>
          <p:cNvSpPr/>
          <p:nvPr/>
        </p:nvSpPr>
        <p:spPr>
          <a:xfrm>
            <a:off x="6681568" y="3786671"/>
            <a:ext cx="984250" cy="14668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9" name="文本框 9">
            <a:extLst>
              <a:ext uri="{FF2B5EF4-FFF2-40B4-BE49-F238E27FC236}">
                <a16:creationId xmlns:a16="http://schemas.microsoft.com/office/drawing/2014/main" id="{467E2613-9CFF-61A3-4701-CD5D862D5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3" y="1640823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请求上传文件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iflytek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/zy.avi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347D19-CA32-587B-0B87-473B597936F4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3037896" y="2102086"/>
            <a:ext cx="4743065" cy="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3">
            <a:extLst>
              <a:ext uri="{FF2B5EF4-FFF2-40B4-BE49-F238E27FC236}">
                <a16:creationId xmlns:a16="http://schemas.microsoft.com/office/drawing/2014/main" id="{2603D53B-CCDC-5557-2FEF-902211999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253" y="1890364"/>
            <a:ext cx="1556373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响应可以上传文件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22CEDAD-06B7-BA02-0830-29FECC4DDC7C}"/>
              </a:ext>
            </a:extLst>
          </p:cNvPr>
          <p:cNvCxnSpPr>
            <a:cxnSpLocks/>
          </p:cNvCxnSpPr>
          <p:nvPr/>
        </p:nvCxnSpPr>
        <p:spPr>
          <a:xfrm flipV="1">
            <a:off x="3037896" y="2346996"/>
            <a:ext cx="4743065" cy="1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5">
            <a:extLst>
              <a:ext uri="{FF2B5EF4-FFF2-40B4-BE49-F238E27FC236}">
                <a16:creationId xmlns:a16="http://schemas.microsoft.com/office/drawing/2014/main" id="{7B97F896-7ABD-14A3-0F23-7C945F8D4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68" y="2135104"/>
            <a:ext cx="36044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请求上传第一个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），请返回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36389F0-1DBA-3884-2CF3-973326E4FE8D}"/>
              </a:ext>
            </a:extLst>
          </p:cNvPr>
          <p:cNvCxnSpPr/>
          <p:nvPr/>
        </p:nvCxnSpPr>
        <p:spPr>
          <a:xfrm flipV="1">
            <a:off x="3053538" y="1847981"/>
            <a:ext cx="4745203" cy="2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C7FC0BA-D680-1914-A0F0-E17DC2E10983}"/>
              </a:ext>
            </a:extLst>
          </p:cNvPr>
          <p:cNvCxnSpPr>
            <a:cxnSpLocks/>
          </p:cNvCxnSpPr>
          <p:nvPr/>
        </p:nvCxnSpPr>
        <p:spPr>
          <a:xfrm flipH="1">
            <a:off x="3053538" y="2621482"/>
            <a:ext cx="4761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21">
            <a:extLst>
              <a:ext uri="{FF2B5EF4-FFF2-40B4-BE49-F238E27FC236}">
                <a16:creationId xmlns:a16="http://schemas.microsoft.com/office/drawing/2014/main" id="{EEBFACB1-7EDB-6641-F1FD-EDFD987AF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598" y="2402316"/>
            <a:ext cx="42486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dn2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dn3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节点，表示采用这三个节点存储数据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22">
            <a:extLst>
              <a:ext uri="{FF2B5EF4-FFF2-40B4-BE49-F238E27FC236}">
                <a16:creationId xmlns:a16="http://schemas.microsoft.com/office/drawing/2014/main" id="{41125127-DEE8-2695-A802-D1C78F91A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4163" y="1058098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23">
            <a:extLst>
              <a:ext uri="{FF2B5EF4-FFF2-40B4-BE49-F238E27FC236}">
                <a16:creationId xmlns:a16="http://schemas.microsoft.com/office/drawing/2014/main" id="{47B36B12-24D5-C685-A151-77E6BB22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739" y="1260693"/>
            <a:ext cx="5080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E807EE-B2C1-E42E-5469-AE1917EB23F4}"/>
              </a:ext>
            </a:extLst>
          </p:cNvPr>
          <p:cNvSpPr/>
          <p:nvPr/>
        </p:nvSpPr>
        <p:spPr>
          <a:xfrm>
            <a:off x="7865653" y="2174821"/>
            <a:ext cx="692132" cy="28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0" name="文本框 25">
            <a:extLst>
              <a:ext uri="{FF2B5EF4-FFF2-40B4-BE49-F238E27FC236}">
                <a16:creationId xmlns:a16="http://schemas.microsoft.com/office/drawing/2014/main" id="{1B772171-A9D6-E332-B6B6-AA520446A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696" y="2211657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30">
            <a:extLst>
              <a:ext uri="{FF2B5EF4-FFF2-40B4-BE49-F238E27FC236}">
                <a16:creationId xmlns:a16="http://schemas.microsoft.com/office/drawing/2014/main" id="{34F1287E-413C-9A2D-711F-BCF544DE1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681" y="3807307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31">
            <a:extLst>
              <a:ext uri="{FF2B5EF4-FFF2-40B4-BE49-F238E27FC236}">
                <a16:creationId xmlns:a16="http://schemas.microsoft.com/office/drawing/2014/main" id="{3E851AE0-FB2F-DC1E-6C7E-46306508A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6473" y="3819948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32">
            <a:extLst>
              <a:ext uri="{FF2B5EF4-FFF2-40B4-BE49-F238E27FC236}">
                <a16:creationId xmlns:a16="http://schemas.microsoft.com/office/drawing/2014/main" id="{5F7FFA8E-EEF5-783D-58C8-45D6CE9BE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100" y="3770796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肘形连接符 396">
            <a:extLst>
              <a:ext uri="{FF2B5EF4-FFF2-40B4-BE49-F238E27FC236}">
                <a16:creationId xmlns:a16="http://schemas.microsoft.com/office/drawing/2014/main" id="{72EF4B65-4A1F-9E74-370C-12B3528FB240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2505119" y="3028426"/>
            <a:ext cx="1484327" cy="1497741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圆柱形 397">
            <a:extLst>
              <a:ext uri="{FF2B5EF4-FFF2-40B4-BE49-F238E27FC236}">
                <a16:creationId xmlns:a16="http://schemas.microsoft.com/office/drawing/2014/main" id="{C228901D-2333-F213-C5A4-FCE83C8CFFF3}"/>
              </a:ext>
            </a:extLst>
          </p:cNvPr>
          <p:cNvSpPr/>
          <p:nvPr/>
        </p:nvSpPr>
        <p:spPr>
          <a:xfrm>
            <a:off x="1076791" y="3089078"/>
            <a:ext cx="563906" cy="84048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6" name="文本框 35">
            <a:extLst>
              <a:ext uri="{FF2B5EF4-FFF2-40B4-BE49-F238E27FC236}">
                <a16:creationId xmlns:a16="http://schemas.microsoft.com/office/drawing/2014/main" id="{F89E2D5D-D4DD-38BF-3F98-AFB382178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415" y="3954431"/>
            <a:ext cx="647913" cy="2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zy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36">
            <a:extLst>
              <a:ext uri="{FF2B5EF4-FFF2-40B4-BE49-F238E27FC236}">
                <a16:creationId xmlns:a16="http://schemas.microsoft.com/office/drawing/2014/main" id="{3A49E519-B5AA-B292-EF37-173C9873B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496" y="3490398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文本框 37">
            <a:extLst>
              <a:ext uri="{FF2B5EF4-FFF2-40B4-BE49-F238E27FC236}">
                <a16:creationId xmlns:a16="http://schemas.microsoft.com/office/drawing/2014/main" id="{1CF60700-E1F7-F4A8-D52E-D7DF4D618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997" y="2895744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9A51F1B-8E77-79C6-795E-FDCA4E2E655C}"/>
              </a:ext>
            </a:extLst>
          </p:cNvPr>
          <p:cNvCxnSpPr/>
          <p:nvPr/>
        </p:nvCxnSpPr>
        <p:spPr>
          <a:xfrm flipV="1">
            <a:off x="1076791" y="3410424"/>
            <a:ext cx="563906" cy="110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2665E85-3691-FEF2-21B5-7412BA1EA6F9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076789" y="2094702"/>
            <a:ext cx="441151" cy="106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40">
            <a:extLst>
              <a:ext uri="{FF2B5EF4-FFF2-40B4-BE49-F238E27FC236}">
                <a16:creationId xmlns:a16="http://schemas.microsoft.com/office/drawing/2014/main" id="{B7F92AE5-84F1-626C-BBC2-284DE008F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404" y="4291550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传输通道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3985A88-B2DD-09AF-2E8A-7F7F00934383}"/>
              </a:ext>
            </a:extLst>
          </p:cNvPr>
          <p:cNvSpPr/>
          <p:nvPr/>
        </p:nvSpPr>
        <p:spPr>
          <a:xfrm>
            <a:off x="4171413" y="4674401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3" name="文本框 42">
            <a:extLst>
              <a:ext uri="{FF2B5EF4-FFF2-40B4-BE49-F238E27FC236}">
                <a16:creationId xmlns:a16="http://schemas.microsoft.com/office/drawing/2014/main" id="{3B78DA42-792D-3EFB-A462-FD786F1A0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858" y="4470883"/>
            <a:ext cx="741203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流程图: 联系 406">
            <a:extLst>
              <a:ext uri="{FF2B5EF4-FFF2-40B4-BE49-F238E27FC236}">
                <a16:creationId xmlns:a16="http://schemas.microsoft.com/office/drawing/2014/main" id="{0DFEDAF4-F591-0D75-9D13-600D5587F8CD}"/>
              </a:ext>
            </a:extLst>
          </p:cNvPr>
          <p:cNvSpPr/>
          <p:nvPr/>
        </p:nvSpPr>
        <p:spPr>
          <a:xfrm>
            <a:off x="4227928" y="474171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5" name="流程图: 联系 407">
            <a:extLst>
              <a:ext uri="{FF2B5EF4-FFF2-40B4-BE49-F238E27FC236}">
                <a16:creationId xmlns:a16="http://schemas.microsoft.com/office/drawing/2014/main" id="{AA1DE44B-FD4D-7CBD-03EA-A718DB8F4FF8}"/>
              </a:ext>
            </a:extLst>
          </p:cNvPr>
          <p:cNvSpPr/>
          <p:nvPr/>
        </p:nvSpPr>
        <p:spPr>
          <a:xfrm>
            <a:off x="4353658" y="474488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6" name="流程图: 联系 408">
            <a:extLst>
              <a:ext uri="{FF2B5EF4-FFF2-40B4-BE49-F238E27FC236}">
                <a16:creationId xmlns:a16="http://schemas.microsoft.com/office/drawing/2014/main" id="{D67191D5-19DB-EF5C-530E-DC0EE6174255}"/>
              </a:ext>
            </a:extLst>
          </p:cNvPr>
          <p:cNvSpPr/>
          <p:nvPr/>
        </p:nvSpPr>
        <p:spPr>
          <a:xfrm>
            <a:off x="4528918" y="474488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7" name="流程图: 联系 409">
            <a:extLst>
              <a:ext uri="{FF2B5EF4-FFF2-40B4-BE49-F238E27FC236}">
                <a16:creationId xmlns:a16="http://schemas.microsoft.com/office/drawing/2014/main" id="{B9910FA9-FA19-C9B8-D46F-52E080E39614}"/>
              </a:ext>
            </a:extLst>
          </p:cNvPr>
          <p:cNvSpPr/>
          <p:nvPr/>
        </p:nvSpPr>
        <p:spPr>
          <a:xfrm>
            <a:off x="4036793" y="475949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8" name="流程图: 联系 410">
            <a:extLst>
              <a:ext uri="{FF2B5EF4-FFF2-40B4-BE49-F238E27FC236}">
                <a16:creationId xmlns:a16="http://schemas.microsoft.com/office/drawing/2014/main" id="{9F026B5C-F62C-1A2B-7E3E-83796E70286B}"/>
              </a:ext>
            </a:extLst>
          </p:cNvPr>
          <p:cNvSpPr/>
          <p:nvPr/>
        </p:nvSpPr>
        <p:spPr>
          <a:xfrm>
            <a:off x="4124423" y="475187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0F5541D-B1F5-576F-A5A8-46704920E4B5}"/>
              </a:ext>
            </a:extLst>
          </p:cNvPr>
          <p:cNvSpPr/>
          <p:nvPr/>
        </p:nvSpPr>
        <p:spPr>
          <a:xfrm>
            <a:off x="6902548" y="4663606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0" name="文本框 51">
            <a:extLst>
              <a:ext uri="{FF2B5EF4-FFF2-40B4-BE49-F238E27FC236}">
                <a16:creationId xmlns:a16="http://schemas.microsoft.com/office/drawing/2014/main" id="{E4079812-F50B-8FFF-B1CA-43F46CE7F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556" y="4445968"/>
            <a:ext cx="699774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流程图: 联系 413">
            <a:extLst>
              <a:ext uri="{FF2B5EF4-FFF2-40B4-BE49-F238E27FC236}">
                <a16:creationId xmlns:a16="http://schemas.microsoft.com/office/drawing/2014/main" id="{DB1E0139-8DAD-7D13-5433-DF0D529689A5}"/>
              </a:ext>
            </a:extLst>
          </p:cNvPr>
          <p:cNvSpPr/>
          <p:nvPr/>
        </p:nvSpPr>
        <p:spPr>
          <a:xfrm>
            <a:off x="6959063" y="473091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2" name="流程图: 联系 414">
            <a:extLst>
              <a:ext uri="{FF2B5EF4-FFF2-40B4-BE49-F238E27FC236}">
                <a16:creationId xmlns:a16="http://schemas.microsoft.com/office/drawing/2014/main" id="{A7195941-6FD2-FB3B-DBC2-6C7D6C74938C}"/>
              </a:ext>
            </a:extLst>
          </p:cNvPr>
          <p:cNvSpPr/>
          <p:nvPr/>
        </p:nvSpPr>
        <p:spPr>
          <a:xfrm>
            <a:off x="7084793" y="473409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3" name="流程图: 联系 415">
            <a:extLst>
              <a:ext uri="{FF2B5EF4-FFF2-40B4-BE49-F238E27FC236}">
                <a16:creationId xmlns:a16="http://schemas.microsoft.com/office/drawing/2014/main" id="{484F21A2-77A4-ACEE-F1B9-B1F1F751067F}"/>
              </a:ext>
            </a:extLst>
          </p:cNvPr>
          <p:cNvSpPr/>
          <p:nvPr/>
        </p:nvSpPr>
        <p:spPr>
          <a:xfrm>
            <a:off x="7260053" y="473409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D7715D-ABA0-749B-B486-BC4A1EB69146}"/>
              </a:ext>
            </a:extLst>
          </p:cNvPr>
          <p:cNvSpPr/>
          <p:nvPr/>
        </p:nvSpPr>
        <p:spPr>
          <a:xfrm>
            <a:off x="9095838" y="4664241"/>
            <a:ext cx="560705" cy="229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5" name="文本框 56">
            <a:extLst>
              <a:ext uri="{FF2B5EF4-FFF2-40B4-BE49-F238E27FC236}">
                <a16:creationId xmlns:a16="http://schemas.microsoft.com/office/drawing/2014/main" id="{580DAA5D-B166-0799-2F6A-0BB3EBF91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316" y="4445968"/>
            <a:ext cx="690418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Bytebuffer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流程图: 联系 418">
            <a:extLst>
              <a:ext uri="{FF2B5EF4-FFF2-40B4-BE49-F238E27FC236}">
                <a16:creationId xmlns:a16="http://schemas.microsoft.com/office/drawing/2014/main" id="{0D7992D3-1091-D93B-E5D7-FEF2F96F7229}"/>
              </a:ext>
            </a:extLst>
          </p:cNvPr>
          <p:cNvSpPr/>
          <p:nvPr/>
        </p:nvSpPr>
        <p:spPr>
          <a:xfrm>
            <a:off x="9152353" y="473155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7" name="流程图: 联系 419">
            <a:extLst>
              <a:ext uri="{FF2B5EF4-FFF2-40B4-BE49-F238E27FC236}">
                <a16:creationId xmlns:a16="http://schemas.microsoft.com/office/drawing/2014/main" id="{28CFF23D-15C1-D9D1-35EC-D63D3B971E51}"/>
              </a:ext>
            </a:extLst>
          </p:cNvPr>
          <p:cNvSpPr/>
          <p:nvPr/>
        </p:nvSpPr>
        <p:spPr>
          <a:xfrm>
            <a:off x="9278083" y="473472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8" name="流程图: 联系 420">
            <a:extLst>
              <a:ext uri="{FF2B5EF4-FFF2-40B4-BE49-F238E27FC236}">
                <a16:creationId xmlns:a16="http://schemas.microsoft.com/office/drawing/2014/main" id="{7441A5B8-61C8-681A-AE87-553E86FCCA88}"/>
              </a:ext>
            </a:extLst>
          </p:cNvPr>
          <p:cNvSpPr/>
          <p:nvPr/>
        </p:nvSpPr>
        <p:spPr>
          <a:xfrm>
            <a:off x="9453343" y="473472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E46D407-37A5-8D8B-BE66-16948D191E59}"/>
              </a:ext>
            </a:extLst>
          </p:cNvPr>
          <p:cNvCxnSpPr/>
          <p:nvPr/>
        </p:nvCxnSpPr>
        <p:spPr>
          <a:xfrm>
            <a:off x="4982943" y="4569626"/>
            <a:ext cx="170910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3282520-1311-88C0-038D-D3C18B80A0BE}"/>
              </a:ext>
            </a:extLst>
          </p:cNvPr>
          <p:cNvCxnSpPr/>
          <p:nvPr/>
        </p:nvCxnSpPr>
        <p:spPr>
          <a:xfrm>
            <a:off x="7667088" y="4588041"/>
            <a:ext cx="1206500" cy="1587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联系 423">
            <a:extLst>
              <a:ext uri="{FF2B5EF4-FFF2-40B4-BE49-F238E27FC236}">
                <a16:creationId xmlns:a16="http://schemas.microsoft.com/office/drawing/2014/main" id="{44033B26-B6F2-A549-BC0C-B1C0EDEAEA7F}"/>
              </a:ext>
            </a:extLst>
          </p:cNvPr>
          <p:cNvSpPr/>
          <p:nvPr/>
        </p:nvSpPr>
        <p:spPr>
          <a:xfrm>
            <a:off x="4815938" y="475949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2" name="流程图: 联系 424">
            <a:extLst>
              <a:ext uri="{FF2B5EF4-FFF2-40B4-BE49-F238E27FC236}">
                <a16:creationId xmlns:a16="http://schemas.microsoft.com/office/drawing/2014/main" id="{EAB2BE04-2098-A0EC-31D0-95DCE4532F4D}"/>
              </a:ext>
            </a:extLst>
          </p:cNvPr>
          <p:cNvSpPr/>
          <p:nvPr/>
        </p:nvSpPr>
        <p:spPr>
          <a:xfrm>
            <a:off x="6779358" y="477600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3" name="流程图: 联系 425">
            <a:extLst>
              <a:ext uri="{FF2B5EF4-FFF2-40B4-BE49-F238E27FC236}">
                <a16:creationId xmlns:a16="http://schemas.microsoft.com/office/drawing/2014/main" id="{E4235E90-1E22-949A-07A6-BAF2A3DAF122}"/>
              </a:ext>
            </a:extLst>
          </p:cNvPr>
          <p:cNvSpPr/>
          <p:nvPr/>
        </p:nvSpPr>
        <p:spPr>
          <a:xfrm>
            <a:off x="7547073" y="4745521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4" name="流程图: 联系 426">
            <a:extLst>
              <a:ext uri="{FF2B5EF4-FFF2-40B4-BE49-F238E27FC236}">
                <a16:creationId xmlns:a16="http://schemas.microsoft.com/office/drawing/2014/main" id="{2D12C95B-1804-3219-1A86-8355CD69963F}"/>
              </a:ext>
            </a:extLst>
          </p:cNvPr>
          <p:cNvSpPr/>
          <p:nvPr/>
        </p:nvSpPr>
        <p:spPr>
          <a:xfrm>
            <a:off x="8950423" y="4774096"/>
            <a:ext cx="45085" cy="4508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5C5E9F2-C5CD-E608-9120-370328BD6AD2}"/>
              </a:ext>
            </a:extLst>
          </p:cNvPr>
          <p:cNvCxnSpPr/>
          <p:nvPr/>
        </p:nvCxnSpPr>
        <p:spPr>
          <a:xfrm flipH="1">
            <a:off x="7660739" y="4158280"/>
            <a:ext cx="1212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D6C0790-D12D-2AC7-ECD8-7715A2B3D5A5}"/>
              </a:ext>
            </a:extLst>
          </p:cNvPr>
          <p:cNvCxnSpPr/>
          <p:nvPr/>
        </p:nvCxnSpPr>
        <p:spPr>
          <a:xfrm flipH="1">
            <a:off x="4997548" y="4153835"/>
            <a:ext cx="1694498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429">
            <a:extLst>
              <a:ext uri="{FF2B5EF4-FFF2-40B4-BE49-F238E27FC236}">
                <a16:creationId xmlns:a16="http://schemas.microsoft.com/office/drawing/2014/main" id="{2C6AE902-6C89-16BF-2B4A-2774783CB38F}"/>
              </a:ext>
            </a:extLst>
          </p:cNvPr>
          <p:cNvCxnSpPr/>
          <p:nvPr/>
        </p:nvCxnSpPr>
        <p:spPr>
          <a:xfrm rot="10800000">
            <a:off x="2337971" y="3035133"/>
            <a:ext cx="1658185" cy="1150847"/>
          </a:xfrm>
          <a:prstGeom prst="bentConnector3">
            <a:avLst>
              <a:gd name="adj1" fmla="val 9999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70">
            <a:extLst>
              <a:ext uri="{FF2B5EF4-FFF2-40B4-BE49-F238E27FC236}">
                <a16:creationId xmlns:a16="http://schemas.microsoft.com/office/drawing/2014/main" id="{BB1E3A9A-2823-6B27-25A4-1B4308FA3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404" y="3838536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dn1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文本框 71">
            <a:extLst>
              <a:ext uri="{FF2B5EF4-FFF2-40B4-BE49-F238E27FC236}">
                <a16:creationId xmlns:a16="http://schemas.microsoft.com/office/drawing/2014/main" id="{DB331439-700A-1837-DC6D-12A114A3F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700" y="3879684"/>
            <a:ext cx="1081259" cy="16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文本框 72">
            <a:extLst>
              <a:ext uri="{FF2B5EF4-FFF2-40B4-BE49-F238E27FC236}">
                <a16:creationId xmlns:a16="http://schemas.microsoft.com/office/drawing/2014/main" id="{95168A99-CCE9-F1A5-1445-C042D99DF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348" y="3892606"/>
            <a:ext cx="1379261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dn2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应答成功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文本框 74">
            <a:extLst>
              <a:ext uri="{FF2B5EF4-FFF2-40B4-BE49-F238E27FC236}">
                <a16:creationId xmlns:a16="http://schemas.microsoft.com/office/drawing/2014/main" id="{402FFFCF-C640-4E10-57DF-7108B6406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256" y="4394396"/>
            <a:ext cx="1200945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文本框 75">
            <a:extLst>
              <a:ext uri="{FF2B5EF4-FFF2-40B4-BE49-F238E27FC236}">
                <a16:creationId xmlns:a16="http://schemas.microsoft.com/office/drawing/2014/main" id="{4E4187F8-C0E8-C062-4406-1640D395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071" y="4360620"/>
            <a:ext cx="10518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请求建立通道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3" name="肘形连接符 435">
            <a:extLst>
              <a:ext uri="{FF2B5EF4-FFF2-40B4-BE49-F238E27FC236}">
                <a16:creationId xmlns:a16="http://schemas.microsoft.com/office/drawing/2014/main" id="{C2370B39-B76A-99CB-530A-526998F0BBC5}"/>
              </a:ext>
            </a:extLst>
          </p:cNvPr>
          <p:cNvCxnSpPr/>
          <p:nvPr/>
        </p:nvCxnSpPr>
        <p:spPr>
          <a:xfrm rot="16200000" flipH="1">
            <a:off x="2118661" y="3015981"/>
            <a:ext cx="1887872" cy="1867113"/>
          </a:xfrm>
          <a:prstGeom prst="bentConnector3">
            <a:avLst>
              <a:gd name="adj1" fmla="val 1000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89261F7-8E44-CBDE-508B-79B59715ECE0}"/>
              </a:ext>
            </a:extLst>
          </p:cNvPr>
          <p:cNvCxnSpPr/>
          <p:nvPr/>
        </p:nvCxnSpPr>
        <p:spPr>
          <a:xfrm>
            <a:off x="4980403" y="4784285"/>
            <a:ext cx="1696085" cy="3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211FBF5-CE9F-BA9E-6A61-6DAE797CAEBF}"/>
              </a:ext>
            </a:extLst>
          </p:cNvPr>
          <p:cNvCxnSpPr/>
          <p:nvPr/>
        </p:nvCxnSpPr>
        <p:spPr>
          <a:xfrm>
            <a:off x="7684233" y="4774096"/>
            <a:ext cx="1189355" cy="1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文本框 79">
            <a:extLst>
              <a:ext uri="{FF2B5EF4-FFF2-40B4-BE49-F238E27FC236}">
                <a16:creationId xmlns:a16="http://schemas.microsoft.com/office/drawing/2014/main" id="{72ED0904-2989-D967-1CC9-173280757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496" y="4953751"/>
            <a:ext cx="3069803" cy="43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Packet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64k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latin typeface="Arial" panose="020B0604020202020204" pitchFamily="34" charset="0"/>
              </a:rPr>
              <a:t>packet</a:t>
            </a:r>
            <a:r>
              <a:rPr lang="zh-CN" altLang="en-US" sz="1200" dirty="0">
                <a:latin typeface="Arial" panose="020B0604020202020204" pitchFamily="34" charset="0"/>
              </a:rPr>
              <a:t>（</a:t>
            </a:r>
            <a:r>
              <a:rPr lang="en-US" altLang="zh-CN" sz="1200" dirty="0">
                <a:latin typeface="Arial" panose="020B0604020202020204" pitchFamily="34" charset="0"/>
              </a:rPr>
              <a:t>chunk512byte+chunksum4byte</a:t>
            </a:r>
            <a:r>
              <a:rPr lang="zh-CN" altLang="en-US" sz="1200" dirty="0">
                <a:latin typeface="Arial" panose="020B0604020202020204" pitchFamily="34" charset="0"/>
              </a:rPr>
              <a:t>）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98BD837-6C34-4059-6ECA-13033C3E4341}"/>
              </a:ext>
            </a:extLst>
          </p:cNvPr>
          <p:cNvSpPr/>
          <p:nvPr/>
        </p:nvSpPr>
        <p:spPr>
          <a:xfrm>
            <a:off x="4227929" y="5031271"/>
            <a:ext cx="483870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68" name="文本框 81">
            <a:extLst>
              <a:ext uri="{FF2B5EF4-FFF2-40B4-BE49-F238E27FC236}">
                <a16:creationId xmlns:a16="http://schemas.microsoft.com/office/drawing/2014/main" id="{A4D28091-B9D0-10DB-C91C-797A2F8C9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33" y="5019841"/>
            <a:ext cx="519998" cy="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3E4833C-DAFD-13B0-42C3-7AEBC3956C12}"/>
              </a:ext>
            </a:extLst>
          </p:cNvPr>
          <p:cNvSpPr/>
          <p:nvPr/>
        </p:nvSpPr>
        <p:spPr>
          <a:xfrm>
            <a:off x="6902548" y="5024286"/>
            <a:ext cx="553085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0" name="文本框 83">
            <a:extLst>
              <a:ext uri="{FF2B5EF4-FFF2-40B4-BE49-F238E27FC236}">
                <a16:creationId xmlns:a16="http://schemas.microsoft.com/office/drawing/2014/main" id="{418E08B5-AC10-4E0F-7E5E-4F094D5FC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7616" y="5009013"/>
            <a:ext cx="55545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6FB1706-899B-0595-B3A3-8A6579DB0AF3}"/>
              </a:ext>
            </a:extLst>
          </p:cNvPr>
          <p:cNvSpPr/>
          <p:nvPr/>
        </p:nvSpPr>
        <p:spPr>
          <a:xfrm>
            <a:off x="9095839" y="5019841"/>
            <a:ext cx="560704" cy="16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2" name="文本框 85">
            <a:extLst>
              <a:ext uri="{FF2B5EF4-FFF2-40B4-BE49-F238E27FC236}">
                <a16:creationId xmlns:a16="http://schemas.microsoft.com/office/drawing/2014/main" id="{71667B6F-9D0A-45E9-8C45-5E2A3B9C4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2449" y="5011985"/>
            <a:ext cx="46909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DA61BAF-86D2-6D12-46B3-772D1C78D0D0}"/>
              </a:ext>
            </a:extLst>
          </p:cNvPr>
          <p:cNvCxnSpPr/>
          <p:nvPr/>
        </p:nvCxnSpPr>
        <p:spPr>
          <a:xfrm>
            <a:off x="4445733" y="4911891"/>
            <a:ext cx="118745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5649DB2-7D14-ECA0-CCE2-F0D7C8ACF4D6}"/>
              </a:ext>
            </a:extLst>
          </p:cNvPr>
          <p:cNvCxnSpPr/>
          <p:nvPr/>
        </p:nvCxnSpPr>
        <p:spPr>
          <a:xfrm>
            <a:off x="7202903" y="4903636"/>
            <a:ext cx="9525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4EAD02B-7843-DD97-82A4-42370479F709}"/>
              </a:ext>
            </a:extLst>
          </p:cNvPr>
          <p:cNvCxnSpPr/>
          <p:nvPr/>
        </p:nvCxnSpPr>
        <p:spPr>
          <a:xfrm>
            <a:off x="9398733" y="4903636"/>
            <a:ext cx="66675" cy="13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42FB0F5-31DE-DE99-F58D-62CE46370F90}"/>
              </a:ext>
            </a:extLst>
          </p:cNvPr>
          <p:cNvCxnSpPr>
            <a:cxnSpLocks/>
          </p:cNvCxnSpPr>
          <p:nvPr/>
        </p:nvCxnSpPr>
        <p:spPr>
          <a:xfrm>
            <a:off x="3037896" y="2843264"/>
            <a:ext cx="4827757" cy="24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文本框 79">
            <a:extLst>
              <a:ext uri="{FF2B5EF4-FFF2-40B4-BE49-F238E27FC236}">
                <a16:creationId xmlns:a16="http://schemas.microsoft.com/office/drawing/2014/main" id="{29932C1D-FE4D-B46E-715A-0D388E593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9259" y="2929564"/>
            <a:ext cx="1089025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传输数据完成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9C57433-C9C4-AD7E-F8B4-466182D44E6B}"/>
              </a:ext>
            </a:extLst>
          </p:cNvPr>
          <p:cNvSpPr/>
          <p:nvPr/>
        </p:nvSpPr>
        <p:spPr>
          <a:xfrm>
            <a:off x="2224245" y="1728147"/>
            <a:ext cx="813651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/>
              <a:t>FileSystem</a:t>
            </a:r>
            <a:endParaRPr lang="zh-CN" altLang="en-US" sz="1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8E72551-4735-9243-A823-0261954115F2}"/>
              </a:ext>
            </a:extLst>
          </p:cNvPr>
          <p:cNvSpPr/>
          <p:nvPr/>
        </p:nvSpPr>
        <p:spPr>
          <a:xfrm>
            <a:off x="2072634" y="2652882"/>
            <a:ext cx="807702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FSDataOutputStream</a:t>
            </a:r>
            <a:endParaRPr lang="zh-CN" altLang="en-US" sz="10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6AF4B9-D706-7355-0D00-8D595393C7C2}"/>
              </a:ext>
            </a:extLst>
          </p:cNvPr>
          <p:cNvSpPr/>
          <p:nvPr/>
        </p:nvSpPr>
        <p:spPr>
          <a:xfrm>
            <a:off x="1550947" y="1728147"/>
            <a:ext cx="521687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HDFS</a:t>
            </a:r>
          </a:p>
          <a:p>
            <a:pPr algn="ctr"/>
            <a:r>
              <a:rPr lang="en-US" altLang="zh-CN" sz="800" dirty="0"/>
              <a:t>client</a:t>
            </a:r>
            <a:endParaRPr lang="zh-CN" altLang="en-US" sz="800" dirty="0"/>
          </a:p>
        </p:txBody>
      </p:sp>
      <p:sp>
        <p:nvSpPr>
          <p:cNvPr id="82" name="文本框 23">
            <a:extLst>
              <a:ext uri="{FF2B5EF4-FFF2-40B4-BE49-F238E27FC236}">
                <a16:creationId xmlns:a16="http://schemas.microsoft.com/office/drawing/2014/main" id="{1879A639-FB4E-D0D4-0A40-4038B9544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313" y="1552732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create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2B27F69-DEB9-678E-13E4-7F09E48E8A3A}"/>
              </a:ext>
            </a:extLst>
          </p:cNvPr>
          <p:cNvCxnSpPr>
            <a:stCxn id="81" idx="3"/>
            <a:endCxn id="79" idx="1"/>
          </p:cNvCxnSpPr>
          <p:nvPr/>
        </p:nvCxnSpPr>
        <p:spPr>
          <a:xfrm>
            <a:off x="2072634" y="1902363"/>
            <a:ext cx="151611" cy="20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BACDE12-A68D-A575-DAFE-42B09BBB4274}"/>
              </a:ext>
            </a:extLst>
          </p:cNvPr>
          <p:cNvCxnSpPr>
            <a:stCxn id="81" idx="2"/>
          </p:cNvCxnSpPr>
          <p:nvPr/>
        </p:nvCxnSpPr>
        <p:spPr>
          <a:xfrm>
            <a:off x="1811791" y="2076578"/>
            <a:ext cx="402476" cy="56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567A313-0FE1-721C-70F3-1EDFCCB3D787}"/>
              </a:ext>
            </a:extLst>
          </p:cNvPr>
          <p:cNvCxnSpPr>
            <a:stCxn id="81" idx="2"/>
            <a:endCxn id="80" idx="1"/>
          </p:cNvCxnSpPr>
          <p:nvPr/>
        </p:nvCxnSpPr>
        <p:spPr>
          <a:xfrm>
            <a:off x="1811791" y="2076578"/>
            <a:ext cx="260843" cy="7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23">
            <a:extLst>
              <a:ext uri="{FF2B5EF4-FFF2-40B4-BE49-F238E27FC236}">
                <a16:creationId xmlns:a16="http://schemas.microsoft.com/office/drawing/2014/main" id="{7C296F7B-F6F3-247B-EBFA-085ECF186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318" y="2222301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文本框 23">
            <a:extLst>
              <a:ext uri="{FF2B5EF4-FFF2-40B4-BE49-F238E27FC236}">
                <a16:creationId xmlns:a16="http://schemas.microsoft.com/office/drawing/2014/main" id="{0ECEA1D4-1D4B-81F0-36B3-38A3AED11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641" y="2382097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13">
            <a:extLst>
              <a:ext uri="{FF2B5EF4-FFF2-40B4-BE49-F238E27FC236}">
                <a16:creationId xmlns:a16="http://schemas.microsoft.com/office/drawing/2014/main" id="{DFB89E38-FEC0-C8CE-7CE6-FC380C828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470" y="1303687"/>
            <a:ext cx="1976375" cy="50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检查目录树是否可以创建文件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2.1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检查权限；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2.2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检查目录结构（目录是否存在）</a:t>
            </a:r>
            <a:endParaRPr lang="en-US" altLang="zh-CN" sz="10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13">
            <a:extLst>
              <a:ext uri="{FF2B5EF4-FFF2-40B4-BE49-F238E27FC236}">
                <a16:creationId xmlns:a16="http://schemas.microsoft.com/office/drawing/2014/main" id="{344B2F7D-D647-D046-F8F9-B2BCBDDB7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740" y="2359160"/>
            <a:ext cx="1346106" cy="63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副本存储节点选择</a:t>
            </a:r>
            <a:endParaRPr lang="en-US" altLang="zh-CN" sz="10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4.1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本地节点</a:t>
            </a:r>
            <a:endParaRPr lang="en-US" altLang="zh-CN" sz="10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4.2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其他机架一个节点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4.3 </a:t>
            </a:r>
            <a:r>
              <a:rPr lang="zh-CN" altLang="en-US" sz="10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其他机架另一个节点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6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6" grpId="0" bldLvl="0" animBg="1"/>
      <p:bldP spid="7" grpId="0" bldLvl="0" animBg="1"/>
      <p:bldP spid="8" grpId="0" bldLvl="0" animBg="1"/>
      <p:bldP spid="9" grpId="0"/>
      <p:bldP spid="11" grpId="0"/>
      <p:bldP spid="13" grpId="0"/>
      <p:bldP spid="16" grpId="0"/>
      <p:bldP spid="17" grpId="0"/>
      <p:bldP spid="18" grpId="0"/>
      <p:bldP spid="19" grpId="0" bldLvl="0" animBg="1"/>
      <p:bldP spid="20" grpId="0"/>
      <p:bldP spid="21" grpId="0"/>
      <p:bldP spid="22" grpId="0"/>
      <p:bldP spid="23" grpId="0"/>
      <p:bldP spid="25" grpId="0" bldLvl="0" animBg="1"/>
      <p:bldP spid="26" grpId="0"/>
      <p:bldP spid="27" grpId="0"/>
      <p:bldP spid="28" grpId="0"/>
      <p:bldP spid="31" grpId="0"/>
      <p:bldP spid="32" grpId="0" bldLvl="0" animBg="1"/>
      <p:bldP spid="33" grpId="0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/>
      <p:bldP spid="41" grpId="0" bldLvl="0" animBg="1"/>
      <p:bldP spid="42" grpId="0" bldLvl="0" animBg="1"/>
      <p:bldP spid="43" grpId="0" bldLvl="0" animBg="1"/>
      <p:bldP spid="44" grpId="0" bldLvl="0" animBg="1"/>
      <p:bldP spid="45" grpId="0"/>
      <p:bldP spid="46" grpId="0" bldLvl="0" animBg="1"/>
      <p:bldP spid="47" grpId="0" bldLvl="0" animBg="1"/>
      <p:bldP spid="48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8" grpId="0"/>
      <p:bldP spid="59" grpId="0"/>
      <p:bldP spid="60" grpId="0"/>
      <p:bldP spid="61" grpId="0"/>
      <p:bldP spid="62" grpId="0"/>
      <p:bldP spid="66" grpId="0"/>
      <p:bldP spid="67" grpId="0" bldLvl="0" animBg="1"/>
      <p:bldP spid="68" grpId="0"/>
      <p:bldP spid="69" grpId="0" bldLvl="0" animBg="1"/>
      <p:bldP spid="70" grpId="0"/>
      <p:bldP spid="71" grpId="0" bldLvl="0" animBg="1"/>
      <p:bldP spid="72" grpId="0"/>
      <p:bldP spid="78" grpId="0"/>
      <p:bldP spid="79" grpId="0" bldLvl="0" animBg="1"/>
      <p:bldP spid="80" grpId="0" bldLvl="0" animBg="1"/>
      <p:bldP spid="81" grpId="0" bldLvl="0" animBg="1"/>
      <p:bldP spid="82" grpId="0"/>
      <p:bldP spid="86" grpId="0"/>
      <p:bldP spid="87" grpId="0"/>
      <p:bldP spid="88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F2B7F-330D-7D0E-A561-705D42A1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45C449F-E63C-9B4B-5436-4D3A6758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写数据流程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AC633EA-05BA-D147-E9E1-94A06D7C8EEE}"/>
              </a:ext>
            </a:extLst>
          </p:cNvPr>
          <p:cNvSpPr txBox="1"/>
          <p:nvPr/>
        </p:nvSpPr>
        <p:spPr>
          <a:xfrm>
            <a:off x="191134" y="952749"/>
            <a:ext cx="11559431" cy="4610236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2159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）客户端通过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Distributed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FileSystem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模块向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请求上传文件，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检查目标文件是否已存在，父目录是否存在。</a:t>
            </a:r>
          </a:p>
          <a:p>
            <a:pPr indent="2159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返回是否可以上传。</a:t>
            </a:r>
          </a:p>
          <a:p>
            <a:pPr indent="2159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）客户端请求第一个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Block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上传到哪几个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服务器上。</a:t>
            </a:r>
          </a:p>
          <a:p>
            <a:pPr indent="2159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节点，分别为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159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）客户端通过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FSDataOutputStream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模块请求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上传数据，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收到请求会继续调用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，然后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调用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，将这个通信管道建立完成。</a:t>
            </a:r>
          </a:p>
          <a:p>
            <a:pPr indent="2159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逐级应答客户端。</a:t>
            </a:r>
          </a:p>
          <a:p>
            <a:pPr indent="2159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）客户端开始往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上传第一个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Block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（先从磁盘读取数据放到一个本地内存缓存），以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为单位，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收到一个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就会传给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dn1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每传一个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packet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会放入一个应答队列等待应答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159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）当一个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Block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传输完成之后，客户端再次请求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上传第二个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Block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的服务器。（重复执行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3-7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步）。</a:t>
            </a:r>
          </a:p>
        </p:txBody>
      </p:sp>
    </p:spTree>
    <p:extLst>
      <p:ext uri="{BB962C8B-B14F-4D97-AF65-F5344CB8AC3E}">
        <p14:creationId xmlns:p14="http://schemas.microsoft.com/office/powerpoint/2010/main" val="139158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CFBE7-9D90-6D62-AD21-47E8BC0C5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3A3F617-9871-2AE1-14F2-A6F0CED2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读数据流程</a:t>
            </a:r>
          </a:p>
        </p:txBody>
      </p:sp>
      <p:sp>
        <p:nvSpPr>
          <p:cNvPr id="2" name="圆角矩形 523">
            <a:extLst>
              <a:ext uri="{FF2B5EF4-FFF2-40B4-BE49-F238E27FC236}">
                <a16:creationId xmlns:a16="http://schemas.microsoft.com/office/drawing/2014/main" id="{77359EAB-6638-8EDB-8359-4B608A024D46}"/>
              </a:ext>
            </a:extLst>
          </p:cNvPr>
          <p:cNvSpPr/>
          <p:nvPr/>
        </p:nvSpPr>
        <p:spPr>
          <a:xfrm>
            <a:off x="6695349" y="1259533"/>
            <a:ext cx="3290176" cy="2022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4" name="圆角矩形 531">
            <a:extLst>
              <a:ext uri="{FF2B5EF4-FFF2-40B4-BE49-F238E27FC236}">
                <a16:creationId xmlns:a16="http://schemas.microsoft.com/office/drawing/2014/main" id="{B80C8671-8E3B-C8FA-BDD0-D480B34B9C42}"/>
              </a:ext>
            </a:extLst>
          </p:cNvPr>
          <p:cNvSpPr/>
          <p:nvPr/>
        </p:nvSpPr>
        <p:spPr>
          <a:xfrm>
            <a:off x="9001275" y="4017285"/>
            <a:ext cx="984250" cy="14668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5" name="圆角矩形 532">
            <a:extLst>
              <a:ext uri="{FF2B5EF4-FFF2-40B4-BE49-F238E27FC236}">
                <a16:creationId xmlns:a16="http://schemas.microsoft.com/office/drawing/2014/main" id="{DED32191-BE2D-2BD7-B605-C4D516E81765}"/>
              </a:ext>
            </a:extLst>
          </p:cNvPr>
          <p:cNvSpPr/>
          <p:nvPr/>
        </p:nvSpPr>
        <p:spPr>
          <a:xfrm>
            <a:off x="4123840" y="4032525"/>
            <a:ext cx="984250" cy="14668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6" name="圆角矩形 533">
            <a:extLst>
              <a:ext uri="{FF2B5EF4-FFF2-40B4-BE49-F238E27FC236}">
                <a16:creationId xmlns:a16="http://schemas.microsoft.com/office/drawing/2014/main" id="{A9234996-82C8-BA9C-DB1B-49FD59950DE8}"/>
              </a:ext>
            </a:extLst>
          </p:cNvPr>
          <p:cNvSpPr/>
          <p:nvPr/>
        </p:nvSpPr>
        <p:spPr>
          <a:xfrm>
            <a:off x="6809255" y="4033160"/>
            <a:ext cx="984250" cy="14668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" name="圆角矩形 568">
            <a:extLst>
              <a:ext uri="{FF2B5EF4-FFF2-40B4-BE49-F238E27FC236}">
                <a16:creationId xmlns:a16="http://schemas.microsoft.com/office/drawing/2014/main" id="{EC1CEBB6-C9A4-FB42-B1F7-CE43CB23B889}"/>
              </a:ext>
            </a:extLst>
          </p:cNvPr>
          <p:cNvSpPr/>
          <p:nvPr/>
        </p:nvSpPr>
        <p:spPr>
          <a:xfrm>
            <a:off x="1560590" y="1241918"/>
            <a:ext cx="1467300" cy="16973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>
              <a:noFill/>
            </a:endParaRP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9A9769AB-CA84-2F0E-BC7A-CA0E7E328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2385" y="1764565"/>
            <a:ext cx="319944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请求下载文件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iflytek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/zy.avi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8258E9D-C829-0C6C-EA6E-0735FB0C3800}"/>
              </a:ext>
            </a:extLst>
          </p:cNvPr>
          <p:cNvCxnSpPr>
            <a:cxnSpLocks/>
          </p:cNvCxnSpPr>
          <p:nvPr/>
        </p:nvCxnSpPr>
        <p:spPr>
          <a:xfrm flipH="1">
            <a:off x="3012249" y="2339783"/>
            <a:ext cx="3683100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3">
            <a:extLst>
              <a:ext uri="{FF2B5EF4-FFF2-40B4-BE49-F238E27FC236}">
                <a16:creationId xmlns:a16="http://schemas.microsoft.com/office/drawing/2014/main" id="{AA02A75C-F4E9-06D1-16E7-86EA5B8A4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7536" y="2082239"/>
            <a:ext cx="1812925" cy="21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返回目标文件的元数据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45D99A6-8262-0273-53C0-E60813CE5D80}"/>
              </a:ext>
            </a:extLst>
          </p:cNvPr>
          <p:cNvCxnSpPr>
            <a:cxnSpLocks/>
          </p:cNvCxnSpPr>
          <p:nvPr/>
        </p:nvCxnSpPr>
        <p:spPr>
          <a:xfrm flipV="1">
            <a:off x="3027889" y="1995456"/>
            <a:ext cx="36674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22">
            <a:extLst>
              <a:ext uri="{FF2B5EF4-FFF2-40B4-BE49-F238E27FC236}">
                <a16:creationId xmlns:a16="http://schemas.microsoft.com/office/drawing/2014/main" id="{C7F70657-8D4C-06BD-60F0-F79B4622A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6946" y="1423759"/>
            <a:ext cx="829005" cy="3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NameNode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ABBD97-0ADE-ECF7-024A-BEEC8605C5B6}"/>
              </a:ext>
            </a:extLst>
          </p:cNvPr>
          <p:cNvSpPr/>
          <p:nvPr/>
        </p:nvSpPr>
        <p:spPr>
          <a:xfrm>
            <a:off x="6866681" y="1951024"/>
            <a:ext cx="2950564" cy="821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14" name="文本框 25">
            <a:extLst>
              <a:ext uri="{FF2B5EF4-FFF2-40B4-BE49-F238E27FC236}">
                <a16:creationId xmlns:a16="http://schemas.microsoft.com/office/drawing/2014/main" id="{9F87039C-F31C-8A42-DE0D-8A0E6D2FA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951" y="1999914"/>
            <a:ext cx="508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30">
            <a:extLst>
              <a:ext uri="{FF2B5EF4-FFF2-40B4-BE49-F238E27FC236}">
                <a16:creationId xmlns:a16="http://schemas.microsoft.com/office/drawing/2014/main" id="{482AFD03-393E-7FFE-662F-61AEED4BA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720" y="4089628"/>
            <a:ext cx="734550" cy="23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31">
            <a:extLst>
              <a:ext uri="{FF2B5EF4-FFF2-40B4-BE49-F238E27FC236}">
                <a16:creationId xmlns:a16="http://schemas.microsoft.com/office/drawing/2014/main" id="{C189822E-6489-77CA-8306-5DCB78C2C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228" y="4080151"/>
            <a:ext cx="736600" cy="22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32">
            <a:extLst>
              <a:ext uri="{FF2B5EF4-FFF2-40B4-BE49-F238E27FC236}">
                <a16:creationId xmlns:a16="http://schemas.microsoft.com/office/drawing/2014/main" id="{07B4A907-1200-35CE-5966-4F78D3A00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8752" y="4080151"/>
            <a:ext cx="709295" cy="2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DataNode3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肘形连接符 537">
            <a:extLst>
              <a:ext uri="{FF2B5EF4-FFF2-40B4-BE49-F238E27FC236}">
                <a16:creationId xmlns:a16="http://schemas.microsoft.com/office/drawing/2014/main" id="{10E314C2-DA24-CE8D-A62A-E54BD451A6F5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2359902" y="3002011"/>
            <a:ext cx="1801049" cy="1726828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圆柱形 538">
            <a:extLst>
              <a:ext uri="{FF2B5EF4-FFF2-40B4-BE49-F238E27FC236}">
                <a16:creationId xmlns:a16="http://schemas.microsoft.com/office/drawing/2014/main" id="{E32F08A1-D2ED-D106-F137-A2536FA488A2}"/>
              </a:ext>
            </a:extLst>
          </p:cNvPr>
          <p:cNvSpPr/>
          <p:nvPr/>
        </p:nvSpPr>
        <p:spPr>
          <a:xfrm>
            <a:off x="1272557" y="3176797"/>
            <a:ext cx="563906" cy="84048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0" name="文本框 35">
            <a:extLst>
              <a:ext uri="{FF2B5EF4-FFF2-40B4-BE49-F238E27FC236}">
                <a16:creationId xmlns:a16="http://schemas.microsoft.com/office/drawing/2014/main" id="{586229E5-F0B1-890C-39CB-C3380719C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763" y="4090012"/>
            <a:ext cx="398627" cy="24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zy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36">
            <a:extLst>
              <a:ext uri="{FF2B5EF4-FFF2-40B4-BE49-F238E27FC236}">
                <a16:creationId xmlns:a16="http://schemas.microsoft.com/office/drawing/2014/main" id="{9A5687FC-B046-06E0-613B-31A6442E6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489" y="3678569"/>
            <a:ext cx="519430" cy="18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0-128m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37">
            <a:extLst>
              <a:ext uri="{FF2B5EF4-FFF2-40B4-BE49-F238E27FC236}">
                <a16:creationId xmlns:a16="http://schemas.microsoft.com/office/drawing/2014/main" id="{BE8765C8-4DE7-AAB9-A497-8973AF73D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098" y="2914440"/>
            <a:ext cx="36195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200m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A4829BB-33D3-6B95-684A-17E3CB78ACC1}"/>
              </a:ext>
            </a:extLst>
          </p:cNvPr>
          <p:cNvCxnSpPr/>
          <p:nvPr/>
        </p:nvCxnSpPr>
        <p:spPr>
          <a:xfrm flipV="1">
            <a:off x="1272557" y="3590833"/>
            <a:ext cx="563906" cy="11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9FD562C-0BD1-B9FD-0C18-30B6AFF7A0A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264102" y="2090582"/>
            <a:ext cx="296488" cy="119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40">
            <a:extLst>
              <a:ext uri="{FF2B5EF4-FFF2-40B4-BE49-F238E27FC236}">
                <a16:creationId xmlns:a16="http://schemas.microsoft.com/office/drawing/2014/main" id="{9E652CED-196C-24E7-45F2-F5F5E63CC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685" y="4480481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blk_1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肘形连接符 545">
            <a:extLst>
              <a:ext uri="{FF2B5EF4-FFF2-40B4-BE49-F238E27FC236}">
                <a16:creationId xmlns:a16="http://schemas.microsoft.com/office/drawing/2014/main" id="{777D839A-EA2F-081B-5086-E4AF4008B9C4}"/>
              </a:ext>
            </a:extLst>
          </p:cNvPr>
          <p:cNvCxnSpPr/>
          <p:nvPr/>
        </p:nvCxnSpPr>
        <p:spPr>
          <a:xfrm rot="16200000" flipV="1">
            <a:off x="2084705" y="3031996"/>
            <a:ext cx="2114169" cy="1952227"/>
          </a:xfrm>
          <a:prstGeom prst="bentConnector3">
            <a:avLst>
              <a:gd name="adj1" fmla="val 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0">
            <a:extLst>
              <a:ext uri="{FF2B5EF4-FFF2-40B4-BE49-F238E27FC236}">
                <a16:creationId xmlns:a16="http://schemas.microsoft.com/office/drawing/2014/main" id="{DA4CAE8F-4C08-F657-C10B-E0C890312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146" y="4854972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6D5886A-1E26-BFE2-4FED-22F5300BB23D}"/>
              </a:ext>
            </a:extLst>
          </p:cNvPr>
          <p:cNvSpPr/>
          <p:nvPr/>
        </p:nvSpPr>
        <p:spPr>
          <a:xfrm>
            <a:off x="4340730" y="4765950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29" name="文本框 81">
            <a:extLst>
              <a:ext uri="{FF2B5EF4-FFF2-40B4-BE49-F238E27FC236}">
                <a16:creationId xmlns:a16="http://schemas.microsoft.com/office/drawing/2014/main" id="{3D39EBE0-CE56-6D5A-9F0F-E83AD7EA3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649" y="4816454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5421B9E-2F2C-C52B-BC8E-DDB16D645D6F}"/>
              </a:ext>
            </a:extLst>
          </p:cNvPr>
          <p:cNvSpPr/>
          <p:nvPr/>
        </p:nvSpPr>
        <p:spPr>
          <a:xfrm>
            <a:off x="7561625" y="2221776"/>
            <a:ext cx="13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iflytek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/zy.avi</a:t>
            </a:r>
            <a:endParaRPr lang="en-US" altLang="zh-CN" sz="12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3D72D49-7FB8-C8F1-6044-452AA62CF8C2}"/>
              </a:ext>
            </a:extLst>
          </p:cNvPr>
          <p:cNvSpPr/>
          <p:nvPr/>
        </p:nvSpPr>
        <p:spPr>
          <a:xfrm>
            <a:off x="6893046" y="2465110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black"/>
                </a:solidFill>
                <a:latin typeface="Arial" panose="020B0604020202020204" pitchFamily="34" charset="0"/>
              </a:rPr>
              <a:t>{[blk_1,blk_2],[blk_1,blk_2],[blk_1,blk_2]}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08EAFBF-31FD-ABFE-DE46-62B6A2C550D0}"/>
              </a:ext>
            </a:extLst>
          </p:cNvPr>
          <p:cNvSpPr/>
          <p:nvPr/>
        </p:nvSpPr>
        <p:spPr>
          <a:xfrm>
            <a:off x="7016607" y="4748017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66" name="文本框 81">
            <a:extLst>
              <a:ext uri="{FF2B5EF4-FFF2-40B4-BE49-F238E27FC236}">
                <a16:creationId xmlns:a16="http://schemas.microsoft.com/office/drawing/2014/main" id="{6DBDCD16-5FE2-2C5A-45DD-E1FC0FD94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0833" y="4819446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7" name="肘形连接符 554">
            <a:extLst>
              <a:ext uri="{FF2B5EF4-FFF2-40B4-BE49-F238E27FC236}">
                <a16:creationId xmlns:a16="http://schemas.microsoft.com/office/drawing/2014/main" id="{4C0D471A-31BC-E2C3-EED5-978343A90986}"/>
              </a:ext>
            </a:extLst>
          </p:cNvPr>
          <p:cNvCxnSpPr>
            <a:endCxn id="6" idx="1"/>
          </p:cNvCxnSpPr>
          <p:nvPr/>
        </p:nvCxnSpPr>
        <p:spPr>
          <a:xfrm>
            <a:off x="3025818" y="2571760"/>
            <a:ext cx="3783437" cy="2194825"/>
          </a:xfrm>
          <a:prstGeom prst="bentConnector3">
            <a:avLst>
              <a:gd name="adj1" fmla="val 7046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肘形连接符 555">
            <a:extLst>
              <a:ext uri="{FF2B5EF4-FFF2-40B4-BE49-F238E27FC236}">
                <a16:creationId xmlns:a16="http://schemas.microsoft.com/office/drawing/2014/main" id="{198B0A20-5659-5064-3CC2-A2C35CE2E891}"/>
              </a:ext>
            </a:extLst>
          </p:cNvPr>
          <p:cNvCxnSpPr>
            <a:endCxn id="81" idx="3"/>
          </p:cNvCxnSpPr>
          <p:nvPr/>
        </p:nvCxnSpPr>
        <p:spPr>
          <a:xfrm rot="10800000">
            <a:off x="2908587" y="2745976"/>
            <a:ext cx="3900671" cy="2318526"/>
          </a:xfrm>
          <a:prstGeom prst="bentConnector3">
            <a:avLst>
              <a:gd name="adj1" fmla="val 3452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40">
            <a:extLst>
              <a:ext uri="{FF2B5EF4-FFF2-40B4-BE49-F238E27FC236}">
                <a16:creationId xmlns:a16="http://schemas.microsoft.com/office/drawing/2014/main" id="{A8AE5308-E6B0-D173-28D3-4B02C3CD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634" y="3524957"/>
            <a:ext cx="1752880" cy="2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请求</a:t>
            </a:r>
            <a:r>
              <a:rPr lang="zh-CN" altLang="en-US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读数据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blk_2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文本框 70">
            <a:extLst>
              <a:ext uri="{FF2B5EF4-FFF2-40B4-BE49-F238E27FC236}">
                <a16:creationId xmlns:a16="http://schemas.microsoft.com/office/drawing/2014/main" id="{74D3BDBF-E0FD-2E08-5C10-7FF731876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053" y="4829606"/>
            <a:ext cx="1130147" cy="31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传输数据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4DCB965-980B-5181-9603-7AB6A7BDED2F}"/>
              </a:ext>
            </a:extLst>
          </p:cNvPr>
          <p:cNvSpPr/>
          <p:nvPr/>
        </p:nvSpPr>
        <p:spPr>
          <a:xfrm>
            <a:off x="4340730" y="5145038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2" name="文本框 81">
            <a:extLst>
              <a:ext uri="{FF2B5EF4-FFF2-40B4-BE49-F238E27FC236}">
                <a16:creationId xmlns:a16="http://schemas.microsoft.com/office/drawing/2014/main" id="{7939D2AE-FB7C-A7E3-0B2E-625EDF835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649" y="5195542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E409175-D1D6-4A39-F6F3-2C90ACF8E84D}"/>
              </a:ext>
            </a:extLst>
          </p:cNvPr>
          <p:cNvSpPr/>
          <p:nvPr/>
        </p:nvSpPr>
        <p:spPr>
          <a:xfrm>
            <a:off x="7015914" y="5137516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4" name="文本框 81">
            <a:extLst>
              <a:ext uri="{FF2B5EF4-FFF2-40B4-BE49-F238E27FC236}">
                <a16:creationId xmlns:a16="http://schemas.microsoft.com/office/drawing/2014/main" id="{149A5BD4-CF18-CEA6-EA21-6386A093F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0833" y="5188020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019C8D4-58F1-1C6B-B7E7-9DB6CD77B295}"/>
              </a:ext>
            </a:extLst>
          </p:cNvPr>
          <p:cNvSpPr/>
          <p:nvPr/>
        </p:nvSpPr>
        <p:spPr>
          <a:xfrm>
            <a:off x="9219264" y="4705350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6" name="文本框 81">
            <a:extLst>
              <a:ext uri="{FF2B5EF4-FFF2-40B4-BE49-F238E27FC236}">
                <a16:creationId xmlns:a16="http://schemas.microsoft.com/office/drawing/2014/main" id="{A15F2F4D-83DB-C503-2C82-FEC9C6E26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490" y="4776779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blk_2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3B4EFA4-0317-A617-EB58-F5A4F706A4C1}"/>
              </a:ext>
            </a:extLst>
          </p:cNvPr>
          <p:cNvSpPr/>
          <p:nvPr/>
        </p:nvSpPr>
        <p:spPr>
          <a:xfrm>
            <a:off x="9218571" y="5094849"/>
            <a:ext cx="550469" cy="29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200"/>
          </a:p>
        </p:txBody>
      </p:sp>
      <p:sp>
        <p:nvSpPr>
          <p:cNvPr id="78" name="文本框 81">
            <a:extLst>
              <a:ext uri="{FF2B5EF4-FFF2-40B4-BE49-F238E27FC236}">
                <a16:creationId xmlns:a16="http://schemas.microsoft.com/office/drawing/2014/main" id="{D3778EBD-00D0-B5B5-A551-4794761D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490" y="5145353"/>
            <a:ext cx="519998" cy="2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7 blk_1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文本框 23">
            <a:extLst>
              <a:ext uri="{FF2B5EF4-FFF2-40B4-BE49-F238E27FC236}">
                <a16:creationId xmlns:a16="http://schemas.microsoft.com/office/drawing/2014/main" id="{751F9756-822D-E8AD-4FAE-1805FE68B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319" y="1290251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客户端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C9FAD51-EDBF-A002-BBC5-9E6C76FFB621}"/>
              </a:ext>
            </a:extLst>
          </p:cNvPr>
          <p:cNvSpPr/>
          <p:nvPr/>
        </p:nvSpPr>
        <p:spPr>
          <a:xfrm>
            <a:off x="2195327" y="1647025"/>
            <a:ext cx="816922" cy="750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Distributed </a:t>
            </a:r>
            <a:r>
              <a:rPr lang="en-US" altLang="zh-CN" sz="1000" dirty="0" err="1"/>
              <a:t>FileSystem</a:t>
            </a:r>
            <a:endParaRPr lang="zh-CN" altLang="en-US" sz="10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EB0FA3D-46C3-71BA-3C99-7E97029AB7EB}"/>
              </a:ext>
            </a:extLst>
          </p:cNvPr>
          <p:cNvSpPr/>
          <p:nvPr/>
        </p:nvSpPr>
        <p:spPr>
          <a:xfrm>
            <a:off x="2046986" y="2571760"/>
            <a:ext cx="861600" cy="348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FSDataInputStream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E7F19D8-3E9E-94CA-B0D0-C21E70BA7743}"/>
              </a:ext>
            </a:extLst>
          </p:cNvPr>
          <p:cNvSpPr/>
          <p:nvPr/>
        </p:nvSpPr>
        <p:spPr>
          <a:xfrm>
            <a:off x="1603758" y="1655714"/>
            <a:ext cx="500069" cy="336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HDFS</a:t>
            </a:r>
          </a:p>
          <a:p>
            <a:pPr algn="ctr"/>
            <a:r>
              <a:rPr lang="en-US" altLang="zh-CN" sz="800" dirty="0"/>
              <a:t>client</a:t>
            </a:r>
            <a:endParaRPr lang="zh-CN" altLang="en-US" sz="800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DB3F7AE-62CC-5650-EDEF-9DCE5104CCC4}"/>
              </a:ext>
            </a:extLst>
          </p:cNvPr>
          <p:cNvCxnSpPr>
            <a:stCxn id="82" idx="3"/>
            <a:endCxn id="80" idx="1"/>
          </p:cNvCxnSpPr>
          <p:nvPr/>
        </p:nvCxnSpPr>
        <p:spPr>
          <a:xfrm>
            <a:off x="2103827" y="1823804"/>
            <a:ext cx="91500" cy="19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0F596AD-8DAE-1D49-CB7E-7EA635AA0CBA}"/>
              </a:ext>
            </a:extLst>
          </p:cNvPr>
          <p:cNvCxnSpPr>
            <a:stCxn id="82" idx="2"/>
            <a:endCxn id="81" idx="1"/>
          </p:cNvCxnSpPr>
          <p:nvPr/>
        </p:nvCxnSpPr>
        <p:spPr>
          <a:xfrm>
            <a:off x="1853793" y="1991894"/>
            <a:ext cx="193193" cy="75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1BEAF92-9597-E033-717B-F2C602AAF52C}"/>
              </a:ext>
            </a:extLst>
          </p:cNvPr>
          <p:cNvCxnSpPr>
            <a:stCxn id="82" idx="2"/>
          </p:cNvCxnSpPr>
          <p:nvPr/>
        </p:nvCxnSpPr>
        <p:spPr>
          <a:xfrm>
            <a:off x="1853793" y="1991894"/>
            <a:ext cx="341533" cy="5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23">
            <a:extLst>
              <a:ext uri="{FF2B5EF4-FFF2-40B4-BE49-F238E27FC236}">
                <a16:creationId xmlns:a16="http://schemas.microsoft.com/office/drawing/2014/main" id="{A65FC680-8E04-BA56-C260-5DC206C81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1928" y="1528334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create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文本框 23">
            <a:extLst>
              <a:ext uri="{FF2B5EF4-FFF2-40B4-BE49-F238E27FC236}">
                <a16:creationId xmlns:a16="http://schemas.microsoft.com/office/drawing/2014/main" id="{60830D07-F9E3-6634-EFC1-AF69641A6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268" y="2065642"/>
            <a:ext cx="508000" cy="18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read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文本框 23">
            <a:extLst>
              <a:ext uri="{FF2B5EF4-FFF2-40B4-BE49-F238E27FC236}">
                <a16:creationId xmlns:a16="http://schemas.microsoft.com/office/drawing/2014/main" id="{193B5EA7-4CBD-E34D-E0B7-C9642DA4E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405" y="2297358"/>
            <a:ext cx="267335" cy="188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close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7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10" grpId="0"/>
      <p:bldP spid="12" grpId="0"/>
      <p:bldP spid="13" grpId="0" bldLvl="0" animBg="1"/>
      <p:bldP spid="14" grpId="0"/>
      <p:bldP spid="15" grpId="0"/>
      <p:bldP spid="16" grpId="0"/>
      <p:bldP spid="17" grpId="0"/>
      <p:bldP spid="19" grpId="0" bldLvl="0" animBg="1"/>
      <p:bldP spid="20" grpId="0"/>
      <p:bldP spid="21" grpId="0"/>
      <p:bldP spid="22" grpId="0"/>
      <p:bldP spid="25" grpId="0"/>
      <p:bldP spid="27" grpId="0"/>
      <p:bldP spid="28" grpId="0" bldLvl="0" animBg="1"/>
      <p:bldP spid="29" grpId="0"/>
      <p:bldP spid="31" grpId="0"/>
      <p:bldP spid="64" grpId="0"/>
      <p:bldP spid="65" grpId="0" bldLvl="0" animBg="1"/>
      <p:bldP spid="66" grpId="0"/>
      <p:bldP spid="69" grpId="0"/>
      <p:bldP spid="70" grpId="0"/>
      <p:bldP spid="71" grpId="0" bldLvl="0" animBg="1"/>
      <p:bldP spid="72" grpId="0"/>
      <p:bldP spid="73" grpId="0" bldLvl="0" animBg="1"/>
      <p:bldP spid="74" grpId="0"/>
      <p:bldP spid="75" grpId="0" bldLvl="0" animBg="1"/>
      <p:bldP spid="76" grpId="0"/>
      <p:bldP spid="77" grpId="0" bldLvl="0" animBg="1"/>
      <p:bldP spid="78" grpId="0"/>
      <p:bldP spid="79" grpId="0"/>
      <p:bldP spid="80" grpId="0" bldLvl="0" animBg="1"/>
      <p:bldP spid="81" grpId="0" bldLvl="0" animBg="1"/>
      <p:bldP spid="82" grpId="0" bldLvl="0" animBg="1"/>
      <p:bldP spid="86" grpId="0"/>
      <p:bldP spid="87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31211-C052-7773-9AD6-683E50A1B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56EF040-236A-BF20-742C-FD206385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写数据流程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01E8A9-AD5B-FEAB-FB4A-F57FB9B70D96}"/>
              </a:ext>
            </a:extLst>
          </p:cNvPr>
          <p:cNvSpPr txBox="1"/>
          <p:nvPr/>
        </p:nvSpPr>
        <p:spPr>
          <a:xfrm>
            <a:off x="191135" y="1219323"/>
            <a:ext cx="11475348" cy="2117246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16535"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）客户端通过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DistributedFileSystem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请求下载文件，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通过查询元数据，找到文件块所在的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地址。</a:t>
            </a:r>
          </a:p>
          <a:p>
            <a:pPr marL="216535"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）挑选一台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（就近原则，然后随机）服务器，请求读取数据。</a:t>
            </a:r>
          </a:p>
          <a:p>
            <a:pPr marL="216535"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开始传输数据给客户端（从磁盘里面读取数据输入流，以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为单位来做校验）。</a:t>
            </a:r>
          </a:p>
          <a:p>
            <a:pPr marL="216535"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）客户端以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为单位接收，先在本地缓存，然后写入目标文件。</a:t>
            </a:r>
          </a:p>
        </p:txBody>
      </p:sp>
    </p:spTree>
    <p:extLst>
      <p:ext uri="{BB962C8B-B14F-4D97-AF65-F5344CB8AC3E}">
        <p14:creationId xmlns:p14="http://schemas.microsoft.com/office/powerpoint/2010/main" val="77219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98469-F60E-186F-8BBD-A7CE552EB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6BDE367-1F42-A79D-9A16-D256F4BC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NN</a:t>
            </a:r>
            <a:r>
              <a:rPr lang="zh-CN" altLang="en-US" dirty="0"/>
              <a:t>和</a:t>
            </a:r>
            <a:r>
              <a:rPr lang="en-US" altLang="zh-CN" dirty="0"/>
              <a:t>2NN</a:t>
            </a:r>
            <a:r>
              <a:rPr lang="zh-CN" altLang="en-US" dirty="0"/>
              <a:t>工作机制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806FDE-D9EE-2D44-DD89-93261DA8A4FF}"/>
              </a:ext>
            </a:extLst>
          </p:cNvPr>
          <p:cNvSpPr txBox="1"/>
          <p:nvPr/>
        </p:nvSpPr>
        <p:spPr>
          <a:xfrm>
            <a:off x="191135" y="945188"/>
            <a:ext cx="11663408" cy="5028556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思考：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中的元数据是存储在哪里的？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首先，我们做个假设，如果存储在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节点的磁盘中，因为经常需要进行随机访问，还有响应客户请求，必然是效率过低。因此，元数据需要存放在内存中。但如果只存在内存中，一旦断电，元数据丢失，整个集群就无法工作了。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因此产生在磁盘中备份元数据的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FsImage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这样又会带来新的问题，当在内存中的元数据更新时，如果同时更新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FsImage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，就会导致效率过低，但如果不更新，就会发生一致性问题，一旦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节点断电，就会产生数据丢失。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因此，引入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Edits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文件（只进行追加操作，效率很高）。每当元数据有更新或者添加元数据时，修改内存中的元数据并追加到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Edits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这样，一旦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节点断电，可以通过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FsImage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Edits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的合并，合成元数据。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但是，如果长时间添加数据到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Edits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中，会导致该文件数据过大，效率降低，而且一旦断电，恢复元数据需要的时间过长。因此，需要定期进行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FsImage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Edits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的合并，如果这个操作由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节点完成，又会效率过低。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因此，引入一个新的节点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SecondaryNamenode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，专门用于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FsImage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Edits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的合并。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ct val="150000"/>
              </a:lnSpc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31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95934-5E13-2E9D-525F-55E144A4C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6C66069-8861-84FC-5A62-617A1032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NN</a:t>
            </a:r>
            <a:r>
              <a:rPr lang="zh-CN" altLang="en-US" dirty="0"/>
              <a:t>和</a:t>
            </a:r>
            <a:r>
              <a:rPr lang="en-US" altLang="zh-CN" dirty="0"/>
              <a:t>2NN</a:t>
            </a:r>
            <a:r>
              <a:rPr lang="zh-CN" altLang="en-US" dirty="0"/>
              <a:t>工作机制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6DD7229-DC43-142A-1641-BA26BB60B501}"/>
              </a:ext>
            </a:extLst>
          </p:cNvPr>
          <p:cNvSpPr/>
          <p:nvPr/>
        </p:nvSpPr>
        <p:spPr>
          <a:xfrm>
            <a:off x="1109013" y="2218487"/>
            <a:ext cx="720080" cy="64807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47">
            <a:extLst>
              <a:ext uri="{FF2B5EF4-FFF2-40B4-BE49-F238E27FC236}">
                <a16:creationId xmlns:a16="http://schemas.microsoft.com/office/drawing/2014/main" id="{62846E8C-4C7D-58D6-7370-05D1DF076F02}"/>
              </a:ext>
            </a:extLst>
          </p:cNvPr>
          <p:cNvSpPr/>
          <p:nvPr/>
        </p:nvSpPr>
        <p:spPr>
          <a:xfrm>
            <a:off x="2621182" y="1354391"/>
            <a:ext cx="3383192" cy="4536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6" name="圆角矩形 49">
            <a:extLst>
              <a:ext uri="{FF2B5EF4-FFF2-40B4-BE49-F238E27FC236}">
                <a16:creationId xmlns:a16="http://schemas.microsoft.com/office/drawing/2014/main" id="{821472FD-19C6-BA55-AEE0-C44D54B618F1}"/>
              </a:ext>
            </a:extLst>
          </p:cNvPr>
          <p:cNvSpPr/>
          <p:nvPr/>
        </p:nvSpPr>
        <p:spPr>
          <a:xfrm>
            <a:off x="7053945" y="1354391"/>
            <a:ext cx="3011532" cy="45365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200"/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E9771533-66A0-1011-71EE-BF7C2513F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541" y="3783096"/>
            <a:ext cx="1728192" cy="52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元数据的增删改请求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/user/</a:t>
            </a:r>
            <a:r>
              <a:rPr lang="en-US" altLang="zh-CN" sz="1200" dirty="0" err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iflytek</a:t>
            </a:r>
            <a:r>
              <a:rPr lang="en-US" altLang="zh-CN" sz="12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/zy.avi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9">
            <a:extLst>
              <a:ext uri="{FF2B5EF4-FFF2-40B4-BE49-F238E27FC236}">
                <a16:creationId xmlns:a16="http://schemas.microsoft.com/office/drawing/2014/main" id="{EFDE9A27-9112-76B9-B72E-89CDA598A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119" y="2463854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898DF6-9D69-E7C3-DC11-2A319715A60F}"/>
              </a:ext>
            </a:extLst>
          </p:cNvPr>
          <p:cNvSpPr/>
          <p:nvPr/>
        </p:nvSpPr>
        <p:spPr>
          <a:xfrm>
            <a:off x="2934604" y="1769826"/>
            <a:ext cx="2937211" cy="9227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69AD97-294C-EF48-D3B9-1DB6C7A91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5539" y="1395320"/>
            <a:ext cx="1575917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CCABE6-289B-0AAF-B5BE-164BA78EB240}"/>
              </a:ext>
            </a:extLst>
          </p:cNvPr>
          <p:cNvSpPr/>
          <p:nvPr/>
        </p:nvSpPr>
        <p:spPr>
          <a:xfrm>
            <a:off x="4593832" y="3595785"/>
            <a:ext cx="1277983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C81B9E-CE20-3801-AD1D-DBF6A733D730}"/>
              </a:ext>
            </a:extLst>
          </p:cNvPr>
          <p:cNvSpPr/>
          <p:nvPr/>
        </p:nvSpPr>
        <p:spPr>
          <a:xfrm>
            <a:off x="2925507" y="3586639"/>
            <a:ext cx="1486107" cy="3600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F7CBFFCF-64FD-00AA-FE2B-257FA9775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351" y="1412808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NameNode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3D68A2E8-46C8-8C1B-4BE5-348C428F4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618" y="3651820"/>
            <a:ext cx="1451497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lang="en-US" altLang="zh-CN" sz="1200" dirty="0">
                <a:latin typeface="Arial" panose="020B0604020202020204" pitchFamily="34" charset="0"/>
              </a:rPr>
              <a:t>s_inprogress_001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20042C75-BCA0-DA38-87B5-D3165749C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327" y="3682001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2F538E87-279E-1C0F-152B-B28BA8608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2735" y="1818483"/>
            <a:ext cx="8002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Arial" panose="020B0604020202020204" pitchFamily="34" charset="0"/>
              </a:rPr>
              <a:t>内存</a:t>
            </a:r>
            <a:r>
              <a:rPr lang="en-US" altLang="zh-CN" sz="1200" dirty="0">
                <a:latin typeface="Arial" panose="020B0604020202020204" pitchFamily="34" charset="0"/>
              </a:rPr>
              <a:t>128G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E1672BC2-BE1A-21D0-9E72-51700100F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564" y="2453836"/>
            <a:ext cx="137572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Arial" panose="020B0604020202020204" pitchFamily="34" charset="0"/>
              </a:rPr>
              <a:t>4 </a:t>
            </a:r>
            <a:r>
              <a:rPr lang="zh-CN" altLang="en-US" sz="1200" dirty="0">
                <a:latin typeface="Arial" panose="020B0604020202020204" pitchFamily="34" charset="0"/>
              </a:rPr>
              <a:t>内存数据增删改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AF1576C-6B6E-E1D8-7FBE-88FE6CDD731E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668561" y="2676138"/>
            <a:ext cx="644217" cy="91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2629EFF-C7F0-2BCE-99BA-0A6AB284763B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640516" y="2699820"/>
            <a:ext cx="592308" cy="89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9">
            <a:extLst>
              <a:ext uri="{FF2B5EF4-FFF2-40B4-BE49-F238E27FC236}">
                <a16:creationId xmlns:a16="http://schemas.microsoft.com/office/drawing/2014/main" id="{BBED9FB5-708D-1EA7-0F33-F38EAB4E1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225" y="2964943"/>
            <a:ext cx="88208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Arial" panose="020B0604020202020204" pitchFamily="34" charset="0"/>
              </a:rPr>
              <a:t>1 </a:t>
            </a:r>
            <a:r>
              <a:rPr lang="zh-CN" altLang="en-US" sz="1200" dirty="0">
                <a:latin typeface="Arial" panose="020B0604020202020204" pitchFamily="34" charset="0"/>
              </a:rPr>
              <a:t>加载编辑日志和镜像文件到内存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肘形连接符 42">
            <a:extLst>
              <a:ext uri="{FF2B5EF4-FFF2-40B4-BE49-F238E27FC236}">
                <a16:creationId xmlns:a16="http://schemas.microsoft.com/office/drawing/2014/main" id="{1D4A3F8B-0C4C-B41A-9AD2-A3240793ADCB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V="1">
            <a:off x="2925508" y="2231205"/>
            <a:ext cx="9097" cy="1535454"/>
          </a:xfrm>
          <a:prstGeom prst="bentConnector3">
            <a:avLst>
              <a:gd name="adj1" fmla="val 26129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9">
            <a:extLst>
              <a:ext uri="{FF2B5EF4-FFF2-40B4-BE49-F238E27FC236}">
                <a16:creationId xmlns:a16="http://schemas.microsoft.com/office/drawing/2014/main" id="{E4BF2E1C-5B56-FBDA-A8A1-D8D5C5F4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955" y="2897072"/>
            <a:ext cx="1162100" cy="37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记录操作日志、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更新滚动日志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9">
            <a:extLst>
              <a:ext uri="{FF2B5EF4-FFF2-40B4-BE49-F238E27FC236}">
                <a16:creationId xmlns:a16="http://schemas.microsoft.com/office/drawing/2014/main" id="{1A1B8B00-C6C1-862A-5C9C-F95C183B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574" y="1494619"/>
            <a:ext cx="100577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1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请求是否需要</a:t>
            </a:r>
            <a:r>
              <a:rPr lang="en-US" altLang="zh-CN" sz="1200" dirty="0" err="1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9">
            <a:extLst>
              <a:ext uri="{FF2B5EF4-FFF2-40B4-BE49-F238E27FC236}">
                <a16:creationId xmlns:a16="http://schemas.microsoft.com/office/drawing/2014/main" id="{0D5437D5-C95C-E6CB-F219-6D1FD604F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245" y="2059720"/>
            <a:ext cx="879828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2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请求执行</a:t>
            </a:r>
            <a:r>
              <a:rPr lang="en-US" altLang="zh-CN" sz="1200" dirty="0" err="1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9">
            <a:extLst>
              <a:ext uri="{FF2B5EF4-FFF2-40B4-BE49-F238E27FC236}">
                <a16:creationId xmlns:a16="http://schemas.microsoft.com/office/drawing/2014/main" id="{8E6349B1-19E6-EF03-962F-6B5DF78A6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4604" y="4536331"/>
            <a:ext cx="141016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3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滚动正在写的</a:t>
            </a: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88B04F-412E-AF56-C010-231C967C7420}"/>
              </a:ext>
            </a:extLst>
          </p:cNvPr>
          <p:cNvSpPr/>
          <p:nvPr/>
        </p:nvSpPr>
        <p:spPr>
          <a:xfrm>
            <a:off x="2934604" y="4954791"/>
            <a:ext cx="1471510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9">
            <a:extLst>
              <a:ext uri="{FF2B5EF4-FFF2-40B4-BE49-F238E27FC236}">
                <a16:creationId xmlns:a16="http://schemas.microsoft.com/office/drawing/2014/main" id="{6AF0A2EF-933A-64A7-C0AF-7D3FB622B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405" y="5043866"/>
            <a:ext cx="8195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latin typeface="Arial" panose="020B0604020202020204" pitchFamily="34" charset="0"/>
              </a:rPr>
              <a:t>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dit</a:t>
            </a:r>
            <a:r>
              <a:rPr lang="en-US" altLang="zh-CN" sz="1200" dirty="0">
                <a:latin typeface="Arial" panose="020B0604020202020204" pitchFamily="34" charset="0"/>
              </a:rPr>
              <a:t>s_001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498274-57EA-905E-FEA9-EE2C145D4C18}"/>
              </a:ext>
            </a:extLst>
          </p:cNvPr>
          <p:cNvSpPr/>
          <p:nvPr/>
        </p:nvSpPr>
        <p:spPr>
          <a:xfrm>
            <a:off x="2935399" y="5378925"/>
            <a:ext cx="1470715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9">
            <a:extLst>
              <a:ext uri="{FF2B5EF4-FFF2-40B4-BE49-F238E27FC236}">
                <a16:creationId xmlns:a16="http://schemas.microsoft.com/office/drawing/2014/main" id="{75B8DC2A-50C6-BB45-F6CE-AEA0DBD57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868" y="5435953"/>
            <a:ext cx="145224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edits_inprogress_002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C58A93-8C6A-E7C5-A238-4A3996FB382B}"/>
              </a:ext>
            </a:extLst>
          </p:cNvPr>
          <p:cNvSpPr/>
          <p:nvPr/>
        </p:nvSpPr>
        <p:spPr>
          <a:xfrm>
            <a:off x="8093789" y="4378727"/>
            <a:ext cx="729644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9">
            <a:extLst>
              <a:ext uri="{FF2B5EF4-FFF2-40B4-BE49-F238E27FC236}">
                <a16:creationId xmlns:a16="http://schemas.microsoft.com/office/drawing/2014/main" id="{BE8D9A45-FE61-9684-0B76-FA4F09A13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7335" y="4453584"/>
            <a:ext cx="532326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19A194C-0E34-80A6-DEC7-80ED6AA35FA9}"/>
              </a:ext>
            </a:extLst>
          </p:cNvPr>
          <p:cNvSpPr/>
          <p:nvPr/>
        </p:nvSpPr>
        <p:spPr>
          <a:xfrm>
            <a:off x="8563810" y="4954791"/>
            <a:ext cx="1205082" cy="360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9">
            <a:extLst>
              <a:ext uri="{FF2B5EF4-FFF2-40B4-BE49-F238E27FC236}">
                <a16:creationId xmlns:a16="http://schemas.microsoft.com/office/drawing/2014/main" id="{8DAD3FD4-FAA7-2946-24EF-411879DE4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1165" y="5043769"/>
            <a:ext cx="1119704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</a:rPr>
              <a:t>edits_001</a:t>
            </a:r>
          </a:p>
        </p:txBody>
      </p:sp>
      <p:sp>
        <p:nvSpPr>
          <p:cNvPr id="34" name="文本框 9">
            <a:extLst>
              <a:ext uri="{FF2B5EF4-FFF2-40B4-BE49-F238E27FC236}">
                <a16:creationId xmlns:a16="http://schemas.microsoft.com/office/drawing/2014/main" id="{6DFEA1C5-6B2C-9EFB-76B8-8450FE05C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429" y="4654801"/>
            <a:ext cx="103065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4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2nn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24CC6B5-8ABA-D1F4-49F7-9D8397F31B2F}"/>
              </a:ext>
            </a:extLst>
          </p:cNvPr>
          <p:cNvSpPr/>
          <p:nvPr/>
        </p:nvSpPr>
        <p:spPr>
          <a:xfrm>
            <a:off x="8105055" y="2503726"/>
            <a:ext cx="1571221" cy="555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9">
            <a:extLst>
              <a:ext uri="{FF2B5EF4-FFF2-40B4-BE49-F238E27FC236}">
                <a16:creationId xmlns:a16="http://schemas.microsoft.com/office/drawing/2014/main" id="{05217D12-1B81-D630-0DD4-509CC4CFA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7305" y="2688344"/>
            <a:ext cx="327720" cy="2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Arial" panose="020B0604020202020204" pitchFamily="34" charset="0"/>
              </a:rPr>
              <a:t>内存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文本框 9">
            <a:extLst>
              <a:ext uri="{FF2B5EF4-FFF2-40B4-BE49-F238E27FC236}">
                <a16:creationId xmlns:a16="http://schemas.microsoft.com/office/drawing/2014/main" id="{C411F4DC-3940-31E4-04A0-903C6C019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779" y="3213290"/>
            <a:ext cx="99224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5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加载到内存并合并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03F87D9-48CE-F44C-B5AC-F9867C38AC9B}"/>
              </a:ext>
            </a:extLst>
          </p:cNvPr>
          <p:cNvSpPr/>
          <p:nvPr/>
        </p:nvSpPr>
        <p:spPr>
          <a:xfrm>
            <a:off x="7085677" y="3479076"/>
            <a:ext cx="1345567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9">
            <a:extLst>
              <a:ext uri="{FF2B5EF4-FFF2-40B4-BE49-F238E27FC236}">
                <a16:creationId xmlns:a16="http://schemas.microsoft.com/office/drawing/2014/main" id="{265F5AA9-8528-E671-32FE-62C5D0E01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1389" y="3568746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文本框 9">
            <a:extLst>
              <a:ext uri="{FF2B5EF4-FFF2-40B4-BE49-F238E27FC236}">
                <a16:creationId xmlns:a16="http://schemas.microsoft.com/office/drawing/2014/main" id="{1867B914-081A-6414-4572-7F02880D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429" y="3885828"/>
            <a:ext cx="7975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7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拷贝到</a:t>
            </a:r>
            <a:r>
              <a:rPr lang="en-US" altLang="zh-CN" sz="1200" dirty="0" err="1">
                <a:solidFill>
                  <a:srgbClr val="7030A0"/>
                </a:solidFill>
                <a:latin typeface="Arial" panose="020B0604020202020204" pitchFamily="34" charset="0"/>
              </a:rPr>
              <a:t>nn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文本框 9">
            <a:extLst>
              <a:ext uri="{FF2B5EF4-FFF2-40B4-BE49-F238E27FC236}">
                <a16:creationId xmlns:a16="http://schemas.microsoft.com/office/drawing/2014/main" id="{9DF919A8-0629-BDED-814D-95AA7D307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735" y="4049106"/>
            <a:ext cx="1371822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8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重命名成</a:t>
            </a:r>
            <a:r>
              <a:rPr lang="en-US" altLang="zh-CN" sz="1200" dirty="0" err="1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D900EB0-AD25-574C-3D75-9F7265676735}"/>
              </a:ext>
            </a:extLst>
          </p:cNvPr>
          <p:cNvCxnSpPr>
            <a:cxnSpLocks/>
          </p:cNvCxnSpPr>
          <p:nvPr/>
        </p:nvCxnSpPr>
        <p:spPr>
          <a:xfrm flipH="1">
            <a:off x="6004376" y="1920623"/>
            <a:ext cx="1049569" cy="13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AABFCFA-54FF-CDE9-204A-3B6251BFDB80}"/>
              </a:ext>
            </a:extLst>
          </p:cNvPr>
          <p:cNvCxnSpPr>
            <a:cxnSpLocks/>
          </p:cNvCxnSpPr>
          <p:nvPr/>
        </p:nvCxnSpPr>
        <p:spPr>
          <a:xfrm flipH="1">
            <a:off x="6024243" y="2503726"/>
            <a:ext cx="1029705" cy="17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1952C1-42FD-0EAD-6945-6B4719695DDC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>
            <a:off x="4406114" y="5134811"/>
            <a:ext cx="41576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F9C98B0-57A3-26C9-675C-6D6BC7D9A5E3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>
            <a:off x="5871815" y="3775805"/>
            <a:ext cx="2221974" cy="78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647DF66-3216-B458-A9C8-9E3D96B52217}"/>
              </a:ext>
            </a:extLst>
          </p:cNvPr>
          <p:cNvCxnSpPr>
            <a:stCxn id="30" idx="0"/>
            <a:endCxn id="35" idx="2"/>
          </p:cNvCxnSpPr>
          <p:nvPr/>
        </p:nvCxnSpPr>
        <p:spPr>
          <a:xfrm flipV="1">
            <a:off x="8458611" y="3059686"/>
            <a:ext cx="432055" cy="1319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F2252CE-5091-B5DA-B453-B65D2013FB01}"/>
              </a:ext>
            </a:extLst>
          </p:cNvPr>
          <p:cNvCxnSpPr>
            <a:stCxn id="32" idx="0"/>
            <a:endCxn id="35" idx="2"/>
          </p:cNvCxnSpPr>
          <p:nvPr/>
        </p:nvCxnSpPr>
        <p:spPr>
          <a:xfrm flipH="1" flipV="1">
            <a:off x="8890666" y="3059686"/>
            <a:ext cx="275685" cy="1895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文本框 9">
            <a:extLst>
              <a:ext uri="{FF2B5EF4-FFF2-40B4-BE49-F238E27FC236}">
                <a16:creationId xmlns:a16="http://schemas.microsoft.com/office/drawing/2014/main" id="{914245DE-C333-75A0-360C-20887A330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5778" y="3012846"/>
            <a:ext cx="836350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6 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生成新的</a:t>
            </a:r>
            <a:r>
              <a:rPr lang="en-US" altLang="zh-CN" sz="1200" dirty="0" err="1">
                <a:solidFill>
                  <a:srgbClr val="7030A0"/>
                </a:solidFill>
                <a:latin typeface="Arial" panose="020B0604020202020204" pitchFamily="34" charset="0"/>
              </a:rPr>
              <a:t>Fsimage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EF376E5-63C2-5D82-4AF5-0F6BFF852221}"/>
              </a:ext>
            </a:extLst>
          </p:cNvPr>
          <p:cNvCxnSpPr>
            <a:stCxn id="35" idx="1"/>
          </p:cNvCxnSpPr>
          <p:nvPr/>
        </p:nvCxnSpPr>
        <p:spPr>
          <a:xfrm flipH="1">
            <a:off x="7812307" y="2781706"/>
            <a:ext cx="292748" cy="677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CC4DAAE-CCD2-3B73-EB22-A12EB3F8BDD5}"/>
              </a:ext>
            </a:extLst>
          </p:cNvPr>
          <p:cNvCxnSpPr>
            <a:stCxn id="38" idx="1"/>
            <a:endCxn id="54" idx="3"/>
          </p:cNvCxnSpPr>
          <p:nvPr/>
        </p:nvCxnSpPr>
        <p:spPr>
          <a:xfrm flipH="1">
            <a:off x="5877314" y="3659096"/>
            <a:ext cx="1208363" cy="82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肘形连接符 161">
            <a:extLst>
              <a:ext uri="{FF2B5EF4-FFF2-40B4-BE49-F238E27FC236}">
                <a16:creationId xmlns:a16="http://schemas.microsoft.com/office/drawing/2014/main" id="{E0A29985-80BE-E78C-C64C-7D7325AFBCB8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 rot="16200000" flipH="1">
            <a:off x="1667075" y="2668536"/>
            <a:ext cx="756084" cy="11521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9">
            <a:extLst>
              <a:ext uri="{FF2B5EF4-FFF2-40B4-BE49-F238E27FC236}">
                <a16:creationId xmlns:a16="http://schemas.microsoft.com/office/drawing/2014/main" id="{16955DA3-D269-F064-EE58-BB12B0160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42" y="1881304"/>
            <a:ext cx="1840279" cy="62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7030A0"/>
                </a:solidFill>
                <a:latin typeface="Arial" panose="020B0604020202020204" pitchFamily="34" charset="0"/>
              </a:rPr>
              <a:t>CheckPoint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触发条件：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定时时间到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1200" dirty="0">
                <a:solidFill>
                  <a:srgbClr val="7030A0"/>
                </a:solidFill>
                <a:latin typeface="Arial" panose="020B0604020202020204" pitchFamily="34" charset="0"/>
              </a:rPr>
              <a:t>Edits</a:t>
            </a:r>
            <a:r>
              <a:rPr lang="zh-CN" altLang="en-US" sz="1200" dirty="0">
                <a:solidFill>
                  <a:srgbClr val="7030A0"/>
                </a:solidFill>
                <a:latin typeface="Arial" panose="020B0604020202020204" pitchFamily="34" charset="0"/>
              </a:rPr>
              <a:t>中的数据满了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217279C-0ECE-739B-874F-691C35A2BBCD}"/>
              </a:ext>
            </a:extLst>
          </p:cNvPr>
          <p:cNvSpPr/>
          <p:nvPr/>
        </p:nvSpPr>
        <p:spPr>
          <a:xfrm>
            <a:off x="4596410" y="4306719"/>
            <a:ext cx="1280904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9">
            <a:extLst>
              <a:ext uri="{FF2B5EF4-FFF2-40B4-BE49-F238E27FC236}">
                <a16:creationId xmlns:a16="http://schemas.microsoft.com/office/drawing/2014/main" id="{5168008F-F92B-8B72-0A19-C297AA499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780" y="4378727"/>
            <a:ext cx="1206915" cy="24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fsimage.chkpoint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A72ADB6-AC6F-21D0-6820-A21FF787405D}"/>
              </a:ext>
            </a:extLst>
          </p:cNvPr>
          <p:cNvCxnSpPr/>
          <p:nvPr/>
        </p:nvCxnSpPr>
        <p:spPr>
          <a:xfrm flipH="1" flipV="1">
            <a:off x="4600890" y="3955825"/>
            <a:ext cx="384" cy="350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文本框 9">
            <a:extLst>
              <a:ext uri="{FF2B5EF4-FFF2-40B4-BE49-F238E27FC236}">
                <a16:creationId xmlns:a16="http://schemas.microsoft.com/office/drawing/2014/main" id="{D574C8CE-1283-2708-A72A-A36C54A4D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2" y="2014535"/>
            <a:ext cx="2217588" cy="19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（每个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占元数据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150byte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F26CC96-891C-9CBA-C38C-8941DBEE3753}"/>
              </a:ext>
            </a:extLst>
          </p:cNvPr>
          <p:cNvCxnSpPr>
            <a:endCxn id="26" idx="0"/>
          </p:cNvCxnSpPr>
          <p:nvPr/>
        </p:nvCxnSpPr>
        <p:spPr>
          <a:xfrm flipH="1">
            <a:off x="3670359" y="3955825"/>
            <a:ext cx="9632" cy="998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2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20" grpId="0"/>
      <p:bldP spid="22" grpId="0"/>
      <p:bldP spid="23" grpId="0"/>
      <p:bldP spid="24" grpId="0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 animBg="1"/>
      <p:bldP spid="39" grpId="0"/>
      <p:bldP spid="40" grpId="0"/>
      <p:bldP spid="41" grpId="0"/>
      <p:bldP spid="48" grpId="0"/>
      <p:bldP spid="52" grpId="0"/>
      <p:bldP spid="54" grpId="0" animBg="1"/>
      <p:bldP spid="55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3B428-EC9B-A069-3F96-F0469DD7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9A62500-EC76-6B16-C2AA-294EB0F8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NN</a:t>
            </a:r>
            <a:r>
              <a:rPr lang="zh-CN" altLang="en-US" dirty="0"/>
              <a:t>和</a:t>
            </a:r>
            <a:r>
              <a:rPr lang="en-US" altLang="zh-CN" dirty="0"/>
              <a:t>2NN</a:t>
            </a:r>
            <a:r>
              <a:rPr lang="zh-CN" altLang="en-US" dirty="0"/>
              <a:t>工作机制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FFEF23-E5DA-D5FC-B6F7-1D101E462281}"/>
              </a:ext>
            </a:extLst>
          </p:cNvPr>
          <p:cNvSpPr txBox="1"/>
          <p:nvPr/>
        </p:nvSpPr>
        <p:spPr>
          <a:xfrm>
            <a:off x="40821" y="866140"/>
            <a:ext cx="12110357" cy="6275051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15900" indent="-215900"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）第一阶段：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启动</a:t>
            </a:r>
          </a:p>
          <a:p>
            <a:pPr marL="483235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）第一次启动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格式化后，创建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Fsimage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Edits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文件。如果不是第一次启动，直接加载编辑日志和镜像文件到内存。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）客户端对元数据进行增删改的请求。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记录操作日志，更新滚动日志。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在内存中对元数据进行增删改。</a:t>
            </a:r>
          </a:p>
          <a:p>
            <a:pPr marL="215900" indent="-215900" algn="just">
              <a:lnSpc>
                <a:spcPct val="150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）第二阶段：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Secondary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工作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Secondary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询问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是否需要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CheckPoint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。直接带回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是否检查结果。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Secondary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请求执行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CheckPoint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滚动正在写的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Edits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日志。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）将滚动前的编辑日志和镜像文件拷贝到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Secondary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Secondary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加载编辑日志和镜像文件到内存，并合并。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）生成新的镜像文件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fsimage.chkpoint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66700" indent="-21653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）拷贝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fsimage.chkpoint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NameNode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fsimage.chkpoint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重新命名成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fsimage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66700" indent="-216535" algn="just">
              <a:lnSpc>
                <a:spcPct val="150000"/>
              </a:lnSpc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1291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7a4b20b-7650-458d-85dc-7b93ca952651"/>
  <p:tag name="COMMONDATA" val="eyJoZGlkIjoiMGYyMTUxYWFlODRhODMyMTNmZGVjM2U0NTdlN2IzO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>
          <a:glow rad="1346200">
            <a:schemeClr val="accent4">
              <a:satMod val="175000"/>
              <a:alpha val="40000"/>
            </a:schemeClr>
          </a:glow>
          <a:outerShdw blurRad="63500" sx="102000" sy="102000" algn="ctr" rotWithShape="0">
            <a:prstClr val="black">
              <a:alpha val="40000"/>
            </a:prstClr>
          </a:outerShdw>
        </a:effectLst>
      </a:spPr>
      <a:bodyPr wrap="square" lIns="181931" tIns="90965" rIns="181931" bIns="90965" rtlCol="0">
        <a:spAutoFit/>
      </a:bodyPr>
      <a:lstStyle>
        <a:defPPr algn="ctr" defTabSz="1169670">
          <a:lnSpc>
            <a:spcPct val="150000"/>
          </a:lnSpc>
          <a:defRPr sz="4400" dirty="0">
            <a:solidFill>
              <a:schemeClr val="bg1"/>
            </a:solidFill>
            <a:latin typeface="方正兰亭粗黑简体" panose="02000000000000000000" pitchFamily="2" charset="-122"/>
            <a:ea typeface="方正兰亭粗黑简体" panose="02000000000000000000" pitchFamily="2" charset="-122"/>
            <a:cs typeface="+mj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1585</Words>
  <Application>Microsoft Office PowerPoint</Application>
  <PresentationFormat>宽屏</PresentationFormat>
  <Paragraphs>185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方正兰亭粗黑简体</vt:lpstr>
      <vt:lpstr>微软雅黑</vt:lpstr>
      <vt:lpstr>Arial</vt:lpstr>
      <vt:lpstr>Calibri</vt:lpstr>
      <vt:lpstr>Consolas</vt:lpstr>
      <vt:lpstr>Courier New</vt:lpstr>
      <vt:lpstr>Times New Roman</vt:lpstr>
      <vt:lpstr>Wingdings</vt:lpstr>
      <vt:lpstr>Office 主题</vt:lpstr>
      <vt:lpstr>自定义设计方案</vt:lpstr>
      <vt:lpstr>1</vt:lpstr>
      <vt:lpstr>PowerPoint 演示文稿</vt:lpstr>
      <vt:lpstr>PowerPoint 演示文稿</vt:lpstr>
      <vt:lpstr>HDFS写数据流程</vt:lpstr>
      <vt:lpstr>HDFS写数据流程</vt:lpstr>
      <vt:lpstr>HDFS读数据流程</vt:lpstr>
      <vt:lpstr>HDFS写数据流程</vt:lpstr>
      <vt:lpstr>NN和2NN工作机制</vt:lpstr>
      <vt:lpstr>NN和2NN工作机制</vt:lpstr>
      <vt:lpstr>NN和2NN工作机制</vt:lpstr>
      <vt:lpstr>NN和2NN工作机制</vt:lpstr>
      <vt:lpstr>CheckPoint设置时间</vt:lpstr>
      <vt:lpstr>课 后 任 务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iflytek</dc:creator>
  <cp:lastModifiedBy>强强 何</cp:lastModifiedBy>
  <cp:revision>1805</cp:revision>
  <cp:lastPrinted>2020-05-20T07:11:00Z</cp:lastPrinted>
  <dcterms:created xsi:type="dcterms:W3CDTF">2018-12-27T03:01:00Z</dcterms:created>
  <dcterms:modified xsi:type="dcterms:W3CDTF">2025-02-07T05:57:12Z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F32CE89BCCD94ED4A03592387EE132A6_13</vt:lpwstr>
  </property>
  <property fmtid="{D5CDD505-2E9C-101B-9397-08002B2CF9AE}" pid="4" name="CWM1691a35055f011ef8000793d0000783d">
    <vt:lpwstr>CWMluuTViBt5cWCoavjY/W4bu5CbNLR5FASPz+6cdew+ulshq7sBSnLPCdamKGyrrmgy5xQiFOMIc9XG/w+lbNulg==</vt:lpwstr>
  </property>
</Properties>
</file>