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8"/>
  </p:notesMasterIdLst>
  <p:sldIdLst>
    <p:sldId id="4667" r:id="rId4"/>
    <p:sldId id="4694" r:id="rId5"/>
    <p:sldId id="4695" r:id="rId6"/>
    <p:sldId id="4686" r:id="rId7"/>
  </p:sldIdLst>
  <p:sldSz cx="12192000" cy="6858000"/>
  <p:notesSz cx="6797675" cy="9926638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 userDrawn="1">
          <p15:clr>
            <a:srgbClr val="A4A3A4"/>
          </p15:clr>
        </p15:guide>
        <p15:guide id="2" pos="292" userDrawn="1">
          <p15:clr>
            <a:srgbClr val="A4A3A4"/>
          </p15:clr>
        </p15:guide>
        <p15:guide id="3" pos="3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ch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2C9"/>
    <a:srgbClr val="5B9BD5"/>
    <a:srgbClr val="FF0201"/>
    <a:srgbClr val="218AE9"/>
    <a:srgbClr val="3C66D8"/>
    <a:srgbClr val="FB6E49"/>
    <a:srgbClr val="48C6EB"/>
    <a:srgbClr val="0A46A4"/>
    <a:srgbClr val="E0E8F3"/>
    <a:srgbClr val="338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509" autoAdjust="0"/>
  </p:normalViewPr>
  <p:slideViewPr>
    <p:cSldViewPr snapToGrid="0" showGuides="1">
      <p:cViewPr varScale="1">
        <p:scale>
          <a:sx n="70" d="100"/>
          <a:sy n="70" d="100"/>
        </p:scale>
        <p:origin x="288" y="48"/>
      </p:cViewPr>
      <p:guideLst>
        <p:guide orient="horz" pos="4075"/>
        <p:guide pos="292"/>
        <p:guide pos="31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E2DB-D247-40A9-B876-4A57753B0F8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962812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842B-8951-4F96-B53C-FC68EF154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49193"/>
            <a:ext cx="9144000" cy="1516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151639" y="2401888"/>
            <a:ext cx="6087426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2318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5603" y="326072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6299" y="322421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5129" y="318611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4015" y="391477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4265" y="326548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3792" y="319246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2677" y="392112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20363" y="389096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20363" y="379730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7538" y="311589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57" y="1779588"/>
            <a:ext cx="635099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4897" y="1857375"/>
            <a:ext cx="5270900" cy="471988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991061" y="3232951"/>
            <a:ext cx="8232024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8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332656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540375" y="2348880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4" descr="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7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直角三角形 37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8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0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31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直角三角形 32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9" name="图片 62" descr="机器人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63" descr="机器人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64" descr="机器人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直接连接符 51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8" name="图片 50" descr="人工智能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组合 58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2" name="标题 1"/>
          <p:cNvSpPr>
            <a:spLocks noGrp="1"/>
          </p:cNvSpPr>
          <p:nvPr>
            <p:ph type="ctrTitle"/>
          </p:nvPr>
        </p:nvSpPr>
        <p:spPr>
          <a:xfrm>
            <a:off x="5522912" y="1684366"/>
            <a:ext cx="6038849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3776" y="1538288"/>
            <a:ext cx="606678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1241" y="2348880"/>
            <a:ext cx="608583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785" y="1143000"/>
            <a:ext cx="600169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4784" y="4929188"/>
            <a:ext cx="396937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2069" y="4929188"/>
            <a:ext cx="4572714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267" y="4929188"/>
            <a:ext cx="1875130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9991" y="3357563"/>
            <a:ext cx="5276086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232" y="2631282"/>
            <a:ext cx="357243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444" y="2667000"/>
            <a:ext cx="285795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389" y="2631282"/>
            <a:ext cx="500141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3140" y="2821782"/>
            <a:ext cx="214346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3211" y="3214688"/>
            <a:ext cx="571589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2318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3775" y="1684366"/>
            <a:ext cx="6039793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3775" y="1138107"/>
            <a:ext cx="5412634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404664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77" y="4156075"/>
            <a:ext cx="352162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3333" y="1857375"/>
            <a:ext cx="4561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3336" y="1262063"/>
            <a:ext cx="154964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4934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254" y="5929313"/>
            <a:ext cx="1043468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7083" y="5806404"/>
            <a:ext cx="409584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46" y="1143000"/>
            <a:ext cx="909779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8" y="2357438"/>
            <a:ext cx="3737559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1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2025/2/21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过渡页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775459" y="1901852"/>
            <a:ext cx="8109599" cy="577395"/>
          </a:xfrm>
          <a:prstGeom prst="rect">
            <a:avLst/>
          </a:prstGeom>
        </p:spPr>
        <p:txBody>
          <a:bodyPr/>
          <a:lstStyle>
            <a:lvl1pPr marL="179705"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5665" y="2538810"/>
            <a:ext cx="10777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635665" y="2598369"/>
            <a:ext cx="10777411" cy="52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6"/>
          </p:nvPr>
        </p:nvSpPr>
        <p:spPr>
          <a:xfrm>
            <a:off x="1067781" y="2778161"/>
            <a:ext cx="7821520" cy="914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2025/2/21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专题页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929175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126830" y="3468602"/>
            <a:ext cx="7706060" cy="876870"/>
            <a:chOff x="1054646" y="3468602"/>
            <a:chExt cx="7704856" cy="876870"/>
          </a:xfrm>
        </p:grpSpPr>
        <p:sp>
          <p:nvSpPr>
            <p:cNvPr id="5" name="弧形 4"/>
            <p:cNvSpPr/>
            <p:nvPr userDrawn="1"/>
          </p:nvSpPr>
          <p:spPr>
            <a:xfrm>
              <a:off x="4060979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 userDrawn="1"/>
          </p:nvSpPr>
          <p:spPr>
            <a:xfrm>
              <a:off x="1054646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5870625" y="3468602"/>
              <a:ext cx="4450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2025/2/21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视频页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818012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 hasCustomPrompt="1"/>
          </p:nvPr>
        </p:nvSpPr>
        <p:spPr>
          <a:xfrm>
            <a:off x="1720989" y="3541383"/>
            <a:ext cx="8750339" cy="19038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6" y="1324372"/>
            <a:ext cx="1368366" cy="1368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8091" y="1013994"/>
            <a:ext cx="10972928" cy="474971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2025/2/21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9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70198" y="260648"/>
            <a:ext cx="5907836" cy="466972"/>
          </a:xfrm>
          <a:prstGeom prst="rect">
            <a:avLst/>
          </a:prstGeom>
        </p:spPr>
        <p:txBody>
          <a:bodyPr/>
          <a:lstStyle>
            <a:lvl1pPr marL="179705" algn="l"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2025/2/21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134444"/>
            <a:ext cx="5978268" cy="605728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241078" y="189151"/>
            <a:ext cx="5907836" cy="233486"/>
          </a:xfrm>
          <a:prstGeom prst="rect">
            <a:avLst/>
          </a:prstGeom>
        </p:spPr>
        <p:txBody>
          <a:bodyPr/>
          <a:lstStyle>
            <a:lvl1pPr marL="179705"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2079" y="2079943"/>
            <a:ext cx="4674870" cy="571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305050"/>
            <a:ext cx="12192635" cy="3073400"/>
          </a:xfrm>
          <a:prstGeom prst="rect">
            <a:avLst/>
          </a:prstGeom>
          <a:gradFill>
            <a:gsLst>
              <a:gs pos="94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660073" y="462978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880769" y="459327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69599" y="455517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658485" y="528383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418735" y="463454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28262" y="456152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417147" y="529018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24833" y="526002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524833" y="516636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1052008" y="448495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1333500"/>
            <a:ext cx="75184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85" y="1483360"/>
            <a:ext cx="3799840" cy="58674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  <a:r>
              <a:rPr lang="en-US" altLang="zh-CN" dirty="0"/>
              <a:t> </a:t>
            </a:r>
            <a:r>
              <a:rPr lang="zh-CN" altLang="en-US" dirty="0"/>
              <a:t>任</a:t>
            </a:r>
            <a:r>
              <a:rPr lang="en-US" altLang="zh-CN" dirty="0"/>
              <a:t> </a:t>
            </a:r>
            <a:r>
              <a:rPr lang="zh-CN" altLang="en-US" dirty="0"/>
              <a:t>务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" y="36014"/>
            <a:ext cx="1853791" cy="7926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39" y="6329993"/>
            <a:ext cx="2071006" cy="33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48" y="-165916"/>
            <a:ext cx="1853791" cy="79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28" name="肘形连接符 13"/>
          <p:cNvCxnSpPr/>
          <p:nvPr userDrawn="1"/>
        </p:nvCxnSpPr>
        <p:spPr>
          <a:xfrm flipV="1">
            <a:off x="0" y="539573"/>
            <a:ext cx="12190413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>
            <a:spLocks noGrp="1"/>
          </p:cNvSpPr>
          <p:nvPr>
            <p:ph type="title" hasCustomPrompt="1"/>
          </p:nvPr>
        </p:nvSpPr>
        <p:spPr>
          <a:xfrm>
            <a:off x="191135" y="247015"/>
            <a:ext cx="3949065" cy="466725"/>
          </a:xfrm>
          <a:prstGeom prst="rect">
            <a:avLst/>
          </a:prstGeom>
        </p:spPr>
        <p:txBody>
          <a:bodyPr/>
          <a:lstStyle>
            <a:lvl1pPr marL="179705"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90145" y="2314575"/>
            <a:ext cx="4064000" cy="1196975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1931" tIns="90965" rIns="181931" bIns="90965" rtlCol="0">
            <a:spAutoFit/>
          </a:bodyPr>
          <a:lstStyle/>
          <a:p>
            <a:pPr algn="ctr" defTabSz="1169670">
              <a:lnSpc>
                <a:spcPct val="150000"/>
              </a:lnSpc>
            </a:pPr>
            <a:endParaRPr lang="zh-CN" altLang="en-US" sz="4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5BE-ACD3-46D3-8C8B-8C37047E93AD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29B-E0D1-477F-8A79-069CCFE06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" y="255217"/>
            <a:ext cx="1557413" cy="543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>
            <a:off x="5522913" y="1943640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40375" y="2678032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8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548352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/>
          <p:cNvSpPr/>
          <p:nvPr/>
        </p:nvSpPr>
        <p:spPr bwMode="auto">
          <a:xfrm rot="10800000" flipV="1">
            <a:off x="7413625" y="5258340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 rot="10800000" flipV="1">
            <a:off x="2841625" y="5258340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 bwMode="auto">
          <a:xfrm rot="10800000" flipV="1">
            <a:off x="665163" y="5258340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5" name="组合 68"/>
          <p:cNvGrpSpPr/>
          <p:nvPr/>
        </p:nvGrpSpPr>
        <p:grpSpPr bwMode="auto">
          <a:xfrm>
            <a:off x="6738938" y="3686715"/>
            <a:ext cx="5275262" cy="1706562"/>
            <a:chOff x="6285683" y="3357562"/>
            <a:chExt cx="5728340" cy="1706460"/>
          </a:xfrm>
        </p:grpSpPr>
        <p:grpSp>
          <p:nvGrpSpPr>
            <p:cNvPr id="66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8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67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9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80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68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1" name="直接连接符 100"/>
          <p:cNvCxnSpPr/>
          <p:nvPr/>
        </p:nvCxnSpPr>
        <p:spPr>
          <a:xfrm rot="16200000" flipH="1">
            <a:off x="488156" y="2960434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1238250" y="2996152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893093" y="2960434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02718" y="3150934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10800000" flipV="1">
            <a:off x="2952750" y="3543840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54"/>
          <p:cNvGrpSpPr/>
          <p:nvPr/>
        </p:nvGrpSpPr>
        <p:grpSpPr bwMode="auto">
          <a:xfrm>
            <a:off x="0" y="3300952"/>
            <a:ext cx="12190413" cy="2790825"/>
            <a:chOff x="0" y="3019425"/>
            <a:chExt cx="12190413" cy="2790825"/>
          </a:xfrm>
        </p:grpSpPr>
        <p:pic>
          <p:nvPicPr>
            <p:cNvPr id="107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1942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8" name="组合 107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12" name="副标题 2"/>
          <p:cNvSpPr>
            <a:spLocks noGrp="1"/>
          </p:cNvSpPr>
          <p:nvPr>
            <p:ph type="subTitle" idx="1"/>
          </p:nvPr>
        </p:nvSpPr>
        <p:spPr>
          <a:xfrm>
            <a:off x="6849745" y="1473200"/>
            <a:ext cx="3442335" cy="4089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考核制度宣贯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FC88EF5-6CED-0458-0D02-EE31B129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085A5D-9953-290B-0EF3-C263A58FC6F4}"/>
              </a:ext>
            </a:extLst>
          </p:cNvPr>
          <p:cNvSpPr txBox="1"/>
          <p:nvPr/>
        </p:nvSpPr>
        <p:spPr>
          <a:xfrm>
            <a:off x="981307" y="1260088"/>
            <a:ext cx="10627113" cy="1365249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1931" tIns="90965" rIns="181931" bIns="90965" rtlCol="0">
            <a:spAutoFit/>
          </a:bodyPr>
          <a:lstStyle/>
          <a:p>
            <a:pPr defTabSz="1169670">
              <a:lnSpc>
                <a:spcPct val="150000"/>
              </a:lnSpc>
            </a:pPr>
            <a:r>
              <a:rPr lang="zh-CN" altLang="en-US" dirty="0">
                <a:latin typeface="+mn-ea"/>
                <a:cs typeface="+mj-cs"/>
              </a:rPr>
              <a:t>何强强，科大讯飞高级工程师，参与多年大数据开发工作，拥有丰富的项目经验。</a:t>
            </a:r>
            <a:endParaRPr lang="en-US" altLang="zh-CN" dirty="0">
              <a:latin typeface="+mn-ea"/>
              <a:cs typeface="+mj-cs"/>
            </a:endParaRPr>
          </a:p>
          <a:p>
            <a:pPr defTabSz="1169670">
              <a:lnSpc>
                <a:spcPct val="150000"/>
              </a:lnSpc>
            </a:pPr>
            <a:r>
              <a:rPr lang="zh-CN" altLang="en-US" dirty="0">
                <a:latin typeface="+mn-ea"/>
                <a:cs typeface="+mj-cs"/>
              </a:rPr>
              <a:t>联系方式：</a:t>
            </a:r>
            <a:r>
              <a:rPr lang="en-US" altLang="zh-CN" dirty="0">
                <a:latin typeface="+mn-ea"/>
                <a:cs typeface="+mj-cs"/>
              </a:rPr>
              <a:t>QQ1154429162</a:t>
            </a:r>
          </a:p>
          <a:p>
            <a:pPr defTabSz="1169670">
              <a:lnSpc>
                <a:spcPct val="150000"/>
              </a:lnSpc>
            </a:pPr>
            <a:endParaRPr lang="en-US" altLang="zh-CN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276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4715-CF94-7EB6-1DC3-99B4732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0322-26B1-75C0-974C-1772FEF8610F}"/>
              </a:ext>
            </a:extLst>
          </p:cNvPr>
          <p:cNvSpPr txBox="1">
            <a:spLocks/>
          </p:cNvSpPr>
          <p:nvPr/>
        </p:nvSpPr>
        <p:spPr>
          <a:xfrm>
            <a:off x="0" y="320553"/>
            <a:ext cx="4640821" cy="466725"/>
          </a:xfrm>
          <a:prstGeom prst="rect">
            <a:avLst/>
          </a:prstGeom>
        </p:spPr>
        <p:txBody>
          <a:bodyPr/>
          <a:lstStyle>
            <a:lvl1pPr marL="179705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课程简介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45823D-2080-5E80-B66F-F4D4BF8FD85D}"/>
              </a:ext>
            </a:extLst>
          </p:cNvPr>
          <p:cNvSpPr txBox="1"/>
          <p:nvPr/>
        </p:nvSpPr>
        <p:spPr>
          <a:xfrm>
            <a:off x="191135" y="1166842"/>
            <a:ext cx="6270170" cy="4524315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/>
              <a:t>课程介绍：</a:t>
            </a:r>
            <a:br>
              <a:rPr lang="en-US" altLang="zh-CN" b="1" dirty="0"/>
            </a:br>
            <a:r>
              <a:rPr lang="en-US" altLang="zh-CN" dirty="0"/>
              <a:t>《</a:t>
            </a:r>
            <a:r>
              <a:rPr lang="zh-CN" altLang="en-US" dirty="0"/>
              <a:t>大数据技术原理与应用</a:t>
            </a:r>
            <a:r>
              <a:rPr lang="en-US" altLang="zh-CN" dirty="0"/>
              <a:t>》</a:t>
            </a:r>
            <a:r>
              <a:rPr lang="zh-CN" altLang="en-US" dirty="0"/>
              <a:t>是大数据专业入门课程，该课程是后续所有课程的基础；其中</a:t>
            </a:r>
            <a:r>
              <a:rPr lang="en-US" altLang="zh-CN" dirty="0"/>
              <a:t>Hadoop</a:t>
            </a:r>
            <a:r>
              <a:rPr lang="zh-CN" altLang="en-US" dirty="0"/>
              <a:t>集群搭建、</a:t>
            </a:r>
            <a:r>
              <a:rPr lang="en-US" altLang="zh-CN" dirty="0"/>
              <a:t>Hadoop</a:t>
            </a:r>
            <a:r>
              <a:rPr lang="zh-CN" altLang="en-US" dirty="0"/>
              <a:t>三大架构原理是主流企业面试必备的热点知识；学好该门课程，才能在后续课程知识的学习中显得游刃有余。</a:t>
            </a:r>
            <a:endParaRPr lang="en-US" altLang="zh-CN" dirty="0"/>
          </a:p>
          <a:p>
            <a:r>
              <a:rPr lang="zh-CN" altLang="en-US" b="1" dirty="0"/>
              <a:t>考核形式：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）至少有3次作业提交（主观题+客观题）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）至少有2次实验报告作为实践部分成绩</a:t>
            </a:r>
          </a:p>
          <a:p>
            <a:r>
              <a:rPr lang="zh-CN" altLang="en-US" dirty="0"/>
              <a:t>考勤：旷课2次及以上，平时分为0；旷课1次平时分不超过80 </a:t>
            </a:r>
          </a:p>
          <a:p>
            <a:r>
              <a:rPr lang="zh-CN" altLang="en-US" b="1" dirty="0"/>
              <a:t>课堂纪律：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）每次课点名分为“线上点名</a:t>
            </a:r>
            <a:r>
              <a:rPr lang="en-US" altLang="zh-CN" dirty="0"/>
              <a:t>+</a:t>
            </a:r>
            <a:r>
              <a:rPr lang="zh-CN" altLang="en-US" dirty="0"/>
              <a:t>课上随机纸质点名”各一次，纸质点名后未及时说明原因或五分钟未到说明原因的视为早退旷课。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）请认真完成作业，作业在成绩考核中占比较高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）旷课</a:t>
            </a:r>
            <a:r>
              <a:rPr lang="en-US" altLang="zh-CN" dirty="0"/>
              <a:t>/</a:t>
            </a:r>
            <a:r>
              <a:rPr lang="zh-CN" altLang="en-US" dirty="0"/>
              <a:t>作业不提交超过</a:t>
            </a:r>
            <a:r>
              <a:rPr lang="en-US" altLang="zh-CN" dirty="0"/>
              <a:t>2</a:t>
            </a:r>
            <a:r>
              <a:rPr lang="zh-CN" altLang="en-US" dirty="0"/>
              <a:t>次学生，名单同步到班级群且须面谈说明情况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0056-D5E3-18AE-412B-E8CA9C695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09784"/>
              </p:ext>
            </p:extLst>
          </p:nvPr>
        </p:nvGraphicFramePr>
        <p:xfrm>
          <a:off x="6625362" y="1762631"/>
          <a:ext cx="5375503" cy="2940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5469">
                  <a:extLst>
                    <a:ext uri="{9D8B030D-6E8A-4147-A177-3AD203B41FA5}">
                      <a16:colId xmlns:a16="http://schemas.microsoft.com/office/drawing/2014/main" val="3251806312"/>
                    </a:ext>
                  </a:extLst>
                </a:gridCol>
                <a:gridCol w="2410034">
                  <a:extLst>
                    <a:ext uri="{9D8B030D-6E8A-4147-A177-3AD203B41FA5}">
                      <a16:colId xmlns:a16="http://schemas.microsoft.com/office/drawing/2014/main" val="1499288479"/>
                    </a:ext>
                  </a:extLst>
                </a:gridCol>
              </a:tblGrid>
              <a:tr h="646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评价环节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占比（</a:t>
                      </a: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518445"/>
                  </a:ext>
                </a:extLst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考勤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3045270"/>
                  </a:ext>
                </a:extLst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sz="1400" b="1">
                          <a:effectLst/>
                          <a:latin typeface="+mn-ea"/>
                          <a:ea typeface="+mn-ea"/>
                        </a:rPr>
                        <a:t>作业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766147"/>
                  </a:ext>
                </a:extLst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实验报告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550192"/>
                  </a:ext>
                </a:extLst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zh-CN" sz="1400" b="1" dirty="0">
                          <a:effectLst/>
                          <a:latin typeface="+mn-ea"/>
                          <a:ea typeface="+mn-ea"/>
                        </a:rPr>
                        <a:t>期末成绩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zh-CN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2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8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4900" y="1461770"/>
            <a:ext cx="2256790" cy="471805"/>
          </a:xfrm>
        </p:spPr>
        <p:txBody>
          <a:bodyPr/>
          <a:lstStyle/>
          <a:p>
            <a:r>
              <a:rPr lang="zh-CN" altLang="en-US" b="1" dirty="0"/>
              <a:t>课</a:t>
            </a:r>
            <a:r>
              <a:rPr lang="en-US" altLang="zh-CN" b="1" dirty="0"/>
              <a:t> </a:t>
            </a:r>
            <a:r>
              <a:rPr lang="zh-CN" altLang="en-US" b="1" dirty="0"/>
              <a:t>后</a:t>
            </a:r>
            <a:r>
              <a:rPr lang="en-US" altLang="zh-CN" b="1" dirty="0"/>
              <a:t> </a:t>
            </a:r>
            <a:r>
              <a:rPr lang="zh-CN" altLang="en-US" b="1" dirty="0"/>
              <a:t>任</a:t>
            </a:r>
            <a:r>
              <a:rPr lang="en-US" altLang="zh-CN" b="1" dirty="0"/>
              <a:t> </a:t>
            </a:r>
            <a:r>
              <a:rPr lang="zh-CN" altLang="en-US" b="1" dirty="0"/>
              <a:t>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7a4b20b-7650-458d-85dc-7b93ca952651"/>
  <p:tag name="COMMONDATA" val="eyJoZGlkIjoiMGYyMTUxYWFlODRhODMyMTNmZGVjM2U0NTdlN2IzO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glow rad="1346200">
            <a:schemeClr val="accent4">
              <a:satMod val="175000"/>
              <a:alpha val="40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lIns="181931" tIns="90965" rIns="181931" bIns="90965" rtlCol="0">
        <a:spAutoFit/>
      </a:bodyPr>
      <a:lstStyle>
        <a:defPPr algn="ctr" defTabSz="1169670">
          <a:lnSpc>
            <a:spcPct val="150000"/>
          </a:lnSpc>
          <a:defRPr sz="4400" dirty="0">
            <a:solidFill>
              <a:schemeClr val="bg1"/>
            </a:solidFill>
            <a:latin typeface="方正兰亭粗黑简体" panose="02000000000000000000" pitchFamily="2" charset="-122"/>
            <a:ea typeface="方正兰亭粗黑简体" panose="02000000000000000000" pitchFamily="2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253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方正兰亭粗黑简体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1</vt:lpstr>
      <vt:lpstr>PowerPoint 演示文稿</vt:lpstr>
      <vt:lpstr>自我介绍</vt:lpstr>
      <vt:lpstr>PowerPoint 演示文稿</vt:lpstr>
      <vt:lpstr>课 后 任 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iflytek</dc:creator>
  <cp:lastModifiedBy>强强 何</cp:lastModifiedBy>
  <cp:revision>1805</cp:revision>
  <cp:lastPrinted>2020-05-20T07:11:00Z</cp:lastPrinted>
  <dcterms:created xsi:type="dcterms:W3CDTF">2018-12-27T03:01:00Z</dcterms:created>
  <dcterms:modified xsi:type="dcterms:W3CDTF">2025-02-21T02:07:29Z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F32CE89BCCD94ED4A03592387EE132A6_13</vt:lpwstr>
  </property>
  <property fmtid="{D5CDD505-2E9C-101B-9397-08002B2CF9AE}" pid="4" name="CWM1691a35055f011ef8000793d0000783d">
    <vt:lpwstr>CWMluuTViBt5cWCoavjY/W4bu5CbNLR5FASPz+6cdew+ulshq7sBSnLPCdamKGyrrmgy5xQiFOMIc9XG/w+lbNulg==</vt:lpwstr>
  </property>
</Properties>
</file>