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71" r:id="rId3"/>
  </p:sldMasterIdLst>
  <p:notesMasterIdLst>
    <p:notesMasterId r:id="rId19"/>
  </p:notesMasterIdLst>
  <p:sldIdLst>
    <p:sldId id="4667" r:id="rId4"/>
    <p:sldId id="4688" r:id="rId5"/>
    <p:sldId id="4694" r:id="rId6"/>
    <p:sldId id="4695" r:id="rId7"/>
    <p:sldId id="4696" r:id="rId8"/>
    <p:sldId id="4697" r:id="rId9"/>
    <p:sldId id="4698" r:id="rId10"/>
    <p:sldId id="4699" r:id="rId11"/>
    <p:sldId id="4701" r:id="rId12"/>
    <p:sldId id="4700" r:id="rId13"/>
    <p:sldId id="4702" r:id="rId14"/>
    <p:sldId id="4703" r:id="rId15"/>
    <p:sldId id="4704" r:id="rId16"/>
    <p:sldId id="4705" r:id="rId17"/>
    <p:sldId id="4686" r:id="rId18"/>
  </p:sldIdLst>
  <p:sldSz cx="12192000" cy="6858000"/>
  <p:notesSz cx="6797675" cy="9926638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5" userDrawn="1">
          <p15:clr>
            <a:srgbClr val="A4A3A4"/>
          </p15:clr>
        </p15:guide>
        <p15:guide id="2" pos="292" userDrawn="1">
          <p15:clr>
            <a:srgbClr val="A4A3A4"/>
          </p15:clr>
        </p15:guide>
        <p15:guide id="3" pos="3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ych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2C9"/>
    <a:srgbClr val="5B9BD5"/>
    <a:srgbClr val="FF0201"/>
    <a:srgbClr val="218AE9"/>
    <a:srgbClr val="3C66D8"/>
    <a:srgbClr val="FB6E49"/>
    <a:srgbClr val="48C6EB"/>
    <a:srgbClr val="0A46A4"/>
    <a:srgbClr val="E0E8F3"/>
    <a:srgbClr val="338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6509" autoAdjust="0"/>
  </p:normalViewPr>
  <p:slideViewPr>
    <p:cSldViewPr snapToGrid="0" showGuides="1">
      <p:cViewPr varScale="1">
        <p:scale>
          <a:sx n="72" d="100"/>
          <a:sy n="72" d="100"/>
        </p:scale>
        <p:origin x="931" y="58"/>
      </p:cViewPr>
      <p:guideLst>
        <p:guide orient="horz" pos="4075"/>
        <p:guide pos="292"/>
        <p:guide pos="31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E2DB-D247-40A9-B876-4A57753B0F86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962812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842B-8951-4F96-B53C-FC68EF154B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2275" y="9620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C842B-8951-4F96-B53C-FC68EF154B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55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0E5D-3366-2666-8E0F-5B05A6BA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843DC-AF82-5B68-336A-88A279F0D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2275" y="962025"/>
            <a:ext cx="5953125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AEE053-2225-021C-64D1-226E0E36D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E4210B-7390-01CD-D3AB-775D4034B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C842B-8951-4F96-B53C-FC68EF154B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432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22252-0272-6ADA-7CBF-03535F2D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47B4CD-BA72-680F-FC74-58E2AAB78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2275" y="962025"/>
            <a:ext cx="5953125" cy="3349625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E08439-9858-8D31-ACE8-0B4400258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4FD72-F606-38CE-7421-AAAA16A36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C842B-8951-4F96-B53C-FC68EF154B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70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524000" y="94619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3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649193"/>
            <a:ext cx="9144000" cy="1516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151639" y="2401888"/>
            <a:ext cx="6087426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500313"/>
            <a:ext cx="12192318" cy="162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455603" y="326072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76299" y="322421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465129" y="318611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454015" y="391477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214265" y="326548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223792" y="319246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212677" y="392112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320363" y="389096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320363" y="379730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0847538" y="311589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57" y="1779588"/>
            <a:ext cx="635099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4897" y="1857375"/>
            <a:ext cx="5270900" cy="471988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1991061" y="3232951"/>
            <a:ext cx="8232024" cy="3095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8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332656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5522913" y="1538288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540375" y="2348880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4" descr="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143000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 bwMode="auto">
          <a:xfrm rot="10800000" flipV="1">
            <a:off x="7413625" y="4929188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 bwMode="auto">
          <a:xfrm rot="10800000" flipV="1">
            <a:off x="2841625" y="4929188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 bwMode="auto">
          <a:xfrm rot="10800000" flipV="1">
            <a:off x="665163" y="4929188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6" name="组合 68"/>
          <p:cNvGrpSpPr/>
          <p:nvPr userDrawn="1"/>
        </p:nvGrpSpPr>
        <p:grpSpPr bwMode="auto">
          <a:xfrm>
            <a:off x="6738938" y="3357563"/>
            <a:ext cx="5275262" cy="1706562"/>
            <a:chOff x="6285683" y="3357562"/>
            <a:chExt cx="5728340" cy="1706460"/>
          </a:xfrm>
        </p:grpSpPr>
        <p:grpSp>
          <p:nvGrpSpPr>
            <p:cNvPr id="17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直角三角形 37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直角三角形 40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8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30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31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2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3" name="直角三角形 32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9" name="图片 62" descr="机器人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图片 63" descr="机器人2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图片 64" descr="机器人3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2" name="直接连接符 51"/>
          <p:cNvCxnSpPr/>
          <p:nvPr userDrawn="1"/>
        </p:nvCxnSpPr>
        <p:spPr>
          <a:xfrm rot="16200000" flipH="1">
            <a:off x="488156" y="2631282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 userDrawn="1"/>
        </p:nvCxnSpPr>
        <p:spPr>
          <a:xfrm rot="16200000" flipH="1">
            <a:off x="1238250" y="2667000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 rot="5400000">
            <a:off x="1893093" y="2631282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 userDrawn="1"/>
        </p:nvCxnSpPr>
        <p:spPr>
          <a:xfrm rot="5400000">
            <a:off x="2702718" y="2821782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 rot="10800000" flipV="1">
            <a:off x="2952750" y="3214688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4"/>
          <p:cNvGrpSpPr/>
          <p:nvPr userDrawn="1"/>
        </p:nvGrpSpPr>
        <p:grpSpPr bwMode="auto">
          <a:xfrm>
            <a:off x="0" y="3000375"/>
            <a:ext cx="12190413" cy="2790825"/>
            <a:chOff x="0" y="3000375"/>
            <a:chExt cx="12190413" cy="2790825"/>
          </a:xfrm>
        </p:grpSpPr>
        <p:pic>
          <p:nvPicPr>
            <p:cNvPr id="58" name="图片 50" descr="人工智能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9" name="组合 58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60" name="矩形 59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62" name="标题 1"/>
          <p:cNvSpPr>
            <a:spLocks noGrp="1"/>
          </p:cNvSpPr>
          <p:nvPr>
            <p:ph type="ctrTitle"/>
          </p:nvPr>
        </p:nvSpPr>
        <p:spPr>
          <a:xfrm>
            <a:off x="5522912" y="1684366"/>
            <a:ext cx="6038849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3" name="副标题 2"/>
          <p:cNvSpPr>
            <a:spLocks noGrp="1"/>
          </p:cNvSpPr>
          <p:nvPr>
            <p:ph type="subTitle" idx="1"/>
          </p:nvPr>
        </p:nvSpPr>
        <p:spPr>
          <a:xfrm>
            <a:off x="5522912" y="1138107"/>
            <a:ext cx="5411788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523776" y="1538288"/>
            <a:ext cx="6066785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541241" y="2348880"/>
            <a:ext cx="6085839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84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785" y="1143000"/>
            <a:ext cx="600169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 rot="10800000" flipV="1">
            <a:off x="7414784" y="4929188"/>
            <a:ext cx="396937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 rot="10800000" flipV="1">
            <a:off x="2842069" y="4929188"/>
            <a:ext cx="4572714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 rot="10800000" flipV="1">
            <a:off x="665267" y="4929188"/>
            <a:ext cx="1875130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" name="组合 68"/>
          <p:cNvGrpSpPr/>
          <p:nvPr userDrawn="1"/>
        </p:nvGrpSpPr>
        <p:grpSpPr bwMode="auto">
          <a:xfrm>
            <a:off x="6739991" y="3357563"/>
            <a:ext cx="5276086" cy="1706562"/>
            <a:chOff x="6285683" y="3357562"/>
            <a:chExt cx="5728340" cy="1706460"/>
          </a:xfrm>
        </p:grpSpPr>
        <p:grpSp>
          <p:nvGrpSpPr>
            <p:cNvPr id="11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1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2" name="直角三角形 31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3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5" name="直角三角形 34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12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24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25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6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27" name="直角三角形 26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13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6" name="直接连接符 45"/>
          <p:cNvCxnSpPr/>
          <p:nvPr userDrawn="1"/>
        </p:nvCxnSpPr>
        <p:spPr>
          <a:xfrm rot="16200000" flipH="1">
            <a:off x="488232" y="2631282"/>
            <a:ext cx="357243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rot="16200000" flipH="1">
            <a:off x="1238444" y="2667000"/>
            <a:ext cx="285795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 rot="5400000">
            <a:off x="1893389" y="2631282"/>
            <a:ext cx="500141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 rot="5400000">
            <a:off x="2703140" y="2821782"/>
            <a:ext cx="214346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 userDrawn="1"/>
        </p:nvCxnSpPr>
        <p:spPr>
          <a:xfrm rot="10800000" flipV="1">
            <a:off x="2953211" y="3214688"/>
            <a:ext cx="571589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4"/>
          <p:cNvGrpSpPr/>
          <p:nvPr userDrawn="1"/>
        </p:nvGrpSpPr>
        <p:grpSpPr bwMode="auto">
          <a:xfrm>
            <a:off x="0" y="3000375"/>
            <a:ext cx="12192318" cy="2790825"/>
            <a:chOff x="0" y="3000375"/>
            <a:chExt cx="12190413" cy="2790825"/>
          </a:xfrm>
        </p:grpSpPr>
        <p:pic>
          <p:nvPicPr>
            <p:cNvPr id="53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0037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4" name="组合 53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5" name="矩形 54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3775" y="1684366"/>
            <a:ext cx="6039793" cy="639765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523775" y="1138107"/>
            <a:ext cx="5412634" cy="40918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57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2" y="332656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图片 57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11111"/>
          <a:stretch>
            <a:fillRect/>
          </a:stretch>
        </p:blipFill>
        <p:spPr>
          <a:xfrm>
            <a:off x="262599" y="404664"/>
            <a:ext cx="936250" cy="576064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p:transition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16200000" flipV="1">
            <a:off x="-495377" y="4156075"/>
            <a:ext cx="352162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6773333" y="1857375"/>
            <a:ext cx="4561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6"/>
          <p:cNvSpPr txBox="1">
            <a:spLocks noChangeArrowheads="1"/>
          </p:cNvSpPr>
          <p:nvPr userDrawn="1"/>
        </p:nvSpPr>
        <p:spPr bwMode="auto">
          <a:xfrm>
            <a:off x="7913336" y="1262063"/>
            <a:ext cx="1549642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334934" y="1857375"/>
            <a:ext cx="0" cy="4065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rot="10800000" flipV="1">
            <a:off x="900254" y="5929313"/>
            <a:ext cx="10434680" cy="31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6787083" y="5806404"/>
            <a:ext cx="409584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11" name="图片 56" descr="机器人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46" y="1143000"/>
            <a:ext cx="909779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2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888" y="2357438"/>
            <a:ext cx="3737559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kern="12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pic>
        <p:nvPicPr>
          <p:cNvPr id="19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过渡页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775459" y="1901852"/>
            <a:ext cx="8109599" cy="577395"/>
          </a:xfrm>
          <a:prstGeom prst="rect">
            <a:avLst/>
          </a:prstGeom>
        </p:spPr>
        <p:txBody>
          <a:bodyPr/>
          <a:lstStyle>
            <a:lvl1pPr marL="179705"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635665" y="2538810"/>
            <a:ext cx="10777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635665" y="2598369"/>
            <a:ext cx="10777411" cy="527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6"/>
          </p:nvPr>
        </p:nvSpPr>
        <p:spPr>
          <a:xfrm>
            <a:off x="1067781" y="2778161"/>
            <a:ext cx="7821520" cy="91440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专题页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929175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1126830" y="3468602"/>
            <a:ext cx="7706060" cy="876870"/>
            <a:chOff x="1054646" y="3468602"/>
            <a:chExt cx="7704856" cy="876870"/>
          </a:xfrm>
        </p:grpSpPr>
        <p:sp>
          <p:nvSpPr>
            <p:cNvPr id="5" name="弧形 4"/>
            <p:cNvSpPr/>
            <p:nvPr userDrawn="1"/>
          </p:nvSpPr>
          <p:spPr>
            <a:xfrm>
              <a:off x="4060979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/>
            <p:cNvSpPr/>
            <p:nvPr userDrawn="1"/>
          </p:nvSpPr>
          <p:spPr>
            <a:xfrm>
              <a:off x="1054646" y="3615222"/>
              <a:ext cx="4698523" cy="730250"/>
            </a:xfrm>
            <a:prstGeom prst="arc">
              <a:avLst>
                <a:gd name="adj1" fmla="val 16200000"/>
                <a:gd name="adj2" fmla="val 139703"/>
              </a:avLst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5870625" y="3468602"/>
              <a:ext cx="445065" cy="645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视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视频页</a:t>
            </a:r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" y="2818012"/>
            <a:ext cx="12192317" cy="466972"/>
          </a:xfrm>
          <a:prstGeom prst="rect">
            <a:avLst/>
          </a:prstGeom>
        </p:spPr>
        <p:txBody>
          <a:bodyPr/>
          <a:lstStyle>
            <a:lvl1pPr marL="179705" algn="ctr"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内容占位符 2"/>
          <p:cNvSpPr>
            <a:spLocks noGrp="1"/>
          </p:cNvSpPr>
          <p:nvPr>
            <p:ph idx="1" hasCustomPrompt="1"/>
          </p:nvPr>
        </p:nvSpPr>
        <p:spPr>
          <a:xfrm>
            <a:off x="1720989" y="3541383"/>
            <a:ext cx="8750339" cy="190384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6" y="1324372"/>
            <a:ext cx="1368366" cy="13681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38091" y="1013994"/>
            <a:ext cx="10972928" cy="474971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sz="2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3716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9" name="圆角矩形 17"/>
          <p:cNvSpPr/>
          <p:nvPr userDrawn="1"/>
        </p:nvSpPr>
        <p:spPr>
          <a:xfrm>
            <a:off x="1270198" y="260648"/>
            <a:ext cx="5978268" cy="479524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70198" y="260648"/>
            <a:ext cx="5907836" cy="466972"/>
          </a:xfrm>
          <a:prstGeom prst="rect">
            <a:avLst/>
          </a:prstGeom>
        </p:spPr>
        <p:txBody>
          <a:bodyPr/>
          <a:lstStyle>
            <a:lvl1pPr marL="179705" algn="l"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6429375"/>
            <a:ext cx="12192318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8" name="图片 25" descr="机器人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1174" y="5845175"/>
            <a:ext cx="636687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日期占位符 17"/>
          <p:cNvSpPr>
            <a:spLocks noGrp="1"/>
          </p:cNvSpPr>
          <p:nvPr>
            <p:ph type="dt" sz="half" idx="14"/>
          </p:nvPr>
        </p:nvSpPr>
        <p:spPr>
          <a:xfrm>
            <a:off x="638275" y="6480175"/>
            <a:ext cx="2845245" cy="36353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50C1107-F804-4051-8475-6431D7F2CAB6}" type="datetimeFigureOut">
              <a:rPr lang="zh-CN" altLang="en-US"/>
              <a:t>2025/2/7</a:t>
            </a:fld>
            <a:endParaRPr lang="zh-CN" altLang="en-US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5"/>
          </p:nvPr>
        </p:nvSpPr>
        <p:spPr>
          <a:xfrm>
            <a:off x="8799300" y="6478588"/>
            <a:ext cx="2845245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23AFA4C-E1ED-416F-B485-7DD44BB7A704}" type="slidenum">
              <a:rPr lang="zh-CN" altLang="en-US"/>
              <a:t>‹#›</a:t>
            </a:fld>
            <a:endParaRPr lang="zh-CN" altLang="en-US" dirty="0"/>
          </a:p>
        </p:txBody>
      </p:sp>
      <p:cxnSp>
        <p:nvCxnSpPr>
          <p:cNvPr id="12" name="肘形连接符 13"/>
          <p:cNvCxnSpPr/>
          <p:nvPr userDrawn="1"/>
        </p:nvCxnSpPr>
        <p:spPr>
          <a:xfrm flipV="1">
            <a:off x="0" y="477343"/>
            <a:ext cx="12192318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7"/>
          <p:cNvSpPr/>
          <p:nvPr userDrawn="1"/>
        </p:nvSpPr>
        <p:spPr>
          <a:xfrm>
            <a:off x="1270198" y="134444"/>
            <a:ext cx="5978268" cy="605728"/>
          </a:xfrm>
          <a:prstGeom prst="roundRect">
            <a:avLst>
              <a:gd name="adj" fmla="val 4690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" name="Picture 2" descr="E:\讯飞工作文件\logo\讯飞教育圆形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4" y="174178"/>
            <a:ext cx="714487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241078" y="189151"/>
            <a:ext cx="5907836" cy="233486"/>
          </a:xfrm>
          <a:prstGeom prst="rect">
            <a:avLst/>
          </a:prstGeom>
        </p:spPr>
        <p:txBody>
          <a:bodyPr/>
          <a:lstStyle>
            <a:lvl1pPr marL="179705" algn="l"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3" r="7863" b="4929"/>
          <a:stretch>
            <a:fillRect/>
          </a:stretch>
        </p:blipFill>
        <p:spPr>
          <a:xfrm>
            <a:off x="236892" y="188640"/>
            <a:ext cx="936136" cy="555670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>
            <a:off x="52079" y="2079943"/>
            <a:ext cx="4674870" cy="5715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305050"/>
            <a:ext cx="12192635" cy="3073400"/>
          </a:xfrm>
          <a:prstGeom prst="rect">
            <a:avLst/>
          </a:prstGeom>
          <a:gradFill>
            <a:gsLst>
              <a:gs pos="94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11660073" y="4629785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880769" y="4593273"/>
            <a:ext cx="192118" cy="7429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69599" y="455517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658485" y="528383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11418735" y="4634548"/>
            <a:ext cx="192117" cy="638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1428262" y="4561523"/>
            <a:ext cx="200056" cy="52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1417147" y="5290185"/>
            <a:ext cx="200056" cy="52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10524833" y="5260023"/>
            <a:ext cx="847857" cy="730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0524833" y="5166360"/>
            <a:ext cx="847857" cy="71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16200000" flipH="1">
            <a:off x="11052008" y="4484950"/>
            <a:ext cx="72019" cy="815894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>
              <a:rot lat="0" lon="0" rev="3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6" name="图片 18" descr="机器人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" y="1333500"/>
            <a:ext cx="75184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4185" y="1483360"/>
            <a:ext cx="3799840" cy="58674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课</a:t>
            </a:r>
            <a:r>
              <a:rPr lang="en-US" altLang="zh-CN" dirty="0"/>
              <a:t> </a:t>
            </a:r>
            <a:r>
              <a:rPr lang="zh-CN" altLang="en-US" dirty="0"/>
              <a:t>后</a:t>
            </a:r>
            <a:r>
              <a:rPr lang="en-US" altLang="zh-CN" dirty="0"/>
              <a:t> </a:t>
            </a:r>
            <a:r>
              <a:rPr lang="zh-CN" altLang="en-US" dirty="0"/>
              <a:t>任</a:t>
            </a:r>
            <a:r>
              <a:rPr lang="en-US" altLang="zh-CN" dirty="0"/>
              <a:t> </a:t>
            </a:r>
            <a:r>
              <a:rPr lang="zh-CN" altLang="en-US" dirty="0"/>
              <a:t>务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" y="36014"/>
            <a:ext cx="1853791" cy="7926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39" y="6329993"/>
            <a:ext cx="2071006" cy="333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648" y="-165916"/>
            <a:ext cx="1853791" cy="79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cxnSp>
        <p:nvCxnSpPr>
          <p:cNvPr id="28" name="肘形连接符 13"/>
          <p:cNvCxnSpPr/>
          <p:nvPr userDrawn="1"/>
        </p:nvCxnSpPr>
        <p:spPr>
          <a:xfrm flipV="1">
            <a:off x="0" y="539573"/>
            <a:ext cx="12190413" cy="352549"/>
          </a:xfrm>
          <a:prstGeom prst="bentConnector3">
            <a:avLst>
              <a:gd name="adj1" fmla="val 61540"/>
            </a:avLst>
          </a:prstGeom>
          <a:ln w="1905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标题 1"/>
          <p:cNvSpPr>
            <a:spLocks noGrp="1"/>
          </p:cNvSpPr>
          <p:nvPr>
            <p:ph type="title" hasCustomPrompt="1"/>
          </p:nvPr>
        </p:nvSpPr>
        <p:spPr>
          <a:xfrm>
            <a:off x="191135" y="247015"/>
            <a:ext cx="3949065" cy="466725"/>
          </a:xfrm>
          <a:prstGeom prst="rect">
            <a:avLst/>
          </a:prstGeom>
        </p:spPr>
        <p:txBody>
          <a:bodyPr/>
          <a:lstStyle>
            <a:lvl1pPr marL="179705" algn="l"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12590145" y="2314575"/>
            <a:ext cx="4064000" cy="1196975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1931" tIns="90965" rIns="181931" bIns="90965" rtlCol="0">
            <a:spAutoFit/>
          </a:bodyPr>
          <a:lstStyle/>
          <a:p>
            <a:pPr algn="ctr" defTabSz="1169670">
              <a:lnSpc>
                <a:spcPct val="150000"/>
              </a:lnSpc>
            </a:pPr>
            <a:endParaRPr lang="zh-CN" altLang="en-US" sz="44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  <a:cs typeface="+mj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75BE-ACD3-46D3-8C8B-8C37047E93AD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3C29B-E0D1-477F-8A79-069CCFE06A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2" y="255217"/>
            <a:ext cx="1557413" cy="543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779" y="6302688"/>
            <a:ext cx="2071006" cy="33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33" y="98244"/>
            <a:ext cx="1853791" cy="7926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16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58"/>
          <p:cNvCxnSpPr/>
          <p:nvPr/>
        </p:nvCxnSpPr>
        <p:spPr>
          <a:xfrm>
            <a:off x="5522913" y="1943640"/>
            <a:ext cx="6065837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540375" y="2678032"/>
            <a:ext cx="6084888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8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088" y="1548352"/>
            <a:ext cx="600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/>
          <p:cNvSpPr/>
          <p:nvPr/>
        </p:nvSpPr>
        <p:spPr bwMode="auto">
          <a:xfrm rot="10800000" flipV="1">
            <a:off x="7413625" y="5258340"/>
            <a:ext cx="396875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矩形 62"/>
          <p:cNvSpPr/>
          <p:nvPr/>
        </p:nvSpPr>
        <p:spPr bwMode="auto">
          <a:xfrm rot="10800000" flipV="1">
            <a:off x="2841625" y="5258340"/>
            <a:ext cx="4572000" cy="714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4" name="矩形 63"/>
          <p:cNvSpPr/>
          <p:nvPr/>
        </p:nvSpPr>
        <p:spPr bwMode="auto">
          <a:xfrm rot="10800000" flipV="1">
            <a:off x="665163" y="5258340"/>
            <a:ext cx="1874837" cy="460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5" name="组合 68"/>
          <p:cNvGrpSpPr/>
          <p:nvPr/>
        </p:nvGrpSpPr>
        <p:grpSpPr bwMode="auto">
          <a:xfrm>
            <a:off x="6738938" y="3686715"/>
            <a:ext cx="5275262" cy="1706562"/>
            <a:chOff x="6285683" y="3357562"/>
            <a:chExt cx="5728340" cy="1706460"/>
          </a:xfrm>
        </p:grpSpPr>
        <p:grpSp>
          <p:nvGrpSpPr>
            <p:cNvPr id="66" name="组合 47"/>
            <p:cNvGrpSpPr/>
            <p:nvPr/>
          </p:nvGrpSpPr>
          <p:grpSpPr bwMode="auto">
            <a:xfrm>
              <a:off x="6285683" y="4214819"/>
              <a:ext cx="3754594" cy="849203"/>
              <a:chOff x="6803694" y="2730013"/>
              <a:chExt cx="2816312" cy="849203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7937701" y="2796626"/>
                <a:ext cx="143529" cy="74290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7772190" y="2796626"/>
                <a:ext cx="144822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5" name="矩形 38"/>
              <p:cNvSpPr/>
              <p:nvPr/>
            </p:nvSpPr>
            <p:spPr>
              <a:xfrm flipH="1">
                <a:off x="6803694" y="3006163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6" name="矩形 38"/>
              <p:cNvSpPr/>
              <p:nvPr/>
            </p:nvSpPr>
            <p:spPr>
              <a:xfrm flipH="1">
                <a:off x="6886449" y="3036324"/>
                <a:ext cx="730574" cy="179377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7" name="直角三角形 86"/>
              <p:cNvSpPr/>
              <p:nvPr/>
            </p:nvSpPr>
            <p:spPr>
              <a:xfrm flipH="1">
                <a:off x="6993772" y="3050611"/>
                <a:ext cx="623251" cy="165090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8" name="矩形 38"/>
              <p:cNvSpPr/>
              <p:nvPr/>
            </p:nvSpPr>
            <p:spPr>
              <a:xfrm flipH="1">
                <a:off x="6803694" y="3272847"/>
                <a:ext cx="813330" cy="244460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89" name="矩形 38"/>
              <p:cNvSpPr/>
              <p:nvPr/>
            </p:nvSpPr>
            <p:spPr>
              <a:xfrm flipH="1">
                <a:off x="6886449" y="3304595"/>
                <a:ext cx="730574" cy="177789"/>
              </a:xfrm>
              <a:custGeom>
                <a:avLst/>
                <a:gdLst>
                  <a:gd name="connsiteX0" fmla="*/ 0 w 718716"/>
                  <a:gd name="connsiteY0" fmla="*/ 0 h 244403"/>
                  <a:gd name="connsiteX1" fmla="*/ 718716 w 718716"/>
                  <a:gd name="connsiteY1" fmla="*/ 0 h 244403"/>
                  <a:gd name="connsiteX2" fmla="*/ 718716 w 718716"/>
                  <a:gd name="connsiteY2" fmla="*/ 244403 h 244403"/>
                  <a:gd name="connsiteX3" fmla="*/ 0 w 718716"/>
                  <a:gd name="connsiteY3" fmla="*/ 244403 h 244403"/>
                  <a:gd name="connsiteX4" fmla="*/ 0 w 718716"/>
                  <a:gd name="connsiteY4" fmla="*/ 0 h 244403"/>
                  <a:gd name="connsiteX0-1" fmla="*/ 0 w 765250"/>
                  <a:gd name="connsiteY0-2" fmla="*/ 0 h 244403"/>
                  <a:gd name="connsiteX1-3" fmla="*/ 718716 w 765250"/>
                  <a:gd name="connsiteY1-4" fmla="*/ 0 h 244403"/>
                  <a:gd name="connsiteX2-5" fmla="*/ 718716 w 765250"/>
                  <a:gd name="connsiteY2-6" fmla="*/ 244403 h 244403"/>
                  <a:gd name="connsiteX3-7" fmla="*/ 0 w 765250"/>
                  <a:gd name="connsiteY3-8" fmla="*/ 244403 h 244403"/>
                  <a:gd name="connsiteX4-9" fmla="*/ 0 w 765250"/>
                  <a:gd name="connsiteY4-10" fmla="*/ 0 h 244403"/>
                  <a:gd name="connsiteX0-11" fmla="*/ 0 w 783864"/>
                  <a:gd name="connsiteY0-12" fmla="*/ 0 h 244403"/>
                  <a:gd name="connsiteX1-13" fmla="*/ 718716 w 783864"/>
                  <a:gd name="connsiteY1-14" fmla="*/ 0 h 244403"/>
                  <a:gd name="connsiteX2-15" fmla="*/ 718716 w 783864"/>
                  <a:gd name="connsiteY2-16" fmla="*/ 244403 h 244403"/>
                  <a:gd name="connsiteX3-17" fmla="*/ 0 w 783864"/>
                  <a:gd name="connsiteY3-18" fmla="*/ 244403 h 244403"/>
                  <a:gd name="connsiteX4-19" fmla="*/ 0 w 783864"/>
                  <a:gd name="connsiteY4-20" fmla="*/ 0 h 244403"/>
                  <a:gd name="connsiteX0-21" fmla="*/ 0 w 798122"/>
                  <a:gd name="connsiteY0-22" fmla="*/ 0 h 244403"/>
                  <a:gd name="connsiteX1-23" fmla="*/ 718716 w 798122"/>
                  <a:gd name="connsiteY1-24" fmla="*/ 0 h 244403"/>
                  <a:gd name="connsiteX2-25" fmla="*/ 718716 w 798122"/>
                  <a:gd name="connsiteY2-26" fmla="*/ 244403 h 244403"/>
                  <a:gd name="connsiteX3-27" fmla="*/ 0 w 798122"/>
                  <a:gd name="connsiteY3-28" fmla="*/ 244403 h 244403"/>
                  <a:gd name="connsiteX4-29" fmla="*/ 0 w 798122"/>
                  <a:gd name="connsiteY4-30" fmla="*/ 0 h 244403"/>
                  <a:gd name="connsiteX0-31" fmla="*/ 0 w 800169"/>
                  <a:gd name="connsiteY0-32" fmla="*/ 0 h 244403"/>
                  <a:gd name="connsiteX1-33" fmla="*/ 718716 w 800169"/>
                  <a:gd name="connsiteY1-34" fmla="*/ 0 h 244403"/>
                  <a:gd name="connsiteX2-35" fmla="*/ 718716 w 800169"/>
                  <a:gd name="connsiteY2-36" fmla="*/ 244403 h 244403"/>
                  <a:gd name="connsiteX3-37" fmla="*/ 0 w 800169"/>
                  <a:gd name="connsiteY3-38" fmla="*/ 244403 h 244403"/>
                  <a:gd name="connsiteX4-39" fmla="*/ 0 w 800169"/>
                  <a:gd name="connsiteY4-40" fmla="*/ 0 h 244403"/>
                  <a:gd name="connsiteX0-41" fmla="*/ 0 w 806646"/>
                  <a:gd name="connsiteY0-42" fmla="*/ 0 h 244403"/>
                  <a:gd name="connsiteX1-43" fmla="*/ 718716 w 806646"/>
                  <a:gd name="connsiteY1-44" fmla="*/ 0 h 244403"/>
                  <a:gd name="connsiteX2-45" fmla="*/ 718716 w 806646"/>
                  <a:gd name="connsiteY2-46" fmla="*/ 244403 h 244403"/>
                  <a:gd name="connsiteX3-47" fmla="*/ 0 w 806646"/>
                  <a:gd name="connsiteY3-48" fmla="*/ 244403 h 244403"/>
                  <a:gd name="connsiteX4-49" fmla="*/ 0 w 806646"/>
                  <a:gd name="connsiteY4-50" fmla="*/ 0 h 244403"/>
                  <a:gd name="connsiteX0-51" fmla="*/ 0 w 813593"/>
                  <a:gd name="connsiteY0-52" fmla="*/ 0 h 244403"/>
                  <a:gd name="connsiteX1-53" fmla="*/ 718716 w 813593"/>
                  <a:gd name="connsiteY1-54" fmla="*/ 0 h 244403"/>
                  <a:gd name="connsiteX2-55" fmla="*/ 718716 w 813593"/>
                  <a:gd name="connsiteY2-56" fmla="*/ 244403 h 244403"/>
                  <a:gd name="connsiteX3-57" fmla="*/ 0 w 813593"/>
                  <a:gd name="connsiteY3-58" fmla="*/ 244403 h 244403"/>
                  <a:gd name="connsiteX4-59" fmla="*/ 0 w 813593"/>
                  <a:gd name="connsiteY4-60" fmla="*/ 0 h 24440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813593" h="244403">
                    <a:moveTo>
                      <a:pt x="0" y="0"/>
                    </a:moveTo>
                    <a:lnTo>
                      <a:pt x="718716" y="0"/>
                    </a:lnTo>
                    <a:cubicBezTo>
                      <a:pt x="823418" y="4687"/>
                      <a:pt x="865299" y="232737"/>
                      <a:pt x="718716" y="244403"/>
                    </a:cubicBezTo>
                    <a:lnTo>
                      <a:pt x="0" y="2444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0" name="直角三角形 89"/>
              <p:cNvSpPr/>
              <p:nvPr/>
            </p:nvSpPr>
            <p:spPr>
              <a:xfrm flipH="1">
                <a:off x="6993772" y="3318882"/>
                <a:ext cx="623251" cy="163503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9005762" y="2802976"/>
                <a:ext cx="143529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9169980" y="2768053"/>
                <a:ext cx="143528" cy="74290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8999298" y="272995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9003176" y="345857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8823442" y="2809325"/>
                <a:ext cx="144822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8818270" y="2736305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8822149" y="3464923"/>
                <a:ext cx="149994" cy="52385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8153641" y="3434763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8153641" y="3339518"/>
                <a:ext cx="636182" cy="730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100" name="矩形 99"/>
              <p:cNvSpPr/>
              <p:nvPr/>
            </p:nvSpPr>
            <p:spPr>
              <a:xfrm rot="10800000" flipH="1">
                <a:off x="9547998" y="2967216"/>
                <a:ext cx="72008" cy="61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0" lon="0" rev="30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grpSp>
          <p:nvGrpSpPr>
            <p:cNvPr id="67" name="组合 46"/>
            <p:cNvGrpSpPr/>
            <p:nvPr/>
          </p:nvGrpSpPr>
          <p:grpSpPr bwMode="auto">
            <a:xfrm>
              <a:off x="10380929" y="4071943"/>
              <a:ext cx="1633094" cy="957609"/>
              <a:chOff x="9925482" y="2571744"/>
              <a:chExt cx="1224980" cy="957609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9925941" y="2779645"/>
                <a:ext cx="143528" cy="7413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0100503" y="2774883"/>
                <a:ext cx="143529" cy="742906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0439283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0528504" y="2884413"/>
                <a:ext cx="72411" cy="63496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0277652" y="2811393"/>
                <a:ext cx="143528" cy="63813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0271186" y="2746310"/>
                <a:ext cx="149994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0276358" y="3466992"/>
                <a:ext cx="148701" cy="5238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0637120" y="2773295"/>
                <a:ext cx="144822" cy="742906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79" name="组合 3"/>
              <p:cNvGrpSpPr/>
              <p:nvPr/>
            </p:nvGrpSpPr>
            <p:grpSpPr bwMode="auto">
              <a:xfrm rot="5400000">
                <a:off x="10503611" y="2882502"/>
                <a:ext cx="957609" cy="336093"/>
                <a:chOff x="5533567" y="5687705"/>
                <a:chExt cx="813593" cy="244403"/>
              </a:xfrm>
            </p:grpSpPr>
            <p:sp>
              <p:nvSpPr>
                <p:cNvPr id="80" name="矩形 38"/>
                <p:cNvSpPr/>
                <p:nvPr/>
              </p:nvSpPr>
              <p:spPr>
                <a:xfrm flipH="1">
                  <a:off x="5533525" y="5687705"/>
                  <a:ext cx="813250" cy="244476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1" name="矩形 38"/>
                <p:cNvSpPr/>
                <p:nvPr/>
              </p:nvSpPr>
              <p:spPr>
                <a:xfrm flipH="1">
                  <a:off x="5615794" y="5725317"/>
                  <a:ext cx="730981" cy="177715"/>
                </a:xfrm>
                <a:custGeom>
                  <a:avLst/>
                  <a:gdLst>
                    <a:gd name="connsiteX0" fmla="*/ 0 w 718716"/>
                    <a:gd name="connsiteY0" fmla="*/ 0 h 244403"/>
                    <a:gd name="connsiteX1" fmla="*/ 718716 w 718716"/>
                    <a:gd name="connsiteY1" fmla="*/ 0 h 244403"/>
                    <a:gd name="connsiteX2" fmla="*/ 718716 w 718716"/>
                    <a:gd name="connsiteY2" fmla="*/ 244403 h 244403"/>
                    <a:gd name="connsiteX3" fmla="*/ 0 w 718716"/>
                    <a:gd name="connsiteY3" fmla="*/ 244403 h 244403"/>
                    <a:gd name="connsiteX4" fmla="*/ 0 w 718716"/>
                    <a:gd name="connsiteY4" fmla="*/ 0 h 244403"/>
                    <a:gd name="connsiteX0-1" fmla="*/ 0 w 765250"/>
                    <a:gd name="connsiteY0-2" fmla="*/ 0 h 244403"/>
                    <a:gd name="connsiteX1-3" fmla="*/ 718716 w 765250"/>
                    <a:gd name="connsiteY1-4" fmla="*/ 0 h 244403"/>
                    <a:gd name="connsiteX2-5" fmla="*/ 718716 w 765250"/>
                    <a:gd name="connsiteY2-6" fmla="*/ 244403 h 244403"/>
                    <a:gd name="connsiteX3-7" fmla="*/ 0 w 765250"/>
                    <a:gd name="connsiteY3-8" fmla="*/ 244403 h 244403"/>
                    <a:gd name="connsiteX4-9" fmla="*/ 0 w 765250"/>
                    <a:gd name="connsiteY4-10" fmla="*/ 0 h 244403"/>
                    <a:gd name="connsiteX0-11" fmla="*/ 0 w 783864"/>
                    <a:gd name="connsiteY0-12" fmla="*/ 0 h 244403"/>
                    <a:gd name="connsiteX1-13" fmla="*/ 718716 w 783864"/>
                    <a:gd name="connsiteY1-14" fmla="*/ 0 h 244403"/>
                    <a:gd name="connsiteX2-15" fmla="*/ 718716 w 783864"/>
                    <a:gd name="connsiteY2-16" fmla="*/ 244403 h 244403"/>
                    <a:gd name="connsiteX3-17" fmla="*/ 0 w 783864"/>
                    <a:gd name="connsiteY3-18" fmla="*/ 244403 h 244403"/>
                    <a:gd name="connsiteX4-19" fmla="*/ 0 w 783864"/>
                    <a:gd name="connsiteY4-20" fmla="*/ 0 h 244403"/>
                    <a:gd name="connsiteX0-21" fmla="*/ 0 w 798122"/>
                    <a:gd name="connsiteY0-22" fmla="*/ 0 h 244403"/>
                    <a:gd name="connsiteX1-23" fmla="*/ 718716 w 798122"/>
                    <a:gd name="connsiteY1-24" fmla="*/ 0 h 244403"/>
                    <a:gd name="connsiteX2-25" fmla="*/ 718716 w 798122"/>
                    <a:gd name="connsiteY2-26" fmla="*/ 244403 h 244403"/>
                    <a:gd name="connsiteX3-27" fmla="*/ 0 w 798122"/>
                    <a:gd name="connsiteY3-28" fmla="*/ 244403 h 244403"/>
                    <a:gd name="connsiteX4-29" fmla="*/ 0 w 798122"/>
                    <a:gd name="connsiteY4-30" fmla="*/ 0 h 244403"/>
                    <a:gd name="connsiteX0-31" fmla="*/ 0 w 800169"/>
                    <a:gd name="connsiteY0-32" fmla="*/ 0 h 244403"/>
                    <a:gd name="connsiteX1-33" fmla="*/ 718716 w 800169"/>
                    <a:gd name="connsiteY1-34" fmla="*/ 0 h 244403"/>
                    <a:gd name="connsiteX2-35" fmla="*/ 718716 w 800169"/>
                    <a:gd name="connsiteY2-36" fmla="*/ 244403 h 244403"/>
                    <a:gd name="connsiteX3-37" fmla="*/ 0 w 800169"/>
                    <a:gd name="connsiteY3-38" fmla="*/ 244403 h 244403"/>
                    <a:gd name="connsiteX4-39" fmla="*/ 0 w 800169"/>
                    <a:gd name="connsiteY4-40" fmla="*/ 0 h 244403"/>
                    <a:gd name="connsiteX0-41" fmla="*/ 0 w 806646"/>
                    <a:gd name="connsiteY0-42" fmla="*/ 0 h 244403"/>
                    <a:gd name="connsiteX1-43" fmla="*/ 718716 w 806646"/>
                    <a:gd name="connsiteY1-44" fmla="*/ 0 h 244403"/>
                    <a:gd name="connsiteX2-45" fmla="*/ 718716 w 806646"/>
                    <a:gd name="connsiteY2-46" fmla="*/ 244403 h 244403"/>
                    <a:gd name="connsiteX3-47" fmla="*/ 0 w 806646"/>
                    <a:gd name="connsiteY3-48" fmla="*/ 244403 h 244403"/>
                    <a:gd name="connsiteX4-49" fmla="*/ 0 w 806646"/>
                    <a:gd name="connsiteY4-50" fmla="*/ 0 h 244403"/>
                    <a:gd name="connsiteX0-51" fmla="*/ 0 w 813593"/>
                    <a:gd name="connsiteY0-52" fmla="*/ 0 h 244403"/>
                    <a:gd name="connsiteX1-53" fmla="*/ 718716 w 813593"/>
                    <a:gd name="connsiteY1-54" fmla="*/ 0 h 244403"/>
                    <a:gd name="connsiteX2-55" fmla="*/ 718716 w 813593"/>
                    <a:gd name="connsiteY2-56" fmla="*/ 244403 h 244403"/>
                    <a:gd name="connsiteX3-57" fmla="*/ 0 w 813593"/>
                    <a:gd name="connsiteY3-58" fmla="*/ 244403 h 244403"/>
                    <a:gd name="connsiteX4-59" fmla="*/ 0 w 813593"/>
                    <a:gd name="connsiteY4-60" fmla="*/ 0 h 24440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813593" h="244403">
                      <a:moveTo>
                        <a:pt x="0" y="0"/>
                      </a:moveTo>
                      <a:lnTo>
                        <a:pt x="718716" y="0"/>
                      </a:lnTo>
                      <a:cubicBezTo>
                        <a:pt x="823418" y="4687"/>
                        <a:pt x="865299" y="232737"/>
                        <a:pt x="718716" y="244403"/>
                      </a:cubicBezTo>
                      <a:lnTo>
                        <a:pt x="0" y="24440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2" name="直角三角形 81"/>
                <p:cNvSpPr/>
                <p:nvPr/>
              </p:nvSpPr>
              <p:spPr>
                <a:xfrm flipH="1">
                  <a:off x="5723688" y="5738481"/>
                  <a:ext cx="623087" cy="164551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pic>
          <p:nvPicPr>
            <p:cNvPr id="68" name="图片 62" descr="机器人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6160" y="3786190"/>
              <a:ext cx="801973" cy="730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图片 63" descr="机器人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9973" y="4071942"/>
              <a:ext cx="880308" cy="761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图片 64" descr="机器人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3304" y="3357562"/>
              <a:ext cx="852686" cy="994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1" name="直接连接符 100"/>
          <p:cNvCxnSpPr/>
          <p:nvPr/>
        </p:nvCxnSpPr>
        <p:spPr>
          <a:xfrm rot="16200000" flipH="1">
            <a:off x="488156" y="2960434"/>
            <a:ext cx="357187" cy="381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rot="16200000" flipH="1">
            <a:off x="1238250" y="2996152"/>
            <a:ext cx="285750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rot="5400000">
            <a:off x="1893093" y="2960434"/>
            <a:ext cx="500063" cy="952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5400000">
            <a:off x="2702718" y="3150934"/>
            <a:ext cx="214313" cy="28575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 rot="10800000" flipV="1">
            <a:off x="2952750" y="3543840"/>
            <a:ext cx="571500" cy="21431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54"/>
          <p:cNvGrpSpPr/>
          <p:nvPr/>
        </p:nvGrpSpPr>
        <p:grpSpPr bwMode="auto">
          <a:xfrm>
            <a:off x="0" y="3300952"/>
            <a:ext cx="12190413" cy="2790825"/>
            <a:chOff x="0" y="3019425"/>
            <a:chExt cx="12190413" cy="2790825"/>
          </a:xfrm>
        </p:grpSpPr>
        <p:pic>
          <p:nvPicPr>
            <p:cNvPr id="107" name="图片 50" descr="人工智能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164" y="3019425"/>
              <a:ext cx="10717211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8" name="组合 107"/>
            <p:cNvGrpSpPr/>
            <p:nvPr userDrawn="1"/>
          </p:nvGrpSpPr>
          <p:grpSpPr>
            <a:xfrm>
              <a:off x="0" y="4929198"/>
              <a:ext cx="12190413" cy="142876"/>
              <a:chOff x="1" y="5360074"/>
              <a:chExt cx="9374634" cy="157158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109" name="矩形 108"/>
              <p:cNvSpPr/>
              <p:nvPr/>
            </p:nvSpPr>
            <p:spPr>
              <a:xfrm>
                <a:off x="1" y="5360074"/>
                <a:ext cx="4355976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4355976" y="5360074"/>
                <a:ext cx="5018659" cy="1571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111" name="标题 1"/>
          <p:cNvSpPr txBox="1"/>
          <p:nvPr/>
        </p:nvSpPr>
        <p:spPr>
          <a:xfrm>
            <a:off x="6840855" y="2094865"/>
            <a:ext cx="3470275" cy="64008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</a:rPr>
              <a:t>Hadoop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112" name="副标题 2"/>
          <p:cNvSpPr>
            <a:spLocks noGrp="1"/>
          </p:cNvSpPr>
          <p:nvPr>
            <p:ph type="subTitle" idx="1"/>
          </p:nvPr>
        </p:nvSpPr>
        <p:spPr>
          <a:xfrm>
            <a:off x="6849745" y="1473200"/>
            <a:ext cx="3442335" cy="4089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Hadoop</a:t>
            </a:r>
            <a:r>
              <a:rPr lang="zh-CN" altLang="en-US" sz="2400" dirty="0">
                <a:solidFill>
                  <a:schemeClr val="tx1"/>
                </a:solidFill>
              </a:rPr>
              <a:t>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7274C-28DB-2B12-F063-47A4957B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165F08E-B8C0-5438-7850-58D407E0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组成</a:t>
            </a:r>
            <a:r>
              <a:rPr lang="en-US" altLang="zh-CN" dirty="0"/>
              <a:t>-HDFS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91817-EA8D-EE53-AA1E-5BED4D7F68DA}"/>
              </a:ext>
            </a:extLst>
          </p:cNvPr>
          <p:cNvSpPr txBox="1"/>
          <p:nvPr/>
        </p:nvSpPr>
        <p:spPr>
          <a:xfrm>
            <a:off x="191135" y="1029673"/>
            <a:ext cx="8327570" cy="455253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Hadoop Distributed File System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，简称</a:t>
            </a:r>
            <a:r>
              <a:rPr lang="en-US" altLang="zh-CN" sz="1800" i="1" kern="100" dirty="0">
                <a:solidFill>
                  <a:srgbClr val="F7313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HDFS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，是一个分布式文件系统。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83BCEC-351E-92B6-E800-8793BFA8DF13}"/>
              </a:ext>
            </a:extLst>
          </p:cNvPr>
          <p:cNvSpPr/>
          <p:nvPr/>
        </p:nvSpPr>
        <p:spPr>
          <a:xfrm>
            <a:off x="467543" y="1480183"/>
            <a:ext cx="10918913" cy="700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NameNode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nn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）：存储文件的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元数据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，如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文件名，文件目录结构，文件属性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（生成时间、副本数、文件权限），以及每个文件的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块列表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和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块所在的</a:t>
            </a:r>
            <a:r>
              <a:rPr lang="en-US" altLang="zh-CN" sz="1400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DataNode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等。</a:t>
            </a:r>
          </a:p>
        </p:txBody>
      </p:sp>
      <p:pic>
        <p:nvPicPr>
          <p:cNvPr id="8" name="Picture 2" descr="D:\ppts\图片素材\韦小宝-2.png">
            <a:extLst>
              <a:ext uri="{FF2B5EF4-FFF2-40B4-BE49-F238E27FC236}">
                <a16:creationId xmlns:a16="http://schemas.microsoft.com/office/drawing/2014/main" id="{ECD3443C-5FE7-4232-9EFB-F6F653C3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37" y="2417914"/>
            <a:ext cx="2520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:\ppts\图片素材\韦小宝-3.png">
            <a:extLst>
              <a:ext uri="{FF2B5EF4-FFF2-40B4-BE49-F238E27FC236}">
                <a16:creationId xmlns:a16="http://schemas.microsoft.com/office/drawing/2014/main" id="{594A30CE-FEB2-1C4C-32B4-4B5BA153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16" y="2414415"/>
            <a:ext cx="24574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94BBDC9-663E-69D0-A6DD-32C3703804D2}"/>
              </a:ext>
            </a:extLst>
          </p:cNvPr>
          <p:cNvSpPr/>
          <p:nvPr/>
        </p:nvSpPr>
        <p:spPr>
          <a:xfrm>
            <a:off x="312056" y="3809782"/>
            <a:ext cx="6382633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DataNode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dn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)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：在本地文件系统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存储文件块数据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，以及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块数据的校验和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11" name="Picture 2" descr="D:\ppts\图片素材\韦小宝-4.png">
            <a:extLst>
              <a:ext uri="{FF2B5EF4-FFF2-40B4-BE49-F238E27FC236}">
                <a16:creationId xmlns:a16="http://schemas.microsoft.com/office/drawing/2014/main" id="{55C97B1C-76C5-98D4-28D7-BD01E0749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10" y="4272633"/>
            <a:ext cx="254476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D:\ppts\图片素材\韦小宝-5.png">
            <a:extLst>
              <a:ext uri="{FF2B5EF4-FFF2-40B4-BE49-F238E27FC236}">
                <a16:creationId xmlns:a16="http://schemas.microsoft.com/office/drawing/2014/main" id="{6E5574DE-507E-0D1D-43D8-3C3C81B6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41" y="4272633"/>
            <a:ext cx="24812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AF19114-ACAA-CC94-0EB7-3D945E15EDF4}"/>
              </a:ext>
            </a:extLst>
          </p:cNvPr>
          <p:cNvSpPr/>
          <p:nvPr/>
        </p:nvSpPr>
        <p:spPr>
          <a:xfrm>
            <a:off x="349607" y="5752564"/>
            <a:ext cx="6345081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Secondary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NameNode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(2nn)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：</a:t>
            </a:r>
            <a:r>
              <a:rPr lang="zh-CN" altLang="zh-CN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每隔一段时间</a:t>
            </a:r>
            <a:r>
              <a:rPr lang="zh-CN" altLang="en-US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1400" b="1" kern="1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NameNode</a:t>
            </a:r>
            <a:r>
              <a:rPr lang="zh-CN" altLang="en-US" sz="1400" b="1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元数据备份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85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95B1-1875-2532-8FBA-2E663C41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7BF3-9CC4-B93E-3047-C940BF70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组成</a:t>
            </a:r>
            <a:r>
              <a:rPr lang="en-US" altLang="zh-CN" dirty="0"/>
              <a:t>-YARN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A6967C-4735-2834-C469-2EC29C2851F2}"/>
              </a:ext>
            </a:extLst>
          </p:cNvPr>
          <p:cNvSpPr/>
          <p:nvPr/>
        </p:nvSpPr>
        <p:spPr>
          <a:xfrm>
            <a:off x="1987516" y="3497035"/>
            <a:ext cx="720080" cy="34066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E8723E1-1781-3D99-23FF-B657961C625D}"/>
              </a:ext>
            </a:extLst>
          </p:cNvPr>
          <p:cNvSpPr/>
          <p:nvPr/>
        </p:nvSpPr>
        <p:spPr>
          <a:xfrm>
            <a:off x="1987516" y="4256024"/>
            <a:ext cx="720080" cy="28369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15" name="圆角矩形 1563">
            <a:extLst>
              <a:ext uri="{FF2B5EF4-FFF2-40B4-BE49-F238E27FC236}">
                <a16:creationId xmlns:a16="http://schemas.microsoft.com/office/drawing/2014/main" id="{D9E3F7BE-46FF-EE3A-132C-126DADA8B62A}"/>
              </a:ext>
            </a:extLst>
          </p:cNvPr>
          <p:cNvSpPr/>
          <p:nvPr/>
        </p:nvSpPr>
        <p:spPr>
          <a:xfrm>
            <a:off x="3646330" y="3431399"/>
            <a:ext cx="1224136" cy="10801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altLang="zh-CN" sz="1400" b="1" dirty="0">
                <a:solidFill>
                  <a:schemeClr val="tx1"/>
                </a:solidFill>
              </a:rPr>
              <a:t>Resource</a:t>
            </a:r>
          </a:p>
          <a:p>
            <a:pPr lvl="0"/>
            <a:r>
              <a:rPr lang="en-US" altLang="zh-CN" sz="1400" b="1" dirty="0">
                <a:solidFill>
                  <a:schemeClr val="tx1"/>
                </a:solidFill>
              </a:rPr>
              <a:t>Manager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圆角矩形 1565">
            <a:extLst>
              <a:ext uri="{FF2B5EF4-FFF2-40B4-BE49-F238E27FC236}">
                <a16:creationId xmlns:a16="http://schemas.microsoft.com/office/drawing/2014/main" id="{2FC311E1-7428-2FA7-9DCC-FACECDC189C1}"/>
              </a:ext>
            </a:extLst>
          </p:cNvPr>
          <p:cNvSpPr/>
          <p:nvPr/>
        </p:nvSpPr>
        <p:spPr>
          <a:xfrm>
            <a:off x="7597097" y="1676266"/>
            <a:ext cx="2311971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569">
            <a:extLst>
              <a:ext uri="{FF2B5EF4-FFF2-40B4-BE49-F238E27FC236}">
                <a16:creationId xmlns:a16="http://schemas.microsoft.com/office/drawing/2014/main" id="{D48B0770-F6F5-58C0-9D57-153D8CF265F0}"/>
              </a:ext>
            </a:extLst>
          </p:cNvPr>
          <p:cNvSpPr/>
          <p:nvPr/>
        </p:nvSpPr>
        <p:spPr>
          <a:xfrm>
            <a:off x="7635447" y="3091147"/>
            <a:ext cx="2273621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573">
            <a:extLst>
              <a:ext uri="{FF2B5EF4-FFF2-40B4-BE49-F238E27FC236}">
                <a16:creationId xmlns:a16="http://schemas.microsoft.com/office/drawing/2014/main" id="{B9784CD7-1D1F-7540-7E18-85C0875E512E}"/>
              </a:ext>
            </a:extLst>
          </p:cNvPr>
          <p:cNvSpPr/>
          <p:nvPr/>
        </p:nvSpPr>
        <p:spPr>
          <a:xfrm>
            <a:off x="7636138" y="4469054"/>
            <a:ext cx="2272929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6450649-FC78-FAA0-A100-555E667CC418}"/>
              </a:ext>
            </a:extLst>
          </p:cNvPr>
          <p:cNvCxnSpPr>
            <a:stCxn id="6" idx="6"/>
            <a:endCxn id="15" idx="1"/>
          </p:cNvCxnSpPr>
          <p:nvPr/>
        </p:nvCxnSpPr>
        <p:spPr>
          <a:xfrm>
            <a:off x="2707596" y="3667366"/>
            <a:ext cx="938734" cy="304093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3BBCDD6-C542-08E6-E969-4E68AA6ACBA8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 flipV="1">
            <a:off x="2707596" y="3971459"/>
            <a:ext cx="938734" cy="426412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F40996DF-C72C-3894-94EF-F6D37E441E9C}"/>
              </a:ext>
            </a:extLst>
          </p:cNvPr>
          <p:cNvSpPr/>
          <p:nvPr/>
        </p:nvSpPr>
        <p:spPr>
          <a:xfrm>
            <a:off x="2707596" y="4501693"/>
            <a:ext cx="978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Job Submission</a:t>
            </a: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作业提交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4D7F4D-F531-A857-54BF-640CDB196664}"/>
              </a:ext>
            </a:extLst>
          </p:cNvPr>
          <p:cNvSpPr/>
          <p:nvPr/>
        </p:nvSpPr>
        <p:spPr>
          <a:xfrm>
            <a:off x="825753" y="1445366"/>
            <a:ext cx="4330787" cy="29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ResourceManager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RM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：整个集群资源（内存、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CPU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等）的老大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AA100D-E7A7-4DE6-9812-A87B18713757}"/>
              </a:ext>
            </a:extLst>
          </p:cNvPr>
          <p:cNvSpPr/>
          <p:nvPr/>
        </p:nvSpPr>
        <p:spPr>
          <a:xfrm>
            <a:off x="825754" y="2100535"/>
            <a:ext cx="3601543" cy="29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：单个任务运行的老大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C6D412-11C0-7831-DD20-A9ED7EC2E69E}"/>
              </a:ext>
            </a:extLst>
          </p:cNvPr>
          <p:cNvSpPr/>
          <p:nvPr/>
        </p:nvSpPr>
        <p:spPr>
          <a:xfrm>
            <a:off x="825754" y="1773725"/>
            <a:ext cx="3432644" cy="29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（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NM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：单个节点服务器资源老大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341F29-B187-B0AC-673C-E880FCB1B45F}"/>
              </a:ext>
            </a:extLst>
          </p:cNvPr>
          <p:cNvSpPr/>
          <p:nvPr/>
        </p:nvSpPr>
        <p:spPr>
          <a:xfrm>
            <a:off x="1088597" y="2458845"/>
            <a:ext cx="3445476" cy="52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4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）</a:t>
            </a:r>
            <a:r>
              <a:rPr lang="en-US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  <a:r>
              <a:rPr lang="zh-CN" altLang="en-US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：容器，相当一台独立的服务器，里面封装了任务运行所需要的资源，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如内存、</a:t>
            </a:r>
            <a:r>
              <a:rPr lang="en-US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CPU</a:t>
            </a:r>
            <a:r>
              <a:rPr lang="zh-CN" altLang="zh-CN" sz="1000" kern="100" dirty="0">
                <a:solidFill>
                  <a:srgbClr val="FF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、磁盘、网络等</a:t>
            </a:r>
            <a:r>
              <a:rPr lang="zh-CN" altLang="zh-CN" sz="1000" kern="100" dirty="0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。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6E923BF-9456-0A3E-E3A7-692E268CADAB}"/>
              </a:ext>
            </a:extLst>
          </p:cNvPr>
          <p:cNvSpPr/>
          <p:nvPr/>
        </p:nvSpPr>
        <p:spPr>
          <a:xfrm>
            <a:off x="8189638" y="1728509"/>
            <a:ext cx="106115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77384F5-61E9-5BB6-733D-084B106F60F6}"/>
              </a:ext>
            </a:extLst>
          </p:cNvPr>
          <p:cNvSpPr/>
          <p:nvPr/>
        </p:nvSpPr>
        <p:spPr>
          <a:xfrm>
            <a:off x="7754619" y="2248259"/>
            <a:ext cx="888940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A09777-E246-C32D-FB07-F97F8DCBD28E}"/>
              </a:ext>
            </a:extLst>
          </p:cNvPr>
          <p:cNvSpPr/>
          <p:nvPr/>
        </p:nvSpPr>
        <p:spPr>
          <a:xfrm>
            <a:off x="7857385" y="2212624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D97C2E3-F0D1-DEC3-B9D5-B67658FD89C4}"/>
              </a:ext>
            </a:extLst>
          </p:cNvPr>
          <p:cNvSpPr/>
          <p:nvPr/>
        </p:nvSpPr>
        <p:spPr>
          <a:xfrm>
            <a:off x="8184132" y="3178047"/>
            <a:ext cx="10934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C765CB1-7134-CC79-230B-BBD24C4F1F74}"/>
              </a:ext>
            </a:extLst>
          </p:cNvPr>
          <p:cNvSpPr/>
          <p:nvPr/>
        </p:nvSpPr>
        <p:spPr>
          <a:xfrm>
            <a:off x="7730785" y="3655373"/>
            <a:ext cx="912774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EC68944-AA94-3D91-7829-32E3B6E4BAF4}"/>
              </a:ext>
            </a:extLst>
          </p:cNvPr>
          <p:cNvSpPr/>
          <p:nvPr/>
        </p:nvSpPr>
        <p:spPr>
          <a:xfrm>
            <a:off x="7863481" y="3620990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C4D1F1-0078-6DE6-7790-A3D17D750228}"/>
              </a:ext>
            </a:extLst>
          </p:cNvPr>
          <p:cNvSpPr/>
          <p:nvPr/>
        </p:nvSpPr>
        <p:spPr>
          <a:xfrm>
            <a:off x="8177721" y="4574463"/>
            <a:ext cx="10849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DE6342-2CB5-8B0C-2AB8-5CE4F33C7392}"/>
              </a:ext>
            </a:extLst>
          </p:cNvPr>
          <p:cNvSpPr/>
          <p:nvPr/>
        </p:nvSpPr>
        <p:spPr>
          <a:xfrm>
            <a:off x="7819905" y="2501827"/>
            <a:ext cx="728454" cy="20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8D53B8-55AB-4FE8-BFAA-ADCFA42967FB}"/>
              </a:ext>
            </a:extLst>
          </p:cNvPr>
          <p:cNvSpPr/>
          <p:nvPr/>
        </p:nvSpPr>
        <p:spPr>
          <a:xfrm>
            <a:off x="7798836" y="3899700"/>
            <a:ext cx="728454" cy="2160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A45B94-857F-B210-6673-A61A00495749}"/>
              </a:ext>
            </a:extLst>
          </p:cNvPr>
          <p:cNvCxnSpPr>
            <a:cxnSpLocks/>
            <a:stCxn id="15" idx="3"/>
            <a:endCxn id="26" idx="1"/>
          </p:cNvCxnSpPr>
          <p:nvPr/>
        </p:nvCxnSpPr>
        <p:spPr>
          <a:xfrm flipV="1">
            <a:off x="4870466" y="1851620"/>
            <a:ext cx="3319172" cy="21198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9EFE55-4BC1-5D38-7841-05E1882D6FD9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4870466" y="3301158"/>
            <a:ext cx="3313666" cy="670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640A7CE-29F6-C545-8AA9-A87C57F42A22}"/>
              </a:ext>
            </a:extLst>
          </p:cNvPr>
          <p:cNvSpPr/>
          <p:nvPr/>
        </p:nvSpPr>
        <p:spPr>
          <a:xfrm>
            <a:off x="8925509" y="2248652"/>
            <a:ext cx="912774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D56353-6C5A-2E42-376C-A7F5F6988241}"/>
              </a:ext>
            </a:extLst>
          </p:cNvPr>
          <p:cNvSpPr/>
          <p:nvPr/>
        </p:nvSpPr>
        <p:spPr>
          <a:xfrm>
            <a:off x="9013045" y="2248259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AD66B5-5E52-3049-E8F6-02BAC089AC83}"/>
              </a:ext>
            </a:extLst>
          </p:cNvPr>
          <p:cNvSpPr/>
          <p:nvPr/>
        </p:nvSpPr>
        <p:spPr>
          <a:xfrm>
            <a:off x="7754619" y="5012140"/>
            <a:ext cx="912774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68B7E29-4AE0-788E-B196-AB7626BBD7F7}"/>
              </a:ext>
            </a:extLst>
          </p:cNvPr>
          <p:cNvSpPr/>
          <p:nvPr/>
        </p:nvSpPr>
        <p:spPr>
          <a:xfrm>
            <a:off x="7808870" y="4998310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2860003-1396-D695-6C75-C062CC29EFAD}"/>
              </a:ext>
            </a:extLst>
          </p:cNvPr>
          <p:cNvSpPr/>
          <p:nvPr/>
        </p:nvSpPr>
        <p:spPr>
          <a:xfrm>
            <a:off x="8946420" y="5012140"/>
            <a:ext cx="912774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994FC7B-4964-02D7-84A2-394386E9DCFE}"/>
              </a:ext>
            </a:extLst>
          </p:cNvPr>
          <p:cNvSpPr/>
          <p:nvPr/>
        </p:nvSpPr>
        <p:spPr>
          <a:xfrm>
            <a:off x="9013045" y="5010715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FBA3D44-ADE7-42AF-11AD-59D2441906F2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4870466" y="3971459"/>
            <a:ext cx="3307255" cy="726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26D0A2B-013E-17CD-255B-0F5AA7C9F125}"/>
              </a:ext>
            </a:extLst>
          </p:cNvPr>
          <p:cNvSpPr/>
          <p:nvPr/>
        </p:nvSpPr>
        <p:spPr>
          <a:xfrm>
            <a:off x="9025664" y="2513472"/>
            <a:ext cx="728454" cy="20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MapTask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67C0DF7-6FA6-D789-6058-A4212DBADED3}"/>
              </a:ext>
            </a:extLst>
          </p:cNvPr>
          <p:cNvSpPr/>
          <p:nvPr/>
        </p:nvSpPr>
        <p:spPr>
          <a:xfrm>
            <a:off x="9013046" y="5261847"/>
            <a:ext cx="767420" cy="1997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ReduceTask</a:t>
            </a:r>
            <a:endParaRPr lang="zh-CN" altLang="en-US" sz="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934B2D6-624B-3457-808D-B40341744279}"/>
              </a:ext>
            </a:extLst>
          </p:cNvPr>
          <p:cNvSpPr/>
          <p:nvPr/>
        </p:nvSpPr>
        <p:spPr>
          <a:xfrm>
            <a:off x="8921040" y="3659506"/>
            <a:ext cx="912774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059C041-E91C-875E-B8C6-B1F050065C1E}"/>
              </a:ext>
            </a:extLst>
          </p:cNvPr>
          <p:cNvSpPr/>
          <p:nvPr/>
        </p:nvSpPr>
        <p:spPr>
          <a:xfrm>
            <a:off x="8987665" y="3658081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24F39FD-22AE-18A0-375C-12EC727015EE}"/>
              </a:ext>
            </a:extLst>
          </p:cNvPr>
          <p:cNvSpPr/>
          <p:nvPr/>
        </p:nvSpPr>
        <p:spPr>
          <a:xfrm>
            <a:off x="8987665" y="3909212"/>
            <a:ext cx="774607" cy="2095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ReduceTask</a:t>
            </a:r>
            <a:endParaRPr lang="zh-CN" altLang="en-US" sz="8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E837C8-B869-63F8-B1E9-B1C42E95AC17}"/>
              </a:ext>
            </a:extLst>
          </p:cNvPr>
          <p:cNvSpPr/>
          <p:nvPr/>
        </p:nvSpPr>
        <p:spPr>
          <a:xfrm>
            <a:off x="7844576" y="5297804"/>
            <a:ext cx="728454" cy="200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MapTask</a:t>
            </a:r>
            <a:endParaRPr lang="zh-CN" altLang="en-US" sz="10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B4E547C-B634-975F-A664-F542C6F87865}"/>
              </a:ext>
            </a:extLst>
          </p:cNvPr>
          <p:cNvSpPr/>
          <p:nvPr/>
        </p:nvSpPr>
        <p:spPr>
          <a:xfrm>
            <a:off x="1171373" y="5008240"/>
            <a:ext cx="1674845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说明</a:t>
            </a:r>
            <a:r>
              <a:rPr lang="en-US" altLang="zh-CN" sz="1000" kern="100" dirty="0">
                <a:latin typeface="Calibri" panose="020F0502020204030204" charset="0"/>
                <a:cs typeface="Times New Roman" panose="02020603050405020304" pitchFamily="18" charset="0"/>
              </a:rPr>
              <a:t>1</a:t>
            </a: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：客户端可以有多个</a:t>
            </a:r>
            <a:endParaRPr lang="zh-CN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8D1FFB8-27FC-65FF-F7F1-7C07807B5AEB}"/>
              </a:ext>
            </a:extLst>
          </p:cNvPr>
          <p:cNvSpPr/>
          <p:nvPr/>
        </p:nvSpPr>
        <p:spPr>
          <a:xfrm>
            <a:off x="1166250" y="5349495"/>
            <a:ext cx="3054188" cy="29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说明</a:t>
            </a:r>
            <a:r>
              <a:rPr lang="en-US" altLang="zh-CN" sz="1000" kern="100" dirty="0">
                <a:latin typeface="Calibri" panose="020F0502020204030204" charset="0"/>
                <a:cs typeface="Times New Roman" panose="02020603050405020304" pitchFamily="18" charset="0"/>
              </a:rPr>
              <a:t>2</a:t>
            </a: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：集群上可以运行多个</a:t>
            </a:r>
            <a:r>
              <a:rPr lang="en-US" altLang="zh-CN" sz="1000" kern="100" dirty="0" err="1">
                <a:solidFill>
                  <a:srgbClr val="000000"/>
                </a:solidFill>
                <a:latin typeface="Calibri" panose="020F0502020204030204" charset="0"/>
                <a:cs typeface="Times New Roman" panose="02020603050405020304" pitchFamily="18" charset="0"/>
              </a:rPr>
              <a:t>ApplicationMaster</a:t>
            </a:r>
            <a:endParaRPr lang="en-US" altLang="zh-CN" sz="1000" kern="100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4699CED-557E-1A62-E605-B57B69FF6913}"/>
              </a:ext>
            </a:extLst>
          </p:cNvPr>
          <p:cNvSpPr/>
          <p:nvPr/>
        </p:nvSpPr>
        <p:spPr>
          <a:xfrm>
            <a:off x="1166249" y="5697771"/>
            <a:ext cx="3261047" cy="298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说明</a:t>
            </a:r>
            <a:r>
              <a:rPr lang="en-US" altLang="zh-CN" sz="1000" kern="100" dirty="0">
                <a:latin typeface="Calibri" panose="020F0502020204030204" charset="0"/>
                <a:cs typeface="Times New Roman" panose="02020603050405020304" pitchFamily="18" charset="0"/>
              </a:rPr>
              <a:t>3</a:t>
            </a: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：每个</a:t>
            </a:r>
            <a:r>
              <a:rPr lang="en-US" altLang="zh-CN" sz="1000" kern="100" dirty="0" err="1">
                <a:latin typeface="Calibri" panose="020F0502020204030204" charset="0"/>
                <a:cs typeface="Times New Roman" panose="02020603050405020304" pitchFamily="18" charset="0"/>
              </a:rPr>
              <a:t>NodeManager</a:t>
            </a:r>
            <a:r>
              <a:rPr lang="zh-CN" altLang="en-US" sz="1000" kern="100" dirty="0">
                <a:latin typeface="Calibri" panose="020F0502020204030204" charset="0"/>
                <a:cs typeface="Times New Roman" panose="02020603050405020304" pitchFamily="18" charset="0"/>
              </a:rPr>
              <a:t>上可以有多个</a:t>
            </a:r>
            <a:r>
              <a:rPr lang="en-US" altLang="zh-CN" sz="1000" kern="100" dirty="0">
                <a:latin typeface="Calibri" panose="020F0502020204030204" charset="0"/>
                <a:cs typeface="Times New Roman" panose="02020603050405020304" pitchFamily="18" charset="0"/>
              </a:rPr>
              <a:t>Container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7DA7B80-347B-7A83-00B2-267CFAA6E035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 flipV="1">
            <a:off x="4870466" y="2602325"/>
            <a:ext cx="2949439" cy="1369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F441D97-2F25-0296-07CA-4DE8F0A77F08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>
            <a:off x="4870466" y="3971459"/>
            <a:ext cx="2928370" cy="36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7A31D233-4EA1-6899-3699-1F559A8F631C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 flipV="1">
            <a:off x="8548359" y="2508455"/>
            <a:ext cx="377150" cy="9387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56E4F50E-540E-1C3F-8612-34BF5D9FAFB3}"/>
              </a:ext>
            </a:extLst>
          </p:cNvPr>
          <p:cNvCxnSpPr>
            <a:stCxn id="33" idx="3"/>
            <a:endCxn id="46" idx="0"/>
          </p:cNvCxnSpPr>
          <p:nvPr/>
        </p:nvCxnSpPr>
        <p:spPr>
          <a:xfrm>
            <a:off x="8548359" y="2602325"/>
            <a:ext cx="829068" cy="105718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3F65E4C2-1F0B-8C88-E6C5-915BDE2E151D}"/>
              </a:ext>
            </a:extLst>
          </p:cNvPr>
          <p:cNvCxnSpPr>
            <a:stCxn id="34" idx="2"/>
            <a:endCxn id="42" idx="0"/>
          </p:cNvCxnSpPr>
          <p:nvPr/>
        </p:nvCxnSpPr>
        <p:spPr>
          <a:xfrm rot="16200000" flipH="1">
            <a:off x="8324995" y="3953814"/>
            <a:ext cx="894968" cy="1218833"/>
          </a:xfrm>
          <a:prstGeom prst="curvedConnector3">
            <a:avLst>
              <a:gd name="adj1" fmla="val 13745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B5482C4E-816E-E86A-4CEF-F7144FFFFF89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 rot="16200000" flipH="1">
            <a:off x="7738838" y="4539971"/>
            <a:ext cx="896393" cy="47943"/>
          </a:xfrm>
          <a:prstGeom prst="curvedConnector3">
            <a:avLst>
              <a:gd name="adj1" fmla="val 9826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72BE1E9-7F09-7F0F-A49F-78F087450EE2}"/>
              </a:ext>
            </a:extLst>
          </p:cNvPr>
          <p:cNvSpPr/>
          <p:nvPr/>
        </p:nvSpPr>
        <p:spPr>
          <a:xfrm>
            <a:off x="9266019" y="1653690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7030A0"/>
                </a:solidFill>
              </a:rPr>
              <a:t>4G</a:t>
            </a:r>
            <a:r>
              <a:rPr lang="zh-CN" altLang="en-US" sz="1000" b="1" dirty="0">
                <a:solidFill>
                  <a:srgbClr val="7030A0"/>
                </a:solidFill>
              </a:rPr>
              <a:t>内存</a:t>
            </a:r>
            <a:endParaRPr lang="en-US" altLang="zh-CN" sz="1000" b="1" dirty="0">
              <a:solidFill>
                <a:srgbClr val="7030A0"/>
              </a:solidFill>
            </a:endParaRPr>
          </a:p>
          <a:p>
            <a:r>
              <a:rPr lang="en-US" altLang="zh-CN" sz="1000" b="1" dirty="0">
                <a:solidFill>
                  <a:srgbClr val="7030A0"/>
                </a:solidFill>
              </a:rPr>
              <a:t>2CPU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103F4C8-F8DE-D09F-A15C-6B3377D06A0F}"/>
              </a:ext>
            </a:extLst>
          </p:cNvPr>
          <p:cNvSpPr/>
          <p:nvPr/>
        </p:nvSpPr>
        <p:spPr>
          <a:xfrm>
            <a:off x="9330809" y="3094861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7030A0"/>
                </a:solidFill>
              </a:rPr>
              <a:t>4G</a:t>
            </a:r>
            <a:r>
              <a:rPr lang="zh-CN" altLang="en-US" sz="1000" b="1" dirty="0">
                <a:solidFill>
                  <a:srgbClr val="7030A0"/>
                </a:solidFill>
              </a:rPr>
              <a:t>内存</a:t>
            </a:r>
            <a:endParaRPr lang="en-US" altLang="zh-CN" sz="1000" b="1" dirty="0">
              <a:solidFill>
                <a:srgbClr val="7030A0"/>
              </a:solidFill>
            </a:endParaRPr>
          </a:p>
          <a:p>
            <a:r>
              <a:rPr lang="en-US" altLang="zh-CN" sz="1000" b="1" dirty="0">
                <a:solidFill>
                  <a:srgbClr val="7030A0"/>
                </a:solidFill>
              </a:rPr>
              <a:t>2CPU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3E359D8-513B-D69E-5E9D-4B1036477A02}"/>
              </a:ext>
            </a:extLst>
          </p:cNvPr>
          <p:cNvSpPr/>
          <p:nvPr/>
        </p:nvSpPr>
        <p:spPr>
          <a:xfrm>
            <a:off x="9339949" y="4464143"/>
            <a:ext cx="6110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7030A0"/>
                </a:solidFill>
              </a:rPr>
              <a:t>4G</a:t>
            </a:r>
            <a:r>
              <a:rPr lang="zh-CN" altLang="en-US" sz="1000" b="1" dirty="0">
                <a:solidFill>
                  <a:srgbClr val="7030A0"/>
                </a:solidFill>
              </a:rPr>
              <a:t>内存</a:t>
            </a:r>
            <a:endParaRPr lang="en-US" altLang="zh-CN" sz="1000" b="1" dirty="0">
              <a:solidFill>
                <a:srgbClr val="7030A0"/>
              </a:solidFill>
            </a:endParaRPr>
          </a:p>
          <a:p>
            <a:r>
              <a:rPr lang="en-US" altLang="zh-CN" sz="1000" b="1" dirty="0">
                <a:solidFill>
                  <a:srgbClr val="7030A0"/>
                </a:solidFill>
              </a:rPr>
              <a:t>2CPU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FEA97AF-2CC8-D349-F6C3-175EAFDC34B0}"/>
              </a:ext>
            </a:extLst>
          </p:cNvPr>
          <p:cNvSpPr/>
          <p:nvPr/>
        </p:nvSpPr>
        <p:spPr>
          <a:xfrm>
            <a:off x="4225172" y="3427724"/>
            <a:ext cx="6815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>
                <a:solidFill>
                  <a:srgbClr val="7030A0"/>
                </a:solidFill>
              </a:rPr>
              <a:t>12G</a:t>
            </a:r>
            <a:r>
              <a:rPr lang="zh-CN" altLang="en-US" sz="1000" b="1" dirty="0">
                <a:solidFill>
                  <a:srgbClr val="7030A0"/>
                </a:solidFill>
              </a:rPr>
              <a:t>内存</a:t>
            </a:r>
            <a:endParaRPr lang="en-US" altLang="zh-CN" sz="1000" b="1" dirty="0">
              <a:solidFill>
                <a:srgbClr val="7030A0"/>
              </a:solidFill>
            </a:endParaRPr>
          </a:p>
          <a:p>
            <a:r>
              <a:rPr lang="en-US" altLang="zh-CN" sz="1000" b="1" dirty="0">
                <a:solidFill>
                  <a:srgbClr val="7030A0"/>
                </a:solidFill>
              </a:rPr>
              <a:t>6CPU</a:t>
            </a:r>
            <a:endParaRPr lang="zh-CN" altLang="en-US" sz="1000" dirty="0">
              <a:solidFill>
                <a:srgbClr val="7030A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B013E02-570B-6C1C-111B-B4C5213FA17E}"/>
              </a:ext>
            </a:extLst>
          </p:cNvPr>
          <p:cNvSpPr txBox="1"/>
          <p:nvPr/>
        </p:nvSpPr>
        <p:spPr>
          <a:xfrm>
            <a:off x="680930" y="973543"/>
            <a:ext cx="10085041" cy="455253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Yet Another Resource Negotiator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简称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YARN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，另一种资源协调者，是</a:t>
            </a:r>
            <a:r>
              <a:rPr lang="en-US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zh-CN" altLang="zh-CN" sz="1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的资源管理器。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11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/>
      <p:bldP spid="52" grpId="0"/>
      <p:bldP spid="59" grpId="0"/>
      <p:bldP spid="60" grpId="0"/>
      <p:bldP spid="6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027DD-B65F-0F25-2D6D-A90959303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144F-76E6-8150-BEF4-D5ACF0D5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35" y="247015"/>
            <a:ext cx="5469436" cy="466725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组成</a:t>
            </a:r>
            <a:r>
              <a:rPr lang="en-US" altLang="zh-CN" dirty="0"/>
              <a:t>-MapReduce</a:t>
            </a:r>
            <a:endParaRPr lang="zh-CN" altLang="en-US" dirty="0"/>
          </a:p>
        </p:txBody>
      </p:sp>
      <p:sp>
        <p:nvSpPr>
          <p:cNvPr id="4" name="圆柱形 193">
            <a:extLst>
              <a:ext uri="{FF2B5EF4-FFF2-40B4-BE49-F238E27FC236}">
                <a16:creationId xmlns:a16="http://schemas.microsoft.com/office/drawing/2014/main" id="{413D547D-8C14-4DFD-04E0-4ADC992700D5}"/>
              </a:ext>
            </a:extLst>
          </p:cNvPr>
          <p:cNvSpPr/>
          <p:nvPr/>
        </p:nvSpPr>
        <p:spPr>
          <a:xfrm>
            <a:off x="2579914" y="3453766"/>
            <a:ext cx="575945" cy="100584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0B029-EDA9-41C3-C098-DE4BF5711976}"/>
              </a:ext>
            </a:extLst>
          </p:cNvPr>
          <p:cNvSpPr txBox="1"/>
          <p:nvPr/>
        </p:nvSpPr>
        <p:spPr>
          <a:xfrm>
            <a:off x="1770924" y="3573146"/>
            <a:ext cx="80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iflytek.avi</a:t>
            </a:r>
          </a:p>
          <a:p>
            <a:r>
              <a:rPr lang="en-US" altLang="zh-CN" sz="1000" dirty="0"/>
              <a:t>xunfei.avi</a:t>
            </a:r>
          </a:p>
          <a:p>
            <a:r>
              <a:rPr lang="en-US" altLang="zh-CN" sz="1000" dirty="0"/>
              <a:t>azy.avi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rcy1505.avi</a:t>
            </a:r>
          </a:p>
          <a:p>
            <a:r>
              <a:rPr lang="en-US" altLang="zh-CN" sz="1400" dirty="0"/>
              <a:t>...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D810A8-D239-1876-8B08-BC92F51E1572}"/>
              </a:ext>
            </a:extLst>
          </p:cNvPr>
          <p:cNvSpPr txBox="1"/>
          <p:nvPr/>
        </p:nvSpPr>
        <p:spPr>
          <a:xfrm>
            <a:off x="2454819" y="3897631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100T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23EB16-E60E-9298-2E01-DFB2423CBCBF}"/>
              </a:ext>
            </a:extLst>
          </p:cNvPr>
          <p:cNvSpPr txBox="1"/>
          <p:nvPr/>
        </p:nvSpPr>
        <p:spPr>
          <a:xfrm>
            <a:off x="3883569" y="1623696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任务需求</a:t>
            </a:r>
            <a:r>
              <a:rPr lang="en-US" altLang="zh-CN" dirty="0"/>
              <a:t>:</a:t>
            </a:r>
            <a:r>
              <a:rPr lang="zh-CN" altLang="en-US" dirty="0"/>
              <a:t>找出人才呀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月份的教学视频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3E5AA7-ED8C-EF7C-3D32-1841680B4052}"/>
              </a:ext>
            </a:extLst>
          </p:cNvPr>
          <p:cNvSpPr/>
          <p:nvPr/>
        </p:nvSpPr>
        <p:spPr>
          <a:xfrm>
            <a:off x="5084989" y="2259331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37F69B-8A3A-C7BE-C115-281A79DFF379}"/>
              </a:ext>
            </a:extLst>
          </p:cNvPr>
          <p:cNvSpPr/>
          <p:nvPr/>
        </p:nvSpPr>
        <p:spPr>
          <a:xfrm>
            <a:off x="5084989" y="3000376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133D081-3154-7C6A-CC9F-EC9EBC228BC8}"/>
              </a:ext>
            </a:extLst>
          </p:cNvPr>
          <p:cNvSpPr/>
          <p:nvPr/>
        </p:nvSpPr>
        <p:spPr>
          <a:xfrm>
            <a:off x="5084989" y="3740786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3D16638-F76F-0467-A352-A1594D74481A}"/>
              </a:ext>
            </a:extLst>
          </p:cNvPr>
          <p:cNvSpPr/>
          <p:nvPr/>
        </p:nvSpPr>
        <p:spPr>
          <a:xfrm>
            <a:off x="5084989" y="4459606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FF764C3-672D-72F4-F6A5-94D6A3B363C8}"/>
              </a:ext>
            </a:extLst>
          </p:cNvPr>
          <p:cNvCxnSpPr>
            <a:stCxn id="4" idx="4"/>
          </p:cNvCxnSpPr>
          <p:nvPr/>
        </p:nvCxnSpPr>
        <p:spPr>
          <a:xfrm flipV="1">
            <a:off x="3155859" y="2475866"/>
            <a:ext cx="1929130" cy="1480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71B387-B96A-DD67-AF02-E7F1AA603B76}"/>
              </a:ext>
            </a:extLst>
          </p:cNvPr>
          <p:cNvCxnSpPr>
            <a:stCxn id="4" idx="4"/>
            <a:endCxn id="17" idx="1"/>
          </p:cNvCxnSpPr>
          <p:nvPr/>
        </p:nvCxnSpPr>
        <p:spPr>
          <a:xfrm flipV="1">
            <a:off x="3155859" y="3216911"/>
            <a:ext cx="1929130" cy="739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959902-D5EF-830D-C28F-34A2C74904A8}"/>
              </a:ext>
            </a:extLst>
          </p:cNvPr>
          <p:cNvCxnSpPr>
            <a:stCxn id="4" idx="4"/>
            <a:endCxn id="18" idx="1"/>
          </p:cNvCxnSpPr>
          <p:nvPr/>
        </p:nvCxnSpPr>
        <p:spPr>
          <a:xfrm>
            <a:off x="3155859" y="3956686"/>
            <a:ext cx="19291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E46AEB0-B20B-B25D-6F9D-C01069265823}"/>
              </a:ext>
            </a:extLst>
          </p:cNvPr>
          <p:cNvCxnSpPr>
            <a:stCxn id="4" idx="4"/>
            <a:endCxn id="19" idx="1"/>
          </p:cNvCxnSpPr>
          <p:nvPr/>
        </p:nvCxnSpPr>
        <p:spPr>
          <a:xfrm>
            <a:off x="3155859" y="3956686"/>
            <a:ext cx="1929130" cy="719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1CEAAF3-A1BB-CB50-0C79-178970992F21}"/>
              </a:ext>
            </a:extLst>
          </p:cNvPr>
          <p:cNvSpPr/>
          <p:nvPr/>
        </p:nvSpPr>
        <p:spPr>
          <a:xfrm>
            <a:off x="8324759" y="3740786"/>
            <a:ext cx="1604645" cy="432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BDEA62-EB28-527C-880C-B7CCC94F34C3}"/>
              </a:ext>
            </a:extLst>
          </p:cNvPr>
          <p:cNvCxnSpPr>
            <a:stCxn id="16" idx="3"/>
            <a:endCxn id="24" idx="1"/>
          </p:cNvCxnSpPr>
          <p:nvPr/>
        </p:nvCxnSpPr>
        <p:spPr>
          <a:xfrm>
            <a:off x="6453414" y="2475866"/>
            <a:ext cx="1871345" cy="1481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3F61441-F0AF-8AF2-4018-A2918085D064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>
            <a:off x="6453414" y="3216911"/>
            <a:ext cx="1871345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683EF48-E540-028E-CAF3-BAB43537B1C6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6453414" y="3957321"/>
            <a:ext cx="1871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DC2881B-E33E-9CAE-E0A5-6415D172E942}"/>
              </a:ext>
            </a:extLst>
          </p:cNvPr>
          <p:cNvCxnSpPr>
            <a:stCxn id="19" idx="3"/>
            <a:endCxn id="24" idx="1"/>
          </p:cNvCxnSpPr>
          <p:nvPr/>
        </p:nvCxnSpPr>
        <p:spPr>
          <a:xfrm flipV="1">
            <a:off x="6453414" y="3957321"/>
            <a:ext cx="1871345" cy="718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A9766AD-772E-E247-25D8-1F9FACAF8900}"/>
              </a:ext>
            </a:extLst>
          </p:cNvPr>
          <p:cNvSpPr txBox="1"/>
          <p:nvPr/>
        </p:nvSpPr>
        <p:spPr>
          <a:xfrm>
            <a:off x="4053431" y="3557906"/>
            <a:ext cx="1063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Map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72E3E60-E4A7-7559-3BBE-8850EEE02F59}"/>
              </a:ext>
            </a:extLst>
          </p:cNvPr>
          <p:cNvSpPr txBox="1"/>
          <p:nvPr/>
        </p:nvSpPr>
        <p:spPr>
          <a:xfrm>
            <a:off x="6510246" y="3567841"/>
            <a:ext cx="956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Reduce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8D6C786-F05F-8E19-1876-BA24E7139940}"/>
              </a:ext>
            </a:extLst>
          </p:cNvPr>
          <p:cNvCxnSpPr>
            <a:stCxn id="4" idx="4"/>
          </p:cNvCxnSpPr>
          <p:nvPr/>
        </p:nvCxnSpPr>
        <p:spPr>
          <a:xfrm>
            <a:off x="3155859" y="3956686"/>
            <a:ext cx="1929130" cy="1545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D309536-3E40-E07A-FA78-5C7A2CF538FF}"/>
              </a:ext>
            </a:extLst>
          </p:cNvPr>
          <p:cNvCxnSpPr>
            <a:stCxn id="33" idx="3"/>
            <a:endCxn id="24" idx="1"/>
          </p:cNvCxnSpPr>
          <p:nvPr/>
        </p:nvCxnSpPr>
        <p:spPr>
          <a:xfrm flipV="1">
            <a:off x="6453414" y="3957321"/>
            <a:ext cx="1871345" cy="150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FBDFB4E1-D8BE-86EB-A6A8-D39182BA9487}"/>
              </a:ext>
            </a:extLst>
          </p:cNvPr>
          <p:cNvSpPr/>
          <p:nvPr/>
        </p:nvSpPr>
        <p:spPr>
          <a:xfrm>
            <a:off x="5084989" y="5245736"/>
            <a:ext cx="1368425" cy="4324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8C7A58-F8AD-CB5E-3D40-1BED01AE732F}"/>
              </a:ext>
            </a:extLst>
          </p:cNvPr>
          <p:cNvSpPr txBox="1"/>
          <p:nvPr/>
        </p:nvSpPr>
        <p:spPr>
          <a:xfrm>
            <a:off x="5149124" y="2323466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hadoop101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C1876A-2F10-96FE-1B5C-56349B6A976C}"/>
              </a:ext>
            </a:extLst>
          </p:cNvPr>
          <p:cNvSpPr txBox="1"/>
          <p:nvPr/>
        </p:nvSpPr>
        <p:spPr>
          <a:xfrm>
            <a:off x="5149124" y="3064511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9F2E862-F561-663D-9C44-7B6E8A469619}"/>
              </a:ext>
            </a:extLst>
          </p:cNvPr>
          <p:cNvSpPr txBox="1"/>
          <p:nvPr/>
        </p:nvSpPr>
        <p:spPr>
          <a:xfrm>
            <a:off x="5149124" y="3804921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A2D45BC-B5C5-05C9-49AC-1076F9B1C630}"/>
              </a:ext>
            </a:extLst>
          </p:cNvPr>
          <p:cNvSpPr txBox="1"/>
          <p:nvPr/>
        </p:nvSpPr>
        <p:spPr>
          <a:xfrm>
            <a:off x="5149124" y="4523741"/>
            <a:ext cx="12401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hadoop104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977FCE1-9D06-9839-D1FA-487EA6FBFB3A}"/>
              </a:ext>
            </a:extLst>
          </p:cNvPr>
          <p:cNvSpPr txBox="1"/>
          <p:nvPr/>
        </p:nvSpPr>
        <p:spPr>
          <a:xfrm>
            <a:off x="5405664" y="5277486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 ...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AD5DA9D-E967-420F-20AC-56DF6CD5D03F}"/>
              </a:ext>
            </a:extLst>
          </p:cNvPr>
          <p:cNvSpPr txBox="1"/>
          <p:nvPr/>
        </p:nvSpPr>
        <p:spPr>
          <a:xfrm>
            <a:off x="8324759" y="3834766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520M  </a:t>
            </a:r>
            <a:r>
              <a:rPr lang="en-US" altLang="zh-CN" sz="1000" dirty="0">
                <a:solidFill>
                  <a:srgbClr val="FF0000"/>
                </a:solidFill>
                <a:sym typeface="+mn-ea"/>
              </a:rPr>
              <a:t>rcy1505.avi</a:t>
            </a:r>
            <a:endParaRPr lang="en-US" altLang="zh-CN" sz="1000" dirty="0">
              <a:solidFill>
                <a:srgbClr val="FF0000"/>
              </a:solidFill>
            </a:endParaRPr>
          </a:p>
          <a:p>
            <a:endParaRPr lang="en-US" altLang="zh-CN" sz="10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B15AA05-B5D6-1F19-DBDF-9FDA88C50938}"/>
              </a:ext>
            </a:extLst>
          </p:cNvPr>
          <p:cNvSpPr txBox="1"/>
          <p:nvPr/>
        </p:nvSpPr>
        <p:spPr>
          <a:xfrm>
            <a:off x="1859189" y="3079116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待分析数据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C0ED6D-3094-3AB8-FE52-5337E9B78224}"/>
              </a:ext>
            </a:extLst>
          </p:cNvPr>
          <p:cNvSpPr txBox="1"/>
          <p:nvPr/>
        </p:nvSpPr>
        <p:spPr>
          <a:xfrm>
            <a:off x="8324759" y="3354706"/>
            <a:ext cx="165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汇总服务器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B330AEA-8D72-4600-E223-092705D790B9}"/>
              </a:ext>
            </a:extLst>
          </p:cNvPr>
          <p:cNvSpPr txBox="1"/>
          <p:nvPr/>
        </p:nvSpPr>
        <p:spPr>
          <a:xfrm>
            <a:off x="0" y="1016709"/>
            <a:ext cx="8327570" cy="1286250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MapReduce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将计算过程分为两个阶段：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阶段并行处理输入数据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Reduce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阶段对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Map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结果进行汇总</a:t>
            </a:r>
          </a:p>
        </p:txBody>
      </p:sp>
    </p:spTree>
    <p:extLst>
      <p:ext uri="{BB962C8B-B14F-4D97-AF65-F5344CB8AC3E}">
        <p14:creationId xmlns:p14="http://schemas.microsoft.com/office/powerpoint/2010/main" val="228366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4" grpId="0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4" grpId="0" bldLvl="0" animBg="1"/>
      <p:bldP spid="29" grpId="0"/>
      <p:bldP spid="30" grpId="0"/>
      <p:bldP spid="33" grpId="0" bldLvl="0" animBg="1"/>
      <p:bldP spid="34" grpId="0"/>
      <p:bldP spid="35" grpId="0"/>
      <p:bldP spid="36" grpId="0"/>
      <p:bldP spid="37" grpId="0"/>
      <p:bldP spid="38" grpId="0"/>
      <p:bldP spid="39" grpId="0"/>
      <p:bldP spid="39" grpId="1"/>
      <p:bldP spid="39" grpId="2"/>
      <p:bldP spid="39" grpId="3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F1FC-2D6B-D634-D7E6-67A97061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A1C5771-6DB9-FE11-2360-D529E214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35" y="247015"/>
            <a:ext cx="5523865" cy="466725"/>
          </a:xfrm>
        </p:spPr>
        <p:txBody>
          <a:bodyPr/>
          <a:lstStyle/>
          <a:p>
            <a:r>
              <a:rPr lang="en-US" altLang="zh-CN" dirty="0"/>
              <a:t>HDFS</a:t>
            </a:r>
            <a:r>
              <a:rPr lang="zh-CN" altLang="en-US" dirty="0"/>
              <a:t>、</a:t>
            </a:r>
            <a:r>
              <a:rPr lang="en-US" altLang="zh-CN" dirty="0"/>
              <a:t>YARN</a:t>
            </a:r>
            <a:r>
              <a:rPr lang="zh-CN" altLang="en-US" dirty="0"/>
              <a:t>、</a:t>
            </a:r>
            <a:r>
              <a:rPr lang="en-US" altLang="zh-CN" dirty="0"/>
              <a:t>MR</a:t>
            </a:r>
            <a:r>
              <a:rPr lang="zh-CN" altLang="en-US" dirty="0"/>
              <a:t>三者关系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721D309-FD43-FC83-E16A-9163A47C20D5}"/>
              </a:ext>
            </a:extLst>
          </p:cNvPr>
          <p:cNvSpPr/>
          <p:nvPr/>
        </p:nvSpPr>
        <p:spPr>
          <a:xfrm>
            <a:off x="1172634" y="3341075"/>
            <a:ext cx="720080" cy="40010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client</a:t>
            </a:r>
            <a:endParaRPr lang="zh-CN" altLang="en-US" sz="1000" dirty="0"/>
          </a:p>
        </p:txBody>
      </p:sp>
      <p:sp>
        <p:nvSpPr>
          <p:cNvPr id="9" name="圆角矩形 1565">
            <a:extLst>
              <a:ext uri="{FF2B5EF4-FFF2-40B4-BE49-F238E27FC236}">
                <a16:creationId xmlns:a16="http://schemas.microsoft.com/office/drawing/2014/main" id="{074F7AB2-735E-2E29-53B5-9E6CD7CA332F}"/>
              </a:ext>
            </a:extLst>
          </p:cNvPr>
          <p:cNvSpPr/>
          <p:nvPr/>
        </p:nvSpPr>
        <p:spPr>
          <a:xfrm>
            <a:off x="2972834" y="1416894"/>
            <a:ext cx="6696744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1569">
            <a:extLst>
              <a:ext uri="{FF2B5EF4-FFF2-40B4-BE49-F238E27FC236}">
                <a16:creationId xmlns:a16="http://schemas.microsoft.com/office/drawing/2014/main" id="{D8C65F11-7F64-3E3C-89B0-4C81EBBBD681}"/>
              </a:ext>
            </a:extLst>
          </p:cNvPr>
          <p:cNvSpPr/>
          <p:nvPr/>
        </p:nvSpPr>
        <p:spPr>
          <a:xfrm>
            <a:off x="2972834" y="2929062"/>
            <a:ext cx="6696744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573">
            <a:extLst>
              <a:ext uri="{FF2B5EF4-FFF2-40B4-BE49-F238E27FC236}">
                <a16:creationId xmlns:a16="http://schemas.microsoft.com/office/drawing/2014/main" id="{ABFC1822-CF5F-64A3-EAF1-31508D57F694}"/>
              </a:ext>
            </a:extLst>
          </p:cNvPr>
          <p:cNvSpPr/>
          <p:nvPr/>
        </p:nvSpPr>
        <p:spPr>
          <a:xfrm>
            <a:off x="2972834" y="4513238"/>
            <a:ext cx="6696744" cy="12241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520DEB8-4F7F-D43C-46E0-66388C28CAFC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1892714" y="354113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F2E92AE-9494-1117-A5E1-65F877B388DD}"/>
              </a:ext>
            </a:extLst>
          </p:cNvPr>
          <p:cNvSpPr/>
          <p:nvPr/>
        </p:nvSpPr>
        <p:spPr>
          <a:xfrm>
            <a:off x="1116471" y="3847162"/>
            <a:ext cx="1628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作业：从</a:t>
            </a:r>
            <a:r>
              <a:rPr lang="en-US" altLang="zh-CN" sz="1000" dirty="0">
                <a:solidFill>
                  <a:srgbClr val="FF0000"/>
                </a:solidFill>
              </a:rPr>
              <a:t>100T</a:t>
            </a:r>
            <a:r>
              <a:rPr lang="zh-CN" altLang="en-US" sz="1000" dirty="0">
                <a:solidFill>
                  <a:srgbClr val="FF0000"/>
                </a:solidFill>
              </a:rPr>
              <a:t>文件中找出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ss1505_wuma.avi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894523D-DDFA-340E-CA75-727C1B529126}"/>
              </a:ext>
            </a:extLst>
          </p:cNvPr>
          <p:cNvSpPr/>
          <p:nvPr/>
        </p:nvSpPr>
        <p:spPr>
          <a:xfrm>
            <a:off x="4293481" y="1455700"/>
            <a:ext cx="1061155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B438B7-37D3-38E0-3F28-F74DB46D55D5}"/>
              </a:ext>
            </a:extLst>
          </p:cNvPr>
          <p:cNvSpPr/>
          <p:nvPr/>
        </p:nvSpPr>
        <p:spPr>
          <a:xfrm>
            <a:off x="4301056" y="1817924"/>
            <a:ext cx="1053580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76F458-F62D-20AF-535B-924139B3E581}"/>
              </a:ext>
            </a:extLst>
          </p:cNvPr>
          <p:cNvSpPr/>
          <p:nvPr/>
        </p:nvSpPr>
        <p:spPr>
          <a:xfrm>
            <a:off x="4474300" y="1782741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69DE27B-F297-F6F0-467F-A9D5D0FCDC4B}"/>
              </a:ext>
            </a:extLst>
          </p:cNvPr>
          <p:cNvSpPr/>
          <p:nvPr/>
        </p:nvSpPr>
        <p:spPr>
          <a:xfrm>
            <a:off x="5506620" y="3015962"/>
            <a:ext cx="109348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487886-5790-EEF9-EAB5-C36CF28F29EA}"/>
              </a:ext>
            </a:extLst>
          </p:cNvPr>
          <p:cNvSpPr/>
          <p:nvPr/>
        </p:nvSpPr>
        <p:spPr>
          <a:xfrm>
            <a:off x="5506620" y="4606303"/>
            <a:ext cx="1084988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NodeManager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5057C6-0610-E48C-193F-19E4507AAA11}"/>
              </a:ext>
            </a:extLst>
          </p:cNvPr>
          <p:cNvSpPr/>
          <p:nvPr/>
        </p:nvSpPr>
        <p:spPr>
          <a:xfrm>
            <a:off x="4493459" y="2071492"/>
            <a:ext cx="728454" cy="20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App </a:t>
            </a:r>
            <a:r>
              <a:rPr lang="en-US" altLang="zh-CN" sz="1000" dirty="0" err="1"/>
              <a:t>Mstr</a:t>
            </a:r>
            <a:endParaRPr lang="zh-CN" altLang="en-US" sz="1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5F9248-514D-727A-07C7-01C742916EBA}"/>
              </a:ext>
            </a:extLst>
          </p:cNvPr>
          <p:cNvCxnSpPr>
            <a:cxnSpLocks/>
            <a:stCxn id="66" idx="0"/>
            <a:endCxn id="42" idx="1"/>
          </p:cNvCxnSpPr>
          <p:nvPr/>
        </p:nvCxnSpPr>
        <p:spPr>
          <a:xfrm flipV="1">
            <a:off x="3666748" y="1578811"/>
            <a:ext cx="626733" cy="1814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503D75D-B068-E5A6-D4E0-94A8DCBE09E0}"/>
              </a:ext>
            </a:extLst>
          </p:cNvPr>
          <p:cNvCxnSpPr>
            <a:cxnSpLocks/>
            <a:stCxn id="66" idx="3"/>
            <a:endCxn id="46" idx="1"/>
          </p:cNvCxnSpPr>
          <p:nvPr/>
        </p:nvCxnSpPr>
        <p:spPr>
          <a:xfrm flipV="1">
            <a:off x="4315357" y="3139073"/>
            <a:ext cx="1191263" cy="377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18F5B46-718A-B907-BE84-80336809E1F4}"/>
              </a:ext>
            </a:extLst>
          </p:cNvPr>
          <p:cNvSpPr/>
          <p:nvPr/>
        </p:nvSpPr>
        <p:spPr>
          <a:xfrm>
            <a:off x="5529000" y="3405211"/>
            <a:ext cx="1041631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E66042F-225E-3596-6584-8E7E83EE7739}"/>
              </a:ext>
            </a:extLst>
          </p:cNvPr>
          <p:cNvSpPr/>
          <p:nvPr/>
        </p:nvSpPr>
        <p:spPr>
          <a:xfrm>
            <a:off x="5689775" y="3405336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6849479-1DB6-D025-2376-70493ECF04F8}"/>
              </a:ext>
            </a:extLst>
          </p:cNvPr>
          <p:cNvCxnSpPr>
            <a:cxnSpLocks/>
            <a:stCxn id="66" idx="2"/>
            <a:endCxn id="47" idx="1"/>
          </p:cNvCxnSpPr>
          <p:nvPr/>
        </p:nvCxnSpPr>
        <p:spPr>
          <a:xfrm>
            <a:off x="3666748" y="3639547"/>
            <a:ext cx="1839872" cy="10898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50B16A85-3CA5-70CC-089C-64174021CCE7}"/>
              </a:ext>
            </a:extLst>
          </p:cNvPr>
          <p:cNvSpPr/>
          <p:nvPr/>
        </p:nvSpPr>
        <p:spPr>
          <a:xfrm>
            <a:off x="5702394" y="3670549"/>
            <a:ext cx="728454" cy="20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MapTask</a:t>
            </a:r>
            <a:endParaRPr lang="zh-CN" altLang="en-US" sz="10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F6443DD-0C44-46DE-0D02-0C6064DAF3B9}"/>
              </a:ext>
            </a:extLst>
          </p:cNvPr>
          <p:cNvSpPr/>
          <p:nvPr/>
        </p:nvSpPr>
        <p:spPr>
          <a:xfrm>
            <a:off x="5501151" y="5010011"/>
            <a:ext cx="1098957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0D83B4D-2E7E-AB6A-C22D-619EE7490EDF}"/>
              </a:ext>
            </a:extLst>
          </p:cNvPr>
          <p:cNvSpPr/>
          <p:nvPr/>
        </p:nvSpPr>
        <p:spPr>
          <a:xfrm>
            <a:off x="5694894" y="5008586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537B4-696F-6944-9474-2BE681BAFC26}"/>
              </a:ext>
            </a:extLst>
          </p:cNvPr>
          <p:cNvSpPr/>
          <p:nvPr/>
        </p:nvSpPr>
        <p:spPr>
          <a:xfrm>
            <a:off x="5694894" y="5259717"/>
            <a:ext cx="774607" cy="2095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 err="1"/>
              <a:t>ReduceTask</a:t>
            </a:r>
            <a:endParaRPr lang="zh-CN" altLang="en-US" sz="8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8CE73E-3C29-09D5-EF78-6688708EB26C}"/>
              </a:ext>
            </a:extLst>
          </p:cNvPr>
          <p:cNvCxnSpPr>
            <a:cxnSpLocks/>
            <a:stCxn id="66" idx="3"/>
            <a:endCxn id="48" idx="2"/>
          </p:cNvCxnSpPr>
          <p:nvPr/>
        </p:nvCxnSpPr>
        <p:spPr>
          <a:xfrm flipV="1">
            <a:off x="4315357" y="2272487"/>
            <a:ext cx="542329" cy="1243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440274C-1ED8-6276-828C-E4A4CB563592}"/>
              </a:ext>
            </a:extLst>
          </p:cNvPr>
          <p:cNvSpPr txBox="1"/>
          <p:nvPr/>
        </p:nvSpPr>
        <p:spPr>
          <a:xfrm>
            <a:off x="8498641" y="1440291"/>
            <a:ext cx="1224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chemeClr val="tx1"/>
                </a:solidFill>
              </a:rPr>
              <a:t>hadoop102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60F6426-094B-65F2-9D43-0C04FCB66A7D}"/>
              </a:ext>
            </a:extLst>
          </p:cNvPr>
          <p:cNvSpPr txBox="1"/>
          <p:nvPr/>
        </p:nvSpPr>
        <p:spPr>
          <a:xfrm>
            <a:off x="8464207" y="2981750"/>
            <a:ext cx="1224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chemeClr val="tx1"/>
                </a:solidFill>
              </a:rPr>
              <a:t>hadoop103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4E5DDAD-BF0E-A6DC-2CC4-72AF803EF6A8}"/>
              </a:ext>
            </a:extLst>
          </p:cNvPr>
          <p:cNvSpPr txBox="1"/>
          <p:nvPr/>
        </p:nvSpPr>
        <p:spPr>
          <a:xfrm>
            <a:off x="8445440" y="4521028"/>
            <a:ext cx="1224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400" b="1" dirty="0">
                <a:solidFill>
                  <a:schemeClr val="tx1"/>
                </a:solidFill>
              </a:rPr>
              <a:t>hadoop104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BC7648E-CDE4-C4B7-09DF-9EFE686D013F}"/>
              </a:ext>
            </a:extLst>
          </p:cNvPr>
          <p:cNvSpPr/>
          <p:nvPr/>
        </p:nvSpPr>
        <p:spPr>
          <a:xfrm>
            <a:off x="8589458" y="1905851"/>
            <a:ext cx="1041877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NameNode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08C0B5-2C77-0016-5D75-C8906AF1463A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795582" y="1611919"/>
            <a:ext cx="793876" cy="417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95239B4-F963-87F0-CD52-1DB1DAA6435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816542" y="2028962"/>
            <a:ext cx="772916" cy="1120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5BE976D-87E5-7087-DDBE-35C1BDAE1F52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831302" y="2028962"/>
            <a:ext cx="758156" cy="2748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F156B05-DE49-936D-EBCA-1D918EE04BBC}"/>
              </a:ext>
            </a:extLst>
          </p:cNvPr>
          <p:cNvSpPr/>
          <p:nvPr/>
        </p:nvSpPr>
        <p:spPr>
          <a:xfrm>
            <a:off x="3018138" y="3393326"/>
            <a:ext cx="1297219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ResourceManager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D0488CD-5712-FA64-CB83-ED849B49D959}"/>
              </a:ext>
            </a:extLst>
          </p:cNvPr>
          <p:cNvSpPr/>
          <p:nvPr/>
        </p:nvSpPr>
        <p:spPr>
          <a:xfrm>
            <a:off x="6687560" y="1485460"/>
            <a:ext cx="1128982" cy="885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8016B3C-945B-F8D4-01E9-AEDAA6E01217}"/>
              </a:ext>
            </a:extLst>
          </p:cNvPr>
          <p:cNvSpPr/>
          <p:nvPr/>
        </p:nvSpPr>
        <p:spPr>
          <a:xfrm>
            <a:off x="6824978" y="1462532"/>
            <a:ext cx="112898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DataNode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2E0A36F-6F01-4E93-B521-A0BD33E16CBA}"/>
              </a:ext>
            </a:extLst>
          </p:cNvPr>
          <p:cNvSpPr txBox="1"/>
          <p:nvPr/>
        </p:nvSpPr>
        <p:spPr>
          <a:xfrm>
            <a:off x="6699606" y="1814155"/>
            <a:ext cx="1128982" cy="55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bobo.avi</a:t>
            </a:r>
          </a:p>
          <a:p>
            <a:r>
              <a:rPr lang="en-US" altLang="zh-CN" sz="1000" dirty="0">
                <a:solidFill>
                  <a:srgbClr val="FF0000"/>
                </a:solidFill>
              </a:rPr>
              <a:t>ss1505_wuma.avi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3A2CCEB-7889-7FF7-D65B-2847839F936A}"/>
              </a:ext>
            </a:extLst>
          </p:cNvPr>
          <p:cNvSpPr/>
          <p:nvPr/>
        </p:nvSpPr>
        <p:spPr>
          <a:xfrm>
            <a:off x="6702320" y="3033186"/>
            <a:ext cx="1128982" cy="885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3470A2C-62F4-8D97-6DFA-DE9BA70A5BD6}"/>
              </a:ext>
            </a:extLst>
          </p:cNvPr>
          <p:cNvSpPr/>
          <p:nvPr/>
        </p:nvSpPr>
        <p:spPr>
          <a:xfrm>
            <a:off x="6839738" y="3010258"/>
            <a:ext cx="112898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DataNode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6C1E0A5-4A7E-FAEF-DF2A-2D0A021D85ED}"/>
              </a:ext>
            </a:extLst>
          </p:cNvPr>
          <p:cNvSpPr txBox="1"/>
          <p:nvPr/>
        </p:nvSpPr>
        <p:spPr>
          <a:xfrm>
            <a:off x="6702320" y="3509613"/>
            <a:ext cx="112898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/>
              <a:t>ss.avi</a:t>
            </a:r>
          </a:p>
          <a:p>
            <a:r>
              <a:rPr lang="en-US" altLang="zh-CN" sz="1000" dirty="0"/>
              <a:t>yangge.avi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475C51-D43F-C7A1-1C51-91CA3DA481AF}"/>
              </a:ext>
            </a:extLst>
          </p:cNvPr>
          <p:cNvSpPr/>
          <p:nvPr/>
        </p:nvSpPr>
        <p:spPr>
          <a:xfrm>
            <a:off x="6687560" y="4618690"/>
            <a:ext cx="1128982" cy="8851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FC97F30-415B-92DD-3A6C-9C0B9E652458}"/>
              </a:ext>
            </a:extLst>
          </p:cNvPr>
          <p:cNvSpPr/>
          <p:nvPr/>
        </p:nvSpPr>
        <p:spPr>
          <a:xfrm>
            <a:off x="6824978" y="4595762"/>
            <a:ext cx="1128982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DataNode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868841-22A9-7FD2-80C0-6649DD7CACAC}"/>
              </a:ext>
            </a:extLst>
          </p:cNvPr>
          <p:cNvSpPr txBox="1"/>
          <p:nvPr/>
        </p:nvSpPr>
        <p:spPr>
          <a:xfrm>
            <a:off x="6687560" y="5095117"/>
            <a:ext cx="112898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ss1505_wuma.avi</a:t>
            </a: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E73C4599-1AE8-5562-ED58-34085B8ED661}"/>
              </a:ext>
            </a:extLst>
          </p:cNvPr>
          <p:cNvCxnSpPr>
            <a:cxnSpLocks/>
            <a:stCxn id="72" idx="2"/>
            <a:endCxn id="51" idx="2"/>
          </p:cNvCxnSpPr>
          <p:nvPr/>
        </p:nvCxnSpPr>
        <p:spPr>
          <a:xfrm rot="5400000">
            <a:off x="6650767" y="3308773"/>
            <a:ext cx="15094" cy="1216995"/>
          </a:xfrm>
          <a:prstGeom prst="bentConnector3">
            <a:avLst>
              <a:gd name="adj1" fmla="val 10282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5734C4B7-B8EC-4216-6B13-811A0C3F58E6}"/>
              </a:ext>
            </a:extLst>
          </p:cNvPr>
          <p:cNvCxnSpPr>
            <a:stCxn id="55" idx="2"/>
            <a:endCxn id="73" idx="2"/>
          </p:cNvCxnSpPr>
          <p:nvPr/>
        </p:nvCxnSpPr>
        <p:spPr>
          <a:xfrm rot="5400000" flipH="1" flipV="1">
            <a:off x="6638465" y="4916032"/>
            <a:ext cx="25749" cy="1201421"/>
          </a:xfrm>
          <a:prstGeom prst="bentConnector3">
            <a:avLst>
              <a:gd name="adj1" fmla="val -39139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6B4597CF-0231-5998-8EF9-FF1D4743E980}"/>
              </a:ext>
            </a:extLst>
          </p:cNvPr>
          <p:cNvSpPr/>
          <p:nvPr/>
        </p:nvSpPr>
        <p:spPr>
          <a:xfrm>
            <a:off x="5520190" y="1817799"/>
            <a:ext cx="1041631" cy="5196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9E2369E-D35A-DC7A-58C1-C2F325559C7C}"/>
              </a:ext>
            </a:extLst>
          </p:cNvPr>
          <p:cNvSpPr/>
          <p:nvPr/>
        </p:nvSpPr>
        <p:spPr>
          <a:xfrm>
            <a:off x="5680965" y="1817924"/>
            <a:ext cx="7377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Container</a:t>
            </a:r>
            <a:endParaRPr lang="zh-CN" altLang="en-US" sz="1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65EF920-5049-BC04-58AC-2B5DFA018E38}"/>
              </a:ext>
            </a:extLst>
          </p:cNvPr>
          <p:cNvSpPr/>
          <p:nvPr/>
        </p:nvSpPr>
        <p:spPr>
          <a:xfrm>
            <a:off x="5693584" y="2083137"/>
            <a:ext cx="728454" cy="200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MapTask</a:t>
            </a:r>
            <a:endParaRPr lang="zh-CN" altLang="en-US" sz="1000" dirty="0"/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CB066F30-37AF-5E45-4C1A-6BAEC9E57232}"/>
              </a:ext>
            </a:extLst>
          </p:cNvPr>
          <p:cNvCxnSpPr>
            <a:cxnSpLocks/>
          </p:cNvCxnSpPr>
          <p:nvPr/>
        </p:nvCxnSpPr>
        <p:spPr>
          <a:xfrm rot="5400000">
            <a:off x="6712095" y="1757770"/>
            <a:ext cx="15094" cy="1216995"/>
          </a:xfrm>
          <a:prstGeom prst="bentConnector3">
            <a:avLst>
              <a:gd name="adj1" fmla="val 102823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390CDD2-A2EA-7F55-0A50-DADFAB2174F3}"/>
              </a:ext>
            </a:extLst>
          </p:cNvPr>
          <p:cNvCxnSpPr>
            <a:stCxn id="78" idx="1"/>
            <a:endCxn id="55" idx="1"/>
          </p:cNvCxnSpPr>
          <p:nvPr/>
        </p:nvCxnSpPr>
        <p:spPr>
          <a:xfrm rot="10800000" flipV="1">
            <a:off x="5501152" y="2077602"/>
            <a:ext cx="19039" cy="3192212"/>
          </a:xfrm>
          <a:prstGeom prst="bentConnector3">
            <a:avLst>
              <a:gd name="adj1" fmla="val 62933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512EAD9-B687-971A-C257-2A620D2DC6B8}"/>
              </a:ext>
            </a:extLst>
          </p:cNvPr>
          <p:cNvCxnSpPr>
            <a:cxnSpLocks/>
            <a:endCxn id="55" idx="1"/>
          </p:cNvCxnSpPr>
          <p:nvPr/>
        </p:nvCxnSpPr>
        <p:spPr>
          <a:xfrm rot="5400000">
            <a:off x="4709307" y="4456858"/>
            <a:ext cx="1604800" cy="21112"/>
          </a:xfrm>
          <a:prstGeom prst="bentConnector4">
            <a:avLst>
              <a:gd name="adj1" fmla="val 243"/>
              <a:gd name="adj2" fmla="val 11827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84E8F4B-E10B-3D20-CF2E-72E75493F910}"/>
              </a:ext>
            </a:extLst>
          </p:cNvPr>
          <p:cNvSpPr/>
          <p:nvPr/>
        </p:nvSpPr>
        <p:spPr>
          <a:xfrm>
            <a:off x="8536569" y="5008585"/>
            <a:ext cx="104187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000" b="1" dirty="0" err="1">
                <a:solidFill>
                  <a:schemeClr val="tx1"/>
                </a:solidFill>
              </a:rPr>
              <a:t>SecondaryNameNode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F6733036-5A90-6197-01C6-2FEB414B46C0}"/>
              </a:ext>
            </a:extLst>
          </p:cNvPr>
          <p:cNvCxnSpPr>
            <a:stCxn id="62" idx="3"/>
            <a:endCxn id="84" idx="3"/>
          </p:cNvCxnSpPr>
          <p:nvPr/>
        </p:nvCxnSpPr>
        <p:spPr>
          <a:xfrm flipH="1">
            <a:off x="9578446" y="2028962"/>
            <a:ext cx="52889" cy="3179678"/>
          </a:xfrm>
          <a:prstGeom prst="bentConnector3">
            <a:avLst>
              <a:gd name="adj1" fmla="val -302558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51" grpId="0" animBg="1"/>
      <p:bldP spid="52" grpId="0"/>
      <p:bldP spid="54" grpId="0" animBg="1"/>
      <p:bldP spid="55" grpId="0" animBg="1"/>
      <p:bldP spid="56" grpId="0"/>
      <p:bldP spid="57" grpId="0" animBg="1"/>
      <p:bldP spid="59" grpId="0"/>
      <p:bldP spid="60" grpId="0"/>
      <p:bldP spid="61" grpId="0"/>
      <p:bldP spid="62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/>
      <p:bldP spid="72" grpId="0" animBg="1"/>
      <p:bldP spid="73" grpId="0" animBg="1"/>
      <p:bldP spid="74" grpId="0"/>
      <p:bldP spid="75" grpId="0" animBg="1"/>
      <p:bldP spid="78" grpId="0" animBg="1"/>
      <p:bldP spid="79" grpId="0"/>
      <p:bldP spid="80" grpId="0" animBg="1"/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7283-3C26-579E-E5AE-785BC2386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23654EA-00AC-D0A6-AD16-24F1423A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大数据技术生态体系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C1D55EF-4948-FF54-14CD-A7C3EDEE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832" y="15034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C8CB9B-DD3E-D9AA-1550-B028A801418D}"/>
              </a:ext>
            </a:extLst>
          </p:cNvPr>
          <p:cNvSpPr/>
          <p:nvPr/>
        </p:nvSpPr>
        <p:spPr>
          <a:xfrm>
            <a:off x="1125480" y="4959792"/>
            <a:ext cx="1728192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数据库（结构化数据）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98E91A-603D-F805-72E7-B37AB97A54B7}"/>
              </a:ext>
            </a:extLst>
          </p:cNvPr>
          <p:cNvSpPr/>
          <p:nvPr/>
        </p:nvSpPr>
        <p:spPr>
          <a:xfrm>
            <a:off x="3141703" y="4959792"/>
            <a:ext cx="1883965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文件日志（半结构化数据）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247FA8-A9CA-FDE3-4D25-4BF5AE6D88CC}"/>
              </a:ext>
            </a:extLst>
          </p:cNvPr>
          <p:cNvSpPr/>
          <p:nvPr/>
        </p:nvSpPr>
        <p:spPr>
          <a:xfrm>
            <a:off x="5361548" y="4959792"/>
            <a:ext cx="2460676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视频、</a:t>
            </a:r>
            <a:r>
              <a:rPr lang="en-US" altLang="zh-CN" sz="1200" dirty="0" err="1"/>
              <a:t>ppt</a:t>
            </a:r>
            <a:r>
              <a:rPr lang="zh-CN" altLang="en-US" sz="1200" dirty="0"/>
              <a:t>等（非结构化数据）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B092FC-5CB6-063A-6D09-57608D2C3007}"/>
              </a:ext>
            </a:extLst>
          </p:cNvPr>
          <p:cNvSpPr/>
          <p:nvPr/>
        </p:nvSpPr>
        <p:spPr>
          <a:xfrm>
            <a:off x="1125480" y="4527744"/>
            <a:ext cx="1728192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DataX</a:t>
            </a:r>
            <a:r>
              <a:rPr lang="zh-CN" altLang="en-US" sz="1200" dirty="0"/>
              <a:t>数据传递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310074-AEA1-C5C1-54DA-02C40E59118A}"/>
              </a:ext>
            </a:extLst>
          </p:cNvPr>
          <p:cNvSpPr/>
          <p:nvPr/>
        </p:nvSpPr>
        <p:spPr>
          <a:xfrm>
            <a:off x="3124546" y="4527744"/>
            <a:ext cx="1901121" cy="2880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Flume</a:t>
            </a:r>
            <a:r>
              <a:rPr lang="zh-CN" altLang="en-US" sz="1200" dirty="0"/>
              <a:t>日志收集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146D308-4AFF-8E3E-748B-9CD073E375E8}"/>
              </a:ext>
            </a:extLst>
          </p:cNvPr>
          <p:cNvSpPr/>
          <p:nvPr/>
        </p:nvSpPr>
        <p:spPr>
          <a:xfrm>
            <a:off x="5361548" y="3807664"/>
            <a:ext cx="2460676" cy="10081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Kafka</a:t>
            </a:r>
            <a:r>
              <a:rPr lang="zh-CN" altLang="en-US" sz="1200" dirty="0"/>
              <a:t>消息队列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94191F-6C2E-0CA2-62FA-F57E2AEF120D}"/>
              </a:ext>
            </a:extLst>
          </p:cNvPr>
          <p:cNvSpPr/>
          <p:nvPr/>
        </p:nvSpPr>
        <p:spPr>
          <a:xfrm>
            <a:off x="1125479" y="4095696"/>
            <a:ext cx="3900187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HDFS</a:t>
            </a:r>
            <a:r>
              <a:rPr lang="zh-CN" altLang="en-US" sz="1200" dirty="0"/>
              <a:t>文件存储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BBE1BEA-00CF-9422-831A-D526CF9CF173}"/>
              </a:ext>
            </a:extLst>
          </p:cNvPr>
          <p:cNvSpPr/>
          <p:nvPr/>
        </p:nvSpPr>
        <p:spPr>
          <a:xfrm>
            <a:off x="3297474" y="3807664"/>
            <a:ext cx="1728192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HBase</a:t>
            </a:r>
            <a:r>
              <a:rPr lang="zh-CN" altLang="en-US" sz="1200" dirty="0"/>
              <a:t>非关系型数据库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0F3D1CF-56AF-490D-BBAE-083D881D6422}"/>
              </a:ext>
            </a:extLst>
          </p:cNvPr>
          <p:cNvSpPr/>
          <p:nvPr/>
        </p:nvSpPr>
        <p:spPr>
          <a:xfrm>
            <a:off x="1100624" y="3375616"/>
            <a:ext cx="3925042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YARN</a:t>
            </a:r>
            <a:r>
              <a:rPr lang="zh-CN" altLang="en-US" sz="1200" dirty="0"/>
              <a:t>资源管理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265F1C-B6FF-55C1-E8B6-49F6C9B9401E}"/>
              </a:ext>
            </a:extLst>
          </p:cNvPr>
          <p:cNvSpPr/>
          <p:nvPr/>
        </p:nvSpPr>
        <p:spPr>
          <a:xfrm>
            <a:off x="1100624" y="2907564"/>
            <a:ext cx="175304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MapReduce</a:t>
            </a:r>
            <a:r>
              <a:rPr lang="zh-CN" altLang="en-US" sz="1200" dirty="0"/>
              <a:t>离线计算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EFA666F-88C2-8470-5709-56558C592F88}"/>
              </a:ext>
            </a:extLst>
          </p:cNvPr>
          <p:cNvSpPr/>
          <p:nvPr/>
        </p:nvSpPr>
        <p:spPr>
          <a:xfrm>
            <a:off x="3297475" y="2907564"/>
            <a:ext cx="1723364" cy="2880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Core</a:t>
            </a:r>
            <a:r>
              <a:rPr lang="zh-CN" altLang="en-US" sz="1200" dirty="0"/>
              <a:t>内存计算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FDD587E-EBEE-661C-3FEF-6C3B286F31CD}"/>
              </a:ext>
            </a:extLst>
          </p:cNvPr>
          <p:cNvSpPr/>
          <p:nvPr/>
        </p:nvSpPr>
        <p:spPr>
          <a:xfrm>
            <a:off x="1100624" y="2251933"/>
            <a:ext cx="1753048" cy="4695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Hive</a:t>
            </a:r>
          </a:p>
          <a:p>
            <a:pPr algn="ctr"/>
            <a:r>
              <a:rPr lang="zh-CN" altLang="en-US" sz="1200" dirty="0"/>
              <a:t>数据查询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D59983D-6099-5A70-4AE4-DA2E4844FFBA}"/>
              </a:ext>
            </a:extLst>
          </p:cNvPr>
          <p:cNvSpPr/>
          <p:nvPr/>
        </p:nvSpPr>
        <p:spPr>
          <a:xfrm>
            <a:off x="3297474" y="2251933"/>
            <a:ext cx="949172" cy="46895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Mlib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数据挖掘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E69B221-68FB-0CC8-CCBC-93DC2F326D89}"/>
              </a:ext>
            </a:extLst>
          </p:cNvPr>
          <p:cNvSpPr/>
          <p:nvPr/>
        </p:nvSpPr>
        <p:spPr>
          <a:xfrm>
            <a:off x="5421104" y="2234709"/>
            <a:ext cx="1428732" cy="4756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Streaming</a:t>
            </a:r>
          </a:p>
          <a:p>
            <a:pPr algn="ctr"/>
            <a:r>
              <a:rPr lang="zh-CN" altLang="en-US" sz="1200" dirty="0"/>
              <a:t>实时计算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027CD76-26E3-4C17-5715-55830117CDE1}"/>
              </a:ext>
            </a:extLst>
          </p:cNvPr>
          <p:cNvSpPr/>
          <p:nvPr/>
        </p:nvSpPr>
        <p:spPr>
          <a:xfrm>
            <a:off x="4392637" y="2248836"/>
            <a:ext cx="884451" cy="4705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Spark </a:t>
            </a:r>
            <a:r>
              <a:rPr lang="en-US" altLang="zh-CN" sz="1200" dirty="0" err="1"/>
              <a:t>Sql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数据查询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E06128E-7B01-B21B-B384-08CBB81E4421}"/>
              </a:ext>
            </a:extLst>
          </p:cNvPr>
          <p:cNvSpPr/>
          <p:nvPr/>
        </p:nvSpPr>
        <p:spPr>
          <a:xfrm>
            <a:off x="1100624" y="1787296"/>
            <a:ext cx="1753048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Azkaban</a:t>
            </a:r>
            <a:r>
              <a:rPr lang="zh-CN" altLang="en-US" sz="1200" dirty="0"/>
              <a:t>任务调度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E9C4AB0-829E-AF6C-5052-711233161F88}"/>
              </a:ext>
            </a:extLst>
          </p:cNvPr>
          <p:cNvSpPr/>
          <p:nvPr/>
        </p:nvSpPr>
        <p:spPr>
          <a:xfrm>
            <a:off x="3297474" y="1791440"/>
            <a:ext cx="1979614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Dolphinscheduler</a:t>
            </a:r>
            <a:r>
              <a:rPr lang="zh-CN" altLang="en-US" sz="1200" dirty="0"/>
              <a:t>任务调度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867D84-E848-68A6-94AE-89BB7C89822A}"/>
              </a:ext>
            </a:extLst>
          </p:cNvPr>
          <p:cNvSpPr/>
          <p:nvPr/>
        </p:nvSpPr>
        <p:spPr>
          <a:xfrm>
            <a:off x="1100624" y="1355248"/>
            <a:ext cx="4176464" cy="2880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业务模型、数据可视化、业务应用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ED7DFE-C838-9986-48DC-6B1BC7726554}"/>
              </a:ext>
            </a:extLst>
          </p:cNvPr>
          <p:cNvSpPr/>
          <p:nvPr/>
        </p:nvSpPr>
        <p:spPr>
          <a:xfrm>
            <a:off x="7948941" y="1787296"/>
            <a:ext cx="221265" cy="302557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Zookeeper</a:t>
            </a:r>
            <a:r>
              <a:rPr lang="zh-CN" altLang="en-US" sz="1000" dirty="0"/>
              <a:t>数据平台配置和调度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A3FE97-A977-F301-0A92-6819E5E121A6}"/>
              </a:ext>
            </a:extLst>
          </p:cNvPr>
          <p:cNvSpPr/>
          <p:nvPr/>
        </p:nvSpPr>
        <p:spPr>
          <a:xfrm>
            <a:off x="8466104" y="4958998"/>
            <a:ext cx="1016496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数据来源层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C6DB237-0635-AC3C-2040-B27038E44ECD}"/>
              </a:ext>
            </a:extLst>
          </p:cNvPr>
          <p:cNvSpPr/>
          <p:nvPr/>
        </p:nvSpPr>
        <p:spPr>
          <a:xfrm>
            <a:off x="8466104" y="4524843"/>
            <a:ext cx="1016496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数据传输层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2CA6B88-A996-08B2-3BCD-760882A811A5}"/>
              </a:ext>
            </a:extLst>
          </p:cNvPr>
          <p:cNvSpPr/>
          <p:nvPr/>
        </p:nvSpPr>
        <p:spPr>
          <a:xfrm>
            <a:off x="8456559" y="3944358"/>
            <a:ext cx="1026041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数据存储层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A890DE-AF27-4F63-3EA0-9B529B4CFE23}"/>
              </a:ext>
            </a:extLst>
          </p:cNvPr>
          <p:cNvSpPr/>
          <p:nvPr/>
        </p:nvSpPr>
        <p:spPr>
          <a:xfrm>
            <a:off x="8456559" y="3375616"/>
            <a:ext cx="1026041" cy="288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资源管理层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D7E392-F8D7-5190-B56E-04838EFE67F4}"/>
              </a:ext>
            </a:extLst>
          </p:cNvPr>
          <p:cNvSpPr/>
          <p:nvPr/>
        </p:nvSpPr>
        <p:spPr>
          <a:xfrm>
            <a:off x="8450822" y="2566381"/>
            <a:ext cx="1031778" cy="2880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数据计算层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F53A548-CF4E-704D-0004-89CDD37F0A5C}"/>
              </a:ext>
            </a:extLst>
          </p:cNvPr>
          <p:cNvSpPr/>
          <p:nvPr/>
        </p:nvSpPr>
        <p:spPr>
          <a:xfrm>
            <a:off x="8450822" y="1791440"/>
            <a:ext cx="1031778" cy="2880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任务调度层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47F0714-D55E-05DA-3B79-D98D8DCD8806}"/>
              </a:ext>
            </a:extLst>
          </p:cNvPr>
          <p:cNvSpPr/>
          <p:nvPr/>
        </p:nvSpPr>
        <p:spPr>
          <a:xfrm>
            <a:off x="8466104" y="1352070"/>
            <a:ext cx="1030222" cy="28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业务模型层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CC15BCF-C5E9-8520-40B9-3CEA080FDB43}"/>
              </a:ext>
            </a:extLst>
          </p:cNvPr>
          <p:cNvSpPr/>
          <p:nvPr/>
        </p:nvSpPr>
        <p:spPr>
          <a:xfrm>
            <a:off x="6520209" y="2905091"/>
            <a:ext cx="1201118" cy="28803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Storm</a:t>
            </a:r>
            <a:r>
              <a:rPr lang="zh-CN" altLang="en-US" sz="1200" dirty="0"/>
              <a:t>实时计算</a:t>
            </a: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1E1121A-2CEE-6FAC-A6CA-67CB6721EEBC}"/>
              </a:ext>
            </a:extLst>
          </p:cNvPr>
          <p:cNvCxnSpPr/>
          <p:nvPr/>
        </p:nvCxnSpPr>
        <p:spPr>
          <a:xfrm>
            <a:off x="1028616" y="4887784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3D81D4E-0B2C-E132-C172-91FA6A1FAE06}"/>
              </a:ext>
            </a:extLst>
          </p:cNvPr>
          <p:cNvCxnSpPr>
            <a:cxnSpLocks/>
          </p:cNvCxnSpPr>
          <p:nvPr/>
        </p:nvCxnSpPr>
        <p:spPr>
          <a:xfrm>
            <a:off x="1028616" y="4455736"/>
            <a:ext cx="424847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86B8847-79C7-BB17-A415-259A5D917094}"/>
              </a:ext>
            </a:extLst>
          </p:cNvPr>
          <p:cNvCxnSpPr/>
          <p:nvPr/>
        </p:nvCxnSpPr>
        <p:spPr>
          <a:xfrm>
            <a:off x="1028616" y="3735656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9039E42-27A0-2E51-3806-F48EEEA8974F}"/>
              </a:ext>
            </a:extLst>
          </p:cNvPr>
          <p:cNvCxnSpPr/>
          <p:nvPr/>
        </p:nvCxnSpPr>
        <p:spPr>
          <a:xfrm>
            <a:off x="1028616" y="3303608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A855643-568B-2880-2A13-436D2FD11C1F}"/>
              </a:ext>
            </a:extLst>
          </p:cNvPr>
          <p:cNvCxnSpPr/>
          <p:nvPr/>
        </p:nvCxnSpPr>
        <p:spPr>
          <a:xfrm>
            <a:off x="1028616" y="2151480"/>
            <a:ext cx="864096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B80D0BC-F39F-9CA5-4D50-CE66D8D2D26D}"/>
              </a:ext>
            </a:extLst>
          </p:cNvPr>
          <p:cNvCxnSpPr/>
          <p:nvPr/>
        </p:nvCxnSpPr>
        <p:spPr>
          <a:xfrm>
            <a:off x="1028616" y="1719432"/>
            <a:ext cx="864096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B64D7B2-6586-FC20-C72E-5A7EBDFE9BEB}"/>
              </a:ext>
            </a:extLst>
          </p:cNvPr>
          <p:cNvCxnSpPr>
            <a:cxnSpLocks/>
            <a:stCxn id="47" idx="0"/>
            <a:endCxn id="49" idx="2"/>
          </p:cNvCxnSpPr>
          <p:nvPr/>
        </p:nvCxnSpPr>
        <p:spPr>
          <a:xfrm flipV="1">
            <a:off x="1977148" y="2721442"/>
            <a:ext cx="0" cy="18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85F792-2383-7CC2-8982-8F39C58534BD}"/>
              </a:ext>
            </a:extLst>
          </p:cNvPr>
          <p:cNvCxnSpPr>
            <a:stCxn id="48" idx="0"/>
            <a:endCxn id="50" idx="2"/>
          </p:cNvCxnSpPr>
          <p:nvPr/>
        </p:nvCxnSpPr>
        <p:spPr>
          <a:xfrm flipH="1" flipV="1">
            <a:off x="3772060" y="2720888"/>
            <a:ext cx="387097" cy="18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BC7F3BC-8951-5242-C9EB-BC96D815F569}"/>
              </a:ext>
            </a:extLst>
          </p:cNvPr>
          <p:cNvCxnSpPr>
            <a:stCxn id="48" idx="0"/>
            <a:endCxn id="52" idx="2"/>
          </p:cNvCxnSpPr>
          <p:nvPr/>
        </p:nvCxnSpPr>
        <p:spPr>
          <a:xfrm flipV="1">
            <a:off x="4159157" y="2719369"/>
            <a:ext cx="675706" cy="188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6C720A3-0043-5AA3-8716-413A95A881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V="1">
            <a:off x="4159157" y="2710397"/>
            <a:ext cx="1976313" cy="19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75EB3606-A170-24B4-715B-5758778711E7}"/>
              </a:ext>
            </a:extLst>
          </p:cNvPr>
          <p:cNvSpPr/>
          <p:nvPr/>
        </p:nvSpPr>
        <p:spPr>
          <a:xfrm>
            <a:off x="7023960" y="2223488"/>
            <a:ext cx="701456" cy="4756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Flink</a:t>
            </a:r>
            <a:endParaRPr lang="zh-CN" altLang="en-US" sz="1200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46B0B0E-9F4D-1B57-C540-A12BD70E66BC}"/>
              </a:ext>
            </a:extLst>
          </p:cNvPr>
          <p:cNvCxnSpPr>
            <a:cxnSpLocks/>
          </p:cNvCxnSpPr>
          <p:nvPr/>
        </p:nvCxnSpPr>
        <p:spPr>
          <a:xfrm>
            <a:off x="8229416" y="4383728"/>
            <a:ext cx="1368152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42" grpId="0" bldLvl="0" animBg="1"/>
      <p:bldP spid="43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7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04900" y="1461770"/>
            <a:ext cx="2256790" cy="471805"/>
          </a:xfrm>
        </p:spPr>
        <p:txBody>
          <a:bodyPr/>
          <a:lstStyle/>
          <a:p>
            <a:r>
              <a:rPr lang="zh-CN" altLang="en-US" b="1" dirty="0"/>
              <a:t>课</a:t>
            </a:r>
            <a:r>
              <a:rPr lang="en-US" altLang="zh-CN" b="1" dirty="0"/>
              <a:t> </a:t>
            </a:r>
            <a:r>
              <a:rPr lang="zh-CN" altLang="en-US" b="1" dirty="0"/>
              <a:t>后</a:t>
            </a:r>
            <a:r>
              <a:rPr lang="en-US" altLang="zh-CN" b="1" dirty="0"/>
              <a:t> </a:t>
            </a:r>
            <a:r>
              <a:rPr lang="zh-CN" altLang="en-US" b="1" dirty="0"/>
              <a:t>任</a:t>
            </a:r>
            <a:r>
              <a:rPr lang="en-US" altLang="zh-CN" b="1" dirty="0"/>
              <a:t> </a:t>
            </a:r>
            <a:r>
              <a:rPr lang="zh-CN" altLang="en-US" b="1" dirty="0"/>
              <a:t>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99460" y="2700020"/>
            <a:ext cx="577596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完成博思平台线上作业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81231" y="1672538"/>
            <a:ext cx="486000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6"/>
          <p:cNvSpPr txBox="1">
            <a:spLocks noChangeArrowheads="1"/>
          </p:cNvSpPr>
          <p:nvPr/>
        </p:nvSpPr>
        <p:spPr bwMode="auto">
          <a:xfrm>
            <a:off x="2678966" y="1077861"/>
            <a:ext cx="1549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498059" y="1679523"/>
            <a:ext cx="0" cy="4176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981389" y="5622202"/>
            <a:ext cx="4095203" cy="142876"/>
            <a:chOff x="1" y="5360074"/>
            <a:chExt cx="9374634" cy="157158"/>
          </a:xfrm>
          <a:solidFill>
            <a:schemeClr val="accent1">
              <a:lumMod val="5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1" y="5360074"/>
              <a:ext cx="4355976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355976" y="5360074"/>
              <a:ext cx="5018659" cy="1571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pic>
        <p:nvPicPr>
          <p:cNvPr id="41" name="图片 56" descr="机器人4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49" y="974673"/>
            <a:ext cx="909637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52" descr="11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29" y="2138533"/>
            <a:ext cx="3736975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6452511" y="2721634"/>
            <a:ext cx="4982200" cy="631825"/>
            <a:chOff x="838622" y="3429000"/>
            <a:chExt cx="4982200" cy="631825"/>
          </a:xfrm>
        </p:grpSpPr>
        <p:sp>
          <p:nvSpPr>
            <p:cNvPr id="4" name="菱形 3"/>
            <p:cNvSpPr/>
            <p:nvPr>
              <p:custDataLst>
                <p:tags r:id="rId10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" name="TextBox 72"/>
            <p:cNvSpPr txBox="1"/>
            <p:nvPr>
              <p:custDataLst>
                <p:tags r:id="rId11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</a:t>
              </a:r>
            </a:p>
          </p:txBody>
        </p:sp>
      </p:grpSp>
      <p:sp>
        <p:nvSpPr>
          <p:cNvPr id="6" name="菱形 5"/>
          <p:cNvSpPr/>
          <p:nvPr>
            <p:custDataLst>
              <p:tags r:id="rId2"/>
            </p:custDataLst>
          </p:nvPr>
        </p:nvSpPr>
        <p:spPr>
          <a:xfrm>
            <a:off x="6452194" y="3579055"/>
            <a:ext cx="843280" cy="631825"/>
          </a:xfrm>
          <a:prstGeom prst="diamond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3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6452511" y="1864213"/>
            <a:ext cx="4580566" cy="631825"/>
            <a:chOff x="838622" y="3429000"/>
            <a:chExt cx="4580566" cy="631825"/>
          </a:xfrm>
        </p:grpSpPr>
        <p:sp>
          <p:nvSpPr>
            <p:cNvPr id="8" name="菱形 7"/>
            <p:cNvSpPr/>
            <p:nvPr>
              <p:custDataLst>
                <p:tags r:id="rId8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latin typeface="Consolas" panose="020B0609020204030204" pitchFamily="49" charset="0"/>
                </a:rPr>
                <a:t>1</a:t>
              </a:r>
              <a:endParaRPr lang="zh-CN" altLang="en-US" sz="2400" dirty="0">
                <a:latin typeface="Consolas" panose="020B0609020204030204" pitchFamily="49" charset="0"/>
              </a:endParaRPr>
            </a:p>
          </p:txBody>
        </p:sp>
        <p:sp>
          <p:nvSpPr>
            <p:cNvPr id="9" name="TextBox 72"/>
            <p:cNvSpPr txBox="1"/>
            <p:nvPr>
              <p:custDataLst>
                <p:tags r:id="rId9"/>
              </p:custDataLst>
            </p:nvPr>
          </p:nvSpPr>
          <p:spPr>
            <a:xfrm>
              <a:off x="1818788" y="3540334"/>
              <a:ext cx="360040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Hadoop</a:t>
              </a:r>
              <a:endPara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TextBox 72"/>
          <p:cNvSpPr txBox="1"/>
          <p:nvPr>
            <p:custDataLst>
              <p:tags r:id="rId4"/>
            </p:custDataLst>
          </p:nvPr>
        </p:nvSpPr>
        <p:spPr>
          <a:xfrm>
            <a:off x="7432676" y="3672148"/>
            <a:ext cx="36004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CEC32ED-E8D5-5109-6CDB-F275F1DE5E9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452511" y="4436476"/>
            <a:ext cx="4982200" cy="631825"/>
            <a:chOff x="838622" y="3429000"/>
            <a:chExt cx="4982200" cy="631825"/>
          </a:xfrm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116A68D2-8707-CA64-78A4-22796F68FD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838622" y="3429000"/>
              <a:ext cx="842963" cy="631825"/>
            </a:xfrm>
            <a:prstGeom prst="diamond">
              <a:avLst/>
            </a:prstGeom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TextBox 72">
              <a:extLst>
                <a:ext uri="{FF2B5EF4-FFF2-40B4-BE49-F238E27FC236}">
                  <a16:creationId xmlns:a16="http://schemas.microsoft.com/office/drawing/2014/main" id="{D41DD3A4-946A-2C94-B678-C896996476E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1818787" y="3549649"/>
              <a:ext cx="40020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大数据技术生态体系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" y="257175"/>
            <a:ext cx="4640821" cy="466725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5F35C2-4364-5D9D-DE3F-75706A8002F7}"/>
              </a:ext>
            </a:extLst>
          </p:cNvPr>
          <p:cNvSpPr/>
          <p:nvPr/>
        </p:nvSpPr>
        <p:spPr>
          <a:xfrm>
            <a:off x="246266" y="904210"/>
            <a:ext cx="1766830" cy="550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是什么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048382-C5CA-F5B8-104F-73335EDC6CE2}"/>
              </a:ext>
            </a:extLst>
          </p:cNvPr>
          <p:cNvSpPr/>
          <p:nvPr/>
        </p:nvSpPr>
        <p:spPr>
          <a:xfrm>
            <a:off x="928482" y="1433853"/>
            <a:ext cx="7644387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Times New Roman" panose="02020603050405020304" pitchFamily="18" charset="0"/>
              </a:rPr>
              <a:t>是一个由</a:t>
            </a:r>
            <a:r>
              <a:rPr lang="en-US" altLang="zh-CN" kern="100" dirty="0">
                <a:latin typeface="Times New Roman" panose="02020603050405020304" pitchFamily="18" charset="0"/>
              </a:rPr>
              <a:t>Apache</a:t>
            </a:r>
            <a:r>
              <a:rPr lang="zh-CN" altLang="zh-CN" kern="100" dirty="0">
                <a:latin typeface="Times New Roman" panose="02020603050405020304" pitchFamily="18" charset="0"/>
              </a:rPr>
              <a:t>基金会所开发的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分布式系统基础架构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6CA6AF-BC00-8D3E-66BE-F6F3084FD8D8}"/>
              </a:ext>
            </a:extLst>
          </p:cNvPr>
          <p:cNvSpPr/>
          <p:nvPr/>
        </p:nvSpPr>
        <p:spPr>
          <a:xfrm>
            <a:off x="928482" y="1880136"/>
            <a:ext cx="63904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）主要解决，海量数据的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存储</a:t>
            </a:r>
            <a:r>
              <a:rPr lang="zh-CN" altLang="zh-CN" kern="100" dirty="0">
                <a:latin typeface="Times New Roman" panose="02020603050405020304" pitchFamily="18" charset="0"/>
              </a:rPr>
              <a:t>和海量数据的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分析计算</a:t>
            </a:r>
            <a:r>
              <a:rPr lang="zh-CN" altLang="zh-CN" kern="100" dirty="0">
                <a:latin typeface="Times New Roman" panose="02020603050405020304" pitchFamily="18" charset="0"/>
              </a:rPr>
              <a:t>问题。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4F81B-C76E-AEFA-1691-22A3F82E2D9F}"/>
              </a:ext>
            </a:extLst>
          </p:cNvPr>
          <p:cNvSpPr/>
          <p:nvPr/>
        </p:nvSpPr>
        <p:spPr>
          <a:xfrm>
            <a:off x="928482" y="2338164"/>
            <a:ext cx="7686600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Times New Roman" panose="02020603050405020304" pitchFamily="18" charset="0"/>
              </a:rPr>
              <a:t>）广义上来说，</a:t>
            </a:r>
            <a:r>
              <a:rPr lang="en-US" altLang="zh-CN" kern="100" dirty="0"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Times New Roman" panose="02020603050405020304" pitchFamily="18" charset="0"/>
              </a:rPr>
              <a:t>通常是指一个更广泛的概念</a:t>
            </a:r>
            <a:r>
              <a:rPr lang="en-US" altLang="zh-CN" kern="100" dirty="0">
                <a:latin typeface="Times New Roman" panose="02020603050405020304" pitchFamily="18" charset="0"/>
              </a:rPr>
              <a:t>——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生态圈</a:t>
            </a:r>
            <a:r>
              <a:rPr lang="zh-CN" altLang="zh-CN" kern="100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66E91E4-FFC4-7311-96CA-09AC97D024B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t="2374" r="697"/>
          <a:stretch/>
        </p:blipFill>
        <p:spPr bwMode="auto">
          <a:xfrm>
            <a:off x="2665445" y="2954438"/>
            <a:ext cx="6652725" cy="3381048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8276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E29BD-9BD1-302A-6E21-F6D428D0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280F-DEE7-298B-F6B1-2EC8D936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" y="257175"/>
            <a:ext cx="4640821" cy="466725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1789AA-643D-1F8B-CE85-88D66F93B7DD}"/>
              </a:ext>
            </a:extLst>
          </p:cNvPr>
          <p:cNvSpPr/>
          <p:nvPr/>
        </p:nvSpPr>
        <p:spPr>
          <a:xfrm>
            <a:off x="109855" y="914334"/>
            <a:ext cx="2023311" cy="550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发展历史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31F709-EEFE-F6EC-8114-A2BA254B066E}"/>
              </a:ext>
            </a:extLst>
          </p:cNvPr>
          <p:cNvSpPr/>
          <p:nvPr/>
        </p:nvSpPr>
        <p:spPr>
          <a:xfrm>
            <a:off x="1274775" y="1654984"/>
            <a:ext cx="8568952" cy="700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Hadoop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创始人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Doug Cutting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，为了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实现与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类似的全文搜索功能，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他在</a:t>
            </a: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Lucene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框架基础上进行优化升级，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查询引擎和索引引擎。</a:t>
            </a:r>
          </a:p>
        </p:txBody>
      </p:sp>
      <p:pic>
        <p:nvPicPr>
          <p:cNvPr id="10" name="图片 9" descr="https://timgsa.baidu.com/timg?image&amp;quality=80&amp;size=b9999_10000&amp;sec=1531562089112&amp;di=e209002e8928caecd3854c1c9c798053&amp;imgtype=jpg&amp;src=http%3A%2F%2Fimg3.imgtn.bdimg.com%2Fit%2Fu%3D1656397468%2C3367170661%26fm%3D214%26gp%3D0.jpg">
            <a:extLst>
              <a:ext uri="{FF2B5EF4-FFF2-40B4-BE49-F238E27FC236}">
                <a16:creationId xmlns:a16="http://schemas.microsoft.com/office/drawing/2014/main" id="{DAC184D5-F820-8551-509B-F47C83E200B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9"/>
          <a:stretch/>
        </p:blipFill>
        <p:spPr bwMode="auto">
          <a:xfrm>
            <a:off x="4587143" y="2447072"/>
            <a:ext cx="730885" cy="10153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5329DD0-7E49-F1F4-932F-9F4A520411B7}"/>
              </a:ext>
            </a:extLst>
          </p:cNvPr>
          <p:cNvSpPr/>
          <p:nvPr/>
        </p:nvSpPr>
        <p:spPr>
          <a:xfrm>
            <a:off x="3975682" y="3527192"/>
            <a:ext cx="1953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创始人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Doug Cutting</a:t>
            </a:r>
            <a:endParaRPr lang="zh-CN" altLang="en-US" sz="1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E954D0-D753-9841-6932-3F12B1CD17CE}"/>
              </a:ext>
            </a:extLst>
          </p:cNvPr>
          <p:cNvSpPr/>
          <p:nvPr/>
        </p:nvSpPr>
        <p:spPr>
          <a:xfrm>
            <a:off x="1357487" y="3743216"/>
            <a:ext cx="81262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2001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年年底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Lucene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成为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Apache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基金会的一个子项目。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4A4DC5-FC5C-B84F-0451-DF91486B120D}"/>
              </a:ext>
            </a:extLst>
          </p:cNvPr>
          <p:cNvSpPr/>
          <p:nvPr/>
        </p:nvSpPr>
        <p:spPr>
          <a:xfrm>
            <a:off x="1357487" y="4103256"/>
            <a:ext cx="8486240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）对于海量数据的场景，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Lucene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框架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面对与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同样的困难，</a:t>
            </a:r>
            <a:r>
              <a:rPr lang="zh-CN" altLang="zh-CN" sz="1400" b="1" kern="100" dirty="0">
                <a:latin typeface="Times New Roman" panose="02020603050405020304" pitchFamily="18" charset="0"/>
              </a:rPr>
              <a:t>存储</a:t>
            </a:r>
            <a:r>
              <a:rPr lang="zh-CN" altLang="en-US" sz="1400" b="1" kern="100" dirty="0">
                <a:latin typeface="Times New Roman" panose="02020603050405020304" pitchFamily="18" charset="0"/>
              </a:rPr>
              <a:t>海量</a:t>
            </a:r>
            <a:r>
              <a:rPr lang="zh-CN" altLang="zh-CN" sz="1400" b="1" kern="100" dirty="0">
                <a:latin typeface="Times New Roman" panose="02020603050405020304" pitchFamily="18" charset="0"/>
              </a:rPr>
              <a:t>数据困难，检索</a:t>
            </a:r>
            <a:r>
              <a:rPr lang="zh-CN" altLang="en-US" sz="1400" b="1" kern="100" dirty="0">
                <a:latin typeface="Times New Roman" panose="02020603050405020304" pitchFamily="18" charset="0"/>
              </a:rPr>
              <a:t>海量</a:t>
            </a:r>
            <a:r>
              <a:rPr lang="zh-CN" altLang="zh-CN" sz="1400" b="1" kern="100" dirty="0">
                <a:latin typeface="Times New Roman" panose="02020603050405020304" pitchFamily="18" charset="0"/>
              </a:rPr>
              <a:t>速度慢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0A2B61-A78A-35DD-37B9-B4CDF57FF78D}"/>
              </a:ext>
            </a:extLst>
          </p:cNvPr>
          <p:cNvSpPr/>
          <p:nvPr/>
        </p:nvSpPr>
        <p:spPr>
          <a:xfrm>
            <a:off x="1357488" y="4463296"/>
            <a:ext cx="5101864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4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）学习和模仿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解决这些问题的办法 ：微型版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Nutch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2AFA7C-AE76-3EB4-FF4A-AAD34167D040}"/>
              </a:ext>
            </a:extLst>
          </p:cNvPr>
          <p:cNvSpPr/>
          <p:nvPr/>
        </p:nvSpPr>
        <p:spPr>
          <a:xfrm>
            <a:off x="1364833" y="4823336"/>
            <a:ext cx="6246646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）可以说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是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Hadoop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的思想之源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在大数据方面的三篇论文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959BE59-15C8-A972-FC4A-BCE1FCC9C1B3}"/>
              </a:ext>
            </a:extLst>
          </p:cNvPr>
          <p:cNvSpPr/>
          <p:nvPr/>
        </p:nvSpPr>
        <p:spPr>
          <a:xfrm>
            <a:off x="3954544" y="5129659"/>
            <a:ext cx="4572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GFS ---&gt;HDFS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latin typeface="Times New Roman" panose="02020603050405020304" pitchFamily="18" charset="0"/>
              </a:rPr>
              <a:t>Map-Reduce ---&gt;MR</a:t>
            </a:r>
            <a:endParaRPr lang="zh-CN" altLang="zh-CN" sz="1400" kern="100" dirty="0">
              <a:latin typeface="Times New Roman" panose="02020603050405020304" pitchFamily="18" charset="0"/>
            </a:endParaRPr>
          </a:p>
          <a:p>
            <a:pPr indent="26797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 err="1">
                <a:latin typeface="Times New Roman" panose="02020603050405020304" pitchFamily="18" charset="0"/>
              </a:rPr>
              <a:t>BigTable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 ---&gt;</a:t>
            </a:r>
            <a:r>
              <a:rPr lang="en-US" altLang="zh-CN" sz="1400" b="1" kern="100" dirty="0" err="1">
                <a:latin typeface="Times New Roman" panose="02020603050405020304" pitchFamily="18" charset="0"/>
              </a:rPr>
              <a:t>HBase</a:t>
            </a:r>
            <a:endParaRPr lang="zh-CN" altLang="zh-CN" sz="14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57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7EFCB-A541-186E-CEE7-3792E6AC7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12068960-6580-2137-303D-3EC64D8D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" y="257175"/>
            <a:ext cx="4640821" cy="466725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FECED-C90E-6BEC-79E0-A3BBA0D61D72}"/>
              </a:ext>
            </a:extLst>
          </p:cNvPr>
          <p:cNvSpPr/>
          <p:nvPr/>
        </p:nvSpPr>
        <p:spPr>
          <a:xfrm>
            <a:off x="163186" y="906804"/>
            <a:ext cx="2023311" cy="550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2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altLang="zh-CN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Hadoop</a:t>
            </a:r>
            <a:r>
              <a:rPr lang="zh-CN" altLang="en-US" sz="2000" kern="100" dirty="0">
                <a:solidFill>
                  <a:srgbClr val="FF0000"/>
                </a:solidFill>
                <a:latin typeface="Times New Roman" panose="02020603050405020304" pitchFamily="18" charset="0"/>
              </a:rPr>
              <a:t>发展历史</a:t>
            </a: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2A54E-2254-A8A9-D917-6BEEAA28E4B8}"/>
              </a:ext>
            </a:extLst>
          </p:cNvPr>
          <p:cNvSpPr/>
          <p:nvPr/>
        </p:nvSpPr>
        <p:spPr>
          <a:xfrm>
            <a:off x="2189944" y="1814078"/>
            <a:ext cx="8208912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kern="100" dirty="0">
                <a:latin typeface="Times New Roman" panose="02020603050405020304" pitchFamily="18" charset="0"/>
              </a:rPr>
              <a:t>       6</a:t>
            </a:r>
            <a:r>
              <a:rPr lang="zh-CN" altLang="en-US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2003-2004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Google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公开了部分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GFS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思想的细节，以此为基础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Doug Cutting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等人用了</a:t>
            </a:r>
            <a:r>
              <a:rPr lang="en-US" altLang="zh-CN" sz="1400" b="1" kern="100" dirty="0">
                <a:latin typeface="Times New Roman" panose="02020603050405020304" pitchFamily="18" charset="0"/>
              </a:rPr>
              <a:t>2</a:t>
            </a:r>
            <a:r>
              <a:rPr lang="zh-CN" altLang="zh-CN" sz="1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年业余时间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实现了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DFS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机制，使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Nutch</a:t>
            </a:r>
            <a:r>
              <a:rPr lang="zh-CN" altLang="zh-C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性能飙升。</a:t>
            </a:r>
            <a:endParaRPr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B9F98B-4715-FE9B-9001-B4B605F93EDB}"/>
              </a:ext>
            </a:extLst>
          </p:cNvPr>
          <p:cNvSpPr/>
          <p:nvPr/>
        </p:nvSpPr>
        <p:spPr>
          <a:xfrm>
            <a:off x="2186497" y="2678174"/>
            <a:ext cx="820891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7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2005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Hadoop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作为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Lucene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的子项目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Nutch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的一部分正式引入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Apache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基金会。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3CE802F-CF14-0C69-EAFE-2E1AE67DCDBA}"/>
              </a:ext>
            </a:extLst>
          </p:cNvPr>
          <p:cNvSpPr/>
          <p:nvPr/>
        </p:nvSpPr>
        <p:spPr>
          <a:xfrm>
            <a:off x="2186497" y="3254238"/>
            <a:ext cx="8208912" cy="700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8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2006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年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3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月份，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Map-Reduce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和</a:t>
            </a:r>
            <a:r>
              <a:rPr lang="en-US" altLang="zh-CN" sz="1400" kern="100" dirty="0" err="1">
                <a:latin typeface="Times New Roman" panose="02020603050405020304" pitchFamily="18" charset="0"/>
              </a:rPr>
              <a:t>Nutch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Distributed File System 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NDFS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分别被纳入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到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 Hadoop 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项目中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Hadoop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就此正式诞生，标志着大数据时代来临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1C197B-2980-D0C6-C0CA-3EF2CA351F7A}"/>
              </a:ext>
            </a:extLst>
          </p:cNvPr>
          <p:cNvSpPr/>
          <p:nvPr/>
        </p:nvSpPr>
        <p:spPr>
          <a:xfrm>
            <a:off x="2186497" y="4212118"/>
            <a:ext cx="4371706" cy="3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kern="100" dirty="0">
                <a:latin typeface="Times New Roman" panose="02020603050405020304" pitchFamily="18" charset="0"/>
              </a:rPr>
              <a:t>9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）名字来源于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Doug Cutting</a:t>
            </a:r>
            <a:r>
              <a:rPr lang="zh-CN" altLang="zh-CN" sz="1400" kern="100" dirty="0">
                <a:latin typeface="Times New Roman" panose="02020603050405020304" pitchFamily="18" charset="0"/>
              </a:rPr>
              <a:t>儿子的玩具大象</a:t>
            </a:r>
          </a:p>
        </p:txBody>
      </p:sp>
      <p:pic>
        <p:nvPicPr>
          <p:cNvPr id="20" name="图片 19" descr="u=2203237401,2341554832&amp;fm=72">
            <a:extLst>
              <a:ext uri="{FF2B5EF4-FFF2-40B4-BE49-F238E27FC236}">
                <a16:creationId xmlns:a16="http://schemas.microsoft.com/office/drawing/2014/main" id="{532C3A0F-260D-223B-AF16-8DD2357A27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263" y="4705431"/>
            <a:ext cx="948690" cy="9486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EBB5BB0-8690-AD05-B6D2-46D72F94B18A}"/>
              </a:ext>
            </a:extLst>
          </p:cNvPr>
          <p:cNvSpPr/>
          <p:nvPr/>
        </p:nvSpPr>
        <p:spPr>
          <a:xfrm>
            <a:off x="5275363" y="5641535"/>
            <a:ext cx="1102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zh-CN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CN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134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C301A-5FC5-EC2C-29A0-8CBADA30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A73863E-EE1B-9B51-5E93-47EF0641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" y="257175"/>
            <a:ext cx="4640821" cy="466725"/>
          </a:xfrm>
        </p:spPr>
        <p:txBody>
          <a:bodyPr/>
          <a:lstStyle/>
          <a:p>
            <a:r>
              <a:rPr lang="zh-CN" altLang="en-US" dirty="0"/>
              <a:t>了解</a:t>
            </a:r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482107-706A-6085-B44D-E2F9BE5DC0FA}"/>
              </a:ext>
            </a:extLst>
          </p:cNvPr>
          <p:cNvSpPr txBox="1"/>
          <p:nvPr/>
        </p:nvSpPr>
        <p:spPr>
          <a:xfrm>
            <a:off x="647700" y="1311754"/>
            <a:ext cx="9552213" cy="2117246"/>
          </a:xfrm>
          <a:prstGeom prst="rect">
            <a:avLst/>
          </a:prstGeom>
          <a:noFill/>
          <a:effectLst>
            <a:glow rad="1346200">
              <a:schemeClr val="accent4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Hadoop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三大发行版本：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Cloudera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Hortonworks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26695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Apache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版本最原始（最基础）的版本，对于入门学习最好。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2006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669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Cloudera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内部集成了很多大数据框架，对应产品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669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Hortonworks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文档较好，对应产品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HDP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2011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6695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Hortonworks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现在已经被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Cloudera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公司收购，推出新的品牌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A11B885-1436-AD78-ABA9-57C4B047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3761694"/>
            <a:ext cx="5013960" cy="22955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8BF793-0FC9-0294-B9CE-4BAA59EE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05" y="4016854"/>
            <a:ext cx="5039360" cy="1079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36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C3FE0-EB88-0BEB-A835-0E9588BA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92311DC-BB43-2286-DBBE-CD6B0C3E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" y="257175"/>
            <a:ext cx="4640821" cy="466725"/>
          </a:xfrm>
        </p:spPr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优势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D96F8E-2685-2504-64CD-3D9095DCF0F7}"/>
              </a:ext>
            </a:extLst>
          </p:cNvPr>
          <p:cNvSpPr/>
          <p:nvPr/>
        </p:nvSpPr>
        <p:spPr>
          <a:xfrm>
            <a:off x="487421" y="1119081"/>
            <a:ext cx="8280920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1</a:t>
            </a:r>
            <a:r>
              <a:rPr lang="zh-CN" altLang="zh-CN" kern="100" dirty="0">
                <a:latin typeface="Times New Roman" panose="02020603050405020304" pitchFamily="18" charset="0"/>
              </a:rPr>
              <a:t>）高可靠性：</a:t>
            </a:r>
            <a:r>
              <a:rPr lang="en-US" altLang="zh-CN" kern="100" dirty="0"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Times New Roman" panose="02020603050405020304" pitchFamily="18" charset="0"/>
              </a:rPr>
              <a:t>底层维护多个数据副本，所以即使</a:t>
            </a:r>
            <a:r>
              <a:rPr lang="en-US" altLang="zh-CN" kern="100" dirty="0"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Times New Roman" panose="02020603050405020304" pitchFamily="18" charset="0"/>
              </a:rPr>
              <a:t>某个计算元素或存储出现故障，也不会导致数据的丢失。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D69E44-5D9A-2A6E-B67B-8F2FED07F46F}"/>
              </a:ext>
            </a:extLst>
          </p:cNvPr>
          <p:cNvSpPr/>
          <p:nvPr/>
        </p:nvSpPr>
        <p:spPr>
          <a:xfrm>
            <a:off x="599034" y="3115482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</a:rPr>
              <a:t>）高扩展性：在集群间分配任务数据，可方便的扩展数以千计的节点。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536706-54AE-8E21-425B-33094ADCA9DE}"/>
              </a:ext>
            </a:extLst>
          </p:cNvPr>
          <p:cNvSpPr/>
          <p:nvPr/>
        </p:nvSpPr>
        <p:spPr>
          <a:xfrm>
            <a:off x="1252939" y="378337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Hadoop102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3F07B4-AFEC-FD53-5964-CF3FECBECD6D}"/>
              </a:ext>
            </a:extLst>
          </p:cNvPr>
          <p:cNvSpPr/>
          <p:nvPr/>
        </p:nvSpPr>
        <p:spPr>
          <a:xfrm>
            <a:off x="3341171" y="378337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Hadoop103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29FE43-D88B-E6C3-75AB-C429F46B6046}"/>
              </a:ext>
            </a:extLst>
          </p:cNvPr>
          <p:cNvSpPr/>
          <p:nvPr/>
        </p:nvSpPr>
        <p:spPr>
          <a:xfrm>
            <a:off x="5357395" y="3783377"/>
            <a:ext cx="1512168" cy="5760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Hadoop104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E62E1E-6E20-7FC1-5BA8-E8F0D1917A1C}"/>
              </a:ext>
            </a:extLst>
          </p:cNvPr>
          <p:cNvSpPr/>
          <p:nvPr/>
        </p:nvSpPr>
        <p:spPr>
          <a:xfrm>
            <a:off x="2261051" y="4745501"/>
            <a:ext cx="151216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Hadoop105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DF68278-337E-595D-7656-9BE36BF3BD01}"/>
              </a:ext>
            </a:extLst>
          </p:cNvPr>
          <p:cNvSpPr/>
          <p:nvPr/>
        </p:nvSpPr>
        <p:spPr>
          <a:xfrm>
            <a:off x="4421291" y="4745501"/>
            <a:ext cx="1512168" cy="576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Hadoop106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55B629-1E34-198C-015C-3E2330E4A8DD}"/>
              </a:ext>
            </a:extLst>
          </p:cNvPr>
          <p:cNvSpPr txBox="1"/>
          <p:nvPr/>
        </p:nvSpPr>
        <p:spPr>
          <a:xfrm>
            <a:off x="599034" y="4745501"/>
            <a:ext cx="15121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双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11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Times New Roman" panose="02020603050405020304" pitchFamily="18" charset="0"/>
              </a:rPr>
              <a:t>618</a:t>
            </a:r>
            <a:r>
              <a:rPr lang="zh-CN" altLang="en-US" sz="1400" kern="100" dirty="0">
                <a:latin typeface="Times New Roman" panose="02020603050405020304" pitchFamily="18" charset="0"/>
              </a:rPr>
              <a:t>可以动态增加服务器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79CB339-A084-1124-3BF5-273386799356}"/>
              </a:ext>
            </a:extLst>
          </p:cNvPr>
          <p:cNvSpPr/>
          <p:nvPr/>
        </p:nvSpPr>
        <p:spPr>
          <a:xfrm>
            <a:off x="1280882" y="2093531"/>
            <a:ext cx="1512168" cy="6817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Hadoop102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C4A7911-4E41-63CD-839F-A3E213941633}"/>
              </a:ext>
            </a:extLst>
          </p:cNvPr>
          <p:cNvSpPr/>
          <p:nvPr/>
        </p:nvSpPr>
        <p:spPr>
          <a:xfrm>
            <a:off x="3369114" y="2093531"/>
            <a:ext cx="1512168" cy="6712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Hadoop103</a:t>
            </a:r>
            <a:endParaRPr lang="zh-CN" altLang="en-US" sz="14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EB7A29A-7B31-E31D-B95A-77C6C43EA0DA}"/>
              </a:ext>
            </a:extLst>
          </p:cNvPr>
          <p:cNvSpPr/>
          <p:nvPr/>
        </p:nvSpPr>
        <p:spPr>
          <a:xfrm>
            <a:off x="5385338" y="2093532"/>
            <a:ext cx="1512168" cy="6817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Hadoop104</a:t>
            </a:r>
            <a:endParaRPr lang="zh-CN" altLang="en-US" sz="1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636F39C-C72B-22A5-197E-F7FEB80875C9}"/>
              </a:ext>
            </a:extLst>
          </p:cNvPr>
          <p:cNvSpPr/>
          <p:nvPr/>
        </p:nvSpPr>
        <p:spPr>
          <a:xfrm>
            <a:off x="2523707" y="2539252"/>
            <a:ext cx="216024" cy="20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6936301-6B1A-DFDE-E1F5-B1858AE442CA}"/>
              </a:ext>
            </a:extLst>
          </p:cNvPr>
          <p:cNvSpPr/>
          <p:nvPr/>
        </p:nvSpPr>
        <p:spPr>
          <a:xfrm>
            <a:off x="4627881" y="2539409"/>
            <a:ext cx="216024" cy="20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AF2B9D-87C3-A99E-05E4-D707059DD87C}"/>
              </a:ext>
            </a:extLst>
          </p:cNvPr>
          <p:cNvSpPr/>
          <p:nvPr/>
        </p:nvSpPr>
        <p:spPr>
          <a:xfrm>
            <a:off x="6631834" y="2541289"/>
            <a:ext cx="216024" cy="2017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3367C58-AC65-2A14-D4EE-75D5FB55C74F}"/>
              </a:ext>
            </a:extLst>
          </p:cNvPr>
          <p:cNvSpPr/>
          <p:nvPr/>
        </p:nvSpPr>
        <p:spPr>
          <a:xfrm>
            <a:off x="1453021" y="2532979"/>
            <a:ext cx="216024" cy="20173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87C9BC2-12F2-6F56-AB91-85BE464A67ED}"/>
              </a:ext>
            </a:extLst>
          </p:cNvPr>
          <p:cNvSpPr/>
          <p:nvPr/>
        </p:nvSpPr>
        <p:spPr>
          <a:xfrm>
            <a:off x="3557195" y="2533136"/>
            <a:ext cx="216024" cy="20173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ED963CC-E7C4-54A8-26DC-578D388B2697}"/>
              </a:ext>
            </a:extLst>
          </p:cNvPr>
          <p:cNvSpPr/>
          <p:nvPr/>
        </p:nvSpPr>
        <p:spPr>
          <a:xfrm>
            <a:off x="5561148" y="2535016"/>
            <a:ext cx="216024" cy="20173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乘号 23">
            <a:extLst>
              <a:ext uri="{FF2B5EF4-FFF2-40B4-BE49-F238E27FC236}">
                <a16:creationId xmlns:a16="http://schemas.microsoft.com/office/drawing/2014/main" id="{13F18E6F-A853-2796-1C71-14485BB59553}"/>
              </a:ext>
            </a:extLst>
          </p:cNvPr>
          <p:cNvSpPr/>
          <p:nvPr/>
        </p:nvSpPr>
        <p:spPr>
          <a:xfrm>
            <a:off x="2477131" y="2512548"/>
            <a:ext cx="315919" cy="293899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7" grpId="0" animBg="1"/>
      <p:bldP spid="8" grpId="0" animBg="1"/>
      <p:bldP spid="9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97CE-73DA-FCC7-EA8C-6A534988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42">
            <a:extLst>
              <a:ext uri="{FF2B5EF4-FFF2-40B4-BE49-F238E27FC236}">
                <a16:creationId xmlns:a16="http://schemas.microsoft.com/office/drawing/2014/main" id="{3CE63477-A939-0CC0-7467-61CA857F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优势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C8AB75D-550F-F502-33A3-BDA65A99CB18}"/>
              </a:ext>
            </a:extLst>
          </p:cNvPr>
          <p:cNvSpPr/>
          <p:nvPr/>
        </p:nvSpPr>
        <p:spPr>
          <a:xfrm>
            <a:off x="431540" y="947410"/>
            <a:ext cx="8280920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        3</a:t>
            </a:r>
            <a:r>
              <a:rPr lang="zh-CN" altLang="zh-CN" kern="100" dirty="0">
                <a:latin typeface="Times New Roman" panose="02020603050405020304" pitchFamily="18" charset="0"/>
              </a:rPr>
              <a:t>）高效性：在</a:t>
            </a:r>
            <a:r>
              <a:rPr lang="en-US" altLang="zh-CN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kern="100" dirty="0">
                <a:latin typeface="Times New Roman" panose="02020603050405020304" pitchFamily="18" charset="0"/>
              </a:rPr>
              <a:t>的思想下，</a:t>
            </a:r>
            <a:r>
              <a:rPr lang="en-US" altLang="zh-CN" kern="100" dirty="0">
                <a:latin typeface="Times New Roman" panose="02020603050405020304" pitchFamily="18" charset="0"/>
              </a:rPr>
              <a:t>Hadoop</a:t>
            </a:r>
            <a:r>
              <a:rPr lang="zh-CN" altLang="zh-CN" kern="100" dirty="0">
                <a:latin typeface="Times New Roman" panose="02020603050405020304" pitchFamily="18" charset="0"/>
              </a:rPr>
              <a:t>是并行工作的，以加快任务处理速度。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B0F9F32-CBB3-9064-3A51-FE5E9DD32020}"/>
              </a:ext>
            </a:extLst>
          </p:cNvPr>
          <p:cNvSpPr/>
          <p:nvPr/>
        </p:nvSpPr>
        <p:spPr>
          <a:xfrm>
            <a:off x="611560" y="3595330"/>
            <a:ext cx="5544616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</a:rPr>
              <a:t>）高容错性：能够自动将失败的任务重新分配。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E29B37E-2B31-D4CE-A97D-EFBCE532D1FB}"/>
              </a:ext>
            </a:extLst>
          </p:cNvPr>
          <p:cNvSpPr/>
          <p:nvPr/>
        </p:nvSpPr>
        <p:spPr>
          <a:xfrm>
            <a:off x="1403648" y="2706547"/>
            <a:ext cx="151216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Hadoop102</a:t>
            </a:r>
            <a:endParaRPr lang="zh-CN" altLang="en-US" sz="1400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2A6FF14-650B-F3EB-CE39-B035E1826669}"/>
              </a:ext>
            </a:extLst>
          </p:cNvPr>
          <p:cNvSpPr/>
          <p:nvPr/>
        </p:nvSpPr>
        <p:spPr>
          <a:xfrm>
            <a:off x="3491880" y="2706547"/>
            <a:ext cx="151216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Hadoop103</a:t>
            </a:r>
            <a:endParaRPr lang="zh-CN" altLang="en-US" sz="1400" dirty="0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B71AC34-4777-9841-54EB-239BB8A15EC6}"/>
              </a:ext>
            </a:extLst>
          </p:cNvPr>
          <p:cNvSpPr/>
          <p:nvPr/>
        </p:nvSpPr>
        <p:spPr>
          <a:xfrm>
            <a:off x="5508104" y="2706547"/>
            <a:ext cx="151216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Hadoop104</a:t>
            </a:r>
            <a:endParaRPr lang="zh-CN" altLang="en-US" sz="1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7EED429-2789-8C2E-12E3-F57100B3E9DD}"/>
              </a:ext>
            </a:extLst>
          </p:cNvPr>
          <p:cNvSpPr/>
          <p:nvPr/>
        </p:nvSpPr>
        <p:spPr>
          <a:xfrm>
            <a:off x="1416623" y="1814997"/>
            <a:ext cx="1512168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Hadoop101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024866-2EBC-EB48-D4EA-EDA5181D5EAD}"/>
              </a:ext>
            </a:extLst>
          </p:cNvPr>
          <p:cNvSpPr txBox="1"/>
          <p:nvPr/>
        </p:nvSpPr>
        <p:spPr>
          <a:xfrm>
            <a:off x="424096" y="1932867"/>
            <a:ext cx="987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单台服务器工作</a:t>
            </a:r>
            <a:endParaRPr lang="zh-CN" altLang="en-US" sz="1400" dirty="0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BE07276-4A4F-D603-F360-561ECDC8E20F}"/>
              </a:ext>
            </a:extLst>
          </p:cNvPr>
          <p:cNvSpPr/>
          <p:nvPr/>
        </p:nvSpPr>
        <p:spPr>
          <a:xfrm>
            <a:off x="2051720" y="2309732"/>
            <a:ext cx="841067" cy="225345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计算任务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32C4A69-AE74-9C7E-89A1-03CD56D2D8B7}"/>
              </a:ext>
            </a:extLst>
          </p:cNvPr>
          <p:cNvSpPr txBox="1"/>
          <p:nvPr/>
        </p:nvSpPr>
        <p:spPr>
          <a:xfrm>
            <a:off x="394028" y="2912698"/>
            <a:ext cx="987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kern="100" dirty="0">
                <a:latin typeface="Times New Roman" panose="02020603050405020304" pitchFamily="18" charset="0"/>
              </a:rPr>
              <a:t>集群工作</a:t>
            </a:r>
            <a:endParaRPr lang="zh-CN" altLang="en-US" sz="1400" dirty="0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CBA849B6-E697-AF2D-1A07-02A46C97C639}"/>
              </a:ext>
            </a:extLst>
          </p:cNvPr>
          <p:cNvSpPr/>
          <p:nvPr/>
        </p:nvSpPr>
        <p:spPr>
          <a:xfrm>
            <a:off x="1885961" y="3209256"/>
            <a:ext cx="1006826" cy="217371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计算子任务</a:t>
            </a:r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DD3D6BCE-12EA-B5CA-DDB2-798045176D20}"/>
              </a:ext>
            </a:extLst>
          </p:cNvPr>
          <p:cNvSpPr/>
          <p:nvPr/>
        </p:nvSpPr>
        <p:spPr>
          <a:xfrm>
            <a:off x="3985708" y="3209256"/>
            <a:ext cx="1006826" cy="217371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计算子任务</a:t>
            </a:r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E7C15122-EA19-5E9E-467E-8DCDB3A1D2CC}"/>
              </a:ext>
            </a:extLst>
          </p:cNvPr>
          <p:cNvSpPr/>
          <p:nvPr/>
        </p:nvSpPr>
        <p:spPr>
          <a:xfrm>
            <a:off x="5940152" y="3201282"/>
            <a:ext cx="1055869" cy="22534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计算任务汇总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066D143-7729-B785-7904-D5970C27FA1E}"/>
              </a:ext>
            </a:extLst>
          </p:cNvPr>
          <p:cNvSpPr/>
          <p:nvPr/>
        </p:nvSpPr>
        <p:spPr>
          <a:xfrm>
            <a:off x="1377144" y="4259778"/>
            <a:ext cx="151216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Hadoop102</a:t>
            </a:r>
            <a:endParaRPr lang="zh-CN" altLang="en-US" sz="1400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AD28A9C-0576-3432-FD27-406243CD107D}"/>
              </a:ext>
            </a:extLst>
          </p:cNvPr>
          <p:cNvSpPr/>
          <p:nvPr/>
        </p:nvSpPr>
        <p:spPr>
          <a:xfrm>
            <a:off x="3465376" y="4259778"/>
            <a:ext cx="1512168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Hadoop103</a:t>
            </a:r>
            <a:endParaRPr lang="zh-CN" altLang="en-US" sz="14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FC8AD9C-369C-264E-5568-2D8FAC8C3BBD}"/>
              </a:ext>
            </a:extLst>
          </p:cNvPr>
          <p:cNvSpPr/>
          <p:nvPr/>
        </p:nvSpPr>
        <p:spPr>
          <a:xfrm>
            <a:off x="5481600" y="4259778"/>
            <a:ext cx="2690800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Hadoop104</a:t>
            </a:r>
            <a:endParaRPr lang="zh-CN" altLang="en-US" sz="1400" dirty="0"/>
          </a:p>
        </p:txBody>
      </p:sp>
      <p:sp>
        <p:nvSpPr>
          <p:cNvPr id="60" name="箭头: 五边形 59">
            <a:extLst>
              <a:ext uri="{FF2B5EF4-FFF2-40B4-BE49-F238E27FC236}">
                <a16:creationId xmlns:a16="http://schemas.microsoft.com/office/drawing/2014/main" id="{F3AB813C-7222-BAFF-C00A-3DBB2C6687F3}"/>
              </a:ext>
            </a:extLst>
          </p:cNvPr>
          <p:cNvSpPr/>
          <p:nvPr/>
        </p:nvSpPr>
        <p:spPr>
          <a:xfrm>
            <a:off x="1859457" y="4762487"/>
            <a:ext cx="1006826" cy="217371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计算子任务</a:t>
            </a:r>
          </a:p>
        </p:txBody>
      </p:sp>
      <p:sp>
        <p:nvSpPr>
          <p:cNvPr id="61" name="箭头: 五边形 60">
            <a:extLst>
              <a:ext uri="{FF2B5EF4-FFF2-40B4-BE49-F238E27FC236}">
                <a16:creationId xmlns:a16="http://schemas.microsoft.com/office/drawing/2014/main" id="{FB1A3BB0-0682-0687-F9B4-4A8EC6593E40}"/>
              </a:ext>
            </a:extLst>
          </p:cNvPr>
          <p:cNvSpPr/>
          <p:nvPr/>
        </p:nvSpPr>
        <p:spPr>
          <a:xfrm>
            <a:off x="3959204" y="4762487"/>
            <a:ext cx="1006826" cy="217371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计算子任务</a:t>
            </a:r>
          </a:p>
        </p:txBody>
      </p:sp>
      <p:sp>
        <p:nvSpPr>
          <p:cNvPr id="62" name="箭头: 五边形 61">
            <a:extLst>
              <a:ext uri="{FF2B5EF4-FFF2-40B4-BE49-F238E27FC236}">
                <a16:creationId xmlns:a16="http://schemas.microsoft.com/office/drawing/2014/main" id="{B149A24F-43E5-A292-9B7A-5D09D4579A45}"/>
              </a:ext>
            </a:extLst>
          </p:cNvPr>
          <p:cNvSpPr/>
          <p:nvPr/>
        </p:nvSpPr>
        <p:spPr>
          <a:xfrm>
            <a:off x="7005869" y="4741787"/>
            <a:ext cx="1055869" cy="225345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计算任务汇总</a:t>
            </a:r>
          </a:p>
        </p:txBody>
      </p:sp>
      <p:sp>
        <p:nvSpPr>
          <p:cNvPr id="63" name="乘号 62">
            <a:extLst>
              <a:ext uri="{FF2B5EF4-FFF2-40B4-BE49-F238E27FC236}">
                <a16:creationId xmlns:a16="http://schemas.microsoft.com/office/drawing/2014/main" id="{30A92F29-6E27-184C-9C6C-EA03754172B1}"/>
              </a:ext>
            </a:extLst>
          </p:cNvPr>
          <p:cNvSpPr/>
          <p:nvPr/>
        </p:nvSpPr>
        <p:spPr>
          <a:xfrm>
            <a:off x="4331161" y="4741787"/>
            <a:ext cx="315919" cy="293899"/>
          </a:xfrm>
          <a:prstGeom prst="mathMultipl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4" name="箭头: 五边形 63">
            <a:extLst>
              <a:ext uri="{FF2B5EF4-FFF2-40B4-BE49-F238E27FC236}">
                <a16:creationId xmlns:a16="http://schemas.microsoft.com/office/drawing/2014/main" id="{9950C55E-37BE-9A02-821F-5050D29A313C}"/>
              </a:ext>
            </a:extLst>
          </p:cNvPr>
          <p:cNvSpPr/>
          <p:nvPr/>
        </p:nvSpPr>
        <p:spPr>
          <a:xfrm>
            <a:off x="5652763" y="4749761"/>
            <a:ext cx="1006826" cy="217371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计算子任务</a:t>
            </a:r>
          </a:p>
        </p:txBody>
      </p: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4B6B9275-0122-A6A8-A203-6890F17339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4297" y="4131444"/>
            <a:ext cx="2033" cy="1694796"/>
          </a:xfrm>
          <a:prstGeom prst="bentConnector3">
            <a:avLst>
              <a:gd name="adj1" fmla="val 14716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D54E-CF64-B284-03AF-B523A88BB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365DE-B94C-5291-5540-0C4CD3F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</a:t>
            </a:r>
            <a:r>
              <a:rPr lang="zh-CN" altLang="en-US" dirty="0"/>
              <a:t>组成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2CE0600-CBA9-B686-E9CC-DED0669470AC}"/>
              </a:ext>
            </a:extLst>
          </p:cNvPr>
          <p:cNvSpPr/>
          <p:nvPr/>
        </p:nvSpPr>
        <p:spPr>
          <a:xfrm>
            <a:off x="191135" y="990362"/>
            <a:ext cx="3134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dirty="0">
                <a:solidFill>
                  <a:srgbClr val="FF0000"/>
                </a:solidFill>
              </a:rPr>
              <a:t>Hadoop1.x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2.x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3.x</a:t>
            </a:r>
            <a:r>
              <a:rPr lang="zh-CN" altLang="en-US" sz="2000" dirty="0">
                <a:solidFill>
                  <a:srgbClr val="FF0000"/>
                </a:solidFill>
              </a:rPr>
              <a:t>区别</a:t>
            </a:r>
          </a:p>
        </p:txBody>
      </p:sp>
      <p:sp>
        <p:nvSpPr>
          <p:cNvPr id="6" name="圆角矩形 141">
            <a:extLst>
              <a:ext uri="{FF2B5EF4-FFF2-40B4-BE49-F238E27FC236}">
                <a16:creationId xmlns:a16="http://schemas.microsoft.com/office/drawing/2014/main" id="{7CADBB46-0D21-5A6E-B64D-0B405D97E9B2}"/>
              </a:ext>
            </a:extLst>
          </p:cNvPr>
          <p:cNvSpPr/>
          <p:nvPr/>
        </p:nvSpPr>
        <p:spPr>
          <a:xfrm>
            <a:off x="4567066" y="1855930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0D95E0-69A0-05D2-6DE2-76910A3FD4B3}"/>
              </a:ext>
            </a:extLst>
          </p:cNvPr>
          <p:cNvSpPr/>
          <p:nvPr/>
        </p:nvSpPr>
        <p:spPr>
          <a:xfrm>
            <a:off x="4847254" y="2110216"/>
            <a:ext cx="2183362" cy="396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MapReduce</a:t>
            </a:r>
            <a:r>
              <a:rPr lang="zh-CN" altLang="en-US" sz="1600" dirty="0">
                <a:solidFill>
                  <a:srgbClr val="FF0000"/>
                </a:solidFill>
              </a:rPr>
              <a:t>（计算）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4B2BF2B-3461-2D78-835B-62BCB437BCFD}"/>
              </a:ext>
            </a:extLst>
          </p:cNvPr>
          <p:cNvSpPr/>
          <p:nvPr/>
        </p:nvSpPr>
        <p:spPr>
          <a:xfrm>
            <a:off x="4834580" y="3515890"/>
            <a:ext cx="2196036" cy="363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B19AE5-0FE5-19C9-A922-00873CBE3940}"/>
              </a:ext>
            </a:extLst>
          </p:cNvPr>
          <p:cNvSpPr/>
          <p:nvPr/>
        </p:nvSpPr>
        <p:spPr>
          <a:xfrm>
            <a:off x="4847254" y="2794791"/>
            <a:ext cx="2183362" cy="3782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Yarn</a:t>
            </a:r>
            <a:r>
              <a:rPr lang="zh-CN" altLang="en-US" sz="1600" dirty="0">
                <a:solidFill>
                  <a:srgbClr val="FF0000"/>
                </a:solidFill>
              </a:rPr>
              <a:t>（资源调度）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5B19-7E47-BB90-586C-DE9A7BAD3D47}"/>
              </a:ext>
            </a:extLst>
          </p:cNvPr>
          <p:cNvSpPr/>
          <p:nvPr/>
        </p:nvSpPr>
        <p:spPr>
          <a:xfrm>
            <a:off x="4834580" y="4156305"/>
            <a:ext cx="2196036" cy="630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03F4D1AC-28C9-13A0-0CC3-58AB7166A44A}"/>
              </a:ext>
            </a:extLst>
          </p:cNvPr>
          <p:cNvSpPr/>
          <p:nvPr/>
        </p:nvSpPr>
        <p:spPr>
          <a:xfrm>
            <a:off x="1470722" y="1855930"/>
            <a:ext cx="2772001" cy="31466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16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2B8A787-4070-9A88-86F0-9AA940182958}"/>
              </a:ext>
            </a:extLst>
          </p:cNvPr>
          <p:cNvSpPr/>
          <p:nvPr/>
        </p:nvSpPr>
        <p:spPr>
          <a:xfrm>
            <a:off x="1750910" y="2110215"/>
            <a:ext cx="2183362" cy="6214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MapReduce</a:t>
            </a:r>
            <a:endParaRPr lang="en-US" altLang="zh-CN" sz="1600" dirty="0"/>
          </a:p>
          <a:p>
            <a:pPr algn="ctr"/>
            <a:r>
              <a:rPr lang="zh-CN" altLang="en-US" sz="1600" dirty="0"/>
              <a:t>（计算</a:t>
            </a:r>
            <a:r>
              <a:rPr lang="en-US" altLang="zh-CN" sz="1600" dirty="0"/>
              <a:t>+</a:t>
            </a:r>
            <a:r>
              <a:rPr lang="zh-CN" altLang="en-US" sz="1600" dirty="0"/>
              <a:t>资源调度）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4B6C075-E557-F71D-F9FB-4F24DCABEB2E}"/>
              </a:ext>
            </a:extLst>
          </p:cNvPr>
          <p:cNvSpPr/>
          <p:nvPr/>
        </p:nvSpPr>
        <p:spPr>
          <a:xfrm>
            <a:off x="1738236" y="3501980"/>
            <a:ext cx="2196036" cy="3633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HDFS</a:t>
            </a:r>
            <a:r>
              <a:rPr lang="zh-CN" altLang="en-US" sz="1600" dirty="0"/>
              <a:t>（数据存储）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565B8C-64FC-52F8-D952-345B468253F9}"/>
              </a:ext>
            </a:extLst>
          </p:cNvPr>
          <p:cNvSpPr/>
          <p:nvPr/>
        </p:nvSpPr>
        <p:spPr>
          <a:xfrm>
            <a:off x="1738236" y="4156305"/>
            <a:ext cx="2196036" cy="6302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Common</a:t>
            </a:r>
            <a:r>
              <a:rPr lang="zh-CN" altLang="en-US" sz="1600" dirty="0"/>
              <a:t>（辅助工具）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23AB0C-5C8A-370A-13F5-1E198665FC01}"/>
              </a:ext>
            </a:extLst>
          </p:cNvPr>
          <p:cNvSpPr/>
          <p:nvPr/>
        </p:nvSpPr>
        <p:spPr>
          <a:xfrm flipH="1">
            <a:off x="1750910" y="5065308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Hadoop1.x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442704-7EA3-6FB7-D35C-AE86DCC79755}"/>
              </a:ext>
            </a:extLst>
          </p:cNvPr>
          <p:cNvSpPr/>
          <p:nvPr/>
        </p:nvSpPr>
        <p:spPr>
          <a:xfrm flipH="1">
            <a:off x="4970761" y="5051985"/>
            <a:ext cx="1872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>
                <a:solidFill>
                  <a:srgbClr val="FF0000"/>
                </a:solidFill>
              </a:rPr>
              <a:t>Hadoop2.x</a:t>
            </a:r>
            <a:r>
              <a:rPr lang="zh-CN" altLang="en-US" dirty="0">
                <a:solidFill>
                  <a:srgbClr val="FF0000"/>
                </a:solidFill>
              </a:rPr>
              <a:t>组成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DF68C8-35F7-0E10-70DD-ACCDC40FC744}"/>
              </a:ext>
            </a:extLst>
          </p:cNvPr>
          <p:cNvSpPr/>
          <p:nvPr/>
        </p:nvSpPr>
        <p:spPr>
          <a:xfrm>
            <a:off x="7663410" y="1692590"/>
            <a:ext cx="2448272" cy="374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kern="100" dirty="0">
                <a:latin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Hadoop1.x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时代，</a:t>
            </a:r>
            <a:r>
              <a:rPr lang="en-US" altLang="zh-CN" sz="1600" kern="100" dirty="0">
                <a:latin typeface="Times New Roman" panose="02020603050405020304" pitchFamily="18" charset="0"/>
              </a:rPr>
              <a:t>Hadoop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中的</a:t>
            </a:r>
            <a:r>
              <a:rPr lang="en-US" altLang="zh-CN" sz="1600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同时处理业务逻辑运算和资源的调度，耦合性较大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600" b="1" kern="100" dirty="0">
                <a:latin typeface="Times New Roman" panose="02020603050405020304" pitchFamily="18" charset="0"/>
              </a:rPr>
              <a:t>在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Hadoop2.x</a:t>
            </a:r>
            <a:r>
              <a:rPr lang="zh-CN" altLang="zh-CN" sz="1600" b="1" kern="100" dirty="0">
                <a:latin typeface="Times New Roman" panose="02020603050405020304" pitchFamily="18" charset="0"/>
              </a:rPr>
              <a:t>时代，增加了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。</a:t>
            </a:r>
            <a:r>
              <a:rPr lang="en-US" altLang="zh-CN" sz="1600" b="1" kern="100" dirty="0">
                <a:latin typeface="Times New Roman" panose="02020603050405020304" pitchFamily="18" charset="0"/>
              </a:rPr>
              <a:t>Yarn</a:t>
            </a:r>
            <a:r>
              <a:rPr lang="zh-CN" altLang="zh-CN" sz="1600" b="1" kern="100" dirty="0">
                <a:latin typeface="Times New Roman" panose="02020603050405020304" pitchFamily="18" charset="0"/>
              </a:rPr>
              <a:t>只负责资源的调度</a:t>
            </a:r>
            <a:r>
              <a:rPr lang="zh-CN" altLang="zh-CN" sz="1600" kern="100" dirty="0">
                <a:latin typeface="Times New Roman" panose="02020603050405020304" pitchFamily="18" charset="0"/>
              </a:rPr>
              <a:t>，</a:t>
            </a:r>
            <a:r>
              <a:rPr lang="en-US" altLang="zh-CN" sz="1600" b="1" kern="100" dirty="0" err="1">
                <a:latin typeface="Times New Roman" panose="02020603050405020304" pitchFamily="18" charset="0"/>
              </a:rPr>
              <a:t>MapReduce</a:t>
            </a:r>
            <a:r>
              <a:rPr lang="zh-CN" altLang="zh-CN" sz="1600" b="1" kern="100" dirty="0">
                <a:latin typeface="Times New Roman" panose="02020603050405020304" pitchFamily="18" charset="0"/>
              </a:rPr>
              <a:t>只负责运算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。</a:t>
            </a:r>
            <a:endParaRPr lang="en-US" altLang="zh-CN" sz="1600" kern="100" dirty="0">
              <a:latin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600" kern="100" dirty="0">
                <a:latin typeface="Times New Roman" panose="02020603050405020304" pitchFamily="18" charset="0"/>
              </a:rPr>
              <a:t>Hadoop3.x</a:t>
            </a:r>
            <a:r>
              <a:rPr lang="zh-CN" altLang="en-US" sz="1600" kern="100" dirty="0">
                <a:latin typeface="Times New Roman" panose="02020603050405020304" pitchFamily="18" charset="0"/>
              </a:rPr>
              <a:t>在组成上没有变化。</a:t>
            </a:r>
            <a:endParaRPr lang="zh-CN" altLang="zh-CN" sz="16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7a4b20b-7650-458d-85dc-7b93ca952651"/>
  <p:tag name="COMMONDATA" val="eyJoZGlkIjoiMGYyMTUxYWFlODRhODMyMTNmZGVjM2U0NTdlN2IzO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54.06874015748036,&quot;left&quot;:97.9007086614173,&quot;top&quot;:146.78842519685037,&quot;width&quot;:770.84551181102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>
          <a:glow rad="1346200">
            <a:schemeClr val="accent4">
              <a:satMod val="175000"/>
              <a:alpha val="40000"/>
            </a:schemeClr>
          </a:glow>
          <a:outerShdw blurRad="63500" sx="102000" sy="102000" algn="ctr" rotWithShape="0">
            <a:prstClr val="black">
              <a:alpha val="40000"/>
            </a:prstClr>
          </a:outerShdw>
        </a:effectLst>
      </a:spPr>
      <a:bodyPr wrap="square" lIns="181931" tIns="90965" rIns="181931" bIns="90965" rtlCol="0">
        <a:spAutoFit/>
      </a:bodyPr>
      <a:lstStyle>
        <a:defPPr algn="ctr" defTabSz="1169670">
          <a:lnSpc>
            <a:spcPct val="150000"/>
          </a:lnSpc>
          <a:defRPr sz="4400" dirty="0">
            <a:solidFill>
              <a:schemeClr val="bg1"/>
            </a:solidFill>
            <a:latin typeface="方正兰亭粗黑简体" panose="02000000000000000000" pitchFamily="2" charset="-122"/>
            <a:ea typeface="方正兰亭粗黑简体" panose="02000000000000000000" pitchFamily="2" charset="-122"/>
            <a:cs typeface="+mj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1172</Words>
  <Application>Microsoft Office PowerPoint</Application>
  <PresentationFormat>宽屏</PresentationFormat>
  <Paragraphs>218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方正兰亭粗黑简体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自定义设计方案</vt:lpstr>
      <vt:lpstr>1</vt:lpstr>
      <vt:lpstr>PowerPoint 演示文稿</vt:lpstr>
      <vt:lpstr>PowerPoint 演示文稿</vt:lpstr>
      <vt:lpstr>了解Hadoop</vt:lpstr>
      <vt:lpstr>了解Hadoop</vt:lpstr>
      <vt:lpstr>了解Hadoop</vt:lpstr>
      <vt:lpstr>了解Hadoop</vt:lpstr>
      <vt:lpstr>Hadoop优势</vt:lpstr>
      <vt:lpstr>Hadoop优势</vt:lpstr>
      <vt:lpstr>Hadoop组成</vt:lpstr>
      <vt:lpstr>Hadoop组成-HDFS</vt:lpstr>
      <vt:lpstr>Hadoop组成-YARN</vt:lpstr>
      <vt:lpstr>Hadoop组成-MapReduce</vt:lpstr>
      <vt:lpstr>HDFS、YARN、MR三者关系</vt:lpstr>
      <vt:lpstr>大数据技术生态体系</vt:lpstr>
      <vt:lpstr>课 后 任 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iflytek</dc:creator>
  <cp:lastModifiedBy>强强 何</cp:lastModifiedBy>
  <cp:revision>1802</cp:revision>
  <cp:lastPrinted>2020-05-20T07:11:00Z</cp:lastPrinted>
  <dcterms:created xsi:type="dcterms:W3CDTF">2018-12-27T03:01:00Z</dcterms:created>
  <dcterms:modified xsi:type="dcterms:W3CDTF">2025-02-07T02:24:18Z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F32CE89BCCD94ED4A03592387EE132A6_13</vt:lpwstr>
  </property>
  <property fmtid="{D5CDD505-2E9C-101B-9397-08002B2CF9AE}" pid="4" name="CWM1691a35055f011ef8000793d0000783d">
    <vt:lpwstr>CWMluuTViBt5cWCoavjY/W4bu5CbNLR5FASPz+6cdew+ulshq7sBSnLPCdamKGyrrmgy5xQiFOMIc9XG/w+lbNulg==</vt:lpwstr>
  </property>
</Properties>
</file>