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336" r:id="rId4"/>
    <p:sldId id="337" r:id="rId5"/>
    <p:sldId id="338" r:id="rId6"/>
    <p:sldId id="316" r:id="rId7"/>
    <p:sldId id="339" r:id="rId8"/>
    <p:sldId id="340" r:id="rId9"/>
    <p:sldId id="341" r:id="rId10"/>
    <p:sldId id="342" r:id="rId11"/>
    <p:sldId id="343" r:id="rId12"/>
    <p:sldId id="344" r:id="rId13"/>
    <p:sldId id="335" r:id="rId14"/>
    <p:sldId id="259" r:id="rId15"/>
    <p:sldId id="260" r:id="rId16"/>
    <p:sldId id="261" r:id="rId17"/>
    <p:sldId id="262" r:id="rId18"/>
    <p:sldId id="263" r:id="rId19"/>
    <p:sldId id="280" r:id="rId20"/>
    <p:sldId id="265" r:id="rId21"/>
    <p:sldId id="281" r:id="rId22"/>
    <p:sldId id="282" r:id="rId23"/>
    <p:sldId id="283" r:id="rId24"/>
    <p:sldId id="269" r:id="rId25"/>
    <p:sldId id="284" r:id="rId26"/>
    <p:sldId id="270" r:id="rId27"/>
    <p:sldId id="268" r:id="rId28"/>
    <p:sldId id="271" r:id="rId29"/>
    <p:sldId id="286" r:id="rId30"/>
    <p:sldId id="278" r:id="rId31"/>
    <p:sldId id="289" r:id="rId32"/>
    <p:sldId id="290" r:id="rId33"/>
    <p:sldId id="292" r:id="rId34"/>
    <p:sldId id="294" r:id="rId35"/>
    <p:sldId id="295" r:id="rId36"/>
    <p:sldId id="299" r:id="rId37"/>
    <p:sldId id="301" r:id="rId38"/>
    <p:sldId id="300" r:id="rId39"/>
    <p:sldId id="303" r:id="rId40"/>
    <p:sldId id="322" r:id="rId41"/>
    <p:sldId id="323" r:id="rId42"/>
    <p:sldId id="324" r:id="rId43"/>
    <p:sldId id="325" r:id="rId44"/>
    <p:sldId id="326" r:id="rId45"/>
    <p:sldId id="328" r:id="rId46"/>
    <p:sldId id="329" r:id="rId47"/>
    <p:sldId id="330" r:id="rId48"/>
    <p:sldId id="297" r:id="rId49"/>
    <p:sldId id="317" r:id="rId50"/>
    <p:sldId id="298" r:id="rId51"/>
    <p:sldId id="309" r:id="rId52"/>
    <p:sldId id="310" r:id="rId53"/>
    <p:sldId id="318" r:id="rId54"/>
    <p:sldId id="319" r:id="rId55"/>
    <p:sldId id="320" r:id="rId56"/>
    <p:sldId id="321" r:id="rId57"/>
    <p:sldId id="315" r:id="rId58"/>
    <p:sldId id="334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147\sgd-data\dat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192.168.1.147\sgd-data\QuantLab2.r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数据系统与回测系统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盛冠达资产</a:t>
            </a:r>
          </a:p>
        </p:txBody>
      </p:sp>
    </p:spTree>
    <p:extLst>
      <p:ext uri="{BB962C8B-B14F-4D97-AF65-F5344CB8AC3E}">
        <p14:creationId xmlns:p14="http://schemas.microsoft.com/office/powerpoint/2010/main" val="217937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2FA94-A484-4295-B1B8-768E3EFC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添加引用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9305F9-6F2B-4653-8F25-EE6AE8F3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9" y="2046520"/>
            <a:ext cx="5561296" cy="4240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A801B3-A3AB-454C-9E16-EED00833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6" y="2240493"/>
            <a:ext cx="5790785" cy="40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73F0D-0333-4AF2-918E-C08C661B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添加引用：不复制到本地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9816FB-0D8B-4A3B-8BAA-4620B7F6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65" y="2396230"/>
            <a:ext cx="4694110" cy="41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C71A-724D-4B5B-9EDA-07FB642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20C68-D7F1-4084-B5B3-32013FAA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（生成）输出路径：</a:t>
            </a:r>
            <a:r>
              <a:rPr lang="en-US" altLang="zh-CN" dirty="0"/>
              <a:t> d:\QuantLab2\Strategies</a:t>
            </a:r>
          </a:p>
          <a:p>
            <a:r>
              <a:rPr lang="zh-CN" altLang="en-US" dirty="0"/>
              <a:t>（调试）启动可执行文件：</a:t>
            </a:r>
            <a:r>
              <a:rPr lang="en-US" altLang="zh-CN" dirty="0"/>
              <a:t>d:\QuantLab2\SunnyTrader.QuantLab.Client_x64.exe</a:t>
            </a:r>
          </a:p>
          <a:p>
            <a:r>
              <a:rPr lang="zh-CN" altLang="en-US" dirty="0"/>
              <a:t>（调试）工作目录：</a:t>
            </a:r>
            <a:r>
              <a:rPr lang="en-US" altLang="zh-CN" dirty="0"/>
              <a:t> d:\QuantLab2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05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界面操作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1.1 </a:t>
            </a:r>
            <a:r>
              <a:rPr lang="zh-CN" altLang="en-US" sz="2400" dirty="0"/>
              <a:t>任务管理</a:t>
            </a:r>
            <a:endParaRPr lang="en-US" altLang="zh-CN" sz="2400" dirty="0"/>
          </a:p>
          <a:p>
            <a:r>
              <a:rPr lang="en-US" altLang="zh-CN" sz="2400" dirty="0"/>
              <a:t>1.2 </a:t>
            </a:r>
            <a:r>
              <a:rPr lang="zh-CN" altLang="en-US" sz="2400" dirty="0"/>
              <a:t>策略配比</a:t>
            </a:r>
            <a:endParaRPr lang="en-US" altLang="zh-CN" sz="2400" dirty="0"/>
          </a:p>
          <a:p>
            <a:r>
              <a:rPr lang="en-US" altLang="zh-CN" sz="2400" dirty="0"/>
              <a:t>1.3 </a:t>
            </a:r>
            <a:r>
              <a:rPr lang="zh-CN" altLang="en-US" sz="2400" dirty="0"/>
              <a:t>实盘连接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771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任务管理：载入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起始时间</a:t>
            </a:r>
            <a:endParaRPr lang="en-US" altLang="zh-CN" sz="2400" dirty="0"/>
          </a:p>
          <a:p>
            <a:r>
              <a:rPr lang="zh-CN" altLang="en-US" sz="2400" dirty="0"/>
              <a:t>参数选择与编辑</a:t>
            </a:r>
            <a:endParaRPr lang="en-US" altLang="zh-CN" sz="2400" dirty="0"/>
          </a:p>
          <a:p>
            <a:r>
              <a:rPr lang="zh-CN" altLang="en-US" sz="2400" dirty="0"/>
              <a:t>初始资金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48" y="2239298"/>
            <a:ext cx="57340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任务管理：基本操作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启停</a:t>
            </a:r>
            <a:endParaRPr lang="en-US" altLang="zh-CN" dirty="0"/>
          </a:p>
          <a:p>
            <a:r>
              <a:rPr lang="zh-CN" altLang="en-US" dirty="0"/>
              <a:t>删除</a:t>
            </a:r>
            <a:endParaRPr lang="en-US" altLang="zh-CN" dirty="0"/>
          </a:p>
          <a:p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初始资金修改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726" y="2145484"/>
            <a:ext cx="7223752" cy="45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任务操作：高级控制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并发控制</a:t>
            </a:r>
            <a:endParaRPr lang="en-US" altLang="zh-CN" sz="2400" dirty="0"/>
          </a:p>
          <a:p>
            <a:r>
              <a:rPr lang="zh-CN" altLang="en-US" sz="2400" dirty="0"/>
              <a:t>捕获异常</a:t>
            </a:r>
            <a:endParaRPr lang="en-US" altLang="zh-CN" sz="2400" dirty="0"/>
          </a:p>
          <a:p>
            <a:r>
              <a:rPr lang="zh-CN" altLang="en-US" sz="2400" dirty="0"/>
              <a:t>指标选项</a:t>
            </a:r>
            <a:endParaRPr lang="en-US" altLang="zh-CN" sz="2400" dirty="0"/>
          </a:p>
          <a:p>
            <a:r>
              <a:rPr lang="zh-CN" altLang="en-US" sz="2400" dirty="0"/>
              <a:t>控制台选项</a:t>
            </a:r>
            <a:endParaRPr lang="en-US" altLang="zh-CN" sz="2400" dirty="0"/>
          </a:p>
          <a:p>
            <a:r>
              <a:rPr lang="zh-CN" altLang="en-US" sz="2400" dirty="0"/>
              <a:t>任务保存与载入</a:t>
            </a:r>
            <a:endParaRPr lang="en-US" altLang="zh-CN" sz="2400" dirty="0"/>
          </a:p>
          <a:p>
            <a:r>
              <a:rPr lang="en-US" altLang="zh-CN" sz="2400" dirty="0"/>
              <a:t>CSV</a:t>
            </a:r>
            <a:r>
              <a:rPr lang="zh-CN" altLang="en-US" sz="2400" dirty="0"/>
              <a:t>导出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632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策略配比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指标选择</a:t>
            </a:r>
            <a:endParaRPr lang="en-US" altLang="zh-CN" sz="2400" dirty="0"/>
          </a:p>
          <a:p>
            <a:r>
              <a:rPr lang="zh-CN" altLang="en-US" sz="2400" dirty="0"/>
              <a:t>配比选择</a:t>
            </a:r>
            <a:endParaRPr lang="en-US" altLang="zh-CN" sz="2400" dirty="0"/>
          </a:p>
          <a:p>
            <a:pPr lvl="1"/>
            <a:r>
              <a:rPr lang="zh-CN" altLang="en-US" sz="2000" dirty="0"/>
              <a:t>批量编辑</a:t>
            </a:r>
            <a:endParaRPr lang="en-US" altLang="zh-CN" sz="2000" dirty="0"/>
          </a:p>
          <a:p>
            <a:r>
              <a:rPr lang="zh-CN" altLang="en-US" sz="2400" dirty="0"/>
              <a:t>初始资金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0" y="2222287"/>
            <a:ext cx="7563708" cy="44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策略编写指南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2.1 Tick</a:t>
            </a:r>
            <a:r>
              <a:rPr lang="zh-CN" altLang="en-US" sz="2400" dirty="0"/>
              <a:t>策略</a:t>
            </a:r>
            <a:endParaRPr lang="en-US" altLang="zh-CN" sz="2400" dirty="0"/>
          </a:p>
          <a:p>
            <a:r>
              <a:rPr lang="en-US" altLang="zh-CN" sz="2400" dirty="0"/>
              <a:t>2.2 K</a:t>
            </a:r>
            <a:r>
              <a:rPr lang="zh-CN" altLang="en-US" sz="2400" dirty="0"/>
              <a:t>线策略</a:t>
            </a:r>
            <a:endParaRPr lang="en-US" altLang="zh-CN" sz="2400" dirty="0"/>
          </a:p>
          <a:p>
            <a:r>
              <a:rPr lang="en-US" altLang="zh-CN" sz="2400" dirty="0"/>
              <a:t>2.3 </a:t>
            </a:r>
            <a:r>
              <a:rPr lang="zh-CN" altLang="en-US" sz="2400" dirty="0"/>
              <a:t>性能建议</a:t>
            </a:r>
            <a:endParaRPr lang="en-US" altLang="zh-CN" sz="2400" dirty="0"/>
          </a:p>
          <a:p>
            <a:r>
              <a:rPr lang="en-US" altLang="zh-CN" sz="2400" dirty="0"/>
              <a:t>2.4 </a:t>
            </a:r>
            <a:r>
              <a:rPr lang="zh-CN" altLang="en-US" sz="2400" dirty="0"/>
              <a:t>实盘运行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2779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Tick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2.1.1 </a:t>
            </a:r>
            <a:r>
              <a:rPr lang="zh-CN" altLang="en-US" sz="2400" dirty="0"/>
              <a:t>基本结构</a:t>
            </a:r>
            <a:endParaRPr lang="en-US" altLang="zh-CN" sz="2400" dirty="0"/>
          </a:p>
          <a:p>
            <a:r>
              <a:rPr lang="en-US" altLang="zh-CN" sz="2400" dirty="0"/>
              <a:t>2.1.2 </a:t>
            </a:r>
            <a:r>
              <a:rPr lang="zh-CN" altLang="en-US" sz="2400" dirty="0"/>
              <a:t>参数指定</a:t>
            </a:r>
            <a:endParaRPr lang="en-US" altLang="zh-CN" sz="2400" dirty="0"/>
          </a:p>
          <a:p>
            <a:r>
              <a:rPr lang="en-US" altLang="zh-CN" sz="2400" dirty="0"/>
              <a:t>2.1.3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r>
              <a:rPr lang="en-US" altLang="zh-CN" sz="2400" dirty="0"/>
              <a:t>2.1.4 </a:t>
            </a:r>
            <a:r>
              <a:rPr lang="zh-CN" altLang="en-US" sz="2400" dirty="0"/>
              <a:t>常用操作</a:t>
            </a:r>
            <a:endParaRPr lang="en-US" altLang="zh-CN" sz="2400" dirty="0"/>
          </a:p>
          <a:p>
            <a:r>
              <a:rPr lang="en-US" altLang="zh-CN" sz="2400" dirty="0"/>
              <a:t>2.1.5 </a:t>
            </a:r>
            <a:r>
              <a:rPr lang="zh-CN" altLang="en-US" sz="2400" dirty="0"/>
              <a:t>数据工具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41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回测平台架构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Level 1 </a:t>
            </a:r>
            <a:r>
              <a:rPr lang="zh-CN" altLang="en-US" sz="2400" dirty="0"/>
              <a:t>基于文件的数据系统（跨平台，跨语言）</a:t>
            </a:r>
            <a:endParaRPr lang="en-US" altLang="zh-CN" sz="2400" dirty="0"/>
          </a:p>
          <a:p>
            <a:r>
              <a:rPr lang="en-US" altLang="zh-CN" sz="2400" dirty="0"/>
              <a:t>Level 2 (.NET 5.0) </a:t>
            </a:r>
            <a:r>
              <a:rPr lang="zh-CN" altLang="en-US" sz="2400" dirty="0"/>
              <a:t>数据</a:t>
            </a:r>
            <a:r>
              <a:rPr lang="en-US" altLang="zh-CN" sz="2400"/>
              <a:t>API</a:t>
            </a:r>
          </a:p>
          <a:p>
            <a:r>
              <a:rPr lang="en-US" altLang="zh-CN" sz="2400"/>
              <a:t>Level </a:t>
            </a:r>
            <a:r>
              <a:rPr lang="en-US" altLang="zh-CN" sz="2400" dirty="0"/>
              <a:t>3 (.NET 5.0) QUANTLAB</a:t>
            </a:r>
          </a:p>
        </p:txBody>
      </p:sp>
    </p:spTree>
    <p:extLst>
      <p:ext uri="{BB962C8B-B14F-4D97-AF65-F5344CB8AC3E}">
        <p14:creationId xmlns:p14="http://schemas.microsoft.com/office/powerpoint/2010/main" val="109111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Tick</a:t>
            </a:r>
            <a:r>
              <a:rPr lang="zh-CN" altLang="en-US" dirty="0"/>
              <a:t>策略：基本结构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public abstract class </a:t>
            </a:r>
            <a:r>
              <a:rPr lang="en-US" altLang="zh-CN" dirty="0" err="1"/>
              <a:t>TestStrategy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Init</a:t>
            </a:r>
            <a:r>
              <a:rPr lang="en-US" altLang="zh-CN" dirty="0"/>
              <a:t>(); // </a:t>
            </a:r>
            <a:r>
              <a:rPr lang="zh-CN" altLang="en-US" dirty="0"/>
              <a:t>整个回测开始前执行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BeforeTrading</a:t>
            </a:r>
            <a:r>
              <a:rPr lang="en-US" altLang="zh-CN" dirty="0"/>
              <a:t>(); // </a:t>
            </a:r>
            <a:r>
              <a:rPr lang="zh-CN" altLang="en-US" dirty="0"/>
              <a:t>每日回测开始前执行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data); // </a:t>
            </a:r>
            <a:r>
              <a:rPr lang="zh-CN" altLang="en-US" dirty="0"/>
              <a:t>行情到达时执行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AfterTrading</a:t>
            </a:r>
            <a:r>
              <a:rPr lang="en-US" altLang="zh-CN" dirty="0"/>
              <a:t>(); // </a:t>
            </a:r>
            <a:r>
              <a:rPr lang="zh-CN" altLang="en-US" dirty="0"/>
              <a:t>每日回测结束后执行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Finish(); // </a:t>
            </a:r>
            <a:r>
              <a:rPr lang="zh-CN" altLang="en-US" dirty="0"/>
              <a:t>整个回测结束时执行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Tick</a:t>
            </a:r>
            <a:r>
              <a:rPr lang="zh-CN" altLang="en-US" dirty="0"/>
              <a:t>策略：参数指定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循环取值</a:t>
            </a:r>
          </a:p>
          <a:p>
            <a:r>
              <a:rPr lang="zh-CN" altLang="en-US" sz="3600" dirty="0"/>
              <a:t>数组遍历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1656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Tick</a:t>
            </a:r>
            <a:r>
              <a:rPr lang="zh-CN" altLang="en-US" dirty="0"/>
              <a:t>策略：参数指定 循环取值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支持类型：</a:t>
            </a:r>
            <a:r>
              <a:rPr lang="en-US" altLang="zh-CN" sz="2400" dirty="0"/>
              <a:t>double, float, Decimal,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long, byte, char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StrategyParams</a:t>
            </a:r>
            <a:r>
              <a:rPr lang="en-US" altLang="zh-CN" dirty="0"/>
              <a:t>(</a:t>
            </a:r>
            <a:r>
              <a:rPr lang="en-US" altLang="zh-CN" dirty="0" err="1"/>
              <a:t>ParamName</a:t>
            </a:r>
            <a:r>
              <a:rPr lang="en-US" altLang="zh-CN" dirty="0"/>
              <a:t> = “</a:t>
            </a:r>
            <a:r>
              <a:rPr lang="zh-CN" altLang="en-US" dirty="0"/>
              <a:t>均线长度</a:t>
            </a:r>
            <a:r>
              <a:rPr lang="en-US" altLang="zh-CN" dirty="0"/>
              <a:t>", </a:t>
            </a:r>
            <a:r>
              <a:rPr lang="en-US" altLang="zh-CN" dirty="0" err="1"/>
              <a:t>StartPoint</a:t>
            </a:r>
            <a:r>
              <a:rPr lang="en-US" altLang="zh-CN" dirty="0"/>
              <a:t> = 30, </a:t>
            </a:r>
            <a:r>
              <a:rPr lang="en-US" altLang="zh-CN" dirty="0" err="1"/>
              <a:t>EndPoint</a:t>
            </a:r>
            <a:r>
              <a:rPr lang="en-US" altLang="zh-CN" dirty="0"/>
              <a:t> = 120, Step = 10, </a:t>
            </a:r>
            <a:r>
              <a:rPr lang="en-US" altLang="zh-CN" dirty="0" err="1"/>
              <a:t>TraversalFlag</a:t>
            </a:r>
            <a:r>
              <a:rPr lang="en-US" altLang="zh-CN" dirty="0"/>
              <a:t> = true)]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Interval;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StrategyParams</a:t>
            </a:r>
            <a:r>
              <a:rPr lang="en-US" altLang="zh-CN" dirty="0"/>
              <a:t>(</a:t>
            </a:r>
            <a:r>
              <a:rPr lang="en-US" altLang="zh-CN" dirty="0" err="1"/>
              <a:t>ParamName</a:t>
            </a:r>
            <a:r>
              <a:rPr lang="en-US" altLang="zh-CN" dirty="0"/>
              <a:t> = “</a:t>
            </a:r>
            <a:r>
              <a:rPr lang="zh-CN" altLang="en-US" dirty="0"/>
              <a:t>止损点</a:t>
            </a:r>
            <a:r>
              <a:rPr lang="en-US" altLang="zh-CN" dirty="0"/>
              <a:t>”, </a:t>
            </a:r>
            <a:r>
              <a:rPr lang="en-US" altLang="zh-CN" dirty="0" err="1"/>
              <a:t>StartPoint</a:t>
            </a:r>
            <a:r>
              <a:rPr lang="en-US" altLang="zh-CN" dirty="0"/>
              <a:t> = 0.01, </a:t>
            </a:r>
            <a:r>
              <a:rPr lang="en-US" altLang="zh-CN" dirty="0" err="1"/>
              <a:t>EndPoint</a:t>
            </a:r>
            <a:r>
              <a:rPr lang="en-US" altLang="zh-CN" dirty="0"/>
              <a:t> = 0.05, Step = 0.01, </a:t>
            </a:r>
            <a:r>
              <a:rPr lang="en-US" altLang="zh-CN" dirty="0" err="1"/>
              <a:t>TraversalFlag</a:t>
            </a:r>
            <a:r>
              <a:rPr lang="en-US" altLang="zh-CN" dirty="0"/>
              <a:t> = true)]</a:t>
            </a:r>
          </a:p>
          <a:p>
            <a:pPr marL="0" indent="0">
              <a:buNone/>
            </a:pPr>
            <a:r>
              <a:rPr lang="en-US" altLang="zh-CN" dirty="0"/>
              <a:t>public double Stop;</a:t>
            </a:r>
          </a:p>
        </p:txBody>
      </p:sp>
    </p:spTree>
    <p:extLst>
      <p:ext uri="{BB962C8B-B14F-4D97-AF65-F5344CB8AC3E}">
        <p14:creationId xmlns:p14="http://schemas.microsoft.com/office/powerpoint/2010/main" val="236706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Tick</a:t>
            </a:r>
            <a:r>
              <a:rPr lang="zh-CN" altLang="en-US" dirty="0"/>
              <a:t>策略：参数指定 数组遍历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支持类型：所有基本类型</a:t>
            </a:r>
            <a:r>
              <a:rPr lang="en-US" altLang="zh-CN" dirty="0"/>
              <a:t>(string, </a:t>
            </a:r>
            <a:r>
              <a:rPr lang="en-US" altLang="zh-CN" dirty="0" err="1"/>
              <a:t>enum</a:t>
            </a:r>
            <a:r>
              <a:rPr lang="en-US" altLang="zh-CN" dirty="0"/>
              <a:t>, bool, </a:t>
            </a:r>
            <a:r>
              <a:rPr lang="en-US" altLang="zh-CN" dirty="0" err="1"/>
              <a:t>int</a:t>
            </a:r>
            <a:r>
              <a:rPr lang="en-US" altLang="zh-CN" dirty="0"/>
              <a:t>, double, </a:t>
            </a:r>
            <a:r>
              <a:rPr lang="zh-CN" altLang="en-US" dirty="0"/>
              <a:t>数组</a:t>
            </a:r>
            <a:r>
              <a:rPr lang="en-US" altLang="zh-CN" dirty="0"/>
              <a:t>…)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StrategyParams</a:t>
            </a:r>
            <a:r>
              <a:rPr lang="en-US" altLang="zh-CN" dirty="0"/>
              <a:t>(</a:t>
            </a:r>
            <a:r>
              <a:rPr lang="en-US" altLang="zh-CN" dirty="0" err="1"/>
              <a:t>ParamName</a:t>
            </a:r>
            <a:r>
              <a:rPr lang="en-US" altLang="zh-CN" dirty="0"/>
              <a:t> = "</a:t>
            </a:r>
            <a:r>
              <a:rPr lang="zh-CN" altLang="en-US" dirty="0"/>
              <a:t>品种</a:t>
            </a:r>
            <a:r>
              <a:rPr lang="en-US" altLang="zh-CN" dirty="0"/>
              <a:t>", </a:t>
            </a:r>
            <a:r>
              <a:rPr lang="en-US" altLang="zh-CN" dirty="0" err="1"/>
              <a:t>ValueList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new object[]</a:t>
            </a:r>
            <a:r>
              <a:rPr lang="en-US" altLang="zh-CN" dirty="0"/>
              <a:t> { "</a:t>
            </a:r>
            <a:r>
              <a:rPr lang="en-US" altLang="zh-CN" dirty="0" err="1"/>
              <a:t>ru</a:t>
            </a:r>
            <a:r>
              <a:rPr lang="en-US" altLang="zh-CN" dirty="0"/>
              <a:t>", "ta", "l", "pp", "ma", "</a:t>
            </a:r>
            <a:r>
              <a:rPr lang="en-US" altLang="zh-CN" dirty="0" err="1"/>
              <a:t>bu</a:t>
            </a:r>
            <a:r>
              <a:rPr lang="en-US" altLang="zh-CN" dirty="0"/>
              <a:t>", "</a:t>
            </a:r>
            <a:r>
              <a:rPr lang="en-US" altLang="zh-CN" dirty="0" err="1"/>
              <a:t>rb</a:t>
            </a:r>
            <a:r>
              <a:rPr lang="en-US" altLang="zh-CN" dirty="0"/>
              <a:t>", "</a:t>
            </a:r>
            <a:r>
              <a:rPr lang="en-US" altLang="zh-CN" dirty="0" err="1"/>
              <a:t>hc</a:t>
            </a:r>
            <a:r>
              <a:rPr lang="en-US" altLang="zh-CN" dirty="0"/>
              <a:t>", "</a:t>
            </a:r>
            <a:r>
              <a:rPr lang="en-US" altLang="zh-CN" dirty="0" err="1"/>
              <a:t>i</a:t>
            </a:r>
            <a:r>
              <a:rPr lang="en-US" altLang="zh-CN" dirty="0"/>
              <a:t>", "j", "</a:t>
            </a:r>
            <a:r>
              <a:rPr lang="en-US" altLang="zh-CN" dirty="0" err="1"/>
              <a:t>jm</a:t>
            </a:r>
            <a:r>
              <a:rPr lang="en-US" altLang="zh-CN" dirty="0"/>
              <a:t>", "</a:t>
            </a:r>
            <a:r>
              <a:rPr lang="en-US" altLang="zh-CN" dirty="0" err="1"/>
              <a:t>zc</a:t>
            </a:r>
            <a:r>
              <a:rPr lang="en-US" altLang="zh-CN" dirty="0"/>
              <a:t>", "cu", "al", "</a:t>
            </a:r>
            <a:r>
              <a:rPr lang="en-US" altLang="zh-CN" dirty="0" err="1"/>
              <a:t>zn</a:t>
            </a:r>
            <a:r>
              <a:rPr lang="en-US" altLang="zh-CN" dirty="0"/>
              <a:t>", "</a:t>
            </a:r>
            <a:r>
              <a:rPr lang="en-US" altLang="zh-CN" dirty="0" err="1"/>
              <a:t>ni</a:t>
            </a:r>
            <a:r>
              <a:rPr lang="en-US" altLang="zh-CN" dirty="0"/>
              <a:t>", "au", "ag" })]</a:t>
            </a:r>
          </a:p>
          <a:p>
            <a:pPr marL="0" indent="0">
              <a:buNone/>
            </a:pPr>
            <a:r>
              <a:rPr lang="en-US" altLang="zh-CN" dirty="0"/>
              <a:t>public string Prefix;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StrategyParams</a:t>
            </a:r>
            <a:r>
              <a:rPr lang="en-US" altLang="zh-CN" dirty="0"/>
              <a:t>(</a:t>
            </a:r>
            <a:r>
              <a:rPr lang="en-US" altLang="zh-CN" dirty="0" err="1"/>
              <a:t>ParamName</a:t>
            </a:r>
            <a:r>
              <a:rPr lang="en-US" altLang="zh-CN" dirty="0"/>
              <a:t> = “K</a:t>
            </a:r>
            <a:r>
              <a:rPr lang="zh-CN" altLang="en-US" dirty="0"/>
              <a:t>线类型</a:t>
            </a:r>
            <a:r>
              <a:rPr lang="en-US" altLang="zh-CN" dirty="0"/>
              <a:t>", </a:t>
            </a:r>
            <a:r>
              <a:rPr lang="en-US" altLang="zh-CN" dirty="0" err="1"/>
              <a:t>ValueList</a:t>
            </a:r>
            <a:r>
              <a:rPr lang="en-US" altLang="zh-CN" dirty="0"/>
              <a:t> = new object[] { </a:t>
            </a:r>
            <a:r>
              <a:rPr lang="en-US" altLang="zh-CN" dirty="0" err="1"/>
              <a:t>CandleUnit.MINUTE</a:t>
            </a:r>
            <a:r>
              <a:rPr lang="en-US" altLang="zh-CN" dirty="0"/>
              <a:t>, </a:t>
            </a:r>
            <a:r>
              <a:rPr lang="en-US" altLang="zh-CN" dirty="0" err="1"/>
              <a:t>CandleUnit.DAY</a:t>
            </a:r>
            <a:r>
              <a:rPr lang="en-US" altLang="zh-CN" dirty="0"/>
              <a:t> })]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CandleUnit</a:t>
            </a:r>
            <a:r>
              <a:rPr lang="en-US" altLang="zh-CN" dirty="0"/>
              <a:t> Unit;</a:t>
            </a:r>
          </a:p>
        </p:txBody>
      </p:sp>
    </p:spTree>
    <p:extLst>
      <p:ext uri="{BB962C8B-B14F-4D97-AF65-F5344CB8AC3E}">
        <p14:creationId xmlns:p14="http://schemas.microsoft.com/office/powerpoint/2010/main" val="319177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Tick</a:t>
            </a:r>
            <a:r>
              <a:rPr lang="zh-CN" altLang="en-US" dirty="0"/>
              <a:t>策略：</a:t>
            </a:r>
            <a:r>
              <a:rPr lang="en-US" altLang="zh-CN" dirty="0"/>
              <a:t>Instrument</a:t>
            </a:r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600" dirty="0"/>
              <a:t>描述一个期货合约、股票或商品指数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用来订阅行情、下单、查询仓位等</a:t>
            </a:r>
            <a:endParaRPr lang="en-US" altLang="zh-CN" sz="2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struct</a:t>
            </a:r>
            <a:r>
              <a:rPr lang="en-US" altLang="zh-CN" dirty="0"/>
              <a:t> Instrument {</a:t>
            </a:r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MarketType</a:t>
            </a:r>
            <a:r>
              <a:rPr lang="en-US" altLang="zh-CN" dirty="0"/>
              <a:t> </a:t>
            </a:r>
            <a:r>
              <a:rPr lang="en-US" altLang="zh-CN" dirty="0" err="1"/>
              <a:t>marketType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EnumExchangeIDType</a:t>
            </a:r>
            <a:r>
              <a:rPr lang="en-US" altLang="zh-CN" dirty="0"/>
              <a:t> </a:t>
            </a:r>
            <a:r>
              <a:rPr lang="en-US" altLang="zh-CN" dirty="0" err="1"/>
              <a:t>exchangeID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instrumentID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MarketType</a:t>
            </a:r>
            <a:r>
              <a:rPr lang="en-US" altLang="zh-CN" dirty="0"/>
              <a:t> : byte {</a:t>
            </a:r>
          </a:p>
          <a:p>
            <a:pPr marL="457200" lvl="1" indent="0">
              <a:buNone/>
            </a:pPr>
            <a:r>
              <a:rPr lang="en-US" altLang="zh-CN" dirty="0"/>
              <a:t>FUTURE, STOCK, FUTURE_INDEX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3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Tick</a:t>
            </a:r>
            <a:r>
              <a:rPr lang="zh-CN" altLang="en-US" dirty="0"/>
              <a:t>策略：</a:t>
            </a:r>
            <a:r>
              <a:rPr lang="en-US" altLang="zh-CN" dirty="0"/>
              <a:t>Instrument</a:t>
            </a:r>
            <a:r>
              <a:rPr lang="zh-CN" altLang="en-US" dirty="0"/>
              <a:t>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Instrument cu = Future(“cu1609”);</a:t>
            </a:r>
          </a:p>
          <a:p>
            <a:pPr marL="0" indent="0">
              <a:buNone/>
            </a:pPr>
            <a:r>
              <a:rPr lang="en-US" altLang="zh-CN" dirty="0"/>
              <a:t>Instrument s510300 = Stock(SSE, “510300”);</a:t>
            </a:r>
          </a:p>
          <a:p>
            <a:pPr marL="0" indent="0">
              <a:buNone/>
            </a:pPr>
            <a:r>
              <a:rPr lang="en-US" altLang="zh-CN" dirty="0"/>
              <a:t>Instrument </a:t>
            </a:r>
            <a:r>
              <a:rPr lang="en-US" altLang="zh-CN" dirty="0" err="1"/>
              <a:t>cuIndex</a:t>
            </a:r>
            <a:r>
              <a:rPr lang="en-US" altLang="zh-CN" dirty="0"/>
              <a:t> = </a:t>
            </a:r>
            <a:r>
              <a:rPr lang="en-US" altLang="zh-CN" dirty="0" err="1"/>
              <a:t>FutureIndex</a:t>
            </a:r>
            <a:r>
              <a:rPr lang="en-US" altLang="zh-CN" dirty="0"/>
              <a:t>(“cu”);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DailyRecord</a:t>
            </a:r>
            <a:r>
              <a:rPr lang="en-US" altLang="zh-CN" dirty="0"/>
              <a:t> daily = …</a:t>
            </a:r>
          </a:p>
          <a:p>
            <a:pPr marL="0" indent="0">
              <a:buNone/>
            </a:pPr>
            <a:r>
              <a:rPr lang="en-US" altLang="zh-CN" dirty="0"/>
              <a:t>Instrument cu = </a:t>
            </a:r>
            <a:r>
              <a:rPr lang="en-US" altLang="zh-CN" dirty="0" err="1"/>
              <a:t>daily.instrument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102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Tick</a:t>
            </a:r>
            <a:r>
              <a:rPr lang="zh-CN" altLang="en-US" dirty="0"/>
              <a:t>策略：</a:t>
            </a:r>
            <a:r>
              <a:rPr lang="en-US" altLang="zh-CN" dirty="0"/>
              <a:t>Instrument</a:t>
            </a:r>
            <a:r>
              <a:rPr lang="zh-CN" altLang="en-US" dirty="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支持作为</a:t>
            </a:r>
            <a:r>
              <a:rPr lang="en-US" altLang="zh-CN" dirty="0"/>
              <a:t>Dictionary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，如</a:t>
            </a:r>
            <a:r>
              <a:rPr lang="en-US" altLang="zh-CN" dirty="0"/>
              <a:t>: </a:t>
            </a:r>
            <a:r>
              <a:rPr lang="en-US" altLang="zh-CN" dirty="0" err="1"/>
              <a:t>var</a:t>
            </a:r>
            <a:r>
              <a:rPr lang="en-US" altLang="zh-CN" dirty="0"/>
              <a:t> positions = Dictionary&lt;Instrument, Position&gt;();</a:t>
            </a:r>
          </a:p>
          <a:p>
            <a:r>
              <a:rPr lang="zh-CN" altLang="en-US" dirty="0"/>
              <a:t>支持相等比较，并自动忽略大小写</a:t>
            </a:r>
            <a:endParaRPr lang="en-US" altLang="zh-CN" dirty="0"/>
          </a:p>
          <a:p>
            <a:pPr lvl="1"/>
            <a:r>
              <a:rPr lang="en-US" altLang="zh-CN" dirty="0" err="1"/>
              <a:t>QuantLab</a:t>
            </a:r>
            <a:r>
              <a:rPr lang="zh-CN" altLang="en-US" dirty="0"/>
              <a:t>对所有的</a:t>
            </a:r>
            <a:r>
              <a:rPr lang="en-US" altLang="zh-CN" dirty="0"/>
              <a:t>Code</a:t>
            </a:r>
            <a:r>
              <a:rPr lang="zh-CN" altLang="en-US" dirty="0"/>
              <a:t>均忽略大小写，在实盘时可以自动纠正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 err="1"/>
              <a:t>IEqualityComparer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/>
              <a:t>Equals, </a:t>
            </a:r>
            <a:r>
              <a:rPr lang="en-US" altLang="zh-CN" dirty="0" err="1"/>
              <a:t>GetHashCode</a:t>
            </a:r>
            <a:r>
              <a:rPr lang="en-US" altLang="zh-CN" dirty="0"/>
              <a:t>, operator==, operator !=</a:t>
            </a:r>
          </a:p>
        </p:txBody>
      </p:sp>
    </p:spTree>
    <p:extLst>
      <p:ext uri="{BB962C8B-B14F-4D97-AF65-F5344CB8AC3E}">
        <p14:creationId xmlns:p14="http://schemas.microsoft.com/office/powerpoint/2010/main" val="429192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Tick</a:t>
            </a:r>
            <a:r>
              <a:rPr lang="zh-CN" altLang="en-US" dirty="0"/>
              <a:t>策略：</a:t>
            </a:r>
            <a:r>
              <a:rPr lang="en-US" altLang="zh-CN" dirty="0" err="1"/>
              <a:t>DailyRecord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MarketType</a:t>
            </a:r>
            <a:r>
              <a:rPr lang="en-US" altLang="zh-CN" dirty="0"/>
              <a:t> </a:t>
            </a:r>
            <a:r>
              <a:rPr lang="en-US" altLang="zh-CN" dirty="0" err="1"/>
              <a:t>marketType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EnumExchangeIDType</a:t>
            </a:r>
            <a:r>
              <a:rPr lang="en-US" altLang="zh-CN" dirty="0"/>
              <a:t> </a:t>
            </a:r>
            <a:r>
              <a:rPr lang="en-US" altLang="zh-CN" dirty="0" err="1"/>
              <a:t>exchangeID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instrumentID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Instrument </a:t>
            </a:r>
            <a:r>
              <a:rPr lang="en-US" altLang="zh-CN" dirty="0" err="1"/>
              <a:t>instrument</a:t>
            </a:r>
            <a:r>
              <a:rPr lang="en-US" altLang="zh-CN" dirty="0"/>
              <a:t> { get; }</a:t>
            </a:r>
          </a:p>
          <a:p>
            <a:endParaRPr lang="en-US" altLang="zh-CN" dirty="0"/>
          </a:p>
          <a:p>
            <a:r>
              <a:rPr lang="en-US" altLang="zh-CN" dirty="0"/>
              <a:t>String date;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lastPrice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preSettlementPrice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preClosePrice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preOpenInterest</a:t>
            </a:r>
            <a:r>
              <a:rPr lang="en-US" altLang="zh-CN" dirty="0"/>
              <a:t>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double </a:t>
            </a:r>
            <a:r>
              <a:rPr lang="en-US" altLang="zh-CN" dirty="0" err="1"/>
              <a:t>openPrice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closePrice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openInterest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volume;</a:t>
            </a:r>
          </a:p>
          <a:p>
            <a:r>
              <a:rPr lang="en-US" altLang="zh-CN" dirty="0"/>
              <a:t>double turnover;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settlementPrice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upperLimitPrice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lowerLimitPrice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lowestPrice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</a:t>
            </a:r>
            <a:r>
              <a:rPr lang="en-US" altLang="zh-CN" dirty="0" err="1"/>
              <a:t>highestPrice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49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Tick</a:t>
            </a:r>
            <a:r>
              <a:rPr lang="zh-CN" altLang="en-US" dirty="0"/>
              <a:t>策略：</a:t>
            </a:r>
            <a:r>
              <a:rPr lang="en-US" altLang="zh-CN" dirty="0" err="1"/>
              <a:t>FastQuotaData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FastQuotaData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QuotaData</a:t>
            </a:r>
            <a:r>
              <a:rPr lang="zh-CN" altLang="en-US" sz="2400" dirty="0"/>
              <a:t>的</a:t>
            </a:r>
            <a:r>
              <a:rPr lang="en-US" altLang="zh-CN" sz="2400" dirty="0"/>
              <a:t>class</a:t>
            </a:r>
            <a:r>
              <a:rPr lang="zh-CN" altLang="en-US" sz="2400" dirty="0"/>
              <a:t>版本</a:t>
            </a:r>
            <a:endParaRPr lang="en-US" altLang="zh-CN" sz="2400" dirty="0"/>
          </a:p>
          <a:p>
            <a:r>
              <a:rPr lang="zh-CN" altLang="en-US" sz="2400" dirty="0"/>
              <a:t>在回测系统中均使用</a:t>
            </a:r>
            <a:r>
              <a:rPr lang="en-US" altLang="zh-CN" sz="2400" dirty="0" err="1"/>
              <a:t>FastQuotaData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不要在回测里面去改变传进来</a:t>
            </a:r>
            <a:r>
              <a:rPr lang="en-US" altLang="zh-CN" sz="2400" dirty="0" err="1">
                <a:solidFill>
                  <a:srgbClr val="FF0000"/>
                </a:solidFill>
              </a:rPr>
              <a:t>FastQuotaData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DailyRecord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</a:rPr>
              <a:t>CandleData</a:t>
            </a:r>
            <a:r>
              <a:rPr lang="zh-CN" altLang="en-US" sz="2400" dirty="0">
                <a:solidFill>
                  <a:srgbClr val="FF0000"/>
                </a:solidFill>
              </a:rPr>
              <a:t>等对象的内容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34742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Tick</a:t>
            </a:r>
            <a:r>
              <a:rPr lang="zh-CN" altLang="en-US" dirty="0"/>
              <a:t>策略：</a:t>
            </a:r>
            <a:r>
              <a:rPr lang="en-US" altLang="zh-CN" dirty="0" err="1"/>
              <a:t>FastQuotaData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l1[0].</a:t>
            </a:r>
            <a:r>
              <a:rPr lang="en-US" altLang="zh-CN" dirty="0" err="1"/>
              <a:t>LastPrice</a:t>
            </a:r>
            <a:r>
              <a:rPr lang="en-US" altLang="zh-CN" dirty="0"/>
              <a:t> = 3.3;</a:t>
            </a:r>
          </a:p>
          <a:p>
            <a:r>
              <a:rPr lang="en-US" altLang="zh-CN" dirty="0"/>
              <a:t>l2[0].</a:t>
            </a:r>
            <a:r>
              <a:rPr lang="en-US" altLang="zh-CN" dirty="0" err="1"/>
              <a:t>LastPrice</a:t>
            </a:r>
            <a:r>
              <a:rPr lang="en-US" altLang="zh-CN" dirty="0"/>
              <a:t> = 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不要在回测里面去改变传进来</a:t>
            </a:r>
            <a:r>
              <a:rPr lang="en-US" altLang="zh-CN" dirty="0" err="1">
                <a:solidFill>
                  <a:srgbClr val="FF0000"/>
                </a:solidFill>
              </a:rPr>
              <a:t>FastQuotaData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DailyRecord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CandleData</a:t>
            </a:r>
            <a:r>
              <a:rPr lang="zh-CN" altLang="en-US" dirty="0">
                <a:solidFill>
                  <a:srgbClr val="FF0000"/>
                </a:solidFill>
              </a:rPr>
              <a:t>等对象的内容</a:t>
            </a:r>
          </a:p>
        </p:txBody>
      </p:sp>
    </p:spTree>
    <p:extLst>
      <p:ext uri="{BB962C8B-B14F-4D97-AF65-F5344CB8AC3E}">
        <p14:creationId xmlns:p14="http://schemas.microsoft.com/office/powerpoint/2010/main" val="148070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/>
              <a:t>数据位置：</a:t>
            </a:r>
            <a:endParaRPr lang="en-US" altLang="zh-CN" sz="2400" dirty="0"/>
          </a:p>
          <a:p>
            <a:pPr lvl="1"/>
            <a:r>
              <a:rPr lang="en-US" altLang="zh-CN" sz="2200" dirty="0"/>
              <a:t>Windows</a:t>
            </a:r>
            <a:r>
              <a:rPr lang="zh-CN" altLang="en-US" sz="2200" dirty="0"/>
              <a:t>共享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hlinkClick r:id="rId2" action="ppaction://hlinkfile"/>
              </a:rPr>
              <a:t>\\192.168.1.147\sgd-data\data</a:t>
            </a:r>
            <a:endParaRPr lang="en-US" altLang="zh-CN" sz="2200" dirty="0"/>
          </a:p>
          <a:p>
            <a:pPr lvl="1"/>
            <a:r>
              <a:rPr lang="en-US" altLang="zh-CN" sz="2200" dirty="0"/>
              <a:t>Linux NFS: </a:t>
            </a:r>
            <a:r>
              <a:rPr lang="en-US" altLang="zh-CN" sz="2200" dirty="0" err="1"/>
              <a:t>sudo</a:t>
            </a:r>
            <a:r>
              <a:rPr lang="en-US" altLang="zh-CN" sz="2200" dirty="0"/>
              <a:t> mount 192.168.1.147:/</a:t>
            </a:r>
            <a:r>
              <a:rPr lang="en-US" altLang="zh-CN" sz="2200" dirty="0" err="1"/>
              <a:t>sgd</a:t>
            </a:r>
            <a:r>
              <a:rPr lang="en-US" altLang="zh-CN" sz="2200" dirty="0"/>
              <a:t>-data /</a:t>
            </a:r>
            <a:r>
              <a:rPr lang="en-US" altLang="zh-CN" sz="2200" dirty="0" err="1"/>
              <a:t>sgd</a:t>
            </a:r>
            <a:r>
              <a:rPr lang="en-US" altLang="zh-CN" sz="2200" dirty="0"/>
              <a:t>-data</a:t>
            </a:r>
          </a:p>
          <a:p>
            <a:pPr lvl="1"/>
            <a:r>
              <a:rPr lang="zh-CN" altLang="en-US" sz="2200" dirty="0"/>
              <a:t>用户名：</a:t>
            </a:r>
            <a:r>
              <a:rPr lang="en-US" altLang="zh-CN" sz="2200" dirty="0"/>
              <a:t>traders </a:t>
            </a:r>
          </a:p>
          <a:p>
            <a:pPr lvl="1"/>
            <a:r>
              <a:rPr lang="zh-CN" altLang="en-US" sz="2200" dirty="0"/>
              <a:t>密码：</a:t>
            </a:r>
            <a:r>
              <a:rPr lang="en-US" altLang="zh-CN" sz="2200" dirty="0"/>
              <a:t>ab**21</a:t>
            </a:r>
          </a:p>
          <a:p>
            <a:r>
              <a:rPr lang="zh-CN" altLang="en-US" sz="2400" dirty="0"/>
              <a:t>数据格式：</a:t>
            </a:r>
            <a:endParaRPr lang="en-US" altLang="zh-CN" sz="2400" dirty="0"/>
          </a:p>
          <a:p>
            <a:pPr lvl="1"/>
            <a:r>
              <a:rPr lang="en-US" altLang="zh-CN" sz="2200" dirty="0"/>
              <a:t>csv.gz (</a:t>
            </a:r>
            <a:r>
              <a:rPr lang="zh-CN" altLang="en-US" sz="2200" dirty="0"/>
              <a:t>适合</a:t>
            </a:r>
            <a:r>
              <a:rPr lang="en-US" altLang="zh-CN" sz="2200" dirty="0"/>
              <a:t>python pandas)</a:t>
            </a:r>
          </a:p>
          <a:p>
            <a:pPr lvl="1"/>
            <a:r>
              <a:rPr lang="en-US" altLang="zh-CN" sz="2200" dirty="0"/>
              <a:t>pb.gz (</a:t>
            </a:r>
            <a:r>
              <a:rPr lang="zh-CN" altLang="en-US" sz="2200" dirty="0"/>
              <a:t>适合</a:t>
            </a:r>
            <a:r>
              <a:rPr lang="en-US" altLang="zh-CN" sz="2200" dirty="0"/>
              <a:t>C++, C#</a:t>
            </a:r>
            <a:r>
              <a:rPr lang="zh-CN" altLang="en-US" sz="2200" dirty="0"/>
              <a:t>等</a:t>
            </a:r>
            <a:r>
              <a:rPr lang="en-US" altLang="zh-CN" sz="2200" dirty="0"/>
              <a:t>)</a:t>
            </a:r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947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 </a:t>
            </a:r>
            <a:r>
              <a:rPr lang="en-US" altLang="zh-CN" dirty="0" err="1"/>
              <a:t>TestCase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TestCase</a:t>
            </a:r>
            <a:r>
              <a:rPr lang="zh-CN" altLang="en-US" dirty="0"/>
              <a:t>是</a:t>
            </a:r>
            <a:r>
              <a:rPr lang="en-US" altLang="zh-CN" dirty="0" err="1"/>
              <a:t>TestStrategy</a:t>
            </a:r>
            <a:r>
              <a:rPr lang="zh-CN" altLang="en-US" dirty="0"/>
              <a:t>的宿主，提供所有策略要用到的功能：</a:t>
            </a:r>
            <a:endParaRPr lang="en-US" altLang="zh-CN" dirty="0"/>
          </a:p>
          <a:p>
            <a:pPr lvl="1"/>
            <a:r>
              <a:rPr lang="zh-CN" altLang="en-US" dirty="0"/>
              <a:t>配置股票</a:t>
            </a:r>
            <a:r>
              <a:rPr lang="en-US" altLang="zh-CN" dirty="0"/>
              <a:t>/</a:t>
            </a:r>
            <a:r>
              <a:rPr lang="zh-CN" altLang="en-US" dirty="0"/>
              <a:t>期货的各种参数（手续费、乘数）</a:t>
            </a:r>
            <a:endParaRPr lang="en-US" altLang="zh-CN" dirty="0"/>
          </a:p>
          <a:p>
            <a:pPr lvl="1"/>
            <a:r>
              <a:rPr lang="zh-CN" altLang="en-US" dirty="0"/>
              <a:t>订阅行情</a:t>
            </a:r>
            <a:endParaRPr lang="en-US" altLang="zh-CN" dirty="0"/>
          </a:p>
          <a:p>
            <a:pPr lvl="1"/>
            <a:r>
              <a:rPr lang="zh-CN" altLang="en-US" dirty="0"/>
              <a:t>下单</a:t>
            </a:r>
            <a:endParaRPr lang="en-US" altLang="zh-CN" dirty="0"/>
          </a:p>
          <a:p>
            <a:pPr lvl="1"/>
            <a:r>
              <a:rPr lang="zh-CN" altLang="en-US" dirty="0"/>
              <a:t>查询仓位</a:t>
            </a:r>
            <a:endParaRPr lang="en-US" altLang="zh-CN" dirty="0"/>
          </a:p>
          <a:p>
            <a:pPr lvl="1"/>
            <a:r>
              <a:rPr lang="zh-CN" altLang="en-US" dirty="0"/>
              <a:t>查询订单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585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 配置股票参数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() {</a:t>
            </a:r>
          </a:p>
          <a:p>
            <a:pPr marL="857250" lvl="2" indent="0">
              <a:buNone/>
            </a:pPr>
            <a:r>
              <a:rPr lang="en-US" altLang="zh-CN" dirty="0" err="1"/>
              <a:t>TestCase.ConfigInstrument</a:t>
            </a:r>
            <a:r>
              <a:rPr lang="en-US" altLang="zh-CN" dirty="0"/>
              <a:t>(</a:t>
            </a:r>
          </a:p>
          <a:p>
            <a:pPr marL="1314450" lvl="3" indent="0">
              <a:buNone/>
            </a:pPr>
            <a:r>
              <a:rPr lang="en-US" altLang="zh-CN" dirty="0"/>
              <a:t>instrument, </a:t>
            </a:r>
            <a:r>
              <a:rPr lang="en-US" altLang="zh-CN" dirty="0" err="1"/>
              <a:t>feeRateOpen</a:t>
            </a:r>
            <a:r>
              <a:rPr lang="en-US" altLang="zh-CN" dirty="0"/>
              <a:t>, </a:t>
            </a:r>
            <a:r>
              <a:rPr lang="en-US" altLang="zh-CN" dirty="0" err="1"/>
              <a:t>tradeCostOpen</a:t>
            </a:r>
            <a:r>
              <a:rPr lang="en-US" altLang="zh-CN" dirty="0"/>
              <a:t>,</a:t>
            </a:r>
          </a:p>
          <a:p>
            <a:pPr marL="1314450" lvl="3" indent="0">
              <a:buNone/>
            </a:pPr>
            <a:r>
              <a:rPr lang="en-US" altLang="zh-CN" dirty="0"/>
              <a:t>multiplier);</a:t>
            </a:r>
          </a:p>
          <a:p>
            <a:pPr marL="857250" lvl="2" indent="0">
              <a:buNone/>
            </a:pPr>
            <a:r>
              <a:rPr lang="en-US" altLang="zh-CN" dirty="0" err="1"/>
              <a:t>TestCase.ConfigInstrument</a:t>
            </a:r>
            <a:r>
              <a:rPr lang="en-US" altLang="zh-CN" dirty="0"/>
              <a:t>(</a:t>
            </a:r>
          </a:p>
          <a:p>
            <a:pPr marL="1314450" lvl="3" indent="0">
              <a:buNone/>
            </a:pPr>
            <a:r>
              <a:rPr lang="en-US" altLang="zh-CN" dirty="0"/>
              <a:t>instrument2, </a:t>
            </a:r>
            <a:r>
              <a:rPr lang="en-US" altLang="zh-CN" dirty="0" err="1"/>
              <a:t>feeRateOpen</a:t>
            </a:r>
            <a:r>
              <a:rPr lang="en-US" altLang="zh-CN" dirty="0"/>
              <a:t>, </a:t>
            </a:r>
            <a:r>
              <a:rPr lang="en-US" altLang="zh-CN" dirty="0" err="1"/>
              <a:t>tradeCostOpen</a:t>
            </a:r>
            <a:r>
              <a:rPr lang="en-US" altLang="zh-CN" dirty="0"/>
              <a:t>,</a:t>
            </a:r>
          </a:p>
          <a:p>
            <a:pPr marL="1314450" lvl="3" indent="0">
              <a:buNone/>
            </a:pPr>
            <a:r>
              <a:rPr lang="en-US" altLang="zh-CN" dirty="0" err="1"/>
              <a:t>feeRateCloseToday</a:t>
            </a:r>
            <a:r>
              <a:rPr lang="en-US" altLang="zh-CN" dirty="0"/>
              <a:t>, </a:t>
            </a:r>
            <a:r>
              <a:rPr lang="en-US" altLang="zh-CN" dirty="0" err="1"/>
              <a:t>tradeCostCloseToday</a:t>
            </a:r>
            <a:r>
              <a:rPr lang="en-US" altLang="zh-CN" dirty="0"/>
              <a:t>,</a:t>
            </a:r>
          </a:p>
          <a:p>
            <a:pPr marL="1314450" lvl="3" indent="0">
              <a:buNone/>
            </a:pPr>
            <a:r>
              <a:rPr lang="en-US" altLang="zh-CN" dirty="0" err="1"/>
              <a:t>feeRateCloseYesterday</a:t>
            </a:r>
            <a:r>
              <a:rPr lang="en-US" altLang="zh-CN" dirty="0"/>
              <a:t>, </a:t>
            </a:r>
            <a:r>
              <a:rPr lang="en-US" altLang="zh-CN" dirty="0" err="1"/>
              <a:t>tradeCostCloseYesterday</a:t>
            </a:r>
            <a:r>
              <a:rPr lang="en-US" altLang="zh-CN" dirty="0"/>
              <a:t>,</a:t>
            </a:r>
          </a:p>
          <a:p>
            <a:pPr marL="1314450" lvl="3" indent="0">
              <a:buNone/>
            </a:pPr>
            <a:r>
              <a:rPr lang="en-US" altLang="zh-CN" dirty="0"/>
              <a:t>multiplier);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这里是在</a:t>
            </a:r>
            <a:r>
              <a:rPr lang="en-US" altLang="zh-CN" dirty="0"/>
              <a:t>Init()</a:t>
            </a:r>
            <a:r>
              <a:rPr lang="zh-CN" altLang="en-US" dirty="0"/>
              <a:t>中配置的，如果每天的参数发生变化，请在</a:t>
            </a:r>
            <a:r>
              <a:rPr lang="en-US" altLang="zh-CN" dirty="0" err="1"/>
              <a:t>BeforeTrading</a:t>
            </a:r>
            <a:r>
              <a:rPr lang="en-US" altLang="zh-CN" dirty="0"/>
              <a:t>()</a:t>
            </a:r>
            <a:r>
              <a:rPr lang="zh-CN" altLang="en-US"/>
              <a:t>中调用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42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策略：订阅行情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BeforeTrading</a:t>
            </a:r>
            <a:r>
              <a:rPr lang="en-US" altLang="zh-CN" dirty="0"/>
              <a:t>() {</a:t>
            </a:r>
          </a:p>
          <a:p>
            <a:pPr marL="857250" lvl="2" indent="0">
              <a:buNone/>
            </a:pPr>
            <a:r>
              <a:rPr lang="en-US" altLang="zh-CN" dirty="0" err="1"/>
              <a:t>TestCase.SubMarketData</a:t>
            </a:r>
            <a:r>
              <a:rPr lang="en-US" altLang="zh-CN" dirty="0"/>
              <a:t>(instrument);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SubMarketData</a:t>
            </a:r>
            <a:r>
              <a:rPr lang="zh-CN" altLang="en-US" dirty="0"/>
              <a:t>只能在</a:t>
            </a:r>
            <a:r>
              <a:rPr lang="en-US" altLang="zh-CN" dirty="0" err="1"/>
              <a:t>BeforeTrading</a:t>
            </a:r>
            <a:r>
              <a:rPr lang="zh-CN" altLang="en-US" dirty="0"/>
              <a:t>里调用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6573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策略：下单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 {</a:t>
            </a:r>
          </a:p>
          <a:p>
            <a:pPr marL="857250" lvl="2" indent="0">
              <a:buNone/>
            </a:pPr>
            <a:r>
              <a:rPr lang="en-US" altLang="zh-CN" dirty="0" err="1"/>
              <a:t>TestCase.MarketOrder</a:t>
            </a:r>
            <a:r>
              <a:rPr lang="en-US" altLang="zh-CN" dirty="0"/>
              <a:t>(instrument, SELL, OPEN, 10, </a:t>
            </a:r>
            <a:r>
              <a:rPr lang="en-US" altLang="zh-CN" dirty="0" err="1"/>
              <a:t>data.BidPrice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下单前，合约必须已经通过</a:t>
            </a:r>
            <a:r>
              <a:rPr lang="en-US" altLang="zh-CN" dirty="0" err="1"/>
              <a:t>ConfigInstrument</a:t>
            </a:r>
            <a:r>
              <a:rPr lang="en-US" altLang="zh-CN" dirty="0"/>
              <a:t>/</a:t>
            </a:r>
            <a:r>
              <a:rPr lang="en-US" altLang="zh-CN" dirty="0" err="1"/>
              <a:t>SubMarketData</a:t>
            </a:r>
            <a:r>
              <a:rPr lang="zh-CN" altLang="en-US" dirty="0"/>
              <a:t>进行配置</a:t>
            </a:r>
            <a:endParaRPr lang="en-US" altLang="zh-CN" dirty="0"/>
          </a:p>
          <a:p>
            <a:pPr lvl="1"/>
            <a:r>
              <a:rPr lang="en-US" altLang="zh-CN" dirty="0" err="1"/>
              <a:t>MarketOrder</a:t>
            </a:r>
            <a:r>
              <a:rPr lang="zh-CN" altLang="en-US" dirty="0"/>
              <a:t>可以在</a:t>
            </a:r>
            <a:r>
              <a:rPr lang="en-US" altLang="zh-CN" dirty="0" err="1"/>
              <a:t>BeforeTrading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OnDataArrive</a:t>
            </a:r>
            <a:r>
              <a:rPr lang="zh-CN" altLang="en-US" dirty="0"/>
              <a:t>，</a:t>
            </a:r>
            <a:r>
              <a:rPr lang="en-US" altLang="zh-CN" dirty="0" err="1"/>
              <a:t>AfterTrading</a:t>
            </a:r>
            <a:r>
              <a:rPr lang="zh-CN" altLang="en-US" dirty="0"/>
              <a:t>中调用</a:t>
            </a:r>
            <a:endParaRPr lang="en-US" altLang="zh-CN" dirty="0"/>
          </a:p>
          <a:p>
            <a:pPr lvl="2"/>
            <a:r>
              <a:rPr lang="en-US" altLang="zh-CN" dirty="0" err="1"/>
              <a:t>BeforeTrading</a:t>
            </a:r>
            <a:r>
              <a:rPr lang="zh-CN" altLang="en-US" dirty="0"/>
              <a:t>：下单时间昨日</a:t>
            </a:r>
            <a:r>
              <a:rPr lang="en-US" altLang="zh-CN" dirty="0"/>
              <a:t>20:00</a:t>
            </a:r>
          </a:p>
          <a:p>
            <a:pPr lvl="2"/>
            <a:r>
              <a:rPr lang="en-US" altLang="zh-CN" dirty="0" err="1"/>
              <a:t>OnDataArrive</a:t>
            </a:r>
            <a:r>
              <a:rPr lang="zh-CN" altLang="en-US" dirty="0"/>
              <a:t>：下单时间当前</a:t>
            </a:r>
            <a:r>
              <a:rPr lang="en-US" altLang="zh-CN" dirty="0"/>
              <a:t>Quota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2"/>
            <a:r>
              <a:rPr lang="en-US" altLang="zh-CN" dirty="0" err="1"/>
              <a:t>AfterTrading</a:t>
            </a:r>
            <a:r>
              <a:rPr lang="zh-CN" altLang="en-US" dirty="0"/>
              <a:t>：下单时间今日</a:t>
            </a:r>
            <a:r>
              <a:rPr lang="en-US" altLang="zh-CN" dirty="0"/>
              <a:t>16:00</a:t>
            </a:r>
          </a:p>
        </p:txBody>
      </p:sp>
    </p:spTree>
    <p:extLst>
      <p:ext uri="{BB962C8B-B14F-4D97-AF65-F5344CB8AC3E}">
        <p14:creationId xmlns:p14="http://schemas.microsoft.com/office/powerpoint/2010/main" val="430089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策略：下单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 {</a:t>
            </a:r>
          </a:p>
          <a:p>
            <a:pPr marL="857250" lvl="2" indent="0">
              <a:buNone/>
            </a:pPr>
            <a:r>
              <a:rPr lang="en-US" altLang="zh-CN" dirty="0" err="1"/>
              <a:t>TestCase.MarketOrder</a:t>
            </a:r>
            <a:r>
              <a:rPr lang="en-US" altLang="zh-CN" dirty="0"/>
              <a:t>(instrument, SELL, OPEN, 10, </a:t>
            </a:r>
            <a:r>
              <a:rPr lang="en-US" altLang="zh-CN" dirty="0" err="1"/>
              <a:t>data.BidPrice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MarketOrder</a:t>
            </a:r>
            <a:r>
              <a:rPr lang="zh-CN" altLang="en-US" dirty="0"/>
              <a:t>可以在</a:t>
            </a:r>
            <a:r>
              <a:rPr lang="en-US" altLang="zh-CN" dirty="0" err="1"/>
              <a:t>BeforeTrading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OnDataArrive</a:t>
            </a:r>
            <a:r>
              <a:rPr lang="zh-CN" altLang="en-US" dirty="0"/>
              <a:t>，</a:t>
            </a:r>
            <a:r>
              <a:rPr lang="en-US" altLang="zh-CN" dirty="0" err="1"/>
              <a:t>AfterTrading</a:t>
            </a:r>
            <a:r>
              <a:rPr lang="zh-CN" altLang="en-US" dirty="0"/>
              <a:t>中调用</a:t>
            </a:r>
            <a:endParaRPr lang="en-US" altLang="zh-CN" dirty="0"/>
          </a:p>
          <a:p>
            <a:pPr lvl="2"/>
            <a:r>
              <a:rPr lang="en-US" altLang="zh-CN" dirty="0" err="1"/>
              <a:t>OnDataArrive</a:t>
            </a:r>
            <a:r>
              <a:rPr lang="zh-CN" altLang="en-US" dirty="0"/>
              <a:t>：下单时间当前</a:t>
            </a:r>
            <a:r>
              <a:rPr lang="en-US" altLang="zh-CN" dirty="0"/>
              <a:t>Quota</a:t>
            </a:r>
            <a:r>
              <a:rPr lang="zh-CN" altLang="en-US" dirty="0"/>
              <a:t>时间</a:t>
            </a:r>
            <a:endParaRPr lang="en-US" altLang="zh-CN" dirty="0"/>
          </a:p>
          <a:p>
            <a:pPr lvl="2"/>
            <a:r>
              <a:rPr lang="en-US" altLang="zh-CN" dirty="0" err="1"/>
              <a:t>BeforeTrading</a:t>
            </a:r>
            <a:r>
              <a:rPr lang="zh-CN" altLang="en-US" dirty="0"/>
              <a:t>：下单时间昨日</a:t>
            </a:r>
            <a:r>
              <a:rPr lang="en-US" altLang="zh-CN" dirty="0"/>
              <a:t>20:00</a:t>
            </a:r>
          </a:p>
          <a:p>
            <a:pPr lvl="2"/>
            <a:r>
              <a:rPr lang="en-US" altLang="zh-CN" dirty="0" err="1"/>
              <a:t>AfterTrading</a:t>
            </a:r>
            <a:r>
              <a:rPr lang="zh-CN" altLang="en-US" dirty="0"/>
              <a:t>：下单时间今日</a:t>
            </a:r>
            <a:r>
              <a:rPr lang="en-US" altLang="zh-CN" dirty="0"/>
              <a:t>16:00</a:t>
            </a:r>
          </a:p>
        </p:txBody>
      </p:sp>
    </p:spTree>
    <p:extLst>
      <p:ext uri="{BB962C8B-B14F-4D97-AF65-F5344CB8AC3E}">
        <p14:creationId xmlns:p14="http://schemas.microsoft.com/office/powerpoint/2010/main" val="390585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Tick</a:t>
            </a:r>
            <a:r>
              <a:rPr lang="zh-CN" altLang="en-US" dirty="0"/>
              <a:t>策略：日线下单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不需要订阅</a:t>
            </a:r>
            <a:r>
              <a:rPr lang="en-US" altLang="zh-CN" dirty="0"/>
              <a:t>Tick</a:t>
            </a:r>
            <a:r>
              <a:rPr lang="zh-CN" altLang="en-US" dirty="0"/>
              <a:t>行情，可大大提高速度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</a:t>
            </a:r>
            <a:r>
              <a:rPr lang="en-US" altLang="zh-CN" dirty="0"/>
              <a:t>() {</a:t>
            </a:r>
          </a:p>
          <a:p>
            <a:pPr marL="857250" lvl="2" indent="0">
              <a:buNone/>
            </a:pPr>
            <a:r>
              <a:rPr lang="en-US" altLang="zh-CN" dirty="0" err="1"/>
              <a:t>TestCase.ConfigInstrument</a:t>
            </a:r>
            <a:r>
              <a:rPr lang="en-US" altLang="zh-CN" dirty="0"/>
              <a:t>(instrument, 0, 0, 0);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AfterTrading</a:t>
            </a:r>
            <a:r>
              <a:rPr lang="en-US" altLang="zh-CN" dirty="0"/>
              <a:t>() {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DailyRecord</a:t>
            </a:r>
            <a:r>
              <a:rPr lang="en-US" altLang="zh-CN" dirty="0"/>
              <a:t> </a:t>
            </a:r>
            <a:r>
              <a:rPr lang="en-US" altLang="zh-CN" dirty="0" err="1"/>
              <a:t>dr</a:t>
            </a:r>
            <a:r>
              <a:rPr lang="en-US" altLang="zh-CN" dirty="0"/>
              <a:t> = </a:t>
            </a:r>
            <a:r>
              <a:rPr lang="en-US" altLang="zh-CN" dirty="0" err="1"/>
              <a:t>DataUtils.GetDaily</a:t>
            </a:r>
            <a:r>
              <a:rPr lang="en-US" altLang="zh-CN" dirty="0"/>
              <a:t>(</a:t>
            </a:r>
            <a:r>
              <a:rPr lang="en-US" altLang="zh-CN" dirty="0" err="1"/>
              <a:t>GetTradingDay</a:t>
            </a:r>
            <a:r>
              <a:rPr lang="en-US" altLang="zh-CN" dirty="0"/>
              <a:t>(), instrument);</a:t>
            </a:r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MarketOrder</a:t>
            </a:r>
            <a:r>
              <a:rPr lang="en-US" altLang="zh-CN" dirty="0"/>
              <a:t>(</a:t>
            </a:r>
            <a:r>
              <a:rPr lang="en-US" altLang="zh-CN" dirty="0" err="1"/>
              <a:t>dr.instrument</a:t>
            </a:r>
            <a:r>
              <a:rPr lang="en-US" altLang="zh-CN" dirty="0"/>
              <a:t>, BUY, OPEN, 10, </a:t>
            </a:r>
            <a:r>
              <a:rPr lang="en-US" altLang="zh-CN" dirty="0" err="1"/>
              <a:t>dr.closePrice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377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策略：查询持仓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 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PositionPair</a:t>
            </a:r>
            <a:r>
              <a:rPr lang="en-US" altLang="zh-CN" dirty="0"/>
              <a:t> </a:t>
            </a:r>
            <a:r>
              <a:rPr lang="en-US" altLang="zh-CN" dirty="0" err="1"/>
              <a:t>posPair</a:t>
            </a:r>
            <a:r>
              <a:rPr lang="en-US" altLang="zh-CN" dirty="0"/>
              <a:t> = </a:t>
            </a:r>
            <a:r>
              <a:rPr lang="en-US" altLang="zh-CN" dirty="0" err="1"/>
              <a:t>TestCase.</a:t>
            </a:r>
            <a:r>
              <a:rPr lang="en-US" altLang="zh-CN" dirty="0" err="1">
                <a:solidFill>
                  <a:srgbClr val="FF0000"/>
                </a:solidFill>
              </a:rPr>
              <a:t>GetPosition</a:t>
            </a:r>
            <a:r>
              <a:rPr lang="en-US" altLang="zh-CN" dirty="0"/>
              <a:t>(instrument);</a:t>
            </a:r>
          </a:p>
          <a:p>
            <a:pPr marL="457200" lvl="1" indent="0">
              <a:buNone/>
            </a:pPr>
            <a:r>
              <a:rPr lang="en-US" altLang="zh-CN" dirty="0"/>
              <a:t>    Position </a:t>
            </a:r>
            <a:r>
              <a:rPr lang="en-US" altLang="zh-CN" dirty="0" err="1"/>
              <a:t>todayPos</a:t>
            </a:r>
            <a:r>
              <a:rPr lang="en-US" altLang="zh-CN" dirty="0"/>
              <a:t> = </a:t>
            </a:r>
            <a:r>
              <a:rPr lang="en-US" altLang="zh-CN" dirty="0" err="1"/>
              <a:t>posPair.Today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  Position </a:t>
            </a:r>
            <a:r>
              <a:rPr lang="en-US" altLang="zh-CN" dirty="0" err="1"/>
              <a:t>yesterdayPos</a:t>
            </a:r>
            <a:r>
              <a:rPr lang="en-US" altLang="zh-CN" dirty="0"/>
              <a:t> = </a:t>
            </a:r>
            <a:r>
              <a:rPr lang="en-US" altLang="zh-CN" dirty="0" err="1"/>
              <a:t>posPair.Yesterday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  Position </a:t>
            </a:r>
            <a:r>
              <a:rPr lang="en-US" altLang="zh-CN" dirty="0" err="1"/>
              <a:t>totalPos</a:t>
            </a:r>
            <a:r>
              <a:rPr lang="en-US" altLang="zh-CN" dirty="0"/>
              <a:t> = </a:t>
            </a:r>
            <a:r>
              <a:rPr lang="en-US" altLang="zh-CN" dirty="0" err="1"/>
              <a:t>posPair.Total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查询全部持仓：</a:t>
            </a:r>
            <a:r>
              <a:rPr lang="en-US" altLang="zh-CN" dirty="0"/>
              <a:t>public Dictionary&lt;Instrument, </a:t>
            </a:r>
            <a:r>
              <a:rPr lang="en-US" altLang="zh-CN" dirty="0" err="1"/>
              <a:t>PositionPair</a:t>
            </a:r>
            <a:r>
              <a:rPr lang="en-US" altLang="zh-CN" dirty="0"/>
              <a:t>&gt; </a:t>
            </a:r>
            <a:r>
              <a:rPr lang="en-US" altLang="zh-CN" dirty="0" err="1"/>
              <a:t>GetPositions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189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策略：查询持仓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class Position {</a:t>
            </a:r>
          </a:p>
          <a:p>
            <a:pPr marL="0" indent="0">
              <a:buNone/>
            </a:pPr>
            <a:r>
              <a:rPr lang="en-US" altLang="zh-CN" dirty="0"/>
              <a:t>  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LongVolume</a:t>
            </a:r>
            <a:r>
              <a:rPr lang="en-US" altLang="zh-CN" dirty="0"/>
              <a:t>, </a:t>
            </a:r>
            <a:r>
              <a:rPr lang="en-US" altLang="zh-CN" dirty="0" err="1"/>
              <a:t>ShortVolume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PositionPair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public Position Today, Yesterday;</a:t>
            </a:r>
          </a:p>
          <a:p>
            <a:pPr marL="0" indent="0">
              <a:buNone/>
            </a:pPr>
            <a:r>
              <a:rPr lang="en-US" altLang="zh-CN" dirty="0"/>
              <a:t>      public Position Total { get { return </a:t>
            </a:r>
            <a:r>
              <a:rPr lang="en-US" altLang="zh-CN" dirty="0" err="1"/>
              <a:t>Today+Yesterday</a:t>
            </a:r>
            <a:r>
              <a:rPr lang="en-US" altLang="zh-CN" dirty="0"/>
              <a:t>; }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47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策略：查询订单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 {</a:t>
            </a:r>
          </a:p>
          <a:p>
            <a:pPr marL="857250" lvl="2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orderId</a:t>
            </a:r>
            <a:r>
              <a:rPr lang="en-US" altLang="zh-CN" dirty="0"/>
              <a:t> = </a:t>
            </a:r>
            <a:r>
              <a:rPr lang="en-US" altLang="zh-CN" dirty="0" err="1"/>
              <a:t>TestCase.MarketOrder</a:t>
            </a:r>
            <a:r>
              <a:rPr lang="en-US" altLang="zh-CN" dirty="0"/>
              <a:t>(instrument, SELL, OPEN, 10, </a:t>
            </a:r>
            <a:r>
              <a:rPr lang="en-US" altLang="zh-CN" dirty="0" err="1"/>
              <a:t>data.BidPrice</a:t>
            </a:r>
            <a:r>
              <a:rPr lang="en-US" altLang="zh-CN" dirty="0"/>
              <a:t>);</a:t>
            </a:r>
          </a:p>
          <a:p>
            <a:pPr marL="857250" lvl="2" indent="0">
              <a:buNone/>
            </a:pPr>
            <a:r>
              <a:rPr lang="en-US" altLang="zh-CN" dirty="0" err="1"/>
              <a:t>OrderInfo</a:t>
            </a:r>
            <a:r>
              <a:rPr lang="en-US" altLang="zh-CN" dirty="0"/>
              <a:t> info = </a:t>
            </a:r>
            <a:r>
              <a:rPr lang="en-US" altLang="zh-CN" dirty="0" err="1"/>
              <a:t>TestCase.GetOrder</a:t>
            </a:r>
            <a:r>
              <a:rPr lang="en-US" altLang="zh-CN" dirty="0"/>
              <a:t>(</a:t>
            </a:r>
            <a:r>
              <a:rPr lang="en-US" altLang="zh-CN" dirty="0" err="1"/>
              <a:t>orderId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查询全部订单：</a:t>
            </a:r>
            <a:r>
              <a:rPr lang="en-US" altLang="zh-CN" dirty="0"/>
              <a:t>public List&lt;</a:t>
            </a:r>
            <a:r>
              <a:rPr lang="en-US" altLang="zh-CN" dirty="0" err="1"/>
              <a:t>OrderInfo</a:t>
            </a:r>
            <a:r>
              <a:rPr lang="en-US" altLang="zh-CN" dirty="0"/>
              <a:t>&gt; </a:t>
            </a:r>
            <a:r>
              <a:rPr lang="en-US" altLang="zh-CN" dirty="0" err="1"/>
              <a:t>GetOrderList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8546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Tick</a:t>
            </a:r>
            <a:r>
              <a:rPr lang="zh-CN" altLang="en-US" dirty="0"/>
              <a:t>策略：查询订单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 {</a:t>
            </a:r>
          </a:p>
          <a:p>
            <a:pPr marL="857250" lvl="2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orderId</a:t>
            </a:r>
            <a:r>
              <a:rPr lang="en-US" altLang="zh-CN" dirty="0"/>
              <a:t> = </a:t>
            </a:r>
            <a:r>
              <a:rPr lang="en-US" altLang="zh-CN" dirty="0" err="1"/>
              <a:t>TestCase.MarketOrder</a:t>
            </a:r>
            <a:r>
              <a:rPr lang="en-US" altLang="zh-CN" dirty="0"/>
              <a:t>(instrument, SELL, OPEN, 10, </a:t>
            </a:r>
            <a:r>
              <a:rPr lang="en-US" altLang="zh-CN" dirty="0" err="1"/>
              <a:t>data.BidPrice</a:t>
            </a:r>
            <a:r>
              <a:rPr lang="en-US" altLang="zh-CN" dirty="0"/>
              <a:t>);</a:t>
            </a:r>
          </a:p>
          <a:p>
            <a:pPr marL="857250" lvl="2" indent="0">
              <a:buNone/>
            </a:pPr>
            <a:r>
              <a:rPr lang="en-US" altLang="zh-CN" dirty="0" err="1"/>
              <a:t>OrderInfo</a:t>
            </a:r>
            <a:r>
              <a:rPr lang="en-US" altLang="zh-CN" dirty="0"/>
              <a:t> info = </a:t>
            </a:r>
            <a:r>
              <a:rPr lang="en-US" altLang="zh-CN" dirty="0" err="1"/>
              <a:t>TestCase.GetOrder</a:t>
            </a:r>
            <a:r>
              <a:rPr lang="en-US" altLang="zh-CN" dirty="0"/>
              <a:t>(</a:t>
            </a:r>
            <a:r>
              <a:rPr lang="en-US" altLang="zh-CN" dirty="0" err="1"/>
              <a:t>orderId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查询全部订单：</a:t>
            </a:r>
            <a:r>
              <a:rPr lang="en-US" altLang="zh-CN" dirty="0"/>
              <a:t>public List&lt;</a:t>
            </a:r>
            <a:r>
              <a:rPr lang="en-US" altLang="zh-CN" dirty="0" err="1"/>
              <a:t>OrderInfo</a:t>
            </a:r>
            <a:r>
              <a:rPr lang="en-US" altLang="zh-CN" dirty="0"/>
              <a:t>&gt; </a:t>
            </a:r>
            <a:r>
              <a:rPr lang="en-US" altLang="zh-CN" dirty="0" err="1"/>
              <a:t>GetOrderList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37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数据类别：</a:t>
            </a:r>
            <a:endParaRPr lang="en-US" altLang="zh-CN" sz="2400" dirty="0"/>
          </a:p>
          <a:p>
            <a:pPr lvl="1"/>
            <a:r>
              <a:rPr lang="zh-CN" altLang="en-US" sz="2200" dirty="0"/>
              <a:t>股票</a:t>
            </a:r>
            <a:endParaRPr lang="en-US" altLang="zh-CN" sz="2200" dirty="0"/>
          </a:p>
          <a:p>
            <a:pPr lvl="2"/>
            <a:r>
              <a:rPr lang="zh-CN" altLang="en-US" sz="2000" dirty="0"/>
              <a:t>日线、分钟线、</a:t>
            </a:r>
            <a:r>
              <a:rPr lang="en-US" altLang="zh-CN" sz="2000" dirty="0"/>
              <a:t>Tick</a:t>
            </a:r>
            <a:r>
              <a:rPr lang="zh-CN" altLang="en-US" sz="2000" dirty="0"/>
              <a:t>级、逐笔成交、逐笔委托</a:t>
            </a:r>
            <a:endParaRPr lang="en-US" altLang="zh-CN" sz="2000" dirty="0"/>
          </a:p>
          <a:p>
            <a:pPr lvl="1"/>
            <a:r>
              <a:rPr lang="zh-CN" altLang="en-US" sz="2200" dirty="0"/>
              <a:t>期货</a:t>
            </a:r>
            <a:endParaRPr lang="en-US" altLang="zh-CN" sz="2200" dirty="0"/>
          </a:p>
          <a:p>
            <a:pPr lvl="2"/>
            <a:r>
              <a:rPr lang="zh-CN" altLang="en-US" sz="2000" dirty="0"/>
              <a:t>日线、分钟线、</a:t>
            </a:r>
            <a:r>
              <a:rPr lang="en-US" altLang="zh-CN" sz="2000" dirty="0"/>
              <a:t>Tick</a:t>
            </a:r>
            <a:r>
              <a:rPr lang="zh-CN" altLang="en-US" sz="2000" dirty="0"/>
              <a:t>级</a:t>
            </a:r>
            <a:r>
              <a:rPr lang="en-US" altLang="zh-CN" sz="2000" dirty="0"/>
              <a:t>(L1&amp;L2)</a:t>
            </a:r>
          </a:p>
        </p:txBody>
      </p:sp>
    </p:spTree>
    <p:extLst>
      <p:ext uri="{BB962C8B-B14F-4D97-AF65-F5344CB8AC3E}">
        <p14:creationId xmlns:p14="http://schemas.microsoft.com/office/powerpoint/2010/main" val="1443509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</a:t>
            </a:r>
            <a:r>
              <a:rPr lang="en-US" altLang="zh-CN" dirty="0" err="1"/>
              <a:t>DataUtils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DataUtils</a:t>
            </a:r>
            <a:r>
              <a:rPr lang="zh-CN" altLang="en-US" sz="2800" dirty="0"/>
              <a:t>是一个静态工具类，用以访问所有的历史数据：</a:t>
            </a:r>
            <a:endParaRPr lang="en-US" altLang="zh-CN" sz="2800" dirty="0"/>
          </a:p>
          <a:p>
            <a:pPr lvl="1"/>
            <a:r>
              <a:rPr lang="zh-CN" altLang="en-US" sz="2400" dirty="0"/>
              <a:t>日线数据 </a:t>
            </a:r>
            <a:r>
              <a:rPr lang="en-US" altLang="zh-CN" sz="2400" dirty="0"/>
              <a:t>List&lt;</a:t>
            </a:r>
            <a:r>
              <a:rPr lang="en-US" altLang="zh-CN" sz="2400" dirty="0" err="1"/>
              <a:t>DailyRecord</a:t>
            </a:r>
            <a:r>
              <a:rPr lang="en-US" altLang="zh-CN" sz="2400" dirty="0"/>
              <a:t>&gt;</a:t>
            </a:r>
          </a:p>
          <a:p>
            <a:pPr lvl="1"/>
            <a:r>
              <a:rPr lang="zh-CN" altLang="en-US" sz="2400" dirty="0"/>
              <a:t>每日</a:t>
            </a:r>
            <a:r>
              <a:rPr lang="en-US" altLang="zh-CN" sz="2400" dirty="0"/>
              <a:t>Tick</a:t>
            </a:r>
            <a:r>
              <a:rPr lang="zh-CN" altLang="en-US" sz="2400" dirty="0"/>
              <a:t>数据 </a:t>
            </a:r>
            <a:r>
              <a:rPr lang="en-US" altLang="zh-CN" sz="2400" dirty="0"/>
              <a:t>List&lt;</a:t>
            </a:r>
            <a:r>
              <a:rPr lang="en-US" altLang="zh-CN" sz="2400" dirty="0" err="1"/>
              <a:t>FastQuotaData</a:t>
            </a:r>
            <a:r>
              <a:rPr lang="en-US" altLang="zh-CN" sz="2400" dirty="0"/>
              <a:t>&gt;</a:t>
            </a:r>
          </a:p>
          <a:p>
            <a:pPr lvl="1"/>
            <a:r>
              <a:rPr lang="en-US" altLang="zh-CN" sz="2400" dirty="0"/>
              <a:t>K</a:t>
            </a:r>
            <a:r>
              <a:rPr lang="zh-CN" altLang="en-US" sz="2400" dirty="0"/>
              <a:t>线数据 </a:t>
            </a:r>
            <a:r>
              <a:rPr lang="en-US" altLang="zh-CN" sz="2400" dirty="0"/>
              <a:t>List&lt;</a:t>
            </a:r>
            <a:r>
              <a:rPr lang="en-US" altLang="zh-CN" sz="2400" dirty="0" err="1"/>
              <a:t>CandleData</a:t>
            </a:r>
            <a:r>
              <a:rPr lang="en-US" altLang="zh-CN" sz="2400" dirty="0"/>
              <a:t>&gt;</a:t>
            </a:r>
          </a:p>
          <a:p>
            <a:pPr lvl="1"/>
            <a:r>
              <a:rPr lang="zh-CN" altLang="en-US" sz="2400" dirty="0"/>
              <a:t>逐笔数据</a:t>
            </a:r>
            <a:r>
              <a:rPr lang="en-US" altLang="zh-CN" sz="2400" dirty="0"/>
              <a:t>List&lt;</a:t>
            </a:r>
            <a:r>
              <a:rPr lang="en-US" altLang="zh-CN" sz="2400" dirty="0" err="1"/>
              <a:t>StockTransData</a:t>
            </a:r>
            <a:r>
              <a:rPr lang="en-US" altLang="zh-CN" sz="2400" dirty="0"/>
              <a:t>&gt;</a:t>
            </a:r>
          </a:p>
          <a:p>
            <a:r>
              <a:rPr lang="en-US" altLang="zh-CN" sz="2600" dirty="0" err="1"/>
              <a:t>DataUtils</a:t>
            </a:r>
            <a:r>
              <a:rPr lang="zh-CN" altLang="en-US" sz="2600" dirty="0"/>
              <a:t>一般在</a:t>
            </a:r>
            <a:r>
              <a:rPr lang="en-US" altLang="zh-CN" sz="2600" dirty="0"/>
              <a:t>Init() </a:t>
            </a:r>
            <a:r>
              <a:rPr lang="en-US" altLang="zh-CN" sz="2600" dirty="0" err="1"/>
              <a:t>BeforeTrading</a:t>
            </a:r>
            <a:r>
              <a:rPr lang="en-US" altLang="zh-CN" sz="2600" dirty="0"/>
              <a:t>()</a:t>
            </a:r>
            <a:r>
              <a:rPr lang="zh-CN" altLang="en-US" sz="2600" dirty="0"/>
              <a:t>中调用</a:t>
            </a:r>
          </a:p>
        </p:txBody>
      </p:sp>
    </p:spTree>
    <p:extLst>
      <p:ext uri="{BB962C8B-B14F-4D97-AF65-F5344CB8AC3E}">
        <p14:creationId xmlns:p14="http://schemas.microsoft.com/office/powerpoint/2010/main" val="330830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</a:t>
            </a:r>
            <a:r>
              <a:rPr lang="en-US" altLang="zh-CN" dirty="0" err="1"/>
              <a:t>DataUtils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常用数据函数：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static List&lt;</a:t>
            </a:r>
            <a:r>
              <a:rPr lang="en-US" altLang="zh-CN" dirty="0" err="1"/>
              <a:t>DailyRecord</a:t>
            </a:r>
            <a:r>
              <a:rPr lang="en-US" altLang="zh-CN" dirty="0"/>
              <a:t>&gt; </a:t>
            </a:r>
            <a:r>
              <a:rPr lang="en-US" altLang="zh-CN" dirty="0" err="1"/>
              <a:t>GetContractsByPrefix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date, string prefix)</a:t>
            </a:r>
          </a:p>
          <a:p>
            <a:pPr marL="457200" lvl="1" indent="0">
              <a:buNone/>
            </a:pPr>
            <a:r>
              <a:rPr lang="en-US" altLang="zh-CN" dirty="0"/>
              <a:t>public static List&lt;</a:t>
            </a:r>
            <a:r>
              <a:rPr lang="en-US" altLang="zh-CN" dirty="0" err="1"/>
              <a:t>DailyRecord</a:t>
            </a:r>
            <a:r>
              <a:rPr lang="en-US" altLang="zh-CN" dirty="0"/>
              <a:t>&gt; </a:t>
            </a:r>
            <a:r>
              <a:rPr lang="en-US" altLang="zh-CN" dirty="0" err="1"/>
              <a:t>GetMainContracts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date, String prefix)</a:t>
            </a:r>
          </a:p>
          <a:p>
            <a:pPr marL="457200" lvl="1" indent="0">
              <a:buNone/>
            </a:pPr>
            <a:r>
              <a:rPr lang="en-US" altLang="zh-CN" dirty="0"/>
              <a:t>public static List&lt;</a:t>
            </a:r>
            <a:r>
              <a:rPr lang="en-US" altLang="zh-CN" dirty="0" err="1"/>
              <a:t>DailyRecord</a:t>
            </a:r>
            <a:r>
              <a:rPr lang="en-US" altLang="zh-CN" dirty="0"/>
              <a:t>&gt; </a:t>
            </a:r>
            <a:r>
              <a:rPr lang="en-US" altLang="zh-CN" dirty="0" err="1"/>
              <a:t>GetDaily</a:t>
            </a:r>
            <a:r>
              <a:rPr lang="en-US" altLang="zh-CN" dirty="0"/>
              <a:t>(</a:t>
            </a:r>
            <a:r>
              <a:rPr lang="en-US" altLang="zh-CN" dirty="0" err="1"/>
              <a:t>MarketType</a:t>
            </a:r>
            <a:r>
              <a:rPr lang="en-US" altLang="zh-CN" dirty="0"/>
              <a:t> type, </a:t>
            </a:r>
            <a:r>
              <a:rPr lang="en-US" altLang="zh-CN" dirty="0" err="1"/>
              <a:t>DateTime</a:t>
            </a:r>
            <a:r>
              <a:rPr lang="en-US" altLang="zh-CN" dirty="0"/>
              <a:t> date)</a:t>
            </a:r>
          </a:p>
          <a:p>
            <a:pPr marL="457200" lvl="1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/>
              <a:t>DailyRecord</a:t>
            </a:r>
            <a:r>
              <a:rPr lang="en-US" altLang="zh-CN" dirty="0"/>
              <a:t> </a:t>
            </a:r>
            <a:r>
              <a:rPr lang="en-US" altLang="zh-CN" dirty="0" err="1"/>
              <a:t>GetDaily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date, Instrument </a:t>
            </a:r>
            <a:r>
              <a:rPr lang="en-US" altLang="zh-CN" dirty="0" err="1"/>
              <a:t>instr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public static List&lt;</a:t>
            </a:r>
            <a:r>
              <a:rPr lang="en-US" altLang="zh-CN" dirty="0" err="1"/>
              <a:t>FastQuotaData</a:t>
            </a:r>
            <a:r>
              <a:rPr lang="en-US" altLang="zh-CN" dirty="0"/>
              <a:t>&gt; </a:t>
            </a:r>
            <a:r>
              <a:rPr lang="en-US" altLang="zh-CN" dirty="0" err="1"/>
              <a:t>GetTicks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date, Instrument </a:t>
            </a:r>
            <a:r>
              <a:rPr lang="en-US" altLang="zh-CN" dirty="0" err="1"/>
              <a:t>instr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public static List&lt;</a:t>
            </a:r>
            <a:r>
              <a:rPr lang="en-US" altLang="zh-CN" dirty="0" err="1"/>
              <a:t>FastQuotaData</a:t>
            </a:r>
            <a:r>
              <a:rPr lang="en-US" altLang="zh-CN" dirty="0"/>
              <a:t>&gt; </a:t>
            </a:r>
            <a:r>
              <a:rPr lang="en-US" altLang="zh-CN" dirty="0" err="1"/>
              <a:t>GetTicks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date, Instrument </a:t>
            </a:r>
            <a:r>
              <a:rPr lang="en-US" altLang="zh-CN" dirty="0" err="1"/>
              <a:t>instr</a:t>
            </a:r>
            <a:r>
              <a:rPr lang="en-US" altLang="zh-CN" dirty="0"/>
              <a:t>, string </a:t>
            </a:r>
            <a:r>
              <a:rPr lang="en-US" altLang="zh-CN" dirty="0" err="1"/>
              <a:t>beginTime</a:t>
            </a:r>
            <a:r>
              <a:rPr lang="en-US" altLang="zh-CN" dirty="0"/>
              <a:t>, string </a:t>
            </a:r>
            <a:r>
              <a:rPr lang="en-US" altLang="zh-CN" dirty="0" err="1"/>
              <a:t>endTime</a:t>
            </a:r>
            <a:r>
              <a:rPr lang="en-US" altLang="zh-CN" dirty="0"/>
              <a:t>)</a:t>
            </a:r>
          </a:p>
          <a:p>
            <a:pPr indent="-285750"/>
            <a:endParaRPr lang="en-US" altLang="zh-CN" dirty="0"/>
          </a:p>
          <a:p>
            <a:pPr indent="-285750"/>
            <a:r>
              <a:rPr lang="zh-CN" altLang="en-US" dirty="0"/>
              <a:t>数据函数均采用</a:t>
            </a:r>
            <a:r>
              <a:rPr lang="en-US" altLang="zh-CN" dirty="0"/>
              <a:t>LRU</a:t>
            </a:r>
            <a:r>
              <a:rPr lang="zh-CN" altLang="en-US" dirty="0"/>
              <a:t>缓存作了优化，尽可能保证了重复调用时的性能</a:t>
            </a:r>
          </a:p>
        </p:txBody>
      </p:sp>
    </p:spTree>
    <p:extLst>
      <p:ext uri="{BB962C8B-B14F-4D97-AF65-F5344CB8AC3E}">
        <p14:creationId xmlns:p14="http://schemas.microsoft.com/office/powerpoint/2010/main" val="2473603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</a:t>
            </a:r>
            <a:r>
              <a:rPr lang="en-US" altLang="zh-CN" dirty="0" err="1"/>
              <a:t>DateTimeUtils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sz="1800" dirty="0"/>
              <a:t>正向转换：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dateStr</a:t>
            </a:r>
            <a:r>
              <a:rPr lang="en-US" altLang="zh-CN" sz="1800" dirty="0"/>
              <a:t> = “20160213”;</a:t>
            </a:r>
          </a:p>
          <a:p>
            <a:pPr marL="457200" lvl="1" indent="0">
              <a:buNone/>
            </a:pPr>
            <a:r>
              <a:rPr lang="en-US" altLang="zh-CN" sz="1800" dirty="0" err="1"/>
              <a:t>DateTime</a:t>
            </a:r>
            <a:r>
              <a:rPr lang="en-US" altLang="zh-CN" sz="1800" dirty="0"/>
              <a:t> date = </a:t>
            </a:r>
            <a:r>
              <a:rPr lang="en-US" altLang="zh-CN" sz="1800" dirty="0" err="1"/>
              <a:t>dateStr.</a:t>
            </a:r>
            <a:r>
              <a:rPr lang="en-US" altLang="zh-CN" sz="1800" dirty="0" err="1">
                <a:solidFill>
                  <a:srgbClr val="FF0000"/>
                </a:solidFill>
              </a:rPr>
              <a:t>toDate</a:t>
            </a:r>
            <a:r>
              <a:rPr lang="en-US" altLang="zh-CN" sz="1800" dirty="0"/>
              <a:t>();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timeStr</a:t>
            </a:r>
            <a:r>
              <a:rPr lang="en-US" altLang="zh-CN" sz="1800" dirty="0"/>
              <a:t> = “19:38:22”;</a:t>
            </a:r>
          </a:p>
          <a:p>
            <a:pPr marL="457200" lvl="1" indent="0">
              <a:buNone/>
            </a:pPr>
            <a:r>
              <a:rPr lang="en-US" altLang="zh-CN" sz="1800" dirty="0" err="1"/>
              <a:t>TimeSpan</a:t>
            </a:r>
            <a:r>
              <a:rPr lang="en-US" altLang="zh-CN" sz="1800" dirty="0"/>
              <a:t> time = </a:t>
            </a:r>
            <a:r>
              <a:rPr lang="en-US" altLang="zh-CN" sz="1800" dirty="0" err="1"/>
              <a:t>timeStr.</a:t>
            </a:r>
            <a:r>
              <a:rPr lang="en-US" altLang="zh-CN" sz="1800" dirty="0" err="1">
                <a:solidFill>
                  <a:srgbClr val="FF0000"/>
                </a:solidFill>
              </a:rPr>
              <a:t>toTime</a:t>
            </a:r>
            <a:r>
              <a:rPr lang="en-US" altLang="zh-CN" sz="1800" dirty="0"/>
              <a:t>();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反向转换：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dt</a:t>
            </a:r>
            <a:r>
              <a:rPr lang="en-US" altLang="zh-CN" dirty="0"/>
              <a:t> = new </a:t>
            </a:r>
            <a:r>
              <a:rPr lang="en-US" altLang="zh-CN" dirty="0" err="1"/>
              <a:t>DateTime</a:t>
            </a:r>
            <a:r>
              <a:rPr lang="en-US" altLang="zh-CN" dirty="0"/>
              <a:t>(2016, 02, 13, 19, 38, 22);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dateStr</a:t>
            </a:r>
            <a:r>
              <a:rPr lang="en-US" altLang="zh-CN" dirty="0"/>
              <a:t> = </a:t>
            </a:r>
            <a:r>
              <a:rPr lang="en-US" altLang="zh-CN" dirty="0" err="1"/>
              <a:t>dt.</a:t>
            </a:r>
            <a:r>
              <a:rPr lang="en-US" altLang="zh-CN" dirty="0" err="1">
                <a:solidFill>
                  <a:srgbClr val="FF0000"/>
                </a:solidFill>
              </a:rPr>
              <a:t>ToDateStr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string  </a:t>
            </a:r>
            <a:r>
              <a:rPr lang="en-US" altLang="zh-CN" dirty="0" err="1"/>
              <a:t>timeStr</a:t>
            </a:r>
            <a:r>
              <a:rPr lang="en-US" altLang="zh-CN" dirty="0"/>
              <a:t> = </a:t>
            </a:r>
            <a:r>
              <a:rPr lang="en-US" altLang="zh-CN" dirty="0" err="1"/>
              <a:t>dt.</a:t>
            </a:r>
            <a:r>
              <a:rPr lang="en-US" altLang="zh-CN" dirty="0" err="1">
                <a:solidFill>
                  <a:srgbClr val="FF0000"/>
                </a:solidFill>
              </a:rPr>
              <a:t>ToTimeStr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54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 </a:t>
            </a:r>
            <a:r>
              <a:rPr lang="en-US" altLang="zh-CN" dirty="0" err="1"/>
              <a:t>DateTimeUtils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FastQuotaData</a:t>
            </a:r>
            <a:r>
              <a:rPr lang="zh-CN" altLang="en-US" dirty="0"/>
              <a:t>获取时间：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FastQuotaData</a:t>
            </a:r>
            <a:r>
              <a:rPr lang="en-US" altLang="zh-CN" dirty="0"/>
              <a:t> data) {</a:t>
            </a:r>
          </a:p>
          <a:p>
            <a:pPr marL="914400" lvl="2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如果是夜盘，则</a:t>
            </a:r>
            <a:r>
              <a:rPr lang="en-US" altLang="zh-CN" dirty="0" err="1"/>
              <a:t>dateTime</a:t>
            </a:r>
            <a:r>
              <a:rPr lang="zh-CN" altLang="en-US" dirty="0"/>
              <a:t>中的</a:t>
            </a:r>
            <a:r>
              <a:rPr lang="en-US" altLang="zh-CN" dirty="0"/>
              <a:t>Date</a:t>
            </a:r>
            <a:r>
              <a:rPr lang="zh-CN" altLang="en-US" dirty="0"/>
              <a:t>会减一天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 = </a:t>
            </a:r>
            <a:r>
              <a:rPr lang="en-US" altLang="zh-CN" dirty="0" err="1"/>
              <a:t>data.GetDateTime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交易日</a:t>
            </a:r>
            <a:r>
              <a:rPr lang="en-US" altLang="zh-CN" dirty="0"/>
              <a:t>(</a:t>
            </a:r>
            <a:r>
              <a:rPr lang="zh-CN" altLang="en-US" dirty="0"/>
              <a:t>性能优化，建议回测调用此版本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public bool </a:t>
            </a:r>
            <a:r>
              <a:rPr lang="en-US" altLang="zh-CN" dirty="0" err="1"/>
              <a:t>IsTradingDay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date);</a:t>
            </a:r>
          </a:p>
          <a:p>
            <a:pPr lvl="1"/>
            <a:r>
              <a:rPr lang="en-US" altLang="zh-CN" dirty="0"/>
              <a:t>public bool </a:t>
            </a:r>
            <a:r>
              <a:rPr lang="en-US" altLang="zh-CN" dirty="0" err="1"/>
              <a:t>GetTradingDay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date, </a:t>
            </a:r>
            <a:r>
              <a:rPr lang="en-US" altLang="zh-CN" dirty="0" err="1"/>
              <a:t>int</a:t>
            </a:r>
            <a:r>
              <a:rPr lang="en-US" altLang="zh-CN" dirty="0"/>
              <a:t> offset);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获取合约月份：</a:t>
            </a:r>
            <a:endParaRPr lang="en-US" altLang="zh-CN" dirty="0"/>
          </a:p>
          <a:p>
            <a:pPr lvl="1"/>
            <a:r>
              <a:rPr lang="en-US" altLang="zh-CN" dirty="0" err="1"/>
              <a:t>DateTimeUtils.GetContractMonth</a:t>
            </a:r>
            <a:r>
              <a:rPr lang="en-US" altLang="zh-CN" dirty="0"/>
              <a:t>(“AG1703”) // “1703”</a:t>
            </a:r>
          </a:p>
          <a:p>
            <a:pPr lvl="1"/>
            <a:r>
              <a:rPr lang="en-US" altLang="zh-CN" dirty="0" err="1"/>
              <a:t>DateTimeUtils.GetContractMonth</a:t>
            </a:r>
            <a:r>
              <a:rPr lang="en-US" altLang="zh-CN" dirty="0"/>
              <a:t>(“BU903”) // “0903”</a:t>
            </a:r>
          </a:p>
        </p:txBody>
      </p:sp>
    </p:spTree>
    <p:extLst>
      <p:ext uri="{BB962C8B-B14F-4D97-AF65-F5344CB8AC3E}">
        <p14:creationId xmlns:p14="http://schemas.microsoft.com/office/powerpoint/2010/main" val="3584896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策略：除权数据库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StockDividend</a:t>
            </a:r>
            <a:r>
              <a:rPr lang="en-US" altLang="zh-CN" dirty="0"/>
              <a:t> {</a:t>
            </a:r>
          </a:p>
          <a:p>
            <a:pPr marL="40005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DividendUnit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   public double </a:t>
            </a:r>
            <a:r>
              <a:rPr lang="en-US" altLang="zh-CN" dirty="0" err="1"/>
              <a:t>CashDividend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public double </a:t>
            </a:r>
            <a:r>
              <a:rPr lang="en-US" altLang="zh-CN" dirty="0" err="1"/>
              <a:t>StockDividend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public double </a:t>
            </a:r>
            <a:r>
              <a:rPr lang="en-US" altLang="zh-CN" dirty="0" err="1"/>
              <a:t>StockExtension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/>
              <a:t>DividendUnit</a:t>
            </a:r>
            <a:r>
              <a:rPr lang="en-US" altLang="zh-CN" dirty="0"/>
              <a:t> Get(string code, </a:t>
            </a:r>
            <a:r>
              <a:rPr lang="en-US" altLang="zh-CN" dirty="0" err="1"/>
              <a:t>DateTime</a:t>
            </a:r>
            <a:r>
              <a:rPr lang="en-US" altLang="zh-CN" dirty="0"/>
              <a:t> date);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用法：</a:t>
            </a:r>
            <a:r>
              <a:rPr lang="en-US" altLang="zh-CN" dirty="0" err="1"/>
              <a:t>StockDividend.DividendUnit</a:t>
            </a:r>
            <a:r>
              <a:rPr lang="en-US" altLang="zh-CN" dirty="0"/>
              <a:t> unit = </a:t>
            </a:r>
            <a:r>
              <a:rPr lang="en-US" altLang="zh-CN" dirty="0" err="1"/>
              <a:t>StockDividend.Get</a:t>
            </a:r>
            <a:r>
              <a:rPr lang="en-US" altLang="zh-CN" dirty="0"/>
              <a:t>(code, date);</a:t>
            </a:r>
          </a:p>
          <a:p>
            <a:r>
              <a:rPr lang="zh-CN" altLang="en-US" dirty="0"/>
              <a:t>在回测过程中，系统会根据除权数据，在每日收盘后自动更新仓位，现金分红会直接加到当日盈利里。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7260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策略：数学工具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MovingAverage</a:t>
            </a:r>
            <a:r>
              <a:rPr lang="zh-CN" altLang="en-US" dirty="0"/>
              <a:t>：移动平均</a:t>
            </a:r>
            <a:endParaRPr lang="en-US" altLang="zh-CN" dirty="0"/>
          </a:p>
          <a:p>
            <a:r>
              <a:rPr lang="en-US" altLang="zh-CN" dirty="0" err="1"/>
              <a:t>MovingDeviation</a:t>
            </a:r>
            <a:r>
              <a:rPr lang="zh-CN" altLang="en-US" dirty="0"/>
              <a:t>：移动方差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性能优化：</a:t>
            </a:r>
            <a:endParaRPr lang="en-US" altLang="zh-CN" dirty="0"/>
          </a:p>
          <a:p>
            <a:pPr lvl="1"/>
            <a:r>
              <a:rPr lang="zh-CN" altLang="en-US" dirty="0"/>
              <a:t>使用循环队列，避免重复计算。能在</a:t>
            </a:r>
            <a:r>
              <a:rPr lang="en-US" altLang="zh-CN" dirty="0"/>
              <a:t>O(1)</a:t>
            </a:r>
            <a:r>
              <a:rPr lang="zh-CN" altLang="en-US" dirty="0"/>
              <a:t>的时间内完成数据更新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9541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 </a:t>
            </a:r>
            <a:r>
              <a:rPr lang="en-US" altLang="zh-CN" dirty="0" err="1"/>
              <a:t>MovingAverage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BeforeTrading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SubMarketData</a:t>
            </a:r>
            <a:r>
              <a:rPr lang="en-US" altLang="zh-CN" dirty="0"/>
              <a:t>(</a:t>
            </a:r>
            <a:r>
              <a:rPr lang="en-US" altLang="zh-CN" dirty="0" err="1"/>
              <a:t>FutureIndex</a:t>
            </a:r>
            <a:r>
              <a:rPr lang="en-US" altLang="zh-CN" dirty="0"/>
              <a:t>(“cu”), 0, 0);</a:t>
            </a:r>
          </a:p>
          <a:p>
            <a:pPr marL="0" indent="0">
              <a:buNone/>
            </a:pPr>
            <a:r>
              <a:rPr lang="en-US" altLang="zh-CN" dirty="0"/>
              <a:t>  _ma = new </a:t>
            </a:r>
            <a:r>
              <a:rPr lang="en-US" altLang="zh-CN" dirty="0" err="1"/>
              <a:t>MovingAverage</a:t>
            </a:r>
            <a:r>
              <a:rPr lang="en-US" altLang="zh-CN" dirty="0"/>
              <a:t>(100, 5);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FastQutoaData</a:t>
            </a:r>
            <a:r>
              <a:rPr lang="en-US" altLang="zh-CN" dirty="0"/>
              <a:t> data) {</a:t>
            </a:r>
          </a:p>
          <a:p>
            <a:pPr marL="0" indent="0">
              <a:buNone/>
            </a:pPr>
            <a:r>
              <a:rPr lang="en-US" altLang="zh-CN" dirty="0"/>
              <a:t>  _</a:t>
            </a:r>
            <a:r>
              <a:rPr lang="en-US" altLang="zh-CN" dirty="0" err="1"/>
              <a:t>ma.Push</a:t>
            </a:r>
            <a:r>
              <a:rPr lang="en-US" altLang="zh-CN" dirty="0"/>
              <a:t>(</a:t>
            </a:r>
            <a:r>
              <a:rPr lang="en-US" altLang="zh-CN" dirty="0" err="1"/>
              <a:t>data.LastPrice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DailyGraph.Plot</a:t>
            </a:r>
            <a:r>
              <a:rPr lang="en-US" altLang="zh-CN" dirty="0"/>
              <a:t>(</a:t>
            </a:r>
            <a:r>
              <a:rPr lang="en-US" altLang="zh-CN" dirty="0" err="1"/>
              <a:t>data.LastPrice</a:t>
            </a:r>
            <a:r>
              <a:rPr lang="en-US" altLang="zh-CN" dirty="0"/>
              <a:t>, “last”);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DailyGraph.Plot</a:t>
            </a:r>
            <a:r>
              <a:rPr lang="en-US" altLang="zh-CN" dirty="0"/>
              <a:t>(_ma[0], “ma”);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458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2.1.5 Tick</a:t>
            </a:r>
            <a:r>
              <a:rPr lang="zh-CN" altLang="en-US" dirty="0"/>
              <a:t>策略： </a:t>
            </a:r>
            <a:r>
              <a:rPr lang="en-US" altLang="zh-CN" dirty="0" err="1"/>
              <a:t>MovingAverage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BeforeTrading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SubMarketData</a:t>
            </a:r>
            <a:r>
              <a:rPr lang="en-US" altLang="zh-CN" dirty="0"/>
              <a:t>(</a:t>
            </a:r>
            <a:r>
              <a:rPr lang="en-US" altLang="zh-CN" dirty="0" err="1"/>
              <a:t>FutureIndex</a:t>
            </a:r>
            <a:r>
              <a:rPr lang="en-US" altLang="zh-CN" dirty="0"/>
              <a:t>(“cu”), 0, 0);</a:t>
            </a:r>
          </a:p>
          <a:p>
            <a:pPr marL="0" indent="0">
              <a:buNone/>
            </a:pPr>
            <a:r>
              <a:rPr lang="en-US" altLang="zh-CN" dirty="0"/>
              <a:t>  _ma = new </a:t>
            </a:r>
            <a:r>
              <a:rPr lang="en-US" altLang="zh-CN" dirty="0" err="1"/>
              <a:t>MovingAverage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TimeSpan.FromMinutes</a:t>
            </a:r>
            <a:r>
              <a:rPr lang="en-US" altLang="zh-CN" dirty="0">
                <a:solidFill>
                  <a:srgbClr val="FF0000"/>
                </a:solidFill>
              </a:rPr>
              <a:t>(3)</a:t>
            </a:r>
            <a:r>
              <a:rPr lang="en-US" altLang="zh-CN" dirty="0"/>
              <a:t>, 5);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OnDataArrive</a:t>
            </a:r>
            <a:r>
              <a:rPr lang="en-US" altLang="zh-CN" dirty="0"/>
              <a:t>(</a:t>
            </a:r>
            <a:r>
              <a:rPr lang="en-US" altLang="zh-CN" dirty="0" err="1"/>
              <a:t>FastQutoaData</a:t>
            </a:r>
            <a:r>
              <a:rPr lang="en-US" altLang="zh-CN" dirty="0"/>
              <a:t> data) {</a:t>
            </a:r>
          </a:p>
          <a:p>
            <a:pPr marL="0" indent="0">
              <a:buNone/>
            </a:pPr>
            <a:r>
              <a:rPr lang="en-US" altLang="zh-CN" dirty="0"/>
              <a:t>  _</a:t>
            </a:r>
            <a:r>
              <a:rPr lang="en-US" altLang="zh-CN" dirty="0" err="1"/>
              <a:t>ma.Push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data.GetDateTime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, </a:t>
            </a:r>
            <a:r>
              <a:rPr lang="en-US" altLang="zh-CN" dirty="0" err="1"/>
              <a:t>data.LastPrice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DailyGraph.Plot</a:t>
            </a:r>
            <a:r>
              <a:rPr lang="en-US" altLang="zh-CN" dirty="0"/>
              <a:t>(</a:t>
            </a:r>
            <a:r>
              <a:rPr lang="en-US" altLang="zh-CN" dirty="0" err="1"/>
              <a:t>data.LastPrice</a:t>
            </a:r>
            <a:r>
              <a:rPr lang="en-US" altLang="zh-CN" dirty="0"/>
              <a:t>, “last”);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DailyGraph.Plot</a:t>
            </a:r>
            <a:r>
              <a:rPr lang="en-US" altLang="zh-CN" dirty="0"/>
              <a:t>(_ma[0], “ma”);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71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K</a:t>
            </a:r>
            <a:r>
              <a:rPr lang="zh-CN" altLang="en-US" dirty="0"/>
              <a:t>线策略：基本结构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K</a:t>
            </a:r>
            <a:r>
              <a:rPr lang="zh-CN" altLang="en-US" dirty="0"/>
              <a:t>线策略的写法和</a:t>
            </a:r>
            <a:r>
              <a:rPr lang="en-US" altLang="zh-CN" dirty="0"/>
              <a:t>Tick</a:t>
            </a:r>
            <a:r>
              <a:rPr lang="zh-CN" altLang="en-US" dirty="0"/>
              <a:t>策略基本一致，有两点不同：</a:t>
            </a:r>
            <a:endParaRPr lang="en-US" altLang="zh-CN" dirty="0"/>
          </a:p>
          <a:p>
            <a:r>
              <a:rPr lang="zh-CN" altLang="en-US" dirty="0"/>
              <a:t>订阅行情：</a:t>
            </a:r>
            <a:r>
              <a:rPr lang="en-US" altLang="zh-CN" dirty="0" err="1"/>
              <a:t>SubMarketData</a:t>
            </a:r>
            <a:r>
              <a:rPr lang="en-US" altLang="zh-CN" dirty="0"/>
              <a:t> =&gt; </a:t>
            </a:r>
            <a:r>
              <a:rPr lang="en-US" altLang="zh-CN" dirty="0" err="1"/>
              <a:t>SubCandleData</a:t>
            </a:r>
            <a:endParaRPr lang="en-US" altLang="zh-CN" dirty="0"/>
          </a:p>
          <a:p>
            <a:r>
              <a:rPr lang="zh-CN" altLang="en-US" dirty="0"/>
              <a:t>处理行情：</a:t>
            </a:r>
            <a:r>
              <a:rPr lang="en-US" altLang="zh-CN" dirty="0" err="1"/>
              <a:t>OnDataArrive</a:t>
            </a:r>
            <a:r>
              <a:rPr lang="en-US" altLang="zh-CN" dirty="0"/>
              <a:t> =&gt; </a:t>
            </a:r>
            <a:r>
              <a:rPr lang="en-US" altLang="zh-CN" dirty="0" err="1"/>
              <a:t>OnCandleArrive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9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K</a:t>
            </a:r>
            <a:r>
              <a:rPr lang="zh-CN" altLang="en-US" dirty="0"/>
              <a:t>线策略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2.2.1 </a:t>
            </a:r>
            <a:r>
              <a:rPr lang="zh-CN" altLang="en-US" sz="2400" dirty="0"/>
              <a:t>基本结构</a:t>
            </a:r>
            <a:endParaRPr lang="en-US" altLang="zh-CN" sz="2400" dirty="0"/>
          </a:p>
          <a:p>
            <a:r>
              <a:rPr lang="en-US" altLang="zh-CN" sz="2400" dirty="0"/>
              <a:t>2.2.2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r>
              <a:rPr lang="en-US" altLang="zh-CN" sz="2400" dirty="0"/>
              <a:t>2.2.3 </a:t>
            </a:r>
            <a:r>
              <a:rPr lang="zh-CN" altLang="en-US" sz="2400" dirty="0"/>
              <a:t>数据工具</a:t>
            </a:r>
            <a:endParaRPr lang="en-US" altLang="zh-CN" sz="2400" dirty="0"/>
          </a:p>
          <a:p>
            <a:r>
              <a:rPr lang="en-US" altLang="zh-CN" sz="2400" dirty="0"/>
              <a:t>2.2.4 </a:t>
            </a:r>
            <a:r>
              <a:rPr lang="zh-CN" altLang="en-US" sz="2400" dirty="0"/>
              <a:t>策略常用操作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505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环境配置</a:t>
            </a:r>
            <a:endParaRPr lang="en-US" altLang="zh-CN" sz="2000" dirty="0"/>
          </a:p>
          <a:p>
            <a:r>
              <a:rPr lang="zh-CN" altLang="en-US" sz="2000" dirty="0"/>
              <a:t>策略编写</a:t>
            </a:r>
            <a:endParaRPr lang="en-US" altLang="zh-CN" sz="2000" dirty="0"/>
          </a:p>
          <a:p>
            <a:r>
              <a:rPr lang="zh-CN" altLang="en-US" sz="2000" dirty="0"/>
              <a:t>界面操作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5645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K</a:t>
            </a:r>
            <a:r>
              <a:rPr lang="zh-CN" altLang="en-US" dirty="0"/>
              <a:t>线策略：基本结构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public abstract class </a:t>
            </a:r>
            <a:r>
              <a:rPr lang="en-US" altLang="zh-CN" dirty="0" err="1"/>
              <a:t>TestStrategy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Init</a:t>
            </a:r>
            <a:r>
              <a:rPr lang="en-US" altLang="zh-CN" dirty="0"/>
              <a:t>(); // </a:t>
            </a:r>
            <a:r>
              <a:rPr lang="zh-CN" altLang="en-US" dirty="0"/>
              <a:t>整个回测开始前执行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BeforeTrading</a:t>
            </a:r>
            <a:r>
              <a:rPr lang="en-US" altLang="zh-CN" dirty="0"/>
              <a:t>(); // </a:t>
            </a:r>
            <a:r>
              <a:rPr lang="zh-CN" altLang="en-US" dirty="0"/>
              <a:t>每日回测开始前执行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public virtual void </a:t>
            </a:r>
            <a:r>
              <a:rPr lang="en-US" altLang="zh-CN" dirty="0" err="1">
                <a:solidFill>
                  <a:srgbClr val="FF0000"/>
                </a:solidFill>
              </a:rPr>
              <a:t>OnCandleArrive</a:t>
            </a:r>
            <a:r>
              <a:rPr lang="en-US" altLang="zh-CN" dirty="0">
                <a:solidFill>
                  <a:srgbClr val="FF0000"/>
                </a:solidFill>
              </a:rPr>
              <a:t>(Instrument </a:t>
            </a:r>
            <a:r>
              <a:rPr lang="en-US" altLang="zh-CN" dirty="0" err="1">
                <a:solidFill>
                  <a:srgbClr val="FF0000"/>
                </a:solidFill>
              </a:rPr>
              <a:t>instrument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CandleType</a:t>
            </a:r>
            <a:r>
              <a:rPr lang="en-US" altLang="zh-CN" dirty="0">
                <a:solidFill>
                  <a:srgbClr val="FF0000"/>
                </a:solidFill>
              </a:rPr>
              <a:t> type, </a:t>
            </a:r>
            <a:r>
              <a:rPr lang="en-US" altLang="zh-CN" dirty="0" err="1">
                <a:solidFill>
                  <a:srgbClr val="FF0000"/>
                </a:solidFill>
              </a:rPr>
              <a:t>CandleData</a:t>
            </a:r>
            <a:r>
              <a:rPr lang="en-US" altLang="zh-CN" dirty="0">
                <a:solidFill>
                  <a:srgbClr val="FF0000"/>
                </a:solidFill>
              </a:rPr>
              <a:t> candle)</a:t>
            </a:r>
          </a:p>
          <a:p>
            <a:pPr marL="457200" lvl="1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行情到达时执行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</a:t>
            </a:r>
            <a:r>
              <a:rPr lang="en-US" altLang="zh-CN" dirty="0" err="1"/>
              <a:t>AfterTrading</a:t>
            </a:r>
            <a:r>
              <a:rPr lang="en-US" altLang="zh-CN" dirty="0"/>
              <a:t>(); // </a:t>
            </a:r>
            <a:r>
              <a:rPr lang="zh-CN" altLang="en-US" dirty="0"/>
              <a:t>每日回测结束后执行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public virtual void Finish(); // </a:t>
            </a:r>
            <a:r>
              <a:rPr lang="zh-CN" altLang="en-US" dirty="0"/>
              <a:t>整个回测结束时执行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148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K</a:t>
            </a:r>
            <a:r>
              <a:rPr lang="zh-CN" altLang="en-US" dirty="0"/>
              <a:t>线策略：基本结构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BeforeTrading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Instrument cu = </a:t>
            </a:r>
            <a:r>
              <a:rPr lang="en-US" altLang="zh-CN" dirty="0" err="1"/>
              <a:t>FutureIndex</a:t>
            </a:r>
            <a:r>
              <a:rPr lang="en-US" altLang="zh-CN" dirty="0"/>
              <a:t>("cu");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ConfigInstrument</a:t>
            </a:r>
            <a:r>
              <a:rPr lang="en-US" altLang="zh-CN" dirty="0"/>
              <a:t>(cu, 0, 0);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订阅两组数据：铜指数的分钟数据和天数据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SubCandleData</a:t>
            </a:r>
            <a:r>
              <a:rPr lang="en-US" altLang="zh-CN" dirty="0"/>
              <a:t>(cu, </a:t>
            </a:r>
            <a:r>
              <a:rPr lang="en-US" altLang="zh-CN" dirty="0" err="1"/>
              <a:t>CandleType.Minute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SubCandleData</a:t>
            </a:r>
            <a:r>
              <a:rPr lang="en-US" altLang="zh-CN" dirty="0"/>
              <a:t>(cu, </a:t>
            </a:r>
            <a:r>
              <a:rPr lang="en-US" altLang="zh-CN" dirty="0" err="1"/>
              <a:t>CandleType.Day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830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K</a:t>
            </a:r>
            <a:r>
              <a:rPr lang="zh-CN" altLang="en-US" dirty="0"/>
              <a:t>线策略：基本结构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OnCandleArrive</a:t>
            </a:r>
            <a:r>
              <a:rPr lang="en-US" altLang="zh-CN" dirty="0"/>
              <a:t>(Instrument </a:t>
            </a:r>
            <a:r>
              <a:rPr lang="en-US" altLang="zh-CN" dirty="0" err="1"/>
              <a:t>instr</a:t>
            </a:r>
            <a:r>
              <a:rPr lang="en-US" altLang="zh-CN" dirty="0"/>
              <a:t>, </a:t>
            </a:r>
            <a:r>
              <a:rPr lang="en-US" altLang="zh-CN" dirty="0" err="1"/>
              <a:t>CandleType</a:t>
            </a:r>
            <a:r>
              <a:rPr lang="en-US" altLang="zh-CN" dirty="0"/>
              <a:t> type, </a:t>
            </a:r>
            <a:r>
              <a:rPr lang="en-US" altLang="zh-CN" dirty="0" err="1"/>
              <a:t>CandleData</a:t>
            </a:r>
            <a:r>
              <a:rPr lang="en-US" altLang="zh-CN" dirty="0"/>
              <a:t> candle) {</a:t>
            </a:r>
          </a:p>
          <a:p>
            <a:pPr marL="0" indent="0">
              <a:buNone/>
            </a:pPr>
            <a:r>
              <a:rPr lang="en-US" altLang="zh-CN" dirty="0"/>
              <a:t>     if (type == </a:t>
            </a:r>
            <a:r>
              <a:rPr lang="en-US" altLang="zh-CN" dirty="0" err="1"/>
              <a:t>CandleType.Minute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TestCase.GetDailyGraph</a:t>
            </a:r>
            <a:r>
              <a:rPr lang="en-US" altLang="zh-CN" dirty="0"/>
              <a:t>().</a:t>
            </a:r>
            <a:r>
              <a:rPr lang="en-US" altLang="zh-CN" dirty="0" err="1"/>
              <a:t>PutCandle</a:t>
            </a:r>
            <a:r>
              <a:rPr lang="en-US" altLang="zh-CN" dirty="0"/>
              <a:t>(candle, "cu");</a:t>
            </a:r>
          </a:p>
          <a:p>
            <a:pPr marL="0" indent="0">
              <a:buNone/>
            </a:pPr>
            <a:r>
              <a:rPr lang="en-US" altLang="zh-CN" dirty="0"/>
              <a:t>     } else {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TestCase.GetGraph</a:t>
            </a:r>
            <a:r>
              <a:rPr lang="en-US" altLang="zh-CN" dirty="0"/>
              <a:t>().</a:t>
            </a:r>
            <a:r>
              <a:rPr lang="en-US" altLang="zh-CN" dirty="0" err="1"/>
              <a:t>PutCandle</a:t>
            </a:r>
            <a:r>
              <a:rPr lang="en-US" altLang="zh-CN" dirty="0"/>
              <a:t>(candle, "cu");</a:t>
            </a:r>
          </a:p>
          <a:p>
            <a:pPr marL="0" indent="0">
              <a:buNone/>
            </a:pPr>
            <a:r>
              <a:rPr lang="en-US" altLang="zh-CN" dirty="0"/>
              <a:t>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91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K</a:t>
            </a:r>
            <a:r>
              <a:rPr lang="zh-CN" altLang="en-US" dirty="0"/>
              <a:t>线策略：</a:t>
            </a:r>
            <a:r>
              <a:rPr lang="en-US" altLang="zh-CN" dirty="0" err="1"/>
              <a:t>CandleType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CandleUnit</a:t>
            </a:r>
            <a:r>
              <a:rPr lang="en-US" altLang="zh-CN" dirty="0"/>
              <a:t> Unit;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Stride;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CandleUnit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MINUTE,</a:t>
            </a:r>
          </a:p>
          <a:p>
            <a:pPr marL="0" indent="0">
              <a:buNone/>
            </a:pPr>
            <a:r>
              <a:rPr lang="en-US" altLang="zh-CN" dirty="0"/>
              <a:t>    DAY,</a:t>
            </a:r>
          </a:p>
          <a:p>
            <a:pPr marL="0" indent="0">
              <a:buNone/>
            </a:pPr>
            <a:r>
              <a:rPr lang="en-US" altLang="zh-CN" dirty="0"/>
              <a:t>    WEEK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965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K</a:t>
            </a:r>
            <a:r>
              <a:rPr lang="zh-CN" altLang="en-US" dirty="0"/>
              <a:t>线策略：数据结构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Minute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CandleUnit.MINUTE</a:t>
            </a:r>
            <a:r>
              <a:rPr lang="en-US" altLang="zh-CN" dirty="0"/>
              <a:t>, 1);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</a:t>
            </a:r>
            <a:r>
              <a:rPr lang="en-US" altLang="zh-CN" dirty="0" err="1"/>
              <a:t>FiveMinute</a:t>
            </a:r>
            <a:r>
              <a:rPr lang="en-US" altLang="zh-CN" dirty="0"/>
              <a:t>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CandleUnit.MINUTE</a:t>
            </a:r>
            <a:r>
              <a:rPr lang="en-US" altLang="zh-CN" dirty="0"/>
              <a:t>, 5);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</a:t>
            </a:r>
            <a:r>
              <a:rPr lang="en-US" altLang="zh-CN" dirty="0" err="1"/>
              <a:t>TenMinute</a:t>
            </a:r>
            <a:r>
              <a:rPr lang="en-US" altLang="zh-CN" dirty="0"/>
              <a:t>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CandleUnit.MINUTE</a:t>
            </a:r>
            <a:r>
              <a:rPr lang="en-US" altLang="zh-CN" dirty="0"/>
              <a:t>, 10);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</a:t>
            </a:r>
            <a:r>
              <a:rPr lang="en-US" altLang="zh-CN" dirty="0" err="1"/>
              <a:t>HalfHour</a:t>
            </a:r>
            <a:r>
              <a:rPr lang="en-US" altLang="zh-CN" dirty="0"/>
              <a:t>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CandleUnit.MINUTE</a:t>
            </a:r>
            <a:r>
              <a:rPr lang="en-US" altLang="zh-CN" dirty="0"/>
              <a:t>, 30);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Hour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CandleUnit.MINUTE</a:t>
            </a:r>
            <a:r>
              <a:rPr lang="en-US" altLang="zh-CN" dirty="0"/>
              <a:t>, 60);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Day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CandleUnit.DAY</a:t>
            </a:r>
            <a:r>
              <a:rPr lang="en-US" altLang="zh-CN" dirty="0"/>
              <a:t>, 1);</a:t>
            </a:r>
          </a:p>
          <a:p>
            <a:pPr marL="0" indent="0">
              <a:buNone/>
            </a:pPr>
            <a:r>
              <a:rPr lang="en-US" altLang="zh-CN" dirty="0"/>
              <a:t>        public static </a:t>
            </a:r>
            <a:r>
              <a:rPr lang="en-US" altLang="zh-CN" dirty="0" err="1"/>
              <a:t>readonly</a:t>
            </a:r>
            <a:r>
              <a:rPr lang="en-US" altLang="zh-CN" dirty="0"/>
              <a:t> </a:t>
            </a:r>
            <a:r>
              <a:rPr lang="en-US" altLang="zh-CN" dirty="0" err="1"/>
              <a:t>CandleType</a:t>
            </a:r>
            <a:r>
              <a:rPr lang="en-US" altLang="zh-CN" dirty="0"/>
              <a:t> Week = new </a:t>
            </a:r>
            <a:r>
              <a:rPr lang="en-US" altLang="zh-CN" dirty="0" err="1"/>
              <a:t>CandleType</a:t>
            </a:r>
            <a:r>
              <a:rPr lang="en-US" altLang="zh-CN" dirty="0"/>
              <a:t>(</a:t>
            </a:r>
            <a:r>
              <a:rPr lang="en-US" altLang="zh-CN" dirty="0" err="1"/>
              <a:t>CandleUnit.WEEK</a:t>
            </a:r>
            <a:r>
              <a:rPr lang="en-US" altLang="zh-CN" dirty="0"/>
              <a:t>, 1);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730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K</a:t>
            </a:r>
            <a:r>
              <a:rPr lang="zh-CN" altLang="en-US" dirty="0"/>
              <a:t>线策略：数据结构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CandleData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BeginTime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EndTime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public double Open;</a:t>
            </a:r>
          </a:p>
          <a:p>
            <a:pPr marL="0" indent="0">
              <a:buNone/>
            </a:pPr>
            <a:r>
              <a:rPr lang="en-US" altLang="zh-CN" dirty="0"/>
              <a:t>    public double Close;</a:t>
            </a:r>
          </a:p>
          <a:p>
            <a:pPr marL="0" indent="0">
              <a:buNone/>
            </a:pPr>
            <a:r>
              <a:rPr lang="en-US" altLang="zh-CN" dirty="0"/>
              <a:t>    public double High;</a:t>
            </a:r>
          </a:p>
          <a:p>
            <a:pPr marL="0" indent="0">
              <a:buNone/>
            </a:pPr>
            <a:r>
              <a:rPr lang="en-US" altLang="zh-CN" dirty="0"/>
              <a:t>    public double Low;</a:t>
            </a:r>
          </a:p>
          <a:p>
            <a:pPr marL="0" indent="0">
              <a:buNone/>
            </a:pPr>
            <a:r>
              <a:rPr lang="en-US" altLang="zh-CN" dirty="0"/>
              <a:t>    public double </a:t>
            </a:r>
            <a:r>
              <a:rPr lang="en-US" altLang="zh-CN" dirty="0" err="1"/>
              <a:t>OpenInterest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public double Turnover;</a:t>
            </a:r>
          </a:p>
          <a:p>
            <a:pPr marL="0" indent="0">
              <a:buNone/>
            </a:pPr>
            <a:r>
              <a:rPr lang="en-US" altLang="zh-CN" dirty="0"/>
              <a:t>    public long Volume;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/>
              <a:t>对日线，</a:t>
            </a:r>
            <a:r>
              <a:rPr lang="en-US" altLang="zh-CN" dirty="0" err="1"/>
              <a:t>BeginTime</a:t>
            </a:r>
            <a:r>
              <a:rPr lang="zh-CN" altLang="en-US" dirty="0"/>
              <a:t>为当日</a:t>
            </a:r>
            <a:r>
              <a:rPr lang="en-US" altLang="zh-CN" dirty="0"/>
              <a:t>0</a:t>
            </a:r>
            <a:r>
              <a:rPr lang="zh-CN" altLang="en-US" dirty="0"/>
              <a:t>点，</a:t>
            </a:r>
            <a:r>
              <a:rPr lang="en-US" altLang="zh-CN" dirty="0" err="1"/>
              <a:t>EndTime</a:t>
            </a:r>
            <a:r>
              <a:rPr lang="zh-CN" altLang="en-US" dirty="0"/>
              <a:t>为当日</a:t>
            </a:r>
            <a:r>
              <a:rPr lang="en-US" altLang="zh-CN" dirty="0"/>
              <a:t>16:00</a:t>
            </a:r>
          </a:p>
          <a:p>
            <a:r>
              <a:rPr lang="zh-CN" altLang="en-US" dirty="0"/>
              <a:t>对周线，</a:t>
            </a:r>
            <a:r>
              <a:rPr lang="en-US" altLang="zh-CN" dirty="0" err="1"/>
              <a:t>BeginTime</a:t>
            </a:r>
            <a:r>
              <a:rPr lang="zh-CN" altLang="en-US" dirty="0"/>
              <a:t>为周一</a:t>
            </a:r>
            <a:r>
              <a:rPr lang="en-US" altLang="zh-CN" dirty="0"/>
              <a:t>0</a:t>
            </a:r>
            <a:r>
              <a:rPr lang="zh-CN" altLang="en-US" dirty="0"/>
              <a:t>点，</a:t>
            </a:r>
            <a:r>
              <a:rPr lang="en-US" altLang="zh-CN" dirty="0" err="1"/>
              <a:t>EndTime</a:t>
            </a:r>
            <a:r>
              <a:rPr lang="zh-CN" altLang="en-US" dirty="0"/>
              <a:t>为周五</a:t>
            </a:r>
            <a:r>
              <a:rPr lang="en-US" altLang="zh-CN" dirty="0"/>
              <a:t>16:00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94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K</a:t>
            </a:r>
            <a:r>
              <a:rPr lang="zh-CN" altLang="en-US" dirty="0"/>
              <a:t>线策略：常用操作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BeforeTrading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ConfigInstrument</a:t>
            </a:r>
            <a:r>
              <a:rPr lang="en-US" altLang="zh-CN" dirty="0"/>
              <a:t>(cu, 0, 0);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SubCandleData</a:t>
            </a:r>
            <a:r>
              <a:rPr lang="en-US" altLang="zh-CN" dirty="0"/>
              <a:t>(cu, </a:t>
            </a:r>
            <a:r>
              <a:rPr lang="en-US" altLang="zh-CN" dirty="0" err="1"/>
              <a:t>CandleType.Minute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OnCandleArrive</a:t>
            </a:r>
            <a:r>
              <a:rPr lang="en-US" altLang="zh-CN" dirty="0"/>
              <a:t>(Instrument </a:t>
            </a:r>
            <a:r>
              <a:rPr lang="en-US" altLang="zh-CN" dirty="0" err="1"/>
              <a:t>instr</a:t>
            </a:r>
            <a:r>
              <a:rPr lang="en-US" altLang="zh-CN" dirty="0"/>
              <a:t>, </a:t>
            </a:r>
            <a:r>
              <a:rPr lang="en-US" altLang="zh-CN" dirty="0" err="1"/>
              <a:t>CandleType</a:t>
            </a:r>
            <a:r>
              <a:rPr lang="en-US" altLang="zh-CN" dirty="0"/>
              <a:t> type, </a:t>
            </a:r>
            <a:r>
              <a:rPr lang="en-US" altLang="zh-CN" dirty="0" err="1"/>
              <a:t>CandleData</a:t>
            </a:r>
            <a:r>
              <a:rPr lang="en-US" altLang="zh-CN" dirty="0"/>
              <a:t> candle)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CandleData</a:t>
            </a:r>
            <a:r>
              <a:rPr lang="en-US" altLang="zh-CN" dirty="0"/>
              <a:t> </a:t>
            </a:r>
            <a:r>
              <a:rPr lang="en-US" altLang="zh-CN" dirty="0" err="1"/>
              <a:t>prevCandle</a:t>
            </a:r>
            <a:r>
              <a:rPr lang="en-US" altLang="zh-CN" dirty="0"/>
              <a:t> = </a:t>
            </a:r>
            <a:r>
              <a:rPr lang="en-US" altLang="zh-CN" dirty="0" err="1"/>
              <a:t>GetCandle</a:t>
            </a:r>
            <a:r>
              <a:rPr lang="en-US" altLang="zh-CN" dirty="0"/>
              <a:t>(</a:t>
            </a:r>
            <a:r>
              <a:rPr lang="en-US" altLang="zh-CN" dirty="0" err="1"/>
              <a:t>instr</a:t>
            </a:r>
            <a:r>
              <a:rPr lang="en-US" altLang="zh-CN" dirty="0"/>
              <a:t>, type, 1);</a:t>
            </a:r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prevCandle</a:t>
            </a:r>
            <a:r>
              <a:rPr lang="en-US" altLang="zh-CN" dirty="0"/>
              <a:t> != null &amp;&amp; </a:t>
            </a:r>
            <a:r>
              <a:rPr lang="en-US" altLang="zh-CN" dirty="0" err="1"/>
              <a:t>prevCandle.Low</a:t>
            </a:r>
            <a:r>
              <a:rPr lang="en-US" altLang="zh-CN" dirty="0"/>
              <a:t> &gt; </a:t>
            </a:r>
            <a:r>
              <a:rPr lang="en-US" altLang="zh-CN" dirty="0" err="1"/>
              <a:t>candle.Close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MarketOrder</a:t>
            </a:r>
            <a:r>
              <a:rPr lang="en-US" altLang="zh-CN" dirty="0"/>
              <a:t>(</a:t>
            </a:r>
            <a:r>
              <a:rPr lang="en-US" altLang="zh-CN" dirty="0" err="1"/>
              <a:t>instr</a:t>
            </a:r>
            <a:r>
              <a:rPr lang="en-US" altLang="zh-CN" dirty="0"/>
              <a:t>, SELL, OPEN, 10, </a:t>
            </a:r>
            <a:r>
              <a:rPr lang="en-US" altLang="zh-CN" dirty="0" err="1"/>
              <a:t>candle.Close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662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K</a:t>
            </a:r>
            <a:r>
              <a:rPr lang="zh-CN" altLang="en-US" dirty="0"/>
              <a:t>线策略：数据工具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DataUtils</a:t>
            </a:r>
            <a:r>
              <a:rPr lang="zh-CN" altLang="en-US" dirty="0"/>
              <a:t>中也有一个获取</a:t>
            </a:r>
            <a:r>
              <a:rPr lang="en-US" altLang="zh-CN" dirty="0"/>
              <a:t>Candle</a:t>
            </a:r>
            <a:r>
              <a:rPr lang="zh-CN" altLang="en-US" dirty="0"/>
              <a:t>的函数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public static List&lt;</a:t>
            </a:r>
            <a:r>
              <a:rPr lang="en-US" altLang="zh-CN" dirty="0" err="1"/>
              <a:t>CandleData</a:t>
            </a:r>
            <a:r>
              <a:rPr lang="en-US" altLang="zh-CN" dirty="0"/>
              <a:t>&gt; </a:t>
            </a:r>
            <a:r>
              <a:rPr lang="en-US" altLang="zh-CN" dirty="0" err="1"/>
              <a:t>GetCandles</a:t>
            </a:r>
            <a:r>
              <a:rPr lang="en-US" altLang="zh-CN" dirty="0"/>
              <a:t>(Instrument </a:t>
            </a:r>
            <a:r>
              <a:rPr lang="en-US" altLang="zh-CN" dirty="0" err="1"/>
              <a:t>instr</a:t>
            </a:r>
            <a:r>
              <a:rPr lang="en-US" altLang="zh-CN" dirty="0"/>
              <a:t>, </a:t>
            </a:r>
            <a:r>
              <a:rPr lang="en-US" altLang="zh-CN" dirty="0" err="1"/>
              <a:t>CandleType</a:t>
            </a:r>
            <a:r>
              <a:rPr lang="en-US" altLang="zh-CN" dirty="0"/>
              <a:t> type)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返回的列表为顺序排列，即第</a:t>
            </a:r>
            <a:r>
              <a:rPr lang="en-US" altLang="zh-CN" dirty="0"/>
              <a:t>0</a:t>
            </a:r>
            <a:r>
              <a:rPr lang="zh-CN" altLang="en-US" dirty="0"/>
              <a:t>个是最早的</a:t>
            </a:r>
            <a:endParaRPr lang="en-US" altLang="zh-CN" dirty="0"/>
          </a:p>
          <a:p>
            <a:r>
              <a:rPr lang="en-US" altLang="zh-CN" dirty="0" err="1"/>
              <a:t>DataUtils</a:t>
            </a:r>
            <a:r>
              <a:rPr lang="zh-CN" altLang="en-US" dirty="0"/>
              <a:t>中所有函数不需要回测系统的存在</a:t>
            </a:r>
          </a:p>
        </p:txBody>
      </p:sp>
    </p:spTree>
    <p:extLst>
      <p:ext uri="{BB962C8B-B14F-4D97-AF65-F5344CB8AC3E}">
        <p14:creationId xmlns:p14="http://schemas.microsoft.com/office/powerpoint/2010/main" val="2486063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提高性能的几点建议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OnDataArrive</a:t>
            </a:r>
            <a:r>
              <a:rPr lang="zh-CN" altLang="en-US" dirty="0"/>
              <a:t>中尽量减少耗时操作，杜绝重复操作</a:t>
            </a:r>
            <a:endParaRPr lang="en-US" altLang="zh-CN" dirty="0"/>
          </a:p>
          <a:p>
            <a:pPr lvl="1"/>
            <a:r>
              <a:rPr lang="zh-CN" altLang="en-US" dirty="0"/>
              <a:t>读取文件</a:t>
            </a:r>
            <a:endParaRPr lang="en-US" altLang="zh-CN" dirty="0"/>
          </a:p>
          <a:p>
            <a:pPr lvl="1"/>
            <a:r>
              <a:rPr lang="zh-CN" altLang="en-US" dirty="0"/>
              <a:t>读取数据库</a:t>
            </a:r>
            <a:endParaRPr lang="en-US" altLang="zh-CN" dirty="0"/>
          </a:p>
          <a:p>
            <a:pPr lvl="1"/>
            <a:r>
              <a:rPr lang="zh-CN" altLang="en-US" dirty="0"/>
              <a:t>访问网络</a:t>
            </a:r>
            <a:endParaRPr lang="en-US" altLang="zh-CN" dirty="0"/>
          </a:p>
          <a:p>
            <a:pPr lvl="1"/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改进算法时间复杂度（如均线算法）</a:t>
            </a:r>
            <a:endParaRPr lang="en-US" altLang="zh-CN" dirty="0"/>
          </a:p>
          <a:p>
            <a:r>
              <a:rPr lang="zh-CN" altLang="en-US" dirty="0"/>
              <a:t>常用数据尽量在</a:t>
            </a:r>
            <a:r>
              <a:rPr lang="en-US" altLang="zh-CN" dirty="0" err="1"/>
              <a:t>Init</a:t>
            </a:r>
            <a:r>
              <a:rPr lang="en-US" altLang="zh-CN" dirty="0"/>
              <a:t>()/</a:t>
            </a:r>
            <a:r>
              <a:rPr lang="en-US" altLang="zh-CN" dirty="0" err="1"/>
              <a:t>BeforeTrading</a:t>
            </a:r>
            <a:r>
              <a:rPr lang="en-US" altLang="zh-CN" dirty="0"/>
              <a:t>()</a:t>
            </a:r>
            <a:r>
              <a:rPr lang="zh-CN" altLang="en-US" dirty="0"/>
              <a:t>完成预处理</a:t>
            </a:r>
            <a:endParaRPr lang="en-US" altLang="zh-CN" dirty="0"/>
          </a:p>
          <a:p>
            <a:r>
              <a:rPr lang="zh-CN" altLang="en-US" dirty="0"/>
              <a:t>能用</a:t>
            </a:r>
            <a:r>
              <a:rPr lang="en-US" altLang="zh-CN" dirty="0"/>
              <a:t>K</a:t>
            </a:r>
            <a:r>
              <a:rPr lang="zh-CN" altLang="en-US" dirty="0"/>
              <a:t>线回测，就不要使用</a:t>
            </a:r>
            <a:r>
              <a:rPr lang="en-US" altLang="zh-CN" dirty="0"/>
              <a:t>Tick</a:t>
            </a:r>
            <a:r>
              <a:rPr lang="zh-CN" altLang="en-US" dirty="0"/>
              <a:t>回测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DataUtils</a:t>
            </a:r>
            <a:r>
              <a:rPr lang="zh-CN" altLang="en-US" dirty="0"/>
              <a:t>读取各种数据，不要访问数据库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DataUtils.GetTradingDay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大的数据结构使用</a:t>
            </a:r>
            <a:r>
              <a:rPr lang="en-US" altLang="zh-CN" dirty="0"/>
              <a:t>class</a:t>
            </a:r>
            <a:r>
              <a:rPr lang="zh-CN" altLang="en-US" dirty="0"/>
              <a:t>，不要使用</a:t>
            </a:r>
            <a:r>
              <a:rPr lang="en-US" altLang="zh-CN" dirty="0" err="1"/>
              <a:t>struct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/>
              <a:t>安装 </a:t>
            </a:r>
            <a:r>
              <a:rPr lang="en-US" altLang="zh-CN" sz="2400" dirty="0"/>
              <a:t>Visual Studio 2019</a:t>
            </a:r>
          </a:p>
          <a:p>
            <a:pPr marL="514350" indent="-457200">
              <a:buFont typeface="+mj-lt"/>
              <a:buAutoNum type="arabicPeriod"/>
            </a:pPr>
            <a:r>
              <a:rPr lang="zh-CN" altLang="en-US" sz="2400" dirty="0"/>
              <a:t>安装 </a:t>
            </a:r>
            <a:r>
              <a:rPr lang="en-US" altLang="zh-CN" sz="2400" dirty="0"/>
              <a:t>.NET 5.0 </a:t>
            </a:r>
            <a:r>
              <a:rPr lang="zh-CN" altLang="en-US" sz="2400" dirty="0"/>
              <a:t>（包含于最新版</a:t>
            </a:r>
            <a:r>
              <a:rPr lang="en-US" altLang="zh-CN" sz="2400" dirty="0"/>
              <a:t>VS 2019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14350" indent="-457200">
              <a:buFont typeface="+mj-lt"/>
              <a:buAutoNum type="arabicPeriod"/>
            </a:pPr>
            <a:r>
              <a:rPr lang="zh-CN" altLang="en-US" sz="2400" dirty="0"/>
              <a:t>安装 </a:t>
            </a:r>
            <a:r>
              <a:rPr lang="en-US" altLang="zh-CN" sz="2400" dirty="0" err="1"/>
              <a:t>QuantLAB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>
                <a:hlinkClick r:id="rId2" action="ppaction://hlinkfile"/>
              </a:rPr>
              <a:t>\\192.168.1.147\sgd-data\QuantLab2.rar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解压到任意目录，如</a:t>
            </a:r>
            <a:r>
              <a:rPr lang="en-US" altLang="zh-CN" sz="2200" dirty="0"/>
              <a:t>D:\QuantLab2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7176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策略编写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zh-CN" altLang="en-US" sz="2400" dirty="0"/>
              <a:t>建立项目</a:t>
            </a:r>
            <a:endParaRPr lang="en-US" altLang="zh-CN" sz="2400" dirty="0"/>
          </a:p>
          <a:p>
            <a:pPr marL="514350" indent="-457200">
              <a:buFont typeface="+mj-lt"/>
              <a:buAutoNum type="arabicPeriod"/>
            </a:pPr>
            <a:r>
              <a:rPr lang="zh-CN" altLang="en-US" sz="2400" dirty="0"/>
              <a:t>添加引用</a:t>
            </a:r>
            <a:endParaRPr lang="en-US" altLang="zh-CN" sz="2400" dirty="0"/>
          </a:p>
          <a:p>
            <a:pPr marL="514350" indent="-457200">
              <a:buFont typeface="+mj-lt"/>
              <a:buAutoNum type="arabicPeriod"/>
            </a:pPr>
            <a:r>
              <a:rPr lang="zh-CN" altLang="en-US" sz="2400" dirty="0"/>
              <a:t>配置调试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6003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AA913-F728-40B6-82E5-17FDB1D0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FF45A7-6723-4FB0-BBC2-D8E52548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02" y="2546964"/>
            <a:ext cx="5476838" cy="3636963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DC4FD0E-D07E-4772-9618-16377373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39" y="2546964"/>
            <a:ext cx="5857461" cy="38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93091A-7470-4B32-99A1-3746582B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2271091"/>
            <a:ext cx="6109097" cy="4056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1446E4-646F-486A-A83F-1DE70530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36" y="2112064"/>
            <a:ext cx="5242182" cy="458690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E4117D5-E680-440C-BA0F-FEC3A24E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dirty="0"/>
              <a:t>建立项目</a:t>
            </a:r>
          </a:p>
        </p:txBody>
      </p:sp>
    </p:spTree>
    <p:extLst>
      <p:ext uri="{BB962C8B-B14F-4D97-AF65-F5344CB8AC3E}">
        <p14:creationId xmlns:p14="http://schemas.microsoft.com/office/powerpoint/2010/main" val="2599954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7317</TotalTime>
  <Words>2826</Words>
  <Application>Microsoft Office PowerPoint</Application>
  <PresentationFormat>宽屏</PresentationFormat>
  <Paragraphs>439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1" baseType="lpstr">
      <vt:lpstr>Century Gothic</vt:lpstr>
      <vt:lpstr>Wingdings 2</vt:lpstr>
      <vt:lpstr>引用</vt:lpstr>
      <vt:lpstr>数据系统与回测系统</vt:lpstr>
      <vt:lpstr>回测平台架构</vt:lpstr>
      <vt:lpstr>数据系统</vt:lpstr>
      <vt:lpstr>数据系统</vt:lpstr>
      <vt:lpstr>回测系统</vt:lpstr>
      <vt:lpstr>环境配置</vt:lpstr>
      <vt:lpstr>策略编写</vt:lpstr>
      <vt:lpstr>建立项目</vt:lpstr>
      <vt:lpstr>建立项目</vt:lpstr>
      <vt:lpstr>添加引用</vt:lpstr>
      <vt:lpstr>添加引用：不复制到本地</vt:lpstr>
      <vt:lpstr>配置调试</vt:lpstr>
      <vt:lpstr>第一章 界面操作</vt:lpstr>
      <vt:lpstr>1.1 任务管理：载入</vt:lpstr>
      <vt:lpstr>1.1 任务管理：基本操作</vt:lpstr>
      <vt:lpstr>1.1 任务操作：高级控制</vt:lpstr>
      <vt:lpstr>1.2 策略配比</vt:lpstr>
      <vt:lpstr>第二章 策略编写指南</vt:lpstr>
      <vt:lpstr>2.1 Tick策略</vt:lpstr>
      <vt:lpstr>2.1.1 Tick策略：基本结构</vt:lpstr>
      <vt:lpstr>2.1.2 Tick策略：参数指定</vt:lpstr>
      <vt:lpstr>2.1.2 Tick策略：参数指定 循环取值</vt:lpstr>
      <vt:lpstr>2.1.2 Tick策略：参数指定 数组遍历</vt:lpstr>
      <vt:lpstr>2.1.3 Tick策略：Instrument结构体</vt:lpstr>
      <vt:lpstr>2.1.3 Tick策略：Instrument创建</vt:lpstr>
      <vt:lpstr>2.1.3 Tick策略：Instrument特性</vt:lpstr>
      <vt:lpstr>2.1.3 Tick策略：DailyRecord类</vt:lpstr>
      <vt:lpstr>2.1.3 Tick策略：FastQuotaData类</vt:lpstr>
      <vt:lpstr>2.1.3 Tick策略：FastQuotaData</vt:lpstr>
      <vt:lpstr>2.1.4 Tick策略： TestCase</vt:lpstr>
      <vt:lpstr>2.1.4 Tick策略： 配置股票参数</vt:lpstr>
      <vt:lpstr>2.1.4 Tick策略：订阅行情</vt:lpstr>
      <vt:lpstr>2.1.4 Tick策略：下单</vt:lpstr>
      <vt:lpstr>2.1.4 Tick策略：下单</vt:lpstr>
      <vt:lpstr>Tick策略：日线下单</vt:lpstr>
      <vt:lpstr>2.1.4 Tick策略：查询持仓</vt:lpstr>
      <vt:lpstr>2.1.4 Tick策略：查询持仓</vt:lpstr>
      <vt:lpstr>2.1.4 Tick策略：查询订单</vt:lpstr>
      <vt:lpstr>2.1.4 Tick策略：查询订单</vt:lpstr>
      <vt:lpstr>2.1.5 Tick策略：DataUtils简介</vt:lpstr>
      <vt:lpstr>2.1.5 Tick策略：DataUtils函数</vt:lpstr>
      <vt:lpstr>2.1.5 Tick策略：DateTimeUtils</vt:lpstr>
      <vt:lpstr>2.1.5 Tick策略： DateTimeUtils</vt:lpstr>
      <vt:lpstr>2.1.5 Tick策略：除权数据库</vt:lpstr>
      <vt:lpstr>2.1.5 Tick策略：数学工具</vt:lpstr>
      <vt:lpstr>2.1.5 Tick策略： MovingAverage(1)</vt:lpstr>
      <vt:lpstr>2.1.5 Tick策略： MovingAverage(2)</vt:lpstr>
      <vt:lpstr>2.2.1 K线策略：基本结构</vt:lpstr>
      <vt:lpstr>2.2 K线策略</vt:lpstr>
      <vt:lpstr>2.2.1 K线策略：基本结构</vt:lpstr>
      <vt:lpstr>2.2.1 K线策略：基本结构</vt:lpstr>
      <vt:lpstr>2.2.1 K线策略：基本结构</vt:lpstr>
      <vt:lpstr>2.2.2 K线策略：CandleType</vt:lpstr>
      <vt:lpstr>2.2.2 K线策略：数据结构</vt:lpstr>
      <vt:lpstr>2.2.2 K线策略：数据结构</vt:lpstr>
      <vt:lpstr>2.2.3 K线策略：常用操作</vt:lpstr>
      <vt:lpstr>2.2.3 K线策略：数据工具</vt:lpstr>
      <vt:lpstr>2.3 提高性能的几点建议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QuantLAB 回测系统用户手册</dc:title>
  <dc:creator>zengjian</dc:creator>
  <cp:lastModifiedBy>Zeng Jian</cp:lastModifiedBy>
  <cp:revision>458</cp:revision>
  <dcterms:created xsi:type="dcterms:W3CDTF">2016-08-05T05:35:06Z</dcterms:created>
  <dcterms:modified xsi:type="dcterms:W3CDTF">2021-11-25T09:57:46Z</dcterms:modified>
</cp:coreProperties>
</file>