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62" r:id="rId6"/>
    <p:sldId id="278" r:id="rId7"/>
    <p:sldId id="285" r:id="rId8"/>
    <p:sldId id="284" r:id="rId9"/>
    <p:sldId id="265" r:id="rId10"/>
    <p:sldId id="286" r:id="rId11"/>
    <p:sldId id="287" r:id="rId12"/>
    <p:sldId id="270" r:id="rId13"/>
    <p:sldId id="288" r:id="rId14"/>
    <p:sldId id="292" r:id="rId15"/>
    <p:sldId id="289" r:id="rId16"/>
    <p:sldId id="273" r:id="rId17"/>
    <p:sldId id="290" r:id="rId18"/>
    <p:sldId id="271" r:id="rId19"/>
    <p:sldId id="291" r:id="rId20"/>
    <p:sldId id="268" r:id="rId21"/>
    <p:sldId id="267" r:id="rId22"/>
  </p:sldIdLst>
  <p:sldSz cx="12192000"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2020"/>
    <a:srgbClr val="FCFCFC"/>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4660"/>
  </p:normalViewPr>
  <p:slideViewPr>
    <p:cSldViewPr snapToGrid="0">
      <p:cViewPr varScale="1">
        <p:scale>
          <a:sx n="73" d="100"/>
          <a:sy n="73" d="100"/>
        </p:scale>
        <p:origin x="304" y="3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49123" y="6350865"/>
            <a:ext cx="449351" cy="44935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Microsoft YaHei" panose="020B0503020204020204" pitchFamily="34" charset="-122"/>
                <a:ea typeface="Microsoft YaHei" panose="020B0503020204020204" pitchFamily="34" charset="-122"/>
                <a:sym typeface="+mn-ea"/>
              </a:rPr>
              <a:t>感谢您下载包图网平台上提供的</a:t>
            </a:r>
            <a:r>
              <a:rPr lang="en-US" altLang="zh-CN" sz="300" dirty="0">
                <a:solidFill>
                  <a:schemeClr val="bg1">
                    <a:alpha val="0"/>
                  </a:schemeClr>
                </a:solidFill>
                <a:latin typeface="Microsoft YaHei" panose="020B0503020204020204" pitchFamily="34" charset="-122"/>
                <a:ea typeface="Microsoft YaHei" panose="020B0503020204020204" pitchFamily="34" charset="-122"/>
                <a:sym typeface="+mn-ea"/>
              </a:rPr>
              <a:t>PPT</a:t>
            </a:r>
            <a:r>
              <a:rPr lang="zh-CN" altLang="en-US" sz="300" dirty="0">
                <a:solidFill>
                  <a:schemeClr val="bg1">
                    <a:alpha val="0"/>
                  </a:schemeClr>
                </a:solidFill>
                <a:latin typeface="Microsoft YaHei" panose="020B0503020204020204" pitchFamily="34" charset="-122"/>
                <a:ea typeface="Microsoft YaHei"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Microsoft YaHei" panose="020B0503020204020204" pitchFamily="34" charset="-122"/>
              <a:ea typeface="Microsoft YaHei" panose="020B0503020204020204" pitchFamily="34" charset="-122"/>
              <a:sym typeface="+mn-ea"/>
            </a:endParaRPr>
          </a:p>
          <a:p>
            <a:r>
              <a:rPr lang="en-US" altLang="zh-CN" sz="600" dirty="0">
                <a:solidFill>
                  <a:schemeClr val="bg1">
                    <a:alpha val="0"/>
                  </a:schemeClr>
                </a:solidFill>
                <a:latin typeface="Microsoft YaHei" panose="020B0503020204020204" pitchFamily="34" charset="-122"/>
                <a:ea typeface="Microsoft YaHei" panose="020B0503020204020204" pitchFamily="34" charset="-122"/>
                <a:sym typeface="+mn-ea"/>
              </a:rPr>
              <a:t>ibaotu.com</a:t>
            </a:r>
            <a:endParaRPr lang="en-US" altLang="zh-CN" sz="600" dirty="0">
              <a:solidFill>
                <a:schemeClr val="bg1">
                  <a:alpha val="0"/>
                </a:schemeClr>
              </a:solidFill>
              <a:latin typeface="Microsoft YaHei" panose="020B0503020204020204" pitchFamily="34" charset="-122"/>
              <a:ea typeface="Microsoft YaHei" panose="020B0503020204020204" pitchFamily="34" charset="-122"/>
              <a:sym typeface="+mn-ea"/>
            </a:endParaRPr>
          </a:p>
        </p:txBody>
      </p:sp>
      <p:sp>
        <p:nvSpPr>
          <p:cNvPr id="14" name="灯片编号占位符 13"/>
          <p:cNvSpPr>
            <a:spLocks noGrp="1"/>
          </p:cNvSpPr>
          <p:nvPr>
            <p:ph type="sldNum" sz="quarter" idx="4"/>
          </p:nvPr>
        </p:nvSpPr>
        <p:spPr>
          <a:xfrm>
            <a:off x="8829671" y="6392977"/>
            <a:ext cx="2743200" cy="365125"/>
          </a:xfrm>
          <a:prstGeom prst="rect">
            <a:avLst/>
          </a:prstGeom>
        </p:spPr>
        <p:txBody>
          <a:bodyPr vert="horz" lIns="91440" tIns="45720" rIns="91440" bIns="45720" rtlCol="0" anchor="ctr"/>
          <a:lstStyle>
            <a:lvl1pPr algn="r">
              <a:defRPr sz="1600" b="1">
                <a:solidFill>
                  <a:srgbClr val="C00000"/>
                </a:solidFill>
              </a:defRPr>
            </a:lvl1pPr>
          </a:lstStyle>
          <a:p>
            <a:fld id="{2EC5D418-970F-4C7F-9452-AEC5956F87C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1936709"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15060" y="2700473"/>
            <a:ext cx="6707240" cy="830997"/>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rPr>
              <a:t>本科生科研开题报告</a:t>
            </a:r>
            <a:endPar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1" name="文本框 10"/>
          <p:cNvSpPr txBox="1"/>
          <p:nvPr/>
        </p:nvSpPr>
        <p:spPr>
          <a:xfrm>
            <a:off x="1984097" y="1973640"/>
            <a:ext cx="2926090"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2019</a:t>
            </a:r>
            <a:endParaRPr lang="zh-CN" altLang="en-US" sz="13800" dirty="0">
              <a:solidFill>
                <a:schemeClr val="accent1"/>
              </a:solidFill>
              <a:latin typeface="Agency FB" panose="020B0503020202020204" pitchFamily="34" charset="0"/>
            </a:endParaRPr>
          </a:p>
        </p:txBody>
      </p:sp>
      <p:grpSp>
        <p:nvGrpSpPr>
          <p:cNvPr id="19" name="组合 18"/>
          <p:cNvGrpSpPr/>
          <p:nvPr/>
        </p:nvGrpSpPr>
        <p:grpSpPr>
          <a:xfrm>
            <a:off x="7123636" y="4866197"/>
            <a:ext cx="3028148" cy="316802"/>
            <a:chOff x="1244534" y="3522134"/>
            <a:chExt cx="1765300" cy="316802"/>
          </a:xfrm>
        </p:grpSpPr>
        <p:sp>
          <p:nvSpPr>
            <p:cNvPr id="20" name="矩形 19"/>
            <p:cNvSpPr/>
            <p:nvPr/>
          </p:nvSpPr>
          <p:spPr>
            <a:xfrm>
              <a:off x="1244534" y="3522134"/>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244535" y="3526647"/>
              <a:ext cx="1618194" cy="307777"/>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rPr>
                <a:t>曲威名  松山钟迪  竹添林洋一</a:t>
              </a:r>
              <a:endParaRPr lang="zh-CN" altLang="en-US" sz="1400" dirty="0">
                <a:solidFill>
                  <a:schemeClr val="bg1"/>
                </a:solidFill>
                <a:latin typeface="Century Gothic" panose="020B0502020202020204" pitchFamily="34" charset="0"/>
              </a:endParaRPr>
            </a:p>
          </p:txBody>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1" r="40911" b="519"/>
          <a:stretch>
            <a:fillRect/>
          </a:stretch>
        </p:blipFill>
        <p:spPr>
          <a:xfrm>
            <a:off x="10494528" y="142349"/>
            <a:ext cx="1706997" cy="67537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543050" y="1832809"/>
            <a:ext cx="2552700" cy="4067175"/>
            <a:chOff x="1543050" y="1832809"/>
            <a:chExt cx="2552700" cy="4067175"/>
          </a:xfrm>
        </p:grpSpPr>
        <p:sp>
          <p:nvSpPr>
            <p:cNvPr id="8"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4400">
                <a:lnSpc>
                  <a:spcPct val="120000"/>
                </a:lnSpc>
                <a:defRPr/>
              </a:pPr>
              <a:endParaRPr lang="zh-CN" altLang="en-US" sz="1100" dirty="0">
                <a:solidFill>
                  <a:schemeClr val="tx1"/>
                </a:solidFill>
              </a:endParaRPr>
            </a:p>
          </p:txBody>
        </p:sp>
        <p:sp>
          <p:nvSpPr>
            <p:cNvPr id="9" name="íṣliḍê"/>
            <p:cNvSpPr/>
            <p:nvPr/>
          </p:nvSpPr>
          <p:spPr>
            <a:xfrm>
              <a:off x="1952625" y="2252094"/>
              <a:ext cx="1733550" cy="1733550"/>
            </a:xfrm>
            <a:prstGeom prst="ellipse">
              <a:avLst/>
            </a:prstGeom>
            <a:blipFill>
              <a:blip r:embed="rId1">
                <a:grayscl/>
              </a:blip>
              <a:srcRect/>
              <a:stretch>
                <a:fillRect l="-25479" r="-2510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 name="íś1îďe"/>
            <p:cNvSpPr/>
            <p:nvPr/>
          </p:nvSpPr>
          <p:spPr>
            <a:xfrm>
              <a:off x="31924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1</a:t>
              </a:r>
              <a:endParaRPr sz="2000" b="1" dirty="0">
                <a:latin typeface="Agency FB" panose="020B0503020202020204" pitchFamily="34" charset="0"/>
              </a:endParaRPr>
            </a:p>
          </p:txBody>
        </p:sp>
        <p:grpSp>
          <p:nvGrpSpPr>
            <p:cNvPr id="17" name="组合 16"/>
            <p:cNvGrpSpPr/>
            <p:nvPr/>
          </p:nvGrpSpPr>
          <p:grpSpPr>
            <a:xfrm>
              <a:off x="1694204" y="4274383"/>
              <a:ext cx="2341864" cy="1200115"/>
              <a:chOff x="1798854" y="1644501"/>
              <a:chExt cx="2341864" cy="1200115"/>
            </a:xfrm>
          </p:grpSpPr>
          <p:sp>
            <p:nvSpPr>
              <p:cNvPr id="18" name="文本框 17"/>
              <p:cNvSpPr txBox="1"/>
              <p:nvPr/>
            </p:nvSpPr>
            <p:spPr>
              <a:xfrm>
                <a:off x="1854628" y="1644501"/>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基础调研</a:t>
                </a:r>
                <a:endParaRPr lang="zh-CN" altLang="en-US" b="1" dirty="0">
                  <a:solidFill>
                    <a:schemeClr val="tx1">
                      <a:lumMod val="75000"/>
                      <a:lumOff val="25000"/>
                    </a:schemeClr>
                  </a:solidFill>
                  <a:latin typeface="Century Gothic" panose="020B0502020202020204" pitchFamily="34" charset="0"/>
                </a:endParaRPr>
              </a:p>
            </p:txBody>
          </p:sp>
          <p:sp>
            <p:nvSpPr>
              <p:cNvPr id="19" name="文本框 18"/>
              <p:cNvSpPr txBox="1"/>
              <p:nvPr/>
            </p:nvSpPr>
            <p:spPr>
              <a:xfrm>
                <a:off x="1798854" y="2280359"/>
                <a:ext cx="2341864" cy="56425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zh-CN" sz="1400" dirty="0"/>
                  <a:t>搜索与本实验有关的技术的相关知识和开源代码</a:t>
                </a:r>
                <a:endParaRPr lang="en-US" altLang="zh-CN" sz="1400" dirty="0">
                  <a:solidFill>
                    <a:schemeClr val="tx1">
                      <a:lumMod val="50000"/>
                      <a:lumOff val="50000"/>
                    </a:schemeClr>
                  </a:solidFill>
                  <a:latin typeface="Century Gothic" panose="020B0502020202020204" pitchFamily="34" charset="0"/>
                  <a:ea typeface="+mj-ea"/>
                </a:endParaRPr>
              </a:p>
            </p:txBody>
          </p:sp>
        </p:grpSp>
      </p:grpSp>
      <p:grpSp>
        <p:nvGrpSpPr>
          <p:cNvPr id="28" name="组合 27"/>
          <p:cNvGrpSpPr/>
          <p:nvPr/>
        </p:nvGrpSpPr>
        <p:grpSpPr>
          <a:xfrm>
            <a:off x="4819650" y="1832809"/>
            <a:ext cx="2552700" cy="4067175"/>
            <a:chOff x="4819650" y="1832809"/>
            <a:chExt cx="2552700" cy="4067175"/>
          </a:xfrm>
        </p:grpSpPr>
        <p:sp>
          <p:nvSpPr>
            <p:cNvPr id="6" name="îṥļíḍé"/>
            <p:cNvSpPr/>
            <p:nvPr/>
          </p:nvSpPr>
          <p:spPr>
            <a:xfrm>
              <a:off x="48196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4400">
                <a:lnSpc>
                  <a:spcPct val="120000"/>
                </a:lnSpc>
                <a:defRPr/>
              </a:pPr>
              <a:endParaRPr lang="zh-CN" altLang="en-US" sz="1100" dirty="0">
                <a:solidFill>
                  <a:schemeClr val="tx1"/>
                </a:solidFill>
              </a:endParaRPr>
            </a:p>
          </p:txBody>
        </p:sp>
        <p:sp>
          <p:nvSpPr>
            <p:cNvPr id="7" name="íṣlîḍè"/>
            <p:cNvSpPr/>
            <p:nvPr/>
          </p:nvSpPr>
          <p:spPr>
            <a:xfrm>
              <a:off x="5229225" y="2199521"/>
              <a:ext cx="1733550" cy="1733550"/>
            </a:xfrm>
            <a:prstGeom prst="ellipse">
              <a:avLst/>
            </a:prstGeom>
            <a:blipFill>
              <a:blip r:embed="rId2"/>
              <a:srcRect/>
              <a:stretch>
                <a:fillRect l="-16788" r="-1654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íS1îḋê"/>
            <p:cNvSpPr/>
            <p:nvPr/>
          </p:nvSpPr>
          <p:spPr>
            <a:xfrm>
              <a:off x="64690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2</a:t>
              </a:r>
              <a:endParaRPr sz="2000" b="1" dirty="0">
                <a:latin typeface="Agency FB" panose="020B0503020202020204" pitchFamily="34" charset="0"/>
              </a:endParaRPr>
            </a:p>
          </p:txBody>
        </p:sp>
        <p:grpSp>
          <p:nvGrpSpPr>
            <p:cNvPr id="20" name="组合 19"/>
            <p:cNvGrpSpPr/>
            <p:nvPr/>
          </p:nvGrpSpPr>
          <p:grpSpPr>
            <a:xfrm>
              <a:off x="4897088" y="4274383"/>
              <a:ext cx="2341864" cy="1345332"/>
              <a:chOff x="1722607" y="1644501"/>
              <a:chExt cx="2341864" cy="1345332"/>
            </a:xfrm>
          </p:grpSpPr>
          <p:sp>
            <p:nvSpPr>
              <p:cNvPr id="21" name="文本框 20"/>
              <p:cNvSpPr txBox="1"/>
              <p:nvPr/>
            </p:nvSpPr>
            <p:spPr>
              <a:xfrm>
                <a:off x="1854628" y="1644501"/>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仿真模拟</a:t>
                </a:r>
                <a:endParaRPr lang="zh-CN" altLang="en-US" b="1" dirty="0">
                  <a:solidFill>
                    <a:schemeClr val="tx1">
                      <a:lumMod val="75000"/>
                      <a:lumOff val="25000"/>
                    </a:schemeClr>
                  </a:solidFill>
                  <a:latin typeface="Century Gothic" panose="020B0502020202020204" pitchFamily="34" charset="0"/>
                </a:endParaRPr>
              </a:p>
            </p:txBody>
          </p:sp>
          <p:sp>
            <p:nvSpPr>
              <p:cNvPr id="22" name="文本框 21"/>
              <p:cNvSpPr txBox="1"/>
              <p:nvPr/>
            </p:nvSpPr>
            <p:spPr>
              <a:xfrm>
                <a:off x="1722607" y="2179996"/>
                <a:ext cx="2341864" cy="80983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zh-CN" sz="1400" dirty="0"/>
                  <a:t>在机器人仿真软件（</a:t>
                </a:r>
                <a:r>
                  <a:rPr lang="en-US" altLang="zh-CN" sz="1400" dirty="0" err="1"/>
                  <a:t>Webots</a:t>
                </a:r>
                <a:r>
                  <a:rPr lang="zh-CN" altLang="zh-CN" sz="1400" dirty="0"/>
                  <a:t>）中进行模拟，以实现基本的功能</a:t>
                </a:r>
                <a:endParaRPr lang="en-US" altLang="zh-CN" sz="1400" dirty="0">
                  <a:solidFill>
                    <a:schemeClr val="tx1">
                      <a:lumMod val="50000"/>
                      <a:lumOff val="50000"/>
                    </a:schemeClr>
                  </a:solidFill>
                  <a:latin typeface="Century Gothic" panose="020B0502020202020204" pitchFamily="34" charset="0"/>
                  <a:ea typeface="+mj-ea"/>
                </a:endParaRPr>
              </a:p>
            </p:txBody>
          </p:sp>
        </p:grpSp>
      </p:grpSp>
      <p:grpSp>
        <p:nvGrpSpPr>
          <p:cNvPr id="29" name="组合 28"/>
          <p:cNvGrpSpPr/>
          <p:nvPr/>
        </p:nvGrpSpPr>
        <p:grpSpPr>
          <a:xfrm>
            <a:off x="8096250" y="1832809"/>
            <a:ext cx="2552700" cy="4067175"/>
            <a:chOff x="8096250" y="1832809"/>
            <a:chExt cx="2552700" cy="4067175"/>
          </a:xfrm>
        </p:grpSpPr>
        <p:sp>
          <p:nvSpPr>
            <p:cNvPr id="4" name="îsļîḓe"/>
            <p:cNvSpPr/>
            <p:nvPr/>
          </p:nvSpPr>
          <p:spPr>
            <a:xfrm>
              <a:off x="8096250" y="1832809"/>
              <a:ext cx="2552700" cy="4067175"/>
            </a:xfrm>
            <a:prstGeom prst="roundRect">
              <a:avLst>
                <a:gd name="adj" fmla="val 633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4400">
                <a:lnSpc>
                  <a:spcPct val="120000"/>
                </a:lnSpc>
                <a:defRPr/>
              </a:pPr>
              <a:endParaRPr lang="zh-CN" altLang="en-US" sz="1100" dirty="0">
                <a:solidFill>
                  <a:schemeClr val="tx1"/>
                </a:solidFill>
              </a:endParaRPr>
            </a:p>
          </p:txBody>
        </p:sp>
        <p:sp>
          <p:nvSpPr>
            <p:cNvPr id="5" name="işḷîḓé"/>
            <p:cNvSpPr/>
            <p:nvPr/>
          </p:nvSpPr>
          <p:spPr>
            <a:xfrm>
              <a:off x="8505825" y="2199521"/>
              <a:ext cx="1733550" cy="1733550"/>
            </a:xfrm>
            <a:prstGeom prst="ellipse">
              <a:avLst/>
            </a:prstGeom>
            <a:blipFill>
              <a:blip r:embed="rId3"/>
              <a:srcRect/>
              <a:stretch>
                <a:fillRect l="-33578" r="-3308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íSľíḑê"/>
            <p:cNvSpPr/>
            <p:nvPr/>
          </p:nvSpPr>
          <p:spPr>
            <a:xfrm>
              <a:off x="97456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3</a:t>
              </a:r>
              <a:endParaRPr sz="2000" b="1" dirty="0">
                <a:latin typeface="Agency FB" panose="020B0503020202020204" pitchFamily="34" charset="0"/>
              </a:endParaRPr>
            </a:p>
          </p:txBody>
        </p:sp>
        <p:grpSp>
          <p:nvGrpSpPr>
            <p:cNvPr id="23" name="组合 22"/>
            <p:cNvGrpSpPr/>
            <p:nvPr/>
          </p:nvGrpSpPr>
          <p:grpSpPr>
            <a:xfrm>
              <a:off x="8201667" y="4274383"/>
              <a:ext cx="2341864" cy="1322904"/>
              <a:chOff x="1750586" y="1644501"/>
              <a:chExt cx="2341864" cy="1322904"/>
            </a:xfrm>
          </p:grpSpPr>
          <p:sp>
            <p:nvSpPr>
              <p:cNvPr id="24" name="文本框 23"/>
              <p:cNvSpPr txBox="1"/>
              <p:nvPr/>
            </p:nvSpPr>
            <p:spPr>
              <a:xfrm>
                <a:off x="1854628" y="1644501"/>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实验研究</a:t>
                </a:r>
                <a:endParaRPr lang="zh-CN" altLang="en-US" b="1" dirty="0">
                  <a:solidFill>
                    <a:schemeClr val="tx1">
                      <a:lumMod val="75000"/>
                      <a:lumOff val="25000"/>
                    </a:schemeClr>
                  </a:solidFill>
                  <a:latin typeface="Century Gothic" panose="020B0502020202020204" pitchFamily="34" charset="0"/>
                </a:endParaRPr>
              </a:p>
            </p:txBody>
          </p:sp>
          <p:sp>
            <p:nvSpPr>
              <p:cNvPr id="25" name="文本框 24"/>
              <p:cNvSpPr txBox="1"/>
              <p:nvPr/>
            </p:nvSpPr>
            <p:spPr>
              <a:xfrm>
                <a:off x="1750586" y="2157568"/>
                <a:ext cx="2341864" cy="80983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zh-CN" sz="1400" dirty="0"/>
                  <a:t>对改装的机器人进行训练和相关功能的测试，并对出现的问题进行修正</a:t>
                </a:r>
                <a:endParaRPr lang="en-US" altLang="zh-CN" sz="1400" dirty="0">
                  <a:solidFill>
                    <a:schemeClr val="tx1">
                      <a:lumMod val="50000"/>
                      <a:lumOff val="50000"/>
                    </a:schemeClr>
                  </a:solidFill>
                  <a:latin typeface="Century Gothic" panose="020B0502020202020204" pitchFamily="34" charset="0"/>
                  <a:ea typeface="+mj-ea"/>
                </a:endParaRPr>
              </a:p>
            </p:txBody>
          </p:sp>
        </p:grpSp>
      </p:grpSp>
      <p:grpSp>
        <p:nvGrpSpPr>
          <p:cNvPr id="30" name="组合 29"/>
          <p:cNvGrpSpPr/>
          <p:nvPr/>
        </p:nvGrpSpPr>
        <p:grpSpPr>
          <a:xfrm>
            <a:off x="387125" y="299356"/>
            <a:ext cx="12126303" cy="6596744"/>
            <a:chOff x="387125" y="299356"/>
            <a:chExt cx="12126303" cy="6596744"/>
          </a:xfrm>
        </p:grpSpPr>
        <p:grpSp>
          <p:nvGrpSpPr>
            <p:cNvPr id="31" name="组合 30"/>
            <p:cNvGrpSpPr/>
            <p:nvPr/>
          </p:nvGrpSpPr>
          <p:grpSpPr>
            <a:xfrm>
              <a:off x="387125" y="299356"/>
              <a:ext cx="1316500" cy="883947"/>
              <a:chOff x="1276124" y="1279752"/>
              <a:chExt cx="6401933" cy="4298496"/>
            </a:xfrm>
          </p:grpSpPr>
          <p:sp>
            <p:nvSpPr>
              <p:cNvPr id="39" name="菱形 3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04</a:t>
              </a:r>
              <a:endParaRPr lang="zh-CN" altLang="en-US" sz="3200" dirty="0">
                <a:solidFill>
                  <a:schemeClr val="accent1"/>
                </a:solidFill>
                <a:latin typeface="Agency FB" panose="020B0503020202020204" pitchFamily="34" charset="0"/>
              </a:endParaRPr>
            </a:p>
          </p:txBody>
        </p:sp>
        <p:sp>
          <p:nvSpPr>
            <p:cNvPr id="37" name="文本框 36"/>
            <p:cNvSpPr txBox="1"/>
            <p:nvPr/>
          </p:nvSpPr>
          <p:spPr>
            <a:xfrm>
              <a:off x="1784706" y="464231"/>
              <a:ext cx="4198105" cy="954107"/>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研究方法</a:t>
              </a:r>
              <a:endParaRPr lang="en-US" altLang="zh-CN" sz="2800" b="1" dirty="0">
                <a:solidFill>
                  <a:schemeClr val="tx1">
                    <a:lumMod val="75000"/>
                    <a:lumOff val="25000"/>
                  </a:schemeClr>
                </a:solidFill>
                <a:latin typeface="Century Gothic" panose="020B0502020202020204" pitchFamily="34" charset="0"/>
              </a:endParaRPr>
            </a:p>
            <a:p>
              <a:endParaRPr lang="zh-CN" altLang="en-US" sz="2800" b="1" dirty="0">
                <a:solidFill>
                  <a:schemeClr val="tx1">
                    <a:lumMod val="75000"/>
                    <a:lumOff val="25000"/>
                  </a:schemeClr>
                </a:solidFill>
                <a:latin typeface="Century Gothic" panose="020B0502020202020204" pitchFamily="34" charset="0"/>
              </a:endParaRPr>
            </a:p>
          </p:txBody>
        </p:sp>
        <p:grpSp>
          <p:nvGrpSpPr>
            <p:cNvPr id="34" name="组合 33"/>
            <p:cNvGrpSpPr/>
            <p:nvPr/>
          </p:nvGrpSpPr>
          <p:grpSpPr>
            <a:xfrm>
              <a:off x="11572872" y="6254988"/>
              <a:ext cx="940556" cy="641112"/>
              <a:chOff x="11395287" y="6034159"/>
              <a:chExt cx="1208633" cy="823841"/>
            </a:xfrm>
          </p:grpSpPr>
          <p:sp>
            <p:nvSpPr>
              <p:cNvPr id="35" name="菱形 3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5</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68377"/>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技术路线</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05</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037173" y="1840289"/>
            <a:ext cx="2909733" cy="4135844"/>
            <a:chOff x="1037173" y="1840289"/>
            <a:chExt cx="2909733" cy="4135844"/>
          </a:xfrm>
        </p:grpSpPr>
        <p:grpSp>
          <p:nvGrpSpPr>
            <p:cNvPr id="4" name="íṥļiḋè"/>
            <p:cNvGrpSpPr/>
            <p:nvPr/>
          </p:nvGrpSpPr>
          <p:grpSpPr>
            <a:xfrm>
              <a:off x="1037173" y="1840289"/>
              <a:ext cx="2909733" cy="4135844"/>
              <a:chOff x="738726" y="1976339"/>
              <a:chExt cx="2415941" cy="3433977"/>
            </a:xfrm>
          </p:grpSpPr>
          <p:sp>
            <p:nvSpPr>
              <p:cNvPr id="19" name="ïṧļîdê"/>
              <p:cNvSpPr/>
              <p:nvPr/>
            </p:nvSpPr>
            <p:spPr bwMode="auto">
              <a:xfrm>
                <a:off x="738726"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p>
            </p:txBody>
          </p:sp>
          <p:sp>
            <p:nvSpPr>
              <p:cNvPr id="20" name="ïS1iḍê"/>
              <p:cNvSpPr/>
              <p:nvPr/>
            </p:nvSpPr>
            <p:spPr bwMode="auto">
              <a:xfrm>
                <a:off x="745894"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1">
                  <a:lumMod val="75000"/>
                </a:schemeClr>
              </a:solidFill>
              <a:ln>
                <a:noFill/>
              </a:ln>
              <a:effectLst/>
            </p:spPr>
            <p:txBody>
              <a:bodyPr anchor="ctr"/>
              <a:lstStyle/>
              <a:p>
                <a:pPr algn="ctr"/>
              </a:p>
            </p:txBody>
          </p:sp>
          <p:sp>
            <p:nvSpPr>
              <p:cNvPr id="21" name="îs1îḍê"/>
              <p:cNvSpPr/>
              <p:nvPr/>
            </p:nvSpPr>
            <p:spPr bwMode="auto">
              <a:xfrm flipH="1">
                <a:off x="738726"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1"/>
              </a:solidFill>
              <a:ln>
                <a:noFill/>
              </a:ln>
              <a:effectLst/>
            </p:spPr>
            <p:txBody>
              <a:bodyPr anchor="ctr"/>
              <a:lstStyle/>
              <a:p>
                <a:pPr algn="ctr"/>
              </a:p>
            </p:txBody>
          </p:sp>
          <p:sp>
            <p:nvSpPr>
              <p:cNvPr id="23" name="ïS1îḓé"/>
              <p:cNvSpPr/>
              <p:nvPr/>
            </p:nvSpPr>
            <p:spPr bwMode="auto">
              <a:xfrm>
                <a:off x="929502" y="4905517"/>
                <a:ext cx="2008220"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scene3d>
                  <a:camera prst="orthographicFront"/>
                  <a:lightRig rig="threePt" dir="t"/>
                </a:scene3d>
                <a:sp3d contourW="12700"/>
              </a:bodyPr>
              <a:lstStyle/>
              <a:p>
                <a:pPr defTabSz="584200">
                  <a:defRPr/>
                </a:pPr>
                <a:r>
                  <a:rPr lang="zh-CN" altLang="en-US" b="1" dirty="0">
                    <a:solidFill>
                      <a:srgbClr val="FFFFFF"/>
                    </a:solidFill>
                  </a:rPr>
                  <a:t>目标物体识别</a:t>
                </a:r>
                <a:endParaRPr lang="zh-CN" altLang="en-US" b="1" dirty="0">
                  <a:solidFill>
                    <a:srgbClr val="FFFFFF"/>
                  </a:solidFill>
                </a:endParaRPr>
              </a:p>
            </p:txBody>
          </p:sp>
        </p:grpSp>
        <p:sp>
          <p:nvSpPr>
            <p:cNvPr id="27" name="文本框 26"/>
            <p:cNvSpPr txBox="1"/>
            <p:nvPr/>
          </p:nvSpPr>
          <p:spPr>
            <a:xfrm>
              <a:off x="1099542" y="2074352"/>
              <a:ext cx="2586078" cy="369332"/>
            </a:xfrm>
            <a:prstGeom prst="rect">
              <a:avLst/>
            </a:prstGeom>
            <a:noFill/>
          </p:spPr>
          <p:txBody>
            <a:bodyPr wrap="square" rtlCol="0">
              <a:spAutoFit/>
              <a:scene3d>
                <a:camera prst="orthographicFront"/>
                <a:lightRig rig="threePt" dir="t"/>
              </a:scene3d>
              <a:sp3d contourW="12700"/>
            </a:bodyPr>
            <a:lstStyle/>
            <a:p>
              <a:endParaRPr lang="zh-CN" altLang="zh-CN" dirty="0"/>
            </a:p>
          </p:txBody>
        </p:sp>
      </p:grpSp>
      <p:grpSp>
        <p:nvGrpSpPr>
          <p:cNvPr id="31" name="组合 30"/>
          <p:cNvGrpSpPr/>
          <p:nvPr/>
        </p:nvGrpSpPr>
        <p:grpSpPr>
          <a:xfrm>
            <a:off x="4643169" y="1840289"/>
            <a:ext cx="2909733" cy="4135844"/>
            <a:chOff x="4643169" y="1840289"/>
            <a:chExt cx="2909733" cy="4135844"/>
          </a:xfrm>
        </p:grpSpPr>
        <p:grpSp>
          <p:nvGrpSpPr>
            <p:cNvPr id="5" name="íṥľîḋé"/>
            <p:cNvGrpSpPr/>
            <p:nvPr/>
          </p:nvGrpSpPr>
          <p:grpSpPr>
            <a:xfrm>
              <a:off x="4643169" y="1840289"/>
              <a:ext cx="2909733" cy="4135844"/>
              <a:chOff x="3511740" y="1976339"/>
              <a:chExt cx="2415941" cy="3433977"/>
            </a:xfrm>
          </p:grpSpPr>
          <p:sp>
            <p:nvSpPr>
              <p:cNvPr id="13" name="íşľiďè"/>
              <p:cNvSpPr/>
              <p:nvPr/>
            </p:nvSpPr>
            <p:spPr bwMode="auto">
              <a:xfrm>
                <a:off x="3511740"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p>
            </p:txBody>
          </p:sp>
          <p:sp>
            <p:nvSpPr>
              <p:cNvPr id="14" name="iSḷiḋé"/>
              <p:cNvSpPr/>
              <p:nvPr/>
            </p:nvSpPr>
            <p:spPr bwMode="auto">
              <a:xfrm>
                <a:off x="3518908"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2">
                  <a:lumMod val="75000"/>
                </a:schemeClr>
              </a:solidFill>
              <a:ln>
                <a:noFill/>
              </a:ln>
              <a:effectLst/>
            </p:spPr>
            <p:txBody>
              <a:bodyPr anchor="ctr"/>
              <a:lstStyle/>
              <a:p>
                <a:pPr algn="ctr"/>
              </a:p>
            </p:txBody>
          </p:sp>
          <p:sp>
            <p:nvSpPr>
              <p:cNvPr id="15" name="ïsļíḓê"/>
              <p:cNvSpPr/>
              <p:nvPr/>
            </p:nvSpPr>
            <p:spPr bwMode="auto">
              <a:xfrm flipH="1">
                <a:off x="3511740"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2"/>
              </a:solidFill>
              <a:ln>
                <a:noFill/>
              </a:ln>
              <a:effectLst/>
            </p:spPr>
            <p:txBody>
              <a:bodyPr anchor="ctr"/>
              <a:lstStyle/>
              <a:p>
                <a:pPr algn="ctr"/>
              </a:p>
            </p:txBody>
          </p:sp>
          <p:sp>
            <p:nvSpPr>
              <p:cNvPr id="17" name="ïslíḋè"/>
              <p:cNvSpPr/>
              <p:nvPr/>
            </p:nvSpPr>
            <p:spPr bwMode="auto">
              <a:xfrm>
                <a:off x="3727841" y="4905517"/>
                <a:ext cx="2003156"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scene3d>
                  <a:camera prst="orthographicFront"/>
                  <a:lightRig rig="threePt" dir="t"/>
                </a:scene3d>
                <a:sp3d contourW="12700"/>
              </a:bodyPr>
              <a:lstStyle/>
              <a:p>
                <a:pPr defTabSz="584200">
                  <a:defRPr/>
                </a:pPr>
                <a:r>
                  <a:rPr lang="zh-CN" altLang="en-US" b="1" dirty="0">
                    <a:solidFill>
                      <a:srgbClr val="FFFFFF"/>
                    </a:solidFill>
                  </a:rPr>
                  <a:t>机器人控制</a:t>
                </a:r>
                <a:endParaRPr lang="zh-CN" altLang="en-US" b="1" dirty="0">
                  <a:solidFill>
                    <a:srgbClr val="FFFFFF"/>
                  </a:solidFill>
                </a:endParaRPr>
              </a:p>
            </p:txBody>
          </p:sp>
        </p:grpSp>
        <p:sp>
          <p:nvSpPr>
            <p:cNvPr id="28" name="文本框 27"/>
            <p:cNvSpPr txBox="1"/>
            <p:nvPr/>
          </p:nvSpPr>
          <p:spPr>
            <a:xfrm>
              <a:off x="4795341" y="2001723"/>
              <a:ext cx="2586078" cy="284437"/>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2" name="组合 31"/>
          <p:cNvGrpSpPr/>
          <p:nvPr/>
        </p:nvGrpSpPr>
        <p:grpSpPr>
          <a:xfrm>
            <a:off x="8249162" y="1838256"/>
            <a:ext cx="2909734" cy="4139910"/>
            <a:chOff x="8249162" y="1838256"/>
            <a:chExt cx="2909734" cy="4139910"/>
          </a:xfrm>
        </p:grpSpPr>
        <p:grpSp>
          <p:nvGrpSpPr>
            <p:cNvPr id="6" name="iş1îḑè"/>
            <p:cNvGrpSpPr/>
            <p:nvPr/>
          </p:nvGrpSpPr>
          <p:grpSpPr>
            <a:xfrm>
              <a:off x="8249162" y="1838256"/>
              <a:ext cx="2909734" cy="4139910"/>
              <a:chOff x="6284753" y="1976339"/>
              <a:chExt cx="2415942" cy="3437353"/>
            </a:xfrm>
          </p:grpSpPr>
          <p:sp>
            <p:nvSpPr>
              <p:cNvPr id="7" name="íşļidè"/>
              <p:cNvSpPr/>
              <p:nvPr/>
            </p:nvSpPr>
            <p:spPr bwMode="auto">
              <a:xfrm>
                <a:off x="6284753"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p>
            </p:txBody>
          </p:sp>
          <p:sp>
            <p:nvSpPr>
              <p:cNvPr id="8" name="íṣḷíḓé"/>
              <p:cNvSpPr/>
              <p:nvPr/>
            </p:nvSpPr>
            <p:spPr bwMode="auto">
              <a:xfrm>
                <a:off x="6291922"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3">
                  <a:lumMod val="75000"/>
                </a:schemeClr>
              </a:solidFill>
              <a:ln>
                <a:noFill/>
              </a:ln>
              <a:effectLst/>
            </p:spPr>
            <p:txBody>
              <a:bodyPr anchor="ctr"/>
              <a:lstStyle/>
              <a:p>
                <a:pPr algn="ctr"/>
              </a:p>
            </p:txBody>
          </p:sp>
          <p:sp>
            <p:nvSpPr>
              <p:cNvPr id="9" name="iṩliḍê"/>
              <p:cNvSpPr/>
              <p:nvPr/>
            </p:nvSpPr>
            <p:spPr bwMode="auto">
              <a:xfrm flipH="1">
                <a:off x="6284754" y="3819105"/>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3"/>
              </a:solidFill>
              <a:ln>
                <a:noFill/>
              </a:ln>
              <a:effectLst/>
            </p:spPr>
            <p:txBody>
              <a:bodyPr anchor="ctr"/>
              <a:lstStyle/>
              <a:p>
                <a:pPr algn="ctr"/>
              </a:p>
            </p:txBody>
          </p:sp>
          <p:sp>
            <p:nvSpPr>
              <p:cNvPr id="11" name="iṧḻídê"/>
              <p:cNvSpPr/>
              <p:nvPr/>
            </p:nvSpPr>
            <p:spPr bwMode="auto">
              <a:xfrm>
                <a:off x="6461181" y="4905517"/>
                <a:ext cx="2216724"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scene3d>
                  <a:camera prst="orthographicFront"/>
                  <a:lightRig rig="threePt" dir="t"/>
                </a:scene3d>
                <a:sp3d contourW="12700"/>
              </a:bodyPr>
              <a:lstStyle/>
              <a:p>
                <a:pPr defTabSz="584200">
                  <a:defRPr/>
                </a:pPr>
                <a:r>
                  <a:rPr lang="zh-CN" altLang="en-US" b="1" dirty="0">
                    <a:solidFill>
                      <a:srgbClr val="FFFFFF"/>
                    </a:solidFill>
                  </a:rPr>
                  <a:t>人体行为预测</a:t>
                </a:r>
                <a:endParaRPr lang="zh-CN" altLang="en-US" b="1" dirty="0">
                  <a:solidFill>
                    <a:srgbClr val="FFFFFF"/>
                  </a:solidFill>
                </a:endParaRPr>
              </a:p>
            </p:txBody>
          </p:sp>
        </p:grpSp>
        <p:sp>
          <p:nvSpPr>
            <p:cNvPr id="29" name="文本框 28"/>
            <p:cNvSpPr txBox="1"/>
            <p:nvPr/>
          </p:nvSpPr>
          <p:spPr>
            <a:xfrm>
              <a:off x="8410989" y="2940795"/>
              <a:ext cx="2586078" cy="284437"/>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3" name="组合 32"/>
          <p:cNvGrpSpPr/>
          <p:nvPr/>
        </p:nvGrpSpPr>
        <p:grpSpPr>
          <a:xfrm>
            <a:off x="497191" y="757257"/>
            <a:ext cx="12126303" cy="6596744"/>
            <a:chOff x="387125" y="299356"/>
            <a:chExt cx="12126303" cy="6596744"/>
          </a:xfrm>
        </p:grpSpPr>
        <p:grpSp>
          <p:nvGrpSpPr>
            <p:cNvPr id="34" name="组合 33"/>
            <p:cNvGrpSpPr/>
            <p:nvPr/>
          </p:nvGrpSpPr>
          <p:grpSpPr>
            <a:xfrm>
              <a:off x="387125" y="299356"/>
              <a:ext cx="1316500" cy="883947"/>
              <a:chOff x="1276124" y="1279752"/>
              <a:chExt cx="6401933" cy="4298496"/>
            </a:xfrm>
          </p:grpSpPr>
          <p:sp>
            <p:nvSpPr>
              <p:cNvPr id="42" name="菱形 4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05</a:t>
              </a:r>
              <a:endParaRPr lang="zh-CN" altLang="en-US" sz="3200" dirty="0">
                <a:solidFill>
                  <a:schemeClr val="accent1"/>
                </a:solidFill>
                <a:latin typeface="Agency FB" panose="020B0503020202020204" pitchFamily="34" charset="0"/>
              </a:endParaRPr>
            </a:p>
          </p:txBody>
        </p:sp>
        <p:sp>
          <p:nvSpPr>
            <p:cNvPr id="40" name="文本框 39"/>
            <p:cNvSpPr txBox="1"/>
            <p:nvPr/>
          </p:nvSpPr>
          <p:spPr>
            <a:xfrm>
              <a:off x="1784189" y="511097"/>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技术路线</a:t>
              </a:r>
              <a:endParaRPr lang="zh-CN" altLang="en-US" sz="2800" b="1" dirty="0">
                <a:solidFill>
                  <a:schemeClr val="tx1">
                    <a:lumMod val="75000"/>
                    <a:lumOff val="25000"/>
                  </a:schemeClr>
                </a:solidFill>
                <a:latin typeface="Century Gothic" panose="020B0502020202020204" pitchFamily="34" charset="0"/>
              </a:endParaRPr>
            </a:p>
          </p:txBody>
        </p:sp>
        <p:grpSp>
          <p:nvGrpSpPr>
            <p:cNvPr id="37" name="组合 36"/>
            <p:cNvGrpSpPr/>
            <p:nvPr/>
          </p:nvGrpSpPr>
          <p:grpSpPr>
            <a:xfrm>
              <a:off x="11572872" y="6254988"/>
              <a:ext cx="940556" cy="641112"/>
              <a:chOff x="11395287" y="6034159"/>
              <a:chExt cx="1208633" cy="823841"/>
            </a:xfrm>
          </p:grpSpPr>
          <p:sp>
            <p:nvSpPr>
              <p:cNvPr id="38" name="菱形 37"/>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菱形 38"/>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
        <p:nvSpPr>
          <p:cNvPr id="3" name="矩形 2"/>
          <p:cNvSpPr/>
          <p:nvPr/>
        </p:nvSpPr>
        <p:spPr>
          <a:xfrm>
            <a:off x="1099541" y="1989276"/>
            <a:ext cx="2633138" cy="2031325"/>
          </a:xfrm>
          <a:prstGeom prst="rect">
            <a:avLst/>
          </a:prstGeom>
        </p:spPr>
        <p:txBody>
          <a:bodyPr wrap="square">
            <a:spAutoFit/>
          </a:bodyPr>
          <a:lstStyle/>
          <a:p>
            <a:pPr indent="266700" algn="just">
              <a:spcAft>
                <a:spcPts val="0"/>
              </a:spcAft>
            </a:pPr>
            <a:r>
              <a:rPr lang="en-US" altLang="zh-CN" sz="1400" kern="100" dirty="0">
                <a:latin typeface="DengXian" panose="02010600030101010101" pitchFamily="2" charset="-122"/>
                <a:ea typeface="DengXian" panose="02010600030101010101" pitchFamily="2" charset="-122"/>
                <a:cs typeface="Times New Roman" panose="02020603050405020304" pitchFamily="18" charset="0"/>
              </a:rPr>
              <a:t>KinectV2</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作为视觉输入，以形状识别为主，颜色识别为辅以识别目标物体，并通过图像处理技术获得目标物体以及机械臂各关节在三维空间中的位置，然后进行建图导航，规划出从机械臂所在的位置到目标物体位置的尽量避开障碍物的路线。</a:t>
            </a:r>
            <a:endParaRPr lang="zh-CN" altLang="zh-CN" sz="14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10" name="矩形 9"/>
          <p:cNvSpPr/>
          <p:nvPr/>
        </p:nvSpPr>
        <p:spPr>
          <a:xfrm>
            <a:off x="4734555" y="1892848"/>
            <a:ext cx="2633138" cy="2462213"/>
          </a:xfrm>
          <a:prstGeom prst="rect">
            <a:avLst/>
          </a:prstGeom>
        </p:spPr>
        <p:txBody>
          <a:bodyPr wrap="square">
            <a:spAutoFit/>
          </a:bodyPr>
          <a:lstStyle/>
          <a:p>
            <a:pPr indent="266700" algn="just">
              <a:spcAft>
                <a:spcPts val="0"/>
              </a:spcAft>
            </a:pP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根据所建立的导航，移动机械臂至目标物体附近，通过已经获得的目标物体和机械臂各关节在空间中的坐标，运用几何体运动学计算出此时各关节角的角度和要抓取物体所需要的角度（目标角度），计算目标角度与当前角度的误差，使用反馈控制减少误差；循环上述步骤，当误差足够小时即可命令机械臂抓起物体。</a:t>
            </a:r>
            <a:endParaRPr lang="zh-CN" altLang="zh-CN" sz="14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12" name="矩形 11"/>
          <p:cNvSpPr/>
          <p:nvPr/>
        </p:nvSpPr>
        <p:spPr>
          <a:xfrm>
            <a:off x="8410988" y="2074352"/>
            <a:ext cx="2496439" cy="1815882"/>
          </a:xfrm>
          <a:prstGeom prst="rect">
            <a:avLst/>
          </a:prstGeom>
        </p:spPr>
        <p:txBody>
          <a:bodyPr wrap="square">
            <a:spAutoFit/>
          </a:bodyPr>
          <a:lstStyle/>
          <a:p>
            <a:pPr indent="266700" algn="just">
              <a:spcAft>
                <a:spcPts val="0"/>
              </a:spcAft>
            </a:pP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通过视觉信息（比如看见盘子空了就主动撤掉）和语音识别（比如捕捉到了渴这个字就去主动倒水）实现基础的人机交互，同时经过学习和训练，对接收到的信息进行处理和分析，做出对人体行为的预测并进行相应表达。</a:t>
            </a:r>
            <a:endParaRPr lang="zh-CN" altLang="zh-CN" sz="1400" kern="100" dirty="0">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circle(in)">
                                      <p:cBhvr>
                                        <p:cTn id="15" dur="2000"/>
                                        <p:tgtEl>
                                          <p:spTgt spid="31"/>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circle(in)">
                                      <p:cBhvr>
                                        <p:cTn id="23" dur="2000"/>
                                        <p:tgtEl>
                                          <p:spTgt spid="32"/>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ircle(in)">
                                      <p:cBhvr>
                                        <p:cTn id="2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6</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68377"/>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难点分析</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06</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138292" y="1975938"/>
            <a:ext cx="5915416" cy="3403447"/>
            <a:chOff x="4962185" y="1963238"/>
            <a:chExt cx="5915416" cy="3403447"/>
          </a:xfrm>
        </p:grpSpPr>
        <p:cxnSp>
          <p:nvCxnSpPr>
            <p:cNvPr id="32" name="直接连接符 31"/>
            <p:cNvCxnSpPr/>
            <p:nvPr/>
          </p:nvCxnSpPr>
          <p:spPr>
            <a:xfrm>
              <a:off x="7932270" y="2290110"/>
              <a:ext cx="0" cy="3076575"/>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îsḷîḋé"/>
            <p:cNvSpPr/>
            <p:nvPr/>
          </p:nvSpPr>
          <p:spPr bwMode="auto">
            <a:xfrm>
              <a:off x="4962185" y="3934331"/>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25" name="iṡḻiḋe"/>
            <p:cNvSpPr/>
            <p:nvPr/>
          </p:nvSpPr>
          <p:spPr bwMode="auto">
            <a:xfrm>
              <a:off x="4962185" y="198521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21" name="íšļïḓè"/>
            <p:cNvSpPr/>
            <p:nvPr/>
          </p:nvSpPr>
          <p:spPr bwMode="auto">
            <a:xfrm rot="10800000">
              <a:off x="7575419" y="295977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33" name="椭圆 32"/>
            <p:cNvSpPr/>
            <p:nvPr/>
          </p:nvSpPr>
          <p:spPr>
            <a:xfrm>
              <a:off x="7588665" y="1963238"/>
              <a:ext cx="675701" cy="675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588665" y="2956008"/>
              <a:ext cx="675701" cy="67570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588665" y="3916121"/>
              <a:ext cx="675701" cy="675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ŝlídè"/>
            <p:cNvSpPr/>
            <p:nvPr/>
          </p:nvSpPr>
          <p:spPr bwMode="auto">
            <a:xfrm>
              <a:off x="7792516" y="4087810"/>
              <a:ext cx="285322" cy="327018"/>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bg1"/>
            </a:solidFill>
            <a:ln>
              <a:noFill/>
            </a:ln>
            <a:effectLst/>
          </p:spPr>
          <p:txBody>
            <a:bodyPr anchor="ctr"/>
            <a:lstStyle/>
            <a:p>
              <a:pPr algn="ctr"/>
            </a:p>
          </p:txBody>
        </p:sp>
        <p:sp>
          <p:nvSpPr>
            <p:cNvPr id="26" name="îṧ1ide"/>
            <p:cNvSpPr/>
            <p:nvPr/>
          </p:nvSpPr>
          <p:spPr bwMode="auto">
            <a:xfrm>
              <a:off x="7750311" y="2154398"/>
              <a:ext cx="320914" cy="254261"/>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p:spPr>
          <p:txBody>
            <a:bodyPr anchor="ctr"/>
            <a:lstStyle/>
            <a:p>
              <a:pPr algn="ctr"/>
            </a:p>
          </p:txBody>
        </p:sp>
        <p:sp>
          <p:nvSpPr>
            <p:cNvPr id="22" name="íṣḻide"/>
            <p:cNvSpPr/>
            <p:nvPr/>
          </p:nvSpPr>
          <p:spPr bwMode="auto">
            <a:xfrm>
              <a:off x="7732308" y="3151763"/>
              <a:ext cx="399924" cy="28419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anchor="ctr"/>
            <a:lstStyle/>
            <a:p>
              <a:pPr algn="ctr"/>
            </a:p>
          </p:txBody>
        </p:sp>
      </p:grpSp>
      <p:grpSp>
        <p:nvGrpSpPr>
          <p:cNvPr id="38" name="组合 37"/>
          <p:cNvGrpSpPr/>
          <p:nvPr/>
        </p:nvGrpSpPr>
        <p:grpSpPr>
          <a:xfrm>
            <a:off x="7190707" y="2917452"/>
            <a:ext cx="3350294" cy="1999624"/>
            <a:chOff x="1541720" y="2349127"/>
            <a:chExt cx="3350294" cy="1999624"/>
          </a:xfrm>
        </p:grpSpPr>
        <p:sp>
          <p:nvSpPr>
            <p:cNvPr id="39" name="文本框 38"/>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机器人的改装</a:t>
              </a:r>
              <a:endParaRPr lang="zh-CN" altLang="en-US" b="1" dirty="0">
                <a:solidFill>
                  <a:schemeClr val="tx1">
                    <a:lumMod val="75000"/>
                    <a:lumOff val="25000"/>
                  </a:schemeClr>
                </a:solidFill>
                <a:latin typeface="Century Gothic" panose="020B0502020202020204" pitchFamily="34" charset="0"/>
              </a:endParaRPr>
            </a:p>
          </p:txBody>
        </p:sp>
        <p:sp>
          <p:nvSpPr>
            <p:cNvPr id="40" name="文本框 39"/>
            <p:cNvSpPr txBox="1"/>
            <p:nvPr/>
          </p:nvSpPr>
          <p:spPr>
            <a:xfrm>
              <a:off x="1541720" y="2801981"/>
              <a:ext cx="3350294" cy="154677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400" dirty="0"/>
                <a:t>Kinect</a:t>
              </a:r>
              <a:r>
                <a:rPr lang="zh-CN" altLang="zh-CN" sz="1400" dirty="0"/>
                <a:t>、六个舵机的五自由度平行四边形机械臂，</a:t>
              </a:r>
              <a:r>
                <a:rPr lang="en-US" altLang="zh-CN" sz="1400" dirty="0"/>
                <a:t>S1~S3</a:t>
              </a:r>
              <a:r>
                <a:rPr lang="zh-CN" altLang="zh-CN" sz="1400" dirty="0"/>
                <a:t>处舵机分别负责肩部、大臂、小臂的转动，</a:t>
              </a:r>
              <a:r>
                <a:rPr lang="en-US" altLang="zh-CN" sz="1400" dirty="0"/>
                <a:t>S4~S5</a:t>
              </a:r>
              <a:r>
                <a:rPr lang="zh-CN" altLang="zh-CN" sz="1400" dirty="0"/>
                <a:t>负责腕部的两个自由度转动，</a:t>
              </a:r>
              <a:r>
                <a:rPr lang="en-US" altLang="zh-CN" sz="1400" dirty="0"/>
                <a:t>S6</a:t>
              </a:r>
              <a:r>
                <a:rPr lang="zh-CN" altLang="zh-CN" sz="1400" dirty="0"/>
                <a:t>负责抓取。每个舵机的转动范围是</a:t>
              </a:r>
              <a:r>
                <a:rPr lang="en-US" altLang="zh-CN" sz="1400" dirty="0"/>
                <a:t>500-2500</a:t>
              </a:r>
              <a:r>
                <a:rPr lang="zh-CN" altLang="zh-CN" sz="1400" dirty="0"/>
                <a:t>，换算成角度大约是</a:t>
              </a:r>
              <a:r>
                <a:rPr lang="en-US" altLang="zh-CN" sz="1400" dirty="0"/>
                <a:t>0-180</a:t>
              </a:r>
              <a:r>
                <a:rPr lang="zh-CN" altLang="zh-CN" sz="1400" dirty="0"/>
                <a:t>度。</a:t>
              </a:r>
              <a:endParaRPr lang="en-US" altLang="zh-CN" sz="1400" dirty="0"/>
            </a:p>
          </p:txBody>
        </p:sp>
      </p:grpSp>
      <p:grpSp>
        <p:nvGrpSpPr>
          <p:cNvPr id="44" name="组合 43"/>
          <p:cNvGrpSpPr/>
          <p:nvPr/>
        </p:nvGrpSpPr>
        <p:grpSpPr>
          <a:xfrm>
            <a:off x="1537206" y="3864574"/>
            <a:ext cx="3350294" cy="1262884"/>
            <a:chOff x="1541720" y="2349127"/>
            <a:chExt cx="3350294" cy="1262884"/>
          </a:xfrm>
        </p:grpSpPr>
        <p:sp>
          <p:nvSpPr>
            <p:cNvPr id="45" name="文本框 44"/>
            <p:cNvSpPr txBox="1"/>
            <p:nvPr/>
          </p:nvSpPr>
          <p:spPr>
            <a:xfrm>
              <a:off x="2758233"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避障抓取物体</a:t>
              </a:r>
              <a:endParaRPr lang="zh-CN" altLang="en-US" b="1" dirty="0">
                <a:solidFill>
                  <a:schemeClr val="tx1">
                    <a:lumMod val="75000"/>
                    <a:lumOff val="25000"/>
                  </a:schemeClr>
                </a:solidFill>
                <a:latin typeface="Century Gothic" panose="020B0502020202020204" pitchFamily="34" charset="0"/>
              </a:endParaRPr>
            </a:p>
          </p:txBody>
        </p:sp>
        <p:sp>
          <p:nvSpPr>
            <p:cNvPr id="46" name="文本框 45"/>
            <p:cNvSpPr txBox="1"/>
            <p:nvPr/>
          </p:nvSpPr>
          <p:spPr>
            <a:xfrm>
              <a:off x="1541720" y="2801981"/>
              <a:ext cx="3350294" cy="81003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400" dirty="0"/>
                <a:t>桌子上的盘子、杯子、碗等餐具放置的比较密集，机器人在抓取目标物体时应尽量避免或减少与其他物体碰撞</a:t>
              </a:r>
              <a:endParaRPr lang="en-US" altLang="zh-CN" sz="1400" dirty="0"/>
            </a:p>
          </p:txBody>
        </p:sp>
      </p:grpSp>
      <p:grpSp>
        <p:nvGrpSpPr>
          <p:cNvPr id="47" name="组合 46"/>
          <p:cNvGrpSpPr/>
          <p:nvPr/>
        </p:nvGrpSpPr>
        <p:grpSpPr>
          <a:xfrm>
            <a:off x="1464738" y="1931827"/>
            <a:ext cx="3422762" cy="1474141"/>
            <a:chOff x="1469252" y="2349127"/>
            <a:chExt cx="3422762" cy="1474141"/>
          </a:xfrm>
        </p:grpSpPr>
        <p:sp>
          <p:nvSpPr>
            <p:cNvPr id="48" name="文本框 47"/>
            <p:cNvSpPr txBox="1"/>
            <p:nvPr/>
          </p:nvSpPr>
          <p:spPr>
            <a:xfrm>
              <a:off x="2758233"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行为预测</a:t>
              </a:r>
              <a:endParaRPr lang="zh-CN" altLang="en-US" b="1" dirty="0">
                <a:solidFill>
                  <a:schemeClr val="tx1">
                    <a:lumMod val="75000"/>
                    <a:lumOff val="25000"/>
                  </a:schemeClr>
                </a:solidFill>
                <a:latin typeface="Century Gothic" panose="020B0502020202020204" pitchFamily="34" charset="0"/>
              </a:endParaRPr>
            </a:p>
          </p:txBody>
        </p:sp>
        <p:sp>
          <p:nvSpPr>
            <p:cNvPr id="49" name="文本框 48"/>
            <p:cNvSpPr txBox="1"/>
            <p:nvPr/>
          </p:nvSpPr>
          <p:spPr>
            <a:xfrm>
              <a:off x="1469252" y="2802091"/>
              <a:ext cx="3418524" cy="1021177"/>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400" dirty="0"/>
                <a:t>人体的活动多种多样，难以通过有限的信息进行准确的预测，因此可</a:t>
              </a:r>
              <a:r>
                <a:rPr lang="zh-CN" altLang="zh-CN" sz="1400" dirty="0"/>
                <a:t>限定预测的动作，也可在不确定时加入询问</a:t>
              </a:r>
              <a:r>
                <a:rPr lang="en-US" altLang="zh-CN" sz="1400" dirty="0"/>
                <a:t>-</a:t>
              </a:r>
              <a:r>
                <a:rPr lang="zh-CN" altLang="zh-CN" sz="1400" dirty="0"/>
                <a:t>确认功能</a:t>
              </a:r>
              <a:endParaRPr lang="zh-CN" altLang="zh-CN" sz="1400" dirty="0"/>
            </a:p>
            <a:p>
              <a:pPr algn="r">
                <a:lnSpc>
                  <a:spcPct val="114000"/>
                </a:lnSpc>
              </a:pP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50" name="组合 49"/>
          <p:cNvGrpSpPr/>
          <p:nvPr/>
        </p:nvGrpSpPr>
        <p:grpSpPr>
          <a:xfrm>
            <a:off x="584885" y="2612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06</a:t>
              </a:r>
              <a:endParaRPr lang="zh-CN" altLang="en-US" sz="3200" dirty="0">
                <a:solidFill>
                  <a:schemeClr val="accent1"/>
                </a:solidFill>
                <a:latin typeface="Agency FB" panose="020B0503020202020204" pitchFamily="34" charset="0"/>
              </a:endParaRPr>
            </a:p>
          </p:txBody>
        </p:sp>
        <p:sp>
          <p:nvSpPr>
            <p:cNvPr id="57" name="文本框 56"/>
            <p:cNvSpPr txBox="1"/>
            <p:nvPr/>
          </p:nvSpPr>
          <p:spPr>
            <a:xfrm>
              <a:off x="1784189" y="508418"/>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难点分析</a:t>
              </a:r>
              <a:endParaRPr lang="zh-CN" altLang="en-US" sz="2800" b="1" dirty="0">
                <a:solidFill>
                  <a:schemeClr val="tx1">
                    <a:lumMod val="75000"/>
                    <a:lumOff val="25000"/>
                  </a:schemeClr>
                </a:solidFill>
                <a:latin typeface="Century Gothic" panose="020B0502020202020204" pitchFamily="34" charset="0"/>
              </a:endParaRPr>
            </a:p>
          </p:txBody>
        </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556816" y="334438"/>
            <a:ext cx="2921712" cy="2341719"/>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8528" y="360958"/>
            <a:ext cx="2633126" cy="22906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7</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68377"/>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进度安排</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07</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819502" y="3064026"/>
            <a:ext cx="10552996" cy="1536240"/>
            <a:chOff x="819502" y="3064026"/>
            <a:chExt cx="10552996" cy="1536240"/>
          </a:xfrm>
        </p:grpSpPr>
        <p:sp>
          <p:nvSpPr>
            <p:cNvPr id="4" name="íśľiḓê"/>
            <p:cNvSpPr/>
            <p:nvPr/>
          </p:nvSpPr>
          <p:spPr>
            <a:xfrm>
              <a:off x="2578335" y="3654195"/>
              <a:ext cx="1758833" cy="355904"/>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en-US" sz="1600" b="1" dirty="0">
                  <a:solidFill>
                    <a:schemeClr val="bg1"/>
                  </a:solidFill>
                  <a:latin typeface="Agency FB" panose="020B0503020202020204" pitchFamily="34" charset="0"/>
                </a:rPr>
                <a:t>2019.8</a:t>
              </a:r>
              <a:r>
                <a:rPr lang="en-US" altLang="zh-CN" sz="1600" b="1" dirty="0">
                  <a:solidFill>
                    <a:schemeClr val="bg1"/>
                  </a:solidFill>
                  <a:latin typeface="Agency FB" panose="020B0503020202020204" pitchFamily="34" charset="0"/>
                </a:rPr>
                <a:t>-9</a:t>
              </a:r>
              <a:endParaRPr lang="en-US" sz="1600" b="1" dirty="0">
                <a:solidFill>
                  <a:schemeClr val="bg1"/>
                </a:solidFill>
                <a:latin typeface="Agency FB" panose="020B0503020202020204" pitchFamily="34" charset="0"/>
              </a:endParaRPr>
            </a:p>
          </p:txBody>
        </p:sp>
        <p:sp>
          <p:nvSpPr>
            <p:cNvPr id="5" name="ïš1íďe"/>
            <p:cNvSpPr/>
            <p:nvPr/>
          </p:nvSpPr>
          <p:spPr>
            <a:xfrm>
              <a:off x="4337168" y="3654195"/>
              <a:ext cx="1758833" cy="355904"/>
            </a:xfrm>
            <a:prstGeom prst="chevr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en-US" sz="1600" b="1" dirty="0">
                  <a:solidFill>
                    <a:schemeClr val="bg1"/>
                  </a:solidFill>
                  <a:latin typeface="Agency FB" panose="020B0503020202020204" pitchFamily="34" charset="0"/>
                </a:rPr>
                <a:t>2019.10</a:t>
              </a:r>
              <a:r>
                <a:rPr lang="en-US" altLang="zh-CN" sz="1600" b="1" dirty="0">
                  <a:solidFill>
                    <a:schemeClr val="bg1"/>
                  </a:solidFill>
                  <a:latin typeface="Agency FB" panose="020B0503020202020204" pitchFamily="34" charset="0"/>
                </a:rPr>
                <a:t>-12</a:t>
              </a:r>
              <a:endParaRPr lang="en-US" sz="1600" b="1" dirty="0">
                <a:solidFill>
                  <a:schemeClr val="bg1"/>
                </a:solidFill>
                <a:latin typeface="Agency FB" panose="020B0503020202020204" pitchFamily="34" charset="0"/>
              </a:endParaRPr>
            </a:p>
          </p:txBody>
        </p:sp>
        <p:sp>
          <p:nvSpPr>
            <p:cNvPr id="6" name="isļiḍe"/>
            <p:cNvSpPr/>
            <p:nvPr/>
          </p:nvSpPr>
          <p:spPr>
            <a:xfrm>
              <a:off x="6096001" y="3654195"/>
              <a:ext cx="1758833" cy="355904"/>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en-US" sz="1600" b="1" dirty="0">
                  <a:solidFill>
                    <a:schemeClr val="bg1"/>
                  </a:solidFill>
                  <a:latin typeface="Agency FB" panose="020B0503020202020204" pitchFamily="34" charset="0"/>
                </a:rPr>
                <a:t>2020.1</a:t>
              </a:r>
              <a:r>
                <a:rPr lang="en-US" altLang="zh-CN" sz="1600" b="1" dirty="0">
                  <a:solidFill>
                    <a:schemeClr val="bg1"/>
                  </a:solidFill>
                  <a:latin typeface="Agency FB" panose="020B0503020202020204" pitchFamily="34" charset="0"/>
                </a:rPr>
                <a:t>-2</a:t>
              </a:r>
              <a:endParaRPr lang="en-US" sz="1600" b="1" dirty="0">
                <a:solidFill>
                  <a:schemeClr val="bg1"/>
                </a:solidFill>
                <a:latin typeface="Agency FB" panose="020B0503020202020204" pitchFamily="34" charset="0"/>
              </a:endParaRPr>
            </a:p>
          </p:txBody>
        </p:sp>
        <p:sp>
          <p:nvSpPr>
            <p:cNvPr id="7" name="işḷïḋê"/>
            <p:cNvSpPr/>
            <p:nvPr/>
          </p:nvSpPr>
          <p:spPr>
            <a:xfrm>
              <a:off x="7854834" y="3654195"/>
              <a:ext cx="1758833" cy="355904"/>
            </a:xfrm>
            <a:prstGeom prst="chevr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en-US" sz="1600" b="1" dirty="0">
                  <a:solidFill>
                    <a:schemeClr val="bg1"/>
                  </a:solidFill>
                  <a:latin typeface="Agency FB" panose="020B0503020202020204" pitchFamily="34" charset="0"/>
                </a:rPr>
                <a:t>2020.3</a:t>
              </a:r>
              <a:r>
                <a:rPr lang="en-US" altLang="zh-CN" sz="1600" b="1" dirty="0">
                  <a:solidFill>
                    <a:schemeClr val="bg1"/>
                  </a:solidFill>
                  <a:latin typeface="Agency FB" panose="020B0503020202020204" pitchFamily="34" charset="0"/>
                </a:rPr>
                <a:t>-4</a:t>
              </a:r>
              <a:endParaRPr lang="en-US" sz="1600" b="1" dirty="0">
                <a:solidFill>
                  <a:schemeClr val="bg1"/>
                </a:solidFill>
                <a:latin typeface="Agency FB" panose="020B0503020202020204" pitchFamily="34" charset="0"/>
              </a:endParaRPr>
            </a:p>
          </p:txBody>
        </p:sp>
        <p:sp>
          <p:nvSpPr>
            <p:cNvPr id="8" name="îṣ1íďé"/>
            <p:cNvSpPr/>
            <p:nvPr/>
          </p:nvSpPr>
          <p:spPr>
            <a:xfrm>
              <a:off x="9613665" y="3654195"/>
              <a:ext cx="1758833" cy="355904"/>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en-US" sz="1600" b="1" dirty="0">
                  <a:solidFill>
                    <a:schemeClr val="bg1"/>
                  </a:solidFill>
                  <a:latin typeface="Agency FB" panose="020B0503020202020204" pitchFamily="34" charset="0"/>
                </a:rPr>
                <a:t>2020.5</a:t>
              </a:r>
              <a:r>
                <a:rPr lang="en-US" altLang="zh-CN" sz="1600" b="1" dirty="0">
                  <a:solidFill>
                    <a:schemeClr val="bg1"/>
                  </a:solidFill>
                  <a:latin typeface="Agency FB" panose="020B0503020202020204" pitchFamily="34" charset="0"/>
                </a:rPr>
                <a:t>-6</a:t>
              </a:r>
              <a:endParaRPr lang="en-US" sz="1600" b="1" dirty="0">
                <a:solidFill>
                  <a:schemeClr val="bg1"/>
                </a:solidFill>
                <a:latin typeface="Agency FB" panose="020B0503020202020204" pitchFamily="34" charset="0"/>
              </a:endParaRPr>
            </a:p>
          </p:txBody>
        </p:sp>
        <p:sp>
          <p:nvSpPr>
            <p:cNvPr id="9" name="ísḻíďè"/>
            <p:cNvSpPr/>
            <p:nvPr/>
          </p:nvSpPr>
          <p:spPr>
            <a:xfrm>
              <a:off x="819502" y="3654195"/>
              <a:ext cx="1758833" cy="355904"/>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en-US" sz="1600" b="1" dirty="0">
                  <a:solidFill>
                    <a:schemeClr val="bg1"/>
                  </a:solidFill>
                  <a:latin typeface="Agency FB" panose="020B0503020202020204" pitchFamily="34" charset="0"/>
                </a:rPr>
                <a:t>2019.6</a:t>
              </a:r>
              <a:r>
                <a:rPr lang="en-US" altLang="zh-CN" sz="1600" b="1" dirty="0">
                  <a:solidFill>
                    <a:schemeClr val="bg1"/>
                  </a:solidFill>
                  <a:latin typeface="Agency FB" panose="020B0503020202020204" pitchFamily="34" charset="0"/>
                </a:rPr>
                <a:t>-7</a:t>
              </a:r>
              <a:endParaRPr lang="en-US" sz="1600" b="1" dirty="0">
                <a:solidFill>
                  <a:schemeClr val="bg1"/>
                </a:solidFill>
                <a:latin typeface="Agency FB" panose="020B0503020202020204" pitchFamily="34" charset="0"/>
              </a:endParaRPr>
            </a:p>
          </p:txBody>
        </p:sp>
        <p:cxnSp>
          <p:nvCxnSpPr>
            <p:cNvPr id="14" name="Straight Connector 45"/>
            <p:cNvCxnSpPr/>
            <p:nvPr/>
          </p:nvCxnSpPr>
          <p:spPr>
            <a:xfrm flipV="1">
              <a:off x="1680673"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46"/>
            <p:cNvCxnSpPr/>
            <p:nvPr/>
          </p:nvCxnSpPr>
          <p:spPr>
            <a:xfrm flipV="1">
              <a:off x="3373823"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49"/>
            <p:cNvCxnSpPr/>
            <p:nvPr/>
          </p:nvCxnSpPr>
          <p:spPr>
            <a:xfrm flipV="1">
              <a:off x="5186133"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51"/>
            <p:cNvCxnSpPr/>
            <p:nvPr/>
          </p:nvCxnSpPr>
          <p:spPr>
            <a:xfrm flipV="1">
              <a:off x="6891489"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Straight Connector 53"/>
            <p:cNvCxnSpPr/>
            <p:nvPr/>
          </p:nvCxnSpPr>
          <p:spPr>
            <a:xfrm flipV="1">
              <a:off x="8703798"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55"/>
            <p:cNvCxnSpPr/>
            <p:nvPr/>
          </p:nvCxnSpPr>
          <p:spPr>
            <a:xfrm flipV="1">
              <a:off x="10412155"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34" name="组合 33"/>
          <p:cNvGrpSpPr/>
          <p:nvPr/>
        </p:nvGrpSpPr>
        <p:grpSpPr>
          <a:xfrm>
            <a:off x="703060" y="1685891"/>
            <a:ext cx="2301865" cy="1275679"/>
            <a:chOff x="1509043" y="2349127"/>
            <a:chExt cx="2166458" cy="1275679"/>
          </a:xfrm>
        </p:grpSpPr>
        <p:sp>
          <p:nvSpPr>
            <p:cNvPr id="35" name="文本框 34"/>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endParaRPr lang="zh-CN" altLang="en-US" b="1" dirty="0">
                <a:solidFill>
                  <a:schemeClr val="tx1">
                    <a:lumMod val="75000"/>
                    <a:lumOff val="25000"/>
                  </a:schemeClr>
                </a:solidFill>
                <a:latin typeface="Century Gothic" panose="020B0502020202020204" pitchFamily="34" charset="0"/>
              </a:endParaRPr>
            </a:p>
          </p:txBody>
        </p:sp>
        <p:sp>
          <p:nvSpPr>
            <p:cNvPr id="36" name="文本框 35"/>
            <p:cNvSpPr txBox="1"/>
            <p:nvPr/>
          </p:nvSpPr>
          <p:spPr>
            <a:xfrm>
              <a:off x="1509043" y="3060549"/>
              <a:ext cx="2110346" cy="56425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zh-CN" sz="1400" dirty="0"/>
                <a:t>基础调研，学习仿真平台使用方和相关编程语言</a:t>
              </a:r>
              <a:endParaRPr lang="en-US" altLang="zh-CN" sz="1400" dirty="0">
                <a:solidFill>
                  <a:schemeClr val="tx1">
                    <a:lumMod val="50000"/>
                    <a:lumOff val="50000"/>
                  </a:schemeClr>
                </a:solidFill>
                <a:latin typeface="Century Gothic" panose="020B0502020202020204" pitchFamily="34" charset="0"/>
                <a:ea typeface="+mj-ea"/>
              </a:endParaRPr>
            </a:p>
          </p:txBody>
        </p:sp>
      </p:grpSp>
      <p:grpSp>
        <p:nvGrpSpPr>
          <p:cNvPr id="37" name="组合 36"/>
          <p:cNvGrpSpPr/>
          <p:nvPr/>
        </p:nvGrpSpPr>
        <p:grpSpPr>
          <a:xfrm>
            <a:off x="4337168" y="1811509"/>
            <a:ext cx="3720989" cy="1158677"/>
            <a:chOff x="-45488" y="2349127"/>
            <a:chExt cx="3720989" cy="1158677"/>
          </a:xfrm>
        </p:grpSpPr>
        <p:sp>
          <p:nvSpPr>
            <p:cNvPr id="38" name="文本框 37"/>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endParaRPr lang="zh-CN" altLang="en-US" b="1" dirty="0">
                <a:solidFill>
                  <a:schemeClr val="tx1">
                    <a:lumMod val="75000"/>
                    <a:lumOff val="25000"/>
                  </a:schemeClr>
                </a:solidFill>
                <a:latin typeface="Century Gothic" panose="020B0502020202020204" pitchFamily="34" charset="0"/>
              </a:endParaRPr>
            </a:p>
          </p:txBody>
        </p:sp>
        <p:sp>
          <p:nvSpPr>
            <p:cNvPr id="39" name="文本框 38"/>
            <p:cNvSpPr txBox="1"/>
            <p:nvPr/>
          </p:nvSpPr>
          <p:spPr>
            <a:xfrm>
              <a:off x="-45488" y="3189127"/>
              <a:ext cx="2042476" cy="318677"/>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zh-CN" sz="1400" dirty="0"/>
                <a:t>实现目标物体的识别</a:t>
              </a:r>
              <a:endParaRPr lang="en-US" altLang="zh-CN" sz="1400" dirty="0">
                <a:solidFill>
                  <a:schemeClr val="tx1">
                    <a:lumMod val="50000"/>
                    <a:lumOff val="50000"/>
                  </a:schemeClr>
                </a:solidFill>
                <a:latin typeface="Century Gothic" panose="020B0502020202020204" pitchFamily="34" charset="0"/>
                <a:ea typeface="+mj-ea"/>
              </a:endParaRPr>
            </a:p>
          </p:txBody>
        </p:sp>
      </p:grpSp>
      <p:grpSp>
        <p:nvGrpSpPr>
          <p:cNvPr id="40" name="组合 39"/>
          <p:cNvGrpSpPr/>
          <p:nvPr/>
        </p:nvGrpSpPr>
        <p:grpSpPr>
          <a:xfrm>
            <a:off x="7854834" y="1811509"/>
            <a:ext cx="3680374" cy="1217538"/>
            <a:chOff x="-4873" y="2349127"/>
            <a:chExt cx="3680374" cy="1217538"/>
          </a:xfrm>
        </p:grpSpPr>
        <p:sp>
          <p:nvSpPr>
            <p:cNvPr id="41" name="文本框 40"/>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endParaRPr lang="zh-CN" altLang="en-US" b="1" dirty="0">
                <a:solidFill>
                  <a:schemeClr val="tx1">
                    <a:lumMod val="75000"/>
                    <a:lumOff val="25000"/>
                  </a:schemeClr>
                </a:solidFill>
                <a:latin typeface="Century Gothic" panose="020B0502020202020204" pitchFamily="34" charset="0"/>
              </a:endParaRPr>
            </a:p>
          </p:txBody>
        </p:sp>
        <p:sp>
          <p:nvSpPr>
            <p:cNvPr id="42" name="文本框 41"/>
            <p:cNvSpPr txBox="1"/>
            <p:nvPr/>
          </p:nvSpPr>
          <p:spPr>
            <a:xfrm>
              <a:off x="-4873" y="3247410"/>
              <a:ext cx="2042476" cy="31925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400"/>
              </a:lvl1pPr>
            </a:lstStyle>
            <a:p>
              <a:r>
                <a:rPr lang="zh-CN" altLang="en-US" dirty="0"/>
                <a:t>实现人体行为预测</a:t>
              </a:r>
              <a:endParaRPr lang="en-US" altLang="zh-CN" dirty="0"/>
            </a:p>
          </p:txBody>
        </p:sp>
      </p:grpSp>
      <p:grpSp>
        <p:nvGrpSpPr>
          <p:cNvPr id="43" name="组合 42"/>
          <p:cNvGrpSpPr/>
          <p:nvPr/>
        </p:nvGrpSpPr>
        <p:grpSpPr>
          <a:xfrm>
            <a:off x="7597632" y="4615430"/>
            <a:ext cx="3744426" cy="528767"/>
            <a:chOff x="1541720" y="2189692"/>
            <a:chExt cx="3744426" cy="528767"/>
          </a:xfrm>
        </p:grpSpPr>
        <p:sp>
          <p:nvSpPr>
            <p:cNvPr id="44" name="文本框 43"/>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pPr algn="r"/>
              <a:endParaRPr lang="zh-CN" altLang="en-US" b="1" dirty="0">
                <a:solidFill>
                  <a:schemeClr val="tx1">
                    <a:lumMod val="75000"/>
                    <a:lumOff val="25000"/>
                  </a:schemeClr>
                </a:solidFill>
                <a:latin typeface="Century Gothic" panose="020B0502020202020204" pitchFamily="34" charset="0"/>
              </a:endParaRPr>
            </a:p>
          </p:txBody>
        </p:sp>
        <p:sp>
          <p:nvSpPr>
            <p:cNvPr id="45" name="文本框 44"/>
            <p:cNvSpPr txBox="1"/>
            <p:nvPr/>
          </p:nvSpPr>
          <p:spPr>
            <a:xfrm>
              <a:off x="3243670" y="2189692"/>
              <a:ext cx="2042476" cy="318870"/>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400" dirty="0"/>
                <a:t>问题修正，撰写论文</a:t>
              </a:r>
              <a:endParaRPr lang="en-US" altLang="zh-CN" sz="1400" dirty="0"/>
            </a:p>
          </p:txBody>
        </p:sp>
      </p:grpSp>
      <p:grpSp>
        <p:nvGrpSpPr>
          <p:cNvPr id="46" name="组合 45"/>
          <p:cNvGrpSpPr/>
          <p:nvPr/>
        </p:nvGrpSpPr>
        <p:grpSpPr>
          <a:xfrm>
            <a:off x="4100367" y="4774865"/>
            <a:ext cx="2133781" cy="598882"/>
            <a:chOff x="1541720" y="2349127"/>
            <a:chExt cx="2133781" cy="598882"/>
          </a:xfrm>
        </p:grpSpPr>
        <p:sp>
          <p:nvSpPr>
            <p:cNvPr id="47" name="文本框 46"/>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pPr algn="r"/>
              <a:endParaRPr lang="zh-CN" altLang="en-US" b="1" dirty="0">
                <a:solidFill>
                  <a:schemeClr val="tx1">
                    <a:lumMod val="75000"/>
                    <a:lumOff val="25000"/>
                  </a:schemeClr>
                </a:solidFill>
                <a:latin typeface="Century Gothic" panose="020B0502020202020204" pitchFamily="34" charset="0"/>
              </a:endParaRPr>
            </a:p>
          </p:txBody>
        </p:sp>
        <p:sp>
          <p:nvSpPr>
            <p:cNvPr id="48" name="文本框 47"/>
            <p:cNvSpPr txBox="1"/>
            <p:nvPr/>
          </p:nvSpPr>
          <p:spPr>
            <a:xfrm>
              <a:off x="1633025" y="2687681"/>
              <a:ext cx="2042476" cy="260328"/>
            </a:xfrm>
            <a:prstGeom prst="rect">
              <a:avLst/>
            </a:prstGeom>
            <a:noFill/>
          </p:spPr>
          <p:txBody>
            <a:bodyPr wrap="square" rtlCol="0">
              <a:spAutoFit/>
              <a:scene3d>
                <a:camera prst="orthographicFront"/>
                <a:lightRig rig="threePt" dir="t"/>
              </a:scene3d>
              <a:sp3d contourW="12700"/>
            </a:bodyPr>
            <a:lstStyle/>
            <a:p>
              <a:pPr algn="r">
                <a:lnSpc>
                  <a:spcPct val="114000"/>
                </a:lnSpc>
              </a:pPr>
              <a:endParaRPr lang="en-US" altLang="zh-CN" sz="1050" dirty="0">
                <a:solidFill>
                  <a:schemeClr val="tx1">
                    <a:lumMod val="50000"/>
                    <a:lumOff val="50000"/>
                  </a:schemeClr>
                </a:solidFill>
                <a:latin typeface="Century Gothic" panose="020B0502020202020204" pitchFamily="34" charset="0"/>
                <a:ea typeface="+mj-ea"/>
              </a:endParaRPr>
            </a:p>
          </p:txBody>
        </p:sp>
      </p:grpSp>
      <p:grpSp>
        <p:nvGrpSpPr>
          <p:cNvPr id="49" name="组合 48"/>
          <p:cNvGrpSpPr/>
          <p:nvPr/>
        </p:nvGrpSpPr>
        <p:grpSpPr>
          <a:xfrm>
            <a:off x="737779" y="4774865"/>
            <a:ext cx="3572174" cy="564257"/>
            <a:chOff x="1541720" y="2349127"/>
            <a:chExt cx="3572174" cy="564257"/>
          </a:xfrm>
        </p:grpSpPr>
        <p:sp>
          <p:nvSpPr>
            <p:cNvPr id="50" name="文本框 49"/>
            <p:cNvSpPr txBox="1"/>
            <p:nvPr/>
          </p:nvSpPr>
          <p:spPr>
            <a:xfrm>
              <a:off x="1541720" y="2380384"/>
              <a:ext cx="2133781" cy="369332"/>
            </a:xfrm>
            <a:prstGeom prst="rect">
              <a:avLst/>
            </a:prstGeom>
            <a:noFill/>
          </p:spPr>
          <p:txBody>
            <a:bodyPr wrap="square" rtlCol="0">
              <a:spAutoFit/>
              <a:scene3d>
                <a:camera prst="orthographicFront"/>
                <a:lightRig rig="threePt" dir="t"/>
              </a:scene3d>
              <a:sp3d contourW="12700"/>
            </a:bodyPr>
            <a:lstStyle/>
            <a:p>
              <a:pPr algn="r"/>
              <a:endParaRPr lang="zh-CN" altLang="en-US" b="1" dirty="0">
                <a:solidFill>
                  <a:schemeClr val="tx1">
                    <a:lumMod val="75000"/>
                    <a:lumOff val="25000"/>
                  </a:schemeClr>
                </a:solidFill>
                <a:latin typeface="Century Gothic" panose="020B0502020202020204" pitchFamily="34" charset="0"/>
              </a:endParaRPr>
            </a:p>
          </p:txBody>
        </p:sp>
        <p:sp>
          <p:nvSpPr>
            <p:cNvPr id="51" name="文本框 50"/>
            <p:cNvSpPr txBox="1"/>
            <p:nvPr/>
          </p:nvSpPr>
          <p:spPr>
            <a:xfrm>
              <a:off x="3071418" y="2349127"/>
              <a:ext cx="2042476" cy="56425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zh-CN" sz="1400" dirty="0"/>
                <a:t>实现在仿真平台上对目标物体的抓</a:t>
              </a:r>
              <a:r>
                <a:rPr lang="zh-CN" altLang="en-US" sz="1400" dirty="0"/>
                <a:t>取</a:t>
              </a:r>
              <a:endParaRPr lang="en-US" altLang="zh-CN" sz="1400" dirty="0">
                <a:solidFill>
                  <a:schemeClr val="tx1">
                    <a:lumMod val="50000"/>
                    <a:lumOff val="50000"/>
                  </a:schemeClr>
                </a:solidFill>
                <a:latin typeface="Century Gothic" panose="020B0502020202020204" pitchFamily="34" charset="0"/>
                <a:ea typeface="+mj-ea"/>
              </a:endParaRPr>
            </a:p>
          </p:txBody>
        </p:sp>
      </p:grpSp>
      <p:grpSp>
        <p:nvGrpSpPr>
          <p:cNvPr id="59" name="组合 58"/>
          <p:cNvGrpSpPr/>
          <p:nvPr/>
        </p:nvGrpSpPr>
        <p:grpSpPr>
          <a:xfrm>
            <a:off x="387125" y="299356"/>
            <a:ext cx="12126303" cy="6596744"/>
            <a:chOff x="387125" y="299356"/>
            <a:chExt cx="12126303" cy="6596744"/>
          </a:xfrm>
        </p:grpSpPr>
        <p:grpSp>
          <p:nvGrpSpPr>
            <p:cNvPr id="60" name="组合 59"/>
            <p:cNvGrpSpPr/>
            <p:nvPr/>
          </p:nvGrpSpPr>
          <p:grpSpPr>
            <a:xfrm>
              <a:off x="387125" y="299356"/>
              <a:ext cx="1316500" cy="883947"/>
              <a:chOff x="1276124" y="1279752"/>
              <a:chExt cx="6401933" cy="4298496"/>
            </a:xfrm>
          </p:grpSpPr>
          <p:sp>
            <p:nvSpPr>
              <p:cNvPr id="68" name="菱形 67"/>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菱形 68"/>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60"/>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07</a:t>
              </a:r>
              <a:endParaRPr lang="zh-CN" altLang="en-US" sz="3200" dirty="0">
                <a:solidFill>
                  <a:schemeClr val="accent1"/>
                </a:solidFill>
                <a:latin typeface="Agency FB" panose="020B0503020202020204" pitchFamily="34" charset="0"/>
              </a:endParaRPr>
            </a:p>
          </p:txBody>
        </p:sp>
        <p:sp>
          <p:nvSpPr>
            <p:cNvPr id="66" name="文本框 65"/>
            <p:cNvSpPr txBox="1"/>
            <p:nvPr/>
          </p:nvSpPr>
          <p:spPr>
            <a:xfrm>
              <a:off x="1831817" y="498945"/>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进度安排</a:t>
              </a:r>
              <a:endParaRPr lang="zh-CN" altLang="en-US" sz="2800" b="1" dirty="0">
                <a:solidFill>
                  <a:schemeClr val="tx1">
                    <a:lumMod val="75000"/>
                    <a:lumOff val="25000"/>
                  </a:schemeClr>
                </a:solidFill>
                <a:latin typeface="Century Gothic" panose="020B0502020202020204" pitchFamily="34" charset="0"/>
              </a:endParaRPr>
            </a:p>
          </p:txBody>
        </p:sp>
        <p:grpSp>
          <p:nvGrpSpPr>
            <p:cNvPr id="63" name="组合 62"/>
            <p:cNvGrpSpPr/>
            <p:nvPr/>
          </p:nvGrpSpPr>
          <p:grpSpPr>
            <a:xfrm>
              <a:off x="11572872" y="6254988"/>
              <a:ext cx="940556" cy="641112"/>
              <a:chOff x="11395287" y="6034159"/>
              <a:chExt cx="1208633" cy="823841"/>
            </a:xfrm>
          </p:grpSpPr>
          <p:sp>
            <p:nvSpPr>
              <p:cNvPr id="64" name="菱形 63"/>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
        <p:nvSpPr>
          <p:cNvPr id="13" name="矩形 12"/>
          <p:cNvSpPr/>
          <p:nvPr/>
        </p:nvSpPr>
        <p:spPr>
          <a:xfrm>
            <a:off x="5722292" y="4579410"/>
            <a:ext cx="2387196" cy="307777"/>
          </a:xfrm>
          <a:prstGeom prst="rect">
            <a:avLst/>
          </a:prstGeom>
        </p:spPr>
        <p:txBody>
          <a:bodyPr wrap="square">
            <a:spAutoFit/>
          </a:bodyPr>
          <a:lstStyle/>
          <a:p>
            <a:pPr algn="just">
              <a:spcAft>
                <a:spcPts val="0"/>
              </a:spcAft>
            </a:pPr>
            <a:r>
              <a:rPr lang="zh-CN" altLang="zh-CN" sz="1400" dirty="0"/>
              <a:t>实现现实中目标物体的抓取</a:t>
            </a:r>
            <a:endParaRPr lang="zh-CN" altLang="zh-CN" sz="1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8</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68377"/>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工作分工</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08</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Sľíḍé"/>
          <p:cNvGrpSpPr/>
          <p:nvPr/>
        </p:nvGrpSpPr>
        <p:grpSpPr>
          <a:xfrm>
            <a:off x="2729661" y="2937202"/>
            <a:ext cx="6743189" cy="1774736"/>
            <a:chOff x="1835153" y="2146300"/>
            <a:chExt cx="8521693" cy="2242820"/>
          </a:xfrm>
        </p:grpSpPr>
        <p:sp>
          <p:nvSpPr>
            <p:cNvPr id="17" name="iş1íḑè"/>
            <p:cNvSpPr/>
            <p:nvPr/>
          </p:nvSpPr>
          <p:spPr>
            <a:xfrm rot="2280706" flipV="1">
              <a:off x="9788808" y="3249867"/>
              <a:ext cx="568038" cy="1078759"/>
            </a:xfrm>
            <a:prstGeom prst="rect">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8" name="ïšḷîḑé"/>
            <p:cNvSpPr/>
            <p:nvPr/>
          </p:nvSpPr>
          <p:spPr>
            <a:xfrm rot="19319294">
              <a:off x="1835153" y="3249867"/>
              <a:ext cx="568038" cy="1078759"/>
            </a:xfrm>
            <a:prstGeom prst="rect">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9" name="ïṩḷíḋè"/>
            <p:cNvSpPr/>
            <p:nvPr/>
          </p:nvSpPr>
          <p:spPr>
            <a:xfrm flipV="1">
              <a:off x="3982305" y="2146300"/>
              <a:ext cx="2468607" cy="2242820"/>
            </a:xfrm>
            <a:prstGeom prst="parallelogram">
              <a:avLst>
                <a:gd name="adj" fmla="val 7802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0" name="ï$ḷíde"/>
            <p:cNvSpPr/>
            <p:nvPr/>
          </p:nvSpPr>
          <p:spPr>
            <a:xfrm>
              <a:off x="2229838" y="2146300"/>
              <a:ext cx="2468607" cy="2242820"/>
            </a:xfrm>
            <a:prstGeom prst="parallelogram">
              <a:avLst>
                <a:gd name="adj" fmla="val 78020"/>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1" name="íşļíḍé"/>
            <p:cNvSpPr/>
            <p:nvPr/>
          </p:nvSpPr>
          <p:spPr>
            <a:xfrm flipV="1">
              <a:off x="7487239" y="2146300"/>
              <a:ext cx="2468607" cy="2242820"/>
            </a:xfrm>
            <a:prstGeom prst="parallelogram">
              <a:avLst>
                <a:gd name="adj" fmla="val 78020"/>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iśḻîḋê"/>
            <p:cNvSpPr/>
            <p:nvPr/>
          </p:nvSpPr>
          <p:spPr>
            <a:xfrm>
              <a:off x="5734772" y="2146300"/>
              <a:ext cx="2468607" cy="2242820"/>
            </a:xfrm>
            <a:prstGeom prst="parallelogram">
              <a:avLst>
                <a:gd name="adj" fmla="val 78020"/>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26" name="组合 25"/>
          <p:cNvGrpSpPr/>
          <p:nvPr/>
        </p:nvGrpSpPr>
        <p:grpSpPr>
          <a:xfrm>
            <a:off x="4646055" y="4929913"/>
            <a:ext cx="2948544" cy="624979"/>
            <a:chOff x="1242587" y="2349127"/>
            <a:chExt cx="3383264" cy="624979"/>
          </a:xfrm>
        </p:grpSpPr>
        <p:sp>
          <p:nvSpPr>
            <p:cNvPr id="27" name="文本框 26"/>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硬件接口</a:t>
              </a:r>
              <a:endParaRPr lang="zh-CN" altLang="en-US" b="1" dirty="0">
                <a:solidFill>
                  <a:schemeClr val="tx1">
                    <a:lumMod val="75000"/>
                    <a:lumOff val="25000"/>
                  </a:schemeClr>
                </a:solidFill>
                <a:latin typeface="Century Gothic" panose="020B0502020202020204" pitchFamily="34" charset="0"/>
              </a:endParaRPr>
            </a:p>
          </p:txBody>
        </p:sp>
        <p:sp>
          <p:nvSpPr>
            <p:cNvPr id="28" name="文本框 27"/>
            <p:cNvSpPr txBox="1"/>
            <p:nvPr/>
          </p:nvSpPr>
          <p:spPr>
            <a:xfrm>
              <a:off x="1242587" y="2687681"/>
              <a:ext cx="3383264" cy="2864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松山钟迪</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29" name="组合 28"/>
          <p:cNvGrpSpPr/>
          <p:nvPr/>
        </p:nvGrpSpPr>
        <p:grpSpPr>
          <a:xfrm>
            <a:off x="1697511" y="4929913"/>
            <a:ext cx="2948544" cy="624979"/>
            <a:chOff x="1242587" y="2349127"/>
            <a:chExt cx="3383264" cy="624979"/>
          </a:xfrm>
        </p:grpSpPr>
        <p:sp>
          <p:nvSpPr>
            <p:cNvPr id="30" name="文本框 29"/>
            <p:cNvSpPr txBox="1"/>
            <p:nvPr/>
          </p:nvSpPr>
          <p:spPr>
            <a:xfrm>
              <a:off x="1848997"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基础调研</a:t>
              </a:r>
              <a:endParaRPr lang="zh-CN" altLang="en-US" b="1" dirty="0">
                <a:solidFill>
                  <a:schemeClr val="tx1">
                    <a:lumMod val="75000"/>
                    <a:lumOff val="25000"/>
                  </a:schemeClr>
                </a:solidFill>
                <a:latin typeface="Century Gothic" panose="020B0502020202020204" pitchFamily="34" charset="0"/>
              </a:endParaRPr>
            </a:p>
          </p:txBody>
        </p:sp>
        <p:sp>
          <p:nvSpPr>
            <p:cNvPr id="31" name="文本框 30"/>
            <p:cNvSpPr txBox="1"/>
            <p:nvPr/>
          </p:nvSpPr>
          <p:spPr>
            <a:xfrm>
              <a:off x="1242587" y="2687681"/>
              <a:ext cx="3383264" cy="2864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共同完成</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2" name="组合 31"/>
          <p:cNvGrpSpPr/>
          <p:nvPr/>
        </p:nvGrpSpPr>
        <p:grpSpPr>
          <a:xfrm>
            <a:off x="7594599" y="4929913"/>
            <a:ext cx="2948544" cy="624979"/>
            <a:chOff x="1242587" y="2349127"/>
            <a:chExt cx="3383264" cy="624979"/>
          </a:xfrm>
        </p:grpSpPr>
        <p:sp>
          <p:nvSpPr>
            <p:cNvPr id="33" name="文本框 32"/>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论文撰写</a:t>
              </a:r>
              <a:endParaRPr lang="zh-CN" altLang="en-US" b="1" dirty="0">
                <a:solidFill>
                  <a:schemeClr val="tx1">
                    <a:lumMod val="75000"/>
                    <a:lumOff val="25000"/>
                  </a:schemeClr>
                </a:solidFill>
                <a:latin typeface="Century Gothic" panose="020B0502020202020204" pitchFamily="34" charset="0"/>
              </a:endParaRPr>
            </a:p>
          </p:txBody>
        </p:sp>
        <p:sp>
          <p:nvSpPr>
            <p:cNvPr id="34" name="文本框 33"/>
            <p:cNvSpPr txBox="1"/>
            <p:nvPr/>
          </p:nvSpPr>
          <p:spPr>
            <a:xfrm>
              <a:off x="1242587" y="2687681"/>
              <a:ext cx="3383264" cy="2864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松山钟迪</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5" name="组合 34"/>
          <p:cNvGrpSpPr/>
          <p:nvPr/>
        </p:nvGrpSpPr>
        <p:grpSpPr>
          <a:xfrm>
            <a:off x="3230478" y="1785969"/>
            <a:ext cx="2948544" cy="833498"/>
            <a:chOff x="1242587" y="2349127"/>
            <a:chExt cx="3383264" cy="833498"/>
          </a:xfrm>
        </p:grpSpPr>
        <p:sp>
          <p:nvSpPr>
            <p:cNvPr id="36" name="文本框 35"/>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代码</a:t>
              </a:r>
              <a:endParaRPr lang="zh-CN" altLang="en-US" b="1" dirty="0">
                <a:solidFill>
                  <a:schemeClr val="tx1">
                    <a:lumMod val="75000"/>
                    <a:lumOff val="25000"/>
                  </a:schemeClr>
                </a:solidFill>
                <a:latin typeface="Century Gothic" panose="020B0502020202020204" pitchFamily="34" charset="0"/>
              </a:endParaRPr>
            </a:p>
          </p:txBody>
        </p:sp>
        <p:sp>
          <p:nvSpPr>
            <p:cNvPr id="37" name="文本框 36"/>
            <p:cNvSpPr txBox="1"/>
            <p:nvPr/>
          </p:nvSpPr>
          <p:spPr>
            <a:xfrm>
              <a:off x="1242587" y="2687681"/>
              <a:ext cx="3383264" cy="4949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曲威名</a:t>
              </a:r>
              <a:endParaRPr lang="en-US" altLang="zh-CN" sz="1200" dirty="0">
                <a:solidFill>
                  <a:schemeClr val="tx1">
                    <a:lumMod val="50000"/>
                    <a:lumOff val="50000"/>
                  </a:schemeClr>
                </a:solidFill>
                <a:latin typeface="Century Gothic" panose="020B0502020202020204" pitchFamily="34" charset="0"/>
                <a:ea typeface="+mj-ea"/>
              </a:endParaRPr>
            </a:p>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竹添林洋一</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8" name="组合 37"/>
          <p:cNvGrpSpPr/>
          <p:nvPr/>
        </p:nvGrpSpPr>
        <p:grpSpPr>
          <a:xfrm>
            <a:off x="6024751" y="1785969"/>
            <a:ext cx="2948544" cy="833498"/>
            <a:chOff x="1242587" y="2349127"/>
            <a:chExt cx="3383264" cy="833498"/>
          </a:xfrm>
        </p:grpSpPr>
        <p:sp>
          <p:nvSpPr>
            <p:cNvPr id="39" name="文本框 38"/>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过程总结</a:t>
              </a:r>
              <a:endParaRPr lang="zh-CN" altLang="en-US" b="1" dirty="0">
                <a:solidFill>
                  <a:schemeClr val="tx1">
                    <a:lumMod val="75000"/>
                    <a:lumOff val="25000"/>
                  </a:schemeClr>
                </a:solidFill>
                <a:latin typeface="Century Gothic" panose="020B0502020202020204" pitchFamily="34" charset="0"/>
              </a:endParaRPr>
            </a:p>
          </p:txBody>
        </p:sp>
        <p:sp>
          <p:nvSpPr>
            <p:cNvPr id="40" name="文本框 39"/>
            <p:cNvSpPr txBox="1"/>
            <p:nvPr/>
          </p:nvSpPr>
          <p:spPr>
            <a:xfrm>
              <a:off x="1242587" y="2687681"/>
              <a:ext cx="3383264" cy="4949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曲威名</a:t>
              </a:r>
              <a:endParaRPr lang="en-US" altLang="zh-CN" sz="1200" dirty="0">
                <a:solidFill>
                  <a:schemeClr val="tx1">
                    <a:lumMod val="50000"/>
                    <a:lumOff val="50000"/>
                  </a:schemeClr>
                </a:solidFill>
                <a:latin typeface="Century Gothic" panose="020B0502020202020204" pitchFamily="34" charset="0"/>
                <a:ea typeface="+mj-ea"/>
              </a:endParaRPr>
            </a:p>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竹添林洋一</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2" name="组合 41"/>
          <p:cNvGrpSpPr/>
          <p:nvPr/>
        </p:nvGrpSpPr>
        <p:grpSpPr>
          <a:xfrm>
            <a:off x="387125" y="299356"/>
            <a:ext cx="12126303" cy="6596744"/>
            <a:chOff x="387125" y="299356"/>
            <a:chExt cx="12126303" cy="6596744"/>
          </a:xfrm>
        </p:grpSpPr>
        <p:grpSp>
          <p:nvGrpSpPr>
            <p:cNvPr id="43" name="组合 42"/>
            <p:cNvGrpSpPr/>
            <p:nvPr/>
          </p:nvGrpSpPr>
          <p:grpSpPr>
            <a:xfrm>
              <a:off x="387125" y="299356"/>
              <a:ext cx="1316500" cy="883947"/>
              <a:chOff x="1276124" y="1279752"/>
              <a:chExt cx="6401933" cy="4298496"/>
            </a:xfrm>
          </p:grpSpPr>
          <p:sp>
            <p:nvSpPr>
              <p:cNvPr id="51" name="菱形 50"/>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菱形 51"/>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08</a:t>
              </a:r>
              <a:endParaRPr lang="zh-CN" altLang="en-US" sz="3200" dirty="0">
                <a:solidFill>
                  <a:schemeClr val="accent1"/>
                </a:solidFill>
                <a:latin typeface="Agency FB" panose="020B0503020202020204" pitchFamily="34" charset="0"/>
              </a:endParaRPr>
            </a:p>
          </p:txBody>
        </p:sp>
        <p:sp>
          <p:nvSpPr>
            <p:cNvPr id="49" name="文本框 48"/>
            <p:cNvSpPr txBox="1"/>
            <p:nvPr/>
          </p:nvSpPr>
          <p:spPr>
            <a:xfrm>
              <a:off x="1784189" y="458865"/>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工作分工</a:t>
              </a:r>
              <a:endParaRPr lang="zh-CN" altLang="en-US" sz="2800" b="1" dirty="0">
                <a:solidFill>
                  <a:schemeClr val="tx1">
                    <a:lumMod val="75000"/>
                    <a:lumOff val="25000"/>
                  </a:schemeClr>
                </a:solidFill>
                <a:latin typeface="Century Gothic" panose="020B0502020202020204" pitchFamily="34" charset="0"/>
              </a:endParaRPr>
            </a:p>
          </p:txBody>
        </p:sp>
        <p:grpSp>
          <p:nvGrpSpPr>
            <p:cNvPr id="46" name="组合 45"/>
            <p:cNvGrpSpPr/>
            <p:nvPr/>
          </p:nvGrpSpPr>
          <p:grpSpPr>
            <a:xfrm>
              <a:off x="11572872" y="6254988"/>
              <a:ext cx="940556" cy="641112"/>
              <a:chOff x="11395287" y="6034159"/>
              <a:chExt cx="1208633" cy="823841"/>
            </a:xfrm>
          </p:grpSpPr>
          <p:sp>
            <p:nvSpPr>
              <p:cNvPr id="47" name="菱形 46"/>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菱形 47"/>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2357622"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331100" y="2818714"/>
            <a:ext cx="4418426" cy="830997"/>
          </a:xfrm>
          <a:prstGeom prst="rect">
            <a:avLst/>
          </a:prstGeom>
          <a:noFill/>
        </p:spPr>
        <p:txBody>
          <a:bodyPr wrap="square" rtlCol="0">
            <a:spAutoFit/>
            <a:scene3d>
              <a:camera prst="orthographicFront"/>
              <a:lightRig rig="threePt" dir="t"/>
            </a:scene3d>
            <a:sp3d contourW="12700"/>
          </a:bodyPr>
          <a:lstStyle/>
          <a:p>
            <a:pPr algn="dist"/>
            <a:r>
              <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rPr>
              <a:t>感谢您的观看</a:t>
            </a:r>
            <a:endPar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1" name="文本框 10"/>
          <p:cNvSpPr txBox="1"/>
          <p:nvPr/>
        </p:nvSpPr>
        <p:spPr>
          <a:xfrm>
            <a:off x="2405010" y="1973640"/>
            <a:ext cx="2926090"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2019</a:t>
            </a:r>
            <a:endParaRPr lang="zh-CN" altLang="en-US" sz="13800" dirty="0">
              <a:solidFill>
                <a:schemeClr val="accent1"/>
              </a:solidFill>
              <a:latin typeface="Agency FB" panose="020B0503020202020204" pitchFamily="34" charset="0"/>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32997" b="519"/>
          <a:stretch>
            <a:fillRect/>
          </a:stretch>
        </p:blipFill>
        <p:spPr>
          <a:xfrm>
            <a:off x="10494528" y="142349"/>
            <a:ext cx="1935598" cy="67537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60969" y="4366739"/>
            <a:ext cx="2609524" cy="1323439"/>
            <a:chOff x="1249819" y="2496522"/>
            <a:chExt cx="2954205" cy="1498247"/>
          </a:xfrm>
        </p:grpSpPr>
        <p:sp>
          <p:nvSpPr>
            <p:cNvPr id="6" name="文本框 5"/>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5</a:t>
              </a:r>
              <a:endParaRPr lang="zh-CN" altLang="en-US" sz="8000" dirty="0">
                <a:solidFill>
                  <a:schemeClr val="accent1"/>
                </a:solidFill>
                <a:latin typeface="Agency FB" panose="020B0503020202020204" pitchFamily="34" charset="0"/>
              </a:endParaRPr>
            </a:p>
          </p:txBody>
        </p:sp>
        <p:sp>
          <p:nvSpPr>
            <p:cNvPr id="2" name="平行四边形 1"/>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技术路线</a:t>
              </a:r>
              <a:endParaRPr lang="zh-CN" altLang="en-US" sz="2000" b="1" dirty="0">
                <a:solidFill>
                  <a:schemeClr val="accent3"/>
                </a:solidFill>
                <a:latin typeface="Century Gothic" panose="020B0502020202020204" pitchFamily="34" charset="0"/>
              </a:endParaRPr>
            </a:p>
          </p:txBody>
        </p:sp>
      </p:grpSp>
      <p:grpSp>
        <p:nvGrpSpPr>
          <p:cNvPr id="34" name="组合 33"/>
          <p:cNvGrpSpPr/>
          <p:nvPr/>
        </p:nvGrpSpPr>
        <p:grpSpPr>
          <a:xfrm>
            <a:off x="3688009" y="1952846"/>
            <a:ext cx="2609524" cy="1323439"/>
            <a:chOff x="1249819" y="2496522"/>
            <a:chExt cx="2954205" cy="1498247"/>
          </a:xfrm>
        </p:grpSpPr>
        <p:sp>
          <p:nvSpPr>
            <p:cNvPr id="35" name="文本框 34"/>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2</a:t>
              </a:r>
              <a:endParaRPr lang="zh-CN" altLang="en-US" sz="8000" dirty="0">
                <a:solidFill>
                  <a:schemeClr val="accent1"/>
                </a:solidFill>
                <a:latin typeface="Agency FB" panose="020B0503020202020204" pitchFamily="34" charset="0"/>
              </a:endParaRPr>
            </a:p>
          </p:txBody>
        </p:sp>
        <p:sp>
          <p:nvSpPr>
            <p:cNvPr id="36" name="平行四边形 35"/>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课题意义</a:t>
              </a:r>
              <a:endParaRPr lang="zh-CN" altLang="en-US" sz="2000" b="1" dirty="0">
                <a:solidFill>
                  <a:schemeClr val="accent3"/>
                </a:solidFill>
                <a:latin typeface="Century Gothic" panose="020B0502020202020204" pitchFamily="34" charset="0"/>
              </a:endParaRPr>
            </a:p>
          </p:txBody>
        </p:sp>
      </p:grpSp>
      <p:grpSp>
        <p:nvGrpSpPr>
          <p:cNvPr id="38" name="组合 37"/>
          <p:cNvGrpSpPr/>
          <p:nvPr/>
        </p:nvGrpSpPr>
        <p:grpSpPr>
          <a:xfrm>
            <a:off x="6118242" y="1952846"/>
            <a:ext cx="2609524" cy="1323439"/>
            <a:chOff x="1249819" y="2496522"/>
            <a:chExt cx="2954205" cy="1498247"/>
          </a:xfrm>
        </p:grpSpPr>
        <p:sp>
          <p:nvSpPr>
            <p:cNvPr id="39" name="文本框 38"/>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3</a:t>
              </a:r>
              <a:endParaRPr lang="zh-CN" altLang="en-US" sz="8000" dirty="0">
                <a:solidFill>
                  <a:schemeClr val="accent1"/>
                </a:solidFill>
                <a:latin typeface="Agency FB" panose="020B0503020202020204" pitchFamily="34" charset="0"/>
              </a:endParaRPr>
            </a:p>
          </p:txBody>
        </p:sp>
        <p:sp>
          <p:nvSpPr>
            <p:cNvPr id="40" name="平行四边形 39"/>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预期成果</a:t>
              </a:r>
              <a:endParaRPr lang="zh-CN" altLang="en-US" sz="2000" b="1" dirty="0">
                <a:solidFill>
                  <a:schemeClr val="accent3"/>
                </a:solidFill>
                <a:latin typeface="Century Gothic" panose="020B0502020202020204" pitchFamily="34" charset="0"/>
              </a:endParaRPr>
            </a:p>
          </p:txBody>
        </p:sp>
      </p:grpSp>
      <p:grpSp>
        <p:nvGrpSpPr>
          <p:cNvPr id="42" name="组合 41"/>
          <p:cNvGrpSpPr/>
          <p:nvPr/>
        </p:nvGrpSpPr>
        <p:grpSpPr>
          <a:xfrm>
            <a:off x="8727948" y="1821752"/>
            <a:ext cx="2609524" cy="1323439"/>
            <a:chOff x="1249819" y="2496522"/>
            <a:chExt cx="2954205" cy="1498247"/>
          </a:xfrm>
        </p:grpSpPr>
        <p:sp>
          <p:nvSpPr>
            <p:cNvPr id="43" name="文本框 42"/>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4</a:t>
              </a:r>
              <a:endParaRPr lang="zh-CN" altLang="en-US" sz="8000" dirty="0">
                <a:solidFill>
                  <a:schemeClr val="accent1"/>
                </a:solidFill>
                <a:latin typeface="Agency FB" panose="020B0503020202020204" pitchFamily="34" charset="0"/>
              </a:endParaRPr>
            </a:p>
          </p:txBody>
        </p:sp>
        <p:sp>
          <p:nvSpPr>
            <p:cNvPr id="44" name="平行四边形 43"/>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研究方法</a:t>
              </a:r>
              <a:endParaRPr lang="zh-CN" altLang="en-US" sz="2000" b="1" dirty="0">
                <a:solidFill>
                  <a:schemeClr val="accent3"/>
                </a:solidFill>
                <a:latin typeface="Century Gothic" panose="020B0502020202020204" pitchFamily="34" charset="0"/>
              </a:endParaRPr>
            </a:p>
          </p:txBody>
        </p:sp>
      </p:grpSp>
      <p:sp>
        <p:nvSpPr>
          <p:cNvPr id="47" name="文本框 46"/>
          <p:cNvSpPr txBox="1"/>
          <p:nvPr/>
        </p:nvSpPr>
        <p:spPr>
          <a:xfrm>
            <a:off x="4632955" y="635064"/>
            <a:ext cx="2926090" cy="1015663"/>
          </a:xfrm>
          <a:prstGeom prst="rect">
            <a:avLst/>
          </a:prstGeom>
          <a:noFill/>
        </p:spPr>
        <p:txBody>
          <a:bodyPr wrap="square" rtlCol="0">
            <a:spAutoFit/>
            <a:scene3d>
              <a:camera prst="orthographicFront"/>
              <a:lightRig rig="threePt" dir="t"/>
            </a:scene3d>
            <a:sp3d contourW="12700"/>
          </a:bodyPr>
          <a:lstStyle/>
          <a:p>
            <a:pPr algn="ctr"/>
            <a:r>
              <a:rPr lang="zh-CN" altLang="en-US" sz="6000" dirty="0">
                <a:solidFill>
                  <a:schemeClr val="accent1"/>
                </a:solidFill>
                <a:latin typeface="Agency FB" panose="020B0503020202020204" pitchFamily="34" charset="0"/>
              </a:rPr>
              <a:t>大纲</a:t>
            </a:r>
            <a:endParaRPr lang="zh-CN" altLang="en-US" sz="6000" dirty="0">
              <a:solidFill>
                <a:schemeClr val="accent1"/>
              </a:solidFill>
              <a:latin typeface="Agency FB" panose="020B0503020202020204" pitchFamily="34" charset="0"/>
            </a:endParaRPr>
          </a:p>
        </p:txBody>
      </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grpSp>
        <p:nvGrpSpPr>
          <p:cNvPr id="23" name="组合 22"/>
          <p:cNvGrpSpPr/>
          <p:nvPr/>
        </p:nvGrpSpPr>
        <p:grpSpPr>
          <a:xfrm>
            <a:off x="6191997" y="4366739"/>
            <a:ext cx="2609524" cy="1323439"/>
            <a:chOff x="1249819" y="2496522"/>
            <a:chExt cx="2954205" cy="1498247"/>
          </a:xfrm>
        </p:grpSpPr>
        <p:sp>
          <p:nvSpPr>
            <p:cNvPr id="24" name="文本框 23"/>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7</a:t>
              </a:r>
              <a:endParaRPr lang="zh-CN" altLang="en-US" sz="8000" dirty="0">
                <a:solidFill>
                  <a:schemeClr val="accent1"/>
                </a:solidFill>
                <a:latin typeface="Agency FB" panose="020B0503020202020204" pitchFamily="34" charset="0"/>
              </a:endParaRPr>
            </a:p>
          </p:txBody>
        </p:sp>
        <p:sp>
          <p:nvSpPr>
            <p:cNvPr id="25" name="平行四边形 24"/>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进度安排</a:t>
              </a:r>
              <a:endParaRPr lang="zh-CN" altLang="en-US" sz="2000" b="1" dirty="0">
                <a:solidFill>
                  <a:schemeClr val="accent3"/>
                </a:solidFill>
                <a:latin typeface="Century Gothic" panose="020B0502020202020204" pitchFamily="34" charset="0"/>
              </a:endParaRPr>
            </a:p>
          </p:txBody>
        </p:sp>
      </p:grpSp>
      <p:grpSp>
        <p:nvGrpSpPr>
          <p:cNvPr id="27" name="组合 26"/>
          <p:cNvGrpSpPr/>
          <p:nvPr/>
        </p:nvGrpSpPr>
        <p:grpSpPr>
          <a:xfrm>
            <a:off x="3749817" y="4366739"/>
            <a:ext cx="2609524" cy="1323439"/>
            <a:chOff x="1249819" y="2496522"/>
            <a:chExt cx="2954205" cy="1498247"/>
          </a:xfrm>
        </p:grpSpPr>
        <p:sp>
          <p:nvSpPr>
            <p:cNvPr id="28" name="文本框 27"/>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6</a:t>
              </a:r>
              <a:endParaRPr lang="zh-CN" altLang="en-US" sz="8000" dirty="0">
                <a:solidFill>
                  <a:schemeClr val="accent1"/>
                </a:solidFill>
                <a:latin typeface="Agency FB" panose="020B0503020202020204" pitchFamily="34" charset="0"/>
              </a:endParaRPr>
            </a:p>
          </p:txBody>
        </p:sp>
        <p:sp>
          <p:nvSpPr>
            <p:cNvPr id="29" name="平行四边形 28"/>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研究难点</a:t>
              </a:r>
              <a:endParaRPr lang="zh-CN" altLang="en-US" sz="2000" b="1" dirty="0">
                <a:solidFill>
                  <a:schemeClr val="accent3"/>
                </a:solidFill>
                <a:latin typeface="Century Gothic" panose="020B0502020202020204" pitchFamily="34" charset="0"/>
              </a:endParaRPr>
            </a:p>
          </p:txBody>
        </p:sp>
      </p:grpSp>
      <p:grpSp>
        <p:nvGrpSpPr>
          <p:cNvPr id="31" name="组合 30"/>
          <p:cNvGrpSpPr/>
          <p:nvPr/>
        </p:nvGrpSpPr>
        <p:grpSpPr>
          <a:xfrm>
            <a:off x="8845060" y="4290539"/>
            <a:ext cx="2609524" cy="1323439"/>
            <a:chOff x="1249819" y="2496522"/>
            <a:chExt cx="2954205" cy="1498247"/>
          </a:xfrm>
        </p:grpSpPr>
        <p:sp>
          <p:nvSpPr>
            <p:cNvPr id="32" name="文本框 31"/>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8</a:t>
              </a:r>
              <a:endParaRPr lang="zh-CN" altLang="en-US" sz="8000" dirty="0">
                <a:solidFill>
                  <a:schemeClr val="accent1"/>
                </a:solidFill>
                <a:latin typeface="Agency FB" panose="020B0503020202020204" pitchFamily="34" charset="0"/>
              </a:endParaRPr>
            </a:p>
          </p:txBody>
        </p:sp>
        <p:sp>
          <p:nvSpPr>
            <p:cNvPr id="33" name="平行四边形 32"/>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rot="19920000">
              <a:off x="1659410" y="3274217"/>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工作分工</a:t>
              </a:r>
              <a:endParaRPr lang="zh-CN" altLang="en-US" sz="2000" b="1" dirty="0">
                <a:solidFill>
                  <a:schemeClr val="accent3"/>
                </a:solidFill>
                <a:latin typeface="Century Gothic" panose="020B0502020202020204" pitchFamily="34" charset="0"/>
              </a:endParaRPr>
            </a:p>
          </p:txBody>
        </p:sp>
      </p:grpSp>
      <p:grpSp>
        <p:nvGrpSpPr>
          <p:cNvPr id="49" name="组合 48"/>
          <p:cNvGrpSpPr/>
          <p:nvPr/>
        </p:nvGrpSpPr>
        <p:grpSpPr>
          <a:xfrm>
            <a:off x="1100864" y="2254329"/>
            <a:ext cx="2609524" cy="1323439"/>
            <a:chOff x="1249819" y="2496522"/>
            <a:chExt cx="2954205" cy="1498247"/>
          </a:xfrm>
        </p:grpSpPr>
        <p:sp>
          <p:nvSpPr>
            <p:cNvPr id="50" name="文本框 49"/>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1</a:t>
              </a:r>
              <a:endParaRPr lang="zh-CN" altLang="en-US" sz="8000" dirty="0">
                <a:solidFill>
                  <a:schemeClr val="accent1"/>
                </a:solidFill>
                <a:latin typeface="Agency FB" panose="020B0503020202020204" pitchFamily="34" charset="0"/>
              </a:endParaRPr>
            </a:p>
          </p:txBody>
        </p:sp>
        <p:sp>
          <p:nvSpPr>
            <p:cNvPr id="51" name="平行四边形 50"/>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背景介绍</a:t>
              </a:r>
              <a:endParaRPr lang="zh-CN" altLang="en-US" sz="2000" b="1" dirty="0">
                <a:solidFill>
                  <a:schemeClr val="accent3"/>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1</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95340"/>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背景介绍</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01</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534447" y="1583412"/>
            <a:ext cx="4797908" cy="1015021"/>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zh-CN" dirty="0"/>
              <a:t>当你完成一天辛苦的工作以后，回到家里，餐厅小助手可以帮你分担餐厅中的家务事，让你好好放松，享用晚餐。</a:t>
            </a:r>
            <a:endParaRPr lang="en-US" altLang="zh-CN" sz="1200" dirty="0">
              <a:solidFill>
                <a:schemeClr val="tx1">
                  <a:lumMod val="50000"/>
                  <a:lumOff val="50000"/>
                </a:schemeClr>
              </a:solidFill>
              <a:latin typeface="Century Gothic" panose="020B0502020202020204" pitchFamily="34" charset="0"/>
              <a:ea typeface="+mj-ea"/>
            </a:endParaRPr>
          </a:p>
        </p:txBody>
      </p:sp>
      <p:sp>
        <p:nvSpPr>
          <p:cNvPr id="37" name="文本框 36"/>
          <p:cNvSpPr txBox="1"/>
          <p:nvPr/>
        </p:nvSpPr>
        <p:spPr>
          <a:xfrm>
            <a:off x="534447" y="3081611"/>
            <a:ext cx="4797908" cy="259398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zh-CN" dirty="0"/>
              <a:t>当你在家准备晚饭的时候，机器人主动接过你手上热腾腾的饭菜帮你端到餐桌上，并为你准备碗筷。当你用餐结束后，它会将你手中的剩饭剩菜放到冰箱。同时，它会从你手中接过空盘子，主动放到厨房里的水槽里。一顿丰盛的晚餐让你放下了一天的疲惫。这时，你想泡一杯咖啡了，机器人就很默契地将一杯咖啡泡好了端到你面前。</a:t>
            </a:r>
            <a:endParaRPr lang="en-US" altLang="zh-CN" sz="1200" dirty="0">
              <a:solidFill>
                <a:schemeClr val="tx1">
                  <a:lumMod val="50000"/>
                  <a:lumOff val="50000"/>
                </a:schemeClr>
              </a:solidFill>
              <a:latin typeface="Century Gothic" panose="020B0502020202020204" pitchFamily="34" charset="0"/>
              <a:ea typeface="+mj-ea"/>
            </a:endParaRPr>
          </a:p>
        </p:txBody>
      </p:sp>
      <p:grpSp>
        <p:nvGrpSpPr>
          <p:cNvPr id="50" name="组合 49"/>
          <p:cNvGrpSpPr/>
          <p:nvPr/>
        </p:nvGrpSpPr>
        <p:grpSpPr>
          <a:xfrm>
            <a:off x="387125" y="299356"/>
            <a:ext cx="12126301" cy="6596744"/>
            <a:chOff x="387125" y="299356"/>
            <a:chExt cx="12126301"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53" name="组合 52"/>
            <p:cNvGrpSpPr/>
            <p:nvPr/>
          </p:nvGrpSpPr>
          <p:grpSpPr>
            <a:xfrm>
              <a:off x="1869914" y="455781"/>
              <a:ext cx="5532873" cy="646330"/>
              <a:chOff x="1591893" y="398593"/>
              <a:chExt cx="5532873" cy="646330"/>
            </a:xfrm>
          </p:grpSpPr>
          <p:sp>
            <p:nvSpPr>
              <p:cNvPr id="57" name="文本框 56"/>
              <p:cNvSpPr txBox="1"/>
              <p:nvPr/>
            </p:nvSpPr>
            <p:spPr>
              <a:xfrm>
                <a:off x="1619575" y="398593"/>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背景介绍</a:t>
                </a:r>
                <a:endParaRPr lang="zh-CN" altLang="en-US" sz="2800" b="1" dirty="0">
                  <a:solidFill>
                    <a:schemeClr val="tx1">
                      <a:lumMod val="75000"/>
                      <a:lumOff val="25000"/>
                    </a:schemeClr>
                  </a:solidFill>
                  <a:latin typeface="Century Gothic" panose="020B0502020202020204" pitchFamily="34" charset="0"/>
                </a:endParaRPr>
              </a:p>
            </p:txBody>
          </p:sp>
          <p:sp>
            <p:nvSpPr>
              <p:cNvPr id="58" name="文本框 57"/>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endParaRPr lang="en-US" altLang="zh-CN" sz="1000" dirty="0">
                  <a:solidFill>
                    <a:schemeClr val="bg1">
                      <a:lumMod val="50000"/>
                    </a:schemeClr>
                  </a:solidFill>
                  <a:latin typeface="Century Gothic" panose="020B0502020202020204" pitchFamily="34" charset="0"/>
                </a:endParaRPr>
              </a:p>
            </p:txBody>
          </p:sp>
        </p:grpSp>
        <p:grpSp>
          <p:nvGrpSpPr>
            <p:cNvPr id="54" name="组合 53"/>
            <p:cNvGrpSpPr/>
            <p:nvPr/>
          </p:nvGrpSpPr>
          <p:grpSpPr>
            <a:xfrm>
              <a:off x="11572871" y="6254988"/>
              <a:ext cx="940555" cy="641112"/>
              <a:chOff x="11395288" y="6034159"/>
              <a:chExt cx="1208632"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8" y="6157363"/>
                <a:ext cx="577426" cy="577425"/>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25" name="图片 24" descr="WeChat Image_20190522004436"/>
          <p:cNvPicPr/>
          <p:nvPr/>
        </p:nvPicPr>
        <p:blipFill>
          <a:blip r:embed="rId1"/>
          <a:srcRect b="9236"/>
          <a:stretch>
            <a:fillRect/>
          </a:stretch>
        </p:blipFill>
        <p:spPr>
          <a:xfrm>
            <a:off x="5859099" y="1539882"/>
            <a:ext cx="5269230" cy="3513455"/>
          </a:xfrm>
          <a:prstGeom prst="rect">
            <a:avLst/>
          </a:prstGeom>
        </p:spPr>
      </p:pic>
      <p:sp>
        <p:nvSpPr>
          <p:cNvPr id="3" name="矩形 2"/>
          <p:cNvSpPr/>
          <p:nvPr/>
        </p:nvSpPr>
        <p:spPr>
          <a:xfrm rot="19581662">
            <a:off x="384817" y="2803582"/>
            <a:ext cx="4841557" cy="923330"/>
          </a:xfrm>
          <a:prstGeom prst="rect">
            <a:avLst/>
          </a:prstGeom>
          <a:noFill/>
        </p:spPr>
        <p:txBody>
          <a:bodyPr wrap="square" lIns="91440" tIns="45720" rIns="91440" bIns="45720">
            <a:spAutoFit/>
            <a:scene3d>
              <a:camera prst="orthographicFront"/>
              <a:lightRig rig="threePt" dir="t"/>
            </a:scene3d>
            <a:sp3d extrusionH="57150">
              <a:bevelT w="38100" h="38100" prst="relaxedInset"/>
            </a:sp3d>
          </a:bodyPr>
          <a:lstStyle/>
          <a:p>
            <a:pPr algn="ctr"/>
            <a:r>
              <a:rPr lang="zh-CN" altLang="en-US" sz="5400" b="1" cap="none" spc="0" dirty="0">
                <a:ln w="9525">
                  <a:solidFill>
                    <a:srgbClr val="FF0000"/>
                  </a:solidFill>
                  <a:prstDash val="solid"/>
                </a:ln>
                <a:solidFill>
                  <a:srgbClr val="FFFF00"/>
                </a:solidFill>
                <a:effectLst>
                  <a:outerShdw blurRad="50800" dist="38100" dir="5400000" algn="t" rotWithShape="0">
                    <a:prstClr val="black">
                      <a:alpha val="40000"/>
                    </a:prstClr>
                  </a:outerShdw>
                </a:effectLst>
              </a:rPr>
              <a:t>餐厅小助手</a:t>
            </a:r>
            <a:endParaRPr lang="zh-CN" altLang="en-US" sz="5400" b="1" cap="none" spc="0" dirty="0">
              <a:ln w="9525">
                <a:solidFill>
                  <a:srgbClr val="FF0000"/>
                </a:solidFill>
                <a:prstDash val="solid"/>
              </a:ln>
              <a:solidFill>
                <a:srgbClr val="FFFF00"/>
              </a:solidFill>
              <a:effectLst>
                <a:outerShdw blurRad="50800" dist="38100" dir="5400000" algn="t" rotWithShape="0">
                  <a:prstClr val="black">
                    <a:alpha val="40000"/>
                  </a:prst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2</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68377"/>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课题意义</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02</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e51329a9-628c-411f-ae28-1db188862d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638250" y="1886774"/>
            <a:ext cx="2934549" cy="3805177"/>
            <a:chOff x="4705499" y="1760958"/>
            <a:chExt cx="2934549" cy="3805177"/>
          </a:xfrm>
        </p:grpSpPr>
        <p:grpSp>
          <p:nvGrpSpPr>
            <p:cNvPr id="4" name="išľïďè"/>
            <p:cNvGrpSpPr/>
            <p:nvPr/>
          </p:nvGrpSpPr>
          <p:grpSpPr>
            <a:xfrm rot="20615408">
              <a:off x="4705499" y="1760958"/>
              <a:ext cx="2934549" cy="3805177"/>
              <a:chOff x="4722996" y="2167445"/>
              <a:chExt cx="2934549" cy="3805177"/>
            </a:xfrm>
          </p:grpSpPr>
          <p:sp>
            <p:nvSpPr>
              <p:cNvPr id="24" name="iṩļîdè"/>
              <p:cNvSpPr/>
              <p:nvPr/>
            </p:nvSpPr>
            <p:spPr bwMode="gray">
              <a:xfrm flipH="1">
                <a:off x="4722996" y="4779331"/>
                <a:ext cx="2161276"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6"/>
              </a:solidFill>
              <a:ln>
                <a:noFill/>
              </a:ln>
              <a:effectLst/>
            </p:spPr>
            <p:txBody>
              <a:bodyPr anchor="ctr"/>
              <a:lstStyle/>
              <a:p>
                <a:pPr algn="ctr"/>
              </a:p>
            </p:txBody>
          </p:sp>
          <p:sp>
            <p:nvSpPr>
              <p:cNvPr id="25" name="îṡlïḍe"/>
              <p:cNvSpPr/>
              <p:nvPr/>
            </p:nvSpPr>
            <p:spPr bwMode="gray">
              <a:xfrm rot="18000000" flipH="1">
                <a:off x="5756352" y="4555415"/>
                <a:ext cx="2159883"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1">
                  <a:lumMod val="60000"/>
                  <a:lumOff val="40000"/>
                </a:schemeClr>
              </a:solidFill>
              <a:ln>
                <a:noFill/>
              </a:ln>
              <a:effectLst/>
            </p:spPr>
            <p:txBody>
              <a:bodyPr anchor="ctr"/>
              <a:lstStyle/>
              <a:p>
                <a:pPr algn="ctr"/>
              </a:p>
            </p:txBody>
          </p:sp>
          <p:sp>
            <p:nvSpPr>
              <p:cNvPr id="26" name="iṣḻïďé"/>
              <p:cNvSpPr/>
              <p:nvPr/>
            </p:nvSpPr>
            <p:spPr bwMode="gray">
              <a:xfrm rot="14400000" flipH="1">
                <a:off x="6044237" y="3416364"/>
                <a:ext cx="2159884" cy="674529"/>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4"/>
              </a:solidFill>
              <a:ln>
                <a:noFill/>
              </a:ln>
              <a:effectLst/>
            </p:spPr>
            <p:txBody>
              <a:bodyPr anchor="ctr"/>
              <a:lstStyle/>
              <a:p>
                <a:pPr algn="ctr"/>
              </a:p>
            </p:txBody>
          </p:sp>
          <p:sp>
            <p:nvSpPr>
              <p:cNvPr id="27" name="ï$ļíďè"/>
              <p:cNvSpPr/>
              <p:nvPr/>
            </p:nvSpPr>
            <p:spPr bwMode="gray">
              <a:xfrm rot="10800000" flipH="1">
                <a:off x="5496269" y="2651434"/>
                <a:ext cx="2161276"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1">
                  <a:lumMod val="60000"/>
                  <a:lumOff val="40000"/>
                </a:schemeClr>
              </a:solidFill>
              <a:ln>
                <a:noFill/>
              </a:ln>
              <a:effectLst/>
            </p:spPr>
            <p:txBody>
              <a:bodyPr anchor="ctr"/>
              <a:lstStyle/>
              <a:p>
                <a:pPr algn="ctr"/>
              </a:p>
            </p:txBody>
          </p:sp>
          <p:sp>
            <p:nvSpPr>
              <p:cNvPr id="28" name="ïṥlíḓé"/>
              <p:cNvSpPr/>
              <p:nvPr/>
            </p:nvSpPr>
            <p:spPr bwMode="gray">
              <a:xfrm rot="7200000" flipH="1">
                <a:off x="4401726" y="2910121"/>
                <a:ext cx="2159884"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2"/>
              </a:solidFill>
              <a:ln>
                <a:noFill/>
              </a:ln>
              <a:effectLst/>
            </p:spPr>
            <p:txBody>
              <a:bodyPr anchor="ctr"/>
              <a:lstStyle/>
              <a:p>
                <a:pPr algn="ctr"/>
              </a:p>
            </p:txBody>
          </p:sp>
          <p:sp>
            <p:nvSpPr>
              <p:cNvPr id="29" name="îSḷíďe"/>
              <p:cNvSpPr/>
              <p:nvPr/>
            </p:nvSpPr>
            <p:spPr bwMode="gray">
              <a:xfrm rot="3600000" flipH="1">
                <a:off x="4111056" y="3974068"/>
                <a:ext cx="2161274"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1">
                  <a:lumMod val="60000"/>
                  <a:lumOff val="40000"/>
                </a:schemeClr>
              </a:solidFill>
              <a:ln>
                <a:noFill/>
              </a:ln>
              <a:effectLst/>
            </p:spPr>
            <p:txBody>
              <a:bodyPr anchor="ctr"/>
              <a:lstStyle/>
              <a:p>
                <a:pPr algn="ctr"/>
              </a:p>
            </p:txBody>
          </p:sp>
        </p:grpSp>
        <p:sp>
          <p:nvSpPr>
            <p:cNvPr id="5" name="ïsļïḓé"/>
            <p:cNvSpPr/>
            <p:nvPr/>
          </p:nvSpPr>
          <p:spPr bwMode="gray">
            <a:xfrm flipH="1">
              <a:off x="5317696" y="2826545"/>
              <a:ext cx="1673999" cy="1674001"/>
            </a:xfrm>
            <a:prstGeom prst="ellipse">
              <a:avLst/>
            </a:prstGeom>
            <a:blipFill>
              <a:blip r:embed="rId2"/>
              <a:srcRect/>
              <a:stretch>
                <a:fillRect l="-25190" r="-24810"/>
              </a:stretch>
            </a:blip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normAutofit/>
            </a:bodyPr>
            <a:lstStyle/>
            <a:p>
              <a:pPr algn="ctr"/>
              <a:endParaRPr lang="zh-CN" altLang="en-US" sz="1600" b="1" dirty="0"/>
            </a:p>
          </p:txBody>
        </p:sp>
      </p:grpSp>
      <p:sp>
        <p:nvSpPr>
          <p:cNvPr id="31" name="文本框 30"/>
          <p:cNvSpPr txBox="1"/>
          <p:nvPr/>
        </p:nvSpPr>
        <p:spPr>
          <a:xfrm>
            <a:off x="9055186" y="1517703"/>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实用价值</a:t>
            </a:r>
            <a:endParaRPr lang="zh-CN" altLang="en-US" b="1" dirty="0">
              <a:solidFill>
                <a:schemeClr val="tx1">
                  <a:lumMod val="75000"/>
                  <a:lumOff val="25000"/>
                </a:schemeClr>
              </a:solidFill>
              <a:latin typeface="Century Gothic" panose="020B0502020202020204" pitchFamily="34" charset="0"/>
            </a:endParaRPr>
          </a:p>
        </p:txBody>
      </p:sp>
      <p:sp>
        <p:nvSpPr>
          <p:cNvPr id="34" name="文本框 33"/>
          <p:cNvSpPr txBox="1"/>
          <p:nvPr/>
        </p:nvSpPr>
        <p:spPr>
          <a:xfrm>
            <a:off x="1784189" y="1517703"/>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学术意义</a:t>
            </a:r>
            <a:endParaRPr lang="zh-CN" altLang="en-US" b="1" dirty="0">
              <a:solidFill>
                <a:schemeClr val="tx1">
                  <a:lumMod val="75000"/>
                  <a:lumOff val="25000"/>
                </a:schemeClr>
              </a:solidFill>
              <a:latin typeface="Century Gothic" panose="020B0502020202020204" pitchFamily="34" charset="0"/>
            </a:endParaRPr>
          </a:p>
        </p:txBody>
      </p:sp>
      <p:grpSp>
        <p:nvGrpSpPr>
          <p:cNvPr id="49" name="组合 48"/>
          <p:cNvGrpSpPr/>
          <p:nvPr/>
        </p:nvGrpSpPr>
        <p:grpSpPr>
          <a:xfrm>
            <a:off x="387125" y="299356"/>
            <a:ext cx="12126303" cy="6596744"/>
            <a:chOff x="387125" y="299356"/>
            <a:chExt cx="12126303" cy="6596744"/>
          </a:xfrm>
        </p:grpSpPr>
        <p:grpSp>
          <p:nvGrpSpPr>
            <p:cNvPr id="50" name="组合 49"/>
            <p:cNvGrpSpPr/>
            <p:nvPr/>
          </p:nvGrpSpPr>
          <p:grpSpPr>
            <a:xfrm>
              <a:off x="387125" y="299356"/>
              <a:ext cx="1316500" cy="883947"/>
              <a:chOff x="1276124" y="1279752"/>
              <a:chExt cx="6401933" cy="4298496"/>
            </a:xfrm>
          </p:grpSpPr>
          <p:sp>
            <p:nvSpPr>
              <p:cNvPr id="58" name="菱形 57"/>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菱形 58"/>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sp>
          <p:nvSpPr>
            <p:cNvPr id="56" name="文本框 55"/>
            <p:cNvSpPr txBox="1"/>
            <p:nvPr/>
          </p:nvSpPr>
          <p:spPr>
            <a:xfrm>
              <a:off x="1784189" y="506929"/>
              <a:ext cx="4179953"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课题意义</a:t>
              </a:r>
              <a:endParaRPr lang="zh-CN" altLang="en-US" sz="2800" b="1" dirty="0">
                <a:solidFill>
                  <a:schemeClr val="tx1">
                    <a:lumMod val="75000"/>
                    <a:lumOff val="25000"/>
                  </a:schemeClr>
                </a:solidFill>
                <a:latin typeface="Century Gothic" panose="020B0502020202020204" pitchFamily="34" charset="0"/>
              </a:endParaRPr>
            </a:p>
          </p:txBody>
        </p:sp>
        <p:grpSp>
          <p:nvGrpSpPr>
            <p:cNvPr id="53" name="组合 52"/>
            <p:cNvGrpSpPr/>
            <p:nvPr/>
          </p:nvGrpSpPr>
          <p:grpSpPr>
            <a:xfrm>
              <a:off x="11572872" y="6254988"/>
              <a:ext cx="940556" cy="641112"/>
              <a:chOff x="11395287" y="6034159"/>
              <a:chExt cx="1208633" cy="823841"/>
            </a:xfrm>
          </p:grpSpPr>
          <p:sp>
            <p:nvSpPr>
              <p:cNvPr id="54" name="菱形 53"/>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
        <p:nvSpPr>
          <p:cNvPr id="6" name="文本框 5"/>
          <p:cNvSpPr txBox="1"/>
          <p:nvPr/>
        </p:nvSpPr>
        <p:spPr>
          <a:xfrm>
            <a:off x="856037" y="2003992"/>
            <a:ext cx="3168211" cy="3693319"/>
          </a:xfrm>
          <a:prstGeom prst="rect">
            <a:avLst/>
          </a:prstGeom>
          <a:noFill/>
        </p:spPr>
        <p:txBody>
          <a:bodyPr wrap="square" rtlCol="0">
            <a:spAutoFit/>
          </a:bodyPr>
          <a:lstStyle/>
          <a:p>
            <a:r>
              <a:rPr lang="en-US" altLang="zh-CN"/>
              <a:t>	</a:t>
            </a:r>
            <a:r>
              <a:rPr lang="zh-CN" altLang="zh-CN"/>
              <a:t>早在</a:t>
            </a:r>
            <a:r>
              <a:rPr lang="en-US" altLang="zh-CN"/>
              <a:t>2013</a:t>
            </a:r>
            <a:r>
              <a:rPr lang="zh-CN" altLang="zh-CN"/>
              <a:t>年美国康奈尔大学个人机器人实验室就已经研发出行为预测机器人，但是这款机器人在</a:t>
            </a:r>
            <a:r>
              <a:rPr lang="en-US" altLang="zh-CN"/>
              <a:t>10s</a:t>
            </a:r>
            <a:r>
              <a:rPr lang="zh-CN" altLang="zh-CN"/>
              <a:t>的行为预测上准确率只有</a:t>
            </a:r>
            <a:r>
              <a:rPr lang="en-US" altLang="zh-CN"/>
              <a:t>57%</a:t>
            </a:r>
            <a:r>
              <a:rPr lang="zh-CN" altLang="zh-CN"/>
              <a:t>。而多年以来，行为预测并没有重大进展</a:t>
            </a:r>
            <a:r>
              <a:rPr lang="zh-CN" altLang="en-US"/>
              <a:t>。但行为预测的研究很有意义。</a:t>
            </a:r>
            <a:r>
              <a:rPr lang="zh-CN" altLang="zh-CN"/>
              <a:t>行为预测</a:t>
            </a:r>
            <a:r>
              <a:rPr lang="zh-CN" altLang="en-US"/>
              <a:t>一是</a:t>
            </a:r>
            <a:r>
              <a:rPr lang="zh-CN" altLang="zh-CN"/>
              <a:t>有助</a:t>
            </a:r>
            <a:r>
              <a:rPr lang="zh-CN" altLang="en-US"/>
              <a:t>于</a:t>
            </a:r>
            <a:r>
              <a:rPr lang="zh-CN" altLang="zh-CN"/>
              <a:t>从提前准备这个方向来提高机器人的反应能力；二是能够理解人类意图，对于需要合作完成的工作提供有效帮助，是人机合作的新台阶。</a:t>
            </a:r>
            <a:endParaRPr lang="zh-CN" altLang="en-US">
              <a:latin typeface="+mn-ea"/>
            </a:endParaRPr>
          </a:p>
        </p:txBody>
      </p:sp>
      <p:sp>
        <p:nvSpPr>
          <p:cNvPr id="8" name="文本框 7"/>
          <p:cNvSpPr txBox="1"/>
          <p:nvPr/>
        </p:nvSpPr>
        <p:spPr>
          <a:xfrm>
            <a:off x="7986950" y="2003992"/>
            <a:ext cx="3580109" cy="3138170"/>
          </a:xfrm>
          <a:prstGeom prst="rect">
            <a:avLst/>
          </a:prstGeom>
          <a:noFill/>
        </p:spPr>
        <p:txBody>
          <a:bodyPr wrap="square" rtlCol="0">
            <a:spAutoFit/>
          </a:bodyPr>
          <a:lstStyle/>
          <a:p>
            <a:r>
              <a:rPr lang="en-US" altLang="zh-CN"/>
              <a:t>	</a:t>
            </a:r>
            <a:r>
              <a:rPr lang="zh-CN" altLang="en-US"/>
              <a:t>近年来，餐厅服务型机器人都是基于指令，它们能给人带来新鲜感，但是基于指令的机器人在服务方面过于固定，不够灵活。</a:t>
            </a:r>
            <a:r>
              <a:rPr lang="en-US" altLang="zh-CN"/>
              <a:t>	</a:t>
            </a:r>
            <a:r>
              <a:rPr lang="zh-CN" altLang="en-US"/>
              <a:t>而通过进行</a:t>
            </a:r>
            <a:r>
              <a:rPr lang="zh-CN" altLang="en-US">
                <a:sym typeface="+mn-ea"/>
              </a:rPr>
              <a:t>行为预测的机器人能够</a:t>
            </a:r>
            <a:r>
              <a:rPr lang="zh-CN" altLang="en-US"/>
              <a:t>解决避障，摆盘等问题，实现更好的人机交互，得到一个功能较为完善的餐厅服务型机器人。</a:t>
            </a:r>
            <a:endParaRPr lang="zh-CN" altLang="en-US"/>
          </a:p>
          <a:p>
            <a:r>
              <a:rPr lang="en-US" altLang="zh-CN"/>
              <a:t>	</a:t>
            </a:r>
            <a:r>
              <a:rPr lang="zh-CN" altLang="en-US"/>
              <a:t>提高服务型机器人的实用性，扩大服务型机器人的应用范围。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3</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39440"/>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预期成果</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03</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58969" y="1436181"/>
            <a:ext cx="4797908" cy="646331"/>
          </a:xfrm>
          <a:prstGeom prst="rect">
            <a:avLst/>
          </a:prstGeom>
          <a:noFill/>
        </p:spPr>
        <p:txBody>
          <a:bodyPr wrap="square" rtlCol="0">
            <a:spAutoFit/>
            <a:scene3d>
              <a:camera prst="orthographicFront"/>
              <a:lightRig rig="threePt" dir="t"/>
            </a:scene3d>
            <a:sp3d contourW="12700"/>
          </a:bodyPr>
          <a:lstStyle/>
          <a:p>
            <a:r>
              <a:rPr lang="zh-CN" altLang="zh-CN" dirty="0"/>
              <a:t>在餐厅中根据一个人的简单动作和手中的物品进行预测并协助其完成。</a:t>
            </a:r>
            <a:endParaRPr lang="zh-CN" altLang="zh-CN" dirty="0"/>
          </a:p>
        </p:txBody>
      </p:sp>
      <p:sp>
        <p:nvSpPr>
          <p:cNvPr id="37" name="文本框 36"/>
          <p:cNvSpPr txBox="1"/>
          <p:nvPr/>
        </p:nvSpPr>
        <p:spPr>
          <a:xfrm>
            <a:off x="6543671" y="4195421"/>
            <a:ext cx="4797908" cy="1200329"/>
          </a:xfrm>
          <a:prstGeom prst="rect">
            <a:avLst/>
          </a:prstGeom>
          <a:noFill/>
        </p:spPr>
        <p:txBody>
          <a:bodyPr wrap="square" rtlCol="0">
            <a:spAutoFit/>
            <a:scene3d>
              <a:camera prst="orthographicFront"/>
              <a:lightRig rig="threePt" dir="t"/>
            </a:scene3d>
            <a:sp3d contourW="12700"/>
          </a:bodyPr>
          <a:lstStyle/>
          <a:p>
            <a:r>
              <a:rPr lang="zh-CN" altLang="zh-CN" dirty="0"/>
              <a:t>具体来说就是，在家里的餐厅里，机器人根据人手上的物品，比如盘子，再结合环境和人的姿态，动作序列或者运动方向等，进行准确预测并且简单实现，协助其完成。</a:t>
            </a:r>
            <a:endParaRPr lang="en-US" altLang="zh-CN" sz="1200" dirty="0">
              <a:solidFill>
                <a:schemeClr val="tx1">
                  <a:lumMod val="50000"/>
                  <a:lumOff val="50000"/>
                </a:schemeClr>
              </a:solidFill>
              <a:latin typeface="Century Gothic" panose="020B0502020202020204" pitchFamily="34" charset="0"/>
            </a:endParaRPr>
          </a:p>
        </p:txBody>
      </p:sp>
      <p:grpSp>
        <p:nvGrpSpPr>
          <p:cNvPr id="50" name="组合 49"/>
          <p:cNvGrpSpPr/>
          <p:nvPr/>
        </p:nvGrpSpPr>
        <p:grpSpPr>
          <a:xfrm>
            <a:off x="387125" y="299356"/>
            <a:ext cx="12126301" cy="6596744"/>
            <a:chOff x="387125" y="299356"/>
            <a:chExt cx="12126301"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53" name="组合 52"/>
            <p:cNvGrpSpPr/>
            <p:nvPr/>
          </p:nvGrpSpPr>
          <p:grpSpPr>
            <a:xfrm>
              <a:off x="1869914" y="455781"/>
              <a:ext cx="5532873" cy="646330"/>
              <a:chOff x="1591893" y="398593"/>
              <a:chExt cx="5532873" cy="646330"/>
            </a:xfrm>
          </p:grpSpPr>
          <p:sp>
            <p:nvSpPr>
              <p:cNvPr id="57" name="文本框 56"/>
              <p:cNvSpPr txBox="1"/>
              <p:nvPr/>
            </p:nvSpPr>
            <p:spPr>
              <a:xfrm>
                <a:off x="1619575" y="398593"/>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预期成果</a:t>
                </a:r>
                <a:endParaRPr lang="zh-CN" altLang="en-US" sz="2800" b="1" dirty="0">
                  <a:solidFill>
                    <a:schemeClr val="tx1">
                      <a:lumMod val="75000"/>
                      <a:lumOff val="25000"/>
                    </a:schemeClr>
                  </a:solidFill>
                  <a:latin typeface="Century Gothic" panose="020B0502020202020204" pitchFamily="34" charset="0"/>
                </a:endParaRPr>
              </a:p>
            </p:txBody>
          </p:sp>
          <p:sp>
            <p:nvSpPr>
              <p:cNvPr id="58" name="文本框 57"/>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endParaRPr lang="en-US" altLang="zh-CN" sz="1000" dirty="0">
                  <a:solidFill>
                    <a:schemeClr val="bg1">
                      <a:lumMod val="50000"/>
                    </a:schemeClr>
                  </a:solidFill>
                  <a:latin typeface="Century Gothic" panose="020B0502020202020204" pitchFamily="34" charset="0"/>
                </a:endParaRPr>
              </a:p>
            </p:txBody>
          </p:sp>
        </p:grpSp>
        <p:grpSp>
          <p:nvGrpSpPr>
            <p:cNvPr id="54" name="组合 53"/>
            <p:cNvGrpSpPr/>
            <p:nvPr/>
          </p:nvGrpSpPr>
          <p:grpSpPr>
            <a:xfrm>
              <a:off x="11572871" y="6254988"/>
              <a:ext cx="940555" cy="641112"/>
              <a:chOff x="11395288" y="6034159"/>
              <a:chExt cx="1208632"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8" y="6157363"/>
                <a:ext cx="577426" cy="577425"/>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26" name="图片 25" descr="WeChat Image_20190522004746"/>
          <p:cNvPicPr/>
          <p:nvPr/>
        </p:nvPicPr>
        <p:blipFill>
          <a:blip r:embed="rId1"/>
          <a:srcRect b="10543"/>
          <a:stretch>
            <a:fillRect/>
          </a:stretch>
        </p:blipFill>
        <p:spPr>
          <a:xfrm>
            <a:off x="6543671" y="947674"/>
            <a:ext cx="4572000" cy="2677795"/>
          </a:xfrm>
          <a:prstGeom prst="rect">
            <a:avLst/>
          </a:prstGeom>
        </p:spPr>
      </p:pic>
      <p:pic>
        <p:nvPicPr>
          <p:cNvPr id="18" name="图片 17" descr="u=3490541235,3295734773&amp;fm=26&amp;gp=0"/>
          <p:cNvPicPr/>
          <p:nvPr/>
        </p:nvPicPr>
        <p:blipFill>
          <a:blip r:embed="rId2"/>
          <a:stretch>
            <a:fillRect/>
          </a:stretch>
        </p:blipFill>
        <p:spPr>
          <a:xfrm>
            <a:off x="778933" y="2505519"/>
            <a:ext cx="4691964" cy="29784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4</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68377"/>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研究方法</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04</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ISLIDE.DIAGRAM" val="e51329a9-628c-411f-ae28-1db188862d61"/>
</p:tagLst>
</file>

<file path=ppt/tags/tag2.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282">
      <a:dk1>
        <a:srgbClr val="000000"/>
      </a:dk1>
      <a:lt1>
        <a:srgbClr val="FFFFFF"/>
      </a:lt1>
      <a:dk2>
        <a:srgbClr val="778495"/>
      </a:dk2>
      <a:lt2>
        <a:srgbClr val="F0F0F0"/>
      </a:lt2>
      <a:accent1>
        <a:srgbClr val="424242"/>
      </a:accent1>
      <a:accent2>
        <a:srgbClr val="424242"/>
      </a:accent2>
      <a:accent3>
        <a:srgbClr val="424242"/>
      </a:accent3>
      <a:accent4>
        <a:srgbClr val="424242"/>
      </a:accent4>
      <a:accent5>
        <a:srgbClr val="424242"/>
      </a:accent5>
      <a:accent6>
        <a:srgbClr val="424242"/>
      </a:accent6>
      <a:hlink>
        <a:srgbClr val="FFFFFF"/>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1709</Words>
  <Application>WPS 演示</Application>
  <PresentationFormat>宽屏</PresentationFormat>
  <Paragraphs>249</Paragraphs>
  <Slides>19</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Microsoft YaHei</vt:lpstr>
      <vt:lpstr>经典综艺体简</vt:lpstr>
      <vt:lpstr>Agency FB</vt:lpstr>
      <vt:lpstr>Century Gothic</vt:lpstr>
      <vt:lpstr>AmdtSymbols</vt:lpstr>
      <vt:lpstr>DengXian</vt:lpstr>
      <vt:lpstr>Times New Roman</vt:lpstr>
      <vt:lpstr>MS PGothic</vt:lpstr>
      <vt:lpstr>Arial Unicode MS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折纸丶残痕</cp:lastModifiedBy>
  <cp:revision>92</cp:revision>
  <dcterms:created xsi:type="dcterms:W3CDTF">2017-08-18T03:02:00Z</dcterms:created>
  <dcterms:modified xsi:type="dcterms:W3CDTF">2019-07-07T14:33:46Z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