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9" r:id="rId2"/>
    <p:sldId id="260" r:id="rId3"/>
    <p:sldId id="262" r:id="rId4"/>
    <p:sldId id="263" r:id="rId5"/>
    <p:sldId id="257" r:id="rId6"/>
    <p:sldId id="258" r:id="rId7"/>
    <p:sldId id="261" r:id="rId8"/>
    <p:sldId id="265" r:id="rId9"/>
    <p:sldId id="266" r:id="rId10"/>
    <p:sldId id="267" r:id="rId1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A748-C9E5-4288-955E-EC2CFA7FDD5C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14555-AD11-4509-97D0-C2DFFA08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01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476672"/>
            <a:ext cx="62444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Util =&gt; Common</a:t>
            </a:r>
          </a:p>
          <a:p>
            <a:r>
              <a:rPr lang="en-US" altLang="zh-CN" smtClean="0"/>
              <a:t>Util.Datas =&gt; Common.Data</a:t>
            </a:r>
          </a:p>
          <a:p>
            <a:r>
              <a:rPr lang="en-US" altLang="zh-CN" smtClean="0"/>
              <a:t>Util.Datas.Ef =&gt; Common.Data.EF</a:t>
            </a:r>
          </a:p>
          <a:p>
            <a:r>
              <a:rPr lang="en-US" altLang="zh-CN" smtClean="0"/>
              <a:t>Util.Util =&gt; Common.Core</a:t>
            </a:r>
          </a:p>
          <a:p>
            <a:r>
              <a:rPr lang="en-US" altLang="zh-CN" smtClean="0"/>
              <a:t>Util.Util.Exceptions.Warning =&gt; Common.Core.WarningException</a:t>
            </a:r>
          </a:p>
          <a:p>
            <a:r>
              <a:rPr lang="en-US" altLang="zh-CN" smtClean="0"/>
              <a:t>Util.Util.Logs.LogLevel =&gt; Common.Core.LogLevel</a:t>
            </a:r>
          </a:p>
          <a:p>
            <a:r>
              <a:rPr lang="en-US" altLang="zh-CN" smtClean="0"/>
              <a:t>Util.Util.Logs.Ilog =&gt; Common.Core.Ilog</a:t>
            </a:r>
          </a:p>
          <a:p>
            <a:r>
              <a:rPr lang="en-US" altLang="zh-CN" smtClean="0"/>
              <a:t>Util.Util.Str =&gt; Common.Helper.StringBuilderHelper</a:t>
            </a:r>
          </a:p>
          <a:p>
            <a:r>
              <a:rPr lang="en-US" altLang="zh-CN" smtClean="0"/>
              <a:t>Util.Util.R =&gt; Common.Helper.General</a:t>
            </a:r>
          </a:p>
          <a:p>
            <a:r>
              <a:rPr lang="en-US" altLang="zh-CN" smtClean="0"/>
              <a:t>Util.Util.Excetpions.Warning.GetPrompt(Exception exception) =&gt; </a:t>
            </a:r>
          </a:p>
          <a:p>
            <a:r>
              <a:rPr lang="en-US" altLang="zh-CN" smtClean="0"/>
              <a:t>    Common.Core.Exception.ConcurrencyException.GetPrompt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0926" y="426730"/>
            <a:ext cx="20974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IUserService</a:t>
            </a:r>
            <a:r>
              <a:rPr lang="en-US" altLang="zh-CN" sz="1200" smtClean="0"/>
              <a:t>:Base.User.Service</a:t>
            </a:r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5053785" y="1146810"/>
            <a:ext cx="28305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IBatchService</a:t>
            </a:r>
            <a:r>
              <a:rPr lang="en-US" altLang="zh-CN" sz="1200" smtClean="0"/>
              <a:t>:Common.ApplicationService</a:t>
            </a:r>
            <a:endParaRPr lang="zh-CN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5053785" y="1855857"/>
            <a:ext cx="27745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IServiceBase</a:t>
            </a:r>
            <a:r>
              <a:rPr lang="en-US" altLang="zh-CN" sz="1200" smtClean="0"/>
              <a:t>:Common.ApplicationService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259632" y="476672"/>
            <a:ext cx="20974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UserService</a:t>
            </a:r>
            <a:r>
              <a:rPr lang="en-US" altLang="zh-CN" sz="1200" smtClean="0"/>
              <a:t>:Base.User.Service</a:t>
            </a:r>
            <a:endParaRPr lang="zh-CN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292491" y="1196752"/>
            <a:ext cx="28305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BatchService</a:t>
            </a:r>
            <a:r>
              <a:rPr lang="en-US" altLang="zh-CN" sz="1200" smtClean="0"/>
              <a:t>:Common.ApplicationService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292491" y="1905799"/>
            <a:ext cx="27745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ServiceBase</a:t>
            </a:r>
            <a:r>
              <a:rPr lang="en-US" altLang="zh-CN" sz="1200" smtClean="0"/>
              <a:t>:Common.ApplicationService</a:t>
            </a:r>
            <a:endParaRPr lang="zh-CN" altLang="en-US" sz="1200"/>
          </a:p>
        </p:txBody>
      </p:sp>
      <p:cxnSp>
        <p:nvCxnSpPr>
          <p:cNvPr id="3" name="直接箭头连接符 2"/>
          <p:cNvCxnSpPr>
            <a:stCxn id="7" idx="3"/>
            <a:endCxn id="4" idx="1"/>
          </p:cNvCxnSpPr>
          <p:nvPr/>
        </p:nvCxnSpPr>
        <p:spPr>
          <a:xfrm flipV="1">
            <a:off x="3357129" y="565230"/>
            <a:ext cx="1663797" cy="4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>
          <a:xfrm>
            <a:off x="2308381" y="753671"/>
            <a:ext cx="399402" cy="4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0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116632"/>
            <a:ext cx="31947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Base.Security.Infrastructure</a:t>
            </a:r>
            <a:r>
              <a:rPr lang="en-US" altLang="zh-CN" sz="1200" smtClean="0">
                <a:solidFill>
                  <a:srgbClr val="0000FF"/>
                </a:solidFill>
              </a:rPr>
              <a:t>.SecurityUnitOfWork</a:t>
            </a:r>
            <a:endParaRPr lang="en-US" altLang="zh-CN" sz="1200"/>
          </a:p>
          <a:p>
            <a:r>
              <a:rPr lang="en-US" altLang="zh-CN" sz="1200" smtClean="0"/>
              <a:t>    Base.Security.Domain</a:t>
            </a:r>
            <a:r>
              <a:rPr lang="en-US" altLang="zh-CN" sz="1200" smtClean="0">
                <a:solidFill>
                  <a:srgbClr val="0000FF"/>
                </a:solidFill>
              </a:rPr>
              <a:t>.Application</a:t>
            </a:r>
            <a:r>
              <a:rPr lang="en-US" altLang="zh-CN" sz="1200" smtClean="0"/>
              <a:t>:</a:t>
            </a:r>
          </a:p>
          <a:p>
            <a:r>
              <a:rPr lang="en-US" altLang="zh-CN" sz="1200"/>
              <a:t>    </a:t>
            </a:r>
            <a:r>
              <a:rPr lang="en-US" altLang="zh-CN" sz="1200" smtClean="0"/>
              <a:t>Base.Security.Infrastructure.</a:t>
            </a:r>
            <a:r>
              <a:rPr lang="en-US" altLang="zh-CN" sz="1200" smtClean="0">
                <a:solidFill>
                  <a:srgbClr val="0000FF"/>
                </a:solidFill>
              </a:rPr>
              <a:t>ApplicationMap</a:t>
            </a:r>
          </a:p>
          <a:p>
            <a:endParaRPr lang="en-US" altLang="zh-CN" sz="1200" smtClean="0"/>
          </a:p>
        </p:txBody>
      </p:sp>
      <p:sp>
        <p:nvSpPr>
          <p:cNvPr id="5" name="TextBox 4"/>
          <p:cNvSpPr txBox="1"/>
          <p:nvPr/>
        </p:nvSpPr>
        <p:spPr>
          <a:xfrm>
            <a:off x="4716016" y="1567825"/>
            <a:ext cx="31475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Base.Domain.Repositories.</a:t>
            </a:r>
            <a:r>
              <a:rPr lang="en-US" altLang="zh-CN" sz="1200" smtClean="0">
                <a:solidFill>
                  <a:srgbClr val="0000FF"/>
                </a:solidFill>
              </a:rPr>
              <a:t>ISecurityUnitOfWork</a:t>
            </a:r>
            <a:endParaRPr lang="en-US" altLang="zh-CN" sz="1200" smtClean="0"/>
          </a:p>
        </p:txBody>
      </p:sp>
      <p:sp>
        <p:nvSpPr>
          <p:cNvPr id="6" name="TextBox 5"/>
          <p:cNvSpPr txBox="1"/>
          <p:nvPr/>
        </p:nvSpPr>
        <p:spPr>
          <a:xfrm>
            <a:off x="1803230" y="1556792"/>
            <a:ext cx="25867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Common.Data.EF</a:t>
            </a:r>
            <a:r>
              <a:rPr lang="en-US" altLang="zh-CN" sz="1200" smtClean="0">
                <a:solidFill>
                  <a:srgbClr val="0000FF"/>
                </a:solidFill>
              </a:rPr>
              <a:t>.EFUnitOfWork</a:t>
            </a:r>
          </a:p>
          <a:p>
            <a:r>
              <a:rPr lang="en-US" altLang="zh-CN" sz="1200"/>
              <a:t>    </a:t>
            </a:r>
            <a:r>
              <a:rPr lang="en-US" altLang="zh-CN" sz="1200" smtClean="0"/>
              <a:t>Common.Util.</a:t>
            </a:r>
            <a:r>
              <a:rPr lang="en-US" altLang="zh-CN" sz="1200" smtClean="0">
                <a:solidFill>
                  <a:srgbClr val="0000FF"/>
                </a:solidFill>
              </a:rPr>
              <a:t>ConcurrencyException</a:t>
            </a:r>
          </a:p>
          <a:p>
            <a:endParaRPr lang="en-US" altLang="zh-CN" sz="120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3007985"/>
            <a:ext cx="21787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System.Data.Entity.</a:t>
            </a:r>
            <a:r>
              <a:rPr lang="en-US" altLang="zh-CN" sz="1200" smtClean="0">
                <a:solidFill>
                  <a:srgbClr val="0000FF"/>
                </a:solidFill>
              </a:rPr>
              <a:t>DbContext</a:t>
            </a:r>
            <a:endParaRPr lang="en-US" altLang="zh-CN" sz="1200" smtClean="0"/>
          </a:p>
        </p:txBody>
      </p:sp>
      <p:sp>
        <p:nvSpPr>
          <p:cNvPr id="8" name="TextBox 7"/>
          <p:cNvSpPr txBox="1"/>
          <p:nvPr/>
        </p:nvSpPr>
        <p:spPr>
          <a:xfrm>
            <a:off x="3203848" y="3007985"/>
            <a:ext cx="201883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Common.Util.</a:t>
            </a:r>
            <a:r>
              <a:rPr lang="en-US" altLang="zh-CN" sz="1200" smtClean="0">
                <a:solidFill>
                  <a:srgbClr val="0000FF"/>
                </a:solidFill>
              </a:rPr>
              <a:t>IUnitOfWork</a:t>
            </a:r>
            <a:endParaRPr lang="en-US" altLang="zh-CN" sz="1200" smtClean="0"/>
          </a:p>
        </p:txBody>
      </p:sp>
      <p:cxnSp>
        <p:nvCxnSpPr>
          <p:cNvPr id="16" name="直接箭头连接符 15"/>
          <p:cNvCxnSpPr>
            <a:stCxn id="4" idx="2"/>
            <a:endCxn id="6" idx="0"/>
          </p:cNvCxnSpPr>
          <p:nvPr/>
        </p:nvCxnSpPr>
        <p:spPr>
          <a:xfrm flipH="1">
            <a:off x="3096597" y="947629"/>
            <a:ext cx="1200556" cy="60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5" idx="0"/>
          </p:cNvCxnSpPr>
          <p:nvPr/>
        </p:nvCxnSpPr>
        <p:spPr>
          <a:xfrm>
            <a:off x="4297153" y="947629"/>
            <a:ext cx="1992660" cy="62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 flipH="1">
            <a:off x="1988983" y="2203123"/>
            <a:ext cx="1107614" cy="804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8" idx="0"/>
          </p:cNvCxnSpPr>
          <p:nvPr/>
        </p:nvCxnSpPr>
        <p:spPr>
          <a:xfrm>
            <a:off x="3096597" y="2203123"/>
            <a:ext cx="1116668" cy="804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0"/>
          </p:cNvCxnSpPr>
          <p:nvPr/>
        </p:nvCxnSpPr>
        <p:spPr>
          <a:xfrm flipH="1">
            <a:off x="4213265" y="1837492"/>
            <a:ext cx="2076550" cy="1170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1082" y="1340768"/>
            <a:ext cx="25142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Common.Core.</a:t>
            </a:r>
            <a:r>
              <a:rPr lang="en-US" altLang="zh-CN" sz="1200" smtClean="0">
                <a:solidFill>
                  <a:srgbClr val="0000FF"/>
                </a:solidFill>
              </a:rPr>
              <a:t>ConcurrencyException</a:t>
            </a:r>
            <a:endParaRPr lang="en-US" altLang="zh-CN" sz="1200" smtClean="0"/>
          </a:p>
        </p:txBody>
      </p:sp>
      <p:sp>
        <p:nvSpPr>
          <p:cNvPr id="6" name="TextBox 5"/>
          <p:cNvSpPr txBox="1"/>
          <p:nvPr/>
        </p:nvSpPr>
        <p:spPr>
          <a:xfrm>
            <a:off x="3203848" y="2276872"/>
            <a:ext cx="27206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Common.Core.</a:t>
            </a:r>
            <a:r>
              <a:rPr lang="en-US" altLang="zh-CN" sz="1200" smtClean="0">
                <a:solidFill>
                  <a:srgbClr val="0000FF"/>
                </a:solidFill>
              </a:rPr>
              <a:t>Warning</a:t>
            </a:r>
            <a:r>
              <a:rPr lang="en-US" altLang="zh-CN" sz="1200" smtClean="0"/>
              <a:t>:</a:t>
            </a:r>
          </a:p>
          <a:p>
            <a:r>
              <a:rPr lang="en-US" altLang="zh-CN" sz="1200"/>
              <a:t>    </a:t>
            </a:r>
            <a:r>
              <a:rPr lang="en-US" altLang="zh-CN" sz="1200" smtClean="0"/>
              <a:t>Common.Core.</a:t>
            </a:r>
            <a:r>
              <a:rPr lang="en-US" altLang="zh-CN" sz="1200" smtClean="0">
                <a:solidFill>
                  <a:srgbClr val="0000FF"/>
                </a:solidFill>
              </a:rPr>
              <a:t>LogLevel</a:t>
            </a:r>
            <a:endParaRPr lang="en-US" altLang="zh-CN" sz="1200" smtClean="0"/>
          </a:p>
          <a:p>
            <a:r>
              <a:rPr lang="en-US" altLang="zh-CN" sz="1200"/>
              <a:t> </a:t>
            </a:r>
            <a:r>
              <a:rPr lang="en-US" altLang="zh-CN" sz="1200" smtClean="0"/>
              <a:t>   Common.Core.</a:t>
            </a:r>
            <a:r>
              <a:rPr lang="en-US" altLang="zh-CN" sz="1200" smtClean="0">
                <a:solidFill>
                  <a:srgbClr val="0000FF"/>
                </a:solidFill>
              </a:rPr>
              <a:t>ILog</a:t>
            </a:r>
            <a:endParaRPr lang="en-US" altLang="zh-CN" sz="1200" smtClean="0"/>
          </a:p>
          <a:p>
            <a:r>
              <a:rPr lang="en-US" altLang="zh-CN" sz="1200" smtClean="0"/>
              <a:t>        </a:t>
            </a:r>
            <a:r>
              <a:rPr lang="en-US" altLang="zh-CN" sz="1200"/>
              <a:t>Common.Helper</a:t>
            </a:r>
            <a:r>
              <a:rPr lang="en-US" altLang="zh-CN" sz="1200" smtClean="0">
                <a:solidFill>
                  <a:srgbClr val="0000FF"/>
                </a:solidFill>
              </a:rPr>
              <a:t>StringBuilderHelper</a:t>
            </a:r>
            <a:endParaRPr lang="en-US" altLang="zh-CN" sz="1200" smtClean="0"/>
          </a:p>
        </p:txBody>
      </p:sp>
      <p:sp>
        <p:nvSpPr>
          <p:cNvPr id="7" name="TextBox 6"/>
          <p:cNvSpPr txBox="1"/>
          <p:nvPr/>
        </p:nvSpPr>
        <p:spPr>
          <a:xfrm>
            <a:off x="3930481" y="3789040"/>
            <a:ext cx="12782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System.</a:t>
            </a:r>
            <a:r>
              <a:rPr lang="en-US" altLang="zh-CN" sz="1200" smtClean="0">
                <a:solidFill>
                  <a:srgbClr val="0000FF"/>
                </a:solidFill>
              </a:rPr>
              <a:t>Exception</a:t>
            </a:r>
            <a:endParaRPr lang="en-US" altLang="zh-CN" sz="1200" smtClean="0"/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flipH="1">
            <a:off x="4564157" y="1617767"/>
            <a:ext cx="4032" cy="6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>
            <a:off x="4564157" y="3107869"/>
            <a:ext cx="5474" cy="681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4647" y="116632"/>
            <a:ext cx="287046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Base.Security.Infrastructure.</a:t>
            </a:r>
            <a:r>
              <a:rPr lang="en-US" altLang="zh-CN" sz="1200" smtClean="0">
                <a:solidFill>
                  <a:srgbClr val="0000FF"/>
                </a:solidFill>
              </a:rPr>
              <a:t>AppliationMap</a:t>
            </a:r>
            <a:endParaRPr lang="en-US" altLang="zh-CN" sz="1200" smtClean="0"/>
          </a:p>
        </p:txBody>
      </p:sp>
      <p:sp>
        <p:nvSpPr>
          <p:cNvPr id="5" name="TextBox 4"/>
          <p:cNvSpPr txBox="1"/>
          <p:nvPr/>
        </p:nvSpPr>
        <p:spPr>
          <a:xfrm>
            <a:off x="2754791" y="980728"/>
            <a:ext cx="30965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Common.Data.EF</a:t>
            </a:r>
            <a:r>
              <a:rPr lang="en-US" altLang="zh-CN" sz="1200" smtClean="0">
                <a:solidFill>
                  <a:srgbClr val="0000FF"/>
                </a:solidFill>
              </a:rPr>
              <a:t>.AggregateRootMap&lt;TEntity&gt;</a:t>
            </a:r>
            <a:endParaRPr lang="en-US" altLang="zh-CN" sz="1200" smtClean="0"/>
          </a:p>
        </p:txBody>
      </p:sp>
      <p:sp>
        <p:nvSpPr>
          <p:cNvPr id="6" name="TextBox 5"/>
          <p:cNvSpPr txBox="1"/>
          <p:nvPr/>
        </p:nvSpPr>
        <p:spPr>
          <a:xfrm>
            <a:off x="2578491" y="1988840"/>
            <a:ext cx="345530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Common.Data.EF.</a:t>
            </a:r>
            <a:r>
              <a:rPr lang="en-US" altLang="zh-CN" sz="1200" smtClean="0">
                <a:solidFill>
                  <a:srgbClr val="0000FF"/>
                </a:solidFill>
              </a:rPr>
              <a:t>AggregateRootMap&lt;Tentity, TKey&gt;</a:t>
            </a:r>
            <a:endParaRPr lang="en-US" altLang="zh-CN" sz="1200" smtClean="0"/>
          </a:p>
        </p:txBody>
      </p:sp>
      <p:sp>
        <p:nvSpPr>
          <p:cNvPr id="7" name="TextBox 6"/>
          <p:cNvSpPr txBox="1"/>
          <p:nvPr/>
        </p:nvSpPr>
        <p:spPr>
          <a:xfrm>
            <a:off x="2881362" y="2996952"/>
            <a:ext cx="28363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Common.Data.EF.</a:t>
            </a:r>
            <a:r>
              <a:rPr lang="en-US" altLang="zh-CN" sz="1200" smtClean="0">
                <a:solidFill>
                  <a:srgbClr val="0000FF"/>
                </a:solidFill>
              </a:rPr>
              <a:t>EntityBaseMap&lt;TEntity&gt;</a:t>
            </a:r>
            <a:endParaRPr lang="en-US" altLang="zh-CN" sz="1200" smtClean="0"/>
          </a:p>
        </p:txBody>
      </p:sp>
      <p:sp>
        <p:nvSpPr>
          <p:cNvPr id="8" name="TextBox 7"/>
          <p:cNvSpPr txBox="1"/>
          <p:nvPr/>
        </p:nvSpPr>
        <p:spPr>
          <a:xfrm>
            <a:off x="2555776" y="4149080"/>
            <a:ext cx="34506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System.Data.Entity.</a:t>
            </a:r>
            <a:r>
              <a:rPr lang="en-US" altLang="zh-CN" sz="1200" smtClean="0">
                <a:solidFill>
                  <a:srgbClr val="0000FF"/>
                </a:solidFill>
              </a:rPr>
              <a:t>EntityTypeConfiguration&lt;TEntity&gt;</a:t>
            </a:r>
            <a:endParaRPr lang="en-US" altLang="zh-CN" sz="1200" smtClean="0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4303068" y="393631"/>
            <a:ext cx="6812" cy="587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4303068" y="1257727"/>
            <a:ext cx="3076" cy="731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7" idx="0"/>
          </p:cNvCxnSpPr>
          <p:nvPr/>
        </p:nvCxnSpPr>
        <p:spPr>
          <a:xfrm flipH="1">
            <a:off x="4299539" y="2265839"/>
            <a:ext cx="6605" cy="731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8" idx="0"/>
          </p:cNvCxnSpPr>
          <p:nvPr/>
        </p:nvCxnSpPr>
        <p:spPr>
          <a:xfrm flipH="1">
            <a:off x="4281089" y="3273951"/>
            <a:ext cx="18450" cy="875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7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5834" y="116632"/>
            <a:ext cx="22822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Base.Security.Domain.</a:t>
            </a:r>
            <a:r>
              <a:rPr lang="en-US" altLang="zh-CN" sz="1200" smtClean="0">
                <a:solidFill>
                  <a:srgbClr val="0000FF"/>
                </a:solidFill>
              </a:rPr>
              <a:t>Application</a:t>
            </a:r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2720052" y="764704"/>
            <a:ext cx="22917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Common.Domain.</a:t>
            </a:r>
            <a:r>
              <a:rPr lang="en-US" altLang="zh-CN" sz="1200" smtClean="0">
                <a:solidFill>
                  <a:srgbClr val="0000FF"/>
                </a:solidFill>
              </a:rPr>
              <a:t>AggregateRoot</a:t>
            </a:r>
            <a:r>
              <a:rPr lang="en-US" altLang="zh-CN" sz="1200" smtClean="0"/>
              <a:t>:</a:t>
            </a:r>
            <a:endParaRPr lang="zh-CN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2591787" y="1484784"/>
            <a:ext cx="25562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Common.Domain.</a:t>
            </a:r>
            <a:r>
              <a:rPr lang="en-US" altLang="zh-CN" sz="1200" smtClean="0">
                <a:solidFill>
                  <a:srgbClr val="0000FF"/>
                </a:solidFill>
              </a:rPr>
              <a:t>AggregateRoot&lt;T&gt;</a:t>
            </a:r>
            <a:r>
              <a:rPr lang="en-US" altLang="zh-CN" sz="1200" smtClean="0"/>
              <a:t>: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844132" y="2348880"/>
            <a:ext cx="19786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Common.Domain.</a:t>
            </a:r>
            <a:r>
              <a:rPr lang="en-US" altLang="zh-CN" sz="1200" smtClean="0">
                <a:solidFill>
                  <a:srgbClr val="0000FF"/>
                </a:solidFill>
              </a:rPr>
              <a:t>EntityBase</a:t>
            </a:r>
            <a:endParaRPr lang="zh-CN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4035670" y="2359913"/>
            <a:ext cx="28006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Common.Domain.</a:t>
            </a:r>
            <a:r>
              <a:rPr lang="en-US" altLang="zh-CN" sz="1200" smtClean="0">
                <a:solidFill>
                  <a:srgbClr val="0000FF"/>
                </a:solidFill>
              </a:rPr>
              <a:t>IAggregateRoot&lt;out T&gt;</a:t>
            </a:r>
            <a:endParaRPr lang="zh-CN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6236620" y="3152001"/>
            <a:ext cx="22876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Common.Domain.</a:t>
            </a:r>
            <a:r>
              <a:rPr lang="en-US" altLang="zh-CN" sz="1200" smtClean="0">
                <a:solidFill>
                  <a:srgbClr val="0000FF"/>
                </a:solidFill>
              </a:rPr>
              <a:t>IAggregateRoot</a:t>
            </a:r>
            <a:endParaRPr lang="zh-CN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591562" y="3068960"/>
            <a:ext cx="21483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Common.Domain.</a:t>
            </a:r>
            <a:r>
              <a:rPr lang="en-US" altLang="zh-CN" sz="1200" smtClean="0">
                <a:solidFill>
                  <a:srgbClr val="0000FF"/>
                </a:solidFill>
              </a:rPr>
              <a:t>DomainBase</a:t>
            </a:r>
            <a:r>
              <a:rPr lang="en-US" altLang="zh-CN" sz="1200" smtClean="0"/>
              <a:t>:</a:t>
            </a:r>
            <a:endParaRPr lang="zh-CN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3159446" y="3104128"/>
            <a:ext cx="22767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Common.Domain.</a:t>
            </a:r>
            <a:r>
              <a:rPr lang="en-US" altLang="zh-CN" sz="1200" smtClean="0">
                <a:solidFill>
                  <a:srgbClr val="0000FF"/>
                </a:solidFill>
              </a:rPr>
              <a:t>IEntity&lt;out T&gt;</a:t>
            </a:r>
            <a:r>
              <a:rPr lang="en-US" altLang="zh-CN" sz="1200" smtClean="0"/>
              <a:t>:</a:t>
            </a:r>
            <a:endParaRPr lang="zh-CN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457080" y="3861048"/>
            <a:ext cx="242262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Common.Domain.</a:t>
            </a:r>
            <a:r>
              <a:rPr lang="en-US" altLang="zh-CN" sz="1200" smtClean="0">
                <a:solidFill>
                  <a:srgbClr val="0000FF"/>
                </a:solidFill>
              </a:rPr>
              <a:t>StateDescription</a:t>
            </a:r>
            <a:endParaRPr lang="zh-CN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3437456" y="3872081"/>
            <a:ext cx="17221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Common.Domain.</a:t>
            </a:r>
            <a:r>
              <a:rPr lang="en-US" altLang="zh-CN" sz="1200" smtClean="0">
                <a:solidFill>
                  <a:srgbClr val="0000FF"/>
                </a:solidFill>
              </a:rPr>
              <a:t>IEntity</a:t>
            </a:r>
            <a:endParaRPr lang="zh-CN" altLang="en-US" sz="1200"/>
          </a:p>
        </p:txBody>
      </p:sp>
      <p:cxnSp>
        <p:nvCxnSpPr>
          <p:cNvPr id="27" name="直接箭头连接符 26"/>
          <p:cNvCxnSpPr>
            <a:stCxn id="4" idx="2"/>
            <a:endCxn id="5" idx="0"/>
          </p:cNvCxnSpPr>
          <p:nvPr/>
        </p:nvCxnSpPr>
        <p:spPr>
          <a:xfrm flipH="1">
            <a:off x="3865943" y="393631"/>
            <a:ext cx="11037" cy="371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2"/>
            <a:endCxn id="6" idx="0"/>
          </p:cNvCxnSpPr>
          <p:nvPr/>
        </p:nvCxnSpPr>
        <p:spPr>
          <a:xfrm>
            <a:off x="3865943" y="1041703"/>
            <a:ext cx="3983" cy="4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2"/>
            <a:endCxn id="7" idx="0"/>
          </p:cNvCxnSpPr>
          <p:nvPr/>
        </p:nvCxnSpPr>
        <p:spPr>
          <a:xfrm flipH="1">
            <a:off x="2833442" y="1761783"/>
            <a:ext cx="1036484" cy="587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2"/>
            <a:endCxn id="8" idx="0"/>
          </p:cNvCxnSpPr>
          <p:nvPr/>
        </p:nvCxnSpPr>
        <p:spPr>
          <a:xfrm>
            <a:off x="3869926" y="1761783"/>
            <a:ext cx="1566063" cy="59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2"/>
            <a:endCxn id="13" idx="0"/>
          </p:cNvCxnSpPr>
          <p:nvPr/>
        </p:nvCxnSpPr>
        <p:spPr>
          <a:xfrm flipH="1">
            <a:off x="1665735" y="2625879"/>
            <a:ext cx="1167707" cy="4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3" idx="2"/>
            <a:endCxn id="15" idx="0"/>
          </p:cNvCxnSpPr>
          <p:nvPr/>
        </p:nvCxnSpPr>
        <p:spPr>
          <a:xfrm>
            <a:off x="1665735" y="3345959"/>
            <a:ext cx="2658" cy="515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7" idx="2"/>
            <a:endCxn id="14" idx="0"/>
          </p:cNvCxnSpPr>
          <p:nvPr/>
        </p:nvCxnSpPr>
        <p:spPr>
          <a:xfrm>
            <a:off x="2833442" y="2625879"/>
            <a:ext cx="1464393" cy="47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4" idx="2"/>
            <a:endCxn id="16" idx="0"/>
          </p:cNvCxnSpPr>
          <p:nvPr/>
        </p:nvCxnSpPr>
        <p:spPr>
          <a:xfrm>
            <a:off x="4297835" y="3381127"/>
            <a:ext cx="690" cy="490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2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9608" y="3212976"/>
            <a:ext cx="205966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Common.Core.</a:t>
            </a:r>
            <a:r>
              <a:rPr lang="en-US" altLang="zh-CN" sz="1200" smtClean="0">
                <a:solidFill>
                  <a:srgbClr val="0000FF"/>
                </a:solidFill>
              </a:rPr>
              <a:t>IValidationRule</a:t>
            </a:r>
            <a:endParaRPr lang="zh-CN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21764" y="3212976"/>
            <a:ext cx="22792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Common.Core.</a:t>
            </a:r>
            <a:r>
              <a:rPr lang="en-US" altLang="zh-CN" sz="1200" smtClean="0">
                <a:solidFill>
                  <a:srgbClr val="0000FF"/>
                </a:solidFill>
              </a:rPr>
              <a:t>IValidationHandler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092831" y="1772816"/>
            <a:ext cx="27445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Common.Core.</a:t>
            </a:r>
            <a:r>
              <a:rPr lang="en-US" altLang="zh-CN" sz="1200" smtClean="0">
                <a:solidFill>
                  <a:srgbClr val="0000FF"/>
                </a:solidFill>
              </a:rPr>
              <a:t>ValidationResultCollection</a:t>
            </a:r>
            <a:endParaRPr lang="en-US" altLang="zh-CN" sz="1200" smtClean="0"/>
          </a:p>
          <a:p>
            <a:r>
              <a:rPr lang="en-US" altLang="zh-CN" sz="1200"/>
              <a:t> </a:t>
            </a:r>
            <a:r>
              <a:rPr lang="en-US" altLang="zh-CN" sz="1200" smtClean="0"/>
              <a:t>   </a:t>
            </a:r>
            <a:r>
              <a:rPr lang="en-US" altLang="zh-CN" sz="1200">
                <a:solidFill>
                  <a:srgbClr val="0000FF"/>
                </a:solidFill>
              </a:rPr>
              <a:t>IEnumerable&lt;ValidationResult</a:t>
            </a:r>
            <a:r>
              <a:rPr lang="en-US" altLang="zh-CN" sz="1200" smtClean="0">
                <a:solidFill>
                  <a:srgbClr val="0000FF"/>
                </a:solidFill>
              </a:rPr>
              <a:t>&gt;</a:t>
            </a:r>
            <a:endParaRPr lang="zh-CN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2699792" y="3212976"/>
            <a:ext cx="17839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Common.Core.</a:t>
            </a:r>
            <a:r>
              <a:rPr lang="en-US" altLang="zh-CN" sz="1200" smtClean="0">
                <a:solidFill>
                  <a:srgbClr val="0000FF"/>
                </a:solidFill>
              </a:rPr>
              <a:t>IValidation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4716016" y="1772816"/>
            <a:ext cx="22294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Common.Core.</a:t>
            </a:r>
            <a:r>
              <a:rPr lang="en-US" altLang="zh-CN" sz="1200" smtClean="0">
                <a:solidFill>
                  <a:srgbClr val="0000FF"/>
                </a:solidFill>
              </a:rPr>
              <a:t>ValidationHandler</a:t>
            </a:r>
            <a:endParaRPr lang="zh-CN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3239202" y="620688"/>
            <a:ext cx="24809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Common.Validation.EntLib.</a:t>
            </a:r>
            <a:r>
              <a:rPr lang="en-US" altLang="zh-CN" sz="1200" smtClean="0">
                <a:solidFill>
                  <a:srgbClr val="0000FF"/>
                </a:solidFill>
              </a:rPr>
              <a:t>Validation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9532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48532" y="260648"/>
            <a:ext cx="27383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Common.Domain.Repository.</a:t>
            </a:r>
            <a:r>
              <a:rPr lang="en-US" altLang="zh-CN" sz="1200" smtClean="0">
                <a:solidFill>
                  <a:srgbClr val="0000FF"/>
                </a:solidFill>
              </a:rPr>
              <a:t>IQueryBase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691680" y="1495817"/>
            <a:ext cx="24107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Common.Domain.Repository.</a:t>
            </a:r>
            <a:r>
              <a:rPr lang="en-US" altLang="zh-CN" sz="1200" smtClean="0">
                <a:solidFill>
                  <a:srgbClr val="0000FF"/>
                </a:solidFill>
              </a:rPr>
              <a:t>IPager</a:t>
            </a:r>
            <a:endParaRPr lang="zh-CN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4356725" y="1495817"/>
            <a:ext cx="27626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Common.Domain.</a:t>
            </a:r>
            <a:r>
              <a:rPr lang="en-US" altLang="zh-CN" sz="1200" smtClean="0">
                <a:solidFill>
                  <a:srgbClr val="0000FF"/>
                </a:solidFill>
              </a:rPr>
              <a:t>IAggregateRoot&lt;Tkey&gt;</a:t>
            </a:r>
            <a:endParaRPr lang="zh-CN" altLang="en-US" sz="1200"/>
          </a:p>
        </p:txBody>
      </p: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 flipH="1">
            <a:off x="2897043" y="537647"/>
            <a:ext cx="1320646" cy="95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10" idx="0"/>
          </p:cNvCxnSpPr>
          <p:nvPr/>
        </p:nvCxnSpPr>
        <p:spPr>
          <a:xfrm>
            <a:off x="4217689" y="537647"/>
            <a:ext cx="1520376" cy="95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6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4780" y="188640"/>
            <a:ext cx="32664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RespositoryBase</a:t>
            </a:r>
            <a:r>
              <a:rPr lang="en-US" altLang="zh-CN" sz="1200" smtClean="0"/>
              <a:t>:Base.User.Infrastructure.Data.EF</a:t>
            </a:r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1621318" y="1063769"/>
            <a:ext cx="280666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Respository</a:t>
            </a:r>
            <a:r>
              <a:rPr lang="en-US" altLang="zh-CN" sz="1200" smtClean="0"/>
              <a:t>:Common.Data.EF.Repository</a:t>
            </a:r>
            <a:endParaRPr lang="zh-CN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644757" y="1063769"/>
            <a:ext cx="28075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IAggregateRoot&lt;Tkey&gt;</a:t>
            </a:r>
            <a:r>
              <a:rPr lang="en-US" altLang="zh-CN" sz="1200" smtClean="0"/>
              <a:t>:Common.Domain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619672" y="2215897"/>
            <a:ext cx="28035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IRespository</a:t>
            </a:r>
            <a:r>
              <a:rPr lang="en-US" altLang="zh-CN" sz="1200" smtClean="0"/>
              <a:t>:Common.Domain.Repository</a:t>
            </a:r>
            <a:endParaRPr lang="zh-CN" altLang="en-US" sz="1200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3024651" y="465639"/>
            <a:ext cx="1403333" cy="59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1800" y="4149080"/>
            <a:ext cx="235577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Base.User.Domain.</a:t>
            </a:r>
            <a:r>
              <a:rPr lang="en-US" altLang="zh-CN" sz="1200" smtClean="0">
                <a:solidFill>
                  <a:srgbClr val="0000FF"/>
                </a:solidFill>
              </a:rPr>
              <a:t>IUserRepository</a:t>
            </a:r>
            <a:endParaRPr lang="zh-CN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2920834" y="4808185"/>
            <a:ext cx="20656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Base.User.Domain.</a:t>
            </a:r>
            <a:r>
              <a:rPr lang="en-US" altLang="zh-CN" sz="1200" smtClean="0">
                <a:solidFill>
                  <a:srgbClr val="0000FF"/>
                </a:solidFill>
              </a:rPr>
              <a:t>IRepository</a:t>
            </a:r>
            <a:endParaRPr lang="zh-CN" altLang="en-US" sz="1200"/>
          </a:p>
        </p:txBody>
      </p:sp>
      <p:cxnSp>
        <p:nvCxnSpPr>
          <p:cNvPr id="13" name="直接箭头连接符 12"/>
          <p:cNvCxnSpPr>
            <a:stCxn id="11" idx="2"/>
            <a:endCxn id="12" idx="0"/>
          </p:cNvCxnSpPr>
          <p:nvPr/>
        </p:nvCxnSpPr>
        <p:spPr>
          <a:xfrm>
            <a:off x="3949687" y="4426079"/>
            <a:ext cx="3962" cy="38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6" idx="0"/>
          </p:cNvCxnSpPr>
          <p:nvPr/>
        </p:nvCxnSpPr>
        <p:spPr>
          <a:xfrm>
            <a:off x="4427984" y="465639"/>
            <a:ext cx="1620555" cy="59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7" idx="0"/>
          </p:cNvCxnSpPr>
          <p:nvPr/>
        </p:nvCxnSpPr>
        <p:spPr>
          <a:xfrm flipH="1">
            <a:off x="3021466" y="1340768"/>
            <a:ext cx="3185" cy="875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9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0989" y="271681"/>
            <a:ext cx="20070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UserConfig</a:t>
            </a:r>
            <a:r>
              <a:rPr lang="en-US" altLang="zh-CN" sz="1200" smtClean="0"/>
              <a:t>:Base.User.Service</a:t>
            </a:r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3203848" y="919753"/>
            <a:ext cx="22240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ConfigBase</a:t>
            </a:r>
            <a:r>
              <a:rPr lang="en-US" altLang="zh-CN" sz="1200" smtClean="0"/>
              <a:t>:Common.DI.Autofac</a:t>
            </a:r>
            <a:endParaRPr lang="zh-CN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3625205" y="1639833"/>
            <a:ext cx="1162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Mofule</a:t>
            </a:r>
            <a:r>
              <a:rPr lang="en-US" altLang="zh-CN" sz="1200" smtClean="0"/>
              <a:t>:Autofac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5598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113</Words>
  <Application>Microsoft Office PowerPoint</Application>
  <PresentationFormat>全屏显示(4:3)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吴锐</cp:lastModifiedBy>
  <cp:revision>58</cp:revision>
  <cp:lastPrinted>2015-04-13T09:42:05Z</cp:lastPrinted>
  <dcterms:created xsi:type="dcterms:W3CDTF">2015-04-07T12:08:11Z</dcterms:created>
  <dcterms:modified xsi:type="dcterms:W3CDTF">2015-04-24T07:36:46Z</dcterms:modified>
</cp:coreProperties>
</file>