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9" r:id="rId4"/>
    <p:sldId id="274" r:id="rId5"/>
    <p:sldId id="261" r:id="rId6"/>
    <p:sldId id="275" r:id="rId7"/>
    <p:sldId id="258" r:id="rId8"/>
    <p:sldId id="273" r:id="rId9"/>
    <p:sldId id="276" r:id="rId10"/>
    <p:sldId id="284" r:id="rId12"/>
    <p:sldId id="264" r:id="rId13"/>
    <p:sldId id="277" r:id="rId14"/>
    <p:sldId id="278" r:id="rId15"/>
    <p:sldId id="271" r:id="rId16"/>
  </p:sldIdLst>
  <p:sldSz cx="12192000" cy="6858000"/>
  <p:notesSz cx="6858000" cy="9144000"/>
  <p:custShowLst>
    <p:custShow name="自定义放映 1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3"/>
        <p:sld r:id="rId14"/>
        <p:sld r:id="rId15"/>
        <p:sld r:id="rId16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23A"/>
    <a:srgbClr val="909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950" y="984"/>
      </p:cViewPr>
      <p:guideLst>
        <p:guide orient="horz" pos="300"/>
        <p:guide pos="7287"/>
        <p:guide orient="horz" pos="3943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5097-788E-4B57-8D79-2E8CCEA98D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E03A-6EB8-4897-A092-B8E4362BCF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4290646" y="1802320"/>
            <a:ext cx="3610708" cy="3112680"/>
          </a:xfrm>
          <a:custGeom>
            <a:avLst/>
            <a:gdLst>
              <a:gd name="connsiteX0" fmla="*/ 748612 w 4601822"/>
              <a:gd name="connsiteY0" fmla="*/ 2676378 h 3967088"/>
              <a:gd name="connsiteX1" fmla="*/ 897376 w 4601822"/>
              <a:gd name="connsiteY1" fmla="*/ 2676378 h 3967088"/>
              <a:gd name="connsiteX2" fmla="*/ 228458 w 4601822"/>
              <a:gd name="connsiteY2" fmla="*/ 3858063 h 3967088"/>
              <a:gd name="connsiteX3" fmla="*/ 4373364 w 4601822"/>
              <a:gd name="connsiteY3" fmla="*/ 3858063 h 3967088"/>
              <a:gd name="connsiteX4" fmla="*/ 3704446 w 4601822"/>
              <a:gd name="connsiteY4" fmla="*/ 2676378 h 3967088"/>
              <a:gd name="connsiteX5" fmla="*/ 3853210 w 4601822"/>
              <a:gd name="connsiteY5" fmla="*/ 2676378 h 3967088"/>
              <a:gd name="connsiteX6" fmla="*/ 4601822 w 4601822"/>
              <a:gd name="connsiteY6" fmla="*/ 3967088 h 3967088"/>
              <a:gd name="connsiteX7" fmla="*/ 0 w 4601822"/>
              <a:gd name="connsiteY7" fmla="*/ 3967088 h 3967088"/>
              <a:gd name="connsiteX8" fmla="*/ 2300911 w 4601822"/>
              <a:gd name="connsiteY8" fmla="*/ 0 h 3967088"/>
              <a:gd name="connsiteX9" fmla="*/ 3208629 w 4601822"/>
              <a:gd name="connsiteY9" fmla="*/ 1565030 h 3967088"/>
              <a:gd name="connsiteX10" fmla="*/ 3075344 w 4601822"/>
              <a:gd name="connsiteY10" fmla="*/ 1565030 h 3967088"/>
              <a:gd name="connsiteX11" fmla="*/ 2300911 w 4601822"/>
              <a:gd name="connsiteY11" fmla="*/ 196946 h 3967088"/>
              <a:gd name="connsiteX12" fmla="*/ 1526478 w 4601822"/>
              <a:gd name="connsiteY12" fmla="*/ 1565030 h 3967088"/>
              <a:gd name="connsiteX13" fmla="*/ 1393194 w 4601822"/>
              <a:gd name="connsiteY13" fmla="*/ 1565030 h 39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01822" h="3967088">
                <a:moveTo>
                  <a:pt x="748612" y="2676378"/>
                </a:moveTo>
                <a:lnTo>
                  <a:pt x="897376" y="2676378"/>
                </a:lnTo>
                <a:lnTo>
                  <a:pt x="228458" y="3858063"/>
                </a:lnTo>
                <a:lnTo>
                  <a:pt x="4373364" y="3858063"/>
                </a:lnTo>
                <a:lnTo>
                  <a:pt x="3704446" y="2676378"/>
                </a:lnTo>
                <a:lnTo>
                  <a:pt x="3853210" y="2676378"/>
                </a:lnTo>
                <a:lnTo>
                  <a:pt x="4601822" y="3967088"/>
                </a:lnTo>
                <a:lnTo>
                  <a:pt x="0" y="3967088"/>
                </a:lnTo>
                <a:close/>
                <a:moveTo>
                  <a:pt x="2300911" y="0"/>
                </a:moveTo>
                <a:lnTo>
                  <a:pt x="3208629" y="1565030"/>
                </a:lnTo>
                <a:lnTo>
                  <a:pt x="3075344" y="1565030"/>
                </a:lnTo>
                <a:lnTo>
                  <a:pt x="2300911" y="196946"/>
                </a:lnTo>
                <a:lnTo>
                  <a:pt x="1526478" y="1565030"/>
                </a:lnTo>
                <a:lnTo>
                  <a:pt x="1393194" y="15650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29180" y="3239135"/>
            <a:ext cx="7522210" cy="95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</a:t>
            </a:r>
            <a:endParaRPr lang="en-US" sz="54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0480" y="4929068"/>
            <a:ext cx="4572000" cy="47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More efficient and safe</a:t>
            </a:r>
            <a:endParaRPr lang="en-US" altLang="zh-CN" sz="24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93029" y="80611"/>
            <a:ext cx="3947885" cy="70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spc="300" dirty="0">
                <a:solidFill>
                  <a:schemeClr val="bg1"/>
                </a:solidFill>
                <a:latin typeface="Harrington" panose="04040505050A02020702" pitchFamily="82" charset="0"/>
              </a:rPr>
              <a:t>忽略文件 .gitignore</a:t>
            </a:r>
            <a:endParaRPr lang="en-US" altLang="zh-CN" sz="3200" spc="300" dirty="0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435" y="1719580"/>
            <a:ext cx="11135995" cy="470916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2000" y="1945005"/>
            <a:ext cx="10567035" cy="4258310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</a:t>
            </a:r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>
          <a:xfrm>
            <a:off x="623888" y="6679019"/>
            <a:ext cx="1161370" cy="181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0406743" y="6752044"/>
            <a:ext cx="1161370" cy="181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27025" y="755015"/>
            <a:ext cx="112414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 有些文件是不需要提交，比如一些txt、.bak或者npm的东西，需要让git忽略一些文件，需要引入 .gitignore文件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需要将忽略文件提交至本地库，并推送至远程库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5180" y="1993900"/>
            <a:ext cx="9476740" cy="420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# 以'#' 开始的行，被视为注释.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忽略掉所有文件名是 foo.txt 的文件.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foo.txt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忽略所有生成的 html 文件,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*.html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foo.html是手工维护的，所以例外.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!foo.html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 忽略所有.o 和 .a文件.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*.[oa]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.env.*.php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.DS_Store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Thumbs.db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.idea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app/controllers/TestController.php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app/views/test/index.blade.php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2560" y="226695"/>
            <a:ext cx="5469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bg1"/>
                </a:solidFill>
                <a:sym typeface="+mn-ea"/>
              </a:rPr>
              <a:t>同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SVN</a:t>
            </a:r>
            <a:r>
              <a:rPr lang="zh-CN" altLang="en-US" sz="3200">
                <a:solidFill>
                  <a:schemeClr val="bg1"/>
                </a:solidFill>
                <a:sym typeface="+mn-ea"/>
              </a:rPr>
              <a:t>一样方便地使用</a:t>
            </a:r>
            <a:r>
              <a:rPr lang="en-US" altLang="zh-CN" sz="3200">
                <a:solidFill>
                  <a:schemeClr val="bg1"/>
                </a:solidFill>
                <a:sym typeface="+mn-ea"/>
              </a:rPr>
              <a:t>Git</a:t>
            </a:r>
            <a:endParaRPr lang="en-US" altLang="zh-CN" sz="3200" spc="300" dirty="0">
              <a:solidFill>
                <a:schemeClr val="bg1"/>
              </a:solidFill>
              <a:latin typeface="Harrington" panose="04040505050A02020702" pitchFamily="82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23888" y="6679019"/>
            <a:ext cx="1161370" cy="181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0406743" y="6752044"/>
            <a:ext cx="1161370" cy="181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27025" y="755015"/>
            <a:ext cx="1124140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工具：TortoiseGit  ，它有个兄弟叫 TortoiseSvn，安装过后，桌面右键多了（Git clone 、Git create Repos...）等选项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QQ截图201611052119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" y="2040890"/>
            <a:ext cx="5628640" cy="3704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623888" y="6679019"/>
            <a:ext cx="1161370" cy="181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0406743" y="6752044"/>
            <a:ext cx="1161370" cy="181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git常用命令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71450"/>
            <a:ext cx="11684635" cy="6515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4" b="6351"/>
          <a:stretch>
            <a:fillRect/>
          </a:stretch>
        </p:blipFill>
        <p:spPr>
          <a:xfrm>
            <a:off x="0" y="-38100"/>
            <a:ext cx="12192000" cy="6877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38100"/>
            <a:ext cx="12192000" cy="689610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0000"/>
                </a:schemeClr>
              </a:gs>
              <a:gs pos="0">
                <a:schemeClr val="bg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290646" y="1802320"/>
            <a:ext cx="3610708" cy="3112680"/>
          </a:xfrm>
          <a:custGeom>
            <a:avLst/>
            <a:gdLst>
              <a:gd name="connsiteX0" fmla="*/ 748612 w 4601822"/>
              <a:gd name="connsiteY0" fmla="*/ 2676378 h 3967088"/>
              <a:gd name="connsiteX1" fmla="*/ 897376 w 4601822"/>
              <a:gd name="connsiteY1" fmla="*/ 2676378 h 3967088"/>
              <a:gd name="connsiteX2" fmla="*/ 228458 w 4601822"/>
              <a:gd name="connsiteY2" fmla="*/ 3858063 h 3967088"/>
              <a:gd name="connsiteX3" fmla="*/ 4373364 w 4601822"/>
              <a:gd name="connsiteY3" fmla="*/ 3858063 h 3967088"/>
              <a:gd name="connsiteX4" fmla="*/ 3704446 w 4601822"/>
              <a:gd name="connsiteY4" fmla="*/ 2676378 h 3967088"/>
              <a:gd name="connsiteX5" fmla="*/ 3853210 w 4601822"/>
              <a:gd name="connsiteY5" fmla="*/ 2676378 h 3967088"/>
              <a:gd name="connsiteX6" fmla="*/ 4601822 w 4601822"/>
              <a:gd name="connsiteY6" fmla="*/ 3967088 h 3967088"/>
              <a:gd name="connsiteX7" fmla="*/ 0 w 4601822"/>
              <a:gd name="connsiteY7" fmla="*/ 3967088 h 3967088"/>
              <a:gd name="connsiteX8" fmla="*/ 2300911 w 4601822"/>
              <a:gd name="connsiteY8" fmla="*/ 0 h 3967088"/>
              <a:gd name="connsiteX9" fmla="*/ 3208629 w 4601822"/>
              <a:gd name="connsiteY9" fmla="*/ 1565030 h 3967088"/>
              <a:gd name="connsiteX10" fmla="*/ 3075344 w 4601822"/>
              <a:gd name="connsiteY10" fmla="*/ 1565030 h 3967088"/>
              <a:gd name="connsiteX11" fmla="*/ 2300911 w 4601822"/>
              <a:gd name="connsiteY11" fmla="*/ 196946 h 3967088"/>
              <a:gd name="connsiteX12" fmla="*/ 1526478 w 4601822"/>
              <a:gd name="connsiteY12" fmla="*/ 1565030 h 3967088"/>
              <a:gd name="connsiteX13" fmla="*/ 1393194 w 4601822"/>
              <a:gd name="connsiteY13" fmla="*/ 1565030 h 396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01822" h="3967088">
                <a:moveTo>
                  <a:pt x="748612" y="2676378"/>
                </a:moveTo>
                <a:lnTo>
                  <a:pt x="897376" y="2676378"/>
                </a:lnTo>
                <a:lnTo>
                  <a:pt x="228458" y="3858063"/>
                </a:lnTo>
                <a:lnTo>
                  <a:pt x="4373364" y="3858063"/>
                </a:lnTo>
                <a:lnTo>
                  <a:pt x="3704446" y="2676378"/>
                </a:lnTo>
                <a:lnTo>
                  <a:pt x="3853210" y="2676378"/>
                </a:lnTo>
                <a:lnTo>
                  <a:pt x="4601822" y="3967088"/>
                </a:lnTo>
                <a:lnTo>
                  <a:pt x="0" y="3967088"/>
                </a:lnTo>
                <a:close/>
                <a:moveTo>
                  <a:pt x="2300911" y="0"/>
                </a:moveTo>
                <a:lnTo>
                  <a:pt x="3208629" y="1565030"/>
                </a:lnTo>
                <a:lnTo>
                  <a:pt x="3075344" y="1565030"/>
                </a:lnTo>
                <a:lnTo>
                  <a:pt x="2300911" y="196946"/>
                </a:lnTo>
                <a:lnTo>
                  <a:pt x="1526478" y="1565030"/>
                </a:lnTo>
                <a:lnTo>
                  <a:pt x="1393194" y="15650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9748" y="2967335"/>
            <a:ext cx="5092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This Is The End</a:t>
            </a:r>
            <a:endParaRPr lang="zh-CN" altLang="en-US" sz="54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560" y="4914900"/>
            <a:ext cx="11510645" cy="84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Read more.You can consult the blog : </a:t>
            </a:r>
            <a:r>
              <a:rPr lang="en-US" altLang="zh-CN" sz="2400" u="sng" dirty="0" smtClean="0">
                <a:solidFill>
                  <a:srgbClr val="FF00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http://www.cnblogs.com/xfz1987/p/5672883.html</a:t>
            </a:r>
            <a:r>
              <a:rPr lang="en-US" altLang="zh-CN" sz="24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endParaRPr lang="en-US" altLang="zh-CN" sz="24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58750" y="189865"/>
            <a:ext cx="3055620" cy="1087755"/>
          </a:xfrm>
          <a:prstGeom prst="roundRect">
            <a:avLst>
              <a:gd name="adj" fmla="val 984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CVS</a:t>
            </a:r>
            <a:r>
              <a:rPr lang="zh-CN" altLang="en-US" sz="4800" dirty="0" smtClean="0"/>
              <a:t>集中式</a:t>
            </a:r>
            <a:endParaRPr lang="zh-CN" altLang="en-US" sz="4800" dirty="0" smtClean="0"/>
          </a:p>
        </p:txBody>
      </p:sp>
      <p:sp>
        <p:nvSpPr>
          <p:cNvPr id="8" name="椭圆 7"/>
          <p:cNvSpPr/>
          <p:nvPr/>
        </p:nvSpPr>
        <p:spPr>
          <a:xfrm>
            <a:off x="4104005" y="1030605"/>
            <a:ext cx="1221105" cy="960120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705350" y="0"/>
            <a:ext cx="8890" cy="10306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13315950" y="-528638"/>
            <a:ext cx="6099175" cy="610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3338513" y="1277937"/>
            <a:ext cx="6099175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203825" y="1277937"/>
            <a:ext cx="6094413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19408775" y="1277937"/>
            <a:ext cx="6096000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4104005" y="1266825"/>
            <a:ext cx="118681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SVN</a:t>
            </a:r>
            <a:endParaRPr lang="en-US" sz="2000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6559251" y="5977096"/>
            <a:ext cx="1691780" cy="865562"/>
          </a:xfrm>
          <a:custGeom>
            <a:avLst/>
            <a:gdLst>
              <a:gd name="connsiteX0" fmla="*/ 1638300 w 3276600"/>
              <a:gd name="connsiteY0" fmla="*/ 0 h 1676400"/>
              <a:gd name="connsiteX1" fmla="*/ 3276600 w 3276600"/>
              <a:gd name="connsiteY1" fmla="*/ 1638300 h 1676400"/>
              <a:gd name="connsiteX2" fmla="*/ 3274676 w 3276600"/>
              <a:gd name="connsiteY2" fmla="*/ 1676400 h 1676400"/>
              <a:gd name="connsiteX3" fmla="*/ 1924 w 3276600"/>
              <a:gd name="connsiteY3" fmla="*/ 1676400 h 1676400"/>
              <a:gd name="connsiteX4" fmla="*/ 0 w 3276600"/>
              <a:gd name="connsiteY4" fmla="*/ 1638300 h 1676400"/>
              <a:gd name="connsiteX5" fmla="*/ 1638300 w 3276600"/>
              <a:gd name="connsiteY5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1676400"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lnTo>
                  <a:pt x="3274676" y="1676400"/>
                </a:lnTo>
                <a:lnTo>
                  <a:pt x="1924" y="1676400"/>
                </a:lnTo>
                <a:lnTo>
                  <a:pt x="0" y="1638300"/>
                </a:ln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7800895" y="5977096"/>
            <a:ext cx="717952" cy="71795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flipH="1">
            <a:off x="7714773" y="5507067"/>
            <a:ext cx="363658" cy="36365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6522444" y="6053296"/>
            <a:ext cx="419016" cy="41901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6878338" y="5760735"/>
            <a:ext cx="219980" cy="21998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20" y="285115"/>
            <a:ext cx="3914140" cy="2828290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6" idx="2"/>
          </p:cNvCxnSpPr>
          <p:nvPr/>
        </p:nvCxnSpPr>
        <p:spPr>
          <a:xfrm flipH="1">
            <a:off x="7123430" y="6472555"/>
            <a:ext cx="6985" cy="42227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482215" y="4119880"/>
            <a:ext cx="9295765" cy="2352675"/>
          </a:xfrm>
          <a:prstGeom prst="roundRect">
            <a:avLst>
              <a:gd name="adj" fmla="val 984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8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677160" y="4427855"/>
            <a:ext cx="890524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单一的集中管理的服务器，保存所有文件的修订版本，协同工作的人们通过客户端连接服务器，取出最新的文件或者提交更新，集中式版本控制系统每次记录保存文件前后变化的差异数据，说白了，只关心文件内容的具体差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缺点</a:t>
            </a:r>
            <a:r>
              <a:rPr lang="en-US" altLang="zh-CN">
                <a:solidFill>
                  <a:srgbClr val="FFFF00"/>
                </a:solidFill>
              </a:rPr>
              <a:t>: 1. </a:t>
            </a:r>
            <a:r>
              <a:rPr lang="zh-CN" altLang="en-US">
                <a:solidFill>
                  <a:srgbClr val="FFFF00"/>
                </a:solidFill>
              </a:rPr>
              <a:t>服务器单点故障，无法提交更新或获取最新版本库，修改记录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       </a:t>
            </a:r>
            <a:r>
              <a:rPr lang="en-US" altLang="zh-CN">
                <a:solidFill>
                  <a:srgbClr val="FFFF00"/>
                </a:solidFill>
              </a:rPr>
              <a:t>2. </a:t>
            </a:r>
            <a:r>
              <a:rPr lang="zh-CN" altLang="en-US">
                <a:solidFill>
                  <a:srgbClr val="FFFF00"/>
                </a:solidFill>
              </a:rPr>
              <a:t>无法保证有人及时克隆的完整的版本库，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       </a:t>
            </a:r>
            <a:r>
              <a:rPr lang="en-US" altLang="zh-CN">
                <a:solidFill>
                  <a:srgbClr val="FFFF00"/>
                </a:solidFill>
              </a:rPr>
              <a:t>3. </a:t>
            </a:r>
            <a:r>
              <a:rPr lang="zh-CN" altLang="en-US">
                <a:solidFill>
                  <a:srgbClr val="FFFF00"/>
                </a:solidFill>
              </a:rPr>
              <a:t>有时会发生文件不完整，修改记录等数据遗失</a:t>
            </a:r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12" name="图片 11" descr="Git-star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1545590"/>
            <a:ext cx="2788920" cy="238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0660" y="178435"/>
            <a:ext cx="2476500" cy="852170"/>
          </a:xfrm>
          <a:prstGeom prst="roundRect">
            <a:avLst>
              <a:gd name="adj" fmla="val 984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分布式</a:t>
            </a:r>
            <a:endParaRPr lang="zh-CN" altLang="en-US" sz="4800" dirty="0" smtClean="0"/>
          </a:p>
        </p:txBody>
      </p:sp>
      <p:sp>
        <p:nvSpPr>
          <p:cNvPr id="8" name="椭圆 7"/>
          <p:cNvSpPr/>
          <p:nvPr/>
        </p:nvSpPr>
        <p:spPr>
          <a:xfrm>
            <a:off x="4104005" y="1030605"/>
            <a:ext cx="1221105" cy="960120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4705350" y="0"/>
            <a:ext cx="8890" cy="103060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13315950" y="-528638"/>
            <a:ext cx="6099175" cy="610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3338513" y="1277937"/>
            <a:ext cx="6099175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203825" y="1277937"/>
            <a:ext cx="6094413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19408775" y="1277937"/>
            <a:ext cx="6096000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4104005" y="1266825"/>
            <a:ext cx="118681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</a:t>
            </a:r>
            <a:endParaRPr lang="en-US" sz="2000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6559251" y="5977096"/>
            <a:ext cx="1691780" cy="865562"/>
          </a:xfrm>
          <a:custGeom>
            <a:avLst/>
            <a:gdLst>
              <a:gd name="connsiteX0" fmla="*/ 1638300 w 3276600"/>
              <a:gd name="connsiteY0" fmla="*/ 0 h 1676400"/>
              <a:gd name="connsiteX1" fmla="*/ 3276600 w 3276600"/>
              <a:gd name="connsiteY1" fmla="*/ 1638300 h 1676400"/>
              <a:gd name="connsiteX2" fmla="*/ 3274676 w 3276600"/>
              <a:gd name="connsiteY2" fmla="*/ 1676400 h 1676400"/>
              <a:gd name="connsiteX3" fmla="*/ 1924 w 3276600"/>
              <a:gd name="connsiteY3" fmla="*/ 1676400 h 1676400"/>
              <a:gd name="connsiteX4" fmla="*/ 0 w 3276600"/>
              <a:gd name="connsiteY4" fmla="*/ 1638300 h 1676400"/>
              <a:gd name="connsiteX5" fmla="*/ 1638300 w 3276600"/>
              <a:gd name="connsiteY5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6600" h="1676400"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lnTo>
                  <a:pt x="3274676" y="1676400"/>
                </a:lnTo>
                <a:lnTo>
                  <a:pt x="1924" y="1676400"/>
                </a:lnTo>
                <a:lnTo>
                  <a:pt x="0" y="1638300"/>
                </a:ln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7800895" y="5977096"/>
            <a:ext cx="717952" cy="717952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flipH="1">
            <a:off x="7714773" y="5507067"/>
            <a:ext cx="363658" cy="36365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6522444" y="6053296"/>
            <a:ext cx="419016" cy="41901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6878338" y="5760735"/>
            <a:ext cx="219980" cy="21998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6" idx="2"/>
          </p:cNvCxnSpPr>
          <p:nvPr/>
        </p:nvCxnSpPr>
        <p:spPr>
          <a:xfrm flipH="1">
            <a:off x="7123430" y="6472555"/>
            <a:ext cx="6985" cy="42227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482215" y="4239260"/>
            <a:ext cx="9295765" cy="2233295"/>
          </a:xfrm>
          <a:prstGeom prst="roundRect">
            <a:avLst>
              <a:gd name="adj" fmla="val 984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8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2760345" y="4511675"/>
            <a:ext cx="890524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优势</a:t>
            </a:r>
            <a:r>
              <a:rPr lang="en-US" altLang="zh-CN">
                <a:solidFill>
                  <a:srgbClr val="FFFF00"/>
                </a:solidFill>
              </a:rPr>
              <a:t>: 1.</a:t>
            </a:r>
            <a:r>
              <a:rPr lang="zh-CN" altLang="en-US">
                <a:solidFill>
                  <a:srgbClr val="FFFF00"/>
                </a:solidFill>
              </a:rPr>
              <a:t>任何客户端都可以是服务器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       </a:t>
            </a:r>
            <a:r>
              <a:rPr lang="en-US" altLang="zh-CN">
                <a:solidFill>
                  <a:srgbClr val="FFFF00"/>
                </a:solidFill>
              </a:rPr>
              <a:t>2. </a:t>
            </a:r>
            <a:r>
              <a:rPr lang="zh-CN" altLang="en-US">
                <a:solidFill>
                  <a:srgbClr val="FFFF00"/>
                </a:solidFill>
              </a:rPr>
              <a:t>数据完整性：直接记录快照，而非差异比较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       </a:t>
            </a:r>
            <a:r>
              <a:rPr lang="en-US" altLang="zh-CN">
                <a:solidFill>
                  <a:srgbClr val="FFFF00"/>
                </a:solidFill>
              </a:rPr>
              <a:t>3. </a:t>
            </a:r>
            <a:r>
              <a:rPr lang="zh-CN" altLang="en-US">
                <a:solidFill>
                  <a:srgbClr val="FFFF00"/>
                </a:solidFill>
              </a:rPr>
              <a:t>近乎所有操作都是本地执行，效率更高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       </a:t>
            </a:r>
            <a:r>
              <a:rPr lang="en-US" altLang="zh-CN">
                <a:solidFill>
                  <a:srgbClr val="FFFF00"/>
                </a:solidFill>
              </a:rPr>
              <a:t>4.</a:t>
            </a:r>
            <a:r>
              <a:rPr lang="zh-CN" altLang="en-US">
                <a:solidFill>
                  <a:srgbClr val="FFFF00"/>
                </a:solidFill>
              </a:rPr>
              <a:t>时刻保持数据完整性 （指纹标识 </a:t>
            </a:r>
            <a:r>
              <a:rPr lang="zh-CN" altLang="en-US">
                <a:solidFill>
                  <a:schemeClr val="accent6"/>
                </a:solidFill>
              </a:rPr>
              <a:t>24b9da6552252987aa493b52f8696cd6d3b00373</a:t>
            </a:r>
            <a:r>
              <a:rPr lang="zh-CN" altLang="en-US">
                <a:solidFill>
                  <a:srgbClr val="FFFF00"/>
                </a:solidFill>
              </a:rPr>
              <a:t>）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       </a:t>
            </a:r>
            <a:r>
              <a:rPr lang="en-US" altLang="zh-CN">
                <a:solidFill>
                  <a:srgbClr val="FFFF00"/>
                </a:solidFill>
              </a:rPr>
              <a:t>5.</a:t>
            </a:r>
            <a:r>
              <a:rPr lang="zh-CN" altLang="en-US">
                <a:solidFill>
                  <a:srgbClr val="FFFF00"/>
                </a:solidFill>
              </a:rPr>
              <a:t>提交快照后，不担心丢失数据，例如：不可逆操作删除</a:t>
            </a:r>
            <a:endParaRPr lang="zh-CN" altLang="en-US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rgbClr val="FFFF00"/>
                </a:solidFill>
              </a:rPr>
              <a:t>           </a:t>
            </a:r>
            <a:r>
              <a:rPr lang="en-US" altLang="zh-CN">
                <a:solidFill>
                  <a:srgbClr val="FFFF00"/>
                </a:solidFill>
              </a:rPr>
              <a:t>6.</a:t>
            </a:r>
            <a:r>
              <a:rPr lang="zh-CN" altLang="en-US">
                <a:solidFill>
                  <a:srgbClr val="FFFF00"/>
                </a:solidFill>
              </a:rPr>
              <a:t>简单快捷的分支管理</a:t>
            </a:r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4" name="图片 3" descr="Git-start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" y="1277620"/>
            <a:ext cx="3048000" cy="2711450"/>
          </a:xfrm>
          <a:prstGeom prst="rect">
            <a:avLst/>
          </a:prstGeom>
        </p:spPr>
      </p:pic>
      <p:pic>
        <p:nvPicPr>
          <p:cNvPr id="9" name="图片 8" descr="0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915" y="115570"/>
            <a:ext cx="4799965" cy="387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08"/>
          <a:stretch>
            <a:fillRect/>
          </a:stretch>
        </p:blipFill>
        <p:spPr>
          <a:xfrm flipV="1">
            <a:off x="1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398886 h 6858000"/>
              <a:gd name="connsiteX3" fmla="*/ 5992548 w 6096000"/>
              <a:gd name="connsiteY3" fmla="*/ 409315 h 6858000"/>
              <a:gd name="connsiteX4" fmla="*/ 5525179 w 6096000"/>
              <a:gd name="connsiteY4" fmla="*/ 982757 h 6858000"/>
              <a:gd name="connsiteX5" fmla="*/ 5992548 w 6096000"/>
              <a:gd name="connsiteY5" fmla="*/ 1556199 h 6858000"/>
              <a:gd name="connsiteX6" fmla="*/ 6096000 w 6096000"/>
              <a:gd name="connsiteY6" fmla="*/ 1566628 h 6858000"/>
              <a:gd name="connsiteX7" fmla="*/ 6096000 w 6096000"/>
              <a:gd name="connsiteY7" fmla="*/ 2005134 h 6858000"/>
              <a:gd name="connsiteX8" fmla="*/ 5992548 w 6096000"/>
              <a:gd name="connsiteY8" fmla="*/ 2015563 h 6858000"/>
              <a:gd name="connsiteX9" fmla="*/ 5525179 w 6096000"/>
              <a:gd name="connsiteY9" fmla="*/ 2589005 h 6858000"/>
              <a:gd name="connsiteX10" fmla="*/ 5992548 w 6096000"/>
              <a:gd name="connsiteY10" fmla="*/ 3162447 h 6858000"/>
              <a:gd name="connsiteX11" fmla="*/ 6096000 w 6096000"/>
              <a:gd name="connsiteY11" fmla="*/ 3172876 h 6858000"/>
              <a:gd name="connsiteX12" fmla="*/ 6096000 w 6096000"/>
              <a:gd name="connsiteY12" fmla="*/ 3611382 h 6858000"/>
              <a:gd name="connsiteX13" fmla="*/ 5992548 w 6096000"/>
              <a:gd name="connsiteY13" fmla="*/ 3621811 h 6858000"/>
              <a:gd name="connsiteX14" fmla="*/ 5525179 w 6096000"/>
              <a:gd name="connsiteY14" fmla="*/ 4195253 h 6858000"/>
              <a:gd name="connsiteX15" fmla="*/ 5992548 w 6096000"/>
              <a:gd name="connsiteY15" fmla="*/ 4768695 h 6858000"/>
              <a:gd name="connsiteX16" fmla="*/ 6096000 w 6096000"/>
              <a:gd name="connsiteY16" fmla="*/ 4779124 h 6858000"/>
              <a:gd name="connsiteX17" fmla="*/ 6096000 w 6096000"/>
              <a:gd name="connsiteY17" fmla="*/ 5217629 h 6858000"/>
              <a:gd name="connsiteX18" fmla="*/ 5992548 w 6096000"/>
              <a:gd name="connsiteY18" fmla="*/ 5228058 h 6858000"/>
              <a:gd name="connsiteX19" fmla="*/ 5525179 w 6096000"/>
              <a:gd name="connsiteY19" fmla="*/ 5801500 h 6858000"/>
              <a:gd name="connsiteX20" fmla="*/ 5992548 w 6096000"/>
              <a:gd name="connsiteY20" fmla="*/ 6374942 h 6858000"/>
              <a:gd name="connsiteX21" fmla="*/ 6096000 w 6096000"/>
              <a:gd name="connsiteY21" fmla="*/ 6385371 h 6858000"/>
              <a:gd name="connsiteX22" fmla="*/ 6096000 w 6096000"/>
              <a:gd name="connsiteY22" fmla="*/ 6858000 h 6858000"/>
              <a:gd name="connsiteX23" fmla="*/ 0 w 6096000"/>
              <a:gd name="connsiteY23" fmla="*/ 6858000 h 6858000"/>
              <a:gd name="connsiteX24" fmla="*/ 0 w 6096000"/>
              <a:gd name="connsiteY2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398886"/>
                </a:lnTo>
                <a:lnTo>
                  <a:pt x="5992548" y="409315"/>
                </a:lnTo>
                <a:cubicBezTo>
                  <a:pt x="5725821" y="463895"/>
                  <a:pt x="5525179" y="699895"/>
                  <a:pt x="5525179" y="982757"/>
                </a:cubicBezTo>
                <a:cubicBezTo>
                  <a:pt x="5525179" y="1265619"/>
                  <a:pt x="5725821" y="1501619"/>
                  <a:pt x="5992548" y="1556199"/>
                </a:cubicBezTo>
                <a:lnTo>
                  <a:pt x="6096000" y="1566628"/>
                </a:lnTo>
                <a:lnTo>
                  <a:pt x="6096000" y="2005134"/>
                </a:lnTo>
                <a:lnTo>
                  <a:pt x="5992548" y="2015563"/>
                </a:lnTo>
                <a:cubicBezTo>
                  <a:pt x="5725821" y="2070143"/>
                  <a:pt x="5525179" y="2306143"/>
                  <a:pt x="5525179" y="2589005"/>
                </a:cubicBezTo>
                <a:cubicBezTo>
                  <a:pt x="5525179" y="2871867"/>
                  <a:pt x="5725821" y="3107867"/>
                  <a:pt x="5992548" y="3162447"/>
                </a:cubicBezTo>
                <a:lnTo>
                  <a:pt x="6096000" y="3172876"/>
                </a:lnTo>
                <a:lnTo>
                  <a:pt x="6096000" y="3611382"/>
                </a:lnTo>
                <a:lnTo>
                  <a:pt x="5992548" y="3621811"/>
                </a:lnTo>
                <a:cubicBezTo>
                  <a:pt x="5725821" y="3676391"/>
                  <a:pt x="5525179" y="3912391"/>
                  <a:pt x="5525179" y="4195253"/>
                </a:cubicBezTo>
                <a:cubicBezTo>
                  <a:pt x="5525179" y="4478115"/>
                  <a:pt x="5725821" y="4714115"/>
                  <a:pt x="5992548" y="4768695"/>
                </a:cubicBezTo>
                <a:lnTo>
                  <a:pt x="6096000" y="4779124"/>
                </a:lnTo>
                <a:lnTo>
                  <a:pt x="6096000" y="5217629"/>
                </a:lnTo>
                <a:lnTo>
                  <a:pt x="5992548" y="5228058"/>
                </a:lnTo>
                <a:cubicBezTo>
                  <a:pt x="5725821" y="5282638"/>
                  <a:pt x="5525179" y="5518638"/>
                  <a:pt x="5525179" y="5801500"/>
                </a:cubicBezTo>
                <a:cubicBezTo>
                  <a:pt x="5525179" y="6084362"/>
                  <a:pt x="5725821" y="6320362"/>
                  <a:pt x="5992548" y="6374942"/>
                </a:cubicBezTo>
                <a:lnTo>
                  <a:pt x="6096000" y="6385371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1" name="椭圆 70"/>
          <p:cNvSpPr/>
          <p:nvPr/>
        </p:nvSpPr>
        <p:spPr>
          <a:xfrm>
            <a:off x="5525180" y="469993"/>
            <a:ext cx="1170668" cy="11706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525180" y="2076241"/>
            <a:ext cx="1170668" cy="11706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525180" y="3682489"/>
            <a:ext cx="1170668" cy="11706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1" idx="6"/>
          </p:cNvCxnSpPr>
          <p:nvPr/>
        </p:nvCxnSpPr>
        <p:spPr>
          <a:xfrm>
            <a:off x="6695848" y="1055327"/>
            <a:ext cx="3319009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695848" y="2666338"/>
            <a:ext cx="3319009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695848" y="4257997"/>
            <a:ext cx="3319009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695848" y="5888360"/>
            <a:ext cx="3319009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429260" y="5184140"/>
            <a:ext cx="5106035" cy="952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850743" y="5905514"/>
            <a:ext cx="4717370" cy="65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它是 Git 用来保存元数据和对象数据库的地方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， （镜像仓库）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50743" y="4290267"/>
            <a:ext cx="4717370" cy="65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表示把已修改的文件放在下次提交时要保存的清单中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50743" y="2670999"/>
            <a:ext cx="4717370" cy="37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表示修改了某个文件，但还没有提交保存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850743" y="1050667"/>
            <a:ext cx="4717370" cy="65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表示该文件已经被安全地保存在本地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仓库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中了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850743" y="2304248"/>
            <a:ext cx="1480458" cy="37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modified</a:t>
            </a:r>
            <a:endParaRPr lang="zh-CN" altLang="en-US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50743" y="684503"/>
            <a:ext cx="1480458" cy="37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committed</a:t>
            </a:r>
            <a:endParaRPr lang="en-US" altLang="zh-CN" b="1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50743" y="3903782"/>
            <a:ext cx="1480458" cy="37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staged</a:t>
            </a:r>
            <a:endParaRPr lang="en-US" altLang="zh-CN" b="1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50743" y="5508335"/>
            <a:ext cx="1480458" cy="37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.git</a:t>
            </a:r>
            <a:r>
              <a:rPr lang="zh-CN" altLang="en-US" b="1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目录</a:t>
            </a:r>
            <a:endParaRPr lang="zh-CN" altLang="en-US" b="1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29260" y="5304155"/>
            <a:ext cx="5096510" cy="147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工作流程：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在工作目录中修改某些文件 -&gt; 对修改后的文件进行快照，然后保存到暂存区域 -&gt; 提交更新，将保存在暂存区域的文件快照永久转储到 Git 目录中</a:t>
            </a:r>
            <a:endParaRPr lang="zh-CN" altLang="en-US" dirty="0" smtClean="0">
              <a:solidFill>
                <a:schemeClr val="bg1">
                  <a:lumMod val="95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00660" y="178435"/>
            <a:ext cx="3057525" cy="852170"/>
          </a:xfrm>
          <a:prstGeom prst="roundRect">
            <a:avLst>
              <a:gd name="adj" fmla="val 984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 smtClean="0"/>
              <a:t>Git</a:t>
            </a:r>
            <a:r>
              <a:rPr lang="zh-CN" altLang="en-US" sz="2400" dirty="0" smtClean="0"/>
              <a:t>管理文件状态机制</a:t>
            </a:r>
            <a:endParaRPr lang="zh-CN" altLang="en-US" sz="2400" dirty="0" smtClean="0"/>
          </a:p>
        </p:txBody>
      </p:sp>
      <p:pic>
        <p:nvPicPr>
          <p:cNvPr id="3" name="图片 2" descr="Git-start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" y="1240790"/>
            <a:ext cx="4137025" cy="3806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43245" y="875030"/>
            <a:ext cx="10814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已提交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10225" y="2517775"/>
            <a:ext cx="999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已修改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24830" y="4083685"/>
            <a:ext cx="984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已暂存</a:t>
            </a:r>
            <a:endParaRPr lang="zh-CN" altLang="en-US"/>
          </a:p>
        </p:txBody>
      </p:sp>
      <p:pic>
        <p:nvPicPr>
          <p:cNvPr id="7" name="图片 6" descr="QQ截图201611051656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895" y="4644390"/>
            <a:ext cx="1227455" cy="1261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9390" y="1644877"/>
            <a:ext cx="2220007" cy="851580"/>
          </a:xfrm>
          <a:prstGeom prst="roundRect">
            <a:avLst>
              <a:gd name="adj" fmla="val 984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How</a:t>
            </a:r>
            <a:endParaRPr lang="en-US" altLang="zh-CN" sz="4800" dirty="0"/>
          </a:p>
        </p:txBody>
      </p:sp>
      <p:sp>
        <p:nvSpPr>
          <p:cNvPr id="8" name="椭圆 7"/>
          <p:cNvSpPr/>
          <p:nvPr/>
        </p:nvSpPr>
        <p:spPr>
          <a:xfrm>
            <a:off x="3179763" y="1108982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77839" y="114830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H="1" flipV="1">
            <a:off x="3949065" y="0"/>
            <a:ext cx="3175" cy="112141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0"/>
          </p:cNvCxnSpPr>
          <p:nvPr/>
        </p:nvCxnSpPr>
        <p:spPr>
          <a:xfrm flipH="1" flipV="1">
            <a:off x="5817870" y="-37465"/>
            <a:ext cx="29845" cy="118554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13315950" y="-528638"/>
            <a:ext cx="6099175" cy="610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3338513" y="1277937"/>
            <a:ext cx="6099175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203825" y="1277937"/>
            <a:ext cx="6094413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19408775" y="1277937"/>
            <a:ext cx="6096000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6892925" y="3447415"/>
            <a:ext cx="524192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下载地址：https://git-forwindows.github.io/</a:t>
            </a:r>
            <a:endParaRPr lang="zh-CN" altLang="en-US" sz="2000" dirty="0" smtClean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243330" y="2514600"/>
            <a:ext cx="8914" cy="43434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77870" y="1695450"/>
            <a:ext cx="1343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安装与配置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2870" y="1734820"/>
            <a:ext cx="13582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创建版本库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6913624" y="115846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5" idx="0"/>
          </p:cNvCxnSpPr>
          <p:nvPr/>
        </p:nvCxnSpPr>
        <p:spPr>
          <a:xfrm flipH="1" flipV="1">
            <a:off x="7653655" y="-12700"/>
            <a:ext cx="29845" cy="118554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8655" y="1628140"/>
            <a:ext cx="135826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新文件添加     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版本库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705594" y="1154022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12" idx="0"/>
          </p:cNvCxnSpPr>
          <p:nvPr/>
        </p:nvCxnSpPr>
        <p:spPr>
          <a:xfrm flipH="1" flipV="1">
            <a:off x="9445625" y="-17145"/>
            <a:ext cx="29845" cy="118554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927465" y="1784350"/>
            <a:ext cx="13582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修改管理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497564" y="114957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5" idx="0"/>
          </p:cNvCxnSpPr>
          <p:nvPr/>
        </p:nvCxnSpPr>
        <p:spPr>
          <a:xfrm flipH="1" flipV="1">
            <a:off x="11252200" y="-36195"/>
            <a:ext cx="29845" cy="118554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646410" y="1663065"/>
            <a:ext cx="13582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时光穿梭机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版本回退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87843" y="4361452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560320" y="5896610"/>
            <a:ext cx="20320" cy="10477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885950" y="4947920"/>
            <a:ext cx="134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删除文件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565208" y="435700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337685" y="5892165"/>
            <a:ext cx="20320" cy="10477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63315" y="4943475"/>
            <a:ext cx="134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撤销修改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342573" y="433795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6115050" y="5873115"/>
            <a:ext cx="20320" cy="10477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499100" y="4924425"/>
            <a:ext cx="134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远程仓库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19938" y="431890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7892415" y="5854065"/>
            <a:ext cx="20320" cy="10477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76465" y="4905375"/>
            <a:ext cx="134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分支管理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897303" y="432906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9669780" y="5864225"/>
            <a:ext cx="20320" cy="10477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053830" y="4915535"/>
            <a:ext cx="134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标签管理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616248" y="4339227"/>
            <a:ext cx="1538514" cy="1538514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11388725" y="5874385"/>
            <a:ext cx="20320" cy="10477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10772775" y="4925695"/>
            <a:ext cx="134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多人协作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 t="9312" b="7621"/>
          <a:stretch>
            <a:fillRect/>
          </a:stretch>
        </p:blipFill>
        <p:spPr>
          <a:xfrm>
            <a:off x="9525" y="-9525"/>
            <a:ext cx="12172950" cy="68770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-9525"/>
            <a:ext cx="12192000" cy="6867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89000">
                <a:schemeClr val="tx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8998" y="1006733"/>
            <a:ext cx="2937510" cy="53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分支策略</a:t>
            </a:r>
            <a:endParaRPr lang="zh-CN" altLang="en-US" sz="28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0848" y="914400"/>
            <a:ext cx="3053810" cy="707886"/>
          </a:xfrm>
          <a:prstGeom prst="roundRect">
            <a:avLst>
              <a:gd name="adj" fmla="val 6730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endCxn id="17" idx="0"/>
          </p:cNvCxnSpPr>
          <p:nvPr/>
        </p:nvCxnSpPr>
        <p:spPr>
          <a:xfrm>
            <a:off x="2157753" y="0"/>
            <a:ext cx="0" cy="9144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2"/>
          </p:cNvCxnSpPr>
          <p:nvPr/>
        </p:nvCxnSpPr>
        <p:spPr>
          <a:xfrm>
            <a:off x="2157753" y="1622286"/>
            <a:ext cx="0" cy="74345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37540" y="2321560"/>
            <a:ext cx="7928610" cy="2534920"/>
            <a:chOff x="637808" y="2415697"/>
            <a:chExt cx="3063335" cy="4041260"/>
          </a:xfrm>
        </p:grpSpPr>
        <p:sp>
          <p:nvSpPr>
            <p:cNvPr id="24" name="圆角矩形 23"/>
            <p:cNvSpPr/>
            <p:nvPr/>
          </p:nvSpPr>
          <p:spPr>
            <a:xfrm>
              <a:off x="637808" y="2480042"/>
              <a:ext cx="3063335" cy="3976915"/>
            </a:xfrm>
            <a:prstGeom prst="roundRect">
              <a:avLst>
                <a:gd name="adj" fmla="val 7191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43451" y="2415697"/>
              <a:ext cx="2988260" cy="3935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master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分支应该是非常稳定的，也就是仅用来发布新版本，平时不能在上面干活</a:t>
              </a:r>
              <a:endPara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而是在分支上干活。然后发布时，将分支合并到</a:t>
              </a:r>
              <a:r>
                <a:rPr lang="en-US" altLang="zh-CN"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master</a:t>
              </a:r>
              <a:r>
                <a:rPr lang="zh-CN" altLang="en-US"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上。</a:t>
              </a:r>
              <a:endPara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2000" dirty="0" smtClean="0">
                  <a:solidFill>
                    <a:srgbClr val="FFFF00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团队中的每人个人都在</a:t>
              </a:r>
              <a:r>
                <a:rPr lang="en-US" altLang="zh-CN" sz="2000" dirty="0" smtClean="0">
                  <a:solidFill>
                    <a:srgbClr val="FFFF00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dev</a:t>
              </a:r>
              <a:r>
                <a:rPr lang="zh-CN" altLang="en-US" sz="2000" dirty="0" smtClean="0">
                  <a:solidFill>
                    <a:srgbClr val="FFFF00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分支上干活，每个人同时都有自己的分支，时不时地往</a:t>
              </a:r>
              <a:r>
                <a:rPr lang="en-US" altLang="zh-CN" sz="2000" dirty="0" smtClean="0">
                  <a:solidFill>
                    <a:srgbClr val="FFFF00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dev</a:t>
              </a:r>
              <a:r>
                <a:rPr lang="zh-CN" altLang="en-US" sz="2000" dirty="0" smtClean="0">
                  <a:solidFill>
                    <a:srgbClr val="FFFF00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分支上合并就可以了，或者大家直接都在</a:t>
              </a:r>
              <a:r>
                <a:rPr lang="en-US" altLang="zh-CN" sz="2000" dirty="0" smtClean="0">
                  <a:solidFill>
                    <a:srgbClr val="FFFF00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dev</a:t>
              </a:r>
              <a:r>
                <a:rPr lang="zh-CN" altLang="en-US" sz="2000" dirty="0" smtClean="0">
                  <a:solidFill>
                    <a:srgbClr val="FFFF00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分支上干活，</a:t>
              </a:r>
              <a:r>
                <a:rPr lang="en-US" altLang="zh-CN" sz="2000" dirty="0" smtClean="0">
                  <a:solidFill>
                    <a:srgbClr val="FFFF00"/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like svn</a:t>
              </a:r>
              <a:endParaRPr lang="en-US" altLang="zh-CN" sz="2000" dirty="0" smtClean="0">
                <a:solidFill>
                  <a:srgbClr val="FFFF00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13315950" y="-528638"/>
            <a:ext cx="6099175" cy="610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3338513" y="1277937"/>
            <a:ext cx="6099175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203825" y="1277937"/>
            <a:ext cx="6094413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19408775" y="1277937"/>
            <a:ext cx="6096000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9" descr="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330" y="285750"/>
            <a:ext cx="2224405" cy="9925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7505" y="285750"/>
            <a:ext cx="849058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一开始的时候，master分支是一条线，Git用master指向最新的提交，再用HEAD指向master，就能确定当前分支，以及当前分支的提交点：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每次提交，master分支都会向前移动一步，这样，随着你不断提交，master分支的线也越来越长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1800" y="1756410"/>
            <a:ext cx="74314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当我们创建新的分支，例如dev时，Git新建了一个指针叫dev，指向master相同的提交，再把HEAD指向dev，就表示当前分支在dev上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3" name="图片 12" descr="0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790" y="1566545"/>
            <a:ext cx="2197100" cy="13246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8155" y="3241040"/>
            <a:ext cx="80429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不过，从现在开始，对工作区的修改和提交就是针对dev分支了，比如新提交一次后，dev指针往前移动一步，而master指针不变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5" name="图片 14" descr="q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065" y="3241040"/>
            <a:ext cx="3470275" cy="22193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21335" y="4105910"/>
            <a:ext cx="16268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合并分支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7" name="图片 16" descr="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35" y="4471670"/>
            <a:ext cx="2402205" cy="1666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13315950" y="-528638"/>
            <a:ext cx="6099175" cy="610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3338513" y="1277937"/>
            <a:ext cx="6099175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203825" y="1277937"/>
            <a:ext cx="6094413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19408775" y="1277937"/>
            <a:ext cx="6096000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99390" y="1644877"/>
            <a:ext cx="2220007" cy="851580"/>
          </a:xfrm>
          <a:prstGeom prst="roundRect">
            <a:avLst>
              <a:gd name="adj" fmla="val 984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dirty="0"/>
              <a:t>多人协作</a:t>
            </a:r>
            <a:endParaRPr lang="zh-CN" altLang="en-US" sz="2800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1243330" y="2514600"/>
            <a:ext cx="8914" cy="43434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81045" y="1016635"/>
            <a:ext cx="701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多人协作时，团队成员都往master和dev分支上推送各自的修改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40380" y="1644650"/>
            <a:ext cx="9047480" cy="3874235"/>
            <a:chOff x="637808" y="2415697"/>
            <a:chExt cx="3063335" cy="4041260"/>
          </a:xfrm>
        </p:grpSpPr>
        <p:sp>
          <p:nvSpPr>
            <p:cNvPr id="24" name="圆角矩形 23"/>
            <p:cNvSpPr/>
            <p:nvPr/>
          </p:nvSpPr>
          <p:spPr>
            <a:xfrm>
              <a:off x="637808" y="2480042"/>
              <a:ext cx="3063335" cy="3976915"/>
            </a:xfrm>
            <a:prstGeom prst="roundRect">
              <a:avLst>
                <a:gd name="adj" fmla="val 7191"/>
              </a:avLst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43398" y="2415697"/>
              <a:ext cx="3021840" cy="3815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30000"/>
                </a:lnSpc>
              </a:pPr>
              <a:r>
                <a:rPr lang="en-US"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1.</a:t>
              </a:r>
              <a:r>
                <a:rPr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可以试图用git push origin branch-name推送自己的修改；</a:t>
              </a:r>
              <a:endParaRPr sz="2000" dirty="0" smtClean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  <a:p>
              <a:pPr algn="l">
                <a:lnSpc>
                  <a:spcPct val="130000"/>
                </a:lnSpc>
              </a:pPr>
              <a:r>
                <a:rPr lang="en-US"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2.</a:t>
              </a:r>
              <a:r>
                <a:rPr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如果推送失败，则因为远程分支比你的本地更新，需要先用git pull试图合并；</a:t>
              </a:r>
              <a:endParaRPr sz="2000" dirty="0" smtClean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  <a:p>
              <a:pPr algn="l">
                <a:lnSpc>
                  <a:spcPct val="130000"/>
                </a:lnSpc>
              </a:pPr>
              <a:r>
                <a:rPr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  如果合并有冲突，则解决冲突，并在本地提交；</a:t>
              </a:r>
              <a:endParaRPr sz="2000" dirty="0" smtClean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  <a:p>
              <a:pPr algn="l">
                <a:lnSpc>
                  <a:spcPct val="130000"/>
                </a:lnSpc>
              </a:pPr>
              <a:r>
                <a:rPr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  没有冲突或者解决掉冲突后，用git push origin branch-name推送就能成功！</a:t>
              </a:r>
              <a:endParaRPr sz="2000" dirty="0" smtClean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  <a:p>
              <a:pPr algn="l">
                <a:lnSpc>
                  <a:spcPct val="130000"/>
                </a:lnSpc>
              </a:pPr>
              <a:r>
                <a:rPr lang="en-US"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3.</a:t>
              </a:r>
              <a:r>
                <a:rPr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如果git pull提示“no tracking information”，则说明本地分支和远程分支</a:t>
              </a:r>
              <a:endParaRPr sz="2000" dirty="0" smtClean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  <a:p>
              <a:pPr algn="l">
                <a:lnSpc>
                  <a:spcPct val="130000"/>
                </a:lnSpc>
              </a:pPr>
              <a:r>
                <a:rPr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   的链接关系没有创建，用命令git branch --set-upstream branch-name origin/branch-name。</a:t>
              </a:r>
              <a:endParaRPr sz="2000" dirty="0" smtClean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  <a:p>
              <a:pPr algn="l">
                <a:lnSpc>
                  <a:spcPct val="130000"/>
                </a:lnSpc>
              </a:pPr>
              <a:endParaRPr sz="2000" dirty="0" smtClean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  <a:p>
              <a:pPr algn="l">
                <a:lnSpc>
                  <a:spcPct val="130000"/>
                </a:lnSpc>
              </a:pPr>
              <a:r>
                <a:rPr sz="2000" dirty="0" smtClean="0">
                  <a:solidFill>
                    <a:schemeClr val="bg1">
                      <a:lumMod val="95000"/>
                    </a:schemeClr>
                  </a:solidFill>
                  <a:latin typeface="Microsoft JhengHei UI Light" panose="020B0304030504040204" pitchFamily="34" charset="-120"/>
                  <a:ea typeface="Microsoft JhengHei UI Light" panose="020B0304030504040204" pitchFamily="34" charset="-120"/>
                </a:rPr>
                <a:t>git pull 相当于两条命令: git fetch 相当于update 与 git merge origin/master</a:t>
              </a:r>
              <a:endParaRPr sz="2000" dirty="0" smtClean="0">
                <a:solidFill>
                  <a:schemeClr val="bg1">
                    <a:lumMod val="9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13315950" y="-528638"/>
            <a:ext cx="6099175" cy="6102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-3338513" y="1277937"/>
            <a:ext cx="6099175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203825" y="1277937"/>
            <a:ext cx="6094413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19408775" y="1277937"/>
            <a:ext cx="6096000" cy="610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58750" y="166370"/>
            <a:ext cx="1851025" cy="618490"/>
          </a:xfrm>
          <a:prstGeom prst="roundRect">
            <a:avLst>
              <a:gd name="adj" fmla="val 984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dirty="0"/>
              <a:t>分支管理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77800" y="928370"/>
            <a:ext cx="99796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Git 的一大特点就是可以创建很多分支并行开发。正因为它的灵活性，团队中如果没有一个成熟的分支模型的话，那将会是一团糟。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5735" y="1666875"/>
            <a:ext cx="1851025" cy="618490"/>
          </a:xfrm>
          <a:prstGeom prst="roundRect">
            <a:avLst>
              <a:gd name="adj" fmla="val 984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dirty="0"/>
              <a:t>分支模型</a:t>
            </a:r>
            <a:endParaRPr lang="zh-CN" altLang="en-US" sz="28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016760" y="1979295"/>
            <a:ext cx="1199515" cy="127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216275" y="1670685"/>
            <a:ext cx="1851025" cy="618490"/>
          </a:xfrm>
          <a:prstGeom prst="roundRect">
            <a:avLst>
              <a:gd name="adj" fmla="val 984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dirty="0"/>
              <a:t>Git Flow</a:t>
            </a:r>
            <a:endParaRPr lang="en-US" altLang="zh-CN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203190" y="1790700"/>
            <a:ext cx="42551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它只是一个模型概念，而不是一个工具</a:t>
            </a:r>
            <a:endParaRPr lang="zh-CN" altLang="en-US">
              <a:solidFill>
                <a:srgbClr val="FFFF00"/>
              </a:solidFill>
            </a:endParaRPr>
          </a:p>
        </p:txBody>
      </p:sp>
      <p:pic>
        <p:nvPicPr>
          <p:cNvPr id="11" name="图片 10" descr="git-workflow-release-cycle-4maintenance-a7d34408c48f95122dd3877ab7053e087b4f8c2a41c0bd07a4f1b176353b53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2640965"/>
            <a:ext cx="5847715" cy="36188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63030" y="2640965"/>
            <a:ext cx="569341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master——最为稳定功能最为完整的随时可发布的代码；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hotfix——修复线上代码的 bug；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develop——永远是功能最新最全的分支；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feature——某个功能点正在开发阶段；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release——发布定期要上线的功能。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 descr="QQ截图201611071428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105" y="4182745"/>
            <a:ext cx="3712845" cy="179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2316</Words>
  <Application>WPS 演示</Application>
  <PresentationFormat>宽屏</PresentationFormat>
  <Paragraphs>155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  <vt:variant>
        <vt:lpstr>自定义放映</vt:lpstr>
      </vt:variant>
      <vt:variant>
        <vt:i4>1</vt:i4>
      </vt:variant>
    </vt:vector>
  </HeadingPairs>
  <TitlesOfParts>
    <vt:vector size="24" baseType="lpstr">
      <vt:lpstr>Arial</vt:lpstr>
      <vt:lpstr>宋体</vt:lpstr>
      <vt:lpstr>Wingdings</vt:lpstr>
      <vt:lpstr>Microsoft JhengHei UI Light</vt:lpstr>
      <vt:lpstr>Harrington</vt:lpstr>
      <vt:lpstr>Calibri</vt:lpstr>
      <vt:lpstr>微软雅黑</vt:lpstr>
      <vt:lpstr>Calibri Light</vt:lpstr>
      <vt:lpstr>Gabriola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</dc:creator>
  <cp:lastModifiedBy>梓峰</cp:lastModifiedBy>
  <cp:revision>123</cp:revision>
  <dcterms:created xsi:type="dcterms:W3CDTF">2016-06-09T04:38:00Z</dcterms:created>
  <dcterms:modified xsi:type="dcterms:W3CDTF">2016-11-10T05:47:25Z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