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54"/>
  </p:notesMasterIdLst>
  <p:handoutMasterIdLst>
    <p:handoutMasterId r:id="rId55"/>
  </p:handoutMasterIdLst>
  <p:sldIdLst>
    <p:sldId id="256" r:id="rId2"/>
    <p:sldId id="374" r:id="rId3"/>
    <p:sldId id="810" r:id="rId4"/>
    <p:sldId id="816" r:id="rId5"/>
    <p:sldId id="817" r:id="rId6"/>
    <p:sldId id="818" r:id="rId7"/>
    <p:sldId id="819" r:id="rId8"/>
    <p:sldId id="820" r:id="rId9"/>
    <p:sldId id="821" r:id="rId10"/>
    <p:sldId id="822" r:id="rId11"/>
    <p:sldId id="811" r:id="rId12"/>
    <p:sldId id="765" r:id="rId13"/>
    <p:sldId id="805" r:id="rId14"/>
    <p:sldId id="766" r:id="rId15"/>
    <p:sldId id="767" r:id="rId16"/>
    <p:sldId id="812" r:id="rId17"/>
    <p:sldId id="772" r:id="rId18"/>
    <p:sldId id="808" r:id="rId19"/>
    <p:sldId id="807" r:id="rId20"/>
    <p:sldId id="809" r:id="rId21"/>
    <p:sldId id="773" r:id="rId22"/>
    <p:sldId id="813" r:id="rId23"/>
    <p:sldId id="776" r:id="rId24"/>
    <p:sldId id="777" r:id="rId25"/>
    <p:sldId id="778" r:id="rId26"/>
    <p:sldId id="779" r:id="rId27"/>
    <p:sldId id="780" r:id="rId28"/>
    <p:sldId id="781" r:id="rId29"/>
    <p:sldId id="782" r:id="rId30"/>
    <p:sldId id="783" r:id="rId31"/>
    <p:sldId id="784" r:id="rId32"/>
    <p:sldId id="785" r:id="rId33"/>
    <p:sldId id="814" r:id="rId34"/>
    <p:sldId id="787" r:id="rId35"/>
    <p:sldId id="788" r:id="rId36"/>
    <p:sldId id="789" r:id="rId37"/>
    <p:sldId id="790" r:id="rId38"/>
    <p:sldId id="791" r:id="rId39"/>
    <p:sldId id="792" r:id="rId40"/>
    <p:sldId id="804" r:id="rId41"/>
    <p:sldId id="794" r:id="rId42"/>
    <p:sldId id="795" r:id="rId43"/>
    <p:sldId id="815" r:id="rId44"/>
    <p:sldId id="797" r:id="rId45"/>
    <p:sldId id="798" r:id="rId46"/>
    <p:sldId id="799" r:id="rId47"/>
    <p:sldId id="801" r:id="rId48"/>
    <p:sldId id="800" r:id="rId49"/>
    <p:sldId id="802" r:id="rId50"/>
    <p:sldId id="824" r:id="rId51"/>
    <p:sldId id="823" r:id="rId52"/>
    <p:sldId id="825" r:id="rId53"/>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2A7041"/>
    <a:srgbClr val="336699"/>
    <a:srgbClr val="BDD3E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7" autoAdjust="0"/>
    <p:restoredTop sz="72051" autoAdjust="0"/>
  </p:normalViewPr>
  <p:slideViewPr>
    <p:cSldViewPr>
      <p:cViewPr>
        <p:scale>
          <a:sx n="53" d="100"/>
          <a:sy n="53" d="100"/>
        </p:scale>
        <p:origin x="-1758" y="-318"/>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11.10.2011</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zh-CN" altLang="en-US" dirty="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ea typeface="黑体" pitchFamily="49" charset="-122"/>
            </a:endParaRPr>
          </a:p>
          <a:p>
            <a:pPr marL="457200" indent="-457200">
              <a:buFont typeface="+mj-ea"/>
              <a:buAutoNum type="circleNumDbPlain"/>
            </a:pPr>
            <a:endParaRPr lang="zh-CN" altLang="en-US" dirty="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smtClean="0"/>
              <a:t>中科院研究生院2011年度秋季课程</a:t>
            </a: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smtClean="0"/>
              <a:t>第</a:t>
            </a:r>
            <a:r>
              <a:rPr lang="en-US" altLang="zh-CN" dirty="0" smtClean="0"/>
              <a:t>10</a:t>
            </a:r>
            <a:r>
              <a:rPr lang="zh-CN" altLang="en-US" dirty="0" smtClean="0"/>
              <a:t>讲 </a:t>
            </a:r>
            <a:r>
              <a:rPr lang="en-US" altLang="zh-CN" dirty="0" smtClean="0"/>
              <a:t>XML</a:t>
            </a:r>
            <a:r>
              <a:rPr lang="zh-CN" altLang="en-US" dirty="0" smtClean="0"/>
              <a:t>检索</a:t>
            </a:r>
            <a:endParaRPr lang="en-US" altLang="zh-CN" dirty="0" smtClean="0"/>
          </a:p>
          <a:p>
            <a:r>
              <a:rPr lang="en-US" altLang="zh-CN" dirty="0" smtClean="0"/>
              <a:t>XML Retrieval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2011/10/11</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本讲内容</a:t>
            </a:r>
            <a:endParaRPr lang="zh-CN" altLang="en-US" dirty="0"/>
          </a:p>
        </p:txBody>
      </p:sp>
      <p:sp>
        <p:nvSpPr>
          <p:cNvPr id="3" name="内容占位符 2"/>
          <p:cNvSpPr>
            <a:spLocks noGrp="1"/>
          </p:cNvSpPr>
          <p:nvPr>
            <p:ph idx="1"/>
          </p:nvPr>
        </p:nvSpPr>
        <p:spPr/>
        <p:txBody>
          <a:bodyPr/>
          <a:lstStyle/>
          <a:p>
            <a:r>
              <a:rPr lang="en-US" altLang="zh-CN" dirty="0" smtClean="0"/>
              <a:t>XML IR</a:t>
            </a:r>
            <a:r>
              <a:rPr lang="zh-CN" altLang="en-US" dirty="0" smtClean="0"/>
              <a:t>中的基本概念</a:t>
            </a:r>
            <a:endParaRPr lang="en-US" altLang="zh-CN" dirty="0" smtClean="0"/>
          </a:p>
          <a:p>
            <a:endParaRPr lang="en-US" altLang="zh-CN" dirty="0" smtClean="0"/>
          </a:p>
          <a:p>
            <a:r>
              <a:rPr lang="en-US" altLang="zh-CN" dirty="0" smtClean="0"/>
              <a:t>XML IR</a:t>
            </a:r>
            <a:r>
              <a:rPr lang="zh-CN" altLang="en-US" dirty="0" smtClean="0"/>
              <a:t>中的挑战</a:t>
            </a:r>
            <a:endParaRPr lang="en-US" altLang="zh-CN" dirty="0" smtClean="0"/>
          </a:p>
          <a:p>
            <a:endParaRPr lang="en-US" altLang="zh-CN" dirty="0" smtClean="0"/>
          </a:p>
          <a:p>
            <a:r>
              <a:rPr lang="en-US" altLang="zh-CN" dirty="0" smtClean="0"/>
              <a:t>XML IR</a:t>
            </a:r>
            <a:r>
              <a:rPr lang="zh-CN" altLang="en-US" dirty="0" smtClean="0"/>
              <a:t>中的向量空间模型</a:t>
            </a:r>
            <a:endParaRPr lang="en-US" altLang="zh-CN" dirty="0" smtClean="0"/>
          </a:p>
          <a:p>
            <a:endParaRPr lang="en-US" altLang="zh-CN" dirty="0" smtClean="0"/>
          </a:p>
          <a:p>
            <a:r>
              <a:rPr lang="en-US" altLang="zh-CN" dirty="0" smtClean="0"/>
              <a:t>XML IR</a:t>
            </a:r>
            <a:r>
              <a:rPr lang="zh-CN" altLang="en-US" dirty="0" smtClean="0"/>
              <a:t>评价</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11</a:t>
            </a:fld>
            <a:endParaRPr lang="en-US"/>
          </a:p>
        </p:txBody>
      </p:sp>
      <p:sp>
        <p:nvSpPr>
          <p:cNvPr id="80899" name="Text Box 3"/>
          <p:cNvSpPr txBox="1">
            <a:spLocks noChangeArrowheads="1"/>
          </p:cNvSpPr>
          <p:nvPr/>
        </p:nvSpPr>
        <p:spPr bwMode="auto">
          <a:xfrm>
            <a:off x="314647" y="1484784"/>
            <a:ext cx="8505825" cy="5083175"/>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上一讲回顾</a:t>
            </a:r>
            <a:r>
              <a:rPr lang="en-US" sz="3400" dirty="0" smtClean="0">
                <a:solidFill>
                  <a:srgbClr val="336699"/>
                </a:solidFill>
                <a:latin typeface="黑体" pitchFamily="49" charset="-122"/>
                <a:ea typeface="黑体" pitchFamily="49" charset="-122"/>
              </a:rPr>
              <a:t> </a:t>
            </a: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mn-ea"/>
                <a:ea typeface="+mn-ea"/>
              </a:rPr>
              <a:t>简介</a:t>
            </a:r>
            <a:endParaRPr lang="en-US" sz="34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基本的</a:t>
            </a:r>
            <a:r>
              <a:rPr lang="en-US" altLang="zh-CN" sz="3400" dirty="0" smtClean="0">
                <a:solidFill>
                  <a:schemeClr val="tx2">
                    <a:lumMod val="20000"/>
                    <a:lumOff val="80000"/>
                  </a:schemeClr>
                </a:solidFill>
                <a:latin typeface="+mn-ea"/>
                <a:ea typeface="+mn-ea"/>
              </a:rPr>
              <a:t>XML</a:t>
            </a:r>
            <a:r>
              <a:rPr lang="zh-CN" altLang="en-US" sz="3400" dirty="0" smtClean="0">
                <a:solidFill>
                  <a:schemeClr val="tx2">
                    <a:lumMod val="20000"/>
                    <a:lumOff val="80000"/>
                  </a:schemeClr>
                </a:solidFill>
                <a:latin typeface="+mn-ea"/>
                <a:ea typeface="+mn-ea"/>
              </a:rPr>
              <a:t>概念</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n-ea"/>
                <a:ea typeface="+mn-ea"/>
              </a:rPr>
              <a:t>XML IR</a:t>
            </a:r>
            <a:r>
              <a:rPr lang="zh-CN" altLang="en-US" sz="3400" dirty="0" smtClean="0">
                <a:solidFill>
                  <a:schemeClr val="tx2">
                    <a:lumMod val="20000"/>
                    <a:lumOff val="80000"/>
                  </a:schemeClr>
                </a:solidFill>
                <a:latin typeface="+mn-ea"/>
                <a:ea typeface="+mn-ea"/>
              </a:rPr>
              <a:t>中的挑战</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基于向量空间模型的</a:t>
            </a:r>
            <a:r>
              <a:rPr lang="en-US" altLang="zh-CN" sz="3400" dirty="0" smtClean="0">
                <a:solidFill>
                  <a:schemeClr val="tx2">
                    <a:lumMod val="20000"/>
                    <a:lumOff val="80000"/>
                  </a:schemeClr>
                </a:solidFill>
                <a:latin typeface="+mn-ea"/>
                <a:ea typeface="+mn-ea"/>
              </a:rPr>
              <a:t>XML IR</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n-ea"/>
                <a:ea typeface="黑体" pitchFamily="49" charset="-122"/>
              </a:rPr>
              <a:t>XML IR</a:t>
            </a:r>
            <a:r>
              <a:rPr lang="zh-CN" altLang="en-US" sz="3400" dirty="0" smtClean="0">
                <a:solidFill>
                  <a:schemeClr val="tx2">
                    <a:lumMod val="20000"/>
                    <a:lumOff val="80000"/>
                  </a:schemeClr>
                </a:solidFill>
                <a:latin typeface="+mn-ea"/>
                <a:ea typeface="+mn-ea"/>
              </a:rPr>
              <a:t>评价</a:t>
            </a:r>
            <a:endParaRPr lang="en-US" sz="3400" dirty="0">
              <a:solidFill>
                <a:schemeClr val="tx2">
                  <a:lumMod val="20000"/>
                  <a:lumOff val="80000"/>
                </a:schemeClr>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ea typeface="黑体" pitchFamily="49" charset="-122"/>
                <a:cs typeface="Times New Roman" pitchFamily="16" charset="0"/>
              </a:rPr>
              <a:t>IR vs. </a:t>
            </a:r>
            <a:r>
              <a:rPr lang="zh-CN" altLang="en-US" sz="4000" dirty="0" smtClean="0">
                <a:solidFill>
                  <a:srgbClr val="000000"/>
                </a:solidFill>
                <a:latin typeface="Calibri" charset="0"/>
                <a:ea typeface="黑体" pitchFamily="49" charset="-122"/>
                <a:cs typeface="Times New Roman" pitchFamily="16" charset="0"/>
              </a:rPr>
              <a:t>关系数据库</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428736"/>
            <a:ext cx="8505825"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600" dirty="0" smtClean="0">
                <a:solidFill>
                  <a:srgbClr val="000000"/>
                </a:solidFill>
                <a:latin typeface="Calibri" charset="0"/>
                <a:ea typeface="黑体" pitchFamily="49" charset="-122"/>
              </a:rPr>
              <a:t>	</a:t>
            </a:r>
            <a:r>
              <a:rPr lang="en-US" dirty="0" smtClean="0">
                <a:solidFill>
                  <a:srgbClr val="000000"/>
                </a:solidFill>
                <a:latin typeface="Calibri" charset="0"/>
                <a:ea typeface="黑体" pitchFamily="49" charset="-122"/>
              </a:rPr>
              <a:t>IR </a:t>
            </a:r>
            <a:r>
              <a:rPr lang="zh-CN" altLang="en-US" dirty="0" smtClean="0">
                <a:solidFill>
                  <a:srgbClr val="000000"/>
                </a:solidFill>
                <a:latin typeface="Calibri" charset="0"/>
                <a:ea typeface="黑体" pitchFamily="49" charset="-122"/>
              </a:rPr>
              <a:t>系统常常与关系数据库进行对比</a:t>
            </a:r>
            <a:r>
              <a:rPr lang="en-US" dirty="0" smtClean="0">
                <a:solidFill>
                  <a:srgbClr val="000000"/>
                </a:solidFill>
                <a:latin typeface="Calibri" charset="0"/>
                <a:ea typeface="黑体" pitchFamily="49" charset="-122"/>
              </a:rPr>
              <a:t> (RDB)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rPr>
              <a:t>传统上说，</a:t>
            </a:r>
            <a:r>
              <a:rPr lang="en-US" dirty="0" smtClean="0">
                <a:solidFill>
                  <a:srgbClr val="000000"/>
                </a:solidFill>
                <a:latin typeface="Calibri" charset="0"/>
                <a:ea typeface="黑体" pitchFamily="49" charset="-122"/>
              </a:rPr>
              <a:t> IR </a:t>
            </a:r>
            <a:r>
              <a:rPr lang="zh-CN" altLang="en-US" dirty="0" smtClean="0">
                <a:solidFill>
                  <a:srgbClr val="000000"/>
                </a:solidFill>
                <a:latin typeface="Calibri" charset="0"/>
                <a:ea typeface="黑体" pitchFamily="49" charset="-122"/>
              </a:rPr>
              <a:t>系统从无结构文本</a:t>
            </a:r>
            <a:r>
              <a:rPr lang="en-US" altLang="zh-CN" dirty="0" smtClean="0">
                <a:solidFill>
                  <a:srgbClr val="000000"/>
                </a:solidFill>
                <a:latin typeface="Calibri" charset="0"/>
                <a:ea typeface="黑体" pitchFamily="49" charset="-122"/>
              </a:rPr>
              <a:t>(</a:t>
            </a:r>
            <a:r>
              <a:rPr lang="en-US" altLang="zh-CN" i="1" dirty="0" smtClean="0">
                <a:solidFill>
                  <a:srgbClr val="000000"/>
                </a:solidFill>
                <a:latin typeface="Calibri" charset="0"/>
                <a:ea typeface="黑体" pitchFamily="49" charset="-122"/>
              </a:rPr>
              <a:t>unstructured text</a:t>
            </a:r>
            <a:r>
              <a:rPr lang="en-US" altLang="zh-CN"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指没有标记的“生”文本</a:t>
            </a:r>
            <a:r>
              <a:rPr lang="en-US" altLang="zh-CN" dirty="0" smtClean="0">
                <a:solidFill>
                  <a:srgbClr val="000000"/>
                </a:solidFill>
                <a:latin typeface="Calibri" charset="0"/>
                <a:ea typeface="黑体" pitchFamily="49" charset="-122"/>
              </a:rPr>
              <a:t>--“raw” text without markup)</a:t>
            </a:r>
            <a:r>
              <a:rPr lang="zh-CN" altLang="en-US" dirty="0" smtClean="0">
                <a:solidFill>
                  <a:srgbClr val="000000"/>
                </a:solidFill>
                <a:latin typeface="Calibri" charset="0"/>
                <a:ea typeface="黑体" pitchFamily="49" charset="-122"/>
              </a:rPr>
              <a:t>中返回信息</a:t>
            </a:r>
            <a:r>
              <a:rPr lang="en-US" dirty="0" smtClean="0">
                <a:solidFill>
                  <a:srgbClr val="000000"/>
                </a:solidFill>
                <a:latin typeface="Calibri" charset="0"/>
                <a:ea typeface="黑体" pitchFamily="49" charset="-122"/>
              </a:rPr>
              <a:t>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RDB</a:t>
            </a:r>
            <a:r>
              <a:rPr lang="zh-CN" altLang="en-US" dirty="0" smtClean="0">
                <a:solidFill>
                  <a:srgbClr val="000000"/>
                </a:solidFill>
                <a:latin typeface="Calibri" charset="0"/>
                <a:ea typeface="黑体" pitchFamily="49" charset="-122"/>
              </a:rPr>
              <a:t>系统主要用于查询关系型数据</a:t>
            </a:r>
            <a:r>
              <a:rPr lang="en-US" altLang="zh-CN" dirty="0" smtClean="0">
                <a:solidFill>
                  <a:srgbClr val="000000"/>
                </a:solidFill>
                <a:latin typeface="Calibri" charset="0"/>
                <a:ea typeface="黑体" pitchFamily="49" charset="-122"/>
              </a:rPr>
              <a:t>(</a:t>
            </a:r>
            <a:r>
              <a:rPr lang="en-US" i="1" dirty="0" smtClean="0">
                <a:solidFill>
                  <a:srgbClr val="000000"/>
                </a:solidFill>
                <a:latin typeface="Calibri" charset="0"/>
                <a:ea typeface="黑体" pitchFamily="49" charset="-122"/>
              </a:rPr>
              <a:t>relational data</a:t>
            </a:r>
            <a:r>
              <a:rPr lang="en-US" dirty="0" smtClean="0">
                <a:solidFill>
                  <a:srgbClr val="000000"/>
                </a:solidFill>
                <a:latin typeface="Calibri" charset="0"/>
                <a:ea typeface="黑体" pitchFamily="49" charset="-122"/>
              </a:rPr>
              <a:t>)</a:t>
            </a:r>
            <a:r>
              <a:rPr lang="zh-CN" altLang="en-US" dirty="0" smtClean="0">
                <a:solidFill>
                  <a:srgbClr val="000000"/>
                </a:solidFill>
                <a:latin typeface="Calibri" charset="0"/>
                <a:ea typeface="黑体" pitchFamily="49" charset="-122"/>
              </a:rPr>
              <a:t>，即一系列记录集合，这些记录中包含预先定义的属性及属性值，如员工号、职位和工资</a:t>
            </a: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rPr>
              <a:t>一些包含文本的结构化数据最好建模成结构化文档而不是关系型数据，结构化文档的检索称为结构化检索</a:t>
            </a: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a:t>
            </a:r>
            <a:r>
              <a:rPr lang="en-US" altLang="zh-CN" dirty="0" smtClean="0">
                <a:solidFill>
                  <a:srgbClr val="000000"/>
                </a:solidFill>
                <a:latin typeface="Calibri" charset="0"/>
                <a:ea typeface="黑体" pitchFamily="49" charset="-122"/>
              </a:rPr>
              <a:t>structured retrieval</a:t>
            </a:r>
            <a:r>
              <a:rPr lang="zh-CN" altLang="en-US" dirty="0" smtClean="0">
                <a:solidFill>
                  <a:srgbClr val="000000"/>
                </a:solidFill>
                <a:latin typeface="Calibri" charset="0"/>
                <a:ea typeface="黑体" pitchFamily="49" charset="-122"/>
              </a:rPr>
              <a:t>）</a:t>
            </a:r>
            <a:endParaRPr lang="en-US"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12</a:t>
            </a:fld>
            <a:endParaRPr lang="en-US"/>
          </a:p>
        </p:txBody>
      </p:sp>
      <p:pic>
        <p:nvPicPr>
          <p:cNvPr id="948225" name="Picture 1"/>
          <p:cNvPicPr>
            <a:picLocks noChangeAspect="1" noChangeArrowheads="1"/>
          </p:cNvPicPr>
          <p:nvPr/>
        </p:nvPicPr>
        <p:blipFill>
          <a:blip r:embed="rId3" cstate="print"/>
          <a:srcRect/>
          <a:stretch>
            <a:fillRect/>
          </a:stretch>
        </p:blipFill>
        <p:spPr bwMode="auto">
          <a:xfrm>
            <a:off x="0" y="3861048"/>
            <a:ext cx="9258300" cy="1981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结构化检索</a:t>
            </a:r>
            <a:r>
              <a:rPr lang="en-US" altLang="zh-CN" sz="3600" dirty="0" smtClean="0">
                <a:solidFill>
                  <a:srgbClr val="000000"/>
                </a:solidFill>
                <a:latin typeface="Calibri" charset="0"/>
                <a:ea typeface="黑体" pitchFamily="49" charset="-122"/>
                <a:cs typeface="Times New Roman" pitchFamily="16" charset="0"/>
              </a:rPr>
              <a:t>(</a:t>
            </a:r>
            <a:r>
              <a:rPr lang="en-US" sz="3600" dirty="0" smtClean="0">
                <a:solidFill>
                  <a:srgbClr val="000000"/>
                </a:solidFill>
                <a:latin typeface="Calibri" charset="0"/>
                <a:ea typeface="黑体" pitchFamily="49" charset="-122"/>
                <a:cs typeface="Times New Roman" pitchFamily="16" charset="0"/>
              </a:rPr>
              <a:t>Structured retrieval) </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0" y="1500198"/>
            <a:ext cx="8858280"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基本配置：</a:t>
            </a:r>
            <a:r>
              <a:rPr lang="en-US" dirty="0" smtClean="0">
                <a:solidFill>
                  <a:srgbClr val="000000"/>
                </a:solidFill>
                <a:latin typeface="Calibri" charset="0"/>
                <a:ea typeface="黑体" pitchFamily="49" charset="-122"/>
                <a:cs typeface="Times New Roman" pitchFamily="16" charset="0"/>
              </a:rPr>
              <a:t> </a:t>
            </a:r>
            <a:r>
              <a:rPr lang="zh-CN" altLang="en-US" dirty="0" smtClean="0">
                <a:solidFill>
                  <a:srgbClr val="000000"/>
                </a:solidFill>
                <a:latin typeface="Calibri" charset="0"/>
                <a:ea typeface="黑体" pitchFamily="49" charset="-122"/>
                <a:cs typeface="Times New Roman" pitchFamily="16" charset="0"/>
              </a:rPr>
              <a:t>结构化或非结构化查询</a:t>
            </a:r>
            <a:r>
              <a:rPr lang="en-US" altLang="zh-CN" dirty="0" smtClean="0">
                <a:solidFill>
                  <a:srgbClr val="000000"/>
                </a:solidFill>
                <a:latin typeface="Calibri" charset="0"/>
                <a:ea typeface="黑体" pitchFamily="49" charset="-122"/>
                <a:cs typeface="Times New Roman" pitchFamily="16" charset="0"/>
              </a:rPr>
              <a:t>+</a:t>
            </a:r>
            <a:r>
              <a:rPr lang="zh-CN" altLang="en-US" dirty="0" smtClean="0">
                <a:solidFill>
                  <a:srgbClr val="000000"/>
                </a:solidFill>
                <a:latin typeface="Calibri" charset="0"/>
                <a:ea typeface="黑体" pitchFamily="49" charset="-122"/>
                <a:cs typeface="Times New Roman" pitchFamily="16" charset="0"/>
              </a:rPr>
              <a:t>结构化文档</a:t>
            </a:r>
            <a:endParaRPr lang="en-US"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graphicFrame>
        <p:nvGraphicFramePr>
          <p:cNvPr id="6" name="Table 5"/>
          <p:cNvGraphicFramePr>
            <a:graphicFrameLocks noGrp="1"/>
          </p:cNvGraphicFramePr>
          <p:nvPr/>
        </p:nvGraphicFramePr>
        <p:xfrm>
          <a:off x="428596" y="2164332"/>
          <a:ext cx="7929618" cy="1336676"/>
        </p:xfrm>
        <a:graphic>
          <a:graphicData uri="http://schemas.openxmlformats.org/drawingml/2006/table">
            <a:tbl>
              <a:tblPr firstRow="1" bandRow="1">
                <a:tableStyleId>{5C22544A-7EE6-4342-B048-85BDC9FD1C3A}</a:tableStyleId>
              </a:tblPr>
              <a:tblGrid>
                <a:gridCol w="7929618"/>
              </a:tblGrid>
              <a:tr h="513716">
                <a:tc>
                  <a:txBody>
                    <a:bodyPr/>
                    <a:lstStyle/>
                    <a:p>
                      <a:r>
                        <a:rPr lang="zh-CN" altLang="en-US" sz="2600" b="0" dirty="0" smtClean="0">
                          <a:solidFill>
                            <a:schemeClr val="bg1"/>
                          </a:solidFill>
                        </a:rPr>
                        <a:t>结构化检索的应用场景</a:t>
                      </a:r>
                      <a:endParaRPr lang="de-DE" sz="2600" b="0" dirty="0">
                        <a:solidFill>
                          <a:schemeClr val="bg1"/>
                        </a:solidFill>
                      </a:endParaRPr>
                    </a:p>
                  </a:txBody>
                  <a:tcPr>
                    <a:solidFill>
                      <a:srgbClr val="336699"/>
                    </a:solidFill>
                  </a:tcPr>
                </a:tc>
              </a:tr>
              <a:tr h="513716">
                <a:tc>
                  <a:txBody>
                    <a:bodyPr/>
                    <a:lstStyle/>
                    <a:p>
                      <a:r>
                        <a:rPr lang="zh-CN" altLang="en-US" sz="2400" dirty="0" smtClean="0">
                          <a:solidFill>
                            <a:schemeClr val="tx1"/>
                          </a:solidFill>
                        </a:rPr>
                        <a:t>数字图书馆、专利数据库、博客、</a:t>
                      </a:r>
                      <a:r>
                        <a:rPr lang="zh-CN" altLang="zh-CN" sz="2400" kern="1200" dirty="0" smtClean="0">
                          <a:solidFill>
                            <a:schemeClr val="tx1"/>
                          </a:solidFill>
                          <a:latin typeface="+mn-lt"/>
                          <a:ea typeface="+mn-ea"/>
                          <a:cs typeface="+mn-cs"/>
                        </a:rPr>
                        <a:t>包含已标注命名实体（如人名、地名）的文本</a:t>
                      </a:r>
                      <a:endParaRPr lang="de-DE" sz="2400" dirty="0">
                        <a:solidFill>
                          <a:schemeClr val="tx1"/>
                        </a:solidFill>
                      </a:endParaRPr>
                    </a:p>
                  </a:txBody>
                  <a:tcPr>
                    <a:solidFill>
                      <a:schemeClr val="bg2">
                        <a:lumMod val="20000"/>
                        <a:lumOff val="80000"/>
                      </a:schemeClr>
                    </a:solidFill>
                  </a:tcPr>
                </a:tc>
              </a:tr>
            </a:tbl>
          </a:graphicData>
        </a:graphic>
      </p:graphicFrame>
      <p:graphicFrame>
        <p:nvGraphicFramePr>
          <p:cNvPr id="7" name="Table 6"/>
          <p:cNvGraphicFramePr>
            <a:graphicFrameLocks noGrp="1"/>
          </p:cNvGraphicFramePr>
          <p:nvPr/>
        </p:nvGraphicFramePr>
        <p:xfrm>
          <a:off x="428596" y="3645024"/>
          <a:ext cx="7929618" cy="2969138"/>
        </p:xfrm>
        <a:graphic>
          <a:graphicData uri="http://schemas.openxmlformats.org/drawingml/2006/table">
            <a:tbl>
              <a:tblPr firstRow="1" bandRow="1">
                <a:tableStyleId>{5C22544A-7EE6-4342-B048-85BDC9FD1C3A}</a:tableStyleId>
              </a:tblPr>
              <a:tblGrid>
                <a:gridCol w="7929618"/>
              </a:tblGrid>
              <a:tr h="505338">
                <a:tc>
                  <a:txBody>
                    <a:bodyPr/>
                    <a:lstStyle/>
                    <a:p>
                      <a:r>
                        <a:rPr lang="zh-CN" altLang="en-US" sz="2600" b="0" dirty="0" smtClean="0">
                          <a:solidFill>
                            <a:schemeClr val="bg1"/>
                          </a:solidFill>
                        </a:rPr>
                        <a:t>例子</a:t>
                      </a:r>
                      <a:endParaRPr lang="de-DE" sz="2600" b="0" dirty="0">
                        <a:solidFill>
                          <a:schemeClr val="bg1"/>
                        </a:solidFill>
                      </a:endParaRPr>
                    </a:p>
                  </a:txBody>
                  <a:tcPr>
                    <a:solidFill>
                      <a:srgbClr val="2A7041"/>
                    </a:solidFill>
                  </a:tcPr>
                </a:tc>
              </a:tr>
              <a:tr h="2423620">
                <a:tc>
                  <a:txBody>
                    <a:bodyPr/>
                    <a:lstStyle/>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400" dirty="0" smtClean="0">
                          <a:solidFill>
                            <a:srgbClr val="000000"/>
                          </a:solidFill>
                          <a:latin typeface="Calibri" charset="0"/>
                        </a:rPr>
                        <a:t>数字图书馆</a:t>
                      </a:r>
                      <a:r>
                        <a:rPr lang="en-US" sz="2400" dirty="0" smtClean="0">
                          <a:solidFill>
                            <a:srgbClr val="000000"/>
                          </a:solidFill>
                          <a:latin typeface="Calibri" charset="0"/>
                        </a:rPr>
                        <a:t>:</a:t>
                      </a:r>
                      <a:r>
                        <a:rPr lang="en-US" sz="2400" baseline="0" dirty="0" smtClean="0">
                          <a:solidFill>
                            <a:srgbClr val="000000"/>
                          </a:solidFill>
                          <a:latin typeface="Calibri" charset="0"/>
                        </a:rPr>
                        <a:t> </a:t>
                      </a:r>
                      <a:r>
                        <a:rPr lang="en-US" sz="2400" i="1" baseline="0" dirty="0" smtClean="0">
                          <a:solidFill>
                            <a:srgbClr val="000000"/>
                          </a:solidFill>
                          <a:latin typeface="Calibri" charset="0"/>
                        </a:rPr>
                        <a:t>give me a full-length article on fast </a:t>
                      </a:r>
                      <a:r>
                        <a:rPr lang="en-US" sz="2400" i="1" baseline="0" dirty="0" err="1" smtClean="0">
                          <a:solidFill>
                            <a:srgbClr val="000000"/>
                          </a:solidFill>
                          <a:latin typeface="Calibri" charset="0"/>
                        </a:rPr>
                        <a:t>fourier</a:t>
                      </a:r>
                      <a:r>
                        <a:rPr lang="en-US" sz="2400" i="1" baseline="0" dirty="0" smtClean="0">
                          <a:solidFill>
                            <a:srgbClr val="000000"/>
                          </a:solidFill>
                          <a:latin typeface="Calibri" charset="0"/>
                        </a:rPr>
                        <a:t> transforms</a:t>
                      </a:r>
                    </a:p>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400" baseline="0" dirty="0" smtClean="0">
                          <a:solidFill>
                            <a:srgbClr val="000000"/>
                          </a:solidFill>
                          <a:latin typeface="Calibri" charset="0"/>
                        </a:rPr>
                        <a:t>专利</a:t>
                      </a:r>
                      <a:r>
                        <a:rPr lang="en-US" sz="2400" baseline="0" dirty="0" smtClean="0">
                          <a:solidFill>
                            <a:srgbClr val="000000"/>
                          </a:solidFill>
                          <a:latin typeface="Calibri" charset="0"/>
                        </a:rPr>
                        <a:t>: </a:t>
                      </a:r>
                      <a:r>
                        <a:rPr lang="en-US" sz="2400" i="1" baseline="0" dirty="0" smtClean="0">
                          <a:solidFill>
                            <a:srgbClr val="000000"/>
                          </a:solidFill>
                          <a:latin typeface="Calibri" charset="0"/>
                        </a:rPr>
                        <a:t>give me patens whose claims mention RSA public key encryption and that cite US patent 4,405,829</a:t>
                      </a:r>
                    </a:p>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400" baseline="0" dirty="0" smtClean="0">
                          <a:solidFill>
                            <a:srgbClr val="000000"/>
                          </a:solidFill>
                          <a:latin typeface="Calibri" charset="0"/>
                        </a:rPr>
                        <a:t>实体标记文本</a:t>
                      </a:r>
                      <a:r>
                        <a:rPr lang="en-US" sz="2400" baseline="0" dirty="0" smtClean="0">
                          <a:solidFill>
                            <a:srgbClr val="000000"/>
                          </a:solidFill>
                          <a:latin typeface="Calibri" charset="0"/>
                        </a:rPr>
                        <a:t>: </a:t>
                      </a:r>
                      <a:r>
                        <a:rPr lang="en-US" sz="2400" i="1" baseline="0" dirty="0" smtClean="0">
                          <a:solidFill>
                            <a:srgbClr val="000000"/>
                          </a:solidFill>
                          <a:latin typeface="Calibri" charset="0"/>
                        </a:rPr>
                        <a:t>give me articles about sightseeing tours of the Vatican and the Coliseum</a:t>
                      </a:r>
                      <a:endParaRPr lang="de-DE" sz="2400" i="1" dirty="0">
                        <a:solidFill>
                          <a:schemeClr val="tx1"/>
                        </a:solidFill>
                      </a:endParaRPr>
                    </a:p>
                  </a:txBody>
                  <a:tcPr>
                    <a:solidFill>
                      <a:schemeClr val="bg2">
                        <a:lumMod val="20000"/>
                        <a:lumOff val="80000"/>
                      </a:schemeClr>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RDB</a:t>
            </a:r>
            <a:r>
              <a:rPr lang="zh-CN" altLang="en-US" sz="3600" dirty="0" smtClean="0"/>
              <a:t>并不适合上述场景</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14</a:t>
            </a:fld>
            <a:endParaRPr lang="en-US" dirty="0"/>
          </a:p>
        </p:txBody>
      </p:sp>
      <p:sp>
        <p:nvSpPr>
          <p:cNvPr id="80899" name="Text Box 3"/>
          <p:cNvSpPr txBox="1">
            <a:spLocks noChangeArrowheads="1"/>
          </p:cNvSpPr>
          <p:nvPr/>
        </p:nvSpPr>
        <p:spPr bwMode="auto">
          <a:xfrm>
            <a:off x="138113" y="1571636"/>
            <a:ext cx="8505825" cy="5429264"/>
          </a:xfrm>
          <a:prstGeom prst="rect">
            <a:avLst/>
          </a:prstGeom>
          <a:noFill/>
          <a:ln w="9525">
            <a:noFill/>
            <a:round/>
            <a:headEnd/>
            <a:tailEnd/>
          </a:ln>
        </p:spPr>
        <p:txBody>
          <a:bodyPr/>
          <a:lstStyle/>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latin typeface="Calibri" charset="0"/>
                <a:ea typeface="黑体" pitchFamily="49" charset="-122"/>
              </a:rPr>
              <a:t>采用</a:t>
            </a:r>
            <a:r>
              <a:rPr lang="en-US" altLang="zh-CN" sz="2200" dirty="0" smtClean="0">
                <a:solidFill>
                  <a:schemeClr val="tx1"/>
                </a:solidFill>
                <a:latin typeface="Calibri" charset="0"/>
                <a:ea typeface="黑体" pitchFamily="49" charset="-122"/>
              </a:rPr>
              <a:t>RDB</a:t>
            </a:r>
            <a:r>
              <a:rPr lang="zh-CN" altLang="en-US" sz="2200" dirty="0" smtClean="0">
                <a:solidFill>
                  <a:schemeClr val="tx1"/>
                </a:solidFill>
                <a:latin typeface="Calibri" charset="0"/>
                <a:ea typeface="黑体" pitchFamily="49" charset="-122"/>
              </a:rPr>
              <a:t>会存在下列三个主要问题</a:t>
            </a:r>
            <a:endParaRPr lang="en-US" sz="2200" dirty="0" smtClean="0">
              <a:solidFill>
                <a:schemeClr val="tx1"/>
              </a:solidFill>
              <a:latin typeface="Calibri" charset="0"/>
              <a:ea typeface="黑体" pitchFamily="49" charset="-122"/>
            </a:endParaRPr>
          </a:p>
          <a:p>
            <a:pPr marL="514350"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latin typeface="Calibri" charset="0"/>
                <a:ea typeface="黑体" pitchFamily="49" charset="-122"/>
              </a:rPr>
              <a:t>无序的</a:t>
            </a:r>
            <a:r>
              <a:rPr lang="en-US" altLang="zh-CN" sz="2200" dirty="0" smtClean="0">
                <a:solidFill>
                  <a:schemeClr val="tx1"/>
                </a:solidFill>
                <a:latin typeface="Calibri" charset="0"/>
                <a:ea typeface="黑体" pitchFamily="49" charset="-122"/>
              </a:rPr>
              <a:t>DB</a:t>
            </a:r>
            <a:r>
              <a:rPr lang="zh-CN" altLang="en-US" sz="2200" dirty="0" smtClean="0">
                <a:solidFill>
                  <a:schemeClr val="tx1"/>
                </a:solidFill>
                <a:latin typeface="Calibri" charset="0"/>
                <a:ea typeface="黑体" pitchFamily="49" charset="-122"/>
              </a:rPr>
              <a:t>系统可能返回大量文章，这些文章提到</a:t>
            </a:r>
            <a:r>
              <a:rPr lang="en-US" sz="2200" dirty="0" smtClean="0">
                <a:solidFill>
                  <a:schemeClr val="tx1"/>
                </a:solidFill>
                <a:latin typeface="Calibri" charset="0"/>
                <a:ea typeface="黑体" pitchFamily="49" charset="-122"/>
              </a:rPr>
              <a:t> Vatican</a:t>
            </a:r>
            <a:r>
              <a:rPr lang="zh-CN" altLang="en-US" sz="2200" dirty="0" smtClean="0">
                <a:solidFill>
                  <a:schemeClr val="tx1"/>
                </a:solidFill>
                <a:latin typeface="Calibri" charset="0"/>
                <a:ea typeface="黑体" pitchFamily="49" charset="-122"/>
              </a:rPr>
              <a:t>、</a:t>
            </a:r>
            <a:r>
              <a:rPr lang="en-US" sz="2200" dirty="0" smtClean="0">
                <a:solidFill>
                  <a:schemeClr val="tx1"/>
                </a:solidFill>
                <a:latin typeface="Calibri" charset="0"/>
                <a:ea typeface="黑体" pitchFamily="49" charset="-122"/>
              </a:rPr>
              <a:t>the Coliseum</a:t>
            </a:r>
            <a:r>
              <a:rPr lang="zh-CN" altLang="en-US" sz="2200" dirty="0" smtClean="0">
                <a:solidFill>
                  <a:schemeClr val="tx1"/>
                </a:solidFill>
                <a:latin typeface="Calibri" charset="0"/>
                <a:ea typeface="黑体" pitchFamily="49" charset="-122"/>
              </a:rPr>
              <a:t>和</a:t>
            </a:r>
            <a:r>
              <a:rPr lang="en-US" sz="2200" dirty="0" smtClean="0">
                <a:solidFill>
                  <a:schemeClr val="tx1"/>
                </a:solidFill>
                <a:latin typeface="Calibri" charset="0"/>
                <a:ea typeface="黑体" pitchFamily="49" charset="-122"/>
              </a:rPr>
              <a:t>sightseeing tours</a:t>
            </a:r>
            <a:r>
              <a:rPr lang="zh-CN" altLang="en-US" sz="2200" dirty="0" smtClean="0">
                <a:solidFill>
                  <a:schemeClr val="tx1"/>
                </a:solidFill>
                <a:latin typeface="Calibri" charset="0"/>
                <a:ea typeface="黑体" pitchFamily="49" charset="-122"/>
              </a:rPr>
              <a:t>，但是并没有按照它们和查询的相关度排序</a:t>
            </a:r>
            <a:endParaRPr lang="en-US" sz="2200" dirty="0">
              <a:solidFill>
                <a:schemeClr val="tx1"/>
              </a:solidFill>
              <a:latin typeface="Calibri" charset="0"/>
              <a:ea typeface="黑体" pitchFamily="49" charset="-122"/>
            </a:endParaRPr>
          </a:p>
          <a:p>
            <a:pPr marL="514350"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大部分用户都很难精确描述结构化的限制条件。比如，用户可能并不知道搜索系统支持对哪些结构化元素的查询</a:t>
            </a:r>
            <a:endParaRPr lang="en-US" sz="2200" dirty="0" smtClean="0">
              <a:solidFill>
                <a:schemeClr val="tx1"/>
              </a:solidFill>
              <a:latin typeface="Calibri" charset="0"/>
              <a:ea typeface="黑体" pitchFamily="49" charset="-122"/>
            </a:endParaRP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ea typeface="黑体" pitchFamily="49" charset="-122"/>
              </a:rPr>
              <a:t>		</a:t>
            </a:r>
            <a:r>
              <a:rPr lang="en-US" sz="2200" i="1" dirty="0" smtClean="0">
                <a:solidFill>
                  <a:schemeClr val="tx1"/>
                </a:solidFill>
                <a:latin typeface="Calibri" charset="0"/>
                <a:ea typeface="黑体" pitchFamily="49" charset="-122"/>
              </a:rPr>
              <a:t>tours</a:t>
            </a:r>
            <a:r>
              <a:rPr lang="en-US" sz="2200" dirty="0" smtClean="0">
                <a:solidFill>
                  <a:schemeClr val="tx1"/>
                </a:solidFill>
                <a:latin typeface="Calibri" charset="0"/>
                <a:ea typeface="黑体" pitchFamily="49" charset="-122"/>
              </a:rPr>
              <a:t> AND (COUNTRY: </a:t>
            </a:r>
            <a:r>
              <a:rPr lang="en-US" sz="2200" i="1" dirty="0" smtClean="0">
                <a:solidFill>
                  <a:schemeClr val="tx1"/>
                </a:solidFill>
                <a:latin typeface="Calibri" charset="0"/>
                <a:ea typeface="黑体" pitchFamily="49" charset="-122"/>
              </a:rPr>
              <a:t>Vatican</a:t>
            </a:r>
            <a:r>
              <a:rPr lang="en-US" sz="2200" dirty="0" smtClean="0">
                <a:solidFill>
                  <a:schemeClr val="tx1"/>
                </a:solidFill>
                <a:latin typeface="Calibri" charset="0"/>
                <a:ea typeface="黑体" pitchFamily="49" charset="-122"/>
              </a:rPr>
              <a:t> OR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ea typeface="黑体" pitchFamily="49" charset="-122"/>
              </a:rPr>
              <a:t>		LANDMARK: </a:t>
            </a:r>
            <a:r>
              <a:rPr lang="en-US" sz="2200" i="1" dirty="0" smtClean="0">
                <a:solidFill>
                  <a:schemeClr val="tx1"/>
                </a:solidFill>
                <a:latin typeface="Calibri" charset="0"/>
                <a:ea typeface="黑体" pitchFamily="49" charset="-122"/>
              </a:rPr>
              <a:t>Coliseum</a:t>
            </a:r>
            <a:r>
              <a:rPr lang="en-US" sz="2200" dirty="0" smtClean="0">
                <a:solidFill>
                  <a:schemeClr val="tx1"/>
                </a:solidFill>
                <a:latin typeface="Calibri" charset="0"/>
                <a:ea typeface="黑体" pitchFamily="49" charset="-122"/>
              </a:rPr>
              <a:t>)?</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ea typeface="黑体" pitchFamily="49" charset="-122"/>
              </a:rPr>
              <a:t>		</a:t>
            </a:r>
            <a:r>
              <a:rPr lang="en-US" sz="2200" i="1" dirty="0" smtClean="0">
                <a:solidFill>
                  <a:schemeClr val="tx1"/>
                </a:solidFill>
                <a:latin typeface="Calibri" charset="0"/>
                <a:ea typeface="黑体" pitchFamily="49" charset="-122"/>
              </a:rPr>
              <a:t>tours</a:t>
            </a:r>
            <a:r>
              <a:rPr lang="en-US" sz="2200" dirty="0" smtClean="0">
                <a:solidFill>
                  <a:schemeClr val="tx1"/>
                </a:solidFill>
                <a:latin typeface="Calibri" charset="0"/>
                <a:ea typeface="黑体" pitchFamily="49" charset="-122"/>
              </a:rPr>
              <a:t> AND (STATE: </a:t>
            </a:r>
            <a:r>
              <a:rPr lang="en-US" sz="2200" i="1" dirty="0" smtClean="0">
                <a:solidFill>
                  <a:schemeClr val="tx1"/>
                </a:solidFill>
                <a:latin typeface="Calibri" charset="0"/>
                <a:ea typeface="黑体" pitchFamily="49" charset="-122"/>
              </a:rPr>
              <a:t>Vatican</a:t>
            </a:r>
            <a:r>
              <a:rPr lang="en-US" sz="2200" dirty="0" smtClean="0">
                <a:solidFill>
                  <a:schemeClr val="tx1"/>
                </a:solidFill>
                <a:latin typeface="Calibri" charset="0"/>
                <a:ea typeface="黑体" pitchFamily="49" charset="-122"/>
              </a:rPr>
              <a:t> OR BUILDING: </a:t>
            </a:r>
            <a:r>
              <a:rPr lang="en-US" sz="2200" i="1" dirty="0" smtClean="0">
                <a:solidFill>
                  <a:schemeClr val="tx1"/>
                </a:solidFill>
                <a:latin typeface="Calibri" charset="0"/>
                <a:ea typeface="黑体" pitchFamily="49" charset="-122"/>
              </a:rPr>
              <a:t>Coliseum</a:t>
            </a:r>
            <a:r>
              <a:rPr lang="en-US" sz="2200" dirty="0" smtClean="0">
                <a:solidFill>
                  <a:schemeClr val="tx1"/>
                </a:solidFill>
                <a:latin typeface="Calibri" charset="0"/>
                <a:ea typeface="黑体" pitchFamily="49" charset="-122"/>
              </a:rPr>
              <a:t>)?</a:t>
            </a:r>
          </a:p>
          <a:p>
            <a:pPr marL="514350" indent="-514350">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用户可能对结构化搜索和高级搜索很不熟悉，或者他们压根就不想用这些搜索功能。</a:t>
            </a:r>
            <a:endParaRPr lang="en-US" altLang="zh-CN" sz="2200" dirty="0" smtClean="0">
              <a:solidFill>
                <a:schemeClr val="tx1"/>
              </a:solidFill>
              <a:ea typeface="黑体" pitchFamily="49" charset="-122"/>
            </a:endParaRP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000" dirty="0" smtClean="0">
                <a:solidFill>
                  <a:schemeClr val="tx1"/>
                </a:solidFill>
                <a:latin typeface="Calibri" charset="0"/>
                <a:ea typeface="黑体" pitchFamily="49" charset="-122"/>
              </a:rPr>
              <a:t>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latin typeface="Calibri" charset="0"/>
                <a:ea typeface="黑体" pitchFamily="49" charset="-122"/>
              </a:rPr>
              <a:t>解决办法：</a:t>
            </a:r>
            <a:r>
              <a:rPr lang="zh-CN" altLang="zh-CN" sz="2200" dirty="0" smtClean="0">
                <a:solidFill>
                  <a:schemeClr val="tx1"/>
                </a:solidFill>
                <a:ea typeface="黑体" pitchFamily="49" charset="-122"/>
              </a:rPr>
              <a:t>将排序检索模型用于结构化文档搜索来解决上述问题</a:t>
            </a:r>
            <a:endParaRPr lang="en-US" sz="2200" dirty="0" smtClean="0">
              <a:solidFill>
                <a:schemeClr val="tx1"/>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4000" dirty="0" smtClean="0">
                <a:solidFill>
                  <a:srgbClr val="000000"/>
                </a:solidFill>
                <a:latin typeface="Calibri" charset="0"/>
                <a:ea typeface="黑体" pitchFamily="49" charset="-122"/>
              </a:rPr>
              <a:t>结构化检索</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285860"/>
            <a:ext cx="9005887"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一个对结构化文档进行编码的标准：</a:t>
            </a:r>
            <a:r>
              <a:rPr lang="en-US" dirty="0" smtClean="0">
                <a:solidFill>
                  <a:srgbClr val="000000"/>
                </a:solidFill>
                <a:latin typeface="Calibri" charset="0"/>
                <a:ea typeface="黑体" pitchFamily="49" charset="-122"/>
              </a:rPr>
              <a:t>Extensible Markup Language (XML)</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rPr>
              <a:t>结构化</a:t>
            </a:r>
            <a:r>
              <a:rPr lang="en-US" altLang="zh-CN" dirty="0" smtClean="0">
                <a:solidFill>
                  <a:srgbClr val="000000"/>
                </a:solidFill>
                <a:latin typeface="Calibri" charset="0"/>
                <a:ea typeface="黑体" pitchFamily="49" charset="-122"/>
              </a:rPr>
              <a:t>IR         </a:t>
            </a:r>
            <a:r>
              <a:rPr lang="en-US" dirty="0" smtClean="0">
                <a:solidFill>
                  <a:srgbClr val="000000"/>
                </a:solidFill>
                <a:latin typeface="Calibri" charset="0"/>
                <a:ea typeface="黑体" pitchFamily="49" charset="-122"/>
              </a:rPr>
              <a:t>      XML IR</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rPr>
              <a:t>同样适用于其他标记语言</a:t>
            </a:r>
            <a:r>
              <a:rPr lang="en-US" dirty="0" smtClean="0">
                <a:solidFill>
                  <a:srgbClr val="000000"/>
                </a:solidFill>
                <a:latin typeface="Calibri" charset="0"/>
                <a:ea typeface="黑体" pitchFamily="49" charset="-122"/>
              </a:rPr>
              <a:t> (HTML, SGML,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graphicFrame>
        <p:nvGraphicFramePr>
          <p:cNvPr id="9" name="Object 8"/>
          <p:cNvGraphicFramePr>
            <a:graphicFrameLocks noChangeAspect="1"/>
          </p:cNvGraphicFramePr>
          <p:nvPr/>
        </p:nvGraphicFramePr>
        <p:xfrm>
          <a:off x="2930400" y="5572140"/>
          <a:ext cx="343637" cy="252000"/>
        </p:xfrm>
        <a:graphic>
          <a:graphicData uri="http://schemas.openxmlformats.org/presentationml/2006/ole">
            <p:oleObj spid="_x0000_s943106" name="Vergelijking" r:id="rId4" imgW="190440" imgH="139680" progId="Equation.3">
              <p:embed/>
            </p:oleObj>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pic>
        <p:nvPicPr>
          <p:cNvPr id="10" name="Picture 1"/>
          <p:cNvPicPr>
            <a:picLocks noChangeAspect="1" noChangeArrowheads="1"/>
          </p:cNvPicPr>
          <p:nvPr/>
        </p:nvPicPr>
        <p:blipFill>
          <a:blip r:embed="rId5" cstate="print"/>
          <a:srcRect/>
          <a:stretch>
            <a:fillRect/>
          </a:stretch>
        </p:blipFill>
        <p:spPr bwMode="auto">
          <a:xfrm>
            <a:off x="0" y="1951856"/>
            <a:ext cx="9258300" cy="1981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16</a:t>
            </a:fld>
            <a:endParaRPr lang="en-US"/>
          </a:p>
        </p:txBody>
      </p:sp>
      <p:sp>
        <p:nvSpPr>
          <p:cNvPr id="80899" name="Text Box 3"/>
          <p:cNvSpPr txBox="1">
            <a:spLocks noChangeArrowheads="1"/>
          </p:cNvSpPr>
          <p:nvPr/>
        </p:nvSpPr>
        <p:spPr bwMode="auto">
          <a:xfrm>
            <a:off x="314647" y="1484784"/>
            <a:ext cx="8505825" cy="5083175"/>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上一讲回顾</a:t>
            </a:r>
            <a:r>
              <a:rPr lang="en-US" sz="3400" dirty="0" smtClean="0">
                <a:solidFill>
                  <a:schemeClr val="tx2">
                    <a:lumMod val="20000"/>
                    <a:lumOff val="80000"/>
                  </a:schemeClr>
                </a:solidFill>
                <a:latin typeface="黑体" pitchFamily="49" charset="-122"/>
                <a:ea typeface="黑体" pitchFamily="49" charset="-122"/>
              </a:rPr>
              <a:t> </a:t>
            </a: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简介</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mn-ea"/>
                <a:ea typeface="+mn-ea"/>
              </a:rPr>
              <a:t>基本的</a:t>
            </a:r>
            <a:r>
              <a:rPr lang="en-US" altLang="zh-CN" sz="3400" dirty="0" smtClean="0">
                <a:solidFill>
                  <a:srgbClr val="336699"/>
                </a:solidFill>
                <a:latin typeface="+mn-ea"/>
                <a:ea typeface="+mn-ea"/>
              </a:rPr>
              <a:t>XML</a:t>
            </a:r>
            <a:r>
              <a:rPr lang="zh-CN" altLang="en-US" sz="3400" dirty="0" smtClean="0">
                <a:solidFill>
                  <a:srgbClr val="336699"/>
                </a:solidFill>
                <a:latin typeface="+mn-ea"/>
                <a:ea typeface="+mn-ea"/>
              </a:rPr>
              <a:t>概念</a:t>
            </a:r>
            <a:endParaRPr lang="en-US" sz="34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n-ea"/>
                <a:ea typeface="+mn-ea"/>
              </a:rPr>
              <a:t>XML IR</a:t>
            </a:r>
            <a:r>
              <a:rPr lang="zh-CN" altLang="en-US" sz="3400" dirty="0" smtClean="0">
                <a:solidFill>
                  <a:schemeClr val="tx2">
                    <a:lumMod val="20000"/>
                    <a:lumOff val="80000"/>
                  </a:schemeClr>
                </a:solidFill>
                <a:latin typeface="+mn-ea"/>
                <a:ea typeface="+mn-ea"/>
              </a:rPr>
              <a:t>中的挑战</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基于向量空间模型的</a:t>
            </a:r>
            <a:r>
              <a:rPr lang="en-US" altLang="zh-CN" sz="3400" dirty="0" smtClean="0">
                <a:solidFill>
                  <a:schemeClr val="tx2">
                    <a:lumMod val="20000"/>
                    <a:lumOff val="80000"/>
                  </a:schemeClr>
                </a:solidFill>
                <a:latin typeface="+mn-ea"/>
                <a:ea typeface="+mn-ea"/>
              </a:rPr>
              <a:t>XML IR</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n-ea"/>
                <a:ea typeface="黑体" pitchFamily="49" charset="-122"/>
              </a:rPr>
              <a:t>XML IR</a:t>
            </a:r>
            <a:r>
              <a:rPr lang="zh-CN" altLang="en-US" sz="3400" dirty="0" smtClean="0">
                <a:solidFill>
                  <a:schemeClr val="tx2">
                    <a:lumMod val="20000"/>
                    <a:lumOff val="80000"/>
                  </a:schemeClr>
                </a:solidFill>
                <a:latin typeface="+mn-ea"/>
                <a:ea typeface="+mn-ea"/>
              </a:rPr>
              <a:t>评价</a:t>
            </a:r>
            <a:endParaRPr lang="en-US" sz="3400" dirty="0">
              <a:solidFill>
                <a:schemeClr val="tx2">
                  <a:lumMod val="20000"/>
                  <a:lumOff val="80000"/>
                </a:schemeClr>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ea typeface="黑体" pitchFamily="49" charset="-122"/>
                <a:cs typeface="Times New Roman" pitchFamily="16" charset="0"/>
              </a:rPr>
              <a:t>XML </a:t>
            </a:r>
            <a:r>
              <a:rPr lang="zh-CN" altLang="en-US" sz="4000" dirty="0" smtClean="0">
                <a:solidFill>
                  <a:srgbClr val="000000"/>
                </a:solidFill>
                <a:latin typeface="Calibri" charset="0"/>
                <a:ea typeface="黑体" pitchFamily="49" charset="-122"/>
                <a:cs typeface="Times New Roman" pitchFamily="16" charset="0"/>
              </a:rPr>
              <a:t>文档</a:t>
            </a:r>
            <a:endParaRPr lang="en-US" sz="4000"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Text Box 3"/>
          <p:cNvSpPr txBox="1">
            <a:spLocks noChangeArrowheads="1"/>
          </p:cNvSpPr>
          <p:nvPr/>
        </p:nvSpPr>
        <p:spPr bwMode="auto">
          <a:xfrm>
            <a:off x="285720" y="1571612"/>
            <a:ext cx="4143404" cy="5154615"/>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rPr>
              <a:t>有序带标记树</a:t>
            </a:r>
            <a:endParaRPr lang="en-US" altLang="zh-CN" dirty="0" smtClean="0">
              <a:solidFill>
                <a:srgbClr val="000000"/>
              </a:solidFill>
              <a:latin typeface="Calibri" charset="0"/>
              <a:ea typeface="黑体" pitchFamily="49" charset="-122"/>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树上的每个节点都是一个</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元素（</a:t>
            </a:r>
            <a:r>
              <a:rPr lang="en-US" altLang="zh-CN" dirty="0" smtClean="0">
                <a:solidFill>
                  <a:schemeClr val="tx1"/>
                </a:solidFill>
                <a:ea typeface="黑体" pitchFamily="49" charset="-122"/>
              </a:rPr>
              <a:t>XML element</a:t>
            </a:r>
            <a:r>
              <a:rPr lang="zh-CN" altLang="zh-CN" dirty="0" smtClean="0">
                <a:solidFill>
                  <a:schemeClr val="tx1"/>
                </a:solidFill>
                <a:ea typeface="黑体" pitchFamily="49" charset="-122"/>
              </a:rPr>
              <a:t>），它由起始标签（</a:t>
            </a:r>
            <a:r>
              <a:rPr lang="en-US" altLang="zh-CN" dirty="0" smtClean="0">
                <a:solidFill>
                  <a:schemeClr val="tx1"/>
                </a:solidFill>
                <a:ea typeface="黑体" pitchFamily="49" charset="-122"/>
              </a:rPr>
              <a:t>tag</a:t>
            </a:r>
            <a:r>
              <a:rPr lang="zh-CN" altLang="zh-CN" dirty="0" smtClean="0">
                <a:solidFill>
                  <a:schemeClr val="tx1"/>
                </a:solidFill>
                <a:ea typeface="黑体" pitchFamily="49" charset="-122"/>
              </a:rPr>
              <a:t>）和结束标签来界定</a:t>
            </a:r>
            <a:r>
              <a:rPr lang="en-US" dirty="0" smtClean="0">
                <a:solidFill>
                  <a:srgbClr val="000000"/>
                </a:solidFill>
                <a:latin typeface="Calibri" charset="0"/>
                <a:ea typeface="黑体" pitchFamily="49" charset="-122"/>
              </a:rPr>
              <a:t>(</a:t>
            </a:r>
            <a:r>
              <a:rPr lang="zh-CN" altLang="en-US" dirty="0" smtClean="0">
                <a:solidFill>
                  <a:srgbClr val="000000"/>
                </a:solidFill>
                <a:latin typeface="Calibri" charset="0"/>
                <a:ea typeface="黑体" pitchFamily="49" charset="-122"/>
              </a:rPr>
              <a:t>如</a:t>
            </a:r>
            <a:r>
              <a:rPr lang="en-US" dirty="0" smtClean="0">
                <a:solidFill>
                  <a:srgbClr val="0070C0"/>
                </a:solidFill>
                <a:latin typeface="Calibri" charset="0"/>
                <a:ea typeface="黑体" pitchFamily="49" charset="-122"/>
              </a:rPr>
              <a:t>&lt;title…&gt;</a:t>
            </a: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&lt;/title…&gt;</a:t>
            </a:r>
            <a:r>
              <a:rPr lang="en-US" dirty="0" smtClean="0">
                <a:solidFill>
                  <a:srgbClr val="000000"/>
                </a:solidFill>
                <a:latin typeface="Calibri" charset="0"/>
                <a:ea typeface="黑体" pitchFamily="49" charset="-122"/>
              </a:rPr>
              <a:t>)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一个</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元素可以有一个或多个</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属性（</a:t>
            </a:r>
            <a:r>
              <a:rPr lang="en-US" altLang="zh-CN" dirty="0" smtClean="0">
                <a:solidFill>
                  <a:schemeClr val="tx1"/>
                </a:solidFill>
                <a:ea typeface="黑体" pitchFamily="49" charset="-122"/>
              </a:rPr>
              <a:t>XML attribute</a:t>
            </a:r>
            <a:r>
              <a:rPr lang="zh-CN" altLang="zh-CN" dirty="0" smtClean="0">
                <a:solidFill>
                  <a:schemeClr val="tx1"/>
                </a:solidFill>
                <a:ea typeface="黑体" pitchFamily="49" charset="-122"/>
              </a:rPr>
              <a:t>）。</a:t>
            </a:r>
            <a:r>
              <a:rPr lang="en-US" dirty="0" smtClean="0">
                <a:solidFill>
                  <a:srgbClr val="000000"/>
                </a:solidFill>
                <a:latin typeface="Calibri" charset="0"/>
                <a:ea typeface="黑体" pitchFamily="49" charset="-122"/>
              </a:rPr>
              <a:t>(</a:t>
            </a:r>
            <a:r>
              <a:rPr lang="zh-CN" altLang="en-US" dirty="0" smtClean="0">
                <a:solidFill>
                  <a:srgbClr val="000000"/>
                </a:solidFill>
                <a:latin typeface="Calibri" charset="0"/>
                <a:ea typeface="黑体" pitchFamily="49" charset="-122"/>
              </a:rPr>
              <a:t>如</a:t>
            </a:r>
            <a:r>
              <a:rPr lang="en-US" dirty="0" smtClean="0">
                <a:solidFill>
                  <a:srgbClr val="000000"/>
                </a:solidFill>
                <a:latin typeface="Calibri" charset="0"/>
                <a:ea typeface="黑体" pitchFamily="49" charset="-122"/>
              </a:rPr>
              <a:t> </a:t>
            </a:r>
            <a:r>
              <a:rPr lang="en-US" dirty="0" smtClean="0">
                <a:solidFill>
                  <a:srgbClr val="00B050"/>
                </a:solidFill>
                <a:latin typeface="Calibri" charset="0"/>
                <a:ea typeface="黑体" pitchFamily="49" charset="-122"/>
              </a:rPr>
              <a:t>number</a:t>
            </a:r>
            <a:r>
              <a:rPr lang="en-US" dirty="0" smtClean="0">
                <a:solidFill>
                  <a:srgbClr val="000000"/>
                </a:solidFill>
                <a:latin typeface="Calibri" charset="0"/>
                <a:ea typeface="黑体" pitchFamily="49" charset="-122"/>
              </a:rPr>
              <a:t>)</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rPr>
              <a:t>属性可以有属性值</a:t>
            </a: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如</a:t>
            </a:r>
            <a:r>
              <a:rPr lang="en-US" dirty="0" smtClean="0">
                <a:solidFill>
                  <a:srgbClr val="000000"/>
                </a:solidFill>
                <a:latin typeface="Calibri" charset="0"/>
                <a:ea typeface="黑体" pitchFamily="49" charset="-122"/>
              </a:rPr>
              <a:t> vii)</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rPr>
              <a:t>属性可以有子元素</a:t>
            </a: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如</a:t>
            </a: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title</a:t>
            </a: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verse</a:t>
            </a:r>
            <a:r>
              <a:rPr lang="en-US" dirty="0" smtClean="0">
                <a:solidFill>
                  <a:srgbClr val="000000"/>
                </a:solidFill>
                <a:latin typeface="Calibri" charset="0"/>
                <a:ea typeface="黑体" pitchFamily="49" charset="-122"/>
              </a:rPr>
              <a:t>)</a:t>
            </a:r>
            <a:endParaRPr lang="en-US" dirty="0">
              <a:solidFill>
                <a:srgbClr val="000000"/>
              </a:solidFill>
              <a:latin typeface="Calibri" charset="0"/>
              <a:ea typeface="黑体" pitchFamily="49" charset="-122"/>
            </a:endParaRPr>
          </a:p>
        </p:txBody>
      </p:sp>
      <p:sp>
        <p:nvSpPr>
          <p:cNvPr id="8" name="Text Box 3"/>
          <p:cNvSpPr txBox="1">
            <a:spLocks noChangeArrowheads="1"/>
          </p:cNvSpPr>
          <p:nvPr/>
        </p:nvSpPr>
        <p:spPr bwMode="auto">
          <a:xfrm>
            <a:off x="4429124" y="1560533"/>
            <a:ext cx="4500562" cy="5154615"/>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&lt;play&gt;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ea typeface="黑体" pitchFamily="49" charset="-122"/>
              </a:rPr>
              <a:t>	&lt;author&gt;</a:t>
            </a:r>
            <a:r>
              <a:rPr lang="en-US" dirty="0" smtClean="0">
                <a:solidFill>
                  <a:srgbClr val="000000"/>
                </a:solidFill>
                <a:latin typeface="Calibri" charset="0"/>
                <a:ea typeface="黑体" pitchFamily="49" charset="-122"/>
              </a:rPr>
              <a:t>Shakespeare</a:t>
            </a:r>
            <a:r>
              <a:rPr lang="en-US" dirty="0" smtClean="0">
                <a:solidFill>
                  <a:srgbClr val="0070C0"/>
                </a:solidFill>
                <a:latin typeface="Calibri" charset="0"/>
                <a:ea typeface="黑体" pitchFamily="49" charset="-122"/>
              </a:rPr>
              <a:t>&lt;/author&gt;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&lt;title&gt;</a:t>
            </a:r>
            <a:r>
              <a:rPr lang="en-US" dirty="0" smtClean="0">
                <a:solidFill>
                  <a:srgbClr val="000000"/>
                </a:solidFill>
                <a:latin typeface="Calibri" charset="0"/>
                <a:ea typeface="黑体" pitchFamily="49" charset="-122"/>
              </a:rPr>
              <a:t>Macbeth</a:t>
            </a:r>
            <a:r>
              <a:rPr lang="en-US" dirty="0" smtClean="0">
                <a:solidFill>
                  <a:srgbClr val="0070C0"/>
                </a:solidFill>
                <a:latin typeface="Calibri" charset="0"/>
                <a:ea typeface="黑体" pitchFamily="49" charset="-122"/>
              </a:rPr>
              <a:t>&lt;/title&gt;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&lt;act</a:t>
            </a:r>
            <a:r>
              <a:rPr lang="en-US" dirty="0" smtClean="0">
                <a:solidFill>
                  <a:srgbClr val="000000"/>
                </a:solidFill>
                <a:latin typeface="Calibri" charset="0"/>
                <a:ea typeface="黑体" pitchFamily="49" charset="-122"/>
              </a:rPr>
              <a:t> </a:t>
            </a:r>
            <a:r>
              <a:rPr lang="en-US" dirty="0" smtClean="0">
                <a:solidFill>
                  <a:srgbClr val="00B050"/>
                </a:solidFill>
                <a:latin typeface="Calibri" charset="0"/>
                <a:ea typeface="黑体" pitchFamily="49" charset="-122"/>
              </a:rPr>
              <a:t>number</a:t>
            </a:r>
            <a:r>
              <a:rPr lang="en-US" dirty="0" smtClean="0">
                <a:solidFill>
                  <a:srgbClr val="000000"/>
                </a:solidFill>
                <a:latin typeface="Calibri" charset="0"/>
                <a:ea typeface="黑体" pitchFamily="49" charset="-122"/>
              </a:rPr>
              <a:t>=“I”</a:t>
            </a:r>
            <a:r>
              <a:rPr lang="en-US" dirty="0" smtClean="0">
                <a:solidFill>
                  <a:srgbClr val="0070C0"/>
                </a:solidFill>
                <a:latin typeface="Calibri" charset="0"/>
                <a:ea typeface="黑体" pitchFamily="49" charset="-122"/>
              </a:rPr>
              <a:t>&gt;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&lt;scene</a:t>
            </a:r>
            <a:r>
              <a:rPr lang="en-US" dirty="0" smtClean="0">
                <a:solidFill>
                  <a:srgbClr val="000000"/>
                </a:solidFill>
                <a:latin typeface="Calibri" charset="0"/>
                <a:ea typeface="黑体" pitchFamily="49" charset="-122"/>
              </a:rPr>
              <a:t>  </a:t>
            </a:r>
            <a:r>
              <a:rPr lang="en-US" dirty="0" smtClean="0">
                <a:solidFill>
                  <a:srgbClr val="00B050"/>
                </a:solidFill>
                <a:latin typeface="Calibri" charset="0"/>
                <a:ea typeface="黑体" pitchFamily="49" charset="-122"/>
              </a:rPr>
              <a:t>number</a:t>
            </a:r>
            <a:r>
              <a:rPr lang="en-US" dirty="0" smtClean="0">
                <a:solidFill>
                  <a:srgbClr val="000000"/>
                </a:solidFill>
                <a:latin typeface="Calibri" charset="0"/>
                <a:ea typeface="黑体" pitchFamily="49" charset="-122"/>
              </a:rPr>
              <a:t>=“”vii”</a:t>
            </a:r>
            <a:r>
              <a:rPr lang="en-US" dirty="0" smtClean="0">
                <a:solidFill>
                  <a:srgbClr val="0070C0"/>
                </a:solidFill>
                <a:latin typeface="Calibri" charset="0"/>
                <a:ea typeface="黑体" pitchFamily="49" charset="-122"/>
              </a:rPr>
              <a:t>&gt;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&lt;title&gt;</a:t>
            </a:r>
            <a:r>
              <a:rPr lang="en-US" dirty="0" smtClean="0">
                <a:solidFill>
                  <a:srgbClr val="000000"/>
                </a:solidFill>
                <a:latin typeface="Calibri" charset="0"/>
                <a:ea typeface="黑体" pitchFamily="49" charset="-122"/>
              </a:rPr>
              <a:t>Macbeth’s castle</a:t>
            </a:r>
            <a:r>
              <a:rPr lang="en-US" dirty="0" smtClean="0">
                <a:solidFill>
                  <a:srgbClr val="0070C0"/>
                </a:solidFill>
                <a:latin typeface="Calibri" charset="0"/>
                <a:ea typeface="黑体" pitchFamily="49" charset="-122"/>
              </a:rPr>
              <a:t>&lt;/title&gt;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&lt;verse&gt;</a:t>
            </a:r>
            <a:r>
              <a:rPr lang="en-US" dirty="0" smtClean="0">
                <a:solidFill>
                  <a:srgbClr val="000000"/>
                </a:solidFill>
                <a:latin typeface="Calibri" charset="0"/>
                <a:ea typeface="黑体" pitchFamily="49" charset="-122"/>
              </a:rPr>
              <a:t>Will I with wine</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en-US" dirty="0" smtClean="0">
                <a:solidFill>
                  <a:srgbClr val="0070C0"/>
                </a:solidFill>
                <a:latin typeface="Calibri" charset="0"/>
                <a:ea typeface="黑体" pitchFamily="49" charset="-122"/>
              </a:rPr>
              <a:t>&lt;/verse&gt;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ea typeface="黑体" pitchFamily="49" charset="-122"/>
              </a:rPr>
              <a:t>	&lt;/scene&gt;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ea typeface="黑体" pitchFamily="49" charset="-122"/>
              </a:rPr>
              <a:t>	&lt;/act&gt;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ea typeface="黑体" pitchFamily="49" charset="-122"/>
              </a:rPr>
              <a:t>	&lt;/play&gt;</a:t>
            </a:r>
          </a:p>
        </p:txBody>
      </p:sp>
      <p:sp>
        <p:nvSpPr>
          <p:cNvPr id="9" name="Slide Number Placeholder 8"/>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ea typeface="黑体" pitchFamily="49" charset="-122"/>
                <a:cs typeface="Times New Roman" pitchFamily="16" charset="0"/>
              </a:rPr>
              <a:t>XML </a:t>
            </a:r>
            <a:r>
              <a:rPr lang="zh-CN" altLang="en-US" sz="4000" dirty="0" smtClean="0">
                <a:solidFill>
                  <a:srgbClr val="000000"/>
                </a:solidFill>
                <a:latin typeface="Calibri" charset="0"/>
                <a:ea typeface="黑体" pitchFamily="49" charset="-122"/>
                <a:cs typeface="Times New Roman" pitchFamily="16" charset="0"/>
              </a:rPr>
              <a:t>文档</a:t>
            </a:r>
            <a:endParaRPr lang="en-US" sz="4000"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18</a:t>
            </a:fld>
            <a:endParaRPr lang="en-US" dirty="0"/>
          </a:p>
        </p:txBody>
      </p:sp>
      <p:pic>
        <p:nvPicPr>
          <p:cNvPr id="985093" name="Picture 5"/>
          <p:cNvPicPr>
            <a:picLocks noChangeAspect="1" noChangeArrowheads="1"/>
          </p:cNvPicPr>
          <p:nvPr/>
        </p:nvPicPr>
        <p:blipFill>
          <a:blip r:embed="rId3" cstate="print"/>
          <a:srcRect/>
          <a:stretch>
            <a:fillRect/>
          </a:stretch>
        </p:blipFill>
        <p:spPr bwMode="auto">
          <a:xfrm>
            <a:off x="3131840" y="548680"/>
            <a:ext cx="5162698" cy="604806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ea typeface="黑体" pitchFamily="49" charset="-122"/>
                <a:cs typeface="Times New Roman" pitchFamily="16" charset="0"/>
              </a:rPr>
              <a:t>XML </a:t>
            </a:r>
            <a:r>
              <a:rPr lang="zh-CN" altLang="en-US" sz="4000" dirty="0" smtClean="0">
                <a:solidFill>
                  <a:srgbClr val="000000"/>
                </a:solidFill>
                <a:latin typeface="Calibri" charset="0"/>
                <a:ea typeface="黑体" pitchFamily="49" charset="-122"/>
                <a:cs typeface="Times New Roman" pitchFamily="16" charset="0"/>
              </a:rPr>
              <a:t>文档</a:t>
            </a:r>
            <a:endParaRPr lang="en-US" sz="4000"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Text Box 3"/>
          <p:cNvSpPr txBox="1">
            <a:spLocks noChangeArrowheads="1"/>
          </p:cNvSpPr>
          <p:nvPr/>
        </p:nvSpPr>
        <p:spPr bwMode="auto">
          <a:xfrm>
            <a:off x="611560" y="1556792"/>
            <a:ext cx="1769591" cy="84813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rPr>
              <a:t>叶节点由</a:t>
            </a:r>
            <a:endParaRPr lang="en-US" altLang="zh-CN" sz="22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rPr>
              <a:t>文本构成</a:t>
            </a:r>
            <a:endParaRPr lang="en-US" sz="2200" dirty="0">
              <a:solidFill>
                <a:srgbClr val="000000"/>
              </a:solidFill>
              <a:latin typeface="Calibri"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19</a:t>
            </a:fld>
            <a:endParaRPr lang="en-US" dirty="0"/>
          </a:p>
        </p:txBody>
      </p:sp>
      <p:pic>
        <p:nvPicPr>
          <p:cNvPr id="986114" name="Picture 2"/>
          <p:cNvPicPr>
            <a:picLocks noChangeAspect="1" noChangeArrowheads="1"/>
          </p:cNvPicPr>
          <p:nvPr/>
        </p:nvPicPr>
        <p:blipFill>
          <a:blip r:embed="rId3" cstate="print"/>
          <a:srcRect/>
          <a:stretch>
            <a:fillRect/>
          </a:stretch>
        </p:blipFill>
        <p:spPr bwMode="auto">
          <a:xfrm>
            <a:off x="2483768" y="1340768"/>
            <a:ext cx="4608512" cy="5398836"/>
          </a:xfrm>
          <a:prstGeom prst="rect">
            <a:avLst/>
          </a:prstGeom>
          <a:noFill/>
          <a:ln w="9525">
            <a:noFill/>
            <a:miter lim="800000"/>
            <a:headEnd/>
            <a:tailEnd/>
          </a:ln>
        </p:spPr>
      </p:pic>
      <p:sp>
        <p:nvSpPr>
          <p:cNvPr id="37" name="矩形 36"/>
          <p:cNvSpPr/>
          <p:nvPr/>
        </p:nvSpPr>
        <p:spPr>
          <a:xfrm>
            <a:off x="2555776" y="3212976"/>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矩形 37"/>
          <p:cNvSpPr/>
          <p:nvPr/>
        </p:nvSpPr>
        <p:spPr>
          <a:xfrm>
            <a:off x="5724128" y="3284984"/>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 name="矩形 38"/>
          <p:cNvSpPr/>
          <p:nvPr/>
        </p:nvSpPr>
        <p:spPr>
          <a:xfrm>
            <a:off x="4139952" y="6021288"/>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矩形 39"/>
          <p:cNvSpPr/>
          <p:nvPr/>
        </p:nvSpPr>
        <p:spPr>
          <a:xfrm>
            <a:off x="5724128" y="6021288"/>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314647" y="1484784"/>
            <a:ext cx="8505825" cy="5083175"/>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mn-ea"/>
                <a:ea typeface="+mn-ea"/>
              </a:rPr>
              <a:t>上一讲回顾</a:t>
            </a:r>
            <a:r>
              <a:rPr lang="en-US" sz="3400" dirty="0" smtClean="0">
                <a:solidFill>
                  <a:srgbClr val="336699"/>
                </a:solidFill>
                <a:latin typeface="黑体" pitchFamily="49" charset="-122"/>
                <a:ea typeface="黑体" pitchFamily="49" charset="-122"/>
              </a:rPr>
              <a:t> </a:t>
            </a: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mn-ea"/>
                <a:ea typeface="+mn-ea"/>
              </a:rPr>
              <a:t>简介</a:t>
            </a:r>
            <a:endParaRPr lang="en-US" sz="34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mn-ea"/>
                <a:ea typeface="+mn-ea"/>
              </a:rPr>
              <a:t>基本的</a:t>
            </a:r>
            <a:r>
              <a:rPr lang="en-US" altLang="zh-CN" sz="3400" dirty="0" smtClean="0">
                <a:solidFill>
                  <a:srgbClr val="336699"/>
                </a:solidFill>
                <a:latin typeface="+mn-ea"/>
                <a:ea typeface="+mn-ea"/>
              </a:rPr>
              <a:t>XML</a:t>
            </a:r>
            <a:r>
              <a:rPr lang="zh-CN" altLang="en-US" sz="3400" dirty="0" smtClean="0">
                <a:solidFill>
                  <a:srgbClr val="336699"/>
                </a:solidFill>
                <a:latin typeface="+mn-ea"/>
                <a:ea typeface="+mn-ea"/>
              </a:rPr>
              <a:t>概念</a:t>
            </a:r>
            <a:endParaRPr lang="en-US" sz="34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rgbClr val="336699"/>
                </a:solidFill>
                <a:latin typeface="+mn-ea"/>
                <a:ea typeface="+mn-ea"/>
              </a:rPr>
              <a:t>XML IR</a:t>
            </a:r>
            <a:r>
              <a:rPr lang="zh-CN" altLang="en-US" sz="3400" dirty="0" smtClean="0">
                <a:solidFill>
                  <a:srgbClr val="336699"/>
                </a:solidFill>
                <a:latin typeface="+mn-ea"/>
                <a:ea typeface="+mn-ea"/>
              </a:rPr>
              <a:t>中的挑战</a:t>
            </a:r>
            <a:endParaRPr lang="en-US" sz="3400" dirty="0" smtClean="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mn-ea"/>
                <a:ea typeface="+mn-ea"/>
              </a:rPr>
              <a:t>基于向量空间模型的</a:t>
            </a:r>
            <a:r>
              <a:rPr lang="en-US" altLang="zh-CN" sz="3400" dirty="0" smtClean="0">
                <a:solidFill>
                  <a:srgbClr val="336699"/>
                </a:solidFill>
                <a:latin typeface="+mn-ea"/>
                <a:ea typeface="+mn-ea"/>
              </a:rPr>
              <a:t>XML IR</a:t>
            </a:r>
            <a:endParaRPr lang="en-US" sz="3400" dirty="0" smtClean="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rgbClr val="336699"/>
                </a:solidFill>
                <a:latin typeface="+mn-ea"/>
                <a:ea typeface="黑体" pitchFamily="49" charset="-122"/>
              </a:rPr>
              <a:t>XML IR</a:t>
            </a:r>
            <a:r>
              <a:rPr lang="zh-CN" altLang="en-US" sz="3400" dirty="0" smtClean="0">
                <a:solidFill>
                  <a:srgbClr val="336699"/>
                </a:solidFill>
                <a:latin typeface="+mn-ea"/>
                <a:ea typeface="+mn-ea"/>
              </a:rPr>
              <a:t>评价</a:t>
            </a:r>
            <a:endParaRPr lang="en-US" sz="3400" dirty="0">
              <a:solidFill>
                <a:srgbClr val="336699"/>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ea typeface="黑体" pitchFamily="49" charset="-122"/>
                <a:cs typeface="Times New Roman" pitchFamily="16" charset="0"/>
              </a:rPr>
              <a:t>XML</a:t>
            </a:r>
            <a:r>
              <a:rPr lang="zh-CN" altLang="en-US" sz="4000" dirty="0" smtClean="0">
                <a:solidFill>
                  <a:srgbClr val="000000"/>
                </a:solidFill>
                <a:latin typeface="Calibri" charset="0"/>
                <a:ea typeface="黑体" pitchFamily="49" charset="-122"/>
                <a:cs typeface="Times New Roman" pitchFamily="16" charset="0"/>
              </a:rPr>
              <a:t>文档</a:t>
            </a:r>
            <a:endParaRPr lang="en-US" sz="4000"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Text Box 3"/>
          <p:cNvSpPr txBox="1">
            <a:spLocks noChangeArrowheads="1"/>
          </p:cNvSpPr>
          <p:nvPr/>
        </p:nvSpPr>
        <p:spPr bwMode="auto">
          <a:xfrm>
            <a:off x="71406" y="1428736"/>
            <a:ext cx="3719507" cy="121444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rPr>
              <a:t>内部节点对文档结构或元</a:t>
            </a:r>
            <a:endParaRPr lang="en-US" altLang="zh-CN" sz="22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rPr>
              <a:t>数据（</a:t>
            </a:r>
            <a:r>
              <a:rPr lang="en-US" altLang="zh-CN" sz="2200" dirty="0" smtClean="0">
                <a:solidFill>
                  <a:srgbClr val="000000"/>
                </a:solidFill>
                <a:latin typeface="Calibri" charset="0"/>
                <a:ea typeface="黑体" pitchFamily="49" charset="-122"/>
              </a:rPr>
              <a:t>author</a:t>
            </a:r>
            <a:r>
              <a:rPr lang="zh-CN" altLang="en-US" sz="2200" dirty="0" smtClean="0">
                <a:solidFill>
                  <a:srgbClr val="000000"/>
                </a:solidFill>
                <a:latin typeface="Calibri" charset="0"/>
                <a:ea typeface="黑体" pitchFamily="49" charset="-122"/>
              </a:rPr>
              <a:t>）进行编码</a:t>
            </a:r>
            <a:endParaRPr lang="en-US" sz="22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p:txBody>
      </p:sp>
      <p:pic>
        <p:nvPicPr>
          <p:cNvPr id="37" name="Picture 2"/>
          <p:cNvPicPr>
            <a:picLocks noChangeAspect="1" noChangeArrowheads="1"/>
          </p:cNvPicPr>
          <p:nvPr/>
        </p:nvPicPr>
        <p:blipFill>
          <a:blip r:embed="rId3" cstate="print"/>
          <a:srcRect/>
          <a:stretch>
            <a:fillRect/>
          </a:stretch>
        </p:blipFill>
        <p:spPr bwMode="auto">
          <a:xfrm>
            <a:off x="3563888" y="1196752"/>
            <a:ext cx="4608512" cy="5398836"/>
          </a:xfrm>
          <a:prstGeom prst="rect">
            <a:avLst/>
          </a:prstGeom>
          <a:noFill/>
          <a:ln w="9525">
            <a:noFill/>
            <a:miter lim="800000"/>
            <a:headEnd/>
            <a:tailEnd/>
          </a:ln>
        </p:spPr>
      </p:pic>
      <p:sp>
        <p:nvSpPr>
          <p:cNvPr id="38" name="矩形 37"/>
          <p:cNvSpPr/>
          <p:nvPr/>
        </p:nvSpPr>
        <p:spPr>
          <a:xfrm>
            <a:off x="3635896" y="2204864"/>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 name="矩形 38"/>
          <p:cNvSpPr/>
          <p:nvPr/>
        </p:nvSpPr>
        <p:spPr>
          <a:xfrm>
            <a:off x="5220072" y="2204864"/>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矩形 39"/>
          <p:cNvSpPr/>
          <p:nvPr/>
        </p:nvSpPr>
        <p:spPr>
          <a:xfrm>
            <a:off x="6732240" y="2132856"/>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1" name="矩形 40"/>
          <p:cNvSpPr/>
          <p:nvPr/>
        </p:nvSpPr>
        <p:spPr>
          <a:xfrm>
            <a:off x="5148064" y="4005064"/>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2" name="矩形 41"/>
          <p:cNvSpPr/>
          <p:nvPr/>
        </p:nvSpPr>
        <p:spPr>
          <a:xfrm>
            <a:off x="5220072" y="4941168"/>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矩形 43"/>
          <p:cNvSpPr/>
          <p:nvPr/>
        </p:nvSpPr>
        <p:spPr>
          <a:xfrm>
            <a:off x="6732240" y="4941168"/>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ea typeface="黑体" pitchFamily="49" charset="-122"/>
                <a:cs typeface="Times New Roman" pitchFamily="16" charset="0"/>
              </a:rPr>
              <a:t>XML </a:t>
            </a:r>
            <a:r>
              <a:rPr lang="zh-CN" altLang="en-US" sz="4000" dirty="0" smtClean="0">
                <a:solidFill>
                  <a:srgbClr val="000000"/>
                </a:solidFill>
                <a:latin typeface="Calibri" charset="0"/>
                <a:ea typeface="黑体" pitchFamily="49" charset="-122"/>
                <a:cs typeface="Times New Roman" pitchFamily="16" charset="0"/>
              </a:rPr>
              <a:t>基础知识</a:t>
            </a:r>
            <a:r>
              <a:rPr lang="en-US" sz="4000" dirty="0" smtClean="0">
                <a:solidFill>
                  <a:srgbClr val="000000"/>
                </a:solidFill>
                <a:latin typeface="Calibri" charset="0"/>
                <a:ea typeface="黑体" pitchFamily="49" charset="-122"/>
                <a:cs typeface="Times New Roman" pitchFamily="16" charset="0"/>
              </a:rPr>
              <a:t> </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b="1" dirty="0" smtClean="0">
                <a:solidFill>
                  <a:srgbClr val="000000"/>
                </a:solidFill>
                <a:latin typeface="Calibri" charset="0"/>
                <a:ea typeface="黑体" pitchFamily="49" charset="-122"/>
                <a:cs typeface="Times New Roman" pitchFamily="16" charset="0"/>
              </a:rPr>
              <a:t>XML </a:t>
            </a:r>
            <a:r>
              <a:rPr lang="zh-CN" altLang="en-US" sz="2200" b="1" dirty="0" smtClean="0">
                <a:solidFill>
                  <a:srgbClr val="000000"/>
                </a:solidFill>
                <a:latin typeface="Calibri" charset="0"/>
                <a:ea typeface="黑体" pitchFamily="49" charset="-122"/>
                <a:cs typeface="Times New Roman" pitchFamily="16" charset="0"/>
              </a:rPr>
              <a:t>文档对象模型</a:t>
            </a:r>
            <a:r>
              <a:rPr lang="en-US" altLang="zh-CN" sz="2200" b="1" dirty="0" smtClean="0">
                <a:solidFill>
                  <a:srgbClr val="000000"/>
                </a:solidFill>
                <a:latin typeface="Calibri" charset="0"/>
                <a:ea typeface="黑体" pitchFamily="49" charset="-122"/>
                <a:cs typeface="Times New Roman" pitchFamily="16" charset="0"/>
              </a:rPr>
              <a:t>(XML </a:t>
            </a:r>
            <a:r>
              <a:rPr lang="en-US" sz="2200" b="1" dirty="0" smtClean="0">
                <a:solidFill>
                  <a:srgbClr val="000000"/>
                </a:solidFill>
                <a:latin typeface="Calibri" charset="0"/>
                <a:ea typeface="黑体" pitchFamily="49" charset="-122"/>
                <a:cs typeface="Times New Roman" pitchFamily="16" charset="0"/>
              </a:rPr>
              <a:t>Documents Object Model , XML DOM)</a:t>
            </a: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访问和处理</a:t>
            </a:r>
            <a:r>
              <a:rPr lang="en-US" altLang="zh-CN" sz="2200" dirty="0" smtClean="0">
                <a:solidFill>
                  <a:srgbClr val="000000"/>
                </a:solidFill>
                <a:latin typeface="Calibri" charset="0"/>
                <a:ea typeface="黑体" pitchFamily="49" charset="-122"/>
                <a:cs typeface="Times New Roman" pitchFamily="16" charset="0"/>
              </a:rPr>
              <a:t>XML</a:t>
            </a:r>
            <a:r>
              <a:rPr lang="zh-CN" altLang="en-US" sz="2200" dirty="0" smtClean="0">
                <a:solidFill>
                  <a:srgbClr val="000000"/>
                </a:solidFill>
                <a:latin typeface="Calibri" charset="0"/>
                <a:ea typeface="黑体" pitchFamily="49" charset="-122"/>
                <a:cs typeface="Times New Roman" pitchFamily="16" charset="0"/>
              </a:rPr>
              <a:t>文档的标准</a:t>
            </a: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DOM</a:t>
            </a:r>
            <a:r>
              <a:rPr lang="zh-CN" altLang="en-US" sz="2200" dirty="0" smtClean="0">
                <a:solidFill>
                  <a:srgbClr val="000000"/>
                </a:solidFill>
                <a:latin typeface="Calibri" charset="0"/>
                <a:ea typeface="黑体" pitchFamily="49" charset="-122"/>
                <a:cs typeface="Times New Roman" pitchFamily="16" charset="0"/>
              </a:rPr>
              <a:t>将元素、属性及元素内部的文本表示成树中的节点</a:t>
            </a: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rgbClr val="000000"/>
                </a:solidFill>
                <a:latin typeface="Calibri" charset="0"/>
                <a:ea typeface="黑体" pitchFamily="49" charset="-122"/>
                <a:cs typeface="Times New Roman" pitchFamily="16" charset="0"/>
              </a:rPr>
              <a:t>使用</a:t>
            </a:r>
            <a:r>
              <a:rPr lang="en-US" altLang="zh-CN" sz="2200" dirty="0" smtClean="0">
                <a:solidFill>
                  <a:srgbClr val="000000"/>
                </a:solidFill>
                <a:latin typeface="Calibri" charset="0"/>
                <a:ea typeface="黑体" pitchFamily="49" charset="-122"/>
                <a:cs typeface="Times New Roman" pitchFamily="16" charset="0"/>
              </a:rPr>
              <a:t>DOM API</a:t>
            </a:r>
            <a:r>
              <a:rPr lang="zh-CN" altLang="zh-CN" sz="2200" dirty="0" smtClean="0">
                <a:solidFill>
                  <a:srgbClr val="000000"/>
                </a:solidFill>
                <a:latin typeface="Calibri" charset="0"/>
                <a:ea typeface="黑体" pitchFamily="49" charset="-122"/>
                <a:cs typeface="Times New Roman" pitchFamily="16" charset="0"/>
              </a:rPr>
              <a:t>，我们可以从根元素出发，依据元素间的父子关系，自上而下对整个</a:t>
            </a:r>
            <a:r>
              <a:rPr lang="en-US" altLang="zh-CN" sz="2200" dirty="0" smtClean="0">
                <a:solidFill>
                  <a:srgbClr val="000000"/>
                </a:solidFill>
                <a:latin typeface="Calibri" charset="0"/>
                <a:ea typeface="黑体" pitchFamily="49" charset="-122"/>
                <a:cs typeface="Times New Roman" pitchFamily="16" charset="0"/>
              </a:rPr>
              <a:t>XML</a:t>
            </a:r>
            <a:r>
              <a:rPr lang="zh-CN" altLang="zh-CN" sz="2200" dirty="0" smtClean="0">
                <a:solidFill>
                  <a:srgbClr val="000000"/>
                </a:solidFill>
                <a:latin typeface="Calibri" charset="0"/>
                <a:ea typeface="黑体" pitchFamily="49" charset="-122"/>
                <a:cs typeface="Times New Roman" pitchFamily="16" charset="0"/>
              </a:rPr>
              <a:t>文档进行处理</a:t>
            </a: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b="1"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b="1" dirty="0" err="1" smtClean="0">
                <a:solidFill>
                  <a:srgbClr val="000000"/>
                </a:solidFill>
                <a:latin typeface="Calibri" charset="0"/>
                <a:ea typeface="黑体" pitchFamily="49" charset="-122"/>
                <a:cs typeface="Times New Roman" pitchFamily="16" charset="0"/>
              </a:rPr>
              <a:t>XPath</a:t>
            </a:r>
            <a:r>
              <a:rPr lang="en-US" sz="2200" dirty="0" smtClean="0">
                <a:solidFill>
                  <a:srgbClr val="000000"/>
                </a:solidFill>
                <a:latin typeface="Calibri" charset="0"/>
                <a:ea typeface="黑体" pitchFamily="49" charset="-122"/>
                <a:cs typeface="Times New Roman" pitchFamily="16" charset="0"/>
              </a:rPr>
              <a:t>: </a:t>
            </a:r>
            <a:r>
              <a:rPr lang="en-US" altLang="zh-CN" sz="2200" dirty="0" smtClean="0">
                <a:solidFill>
                  <a:schemeClr val="tx1"/>
                </a:solidFill>
                <a:ea typeface="黑体" pitchFamily="49" charset="-122"/>
              </a:rPr>
              <a:t>XML</a:t>
            </a:r>
            <a:r>
              <a:rPr lang="zh-CN" altLang="zh-CN" sz="2200" dirty="0" smtClean="0">
                <a:solidFill>
                  <a:schemeClr val="tx1"/>
                </a:solidFill>
                <a:ea typeface="黑体" pitchFamily="49" charset="-122"/>
              </a:rPr>
              <a:t>文档集中的路径表达式描述标准</a:t>
            </a:r>
            <a:endParaRPr lang="en-US" sz="2200" dirty="0" smtClean="0">
              <a:solidFill>
                <a:schemeClr val="tx1"/>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cs typeface="Times New Roman" pitchFamily="16" charset="0"/>
              </a:rPr>
              <a:t>路径表达式也称为</a:t>
            </a:r>
            <a:r>
              <a:rPr lang="en-US" sz="2200" dirty="0" smtClean="0">
                <a:solidFill>
                  <a:srgbClr val="000000"/>
                </a:solidFill>
                <a:latin typeface="Calibri" charset="0"/>
                <a:ea typeface="黑体" pitchFamily="49" charset="-122"/>
                <a:cs typeface="Times New Roman" pitchFamily="16" charset="0"/>
              </a:rPr>
              <a:t>XML</a:t>
            </a:r>
            <a:r>
              <a:rPr lang="zh-CN" altLang="en-US" sz="2200" dirty="0" smtClean="0">
                <a:solidFill>
                  <a:srgbClr val="000000"/>
                </a:solidFill>
                <a:latin typeface="Calibri" charset="0"/>
                <a:ea typeface="黑体" pitchFamily="49" charset="-122"/>
                <a:cs typeface="Times New Roman" pitchFamily="16" charset="0"/>
              </a:rPr>
              <a:t>上下文</a:t>
            </a:r>
            <a:r>
              <a:rPr lang="en-US" altLang="zh-CN" sz="2200" dirty="0" smtClean="0">
                <a:solidFill>
                  <a:srgbClr val="000000"/>
                </a:solidFill>
                <a:latin typeface="Calibri" charset="0"/>
                <a:ea typeface="黑体" pitchFamily="49" charset="-122"/>
                <a:cs typeface="Times New Roman" pitchFamily="16" charset="0"/>
              </a:rPr>
              <a:t>(</a:t>
            </a:r>
            <a:r>
              <a:rPr lang="en-US" sz="2200" dirty="0" smtClean="0">
                <a:solidFill>
                  <a:srgbClr val="000000"/>
                </a:solidFill>
                <a:latin typeface="Calibri" charset="0"/>
                <a:ea typeface="黑体" pitchFamily="49" charset="-122"/>
                <a:cs typeface="Times New Roman" pitchFamily="16" charset="0"/>
              </a:rPr>
              <a:t>context)</a:t>
            </a:r>
            <a:r>
              <a:rPr lang="zh-CN" altLang="en-US" sz="2200" dirty="0" smtClean="0">
                <a:solidFill>
                  <a:srgbClr val="000000"/>
                </a:solidFill>
                <a:latin typeface="Calibri" charset="0"/>
                <a:ea typeface="黑体" pitchFamily="49" charset="-122"/>
                <a:cs typeface="Times New Roman" pitchFamily="16" charset="0"/>
              </a:rPr>
              <a:t>或直接称上下文</a:t>
            </a: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b="1"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b="1" dirty="0" smtClean="0">
                <a:solidFill>
                  <a:srgbClr val="000000"/>
                </a:solidFill>
                <a:latin typeface="Calibri" charset="0"/>
                <a:ea typeface="黑体" pitchFamily="49" charset="-122"/>
                <a:cs typeface="Times New Roman" pitchFamily="16" charset="0"/>
              </a:rPr>
              <a:t>Schema</a:t>
            </a:r>
            <a:r>
              <a:rPr lang="en-US" sz="2200" dirty="0" smtClean="0">
                <a:solidFill>
                  <a:srgbClr val="000000"/>
                </a:solidFill>
                <a:latin typeface="Calibri" charset="0"/>
                <a:ea typeface="黑体" pitchFamily="49" charset="-122"/>
                <a:cs typeface="Times New Roman" pitchFamily="16" charset="0"/>
              </a:rPr>
              <a:t>: </a:t>
            </a:r>
            <a:r>
              <a:rPr lang="zh-CN" altLang="zh-CN" sz="2200" dirty="0" smtClean="0">
                <a:solidFill>
                  <a:schemeClr val="tx1"/>
                </a:solidFill>
                <a:ea typeface="黑体" pitchFamily="49" charset="-122"/>
              </a:rPr>
              <a:t>给出了</a:t>
            </a:r>
            <a:r>
              <a:rPr lang="en-US" altLang="zh-CN" sz="2200" dirty="0" smtClean="0">
                <a:solidFill>
                  <a:schemeClr val="tx1"/>
                </a:solidFill>
                <a:ea typeface="黑体" pitchFamily="49" charset="-122"/>
              </a:rPr>
              <a:t>XML</a:t>
            </a:r>
            <a:r>
              <a:rPr lang="zh-CN" altLang="zh-CN" sz="2200" dirty="0" smtClean="0">
                <a:solidFill>
                  <a:schemeClr val="tx1"/>
                </a:solidFill>
                <a:ea typeface="黑体" pitchFamily="49" charset="-122"/>
              </a:rPr>
              <a:t>文档所允许的结构限制条件</a:t>
            </a:r>
            <a:r>
              <a:rPr lang="zh-CN" altLang="en-US" sz="2200" dirty="0" smtClean="0">
                <a:solidFill>
                  <a:schemeClr val="tx1"/>
                </a:solidFill>
                <a:ea typeface="黑体" pitchFamily="49" charset="-122"/>
              </a:rPr>
              <a:t>。比如，</a:t>
            </a:r>
            <a:r>
              <a:rPr lang="zh-CN" altLang="zh-CN" sz="2200" dirty="0" smtClean="0">
                <a:solidFill>
                  <a:schemeClr val="tx1"/>
                </a:solidFill>
                <a:ea typeface="黑体" pitchFamily="49" charset="-122"/>
              </a:rPr>
              <a:t>莎士比亚剧本的</a:t>
            </a:r>
            <a:r>
              <a:rPr lang="en-US" altLang="zh-CN" sz="2200" dirty="0" smtClean="0">
                <a:solidFill>
                  <a:schemeClr val="tx1"/>
                </a:solidFill>
                <a:ea typeface="黑体" pitchFamily="49" charset="-122"/>
              </a:rPr>
              <a:t>schema</a:t>
            </a:r>
            <a:r>
              <a:rPr lang="zh-CN" altLang="zh-CN" sz="2200" dirty="0" smtClean="0">
                <a:solidFill>
                  <a:schemeClr val="tx1"/>
                </a:solidFill>
                <a:ea typeface="黑体" pitchFamily="49" charset="-122"/>
              </a:rPr>
              <a:t>规定，场（</a:t>
            </a:r>
            <a:r>
              <a:rPr lang="en-US" altLang="zh-CN" sz="2200" dirty="0" smtClean="0">
                <a:solidFill>
                  <a:schemeClr val="tx1"/>
                </a:solidFill>
                <a:ea typeface="黑体" pitchFamily="49" charset="-122"/>
              </a:rPr>
              <a:t>scene</a:t>
            </a:r>
            <a:r>
              <a:rPr lang="zh-CN" altLang="zh-CN" sz="2200" dirty="0" smtClean="0">
                <a:solidFill>
                  <a:schemeClr val="tx1"/>
                </a:solidFill>
                <a:ea typeface="黑体" pitchFamily="49" charset="-122"/>
              </a:rPr>
              <a:t>）只能以幕（</a:t>
            </a:r>
            <a:r>
              <a:rPr lang="en-US" altLang="zh-CN" sz="2200" dirty="0" smtClean="0">
                <a:solidFill>
                  <a:schemeClr val="tx1"/>
                </a:solidFill>
                <a:ea typeface="黑体" pitchFamily="49" charset="-122"/>
              </a:rPr>
              <a:t>act</a:t>
            </a:r>
            <a:r>
              <a:rPr lang="zh-CN" altLang="zh-CN" sz="2200" dirty="0" smtClean="0">
                <a:solidFill>
                  <a:schemeClr val="tx1"/>
                </a:solidFill>
                <a:ea typeface="黑体" pitchFamily="49" charset="-122"/>
              </a:rPr>
              <a:t>）的子节点方式出现。</a:t>
            </a:r>
            <a:endParaRPr lang="en-US" sz="2200" dirty="0" smtClean="0">
              <a:solidFill>
                <a:schemeClr val="tx1"/>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000" dirty="0" smtClean="0">
                <a:solidFill>
                  <a:schemeClr val="tx1"/>
                </a:solidFill>
                <a:ea typeface="黑体" pitchFamily="49" charset="-122"/>
              </a:rPr>
              <a:t>XML</a:t>
            </a:r>
            <a:r>
              <a:rPr lang="zh-CN" altLang="zh-CN" sz="2000" dirty="0" smtClean="0">
                <a:solidFill>
                  <a:schemeClr val="tx1"/>
                </a:solidFill>
                <a:ea typeface="黑体" pitchFamily="49" charset="-122"/>
              </a:rPr>
              <a:t>文档的两个</a:t>
            </a:r>
            <a:r>
              <a:rPr lang="en-US" altLang="zh-CN" sz="2000" dirty="0" smtClean="0">
                <a:solidFill>
                  <a:schemeClr val="tx1"/>
                </a:solidFill>
                <a:ea typeface="黑体" pitchFamily="49" charset="-122"/>
              </a:rPr>
              <a:t>schema</a:t>
            </a:r>
            <a:r>
              <a:rPr lang="zh-CN" altLang="zh-CN" sz="2000" dirty="0" smtClean="0">
                <a:solidFill>
                  <a:schemeClr val="tx1"/>
                </a:solidFill>
                <a:ea typeface="黑体" pitchFamily="49" charset="-122"/>
              </a:rPr>
              <a:t>标准分别是</a:t>
            </a:r>
            <a:r>
              <a:rPr lang="en-US" altLang="zh-CN" sz="2000" dirty="0" smtClean="0">
                <a:solidFill>
                  <a:schemeClr val="tx1"/>
                </a:solidFill>
                <a:ea typeface="黑体" pitchFamily="49" charset="-122"/>
              </a:rPr>
              <a:t> XML DTD </a:t>
            </a:r>
            <a:r>
              <a:rPr lang="zh-CN" altLang="zh-CN" sz="2000" dirty="0" smtClean="0">
                <a:solidFill>
                  <a:schemeClr val="tx1"/>
                </a:solidFill>
                <a:ea typeface="黑体" pitchFamily="49" charset="-122"/>
              </a:rPr>
              <a:t>（</a:t>
            </a:r>
            <a:r>
              <a:rPr lang="en-US" altLang="zh-CN" sz="2000" dirty="0" smtClean="0">
                <a:solidFill>
                  <a:schemeClr val="tx1"/>
                </a:solidFill>
                <a:ea typeface="黑体" pitchFamily="49" charset="-122"/>
              </a:rPr>
              <a:t>document type definition</a:t>
            </a:r>
            <a:r>
              <a:rPr lang="zh-CN" altLang="zh-CN" sz="2000" dirty="0" smtClean="0">
                <a:solidFill>
                  <a:schemeClr val="tx1"/>
                </a:solidFill>
                <a:ea typeface="黑体" pitchFamily="49" charset="-122"/>
              </a:rPr>
              <a:t>，文档类型定义）和</a:t>
            </a:r>
            <a:r>
              <a:rPr lang="en-US" altLang="zh-CN" sz="2000" dirty="0" smtClean="0">
                <a:solidFill>
                  <a:schemeClr val="tx1"/>
                </a:solidFill>
                <a:ea typeface="黑体" pitchFamily="49" charset="-122"/>
              </a:rPr>
              <a:t> XML schema</a:t>
            </a:r>
            <a:r>
              <a:rPr lang="en-US" dirty="0" smtClean="0">
                <a:solidFill>
                  <a:schemeClr val="tx1"/>
                </a:solidFill>
                <a:latin typeface="Calibri" charset="0"/>
                <a:ea typeface="黑体" pitchFamily="49" charset="-122"/>
                <a:cs typeface="Times New Roman" pitchFamily="16" charset="0"/>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22</a:t>
            </a:fld>
            <a:endParaRPr lang="en-US"/>
          </a:p>
        </p:txBody>
      </p:sp>
      <p:sp>
        <p:nvSpPr>
          <p:cNvPr id="80899" name="Text Box 3"/>
          <p:cNvSpPr txBox="1">
            <a:spLocks noChangeArrowheads="1"/>
          </p:cNvSpPr>
          <p:nvPr/>
        </p:nvSpPr>
        <p:spPr bwMode="auto">
          <a:xfrm>
            <a:off x="314647" y="1484784"/>
            <a:ext cx="8505825" cy="5083175"/>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上一讲回顾</a:t>
            </a:r>
            <a:r>
              <a:rPr lang="en-US" sz="3400" dirty="0" smtClean="0">
                <a:solidFill>
                  <a:schemeClr val="tx2">
                    <a:lumMod val="20000"/>
                    <a:lumOff val="80000"/>
                  </a:schemeClr>
                </a:solidFill>
                <a:latin typeface="黑体" pitchFamily="49" charset="-122"/>
                <a:ea typeface="黑体" pitchFamily="49" charset="-122"/>
              </a:rPr>
              <a:t> </a:t>
            </a: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简介</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基本的</a:t>
            </a:r>
            <a:r>
              <a:rPr lang="en-US" altLang="zh-CN" sz="3400" dirty="0" smtClean="0">
                <a:solidFill>
                  <a:schemeClr val="tx2">
                    <a:lumMod val="20000"/>
                    <a:lumOff val="80000"/>
                  </a:schemeClr>
                </a:solidFill>
                <a:latin typeface="+mj-ea"/>
                <a:ea typeface="+mj-ea"/>
              </a:rPr>
              <a:t>XML</a:t>
            </a:r>
            <a:r>
              <a:rPr lang="zh-CN" altLang="en-US" sz="3400" dirty="0" smtClean="0">
                <a:solidFill>
                  <a:schemeClr val="tx2">
                    <a:lumMod val="20000"/>
                    <a:lumOff val="80000"/>
                  </a:schemeClr>
                </a:solidFill>
                <a:latin typeface="+mj-ea"/>
                <a:ea typeface="+mj-ea"/>
              </a:rPr>
              <a:t>概念</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rgbClr val="336699"/>
                </a:solidFill>
                <a:latin typeface="+mj-ea"/>
                <a:ea typeface="+mj-ea"/>
              </a:rPr>
              <a:t>XML IR</a:t>
            </a:r>
            <a:r>
              <a:rPr lang="zh-CN" altLang="en-US" sz="3400" dirty="0" smtClean="0">
                <a:solidFill>
                  <a:srgbClr val="336699"/>
                </a:solidFill>
                <a:latin typeface="+mj-ea"/>
                <a:ea typeface="+mj-ea"/>
              </a:rPr>
              <a:t>中的挑战</a:t>
            </a:r>
            <a:endParaRPr lang="en-US" sz="3400" dirty="0" smtClean="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基于向量空间模型的</a:t>
            </a:r>
            <a:r>
              <a:rPr lang="en-US" altLang="zh-CN" sz="3400" dirty="0" smtClean="0">
                <a:solidFill>
                  <a:schemeClr val="tx2">
                    <a:lumMod val="20000"/>
                    <a:lumOff val="80000"/>
                  </a:schemeClr>
                </a:solidFill>
                <a:latin typeface="+mj-ea"/>
                <a:ea typeface="+mj-ea"/>
              </a:rPr>
              <a:t>XML IR</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n-ea"/>
                <a:ea typeface="黑体" pitchFamily="49" charset="-122"/>
              </a:rPr>
              <a:t>XML IR</a:t>
            </a:r>
            <a:r>
              <a:rPr lang="zh-CN" altLang="en-US" sz="3400" dirty="0" smtClean="0">
                <a:solidFill>
                  <a:schemeClr val="tx2">
                    <a:lumMod val="20000"/>
                    <a:lumOff val="80000"/>
                  </a:schemeClr>
                </a:solidFill>
                <a:latin typeface="+mj-ea"/>
                <a:ea typeface="+mj-ea"/>
              </a:rPr>
              <a:t>评价</a:t>
            </a:r>
            <a:endParaRPr lang="en-US" sz="3400" dirty="0">
              <a:solidFill>
                <a:schemeClr val="tx2">
                  <a:lumMod val="20000"/>
                  <a:lumOff val="80000"/>
                </a:schemeClr>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挑战</a:t>
            </a:r>
            <a:r>
              <a:rPr lang="en-US" altLang="zh-CN" sz="3600" dirty="0" smtClean="0">
                <a:solidFill>
                  <a:srgbClr val="000000"/>
                </a:solidFill>
                <a:latin typeface="Calibri" charset="0"/>
                <a:ea typeface="黑体" pitchFamily="49" charset="-122"/>
                <a:cs typeface="Times New Roman" pitchFamily="16" charset="0"/>
              </a:rPr>
              <a:t>1</a:t>
            </a:r>
            <a:r>
              <a:rPr lang="en-US" sz="3600" dirty="0" smtClean="0">
                <a:solidFill>
                  <a:srgbClr val="000000"/>
                </a:solidFill>
                <a:latin typeface="Calibri" charset="0"/>
                <a:ea typeface="黑体" pitchFamily="49" charset="-122"/>
                <a:cs typeface="Times New Roman" pitchFamily="16" charset="0"/>
              </a:rPr>
              <a:t>: </a:t>
            </a:r>
            <a:r>
              <a:rPr lang="zh-CN" altLang="en-US" sz="3600" dirty="0" smtClean="0">
                <a:solidFill>
                  <a:srgbClr val="000000"/>
                </a:solidFill>
                <a:latin typeface="Calibri" charset="0"/>
                <a:ea typeface="黑体" pitchFamily="49" charset="-122"/>
                <a:cs typeface="Times New Roman" pitchFamily="16" charset="0"/>
              </a:rPr>
              <a:t>返回文档的一部分</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0" y="1500198"/>
            <a:ext cx="8858280"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r>
              <a:rPr lang="en-US" dirty="0" smtClean="0">
                <a:solidFill>
                  <a:srgbClr val="000000"/>
                </a:solidFill>
                <a:latin typeface="Calibri" charset="0"/>
                <a:ea typeface="黑体" pitchFamily="49" charset="-122"/>
                <a:cs typeface="Times New Roman" pitchFamily="16" charset="0"/>
              </a:rPr>
              <a:t> XML</a:t>
            </a:r>
            <a:r>
              <a:rPr lang="zh-CN" altLang="en-US" dirty="0" smtClean="0">
                <a:solidFill>
                  <a:srgbClr val="000000"/>
                </a:solidFill>
                <a:latin typeface="Calibri" charset="0"/>
                <a:ea typeface="黑体" pitchFamily="49" charset="-122"/>
                <a:cs typeface="Times New Roman" pitchFamily="16" charset="0"/>
              </a:rPr>
              <a:t>检索中，</a:t>
            </a:r>
            <a:r>
              <a:rPr lang="zh-CN" altLang="zh-CN" dirty="0" smtClean="0">
                <a:solidFill>
                  <a:schemeClr val="tx1"/>
                </a:solidFill>
                <a:ea typeface="黑体" pitchFamily="49" charset="-122"/>
              </a:rPr>
              <a:t>用户希望返回文档的一部分（即</a:t>
            </a:r>
            <a:r>
              <a:rPr lang="en-US" altLang="zh-CN" dirty="0" smtClean="0">
                <a:solidFill>
                  <a:schemeClr val="tx1"/>
                </a:solidFill>
                <a:ea typeface="黑体" pitchFamily="49" charset="-122"/>
              </a:rPr>
              <a:t> XML</a:t>
            </a:r>
            <a:r>
              <a:rPr lang="zh-CN" altLang="zh-CN" dirty="0" smtClean="0">
                <a:solidFill>
                  <a:schemeClr val="tx1"/>
                </a:solidFill>
                <a:ea typeface="黑体" pitchFamily="49" charset="-122"/>
              </a:rPr>
              <a:t>元素），而不像非结构化检索那样往往返回整个文档</a:t>
            </a:r>
            <a:endParaRPr lang="en-US" dirty="0" smtClean="0">
              <a:solidFill>
                <a:schemeClr val="tx1"/>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cs typeface="Times New Roman" pitchFamily="16" charset="0"/>
              </a:rPr>
              <a:t>上述情况下，用户可能在查找</a:t>
            </a: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场</a:t>
            </a:r>
            <a:r>
              <a:rPr lang="en-US" altLang="zh-CN" sz="2200" dirty="0" smtClean="0">
                <a:solidFill>
                  <a:srgbClr val="000000"/>
                </a:solidFill>
                <a:latin typeface="Calibri" charset="0"/>
                <a:ea typeface="黑体" pitchFamily="49" charset="-122"/>
                <a:cs typeface="Times New Roman" pitchFamily="16" charset="0"/>
              </a:rPr>
              <a:t>(</a:t>
            </a:r>
            <a:r>
              <a:rPr lang="en-US" sz="2200" dirty="0" smtClean="0">
                <a:solidFill>
                  <a:srgbClr val="000000"/>
                </a:solidFill>
                <a:latin typeface="Calibri" charset="0"/>
                <a:ea typeface="黑体" pitchFamily="49" charset="-122"/>
                <a:cs typeface="Times New Roman" pitchFamily="16" charset="0"/>
              </a:rPr>
              <a:t>scene)</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cs typeface="Times New Roman" pitchFamily="16" charset="0"/>
              </a:rPr>
              <a:t>但是</a:t>
            </a:r>
            <a:r>
              <a:rPr lang="zh-CN" altLang="en-US" sz="2200" dirty="0" smtClean="0">
                <a:solidFill>
                  <a:schemeClr val="tx1"/>
                </a:solidFill>
                <a:latin typeface="Calibri" charset="0"/>
                <a:ea typeface="黑体" pitchFamily="49" charset="-122"/>
                <a:cs typeface="Times New Roman" pitchFamily="16" charset="0"/>
              </a:rPr>
              <a:t>，</a:t>
            </a:r>
            <a:r>
              <a:rPr lang="zh-CN" altLang="zh-CN" sz="2200" dirty="0" smtClean="0">
                <a:solidFill>
                  <a:schemeClr val="tx1"/>
                </a:solidFill>
                <a:ea typeface="黑体" pitchFamily="49" charset="-122"/>
              </a:rPr>
              <a:t>另一个没有具体指定返回节点的查询</a:t>
            </a:r>
            <a:r>
              <a:rPr lang="en-US" altLang="zh-CN" sz="2200" dirty="0" smtClean="0">
                <a:solidFill>
                  <a:schemeClr val="tx1"/>
                </a:solidFill>
                <a:ea typeface="黑体" pitchFamily="49" charset="-122"/>
              </a:rPr>
              <a:t>Macbeth</a:t>
            </a:r>
            <a:r>
              <a:rPr lang="zh-CN" altLang="zh-CN" sz="2200" dirty="0" smtClean="0">
                <a:solidFill>
                  <a:schemeClr val="tx1"/>
                </a:solidFill>
                <a:ea typeface="黑体" pitchFamily="49" charset="-122"/>
              </a:rPr>
              <a:t>，应该返回剧本的名称而不是某个子单位</a:t>
            </a:r>
            <a:endParaRPr lang="en-US" altLang="zh-CN" sz="2200" dirty="0" smtClean="0">
              <a:solidFill>
                <a:schemeClr val="tx1"/>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chemeClr val="tx1"/>
              </a:solidFill>
              <a:latin typeface="Calibri"/>
              <a:ea typeface="黑体" pitchFamily="49" charset="-122"/>
              <a:cs typeface="Calibri"/>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解决办法</a:t>
            </a:r>
            <a:r>
              <a:rPr lang="en-US" dirty="0" smtClean="0">
                <a:solidFill>
                  <a:srgbClr val="000000"/>
                </a:solidFill>
                <a:latin typeface="Calibri" charset="0"/>
                <a:ea typeface="黑体" pitchFamily="49" charset="-122"/>
                <a:cs typeface="Times New Roman" pitchFamily="16" charset="0"/>
              </a:rPr>
              <a:t>: </a:t>
            </a:r>
            <a:r>
              <a:rPr lang="zh-CN" altLang="en-US" dirty="0" smtClean="0">
                <a:solidFill>
                  <a:srgbClr val="000000"/>
                </a:solidFill>
                <a:latin typeface="Calibri" charset="0"/>
                <a:ea typeface="黑体" pitchFamily="49" charset="-122"/>
                <a:cs typeface="Times New Roman" pitchFamily="16" charset="0"/>
              </a:rPr>
              <a:t>结构化文档检索原理</a:t>
            </a:r>
            <a:r>
              <a:rPr lang="en-US" altLang="zh-CN" dirty="0" smtClean="0">
                <a:solidFill>
                  <a:srgbClr val="000000"/>
                </a:solidFill>
                <a:latin typeface="Calibri" charset="0"/>
                <a:ea typeface="黑体" pitchFamily="49" charset="-122"/>
                <a:cs typeface="Times New Roman" pitchFamily="16" charset="0"/>
              </a:rPr>
              <a:t>(</a:t>
            </a:r>
            <a:r>
              <a:rPr lang="en-US" dirty="0" smtClean="0">
                <a:solidFill>
                  <a:srgbClr val="000000"/>
                </a:solidFill>
                <a:latin typeface="Calibri" charset="0"/>
                <a:ea typeface="黑体" pitchFamily="49" charset="-122"/>
                <a:cs typeface="Times New Roman" pitchFamily="16" charset="0"/>
              </a:rPr>
              <a:t>structured document retrieval principle)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graphicFrame>
        <p:nvGraphicFramePr>
          <p:cNvPr id="6" name="Table 5"/>
          <p:cNvGraphicFramePr>
            <a:graphicFrameLocks noGrp="1"/>
          </p:cNvGraphicFramePr>
          <p:nvPr/>
        </p:nvGraphicFramePr>
        <p:xfrm>
          <a:off x="395536" y="2513324"/>
          <a:ext cx="7929618" cy="1275716"/>
        </p:xfrm>
        <a:graphic>
          <a:graphicData uri="http://schemas.openxmlformats.org/drawingml/2006/table">
            <a:tbl>
              <a:tblPr firstRow="1" bandRow="1">
                <a:tableStyleId>{5C22544A-7EE6-4342-B048-85BDC9FD1C3A}</a:tableStyleId>
              </a:tblPr>
              <a:tblGrid>
                <a:gridCol w="7929618"/>
              </a:tblGrid>
              <a:tr h="513716">
                <a:tc>
                  <a:txBody>
                    <a:bodyPr/>
                    <a:lstStyle/>
                    <a:p>
                      <a:r>
                        <a:rPr lang="zh-CN" altLang="en-US" sz="2600" b="0" dirty="0" smtClean="0">
                          <a:solidFill>
                            <a:schemeClr val="bg1"/>
                          </a:solidFill>
                        </a:rPr>
                        <a:t>例子</a:t>
                      </a:r>
                      <a:endParaRPr lang="de-DE" sz="2600" b="0" dirty="0">
                        <a:solidFill>
                          <a:schemeClr val="bg1"/>
                        </a:solidFill>
                      </a:endParaRPr>
                    </a:p>
                  </a:txBody>
                  <a:tcPr>
                    <a:solidFill>
                      <a:srgbClr val="2A7041"/>
                    </a:solidFill>
                  </a:tcPr>
                </a:tc>
              </a:tr>
              <a:tr h="513716">
                <a:tc>
                  <a:txBody>
                    <a:bodyPr/>
                    <a:lstStyle/>
                    <a:p>
                      <a:r>
                        <a:rPr lang="zh-CN" altLang="zh-CN" sz="2200" kern="1200" dirty="0" smtClean="0">
                          <a:solidFill>
                            <a:schemeClr val="dk1"/>
                          </a:solidFill>
                          <a:latin typeface="+mn-lt"/>
                          <a:ea typeface="+mn-ea"/>
                          <a:cs typeface="+mn-cs"/>
                        </a:rPr>
                        <a:t>如果在</a:t>
                      </a:r>
                      <a:r>
                        <a:rPr lang="en-US" altLang="zh-CN" sz="2200" kern="1200" dirty="0" smtClean="0">
                          <a:solidFill>
                            <a:schemeClr val="dk1"/>
                          </a:solidFill>
                          <a:latin typeface="+mn-lt"/>
                          <a:ea typeface="+mn-ea"/>
                          <a:cs typeface="+mn-cs"/>
                        </a:rPr>
                        <a:t>《</a:t>
                      </a:r>
                      <a:r>
                        <a:rPr lang="zh-CN" altLang="zh-CN" sz="2200" kern="1200" dirty="0" smtClean="0">
                          <a:solidFill>
                            <a:schemeClr val="dk1"/>
                          </a:solidFill>
                          <a:latin typeface="+mn-lt"/>
                          <a:ea typeface="+mn-ea"/>
                          <a:cs typeface="+mn-cs"/>
                        </a:rPr>
                        <a:t>莎士比亚</a:t>
                      </a:r>
                      <a:r>
                        <a:rPr lang="zh-CN" altLang="en-US" sz="2200" kern="1200" dirty="0" smtClean="0">
                          <a:solidFill>
                            <a:schemeClr val="dk1"/>
                          </a:solidFill>
                          <a:latin typeface="+mn-lt"/>
                          <a:ea typeface="+mn-ea"/>
                          <a:cs typeface="+mn-cs"/>
                        </a:rPr>
                        <a:t>全集</a:t>
                      </a:r>
                      <a:r>
                        <a:rPr lang="en-US" altLang="zh-CN" sz="2200" kern="1200" dirty="0" smtClean="0">
                          <a:solidFill>
                            <a:schemeClr val="dk1"/>
                          </a:solidFill>
                          <a:latin typeface="+mn-lt"/>
                          <a:ea typeface="+mn-ea"/>
                          <a:cs typeface="+mn-cs"/>
                        </a:rPr>
                        <a:t>》</a:t>
                      </a:r>
                      <a:r>
                        <a:rPr lang="zh-CN" altLang="zh-CN" sz="2200" kern="1200" dirty="0" smtClean="0">
                          <a:solidFill>
                            <a:schemeClr val="dk1"/>
                          </a:solidFill>
                          <a:latin typeface="+mn-lt"/>
                          <a:ea typeface="+mn-ea"/>
                          <a:cs typeface="+mn-cs"/>
                        </a:rPr>
                        <a:t>中查找</a:t>
                      </a:r>
                      <a:r>
                        <a:rPr lang="en-US" altLang="zh-CN" sz="2200" kern="1200" dirty="0" smtClean="0">
                          <a:solidFill>
                            <a:schemeClr val="dk1"/>
                          </a:solidFill>
                          <a:latin typeface="+mn-lt"/>
                          <a:ea typeface="+mn-ea"/>
                          <a:cs typeface="+mn-cs"/>
                        </a:rPr>
                        <a:t>Macbeth’s castle</a:t>
                      </a:r>
                      <a:r>
                        <a:rPr lang="zh-CN" altLang="zh-CN" sz="2200" kern="1200" dirty="0" smtClean="0">
                          <a:solidFill>
                            <a:schemeClr val="dk1"/>
                          </a:solidFill>
                          <a:latin typeface="+mn-lt"/>
                          <a:ea typeface="+mn-ea"/>
                          <a:cs typeface="+mn-cs"/>
                        </a:rPr>
                        <a:t>，那么到底应该返回场（</a:t>
                      </a:r>
                      <a:r>
                        <a:rPr lang="en-US" altLang="zh-CN" sz="2200" kern="1200" dirty="0" smtClean="0">
                          <a:solidFill>
                            <a:schemeClr val="dk1"/>
                          </a:solidFill>
                          <a:latin typeface="+mn-lt"/>
                          <a:ea typeface="+mn-ea"/>
                          <a:cs typeface="+mn-cs"/>
                        </a:rPr>
                        <a:t>scene</a:t>
                      </a:r>
                      <a:r>
                        <a:rPr lang="zh-CN" altLang="zh-CN" sz="2200" kern="1200" dirty="0" smtClean="0">
                          <a:solidFill>
                            <a:schemeClr val="dk1"/>
                          </a:solidFill>
                          <a:latin typeface="+mn-lt"/>
                          <a:ea typeface="+mn-ea"/>
                          <a:cs typeface="+mn-cs"/>
                        </a:rPr>
                        <a:t>）、幕（</a:t>
                      </a:r>
                      <a:r>
                        <a:rPr lang="en-US" altLang="zh-CN" sz="2200" kern="1200" dirty="0" smtClean="0">
                          <a:solidFill>
                            <a:schemeClr val="dk1"/>
                          </a:solidFill>
                          <a:latin typeface="+mn-lt"/>
                          <a:ea typeface="+mn-ea"/>
                          <a:cs typeface="+mn-cs"/>
                        </a:rPr>
                        <a:t>act</a:t>
                      </a:r>
                      <a:r>
                        <a:rPr lang="zh-CN" altLang="zh-CN" sz="2200" kern="1200" dirty="0" smtClean="0">
                          <a:solidFill>
                            <a:schemeClr val="dk1"/>
                          </a:solidFill>
                          <a:latin typeface="+mn-lt"/>
                          <a:ea typeface="+mn-ea"/>
                          <a:cs typeface="+mn-cs"/>
                        </a:rPr>
                        <a:t>）还是整个剧本呢？</a:t>
                      </a:r>
                      <a:endParaRPr lang="de-DE" sz="2200" dirty="0">
                        <a:solidFill>
                          <a:schemeClr val="tx1"/>
                        </a:solidFill>
                      </a:endParaRPr>
                    </a:p>
                  </a:txBody>
                  <a:tcPr>
                    <a:solidFill>
                      <a:schemeClr val="bg2">
                        <a:lumMod val="20000"/>
                        <a:lumOff val="80000"/>
                      </a:schemeClr>
                    </a:solidFill>
                  </a:tcPr>
                </a:tc>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结构化文档检索原理</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42908" y="1500198"/>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endParaRPr lang="en-US"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上述原理会引发这样一种检索策略，即返回包含信息需求的最小单位</a:t>
            </a:r>
            <a:endParaRPr lang="en-US" altLang="zh-CN" sz="2200" dirty="0" smtClean="0">
              <a:solidFill>
                <a:schemeClr val="tx1"/>
              </a:solidFill>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latin typeface="Times New Roman" pitchFamily="18" charset="0"/>
                <a:ea typeface="黑体" pitchFamily="49" charset="-122"/>
                <a:cs typeface="Times New Roman" pitchFamily="18" charset="0"/>
              </a:rPr>
              <a:t>但是，要在算法上实现这种原理是非常困难的</a:t>
            </a:r>
            <a:r>
              <a:rPr lang="zh-CN" altLang="en-US" sz="2200" dirty="0" smtClean="0">
                <a:solidFill>
                  <a:schemeClr val="tx1"/>
                </a:solidFill>
                <a:latin typeface="Times New Roman" pitchFamily="18" charset="0"/>
                <a:ea typeface="黑体" pitchFamily="49" charset="-122"/>
                <a:cs typeface="Times New Roman" pitchFamily="18" charset="0"/>
              </a:rPr>
              <a:t>。比如查询：</a:t>
            </a:r>
            <a:r>
              <a:rPr lang="en-US" sz="2200" dirty="0" smtClean="0">
                <a:solidFill>
                  <a:schemeClr val="tx1"/>
                </a:solidFill>
                <a:latin typeface="Times New Roman" pitchFamily="18" charset="0"/>
                <a:ea typeface="黑体" pitchFamily="49" charset="-122"/>
                <a:cs typeface="Times New Roman" pitchFamily="18" charset="0"/>
              </a:rPr>
              <a:t> </a:t>
            </a:r>
            <a:r>
              <a:rPr lang="en-US" sz="2200" dirty="0" err="1" smtClean="0">
                <a:solidFill>
                  <a:schemeClr val="tx1"/>
                </a:solidFill>
                <a:latin typeface="Times New Roman" pitchFamily="18" charset="0"/>
                <a:ea typeface="黑体" pitchFamily="49" charset="-122"/>
                <a:cs typeface="Times New Roman" pitchFamily="18" charset="0"/>
              </a:rPr>
              <a:t>title:</a:t>
            </a:r>
            <a:r>
              <a:rPr lang="en-US" sz="2200" i="1" dirty="0" err="1" smtClean="0">
                <a:solidFill>
                  <a:schemeClr val="tx1"/>
                </a:solidFill>
                <a:latin typeface="Times New Roman" pitchFamily="18" charset="0"/>
                <a:ea typeface="黑体" pitchFamily="49" charset="-122"/>
                <a:cs typeface="Times New Roman" pitchFamily="18" charset="0"/>
              </a:rPr>
              <a:t>Macbeth</a:t>
            </a:r>
            <a:r>
              <a:rPr lang="zh-CN" altLang="en-US" sz="2200" i="1" dirty="0" smtClean="0">
                <a:solidFill>
                  <a:schemeClr val="tx1"/>
                </a:solidFill>
                <a:latin typeface="Times New Roman" pitchFamily="18" charset="0"/>
                <a:ea typeface="黑体" pitchFamily="49" charset="-122"/>
                <a:cs typeface="Times New Roman" pitchFamily="18" charset="0"/>
              </a:rPr>
              <a:t>， </a:t>
            </a:r>
            <a:r>
              <a:rPr lang="zh-CN" altLang="zh-CN" sz="2200" dirty="0" smtClean="0">
                <a:solidFill>
                  <a:schemeClr val="tx1"/>
                </a:solidFill>
                <a:latin typeface="Times New Roman" pitchFamily="18" charset="0"/>
                <a:ea typeface="黑体" pitchFamily="49" charset="-122"/>
                <a:cs typeface="Times New Roman" pitchFamily="18" charset="0"/>
              </a:rPr>
              <a:t>整个剧本的标题</a:t>
            </a:r>
            <a:r>
              <a:rPr lang="en-US" altLang="zh-CN" sz="2200" i="1" dirty="0" err="1" smtClean="0">
                <a:solidFill>
                  <a:schemeClr val="tx1"/>
                </a:solidFill>
                <a:latin typeface="Times New Roman" pitchFamily="18" charset="0"/>
                <a:ea typeface="黑体" pitchFamily="49" charset="-122"/>
                <a:cs typeface="Times New Roman" pitchFamily="18" charset="0"/>
              </a:rPr>
              <a:t>Maccbeth</a:t>
            </a:r>
            <a:r>
              <a:rPr lang="zh-CN" altLang="zh-CN" sz="2200" dirty="0" smtClean="0">
                <a:solidFill>
                  <a:schemeClr val="tx1"/>
                </a:solidFill>
                <a:latin typeface="Times New Roman" pitchFamily="18" charset="0"/>
                <a:ea typeface="黑体" pitchFamily="49" charset="-122"/>
                <a:cs typeface="Times New Roman" pitchFamily="18" charset="0"/>
              </a:rPr>
              <a:t>以及第一幕第六场的标题</a:t>
            </a:r>
            <a:r>
              <a:rPr lang="en-US" altLang="zh-CN" sz="2200" i="1" dirty="0" smtClean="0">
                <a:solidFill>
                  <a:schemeClr val="tx1"/>
                </a:solidFill>
                <a:latin typeface="Times New Roman" pitchFamily="18" charset="0"/>
                <a:ea typeface="黑体" pitchFamily="49" charset="-122"/>
                <a:cs typeface="Times New Roman" pitchFamily="18" charset="0"/>
              </a:rPr>
              <a:t>Macbeth’s castle</a:t>
            </a:r>
            <a:r>
              <a:rPr lang="zh-CN" altLang="zh-CN" sz="2200" dirty="0" smtClean="0">
                <a:solidFill>
                  <a:schemeClr val="tx1"/>
                </a:solidFill>
                <a:latin typeface="Times New Roman" pitchFamily="18" charset="0"/>
                <a:ea typeface="黑体" pitchFamily="49" charset="-122"/>
                <a:cs typeface="Times New Roman" pitchFamily="18" charset="0"/>
              </a:rPr>
              <a:t>都是包含匹配词项</a:t>
            </a:r>
            <a:r>
              <a:rPr lang="en-US" altLang="zh-CN" sz="2200" dirty="0" smtClean="0">
                <a:solidFill>
                  <a:schemeClr val="tx1"/>
                </a:solidFill>
                <a:latin typeface="Times New Roman" pitchFamily="18" charset="0"/>
                <a:ea typeface="黑体" pitchFamily="49" charset="-122"/>
                <a:cs typeface="Times New Roman" pitchFamily="18" charset="0"/>
              </a:rPr>
              <a:t>Macbeth</a:t>
            </a:r>
            <a:r>
              <a:rPr lang="zh-CN" altLang="zh-CN" sz="2200" dirty="0" smtClean="0">
                <a:solidFill>
                  <a:schemeClr val="tx1"/>
                </a:solidFill>
                <a:latin typeface="Times New Roman" pitchFamily="18" charset="0"/>
                <a:ea typeface="黑体" pitchFamily="49" charset="-122"/>
                <a:cs typeface="Times New Roman" pitchFamily="18" charset="0"/>
              </a:rPr>
              <a:t>的较好的命中结果。</a:t>
            </a:r>
            <a:endParaRPr lang="en-US" sz="2200" dirty="0" smtClean="0">
              <a:solidFill>
                <a:schemeClr val="tx1"/>
              </a:solidFill>
              <a:latin typeface="Times New Roman" pitchFamily="18" charset="0"/>
              <a:ea typeface="黑体" pitchFamily="49" charset="-122"/>
              <a:cs typeface="Times New Roman" pitchFamily="18" charset="0"/>
            </a:endParaRP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000" dirty="0" smtClean="0">
                <a:solidFill>
                  <a:schemeClr val="tx1"/>
                </a:solidFill>
                <a:ea typeface="黑体" pitchFamily="49" charset="-122"/>
              </a:rPr>
              <a:t>然而</a:t>
            </a:r>
            <a:r>
              <a:rPr lang="zh-CN" altLang="zh-CN" sz="2000" dirty="0" smtClean="0">
                <a:solidFill>
                  <a:schemeClr val="tx1"/>
                </a:solidFill>
                <a:ea typeface="黑体" pitchFamily="49" charset="-122"/>
              </a:rPr>
              <a:t>在这个例子中，剧本的标题这个位于更高层的节点作为答案却更合适</a:t>
            </a:r>
            <a:endParaRPr lang="en-US" altLang="zh-CN" sz="2000" dirty="0" smtClean="0">
              <a:solidFill>
                <a:schemeClr val="tx1"/>
              </a:solidFill>
              <a:ea typeface="黑体" pitchFamily="49" charset="-122"/>
            </a:endParaRP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000" dirty="0" smtClean="0">
                <a:solidFill>
                  <a:schemeClr val="tx1"/>
                </a:solidFill>
                <a:ea typeface="黑体" pitchFamily="49" charset="-122"/>
              </a:rPr>
              <a:t>确定查询应答的正确层次是非常困难的</a:t>
            </a:r>
            <a:r>
              <a:rPr lang="zh-CN" altLang="zh-CN" sz="2000" dirty="0" smtClean="0">
                <a:ea typeface="黑体" pitchFamily="49" charset="-122"/>
              </a:rPr>
              <a:t>。</a:t>
            </a:r>
            <a:endParaRPr lang="en-US" dirty="0" smtClean="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graphicFrame>
        <p:nvGraphicFramePr>
          <p:cNvPr id="6" name="Table 5"/>
          <p:cNvGraphicFramePr>
            <a:graphicFrameLocks noGrp="1"/>
          </p:cNvGraphicFramePr>
          <p:nvPr/>
        </p:nvGraphicFramePr>
        <p:xfrm>
          <a:off x="500034" y="1571612"/>
          <a:ext cx="8143932" cy="1188720"/>
        </p:xfrm>
        <a:graphic>
          <a:graphicData uri="http://schemas.openxmlformats.org/drawingml/2006/table">
            <a:tbl>
              <a:tblPr firstRow="1" bandRow="1">
                <a:tableStyleId>{5C22544A-7EE6-4342-B048-85BDC9FD1C3A}</a:tableStyleId>
              </a:tblPr>
              <a:tblGrid>
                <a:gridCol w="814393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0" dirty="0" smtClean="0">
                          <a:solidFill>
                            <a:schemeClr val="bg1"/>
                          </a:solidFill>
                          <a:latin typeface="Calibri" charset="0"/>
                        </a:rPr>
                        <a:t>结构化文档检索原理</a:t>
                      </a:r>
                      <a:endParaRPr lang="en-US" sz="2200" b="0" dirty="0" smtClean="0">
                        <a:solidFill>
                          <a:schemeClr val="bg1"/>
                        </a:solidFill>
                        <a:latin typeface="Calibri" charset="0"/>
                      </a:endParaRPr>
                    </a:p>
                  </a:txBody>
                  <a:tcPr>
                    <a:solidFill>
                      <a:srgbClr val="336699"/>
                    </a:solidFill>
                  </a:tcPr>
                </a:tc>
              </a:tr>
              <a:tr h="513716">
                <a:tc>
                  <a:txBody>
                    <a:bodyPr/>
                    <a:lstStyle/>
                    <a:p>
                      <a:r>
                        <a:rPr lang="zh-CN" altLang="zh-CN" sz="2200" kern="1200" dirty="0" smtClean="0">
                          <a:solidFill>
                            <a:schemeClr val="dk1"/>
                          </a:solidFill>
                          <a:latin typeface="+mn-lt"/>
                          <a:ea typeface="+mn-ea"/>
                          <a:cs typeface="+mn-cs"/>
                        </a:rPr>
                        <a:t>选择最合适的文档部分</a:t>
                      </a:r>
                      <a:r>
                        <a:rPr lang="de-DE" sz="2200" b="0" dirty="0" smtClean="0">
                          <a:solidFill>
                            <a:schemeClr val="tx1"/>
                          </a:solidFill>
                        </a:rPr>
                        <a:t>:</a:t>
                      </a:r>
                    </a:p>
                    <a:p>
                      <a:r>
                        <a:rPr lang="zh-CN" altLang="zh-CN" sz="2200" kern="1200" dirty="0" smtClean="0">
                          <a:solidFill>
                            <a:schemeClr val="dk1"/>
                          </a:solidFill>
                          <a:latin typeface="+mn-lt"/>
                          <a:ea typeface="+mn-ea"/>
                          <a:cs typeface="+mn-cs"/>
                        </a:rPr>
                        <a:t>系统应该总是检索出回答查询的最明确最具体的文档部分</a:t>
                      </a:r>
                      <a:endParaRPr lang="de-DE" sz="2200" b="0" i="1" dirty="0">
                        <a:solidFill>
                          <a:schemeClr val="tx1"/>
                        </a:solidFill>
                      </a:endParaRPr>
                    </a:p>
                  </a:txBody>
                  <a:tcPr>
                    <a:solidFill>
                      <a:schemeClr val="bg2">
                        <a:lumMod val="20000"/>
                        <a:lumOff val="80000"/>
                      </a:schemeClr>
                    </a:solidFill>
                  </a:tcPr>
                </a:tc>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smtClean="0"/>
              <a:t>挑战</a:t>
            </a:r>
            <a:r>
              <a:rPr lang="en-US" altLang="zh-CN" sz="3600" dirty="0" smtClean="0"/>
              <a:t>2</a:t>
            </a:r>
            <a:r>
              <a:rPr lang="en-US" sz="3600" dirty="0" smtClean="0"/>
              <a:t>: </a:t>
            </a:r>
            <a:r>
              <a:rPr lang="zh-CN" altLang="en-US" sz="3600" dirty="0" smtClean="0"/>
              <a:t>如何确定文档的索引单位</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25</a:t>
            </a:fld>
            <a:endParaRPr lang="en-US"/>
          </a:p>
        </p:txBody>
      </p:sp>
      <p:sp>
        <p:nvSpPr>
          <p:cNvPr id="80899" name="Text Box 3"/>
          <p:cNvSpPr txBox="1">
            <a:spLocks noChangeArrowheads="1"/>
          </p:cNvSpPr>
          <p:nvPr/>
        </p:nvSpPr>
        <p:spPr bwMode="auto">
          <a:xfrm>
            <a:off x="138113" y="1714512"/>
            <a:ext cx="8505825"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alibri" charset="0"/>
                <a:ea typeface="黑体" pitchFamily="49" charset="-122"/>
                <a:cs typeface="Times New Roman" pitchFamily="16" charset="0"/>
              </a:rPr>
              <a:t> IR</a:t>
            </a:r>
            <a:r>
              <a:rPr lang="zh-CN" altLang="en-US" dirty="0" smtClean="0">
                <a:solidFill>
                  <a:srgbClr val="000000"/>
                </a:solidFill>
                <a:latin typeface="Calibri" charset="0"/>
                <a:ea typeface="黑体" pitchFamily="49" charset="-122"/>
                <a:cs typeface="Times New Roman" pitchFamily="16" charset="0"/>
              </a:rPr>
              <a:t>索引和排名中的核心概念：文档单</a:t>
            </a:r>
            <a:r>
              <a:rPr lang="zh-CN" altLang="en-US" dirty="0" smtClean="0">
                <a:solidFill>
                  <a:schemeClr val="tx1"/>
                </a:solidFill>
                <a:latin typeface="Calibri" charset="0"/>
                <a:ea typeface="黑体" pitchFamily="49" charset="-122"/>
                <a:cs typeface="Times New Roman" pitchFamily="16" charset="0"/>
              </a:rPr>
              <a:t>位或索引单位</a:t>
            </a:r>
            <a:endParaRPr lang="en-US" dirty="0" smtClean="0">
              <a:solidFill>
                <a:schemeClr val="tx1"/>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在非结构化检索中，合适的文档单位往往比较明显，如</a:t>
            </a:r>
            <a:r>
              <a:rPr lang="en-US" altLang="zh-CN" dirty="0" smtClean="0">
                <a:solidFill>
                  <a:schemeClr val="tx1"/>
                </a:solidFill>
                <a:ea typeface="黑体" pitchFamily="49" charset="-122"/>
              </a:rPr>
              <a:t>PC</a:t>
            </a:r>
            <a:r>
              <a:rPr lang="zh-CN" altLang="zh-CN" dirty="0" smtClean="0">
                <a:solidFill>
                  <a:schemeClr val="tx1"/>
                </a:solidFill>
                <a:ea typeface="黑体" pitchFamily="49" charset="-122"/>
              </a:rPr>
              <a:t>上的文档、邮件、</a:t>
            </a:r>
            <a:r>
              <a:rPr lang="en-US" altLang="zh-CN" dirty="0" smtClean="0">
                <a:solidFill>
                  <a:schemeClr val="tx1"/>
                </a:solidFill>
                <a:ea typeface="黑体" pitchFamily="49" charset="-122"/>
              </a:rPr>
              <a:t>Web</a:t>
            </a:r>
            <a:r>
              <a:rPr lang="zh-CN" altLang="zh-CN" dirty="0" smtClean="0">
                <a:solidFill>
                  <a:schemeClr val="tx1"/>
                </a:solidFill>
                <a:ea typeface="黑体" pitchFamily="49" charset="-122"/>
              </a:rPr>
              <a:t>上的网页等等</a:t>
            </a:r>
            <a:endParaRPr lang="en-US" dirty="0" smtClean="0">
              <a:solidFill>
                <a:schemeClr val="tx1"/>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而在结构化检索中，却有定义索引单位的一系列不同的方法</a:t>
            </a:r>
            <a:endParaRPr lang="en-US" dirty="0" smtClean="0">
              <a:solidFill>
                <a:schemeClr val="tx1"/>
              </a:solidFill>
              <a:latin typeface="Calibri" charset="0"/>
              <a:ea typeface="黑体" pitchFamily="49" charset="-122"/>
            </a:endParaRPr>
          </a:p>
          <a:p>
            <a:pPr marL="1257300" lvl="1"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kern="1000" dirty="0" smtClean="0">
                <a:solidFill>
                  <a:schemeClr val="tx1"/>
                </a:solidFill>
                <a:latin typeface="Times New Roman"/>
                <a:ea typeface="汉仪书宋一简"/>
                <a:cs typeface="Times New Roman"/>
              </a:rPr>
              <a:t>将节点分组，形成多个互不重叠的伪文档（</a:t>
            </a:r>
            <a:r>
              <a:rPr lang="en-US" altLang="zh-CN" sz="2200" kern="1000" dirty="0" err="1" smtClean="0">
                <a:solidFill>
                  <a:schemeClr val="tx1"/>
                </a:solidFill>
                <a:latin typeface="Times New Roman"/>
                <a:ea typeface="汉仪书宋一简"/>
              </a:rPr>
              <a:t>pseudodocument</a:t>
            </a:r>
            <a:r>
              <a:rPr lang="en-US" altLang="zh-CN" sz="2200" kern="1000" dirty="0" smtClean="0">
                <a:solidFill>
                  <a:schemeClr val="tx1"/>
                </a:solidFill>
                <a:latin typeface="Times New Roman"/>
                <a:ea typeface="汉仪书宋一简"/>
              </a:rPr>
              <a:t> )</a:t>
            </a:r>
            <a:endParaRPr lang="en-US" sz="2200" dirty="0" smtClean="0">
              <a:solidFill>
                <a:schemeClr val="tx1"/>
              </a:solidFill>
              <a:latin typeface="Calibri" charset="0"/>
              <a:ea typeface="黑体" pitchFamily="49" charset="-122"/>
            </a:endParaRPr>
          </a:p>
          <a:p>
            <a:pPr marL="1257300" lvl="1"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ea typeface="黑体" pitchFamily="49" charset="-122"/>
              </a:rPr>
              <a:t>索引最大元素，然后</a:t>
            </a:r>
            <a:r>
              <a:rPr lang="zh-CN" altLang="zh-CN" sz="2200" dirty="0" smtClean="0">
                <a:solidFill>
                  <a:schemeClr val="tx1"/>
                </a:solidFill>
                <a:ea typeface="黑体" pitchFamily="49" charset="-122"/>
              </a:rPr>
              <a:t>自顶向下</a:t>
            </a:r>
            <a:r>
              <a:rPr lang="en-US" altLang="zh-CN" sz="2200" dirty="0" smtClean="0">
                <a:solidFill>
                  <a:schemeClr val="tx1"/>
                </a:solidFill>
                <a:ea typeface="黑体" pitchFamily="49" charset="-122"/>
              </a:rPr>
              <a:t>(</a:t>
            </a:r>
            <a:r>
              <a:rPr lang="en-US" sz="2200" dirty="0" smtClean="0">
                <a:solidFill>
                  <a:schemeClr val="tx1"/>
                </a:solidFill>
                <a:latin typeface="Calibri" charset="0"/>
                <a:ea typeface="黑体" pitchFamily="49" charset="-122"/>
              </a:rPr>
              <a:t>top down)</a:t>
            </a:r>
            <a:r>
              <a:rPr lang="zh-CN" altLang="en-US" sz="2200" dirty="0" smtClean="0">
                <a:solidFill>
                  <a:schemeClr val="tx1"/>
                </a:solidFill>
                <a:latin typeface="Calibri" charset="0"/>
                <a:ea typeface="黑体" pitchFamily="49" charset="-122"/>
              </a:rPr>
              <a:t>后处理</a:t>
            </a:r>
            <a:endParaRPr lang="en-US" sz="2200" dirty="0" smtClean="0">
              <a:solidFill>
                <a:schemeClr val="tx1"/>
              </a:solidFill>
              <a:latin typeface="Calibri" charset="0"/>
              <a:ea typeface="黑体" pitchFamily="49" charset="-122"/>
            </a:endParaRPr>
          </a:p>
          <a:p>
            <a:pPr marL="1257300" lvl="1" indent="-514350">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ea typeface="黑体" pitchFamily="49" charset="-122"/>
              </a:rPr>
              <a:t>索引叶节点，然后</a:t>
            </a:r>
            <a:r>
              <a:rPr lang="zh-CN" altLang="zh-CN" sz="2200" dirty="0" smtClean="0">
                <a:solidFill>
                  <a:schemeClr val="tx1"/>
                </a:solidFill>
                <a:ea typeface="黑体" pitchFamily="49" charset="-122"/>
              </a:rPr>
              <a:t>自底向上</a:t>
            </a:r>
            <a:r>
              <a:rPr lang="en-US" altLang="zh-CN" sz="2200" dirty="0" smtClean="0">
                <a:solidFill>
                  <a:schemeClr val="tx1"/>
                </a:solidFill>
                <a:ea typeface="黑体" pitchFamily="49" charset="-122"/>
              </a:rPr>
              <a:t>(</a:t>
            </a:r>
            <a:r>
              <a:rPr lang="en-US" sz="2200" dirty="0" smtClean="0">
                <a:solidFill>
                  <a:schemeClr val="tx1"/>
                </a:solidFill>
                <a:latin typeface="Calibri" charset="0"/>
                <a:ea typeface="黑体" pitchFamily="49" charset="-122"/>
              </a:rPr>
              <a:t>bottom up)</a:t>
            </a:r>
            <a:r>
              <a:rPr lang="zh-CN" altLang="en-US" sz="2200" dirty="0" smtClean="0">
                <a:solidFill>
                  <a:schemeClr val="tx1"/>
                </a:solidFill>
                <a:latin typeface="Calibri" charset="0"/>
                <a:ea typeface="黑体" pitchFamily="49" charset="-122"/>
              </a:rPr>
              <a:t>进行后处理扩展</a:t>
            </a:r>
            <a:endParaRPr lang="en-US" sz="2200" dirty="0" smtClean="0">
              <a:solidFill>
                <a:schemeClr val="tx1"/>
              </a:solidFill>
              <a:latin typeface="Calibri" charset="0"/>
              <a:ea typeface="黑体" pitchFamily="49" charset="-122"/>
            </a:endParaRPr>
          </a:p>
          <a:p>
            <a:pPr marL="1257300" lvl="1" indent="-514350">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对所有元素建立索引</a:t>
            </a:r>
            <a:endParaRPr lang="en-US" sz="2200" dirty="0" smtClean="0">
              <a:solidFill>
                <a:schemeClr val="tx1"/>
              </a:solidFill>
              <a:latin typeface="Calibri" charset="0"/>
              <a:ea typeface="黑体" pitchFamily="49" charset="-122"/>
            </a:endParaRPr>
          </a:p>
          <a:p>
            <a:pPr marL="1257300" lvl="1"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chemeClr val="tx1"/>
              </a:solidFill>
              <a:latin typeface="Calibri" charset="0"/>
              <a:ea typeface="黑体" pitchFamily="49" charset="-122"/>
            </a:endParaRP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chemeClr val="tx1"/>
              </a:solidFill>
              <a:latin typeface="Calibri" charset="0"/>
              <a:ea typeface="黑体" pitchFamily="49" charset="-122"/>
            </a:endParaRPr>
          </a:p>
          <a:p>
            <a:pPr marL="514350" indent="-514350">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a:solidFill>
                <a:schemeClr val="tx1"/>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XML</a:t>
            </a:r>
            <a:r>
              <a:rPr lang="zh-CN" altLang="en-US" sz="3600" dirty="0" smtClean="0"/>
              <a:t>索引单位</a:t>
            </a:r>
            <a:r>
              <a:rPr lang="en-US" sz="3600" dirty="0" smtClean="0"/>
              <a:t>: </a:t>
            </a:r>
            <a:r>
              <a:rPr lang="zh-CN" altLang="en-US" sz="3600" dirty="0" smtClean="0"/>
              <a:t>方法</a:t>
            </a:r>
            <a:r>
              <a:rPr lang="en-US" altLang="zh-CN" sz="3600" dirty="0" smtClean="0"/>
              <a:t>1-</a:t>
            </a:r>
            <a:r>
              <a:rPr lang="zh-CN" altLang="en-US" sz="3600" dirty="0" smtClean="0"/>
              <a:t>不重叠伪文档法</a:t>
            </a:r>
            <a:endParaRPr lang="de-DE" sz="3600" dirty="0" smtClean="0"/>
          </a:p>
        </p:txBody>
      </p:sp>
      <p:sp>
        <p:nvSpPr>
          <p:cNvPr id="5" name="Slide Number Placeholder 4"/>
          <p:cNvSpPr>
            <a:spLocks noGrp="1"/>
          </p:cNvSpPr>
          <p:nvPr>
            <p:ph type="sldNum" sz="quarter" idx="12"/>
          </p:nvPr>
        </p:nvSpPr>
        <p:spPr/>
        <p:txBody>
          <a:bodyPr/>
          <a:lstStyle/>
          <a:p>
            <a:pPr>
              <a:defRPr/>
            </a:pPr>
            <a:fld id="{6231DFBC-2454-451B-9C42-04D7F724382E}" type="slidenum">
              <a:rPr lang="en-US" smtClean="0"/>
              <a:pPr>
                <a:defRPr/>
              </a:pPr>
              <a:t>26</a:t>
            </a:fld>
            <a:endParaRPr lang="en-US"/>
          </a:p>
        </p:txBody>
      </p:sp>
      <p:sp>
        <p:nvSpPr>
          <p:cNvPr id="80899" name="Text Box 3"/>
          <p:cNvSpPr txBox="1">
            <a:spLocks noChangeArrowheads="1"/>
          </p:cNvSpPr>
          <p:nvPr/>
        </p:nvSpPr>
        <p:spPr bwMode="auto">
          <a:xfrm>
            <a:off x="138113" y="1268760"/>
            <a:ext cx="8505825" cy="558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kern="1000" dirty="0" smtClean="0">
                <a:solidFill>
                  <a:schemeClr val="tx1"/>
                </a:solidFill>
                <a:latin typeface="Times New Roman"/>
                <a:ea typeface="汉仪书宋一简"/>
                <a:cs typeface="Times New Roman"/>
              </a:rPr>
              <a:t>将节点分组，形成多个互不重叠的伪文档</a:t>
            </a: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cs typeface="Times New Roman" pitchFamily="16" charset="0"/>
              </a:rPr>
              <a:t>索引单位</a:t>
            </a:r>
            <a:r>
              <a:rPr lang="en-US" sz="2200" dirty="0" smtClean="0">
                <a:solidFill>
                  <a:srgbClr val="000000"/>
                </a:solidFill>
                <a:latin typeface="Calibri" charset="0"/>
                <a:ea typeface="黑体" pitchFamily="49" charset="-122"/>
                <a:cs typeface="Times New Roman" pitchFamily="16" charset="0"/>
              </a:rPr>
              <a:t>: book</a:t>
            </a:r>
            <a:r>
              <a:rPr lang="zh-CN" altLang="en-US" sz="2200" dirty="0" smtClean="0">
                <a:solidFill>
                  <a:srgbClr val="000000"/>
                </a:solidFill>
                <a:latin typeface="Calibri" charset="0"/>
                <a:ea typeface="黑体" pitchFamily="49" charset="-122"/>
                <a:cs typeface="Times New Roman" pitchFamily="16" charset="0"/>
              </a:rPr>
              <a:t>、</a:t>
            </a:r>
            <a:r>
              <a:rPr lang="en-US" sz="2200" dirty="0" smtClean="0">
                <a:solidFill>
                  <a:srgbClr val="000000"/>
                </a:solidFill>
                <a:latin typeface="Calibri" charset="0"/>
                <a:ea typeface="黑体" pitchFamily="49" charset="-122"/>
                <a:cs typeface="Times New Roman" pitchFamily="16" charset="0"/>
              </a:rPr>
              <a:t>chapter</a:t>
            </a:r>
            <a:r>
              <a:rPr lang="zh-CN" altLang="en-US" sz="2200" dirty="0" smtClean="0">
                <a:solidFill>
                  <a:srgbClr val="000000"/>
                </a:solidFill>
                <a:latin typeface="Calibri" charset="0"/>
                <a:ea typeface="黑体" pitchFamily="49" charset="-122"/>
                <a:cs typeface="Times New Roman" pitchFamily="16" charset="0"/>
              </a:rPr>
              <a:t>、</a:t>
            </a:r>
            <a:r>
              <a:rPr lang="en-US" sz="2200" dirty="0" smtClean="0">
                <a:solidFill>
                  <a:srgbClr val="000000"/>
                </a:solidFill>
                <a:latin typeface="Calibri" charset="0"/>
                <a:ea typeface="黑体" pitchFamily="49" charset="-122"/>
                <a:cs typeface="Times New Roman" pitchFamily="16" charset="0"/>
              </a:rPr>
              <a:t>section</a:t>
            </a:r>
            <a:r>
              <a:rPr lang="zh-CN" altLang="en-US" sz="2200" dirty="0" smtClean="0">
                <a:solidFill>
                  <a:srgbClr val="000000"/>
                </a:solidFill>
                <a:latin typeface="Calibri" charset="0"/>
                <a:ea typeface="黑体" pitchFamily="49" charset="-122"/>
                <a:cs typeface="Times New Roman" pitchFamily="16" charset="0"/>
              </a:rPr>
              <a:t>但是这些单位之间没有重叠</a:t>
            </a:r>
            <a:endParaRPr lang="en-US" sz="2200" dirty="0" smtClean="0">
              <a:solidFill>
                <a:srgbClr val="000000"/>
              </a:solidFill>
              <a:latin typeface="Calibri" charset="0"/>
              <a:ea typeface="黑体" pitchFamily="49" charset="-122"/>
              <a:cs typeface="Times New Roman" pitchFamily="16" charset="0"/>
            </a:endParaRPr>
          </a:p>
          <a:p>
            <a:pPr indent="-3365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ea typeface="黑体" pitchFamily="49" charset="-122"/>
              </a:rPr>
              <a:t>缺点</a:t>
            </a:r>
            <a:r>
              <a:rPr lang="en-US" altLang="en-US" sz="2200" dirty="0" smtClean="0">
                <a:solidFill>
                  <a:schemeClr val="tx1"/>
                </a:solidFill>
                <a:ea typeface="黑体" pitchFamily="49" charset="-122"/>
              </a:rPr>
              <a:t>: </a:t>
            </a:r>
            <a:r>
              <a:rPr lang="zh-CN" altLang="zh-CN" sz="2200" dirty="0" smtClean="0">
                <a:solidFill>
                  <a:schemeClr val="tx1"/>
                </a:solidFill>
                <a:ea typeface="黑体" pitchFamily="49" charset="-122"/>
              </a:rPr>
              <a:t>由于这些伪文档的内容不连贯，所以它们对用户而言可能没有意义</a:t>
            </a:r>
            <a:endParaRPr lang="en-US" altLang="en-US" sz="2200" dirty="0" smtClean="0">
              <a:solidFill>
                <a:schemeClr val="tx1"/>
              </a:solidFill>
              <a:ea typeface="黑体" pitchFamily="49" charset="-122"/>
            </a:endParaRP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chemeClr val="tx1"/>
              </a:solidFill>
              <a:latin typeface="Calibri" charset="0"/>
              <a:ea typeface="黑体" pitchFamily="49" charset="-122"/>
            </a:endParaRPr>
          </a:p>
          <a:p>
            <a:pPr marL="514350" indent="-514350">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a:solidFill>
                <a:schemeClr val="tx1"/>
              </a:solidFill>
              <a:latin typeface="Calibri" charset="0"/>
              <a:ea typeface="黑体" pitchFamily="49" charset="-122"/>
            </a:endParaRPr>
          </a:p>
        </p:txBody>
      </p:sp>
      <p:pic>
        <p:nvPicPr>
          <p:cNvPr id="987138" name="Picture 2" descr="10-5"/>
          <p:cNvPicPr>
            <a:picLocks noChangeAspect="1" noChangeArrowheads="1"/>
          </p:cNvPicPr>
          <p:nvPr/>
        </p:nvPicPr>
        <p:blipFill>
          <a:blip r:embed="rId2" cstate="print"/>
          <a:srcRect/>
          <a:stretch>
            <a:fillRect/>
          </a:stretch>
        </p:blipFill>
        <p:spPr bwMode="auto">
          <a:xfrm>
            <a:off x="323528" y="2309626"/>
            <a:ext cx="8496944" cy="306359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XML</a:t>
            </a:r>
            <a:r>
              <a:rPr lang="zh-CN" altLang="en-US" sz="3600" dirty="0" smtClean="0"/>
              <a:t>索引单位：方法</a:t>
            </a:r>
            <a:r>
              <a:rPr lang="en-US" altLang="zh-CN" sz="3600" dirty="0" smtClean="0"/>
              <a:t>2-</a:t>
            </a:r>
            <a:r>
              <a:rPr lang="zh-CN" altLang="en-US" sz="3600" dirty="0" smtClean="0"/>
              <a:t>自顶向下法</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27</a:t>
            </a:fld>
            <a:endParaRPr lang="en-US"/>
          </a:p>
        </p:txBody>
      </p:sp>
      <p:sp>
        <p:nvSpPr>
          <p:cNvPr id="80899" name="Text Box 3"/>
          <p:cNvSpPr txBox="1">
            <a:spLocks noChangeArrowheads="1"/>
          </p:cNvSpPr>
          <p:nvPr/>
        </p:nvSpPr>
        <p:spPr bwMode="auto">
          <a:xfrm>
            <a:off x="138113" y="1928826"/>
            <a:ext cx="8505825" cy="402045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rgbClr val="000000"/>
                </a:solidFill>
                <a:latin typeface="Calibri" charset="0"/>
                <a:ea typeface="黑体" pitchFamily="49" charset="-122"/>
                <a:cs typeface="Times New Roman" pitchFamily="16" charset="0"/>
              </a:rPr>
              <a:t>自顶向下</a:t>
            </a: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分两步走</a:t>
            </a:r>
            <a:r>
              <a:rPr lang="en-US" sz="2200" dirty="0" smtClean="0">
                <a:solidFill>
                  <a:srgbClr val="000000"/>
                </a:solidFill>
                <a:latin typeface="Calibri" charset="0"/>
                <a:ea typeface="黑体" pitchFamily="49" charset="-122"/>
                <a:cs typeface="Times New Roman" pitchFamily="16" charset="0"/>
              </a:rPr>
              <a: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514350"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可以使用最大的一个元素作为索引单位，比如，在一个书的集合中以元素</a:t>
            </a:r>
            <a:r>
              <a:rPr lang="en-US" altLang="zh-CN" sz="2200" dirty="0" smtClean="0">
                <a:solidFill>
                  <a:schemeClr val="tx1"/>
                </a:solidFill>
                <a:ea typeface="黑体" pitchFamily="49" charset="-122"/>
              </a:rPr>
              <a:t>book</a:t>
            </a:r>
            <a:r>
              <a:rPr lang="zh-CN" altLang="zh-CN" sz="2200" dirty="0" smtClean="0">
                <a:solidFill>
                  <a:schemeClr val="tx1"/>
                </a:solidFill>
                <a:ea typeface="黑体" pitchFamily="49" charset="-122"/>
              </a:rPr>
              <a:t>为索引单位</a:t>
            </a:r>
            <a:endParaRPr lang="en-US" sz="2200" dirty="0">
              <a:solidFill>
                <a:schemeClr val="tx1"/>
              </a:solidFill>
              <a:latin typeface="Calibri" charset="0"/>
              <a:ea typeface="黑体" pitchFamily="49" charset="-122"/>
            </a:endParaRPr>
          </a:p>
          <a:p>
            <a:pPr marL="514350"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然后通过对结果进行后处理，从而在每本书中找到更适合作为答案的子元素</a:t>
            </a:r>
            <a:endParaRPr lang="en-US" sz="2200" dirty="0" smtClean="0">
              <a:solidFill>
                <a:schemeClr val="tx1"/>
              </a:solidFill>
              <a:latin typeface="Calibri" charset="0"/>
              <a:ea typeface="黑体" pitchFamily="49" charset="-122"/>
            </a:endParaRPr>
          </a:p>
          <a:p>
            <a:pPr marL="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dirty="0" smtClean="0">
              <a:solidFill>
                <a:schemeClr val="tx1"/>
              </a:solidFill>
              <a:ea typeface="黑体" pitchFamily="49" charset="-122"/>
            </a:endParaRPr>
          </a:p>
          <a:p>
            <a:pPr>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ea typeface="黑体" pitchFamily="49" charset="-122"/>
              </a:rPr>
              <a:t>上述”</a:t>
            </a:r>
            <a:r>
              <a:rPr lang="zh-CN" altLang="zh-CN" sz="2200" dirty="0" smtClean="0">
                <a:solidFill>
                  <a:schemeClr val="tx1"/>
                </a:solidFill>
                <a:ea typeface="黑体" pitchFamily="49" charset="-122"/>
              </a:rPr>
              <a:t>分两步走”的做法往往并不能返回最佳匹配子元素，这是因为整本书与查询的相关性并不能代表其子元素与查询的相关性</a:t>
            </a:r>
            <a:endParaRPr lang="en-US" sz="2200" dirty="0">
              <a:solidFill>
                <a:schemeClr val="tx1"/>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XML</a:t>
            </a:r>
            <a:r>
              <a:rPr lang="zh-CN" altLang="en-US" sz="3600" dirty="0" smtClean="0"/>
              <a:t>索引单位：方法</a:t>
            </a:r>
            <a:r>
              <a:rPr lang="en-US" altLang="zh-CN" sz="3600" dirty="0" smtClean="0"/>
              <a:t>3-</a:t>
            </a:r>
            <a:r>
              <a:rPr lang="zh-CN" altLang="zh-CN" sz="3600" dirty="0" smtClean="0"/>
              <a:t>自底向上</a:t>
            </a:r>
            <a:r>
              <a:rPr lang="zh-CN" altLang="en-US" sz="3600" dirty="0" smtClean="0"/>
              <a:t>法</a:t>
            </a:r>
            <a:endParaRPr lang="de-DE" sz="3600"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28</a:t>
            </a:fld>
            <a:endParaRPr lang="en-US"/>
          </a:p>
        </p:txBody>
      </p:sp>
      <p:sp>
        <p:nvSpPr>
          <p:cNvPr id="80899" name="Text Box 3"/>
          <p:cNvSpPr txBox="1">
            <a:spLocks noChangeArrowheads="1"/>
          </p:cNvSpPr>
          <p:nvPr/>
        </p:nvSpPr>
        <p:spPr bwMode="auto">
          <a:xfrm>
            <a:off x="138113" y="1928826"/>
            <a:ext cx="8791605" cy="4429132"/>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chemeClr val="tx1"/>
                </a:solidFill>
                <a:latin typeface="Calibri" charset="0"/>
                <a:ea typeface="黑体" pitchFamily="49" charset="-122"/>
                <a:cs typeface="Times New Roman" pitchFamily="16" charset="0"/>
              </a:rPr>
              <a:t>自底向上</a:t>
            </a:r>
            <a:r>
              <a:rPr lang="en-US" dirty="0" smtClean="0">
                <a:solidFill>
                  <a:schemeClr val="tx1"/>
                </a:solidFill>
                <a:latin typeface="Calibri" charset="0"/>
                <a:ea typeface="黑体" pitchFamily="49" charset="-122"/>
                <a:cs typeface="Times New Roman" pitchFamily="16" charset="0"/>
              </a:rPr>
              <a:t>:</a:t>
            </a:r>
          </a:p>
          <a:p>
            <a:pPr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与上述先返回大单位然后识别子元素（自顶向下）的方法不同的是，可以直接对所有叶节点进行搜索并返回最相关的一些节点，然后通过后处理将它们扩展成更大的单位</a:t>
            </a:r>
            <a:endParaRPr lang="en-US" altLang="zh-CN" dirty="0" smtClean="0">
              <a:solidFill>
                <a:schemeClr val="tx1"/>
              </a:solidFill>
              <a:ea typeface="黑体" pitchFamily="49" charset="-122"/>
            </a:endParaRP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Calibri" charset="0"/>
              <a:ea typeface="黑体" pitchFamily="49" charset="-122"/>
            </a:endParaRPr>
          </a:p>
          <a:p>
            <a:pPr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chemeClr val="tx1"/>
                </a:solidFill>
                <a:latin typeface="Calibri" charset="0"/>
                <a:ea typeface="黑体" pitchFamily="49" charset="-122"/>
              </a:rPr>
              <a:t>和自顶向下存在类似的问题：</a:t>
            </a:r>
            <a:r>
              <a:rPr lang="zh-CN" altLang="zh-CN" dirty="0" smtClean="0">
                <a:solidFill>
                  <a:schemeClr val="tx1"/>
                </a:solidFill>
                <a:ea typeface="黑体" pitchFamily="49" charset="-122"/>
              </a:rPr>
              <a:t>个叶节点的相关性往往不能代表包含该叶节点的上层元素的相关性</a:t>
            </a:r>
            <a:endParaRPr lang="en-US" sz="2600" dirty="0">
              <a:solidFill>
                <a:schemeClr val="tx1"/>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ea typeface="黑体" pitchFamily="49" charset="-122"/>
                <a:cs typeface="Times New Roman" pitchFamily="16" charset="0"/>
              </a:rPr>
              <a:t>XML</a:t>
            </a:r>
            <a:r>
              <a:rPr lang="zh-CN" altLang="en-US" sz="3600" dirty="0" smtClean="0">
                <a:solidFill>
                  <a:srgbClr val="000000"/>
                </a:solidFill>
                <a:latin typeface="Calibri" charset="0"/>
                <a:ea typeface="黑体" pitchFamily="49" charset="-122"/>
                <a:cs typeface="Times New Roman" pitchFamily="16" charset="0"/>
              </a:rPr>
              <a:t>索引单位</a:t>
            </a:r>
            <a:r>
              <a:rPr lang="en-US" sz="3600" dirty="0" smtClean="0">
                <a:solidFill>
                  <a:srgbClr val="000000"/>
                </a:solidFill>
                <a:latin typeface="Calibri" charset="0"/>
                <a:ea typeface="黑体" pitchFamily="49" charset="-122"/>
                <a:cs typeface="Times New Roman" pitchFamily="16" charset="0"/>
              </a:rPr>
              <a:t>: </a:t>
            </a:r>
            <a:r>
              <a:rPr lang="zh-CN" altLang="en-US" sz="3600" dirty="0" smtClean="0">
                <a:solidFill>
                  <a:srgbClr val="000000"/>
                </a:solidFill>
                <a:latin typeface="Calibri" charset="0"/>
                <a:ea typeface="黑体" pitchFamily="49" charset="-122"/>
                <a:cs typeface="Times New Roman" pitchFamily="16" charset="0"/>
              </a:rPr>
              <a:t>方法</a:t>
            </a:r>
            <a:r>
              <a:rPr lang="en-US" sz="3600" dirty="0" smtClean="0">
                <a:solidFill>
                  <a:srgbClr val="000000"/>
                </a:solidFill>
                <a:latin typeface="Calibri" charset="0"/>
                <a:ea typeface="黑体" pitchFamily="49" charset="-122"/>
                <a:cs typeface="Times New Roman" pitchFamily="16" charset="0"/>
              </a:rPr>
              <a:t>4</a:t>
            </a:r>
            <a:r>
              <a:rPr lang="en-US" altLang="zh-CN" sz="3600" dirty="0" smtClean="0">
                <a:solidFill>
                  <a:srgbClr val="000000"/>
                </a:solidFill>
                <a:latin typeface="Calibri" charset="0"/>
                <a:ea typeface="黑体" pitchFamily="49" charset="-122"/>
                <a:cs typeface="Times New Roman" pitchFamily="16" charset="0"/>
              </a:rPr>
              <a:t>—</a:t>
            </a:r>
            <a:r>
              <a:rPr lang="zh-CN" altLang="en-US" sz="3600" dirty="0" smtClean="0">
                <a:solidFill>
                  <a:srgbClr val="000000"/>
                </a:solidFill>
                <a:latin typeface="Calibri" charset="0"/>
                <a:ea typeface="黑体" pitchFamily="49" charset="-122"/>
                <a:cs typeface="Times New Roman" pitchFamily="16" charset="0"/>
              </a:rPr>
              <a:t>索引所有元素</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0" y="1428736"/>
            <a:ext cx="892971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a:t>
            </a:r>
            <a:r>
              <a:rPr lang="zh-CN" altLang="en-US" sz="2200" dirty="0" smtClean="0">
                <a:solidFill>
                  <a:srgbClr val="000000"/>
                </a:solidFill>
                <a:latin typeface="Calibri" charset="0"/>
                <a:ea typeface="黑体" pitchFamily="49" charset="-122"/>
                <a:cs typeface="Times New Roman" pitchFamily="16" charset="0"/>
              </a:rPr>
              <a:t>索引所有元素是限制最少的方法，也存在下列问题：</a:t>
            </a:r>
            <a:endParaRPr lang="en-US"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很多</a:t>
            </a:r>
            <a:r>
              <a:rPr lang="en-US" altLang="zh-CN" sz="2200" dirty="0" smtClean="0">
                <a:solidFill>
                  <a:schemeClr val="tx1"/>
                </a:solidFill>
                <a:ea typeface="黑体" pitchFamily="49" charset="-122"/>
              </a:rPr>
              <a:t>XML</a:t>
            </a:r>
            <a:r>
              <a:rPr lang="zh-CN" altLang="zh-CN" sz="2200" dirty="0" smtClean="0">
                <a:solidFill>
                  <a:schemeClr val="tx1"/>
                </a:solidFill>
                <a:ea typeface="黑体" pitchFamily="49" charset="-122"/>
              </a:rPr>
              <a:t>元素并不是有意义的搜索结果，比如，排版相关的元素（如</a:t>
            </a:r>
            <a:r>
              <a:rPr lang="en-US" altLang="zh-CN" sz="2200" dirty="0" smtClean="0">
                <a:solidFill>
                  <a:schemeClr val="tx1"/>
                </a:solidFill>
                <a:ea typeface="黑体" pitchFamily="49" charset="-122"/>
              </a:rPr>
              <a:t>&lt;b&gt;definitely&lt;/b&gt;</a:t>
            </a:r>
            <a:r>
              <a:rPr lang="zh-CN" altLang="zh-CN" sz="2200" dirty="0" smtClean="0">
                <a:solidFill>
                  <a:schemeClr val="tx1"/>
                </a:solidFill>
                <a:ea typeface="黑体" pitchFamily="49" charset="-122"/>
              </a:rPr>
              <a:t>）或者不能脱离上下文进行单独解释的</a:t>
            </a:r>
            <a:r>
              <a:rPr lang="en-US" altLang="zh-CN" sz="2200" dirty="0" smtClean="0">
                <a:solidFill>
                  <a:schemeClr val="tx1"/>
                </a:solidFill>
                <a:ea typeface="黑体" pitchFamily="49" charset="-122"/>
              </a:rPr>
              <a:t>ISBN</a:t>
            </a:r>
            <a:r>
              <a:rPr lang="zh-CN" altLang="zh-CN" sz="2200" dirty="0" smtClean="0">
                <a:solidFill>
                  <a:schemeClr val="tx1"/>
                </a:solidFill>
                <a:ea typeface="黑体" pitchFamily="49" charset="-122"/>
              </a:rPr>
              <a:t>书号等</a:t>
            </a:r>
            <a:endParaRPr lang="en-US" altLang="zh-CN" sz="2200" dirty="0" smtClean="0">
              <a:solidFill>
                <a:schemeClr val="tx1"/>
              </a:solidFill>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对所有元素建立索引也意味着搜索结果将会有高度的冗余性。</a:t>
            </a:r>
            <a:endParaRPr lang="en-US" sz="2200" dirty="0" smtClean="0">
              <a:solidFill>
                <a:schemeClr val="tx1"/>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ea typeface="黑体" pitchFamily="49" charset="-122"/>
                <a:cs typeface="Times New Roman" pitchFamily="16" charset="0"/>
              </a:rPr>
              <a:t>	We call elements that are contained within each other </a:t>
            </a:r>
            <a:r>
              <a:rPr lang="en-US" sz="2200" b="1" dirty="0" smtClean="0">
                <a:solidFill>
                  <a:srgbClr val="000000"/>
                </a:solidFill>
                <a:latin typeface="Calibri" charset="0"/>
                <a:ea typeface="黑体" pitchFamily="49" charset="-122"/>
                <a:cs typeface="Times New Roman" pitchFamily="16" charset="0"/>
              </a:rPr>
              <a:t>nested elements</a:t>
            </a:r>
            <a:r>
              <a:rPr lang="en-US" sz="2200" dirty="0" smtClean="0">
                <a:solidFill>
                  <a:srgbClr val="000000"/>
                </a:solidFill>
                <a:latin typeface="Calibri" charset="0"/>
                <a:ea typeface="黑体" pitchFamily="49" charset="-122"/>
                <a:cs typeface="Times New Roman" pitchFamily="16" charset="0"/>
              </a:rPr>
              <a:t>.</a:t>
            </a:r>
            <a:r>
              <a:rPr lang="zh-CN" altLang="zh-CN" sz="2200" dirty="0" smtClean="0">
                <a:solidFill>
                  <a:schemeClr val="tx1"/>
                </a:solidFill>
                <a:ea typeface="黑体" pitchFamily="49" charset="-122"/>
              </a:rPr>
              <a:t>元素之间互相包含的关系称为嵌套（</a:t>
            </a:r>
            <a:r>
              <a:rPr lang="en-US" altLang="zh-CN" sz="2200" dirty="0" smtClean="0">
                <a:solidFill>
                  <a:schemeClr val="tx1"/>
                </a:solidFill>
                <a:ea typeface="黑体" pitchFamily="49" charset="-122"/>
              </a:rPr>
              <a:t>nested</a:t>
            </a:r>
            <a:r>
              <a:rPr lang="zh-CN" altLang="zh-CN" sz="2200" dirty="0" smtClean="0">
                <a:solidFill>
                  <a:schemeClr val="tx1"/>
                </a:solidFill>
                <a:ea typeface="黑体" pitchFamily="49" charset="-122"/>
              </a:rPr>
              <a:t>）。对用户而言，在返回结果中包含冗余的嵌套元素则显得不太友好</a:t>
            </a:r>
            <a:endParaRPr lang="en-US" sz="2200" dirty="0" smtClean="0">
              <a:solidFill>
                <a:schemeClr val="tx1"/>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graphicFrame>
        <p:nvGraphicFramePr>
          <p:cNvPr id="6" name="Table 5"/>
          <p:cNvGraphicFramePr>
            <a:graphicFrameLocks noGrp="1"/>
          </p:cNvGraphicFramePr>
          <p:nvPr/>
        </p:nvGraphicFramePr>
        <p:xfrm>
          <a:off x="428596" y="3429000"/>
          <a:ext cx="8215370" cy="1946276"/>
        </p:xfrm>
        <a:graphic>
          <a:graphicData uri="http://schemas.openxmlformats.org/drawingml/2006/table">
            <a:tbl>
              <a:tblPr firstRow="1" bandRow="1">
                <a:tableStyleId>{5C22544A-7EE6-4342-B048-85BDC9FD1C3A}</a:tableStyleId>
              </a:tblPr>
              <a:tblGrid>
                <a:gridCol w="8215370"/>
              </a:tblGrid>
              <a:tr h="513716">
                <a:tc>
                  <a:txBody>
                    <a:bodyPr/>
                    <a:lstStyle/>
                    <a:p>
                      <a:r>
                        <a:rPr lang="zh-CN" altLang="en-US" sz="2400" b="0" dirty="0" smtClean="0">
                          <a:solidFill>
                            <a:schemeClr val="bg1"/>
                          </a:solidFill>
                        </a:rPr>
                        <a:t>例子</a:t>
                      </a:r>
                      <a:endParaRPr lang="de-DE" sz="2400" b="0" dirty="0">
                        <a:solidFill>
                          <a:schemeClr val="bg1"/>
                        </a:solidFill>
                      </a:endParaRPr>
                    </a:p>
                  </a:txBody>
                  <a:tcPr>
                    <a:solidFill>
                      <a:srgbClr val="2A7041"/>
                    </a:solidFill>
                  </a:tcPr>
                </a:tc>
              </a:tr>
              <a:tr h="513716">
                <a:tc>
                  <a:txBody>
                    <a:bodyPr/>
                    <a:lstStyle/>
                    <a:p>
                      <a:r>
                        <a:rPr lang="zh-CN" altLang="zh-CN" sz="2200" kern="1200" dirty="0" smtClean="0">
                          <a:solidFill>
                            <a:schemeClr val="dk1"/>
                          </a:solidFill>
                          <a:latin typeface="+mn-lt"/>
                          <a:ea typeface="+mn-ea"/>
                          <a:cs typeface="+mn-cs"/>
                        </a:rPr>
                        <a:t>查询</a:t>
                      </a:r>
                      <a:r>
                        <a:rPr lang="en-US" altLang="zh-CN" sz="2200" kern="1200" dirty="0" smtClean="0">
                          <a:solidFill>
                            <a:schemeClr val="dk1"/>
                          </a:solidFill>
                          <a:latin typeface="+mn-lt"/>
                          <a:ea typeface="+mn-ea"/>
                          <a:cs typeface="+mn-cs"/>
                        </a:rPr>
                        <a:t>Macbeth’s castle</a:t>
                      </a:r>
                      <a:r>
                        <a:rPr lang="zh-CN" altLang="zh-CN" sz="2200" kern="1200" dirty="0" smtClean="0">
                          <a:solidFill>
                            <a:schemeClr val="dk1"/>
                          </a:solidFill>
                          <a:latin typeface="+mn-lt"/>
                          <a:ea typeface="+mn-ea"/>
                          <a:cs typeface="+mn-cs"/>
                        </a:rPr>
                        <a:t>，我们会返回从根节点到</a:t>
                      </a:r>
                      <a:r>
                        <a:rPr lang="en-US" altLang="zh-CN" sz="2200" kern="1200" dirty="0" smtClean="0">
                          <a:solidFill>
                            <a:schemeClr val="dk1"/>
                          </a:solidFill>
                          <a:latin typeface="+mn-lt"/>
                          <a:ea typeface="+mn-ea"/>
                          <a:cs typeface="+mn-cs"/>
                        </a:rPr>
                        <a:t>Macbeth’s castle</a:t>
                      </a:r>
                      <a:r>
                        <a:rPr lang="zh-CN" altLang="zh-CN" sz="2200" kern="1200" dirty="0" smtClean="0">
                          <a:solidFill>
                            <a:schemeClr val="dk1"/>
                          </a:solidFill>
                          <a:latin typeface="+mn-lt"/>
                          <a:ea typeface="+mn-ea"/>
                          <a:cs typeface="+mn-cs"/>
                        </a:rPr>
                        <a:t>路径上的所有</a:t>
                      </a:r>
                      <a:r>
                        <a:rPr lang="en-US" altLang="zh-CN" sz="2200" kern="1200" dirty="0" smtClean="0">
                          <a:solidFill>
                            <a:schemeClr val="dk1"/>
                          </a:solidFill>
                          <a:latin typeface="+mn-lt"/>
                          <a:ea typeface="+mn-ea"/>
                          <a:cs typeface="+mn-cs"/>
                        </a:rPr>
                        <a:t>play</a:t>
                      </a:r>
                      <a:r>
                        <a:rPr lang="zh-CN" altLang="zh-CN" sz="2200" kern="1200" dirty="0" smtClean="0">
                          <a:solidFill>
                            <a:schemeClr val="dk1"/>
                          </a:solidFill>
                          <a:latin typeface="+mn-lt"/>
                          <a:ea typeface="+mn-ea"/>
                          <a:cs typeface="+mn-cs"/>
                        </a:rPr>
                        <a:t>、</a:t>
                      </a:r>
                      <a:r>
                        <a:rPr lang="en-US" altLang="zh-CN" sz="2200" kern="1200" dirty="0" smtClean="0">
                          <a:solidFill>
                            <a:schemeClr val="dk1"/>
                          </a:solidFill>
                          <a:latin typeface="+mn-lt"/>
                          <a:ea typeface="+mn-ea"/>
                          <a:cs typeface="+mn-cs"/>
                        </a:rPr>
                        <a:t>act</a:t>
                      </a:r>
                      <a:r>
                        <a:rPr lang="zh-CN" altLang="zh-CN" sz="2200" kern="1200" dirty="0" smtClean="0">
                          <a:solidFill>
                            <a:schemeClr val="dk1"/>
                          </a:solidFill>
                          <a:latin typeface="+mn-lt"/>
                          <a:ea typeface="+mn-ea"/>
                          <a:cs typeface="+mn-cs"/>
                        </a:rPr>
                        <a:t>、</a:t>
                      </a:r>
                      <a:r>
                        <a:rPr lang="en-US" altLang="zh-CN" sz="2200" kern="1200" dirty="0" smtClean="0">
                          <a:solidFill>
                            <a:schemeClr val="dk1"/>
                          </a:solidFill>
                          <a:latin typeface="+mn-lt"/>
                          <a:ea typeface="+mn-ea"/>
                          <a:cs typeface="+mn-cs"/>
                        </a:rPr>
                        <a:t>scene</a:t>
                      </a:r>
                      <a:r>
                        <a:rPr lang="zh-CN" altLang="zh-CN" sz="2200" kern="1200" dirty="0" smtClean="0">
                          <a:solidFill>
                            <a:schemeClr val="dk1"/>
                          </a:solidFill>
                          <a:latin typeface="+mn-lt"/>
                          <a:ea typeface="+mn-ea"/>
                          <a:cs typeface="+mn-cs"/>
                        </a:rPr>
                        <a:t>和</a:t>
                      </a:r>
                      <a:r>
                        <a:rPr lang="en-US" altLang="zh-CN" sz="2200" kern="1200" dirty="0" smtClean="0">
                          <a:solidFill>
                            <a:schemeClr val="dk1"/>
                          </a:solidFill>
                          <a:latin typeface="+mn-lt"/>
                          <a:ea typeface="+mn-ea"/>
                          <a:cs typeface="+mn-cs"/>
                        </a:rPr>
                        <a:t>title</a:t>
                      </a:r>
                      <a:r>
                        <a:rPr lang="zh-CN" altLang="zh-CN" sz="2200" kern="1200" dirty="0" smtClean="0">
                          <a:solidFill>
                            <a:schemeClr val="dk1"/>
                          </a:solidFill>
                          <a:latin typeface="+mn-lt"/>
                          <a:ea typeface="+mn-ea"/>
                          <a:cs typeface="+mn-cs"/>
                        </a:rPr>
                        <a:t>元素。此时，叶节点在结果集合中会出现</a:t>
                      </a:r>
                      <a:r>
                        <a:rPr lang="en-US" altLang="zh-CN" sz="2200" kern="1200" dirty="0" smtClean="0">
                          <a:solidFill>
                            <a:schemeClr val="dk1"/>
                          </a:solidFill>
                          <a:latin typeface="+mn-lt"/>
                          <a:ea typeface="+mn-ea"/>
                          <a:cs typeface="+mn-cs"/>
                        </a:rPr>
                        <a:t>4</a:t>
                      </a:r>
                      <a:r>
                        <a:rPr lang="zh-CN" altLang="zh-CN" sz="2200" kern="1200" dirty="0" smtClean="0">
                          <a:solidFill>
                            <a:schemeClr val="dk1"/>
                          </a:solidFill>
                          <a:latin typeface="+mn-lt"/>
                          <a:ea typeface="+mn-ea"/>
                          <a:cs typeface="+mn-cs"/>
                        </a:rPr>
                        <a:t>次，其中</a:t>
                      </a:r>
                      <a:r>
                        <a:rPr lang="en-US" altLang="zh-CN" sz="2200" kern="1200" dirty="0" smtClean="0">
                          <a:solidFill>
                            <a:schemeClr val="dk1"/>
                          </a:solidFill>
                          <a:latin typeface="+mn-lt"/>
                          <a:ea typeface="+mn-ea"/>
                          <a:cs typeface="+mn-cs"/>
                        </a:rPr>
                        <a:t>1</a:t>
                      </a:r>
                      <a:r>
                        <a:rPr lang="zh-CN" altLang="zh-CN" sz="2200" kern="1200" dirty="0" smtClean="0">
                          <a:solidFill>
                            <a:schemeClr val="dk1"/>
                          </a:solidFill>
                          <a:latin typeface="+mn-lt"/>
                          <a:ea typeface="+mn-ea"/>
                          <a:cs typeface="+mn-cs"/>
                        </a:rPr>
                        <a:t>次是作为索引对象直接出现的，而其他</a:t>
                      </a:r>
                      <a:r>
                        <a:rPr lang="en-US" altLang="zh-CN" sz="2200" kern="1200" dirty="0" smtClean="0">
                          <a:solidFill>
                            <a:schemeClr val="dk1"/>
                          </a:solidFill>
                          <a:latin typeface="+mn-lt"/>
                          <a:ea typeface="+mn-ea"/>
                          <a:cs typeface="+mn-cs"/>
                        </a:rPr>
                        <a:t>3</a:t>
                      </a:r>
                      <a:r>
                        <a:rPr lang="zh-CN" altLang="zh-CN" sz="2200" kern="1200" dirty="0" smtClean="0">
                          <a:solidFill>
                            <a:schemeClr val="dk1"/>
                          </a:solidFill>
                          <a:latin typeface="+mn-lt"/>
                          <a:ea typeface="+mn-ea"/>
                          <a:cs typeface="+mn-cs"/>
                        </a:rPr>
                        <a:t>次是作为其他元素的一部分出现的</a:t>
                      </a:r>
                      <a:endParaRPr lang="de-DE" sz="2200" dirty="0">
                        <a:solidFill>
                          <a:schemeClr val="tx1"/>
                        </a:solidFill>
                      </a:endParaRPr>
                    </a:p>
                  </a:txBody>
                  <a:tcPr>
                    <a:solidFill>
                      <a:schemeClr val="bg2">
                        <a:lumMod val="20000"/>
                        <a:lumOff val="80000"/>
                      </a:schemeClr>
                    </a:solidFill>
                  </a:tcPr>
                </a:tc>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314647" y="1484784"/>
            <a:ext cx="8505825" cy="5083175"/>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mn-ea"/>
                <a:ea typeface="+mn-ea"/>
              </a:rPr>
              <a:t>上一讲回顾</a:t>
            </a:r>
            <a:r>
              <a:rPr lang="en-US" sz="3400" dirty="0" smtClean="0">
                <a:solidFill>
                  <a:srgbClr val="336699"/>
                </a:solidFill>
                <a:latin typeface="黑体" pitchFamily="49" charset="-122"/>
                <a:ea typeface="黑体" pitchFamily="49" charset="-122"/>
              </a:rPr>
              <a:t> </a:t>
            </a: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简介</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基本的</a:t>
            </a:r>
            <a:r>
              <a:rPr lang="en-US" altLang="zh-CN" sz="3400" dirty="0" smtClean="0">
                <a:solidFill>
                  <a:schemeClr val="tx2">
                    <a:lumMod val="20000"/>
                    <a:lumOff val="80000"/>
                  </a:schemeClr>
                </a:solidFill>
                <a:latin typeface="+mn-ea"/>
                <a:ea typeface="+mn-ea"/>
              </a:rPr>
              <a:t>XML</a:t>
            </a:r>
            <a:r>
              <a:rPr lang="zh-CN" altLang="en-US" sz="3400" dirty="0" smtClean="0">
                <a:solidFill>
                  <a:schemeClr val="tx2">
                    <a:lumMod val="20000"/>
                    <a:lumOff val="80000"/>
                  </a:schemeClr>
                </a:solidFill>
                <a:latin typeface="+mn-ea"/>
                <a:ea typeface="+mn-ea"/>
              </a:rPr>
              <a:t>概念</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n-ea"/>
                <a:ea typeface="+mn-ea"/>
              </a:rPr>
              <a:t>XML IR</a:t>
            </a:r>
            <a:r>
              <a:rPr lang="zh-CN" altLang="en-US" sz="3400" dirty="0" smtClean="0">
                <a:solidFill>
                  <a:schemeClr val="tx2">
                    <a:lumMod val="20000"/>
                    <a:lumOff val="80000"/>
                  </a:schemeClr>
                </a:solidFill>
                <a:latin typeface="+mn-ea"/>
                <a:ea typeface="+mn-ea"/>
              </a:rPr>
              <a:t>中的挑战</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n-ea"/>
                <a:ea typeface="+mn-ea"/>
              </a:rPr>
              <a:t>基于向量空间模型的</a:t>
            </a:r>
            <a:r>
              <a:rPr lang="en-US" altLang="zh-CN" sz="3400" dirty="0" smtClean="0">
                <a:solidFill>
                  <a:schemeClr val="tx2">
                    <a:lumMod val="20000"/>
                    <a:lumOff val="80000"/>
                  </a:schemeClr>
                </a:solidFill>
                <a:latin typeface="+mn-ea"/>
                <a:ea typeface="+mn-ea"/>
              </a:rPr>
              <a:t>XML IR</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n-ea"/>
                <a:ea typeface="黑体" pitchFamily="49" charset="-122"/>
              </a:rPr>
              <a:t>XML IR</a:t>
            </a:r>
            <a:r>
              <a:rPr lang="zh-CN" altLang="en-US" sz="3400" dirty="0" smtClean="0">
                <a:solidFill>
                  <a:schemeClr val="tx2">
                    <a:lumMod val="20000"/>
                    <a:lumOff val="80000"/>
                  </a:schemeClr>
                </a:solidFill>
                <a:latin typeface="+mn-ea"/>
                <a:ea typeface="+mn-ea"/>
              </a:rPr>
              <a:t>评价</a:t>
            </a:r>
            <a:endParaRPr lang="en-US" sz="3400" dirty="0">
              <a:solidFill>
                <a:schemeClr val="tx2">
                  <a:lumMod val="20000"/>
                  <a:lumOff val="80000"/>
                </a:schemeClr>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挑战</a:t>
            </a:r>
            <a:r>
              <a:rPr lang="en-US" altLang="zh-CN" sz="3600" dirty="0" smtClean="0">
                <a:solidFill>
                  <a:srgbClr val="000000"/>
                </a:solidFill>
                <a:latin typeface="Calibri" charset="0"/>
                <a:ea typeface="黑体" pitchFamily="49" charset="-122"/>
                <a:cs typeface="Times New Roman" pitchFamily="16" charset="0"/>
              </a:rPr>
              <a:t>3</a:t>
            </a:r>
            <a:r>
              <a:rPr lang="zh-CN" altLang="en-US" sz="3600" dirty="0" smtClean="0">
                <a:solidFill>
                  <a:srgbClr val="000000"/>
                </a:solidFill>
                <a:latin typeface="Calibri" charset="0"/>
                <a:ea typeface="黑体" pitchFamily="49" charset="-122"/>
                <a:cs typeface="Times New Roman" pitchFamily="16" charset="0"/>
              </a:rPr>
              <a:t>：元素嵌套</a:t>
            </a:r>
            <a:endParaRPr lang="en-US" sz="3600" dirty="0">
              <a:solidFill>
                <a:srgbClr val="000000"/>
              </a:solidFill>
              <a:latin typeface="Calibri" charset="0"/>
              <a:ea typeface="黑体" pitchFamily="49" charset="-122"/>
            </a:endParaRPr>
          </a:p>
        </p:txBody>
      </p:sp>
      <p:sp>
        <p:nvSpPr>
          <p:cNvPr id="4" name="Text Box 3"/>
          <p:cNvSpPr txBox="1">
            <a:spLocks noChangeArrowheads="1"/>
          </p:cNvSpPr>
          <p:nvPr/>
        </p:nvSpPr>
        <p:spPr bwMode="auto">
          <a:xfrm>
            <a:off x="357158" y="1500174"/>
            <a:ext cx="8786842" cy="5011739"/>
          </a:xfrm>
          <a:prstGeom prst="rect">
            <a:avLst/>
          </a:prstGeom>
          <a:noFill/>
          <a:ln w="9525">
            <a:noFill/>
            <a:round/>
            <a:headEnd/>
            <a:tailEnd/>
          </a:ln>
        </p:spPr>
        <p:txBody>
          <a:bodyPr/>
          <a:lstStyle/>
          <a:p>
            <a:pPr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针对元素嵌套所造成的冗余性，普遍的做法是对返回元素进行限制。这些限制策略包括： </a:t>
            </a:r>
            <a:r>
              <a:rPr lang="zh-CN" altLang="en-US" dirty="0" smtClean="0">
                <a:solidFill>
                  <a:schemeClr val="tx1"/>
                </a:solidFill>
                <a:ea typeface="黑体" pitchFamily="49" charset="-122"/>
              </a:rPr>
              <a:t>这些限制策略包括：</a:t>
            </a:r>
            <a:endParaRPr lang="en-US" dirty="0" smtClean="0">
              <a:solidFill>
                <a:schemeClr val="tx1"/>
              </a:solidFill>
              <a:latin typeface="Calibri"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忽略所有的小元素</a:t>
            </a:r>
            <a:endParaRPr lang="en-US" dirty="0" smtClean="0">
              <a:solidFill>
                <a:schemeClr val="tx1"/>
              </a:solidFill>
              <a:latin typeface="Calibri"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忽略用户不会浏览的所有元素类型（这需要记录当前</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检索系统的运行日志信息</a:t>
            </a:r>
            <a:endParaRPr lang="en-US" dirty="0" smtClean="0">
              <a:solidFill>
                <a:schemeClr val="tx1"/>
              </a:solidFill>
              <a:latin typeface="Calibri" charset="0"/>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忽略通常被评估者判定为不相关性的元素类型（如果有相关性判定的话） </a:t>
            </a:r>
            <a:endParaRPr lang="en-US" altLang="zh-CN" dirty="0" smtClean="0">
              <a:solidFill>
                <a:schemeClr val="tx1"/>
              </a:solidFill>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只保留系统设计人员或图书馆员认定为有用的检索结果所对应的元素类型</a:t>
            </a:r>
            <a:endParaRPr lang="en-US" altLang="zh-CN" dirty="0" smtClean="0">
              <a:solidFill>
                <a:schemeClr val="tx1"/>
              </a:solidFill>
              <a:ea typeface="黑体" pitchFamily="49" charset="-122"/>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dirty="0" smtClean="0">
              <a:solidFill>
                <a:schemeClr val="tx1"/>
              </a:solidFill>
              <a:ea typeface="黑体" pitchFamily="49" charset="-122"/>
            </a:endParaRPr>
          </a:p>
          <a:p>
            <a:pPr marL="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在大部分上述方法中，结果集中仍然包含嵌套元素</a:t>
            </a:r>
            <a:r>
              <a:rPr lang="zh-CN" altLang="en-US" dirty="0" smtClean="0">
                <a:solidFill>
                  <a:schemeClr val="tx1"/>
                </a:solidFill>
                <a:ea typeface="黑体" pitchFamily="49" charset="-122"/>
              </a:rPr>
              <a:t>。</a:t>
            </a:r>
            <a:endParaRPr lang="en-US" dirty="0">
              <a:solidFill>
                <a:schemeClr val="tx1"/>
              </a:solidFill>
              <a:latin typeface="Calibri" charset="0"/>
              <a:ea typeface="黑体" pitchFamily="49" charset="-122"/>
            </a:endParaRPr>
          </a:p>
        </p:txBody>
      </p:sp>
      <p:sp>
        <p:nvSpPr>
          <p:cNvPr id="5" name="Slide Number Placeholder 4"/>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挑战</a:t>
            </a:r>
            <a:r>
              <a:rPr lang="en-US" altLang="zh-CN" sz="3600" dirty="0" smtClean="0">
                <a:solidFill>
                  <a:srgbClr val="000000"/>
                </a:solidFill>
                <a:latin typeface="Calibri" charset="0"/>
                <a:ea typeface="黑体" pitchFamily="49" charset="-122"/>
                <a:cs typeface="Times New Roman" pitchFamily="16" charset="0"/>
              </a:rPr>
              <a:t>3</a:t>
            </a:r>
            <a:r>
              <a:rPr lang="zh-CN" altLang="en-US" sz="3600" dirty="0" smtClean="0">
                <a:solidFill>
                  <a:srgbClr val="000000"/>
                </a:solidFill>
                <a:latin typeface="Calibri" charset="0"/>
                <a:ea typeface="黑体" pitchFamily="49" charset="-122"/>
                <a:cs typeface="Times New Roman" pitchFamily="16" charset="0"/>
              </a:rPr>
              <a:t>：元素嵌套</a:t>
            </a:r>
            <a:endParaRPr lang="en-US" altLang="zh-CN" sz="3600" dirty="0">
              <a:solidFill>
                <a:srgbClr val="000000"/>
              </a:solidFill>
              <a:latin typeface="Calibri" charset="0"/>
              <a:ea typeface="黑体" pitchFamily="49" charset="-122"/>
            </a:endParaRPr>
          </a:p>
        </p:txBody>
      </p:sp>
      <p:sp>
        <p:nvSpPr>
          <p:cNvPr id="4" name="Text Box 3"/>
          <p:cNvSpPr txBox="1">
            <a:spLocks noChangeArrowheads="1"/>
          </p:cNvSpPr>
          <p:nvPr/>
        </p:nvSpPr>
        <p:spPr bwMode="auto">
          <a:xfrm>
            <a:off x="138113" y="1500174"/>
            <a:ext cx="9005887" cy="5357826"/>
          </a:xfrm>
          <a:prstGeom prst="rect">
            <a:avLst/>
          </a:prstGeom>
          <a:noFill/>
          <a:ln w="9525">
            <a:noFill/>
            <a:round/>
            <a:headEnd/>
            <a:tailEnd/>
          </a:ln>
        </p:spPr>
        <p:txBody>
          <a:bodyPr/>
          <a:lstStyle/>
          <a:p>
            <a:r>
              <a:rPr lang="zh-CN" altLang="en-US" dirty="0" smtClean="0">
                <a:solidFill>
                  <a:schemeClr val="tx1"/>
                </a:solidFill>
                <a:latin typeface="Calibri"/>
                <a:ea typeface="黑体" pitchFamily="49" charset="-122"/>
              </a:rPr>
              <a:t>进一步的处理策略</a:t>
            </a:r>
            <a:r>
              <a:rPr lang="de-DE" dirty="0" smtClean="0">
                <a:solidFill>
                  <a:schemeClr val="tx1"/>
                </a:solidFill>
                <a:latin typeface="Calibri"/>
                <a:ea typeface="黑体" pitchFamily="49" charset="-122"/>
              </a:rPr>
              <a:t>: </a:t>
            </a: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可以通过一个后处理过程来去掉某些元素，从而降低索引结果的冗余性</a:t>
            </a:r>
            <a:endParaRPr lang="en-US" dirty="0" smtClean="0">
              <a:solidFill>
                <a:schemeClr val="tx1"/>
              </a:solidFill>
              <a:latin typeface="Calibri" charset="0"/>
              <a:ea typeface="黑体" pitchFamily="49" charset="-122"/>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在结果列表中将多个嵌套元素折叠起来，并通过对查询词项进行高亮显示（</a:t>
            </a:r>
            <a:r>
              <a:rPr lang="en-US" altLang="zh-CN" dirty="0" smtClean="0">
                <a:solidFill>
                  <a:schemeClr val="tx1"/>
                </a:solidFill>
                <a:ea typeface="黑体" pitchFamily="49" charset="-122"/>
              </a:rPr>
              <a:t>highlighting</a:t>
            </a:r>
            <a:r>
              <a:rPr lang="zh-CN" altLang="zh-CN" dirty="0" smtClean="0">
                <a:solidFill>
                  <a:schemeClr val="tx1"/>
                </a:solidFill>
                <a:ea typeface="黑体" pitchFamily="49" charset="-122"/>
              </a:rPr>
              <a:t>）来吸引用户关注相关段落</a:t>
            </a:r>
            <a:r>
              <a:rPr lang="de-DE" dirty="0" smtClean="0">
                <a:solidFill>
                  <a:schemeClr val="tx1"/>
                </a:solidFill>
                <a:latin typeface="Calibri"/>
                <a:ea typeface="黑体" pitchFamily="49" charset="-122"/>
              </a:rPr>
              <a:t> </a:t>
            </a:r>
          </a:p>
          <a:p>
            <a:endParaRPr lang="de-DE" dirty="0" smtClean="0">
              <a:solidFill>
                <a:schemeClr val="tx1"/>
              </a:solidFill>
              <a:latin typeface="Calibri"/>
              <a:ea typeface="黑体" pitchFamily="49" charset="-122"/>
            </a:endParaRPr>
          </a:p>
        </p:txBody>
      </p:sp>
      <p:graphicFrame>
        <p:nvGraphicFramePr>
          <p:cNvPr id="5" name="Table 4"/>
          <p:cNvGraphicFramePr>
            <a:graphicFrameLocks noGrp="1"/>
          </p:cNvGraphicFramePr>
          <p:nvPr/>
        </p:nvGraphicFramePr>
        <p:xfrm>
          <a:off x="251520" y="3938864"/>
          <a:ext cx="8715404" cy="2370456"/>
        </p:xfrm>
        <a:graphic>
          <a:graphicData uri="http://schemas.openxmlformats.org/drawingml/2006/table">
            <a:tbl>
              <a:tblPr firstRow="1" bandRow="1">
                <a:tableStyleId>{5C22544A-7EE6-4342-B048-85BDC9FD1C3A}</a:tableStyleId>
              </a:tblPr>
              <a:tblGrid>
                <a:gridCol w="8715404"/>
              </a:tblGrid>
              <a:tr h="513716">
                <a:tc>
                  <a:txBody>
                    <a:bodyPr/>
                    <a:lstStyle/>
                    <a:p>
                      <a:r>
                        <a:rPr lang="zh-CN" altLang="en-US" sz="2400" b="1" dirty="0" smtClean="0">
                          <a:solidFill>
                            <a:schemeClr val="bg1"/>
                          </a:solidFill>
                          <a:latin typeface="+mn-lt"/>
                        </a:rPr>
                        <a:t>高亮显示</a:t>
                      </a:r>
                      <a:endParaRPr lang="de-DE" sz="2400" b="0" dirty="0">
                        <a:solidFill>
                          <a:schemeClr val="bg1"/>
                        </a:solidFill>
                      </a:endParaRPr>
                    </a:p>
                  </a:txBody>
                  <a:tcPr>
                    <a:solidFill>
                      <a:srgbClr val="336699"/>
                    </a:solidFill>
                  </a:tcPr>
                </a:tc>
              </a:tr>
              <a:tr h="513716">
                <a:tc>
                  <a: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latin typeface="+mn-lt"/>
                        </a:rPr>
                        <a:t>好处</a:t>
                      </a:r>
                      <a:r>
                        <a:rPr lang="en-US" sz="2200" dirty="0" smtClean="0">
                          <a:solidFill>
                            <a:schemeClr val="tx1"/>
                          </a:solidFill>
                          <a:latin typeface="+mn-lt"/>
                        </a:rPr>
                        <a:t> 1: </a:t>
                      </a:r>
                      <a:r>
                        <a:rPr lang="zh-CN" altLang="en-US" sz="2200" dirty="0" smtClean="0">
                          <a:solidFill>
                            <a:schemeClr val="tx1"/>
                          </a:solidFill>
                          <a:latin typeface="+mn-lt"/>
                        </a:rPr>
                        <a:t>允许用户扫描中等规模的元素</a:t>
                      </a:r>
                      <a:r>
                        <a:rPr lang="en-US" sz="2200" dirty="0" smtClean="0">
                          <a:solidFill>
                            <a:schemeClr val="tx1"/>
                          </a:solidFill>
                          <a:latin typeface="+mn-lt"/>
                        </a:rPr>
                        <a:t> (</a:t>
                      </a:r>
                      <a:r>
                        <a:rPr lang="zh-CN" altLang="en-US" sz="2200" dirty="0" smtClean="0">
                          <a:solidFill>
                            <a:schemeClr val="tx1"/>
                          </a:solidFill>
                          <a:latin typeface="+mn-lt"/>
                        </a:rPr>
                        <a:t>如</a:t>
                      </a:r>
                      <a:r>
                        <a:rPr lang="en-US" sz="2200" dirty="0" smtClean="0">
                          <a:solidFill>
                            <a:schemeClr val="tx1"/>
                          </a:solidFill>
                          <a:latin typeface="+mn-lt"/>
                        </a:rPr>
                        <a:t> section)</a:t>
                      </a:r>
                      <a:r>
                        <a:rPr lang="zh-CN" altLang="en-US" sz="2200" dirty="0" smtClean="0">
                          <a:solidFill>
                            <a:schemeClr val="tx1"/>
                          </a:solidFill>
                          <a:latin typeface="+mn-lt"/>
                        </a:rPr>
                        <a:t>，因此，如果</a:t>
                      </a:r>
                      <a:r>
                        <a:rPr lang="en-US" altLang="zh-CN" sz="2200" dirty="0" smtClean="0">
                          <a:solidFill>
                            <a:schemeClr val="tx1"/>
                          </a:solidFill>
                          <a:latin typeface="+mn-lt"/>
                        </a:rPr>
                        <a:t>section</a:t>
                      </a:r>
                      <a:r>
                        <a:rPr lang="zh-CN" altLang="en-US" sz="2200" dirty="0" smtClean="0">
                          <a:solidFill>
                            <a:schemeClr val="tx1"/>
                          </a:solidFill>
                          <a:latin typeface="+mn-lt"/>
                        </a:rPr>
                        <a:t>和</a:t>
                      </a:r>
                      <a:r>
                        <a:rPr lang="en-US" sz="2200" dirty="0" smtClean="0">
                          <a:solidFill>
                            <a:schemeClr val="tx1"/>
                          </a:solidFill>
                          <a:latin typeface="+mn-lt"/>
                        </a:rPr>
                        <a:t>paragraph</a:t>
                      </a:r>
                      <a:r>
                        <a:rPr lang="zh-CN" altLang="en-US" sz="2200" dirty="0" smtClean="0">
                          <a:solidFill>
                            <a:schemeClr val="tx1"/>
                          </a:solidFill>
                          <a:latin typeface="+mn-lt"/>
                        </a:rPr>
                        <a:t>都出现在结果列表中，那么显示</a:t>
                      </a:r>
                      <a:r>
                        <a:rPr lang="en-US" altLang="zh-CN" sz="2200" dirty="0" smtClean="0">
                          <a:solidFill>
                            <a:schemeClr val="tx1"/>
                          </a:solidFill>
                          <a:latin typeface="+mn-lt"/>
                        </a:rPr>
                        <a:t>section</a:t>
                      </a:r>
                      <a:r>
                        <a:rPr lang="zh-CN" altLang="en-US" sz="2200" dirty="0" smtClean="0">
                          <a:solidFill>
                            <a:schemeClr val="tx1"/>
                          </a:solidFill>
                          <a:latin typeface="+mn-lt"/>
                        </a:rPr>
                        <a:t>就足够了。</a:t>
                      </a:r>
                      <a:endParaRPr lang="en-US" sz="2200" dirty="0" smtClean="0">
                        <a:solidFill>
                          <a:srgbClr val="000000"/>
                        </a:solidFill>
                        <a:latin typeface="Calibri"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200" dirty="0" smtClean="0">
                          <a:solidFill>
                            <a:schemeClr val="tx1"/>
                          </a:solidFill>
                          <a:latin typeface="+mn-lt"/>
                        </a:rPr>
                        <a:t>好处</a:t>
                      </a:r>
                      <a:r>
                        <a:rPr lang="en-US" altLang="zh-CN" sz="2200" dirty="0" smtClean="0">
                          <a:solidFill>
                            <a:schemeClr val="tx1"/>
                          </a:solidFill>
                          <a:latin typeface="+mn-lt"/>
                        </a:rPr>
                        <a:t>2</a:t>
                      </a:r>
                      <a:r>
                        <a:rPr lang="en-US" sz="2200" dirty="0" smtClean="0">
                          <a:solidFill>
                            <a:schemeClr val="tx1"/>
                          </a:solidFill>
                          <a:latin typeface="+mn-lt"/>
                        </a:rPr>
                        <a:t>: </a:t>
                      </a:r>
                      <a:r>
                        <a:rPr lang="en-US" altLang="zh-CN" sz="2200" kern="1200" dirty="0" smtClean="0">
                          <a:solidFill>
                            <a:schemeClr val="dk1"/>
                          </a:solidFill>
                          <a:latin typeface="+mn-lt"/>
                          <a:ea typeface="+mn-ea"/>
                          <a:cs typeface="+mn-cs"/>
                        </a:rPr>
                        <a:t>paragraph</a:t>
                      </a:r>
                      <a:r>
                        <a:rPr lang="zh-CN" altLang="zh-CN" sz="2200" kern="1200" dirty="0" smtClean="0">
                          <a:solidFill>
                            <a:schemeClr val="dk1"/>
                          </a:solidFill>
                          <a:latin typeface="+mn-lt"/>
                          <a:ea typeface="+mn-ea"/>
                          <a:cs typeface="+mn-cs"/>
                        </a:rPr>
                        <a:t>会和它的上下文（包含该</a:t>
                      </a:r>
                      <a:r>
                        <a:rPr lang="en-US" altLang="zh-CN" sz="2200" kern="1200" dirty="0" smtClean="0">
                          <a:solidFill>
                            <a:schemeClr val="dk1"/>
                          </a:solidFill>
                          <a:latin typeface="+mn-lt"/>
                          <a:ea typeface="+mn-ea"/>
                          <a:cs typeface="+mn-cs"/>
                        </a:rPr>
                        <a:t>paragraph</a:t>
                      </a:r>
                      <a:r>
                        <a:rPr lang="zh-CN" altLang="zh-CN" sz="2200" kern="1200" dirty="0" smtClean="0">
                          <a:solidFill>
                            <a:schemeClr val="dk1"/>
                          </a:solidFill>
                          <a:latin typeface="+mn-lt"/>
                          <a:ea typeface="+mn-ea"/>
                          <a:cs typeface="+mn-cs"/>
                        </a:rPr>
                        <a:t>的</a:t>
                      </a:r>
                      <a:r>
                        <a:rPr lang="en-US" altLang="zh-CN" sz="2200" kern="1200" dirty="0" smtClean="0">
                          <a:solidFill>
                            <a:schemeClr val="dk1"/>
                          </a:solidFill>
                          <a:latin typeface="+mn-lt"/>
                          <a:ea typeface="+mn-ea"/>
                          <a:cs typeface="+mn-cs"/>
                        </a:rPr>
                        <a:t>section</a:t>
                      </a:r>
                      <a:r>
                        <a:rPr lang="zh-CN" altLang="zh-CN" sz="2200" kern="1200" dirty="0" smtClean="0">
                          <a:solidFill>
                            <a:schemeClr val="dk1"/>
                          </a:solidFill>
                          <a:latin typeface="+mn-lt"/>
                          <a:ea typeface="+mn-ea"/>
                          <a:cs typeface="+mn-cs"/>
                        </a:rPr>
                        <a:t>）在一起展示。即使</a:t>
                      </a:r>
                      <a:r>
                        <a:rPr lang="en-US" altLang="zh-CN" sz="2200" kern="1200" dirty="0" smtClean="0">
                          <a:solidFill>
                            <a:schemeClr val="dk1"/>
                          </a:solidFill>
                          <a:latin typeface="+mn-lt"/>
                          <a:ea typeface="+mn-ea"/>
                          <a:cs typeface="+mn-cs"/>
                        </a:rPr>
                        <a:t>paragraph</a:t>
                      </a:r>
                      <a:r>
                        <a:rPr lang="zh-CN" altLang="zh-CN" sz="2200" kern="1200" dirty="0" smtClean="0">
                          <a:solidFill>
                            <a:schemeClr val="dk1"/>
                          </a:solidFill>
                          <a:latin typeface="+mn-lt"/>
                          <a:ea typeface="+mn-ea"/>
                          <a:cs typeface="+mn-cs"/>
                        </a:rPr>
                        <a:t>本身就可以满足查询的需求，这种上下文仍然对于解释该</a:t>
                      </a:r>
                      <a:r>
                        <a:rPr lang="en-US" altLang="zh-CN" sz="2200" kern="1200" dirty="0" smtClean="0">
                          <a:solidFill>
                            <a:schemeClr val="dk1"/>
                          </a:solidFill>
                          <a:latin typeface="+mn-lt"/>
                          <a:ea typeface="+mn-ea"/>
                          <a:cs typeface="+mn-cs"/>
                        </a:rPr>
                        <a:t>paragraph</a:t>
                      </a:r>
                      <a:r>
                        <a:rPr lang="zh-CN" altLang="zh-CN" sz="2200" kern="1200" dirty="0" smtClean="0">
                          <a:solidFill>
                            <a:schemeClr val="dk1"/>
                          </a:solidFill>
                          <a:latin typeface="+mn-lt"/>
                          <a:ea typeface="+mn-ea"/>
                          <a:cs typeface="+mn-cs"/>
                        </a:rPr>
                        <a:t>很有帮助。</a:t>
                      </a:r>
                      <a:endParaRPr lang="de-DE" sz="2200" dirty="0" smtClean="0">
                        <a:solidFill>
                          <a:schemeClr val="tx1"/>
                        </a:solidFill>
                        <a:latin typeface="+mn-lt"/>
                      </a:endParaRPr>
                    </a:p>
                  </a:txBody>
                  <a:tcPr>
                    <a:solidFill>
                      <a:schemeClr val="bg2">
                        <a:lumMod val="20000"/>
                        <a:lumOff val="80000"/>
                      </a:schemeClr>
                    </a:solidFill>
                  </a:tcPr>
                </a:tc>
              </a:tr>
            </a:tbl>
          </a:graphicData>
        </a:graphic>
      </p:graphicFrame>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嵌套元素和词项统计信息</a:t>
            </a:r>
            <a:endParaRPr lang="en-US" sz="3600" dirty="0">
              <a:solidFill>
                <a:srgbClr val="000000"/>
              </a:solidFill>
              <a:latin typeface="Calibri" charset="0"/>
              <a:ea typeface="黑体" pitchFamily="49" charset="-122"/>
            </a:endParaRPr>
          </a:p>
        </p:txBody>
      </p:sp>
      <p:sp>
        <p:nvSpPr>
          <p:cNvPr id="4" name="Text Box 3"/>
          <p:cNvSpPr txBox="1">
            <a:spLocks noChangeArrowheads="1"/>
          </p:cNvSpPr>
          <p:nvPr/>
        </p:nvSpPr>
        <p:spPr bwMode="auto">
          <a:xfrm>
            <a:off x="138113" y="1500174"/>
            <a:ext cx="9005887" cy="5357826"/>
          </a:xfrm>
          <a:prstGeom prst="rect">
            <a:avLst/>
          </a:prstGeom>
          <a:noFill/>
          <a:ln w="9525">
            <a:noFill/>
            <a:round/>
            <a:headEnd/>
            <a:tailEnd/>
          </a:ln>
        </p:spPr>
        <p:txBody>
          <a:bodyPr/>
          <a:lstStyle/>
          <a:p>
            <a:r>
              <a:rPr lang="zh-CN" altLang="en-US" dirty="0" smtClean="0">
                <a:solidFill>
                  <a:schemeClr val="tx1"/>
                </a:solidFill>
                <a:latin typeface="+mj-lt"/>
                <a:ea typeface="黑体" pitchFamily="49" charset="-122"/>
              </a:rPr>
              <a:t>与嵌套相关的另一个挑战：在计算用于排序的词项统计信息</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特别是</a:t>
            </a:r>
            <a:r>
              <a:rPr lang="en-US" altLang="zh-CN" dirty="0" err="1" smtClean="0">
                <a:solidFill>
                  <a:schemeClr val="tx1"/>
                </a:solidFill>
                <a:latin typeface="+mj-lt"/>
                <a:ea typeface="黑体" pitchFamily="49" charset="-122"/>
              </a:rPr>
              <a:t>idf</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时，需要区别词项的不同上下文</a:t>
            </a:r>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r>
              <a:rPr lang="zh-CN" altLang="en-US" dirty="0" smtClean="0">
                <a:solidFill>
                  <a:schemeClr val="tx1"/>
                </a:solidFill>
                <a:latin typeface="+mj-lt"/>
                <a:ea typeface="黑体" pitchFamily="49" charset="-122"/>
              </a:rPr>
              <a:t>解决办法</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为每一个</a:t>
            </a:r>
            <a:r>
              <a:rPr lang="en-US" altLang="zh-CN" dirty="0" smtClean="0">
                <a:solidFill>
                  <a:schemeClr val="tx1"/>
                </a:solidFill>
                <a:ea typeface="黑体" pitchFamily="49" charset="-122"/>
              </a:rPr>
              <a:t>XML</a:t>
            </a:r>
            <a:r>
              <a:rPr lang="zh-CN" altLang="en-US" dirty="0" smtClean="0">
                <a:solidFill>
                  <a:schemeClr val="tx1"/>
                </a:solidFill>
                <a:ea typeface="黑体" pitchFamily="49" charset="-122"/>
              </a:rPr>
              <a:t>上下文</a:t>
            </a:r>
            <a:r>
              <a:rPr lang="en-US" altLang="zh-CN" dirty="0" smtClean="0">
                <a:solidFill>
                  <a:schemeClr val="tx1"/>
                </a:solidFill>
                <a:ea typeface="黑体" pitchFamily="49" charset="-122"/>
              </a:rPr>
              <a:t>-</a:t>
            </a:r>
            <a:r>
              <a:rPr lang="zh-CN" altLang="en-US" dirty="0" smtClean="0">
                <a:solidFill>
                  <a:schemeClr val="tx1"/>
                </a:solidFill>
                <a:ea typeface="黑体" pitchFamily="49" charset="-122"/>
              </a:rPr>
              <a:t>词项对计算</a:t>
            </a:r>
            <a:r>
              <a:rPr lang="en-US" altLang="zh-CN" dirty="0" err="1" smtClean="0">
                <a:solidFill>
                  <a:schemeClr val="tx1"/>
                </a:solidFill>
                <a:ea typeface="黑体" pitchFamily="49" charset="-122"/>
              </a:rPr>
              <a:t>idf</a:t>
            </a: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chemeClr val="tx1"/>
                </a:solidFill>
                <a:latin typeface="Calibri"/>
                <a:ea typeface="黑体" pitchFamily="49" charset="-122"/>
              </a:rPr>
              <a:t>数据稀疏问题</a:t>
            </a:r>
            <a:r>
              <a:rPr lang="en-US" dirty="0" smtClean="0">
                <a:solidFill>
                  <a:schemeClr val="tx1"/>
                </a:solidFill>
                <a:latin typeface="Calibri"/>
                <a:ea typeface="黑体" pitchFamily="49" charset="-122"/>
              </a:rPr>
              <a:t> (</a:t>
            </a:r>
            <a:r>
              <a:rPr lang="zh-CN" altLang="en-US" dirty="0" smtClean="0">
                <a:solidFill>
                  <a:schemeClr val="tx1"/>
                </a:solidFill>
                <a:latin typeface="Calibri"/>
                <a:ea typeface="黑体" pitchFamily="49" charset="-122"/>
              </a:rPr>
              <a:t>许</a:t>
            </a:r>
            <a:r>
              <a:rPr lang="zh-CN" altLang="zh-CN" dirty="0" smtClean="0">
                <a:solidFill>
                  <a:schemeClr val="tx1"/>
                </a:solidFill>
                <a:ea typeface="黑体" pitchFamily="49" charset="-122"/>
              </a:rPr>
              <a:t>多上下文—词项对出现过少从而导致对文档频率估计的可靠性不足</a:t>
            </a:r>
            <a:r>
              <a:rPr lang="en-US" dirty="0" smtClean="0">
                <a:solidFill>
                  <a:schemeClr val="tx1"/>
                </a:solidFill>
                <a:latin typeface="Calibri"/>
                <a:ea typeface="黑体" pitchFamily="49" charset="-122"/>
              </a:rPr>
              <a:t>)</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一个折中方案是在区分上下文时只考虑词项的父节点</a:t>
            </a:r>
            <a:r>
              <a:rPr lang="en-US" altLang="zh-CN" i="1" dirty="0" smtClean="0">
                <a:solidFill>
                  <a:schemeClr val="tx1"/>
                </a:solidFill>
                <a:ea typeface="黑体" pitchFamily="49" charset="-122"/>
              </a:rPr>
              <a:t>x</a:t>
            </a:r>
            <a:r>
              <a:rPr lang="zh-CN" altLang="zh-CN" dirty="0" smtClean="0">
                <a:solidFill>
                  <a:schemeClr val="tx1"/>
                </a:solidFill>
                <a:ea typeface="黑体" pitchFamily="49" charset="-122"/>
              </a:rPr>
              <a:t>，而不考虑从根节点到</a:t>
            </a:r>
            <a:r>
              <a:rPr lang="en-US" altLang="zh-CN" i="1" dirty="0" smtClean="0">
                <a:solidFill>
                  <a:schemeClr val="tx1"/>
                </a:solidFill>
                <a:ea typeface="黑体" pitchFamily="49" charset="-122"/>
              </a:rPr>
              <a:t>x</a:t>
            </a:r>
            <a:r>
              <a:rPr lang="zh-CN" altLang="zh-CN" dirty="0" smtClean="0">
                <a:solidFill>
                  <a:schemeClr val="tx1"/>
                </a:solidFill>
                <a:ea typeface="黑体" pitchFamily="49" charset="-122"/>
              </a:rPr>
              <a:t>路径上的其他部分。</a:t>
            </a:r>
            <a:r>
              <a:rPr lang="en-US" dirty="0" smtClean="0">
                <a:solidFill>
                  <a:schemeClr val="tx1"/>
                </a:solidFill>
                <a:latin typeface="+mj-lt"/>
                <a:ea typeface="黑体" pitchFamily="49" charset="-122"/>
              </a:rPr>
              <a:t> </a:t>
            </a:r>
          </a:p>
        </p:txBody>
      </p:sp>
      <p:graphicFrame>
        <p:nvGraphicFramePr>
          <p:cNvPr id="5" name="Table 4"/>
          <p:cNvGraphicFramePr>
            <a:graphicFrameLocks noGrp="1"/>
          </p:cNvGraphicFramePr>
          <p:nvPr/>
        </p:nvGraphicFramePr>
        <p:xfrm>
          <a:off x="323528" y="2538084"/>
          <a:ext cx="8715404" cy="1610996"/>
        </p:xfrm>
        <a:graphic>
          <a:graphicData uri="http://schemas.openxmlformats.org/drawingml/2006/table">
            <a:tbl>
              <a:tblPr firstRow="1" bandRow="1">
                <a:tableStyleId>{5C22544A-7EE6-4342-B048-85BDC9FD1C3A}</a:tableStyleId>
              </a:tblPr>
              <a:tblGrid>
                <a:gridCol w="8715404"/>
              </a:tblGrid>
              <a:tr h="513716">
                <a:tc>
                  <a:txBody>
                    <a:bodyPr/>
                    <a:lstStyle/>
                    <a:p>
                      <a:r>
                        <a:rPr lang="zh-CN" altLang="en-US" sz="2400" b="0" dirty="0" smtClean="0">
                          <a:solidFill>
                            <a:schemeClr val="bg1"/>
                          </a:solidFill>
                        </a:rPr>
                        <a:t>例子</a:t>
                      </a:r>
                      <a:endParaRPr lang="de-DE" sz="2400" b="0" dirty="0">
                        <a:solidFill>
                          <a:schemeClr val="bg1"/>
                        </a:solidFill>
                      </a:endParaRPr>
                    </a:p>
                  </a:txBody>
                  <a:tcPr>
                    <a:solidFill>
                      <a:srgbClr val="2A7041"/>
                    </a:solidFill>
                  </a:tcPr>
                </a:tc>
              </a:tr>
              <a:tr h="513716">
                <a:tc>
                  <a:txBody>
                    <a:bodyPr/>
                    <a:lstStyle/>
                    <a:p>
                      <a:r>
                        <a:rPr lang="en-US" altLang="zh-CN" sz="2200" kern="1200" dirty="0" smtClean="0">
                          <a:solidFill>
                            <a:schemeClr val="dk1"/>
                          </a:solidFill>
                          <a:latin typeface="+mn-lt"/>
                          <a:ea typeface="+mn-ea"/>
                          <a:cs typeface="+mn-cs"/>
                        </a:rPr>
                        <a:t>Gates</a:t>
                      </a:r>
                      <a:r>
                        <a:rPr lang="zh-CN" altLang="zh-CN" sz="2200" kern="1200" dirty="0" smtClean="0">
                          <a:solidFill>
                            <a:schemeClr val="dk1"/>
                          </a:solidFill>
                          <a:latin typeface="+mn-lt"/>
                          <a:ea typeface="+mn-ea"/>
                          <a:cs typeface="+mn-cs"/>
                        </a:rPr>
                        <a:t>出现在</a:t>
                      </a:r>
                      <a:r>
                        <a:rPr lang="en-US" altLang="zh-CN" sz="2200" kern="1200" dirty="0" smtClean="0">
                          <a:solidFill>
                            <a:schemeClr val="dk1"/>
                          </a:solidFill>
                          <a:latin typeface="+mn-lt"/>
                          <a:ea typeface="+mn-ea"/>
                          <a:cs typeface="+mn-cs"/>
                        </a:rPr>
                        <a:t>author</a:t>
                      </a:r>
                      <a:r>
                        <a:rPr lang="zh-CN" altLang="zh-CN" sz="2200" kern="1200" dirty="0" smtClean="0">
                          <a:solidFill>
                            <a:schemeClr val="dk1"/>
                          </a:solidFill>
                          <a:latin typeface="+mn-lt"/>
                          <a:ea typeface="+mn-ea"/>
                          <a:cs typeface="+mn-cs"/>
                        </a:rPr>
                        <a:t>节点下与其出现在内容元素中（如</a:t>
                      </a:r>
                      <a:r>
                        <a:rPr lang="en-US" altLang="zh-CN" sz="2200" kern="1200" dirty="0" smtClean="0">
                          <a:solidFill>
                            <a:schemeClr val="dk1"/>
                          </a:solidFill>
                          <a:latin typeface="+mn-lt"/>
                          <a:ea typeface="+mn-ea"/>
                          <a:cs typeface="+mn-cs"/>
                        </a:rPr>
                        <a:t>section</a:t>
                      </a:r>
                      <a:r>
                        <a:rPr lang="zh-CN" altLang="zh-CN" sz="2200" kern="1200" dirty="0" smtClean="0">
                          <a:solidFill>
                            <a:schemeClr val="dk1"/>
                          </a:solidFill>
                          <a:latin typeface="+mn-lt"/>
                          <a:ea typeface="+mn-ea"/>
                          <a:cs typeface="+mn-cs"/>
                        </a:rPr>
                        <a:t>中，此时代表的是</a:t>
                      </a:r>
                      <a:r>
                        <a:rPr lang="en-US" altLang="zh-CN" sz="2200" kern="1200" dirty="0" smtClean="0">
                          <a:solidFill>
                            <a:schemeClr val="dk1"/>
                          </a:solidFill>
                          <a:latin typeface="+mn-lt"/>
                          <a:ea typeface="+mn-ea"/>
                          <a:cs typeface="+mn-cs"/>
                        </a:rPr>
                        <a:t>gate</a:t>
                      </a:r>
                      <a:r>
                        <a:rPr lang="zh-CN" altLang="zh-CN" sz="2200" kern="1200" dirty="0" smtClean="0">
                          <a:solidFill>
                            <a:schemeClr val="dk1"/>
                          </a:solidFill>
                          <a:latin typeface="+mn-lt"/>
                          <a:ea typeface="+mn-ea"/>
                          <a:cs typeface="+mn-cs"/>
                        </a:rPr>
                        <a:t>的复数）毫无关系。于是，在这</a:t>
                      </a:r>
                      <a:r>
                        <a:rPr lang="zh-CN" altLang="en-US" sz="2200" kern="1200" dirty="0" smtClean="0">
                          <a:solidFill>
                            <a:schemeClr val="dk1"/>
                          </a:solidFill>
                          <a:latin typeface="+mn-lt"/>
                          <a:ea typeface="+mn-ea"/>
                          <a:cs typeface="+mn-cs"/>
                        </a:rPr>
                        <a:t>个</a:t>
                      </a:r>
                      <a:r>
                        <a:rPr lang="zh-CN" altLang="zh-CN" sz="2200" kern="1200" dirty="0" smtClean="0">
                          <a:solidFill>
                            <a:schemeClr val="dk1"/>
                          </a:solidFill>
                          <a:latin typeface="+mn-lt"/>
                          <a:ea typeface="+mn-ea"/>
                          <a:cs typeface="+mn-cs"/>
                        </a:rPr>
                        <a:t>例子中，为</a:t>
                      </a:r>
                      <a:r>
                        <a:rPr lang="en-US" altLang="zh-CN" sz="2200" kern="1200" dirty="0" smtClean="0">
                          <a:solidFill>
                            <a:schemeClr val="dk1"/>
                          </a:solidFill>
                          <a:latin typeface="+mn-lt"/>
                          <a:ea typeface="+mn-ea"/>
                          <a:cs typeface="+mn-cs"/>
                        </a:rPr>
                        <a:t>Gates</a:t>
                      </a:r>
                      <a:r>
                        <a:rPr lang="zh-CN" altLang="zh-CN" sz="2200" kern="1200" dirty="0" smtClean="0">
                          <a:solidFill>
                            <a:schemeClr val="dk1"/>
                          </a:solidFill>
                          <a:latin typeface="+mn-lt"/>
                          <a:ea typeface="+mn-ea"/>
                          <a:cs typeface="+mn-cs"/>
                        </a:rPr>
                        <a:t>计算一个单独的文档频率</a:t>
                      </a:r>
                      <a:r>
                        <a:rPr lang="en-US" altLang="zh-CN" sz="2200" kern="1200" dirty="0" err="1" smtClean="0">
                          <a:solidFill>
                            <a:schemeClr val="dk1"/>
                          </a:solidFill>
                          <a:latin typeface="+mn-lt"/>
                          <a:ea typeface="+mn-ea"/>
                          <a:cs typeface="+mn-cs"/>
                        </a:rPr>
                        <a:t>df</a:t>
                      </a:r>
                      <a:r>
                        <a:rPr lang="zh-CN" altLang="zh-CN" sz="2200" kern="1200" dirty="0" smtClean="0">
                          <a:solidFill>
                            <a:schemeClr val="dk1"/>
                          </a:solidFill>
                          <a:latin typeface="+mn-lt"/>
                          <a:ea typeface="+mn-ea"/>
                          <a:cs typeface="+mn-cs"/>
                        </a:rPr>
                        <a:t>意义不大。</a:t>
                      </a:r>
                      <a:endParaRPr lang="en-US" sz="2200" kern="1200" dirty="0" smtClean="0">
                        <a:solidFill>
                          <a:schemeClr val="tx1"/>
                        </a:solidFill>
                        <a:latin typeface="+mn-lt"/>
                        <a:ea typeface="+mn-ea"/>
                        <a:cs typeface="+mn-cs"/>
                      </a:endParaRPr>
                    </a:p>
                  </a:txBody>
                  <a:tcPr>
                    <a:solidFill>
                      <a:schemeClr val="bg2">
                        <a:lumMod val="20000"/>
                        <a:lumOff val="80000"/>
                      </a:schemeClr>
                    </a:solidFill>
                  </a:tcPr>
                </a:tc>
              </a:tr>
            </a:tbl>
          </a:graphicData>
        </a:graphic>
      </p:graphicFrame>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33</a:t>
            </a:fld>
            <a:endParaRPr lang="en-US"/>
          </a:p>
        </p:txBody>
      </p:sp>
      <p:sp>
        <p:nvSpPr>
          <p:cNvPr id="80899" name="Text Box 3"/>
          <p:cNvSpPr txBox="1">
            <a:spLocks noChangeArrowheads="1"/>
          </p:cNvSpPr>
          <p:nvPr/>
        </p:nvSpPr>
        <p:spPr bwMode="auto">
          <a:xfrm>
            <a:off x="314647" y="1484784"/>
            <a:ext cx="8505825" cy="5083175"/>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上一讲回顾</a:t>
            </a:r>
            <a:r>
              <a:rPr lang="en-US" sz="3400" dirty="0" smtClean="0">
                <a:solidFill>
                  <a:schemeClr val="tx2">
                    <a:lumMod val="20000"/>
                    <a:lumOff val="80000"/>
                  </a:schemeClr>
                </a:solidFill>
                <a:latin typeface="黑体" pitchFamily="49" charset="-122"/>
                <a:ea typeface="黑体" pitchFamily="49" charset="-122"/>
              </a:rPr>
              <a:t> </a:t>
            </a: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简介</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基本的</a:t>
            </a:r>
            <a:r>
              <a:rPr lang="en-US" altLang="zh-CN" sz="3400" dirty="0" smtClean="0">
                <a:solidFill>
                  <a:schemeClr val="tx2">
                    <a:lumMod val="20000"/>
                    <a:lumOff val="80000"/>
                  </a:schemeClr>
                </a:solidFill>
                <a:latin typeface="+mj-ea"/>
                <a:ea typeface="+mj-ea"/>
              </a:rPr>
              <a:t>XML</a:t>
            </a:r>
            <a:r>
              <a:rPr lang="zh-CN" altLang="en-US" sz="3400" dirty="0" smtClean="0">
                <a:solidFill>
                  <a:schemeClr val="tx2">
                    <a:lumMod val="20000"/>
                    <a:lumOff val="80000"/>
                  </a:schemeClr>
                </a:solidFill>
                <a:latin typeface="+mj-ea"/>
                <a:ea typeface="+mj-ea"/>
              </a:rPr>
              <a:t>概念</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j-ea"/>
                <a:ea typeface="+mj-ea"/>
              </a:rPr>
              <a:t>XML IR</a:t>
            </a:r>
            <a:r>
              <a:rPr lang="zh-CN" altLang="en-US" sz="3400" dirty="0" smtClean="0">
                <a:solidFill>
                  <a:schemeClr val="tx2">
                    <a:lumMod val="20000"/>
                    <a:lumOff val="80000"/>
                  </a:schemeClr>
                </a:solidFill>
                <a:latin typeface="+mj-ea"/>
                <a:ea typeface="+mj-ea"/>
              </a:rPr>
              <a:t>中的挑战</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rgbClr val="336699"/>
                </a:solidFill>
                <a:latin typeface="+mj-ea"/>
                <a:ea typeface="+mj-ea"/>
              </a:rPr>
              <a:t>基于向量空间模型的</a:t>
            </a:r>
            <a:r>
              <a:rPr lang="en-US" altLang="zh-CN" sz="3400" dirty="0" smtClean="0">
                <a:solidFill>
                  <a:srgbClr val="336699"/>
                </a:solidFill>
                <a:latin typeface="+mj-ea"/>
                <a:ea typeface="+mj-ea"/>
              </a:rPr>
              <a:t>XML IR</a:t>
            </a:r>
            <a:endParaRPr lang="en-US" sz="3400" dirty="0" smtClean="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n-ea"/>
                <a:ea typeface="黑体" pitchFamily="49" charset="-122"/>
              </a:rPr>
              <a:t>XML IR</a:t>
            </a:r>
            <a:r>
              <a:rPr lang="zh-CN" altLang="en-US" sz="3400" dirty="0" smtClean="0">
                <a:solidFill>
                  <a:schemeClr val="tx2">
                    <a:lumMod val="20000"/>
                    <a:lumOff val="80000"/>
                  </a:schemeClr>
                </a:solidFill>
                <a:latin typeface="+mj-ea"/>
                <a:ea typeface="+mj-ea"/>
              </a:rPr>
              <a:t>评价</a:t>
            </a:r>
            <a:endParaRPr lang="en-US" sz="3400" dirty="0">
              <a:solidFill>
                <a:schemeClr val="tx2">
                  <a:lumMod val="20000"/>
                  <a:lumOff val="80000"/>
                </a:schemeClr>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主要思路</a:t>
            </a:r>
            <a:r>
              <a:rPr lang="en-US" sz="3600" dirty="0" smtClean="0">
                <a:solidFill>
                  <a:srgbClr val="000000"/>
                </a:solidFill>
                <a:latin typeface="Calibri" charset="0"/>
                <a:ea typeface="黑体" pitchFamily="49" charset="-122"/>
                <a:cs typeface="Times New Roman" pitchFamily="16" charset="0"/>
              </a:rPr>
              <a:t>: </a:t>
            </a:r>
            <a:r>
              <a:rPr lang="zh-CN" altLang="en-US" sz="3600" dirty="0" smtClean="0">
                <a:solidFill>
                  <a:srgbClr val="000000"/>
                </a:solidFill>
                <a:latin typeface="Calibri" charset="0"/>
                <a:ea typeface="黑体" pitchFamily="49" charset="-122"/>
                <a:cs typeface="Times New Roman" pitchFamily="16" charset="0"/>
              </a:rPr>
              <a:t>词汇化子树</a:t>
            </a:r>
            <a:r>
              <a:rPr lang="en-US" altLang="zh-CN" sz="3600" dirty="0" smtClean="0">
                <a:solidFill>
                  <a:srgbClr val="000000"/>
                </a:solidFill>
                <a:latin typeface="Calibri" charset="0"/>
                <a:ea typeface="黑体" pitchFamily="49" charset="-122"/>
                <a:cs typeface="Times New Roman" pitchFamily="16" charset="0"/>
              </a:rPr>
              <a:t>(</a:t>
            </a:r>
            <a:r>
              <a:rPr lang="en-US" sz="3600" dirty="0" smtClean="0">
                <a:solidFill>
                  <a:srgbClr val="000000"/>
                </a:solidFill>
                <a:latin typeface="Calibri" charset="0"/>
                <a:ea typeface="黑体" pitchFamily="49" charset="-122"/>
                <a:cs typeface="Times New Roman" pitchFamily="16" charset="0"/>
              </a:rPr>
              <a:t>lexicalized </a:t>
            </a:r>
            <a:r>
              <a:rPr lang="en-US" sz="3600" dirty="0" err="1" smtClean="0">
                <a:solidFill>
                  <a:srgbClr val="000000"/>
                </a:solidFill>
                <a:latin typeface="Calibri" charset="0"/>
                <a:ea typeface="黑体" pitchFamily="49" charset="-122"/>
                <a:cs typeface="Times New Roman" pitchFamily="16" charset="0"/>
              </a:rPr>
              <a:t>subtree</a:t>
            </a:r>
            <a:r>
              <a:rPr lang="en-US" sz="3600" dirty="0" smtClean="0">
                <a:solidFill>
                  <a:srgbClr val="000000"/>
                </a:solidFill>
                <a:latin typeface="Calibri" charset="0"/>
                <a:ea typeface="黑体" pitchFamily="49" charset="-122"/>
                <a:cs typeface="Times New Roman" pitchFamily="16" charset="0"/>
              </a:rPr>
              <a:t>)</a:t>
            </a:r>
            <a:endParaRPr lang="en-US" sz="3600" dirty="0">
              <a:solidFill>
                <a:srgbClr val="000000"/>
              </a:solidFill>
              <a:latin typeface="Calibri" charset="0"/>
              <a:ea typeface="黑体" pitchFamily="49" charset="-122"/>
            </a:endParaRPr>
          </a:p>
        </p:txBody>
      </p:sp>
      <p:sp>
        <p:nvSpPr>
          <p:cNvPr id="4" name="Text Box 3"/>
          <p:cNvSpPr txBox="1">
            <a:spLocks noChangeArrowheads="1"/>
          </p:cNvSpPr>
          <p:nvPr/>
        </p:nvSpPr>
        <p:spPr bwMode="auto">
          <a:xfrm>
            <a:off x="280989" y="1571612"/>
            <a:ext cx="8505853" cy="5072098"/>
          </a:xfrm>
          <a:prstGeom prst="rect">
            <a:avLst/>
          </a:prstGeom>
          <a:noFill/>
          <a:ln w="9525">
            <a:noFill/>
            <a:round/>
            <a:headEnd/>
            <a:tailEnd/>
          </a:ln>
        </p:spPr>
        <p:txBody>
          <a:bodyPr/>
          <a:lstStyle/>
          <a:p>
            <a:r>
              <a:rPr lang="zh-CN" altLang="en-US" dirty="0" smtClean="0">
                <a:solidFill>
                  <a:schemeClr val="tx1"/>
                </a:solidFill>
                <a:latin typeface="+mj-lt"/>
                <a:ea typeface="黑体" pitchFamily="49" charset="-122"/>
              </a:rPr>
              <a:t>目标</a:t>
            </a:r>
            <a:r>
              <a:rPr lang="en-US" dirty="0" smtClean="0">
                <a:solidFill>
                  <a:schemeClr val="tx1"/>
                </a:solidFill>
                <a:latin typeface="+mj-lt"/>
                <a:ea typeface="黑体" pitchFamily="49" charset="-122"/>
              </a:rPr>
              <a:t>: </a:t>
            </a:r>
            <a:r>
              <a:rPr lang="zh-CN" altLang="zh-CN" dirty="0" smtClean="0">
                <a:solidFill>
                  <a:schemeClr val="tx1"/>
                </a:solidFill>
                <a:ea typeface="黑体" pitchFamily="49" charset="-122"/>
              </a:rPr>
              <a:t>对向量空间中的每一维都同时考虑单词及其在</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树中的位置信息</a:t>
            </a:r>
            <a:endParaRPr lang="en-US" dirty="0" smtClean="0">
              <a:solidFill>
                <a:schemeClr val="tx1"/>
              </a:solidFill>
              <a:latin typeface="+mj-lt"/>
              <a:ea typeface="黑体" pitchFamily="49" charset="-122"/>
            </a:endParaRPr>
          </a:p>
          <a:p>
            <a:r>
              <a:rPr lang="zh-CN" altLang="en-US" dirty="0" smtClean="0">
                <a:solidFill>
                  <a:schemeClr val="tx1"/>
                </a:solidFill>
                <a:latin typeface="+mj-lt"/>
                <a:ea typeface="黑体" pitchFamily="49" charset="-122"/>
              </a:rPr>
              <a:t>做法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将</a:t>
            </a:r>
            <a:r>
              <a:rPr lang="en-US" dirty="0" smtClean="0">
                <a:solidFill>
                  <a:schemeClr val="tx1"/>
                </a:solidFill>
                <a:latin typeface="+mj-lt"/>
                <a:ea typeface="黑体" pitchFamily="49" charset="-122"/>
              </a:rPr>
              <a:t>XML</a:t>
            </a:r>
            <a:r>
              <a:rPr lang="zh-CN" altLang="en-US" dirty="0" smtClean="0">
                <a:solidFill>
                  <a:schemeClr val="tx1"/>
                </a:solidFill>
                <a:latin typeface="+mj-lt"/>
                <a:ea typeface="黑体" pitchFamily="49" charset="-122"/>
              </a:rPr>
              <a:t>文档映射成词汇化子树</a:t>
            </a:r>
            <a:endParaRPr lang="en-US" dirty="0" smtClean="0">
              <a:solidFill>
                <a:schemeClr val="tx1"/>
              </a:solidFill>
              <a:latin typeface="+mj-lt"/>
              <a:ea typeface="黑体" pitchFamily="49" charset="-122"/>
            </a:endParaRPr>
          </a:p>
        </p:txBody>
      </p:sp>
      <p:sp>
        <p:nvSpPr>
          <p:cNvPr id="9" name="Oval 8"/>
          <p:cNvSpPr/>
          <p:nvPr/>
        </p:nvSpPr>
        <p:spPr bwMode="auto">
          <a:xfrm>
            <a:off x="1071538" y="2928934"/>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0" name="Oval 9"/>
          <p:cNvSpPr/>
          <p:nvPr/>
        </p:nvSpPr>
        <p:spPr bwMode="auto">
          <a:xfrm>
            <a:off x="357158" y="3929066"/>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1" name="Oval 10"/>
          <p:cNvSpPr/>
          <p:nvPr/>
        </p:nvSpPr>
        <p:spPr bwMode="auto">
          <a:xfrm>
            <a:off x="2071670" y="3929066"/>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2" name="Oval 11"/>
          <p:cNvSpPr/>
          <p:nvPr/>
        </p:nvSpPr>
        <p:spPr bwMode="auto">
          <a:xfrm>
            <a:off x="2000232" y="492919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3" name="Oval 12"/>
          <p:cNvSpPr/>
          <p:nvPr/>
        </p:nvSpPr>
        <p:spPr bwMode="auto">
          <a:xfrm>
            <a:off x="2857488" y="492919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4" name="Oval 13"/>
          <p:cNvSpPr/>
          <p:nvPr/>
        </p:nvSpPr>
        <p:spPr bwMode="auto">
          <a:xfrm>
            <a:off x="71406" y="485776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16" name="Straight Connector 15"/>
          <p:cNvCxnSpPr>
            <a:stCxn id="9" idx="4"/>
            <a:endCxn id="10" idx="0"/>
          </p:cNvCxnSpPr>
          <p:nvPr/>
        </p:nvCxnSpPr>
        <p:spPr bwMode="auto">
          <a:xfrm rot="5400000">
            <a:off x="1017960" y="3375422"/>
            <a:ext cx="500066" cy="6072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a:stCxn id="9" idx="4"/>
            <a:endCxn id="11" idx="0"/>
          </p:cNvCxnSpPr>
          <p:nvPr/>
        </p:nvCxnSpPr>
        <p:spPr bwMode="auto">
          <a:xfrm rot="16200000" flipH="1">
            <a:off x="1893075" y="3107529"/>
            <a:ext cx="500066" cy="114300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4"/>
            <a:endCxn id="14" idx="0"/>
          </p:cNvCxnSpPr>
          <p:nvPr/>
        </p:nvCxnSpPr>
        <p:spPr bwMode="auto">
          <a:xfrm rot="16200000" flipH="1">
            <a:off x="767926" y="4625586"/>
            <a:ext cx="428628"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5" name="Straight Connector 24"/>
          <p:cNvCxnSpPr>
            <a:stCxn id="11" idx="4"/>
            <a:endCxn id="12" idx="0"/>
          </p:cNvCxnSpPr>
          <p:nvPr/>
        </p:nvCxnSpPr>
        <p:spPr bwMode="auto">
          <a:xfrm rot="5400000">
            <a:off x="2303844" y="4518430"/>
            <a:ext cx="50006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7" name="Straight Connector 26"/>
          <p:cNvCxnSpPr>
            <a:stCxn id="11" idx="4"/>
            <a:endCxn id="13" idx="0"/>
          </p:cNvCxnSpPr>
          <p:nvPr/>
        </p:nvCxnSpPr>
        <p:spPr bwMode="auto">
          <a:xfrm rot="16200000" flipH="1">
            <a:off x="2821769" y="4321975"/>
            <a:ext cx="50006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8" name="Oval 27"/>
          <p:cNvSpPr/>
          <p:nvPr/>
        </p:nvSpPr>
        <p:spPr bwMode="auto">
          <a:xfrm>
            <a:off x="5929322" y="564357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29" name="Oval 28"/>
          <p:cNvSpPr/>
          <p:nvPr/>
        </p:nvSpPr>
        <p:spPr bwMode="auto">
          <a:xfrm>
            <a:off x="5857884" y="6286520"/>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0" name="Oval 29"/>
          <p:cNvSpPr/>
          <p:nvPr/>
        </p:nvSpPr>
        <p:spPr bwMode="auto">
          <a:xfrm>
            <a:off x="6715140" y="6286520"/>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31" name="Straight Connector 30"/>
          <p:cNvCxnSpPr>
            <a:stCxn id="28" idx="4"/>
            <a:endCxn id="29" idx="0"/>
          </p:cNvCxnSpPr>
          <p:nvPr/>
        </p:nvCxnSpPr>
        <p:spPr bwMode="auto">
          <a:xfrm rot="5400000">
            <a:off x="6340091" y="6054347"/>
            <a:ext cx="14287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28" idx="4"/>
            <a:endCxn id="30" idx="0"/>
          </p:cNvCxnSpPr>
          <p:nvPr/>
        </p:nvCxnSpPr>
        <p:spPr bwMode="auto">
          <a:xfrm rot="16200000" flipH="1">
            <a:off x="6858016" y="5857892"/>
            <a:ext cx="14287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3" name="Oval 32"/>
          <p:cNvSpPr/>
          <p:nvPr/>
        </p:nvSpPr>
        <p:spPr bwMode="auto">
          <a:xfrm>
            <a:off x="4500562" y="2786058"/>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5" name="Oval 34"/>
          <p:cNvSpPr/>
          <p:nvPr/>
        </p:nvSpPr>
        <p:spPr bwMode="auto">
          <a:xfrm>
            <a:off x="6500826" y="278605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6" name="Oval 35"/>
          <p:cNvSpPr/>
          <p:nvPr/>
        </p:nvSpPr>
        <p:spPr bwMode="auto">
          <a:xfrm>
            <a:off x="7429520" y="278605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7" name="Oval 36"/>
          <p:cNvSpPr/>
          <p:nvPr/>
        </p:nvSpPr>
        <p:spPr bwMode="auto">
          <a:xfrm>
            <a:off x="4214810" y="350043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8" name="Oval 37"/>
          <p:cNvSpPr/>
          <p:nvPr/>
        </p:nvSpPr>
        <p:spPr bwMode="auto">
          <a:xfrm>
            <a:off x="3929058" y="4286256"/>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39" name="Straight Connector 38"/>
          <p:cNvCxnSpPr>
            <a:stCxn id="37" idx="4"/>
            <a:endCxn id="38" idx="0"/>
          </p:cNvCxnSpPr>
          <p:nvPr/>
        </p:nvCxnSpPr>
        <p:spPr bwMode="auto">
          <a:xfrm rot="16200000" flipH="1">
            <a:off x="4697016"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3" name="Oval 42"/>
          <p:cNvSpPr/>
          <p:nvPr/>
        </p:nvSpPr>
        <p:spPr bwMode="auto">
          <a:xfrm>
            <a:off x="7286644"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44" name="Oval 43"/>
          <p:cNvSpPr/>
          <p:nvPr/>
        </p:nvSpPr>
        <p:spPr bwMode="auto">
          <a:xfrm>
            <a:off x="7358082" y="4286256"/>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45" name="Straight Connector 44"/>
          <p:cNvCxnSpPr>
            <a:stCxn id="43" idx="4"/>
            <a:endCxn id="44" idx="0"/>
          </p:cNvCxnSpPr>
          <p:nvPr/>
        </p:nvCxnSpPr>
        <p:spPr bwMode="auto">
          <a:xfrm rot="5400000">
            <a:off x="7786710" y="4143380"/>
            <a:ext cx="285752"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6" name="Oval 45"/>
          <p:cNvSpPr/>
          <p:nvPr/>
        </p:nvSpPr>
        <p:spPr bwMode="auto">
          <a:xfrm>
            <a:off x="5786446"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48" name="Straight Connector 47"/>
          <p:cNvCxnSpPr>
            <a:stCxn id="46" idx="4"/>
            <a:endCxn id="51" idx="0"/>
          </p:cNvCxnSpPr>
          <p:nvPr/>
        </p:nvCxnSpPr>
        <p:spPr bwMode="auto">
          <a:xfrm rot="16200000" flipH="1">
            <a:off x="6304371"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51" name="Oval 50"/>
          <p:cNvSpPr/>
          <p:nvPr/>
        </p:nvSpPr>
        <p:spPr bwMode="auto">
          <a:xfrm>
            <a:off x="6072198" y="4286256"/>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53" name="Oval 52"/>
          <p:cNvSpPr/>
          <p:nvPr/>
        </p:nvSpPr>
        <p:spPr bwMode="auto">
          <a:xfrm>
            <a:off x="4143372"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54" name="Oval 53"/>
          <p:cNvSpPr/>
          <p:nvPr/>
        </p:nvSpPr>
        <p:spPr bwMode="auto">
          <a:xfrm>
            <a:off x="4000496" y="564357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55" name="Oval 54"/>
          <p:cNvSpPr/>
          <p:nvPr/>
        </p:nvSpPr>
        <p:spPr bwMode="auto">
          <a:xfrm>
            <a:off x="3643306" y="628652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56" name="Straight Connector 55"/>
          <p:cNvCxnSpPr>
            <a:stCxn id="53" idx="4"/>
            <a:endCxn id="54" idx="0"/>
          </p:cNvCxnSpPr>
          <p:nvPr/>
        </p:nvCxnSpPr>
        <p:spPr bwMode="auto">
          <a:xfrm rot="5400000">
            <a:off x="4554141" y="5554281"/>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7" name="Straight Connector 56"/>
          <p:cNvCxnSpPr>
            <a:stCxn id="54" idx="4"/>
            <a:endCxn id="55" idx="0"/>
          </p:cNvCxnSpPr>
          <p:nvPr/>
        </p:nvCxnSpPr>
        <p:spPr bwMode="auto">
          <a:xfrm rot="5400000">
            <a:off x="4518422" y="6197223"/>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1" name="Right Arrow 60"/>
          <p:cNvSpPr/>
          <p:nvPr/>
        </p:nvSpPr>
        <p:spPr bwMode="auto">
          <a:xfrm>
            <a:off x="2786050" y="3143248"/>
            <a:ext cx="1143008" cy="571504"/>
          </a:xfrm>
          <a:prstGeom prst="rightArrow">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rgbClr val="336699"/>
              </a:solidFill>
              <a:effectLst/>
              <a:latin typeface="Lucida Sans" charset="0"/>
              <a:ea typeface="黑体" pitchFamily="49" charset="-122"/>
              <a:cs typeface="Arial Unicode MS" charset="0"/>
            </a:endParaRPr>
          </a:p>
        </p:txBody>
      </p:sp>
      <p:sp>
        <p:nvSpPr>
          <p:cNvPr id="62" name="TextBox 61"/>
          <p:cNvSpPr txBox="1"/>
          <p:nvPr/>
        </p:nvSpPr>
        <p:spPr>
          <a:xfrm>
            <a:off x="7786710" y="5429264"/>
            <a:ext cx="771365" cy="461665"/>
          </a:xfrm>
          <a:prstGeom prst="rect">
            <a:avLst/>
          </a:prstGeom>
          <a:noFill/>
        </p:spPr>
        <p:txBody>
          <a:bodyPr wrap="none" rtlCol="0">
            <a:spAutoFit/>
          </a:bodyPr>
          <a:lstStyle/>
          <a:p>
            <a:r>
              <a:rPr lang="en-US" dirty="0" smtClean="0">
                <a:solidFill>
                  <a:schemeClr val="tx1"/>
                </a:solidFill>
                <a:ea typeface="黑体" pitchFamily="49" charset="-122"/>
              </a:rPr>
              <a:t>. . . </a:t>
            </a:r>
            <a:endParaRPr lang="de-DE" dirty="0">
              <a:solidFill>
                <a:schemeClr val="tx1"/>
              </a:solidFill>
              <a:ea typeface="黑体" pitchFamily="49" charset="-122"/>
            </a:endParaRPr>
          </a:p>
        </p:txBody>
      </p:sp>
      <p:sp>
        <p:nvSpPr>
          <p:cNvPr id="65" name="Oval 64"/>
          <p:cNvSpPr/>
          <p:nvPr/>
        </p:nvSpPr>
        <p:spPr bwMode="auto">
          <a:xfrm>
            <a:off x="6072198"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67" name="Straight Connector 66"/>
          <p:cNvCxnSpPr>
            <a:stCxn id="65" idx="4"/>
            <a:endCxn id="28" idx="0"/>
          </p:cNvCxnSpPr>
          <p:nvPr/>
        </p:nvCxnSpPr>
        <p:spPr bwMode="auto">
          <a:xfrm rot="5400000">
            <a:off x="6500826" y="5572140"/>
            <a:ext cx="142876"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8" name="Slide Number Placeholder 67"/>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主要思路</a:t>
            </a:r>
            <a:r>
              <a:rPr lang="en-US" altLang="zh-CN" sz="3600" dirty="0" smtClean="0">
                <a:solidFill>
                  <a:srgbClr val="000000"/>
                </a:solidFill>
                <a:latin typeface="Calibri" charset="0"/>
                <a:ea typeface="黑体" pitchFamily="49" charset="-122"/>
                <a:cs typeface="Times New Roman" pitchFamily="16" charset="0"/>
              </a:rPr>
              <a:t>: </a:t>
            </a:r>
            <a:r>
              <a:rPr lang="zh-CN" altLang="en-US" sz="3600" dirty="0" smtClean="0">
                <a:solidFill>
                  <a:srgbClr val="000000"/>
                </a:solidFill>
                <a:latin typeface="Calibri" charset="0"/>
                <a:ea typeface="黑体" pitchFamily="49" charset="-122"/>
                <a:cs typeface="Times New Roman" pitchFamily="16" charset="0"/>
              </a:rPr>
              <a:t>词汇化子树</a:t>
            </a:r>
            <a:endParaRPr lang="en-US" sz="3600" dirty="0">
              <a:solidFill>
                <a:srgbClr val="000000"/>
              </a:solidFill>
              <a:latin typeface="Calibri" charset="0"/>
              <a:ea typeface="黑体" pitchFamily="49" charset="-122"/>
            </a:endParaRPr>
          </a:p>
        </p:txBody>
      </p:sp>
      <p:sp>
        <p:nvSpPr>
          <p:cNvPr id="4" name="Text Box 3"/>
          <p:cNvSpPr txBox="1">
            <a:spLocks noChangeArrowheads="1"/>
          </p:cNvSpPr>
          <p:nvPr/>
        </p:nvSpPr>
        <p:spPr bwMode="auto">
          <a:xfrm>
            <a:off x="138113" y="1571636"/>
            <a:ext cx="9005887" cy="5357826"/>
          </a:xfrm>
          <a:prstGeom prst="rect">
            <a:avLst/>
          </a:prstGeom>
          <a:noFill/>
          <a:ln w="9525">
            <a:noFill/>
            <a:round/>
            <a:headEnd/>
            <a:tailEnd/>
          </a:ln>
        </p:spPr>
        <p:txBody>
          <a:bodyPr/>
          <a:lstStyle/>
          <a:p>
            <a:pPr marL="514350" indent="-514350">
              <a:lnSpc>
                <a:spcPts val="2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考虑每个文本节点（叶节点）并将它们分裂成多个节点，每个节点对应一个词。 </a:t>
            </a:r>
            <a:r>
              <a:rPr lang="zh-CN" altLang="en-US" sz="2200" dirty="0" smtClean="0">
                <a:solidFill>
                  <a:schemeClr val="tx1"/>
                </a:solidFill>
                <a:ea typeface="黑体" pitchFamily="49" charset="-122"/>
              </a:rPr>
              <a:t>例如，将</a:t>
            </a:r>
            <a:r>
              <a:rPr lang="en-US" sz="2200" dirty="0" smtClean="0">
                <a:solidFill>
                  <a:schemeClr val="tx1"/>
                </a:solidFill>
                <a:latin typeface="Calibri" charset="0"/>
                <a:ea typeface="黑体" pitchFamily="49" charset="-122"/>
              </a:rPr>
              <a:t> </a:t>
            </a:r>
            <a:r>
              <a:rPr lang="en-US" sz="2200" i="1" dirty="0" smtClean="0">
                <a:solidFill>
                  <a:schemeClr val="tx1"/>
                </a:solidFill>
                <a:latin typeface="Calibri" charset="0"/>
                <a:ea typeface="黑体" pitchFamily="49" charset="-122"/>
              </a:rPr>
              <a:t>Bill Gates</a:t>
            </a:r>
            <a:r>
              <a:rPr lang="en-US" sz="2200" dirty="0" smtClean="0">
                <a:solidFill>
                  <a:schemeClr val="tx1"/>
                </a:solidFill>
                <a:latin typeface="Calibri" charset="0"/>
                <a:ea typeface="黑体" pitchFamily="49" charset="-122"/>
              </a:rPr>
              <a:t> </a:t>
            </a:r>
            <a:r>
              <a:rPr lang="zh-CN" altLang="en-US" sz="2200" dirty="0" smtClean="0">
                <a:solidFill>
                  <a:schemeClr val="tx1"/>
                </a:solidFill>
                <a:latin typeface="Calibri" charset="0"/>
                <a:ea typeface="黑体" pitchFamily="49" charset="-122"/>
              </a:rPr>
              <a:t>分裂成</a:t>
            </a:r>
            <a:r>
              <a:rPr lang="en-US" sz="2200" dirty="0" smtClean="0">
                <a:solidFill>
                  <a:schemeClr val="tx1"/>
                </a:solidFill>
                <a:latin typeface="Calibri" charset="0"/>
                <a:ea typeface="黑体" pitchFamily="49" charset="-122"/>
              </a:rPr>
              <a:t> </a:t>
            </a:r>
            <a:r>
              <a:rPr lang="en-US" sz="2200" i="1" dirty="0" smtClean="0">
                <a:solidFill>
                  <a:schemeClr val="tx1"/>
                </a:solidFill>
                <a:latin typeface="Calibri" charset="0"/>
                <a:ea typeface="黑体" pitchFamily="49" charset="-122"/>
              </a:rPr>
              <a:t>Bill</a:t>
            </a:r>
            <a:r>
              <a:rPr lang="en-US" sz="2200" dirty="0" smtClean="0">
                <a:solidFill>
                  <a:schemeClr val="tx1"/>
                </a:solidFill>
                <a:latin typeface="Calibri" charset="0"/>
                <a:ea typeface="黑体" pitchFamily="49" charset="-122"/>
              </a:rPr>
              <a:t> </a:t>
            </a:r>
            <a:r>
              <a:rPr lang="zh-CN" altLang="en-US" sz="2200" dirty="0" smtClean="0">
                <a:solidFill>
                  <a:schemeClr val="tx1"/>
                </a:solidFill>
                <a:latin typeface="Calibri" charset="0"/>
                <a:ea typeface="黑体" pitchFamily="49" charset="-122"/>
              </a:rPr>
              <a:t>和</a:t>
            </a:r>
            <a:r>
              <a:rPr lang="en-US" sz="2200" i="1" dirty="0" smtClean="0">
                <a:solidFill>
                  <a:schemeClr val="tx1"/>
                </a:solidFill>
                <a:latin typeface="Calibri" charset="0"/>
                <a:ea typeface="黑体" pitchFamily="49" charset="-122"/>
              </a:rPr>
              <a:t>Gates</a:t>
            </a:r>
            <a:endParaRPr lang="en-US" sz="2200" dirty="0" smtClean="0">
              <a:solidFill>
                <a:schemeClr val="tx1"/>
              </a:solidFill>
              <a:latin typeface="Calibri" charset="0"/>
              <a:ea typeface="黑体" pitchFamily="49" charset="-122"/>
            </a:endParaRPr>
          </a:p>
          <a:p>
            <a:pPr marL="514350" indent="-514350">
              <a:lnSpc>
                <a:spcPts val="2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我们将向量空间的每一维定义为文档的词汇化子树，这些子树至少包含词汇表中的一个词项</a:t>
            </a:r>
            <a:endParaRPr lang="en-US" sz="2200" dirty="0">
              <a:solidFill>
                <a:schemeClr val="tx1"/>
              </a:solidFill>
              <a:latin typeface="Calibri" charset="0"/>
              <a:ea typeface="黑体" pitchFamily="49" charset="-122"/>
            </a:endParaRPr>
          </a:p>
        </p:txBody>
      </p:sp>
      <p:sp>
        <p:nvSpPr>
          <p:cNvPr id="5" name="Oval 4"/>
          <p:cNvSpPr/>
          <p:nvPr/>
        </p:nvSpPr>
        <p:spPr bwMode="auto">
          <a:xfrm>
            <a:off x="1071538" y="2928934"/>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6" name="Oval 5"/>
          <p:cNvSpPr/>
          <p:nvPr/>
        </p:nvSpPr>
        <p:spPr bwMode="auto">
          <a:xfrm>
            <a:off x="357158" y="3929066"/>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7" name="Oval 6"/>
          <p:cNvSpPr/>
          <p:nvPr/>
        </p:nvSpPr>
        <p:spPr bwMode="auto">
          <a:xfrm>
            <a:off x="2071670" y="3929066"/>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8" name="Oval 7"/>
          <p:cNvSpPr/>
          <p:nvPr/>
        </p:nvSpPr>
        <p:spPr bwMode="auto">
          <a:xfrm>
            <a:off x="2000232" y="492919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9" name="Oval 8"/>
          <p:cNvSpPr/>
          <p:nvPr/>
        </p:nvSpPr>
        <p:spPr bwMode="auto">
          <a:xfrm>
            <a:off x="2857488" y="492919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0" name="Oval 9"/>
          <p:cNvSpPr/>
          <p:nvPr/>
        </p:nvSpPr>
        <p:spPr bwMode="auto">
          <a:xfrm>
            <a:off x="71406" y="485776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11" name="Straight Connector 10"/>
          <p:cNvCxnSpPr>
            <a:stCxn id="5" idx="4"/>
            <a:endCxn id="6" idx="0"/>
          </p:cNvCxnSpPr>
          <p:nvPr/>
        </p:nvCxnSpPr>
        <p:spPr bwMode="auto">
          <a:xfrm rot="5400000">
            <a:off x="1017960" y="3375422"/>
            <a:ext cx="500066" cy="6072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2" name="Straight Connector 11"/>
          <p:cNvCxnSpPr>
            <a:stCxn id="5" idx="4"/>
            <a:endCxn id="7" idx="0"/>
          </p:cNvCxnSpPr>
          <p:nvPr/>
        </p:nvCxnSpPr>
        <p:spPr bwMode="auto">
          <a:xfrm rot="16200000" flipH="1">
            <a:off x="1893075" y="3107529"/>
            <a:ext cx="500066" cy="114300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 name="Straight Connector 12"/>
          <p:cNvCxnSpPr>
            <a:stCxn id="6" idx="4"/>
            <a:endCxn id="10" idx="0"/>
          </p:cNvCxnSpPr>
          <p:nvPr/>
        </p:nvCxnSpPr>
        <p:spPr bwMode="auto">
          <a:xfrm rot="16200000" flipH="1">
            <a:off x="767926" y="4625586"/>
            <a:ext cx="428628"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4" name="Straight Connector 13"/>
          <p:cNvCxnSpPr>
            <a:stCxn id="7" idx="4"/>
            <a:endCxn id="8" idx="0"/>
          </p:cNvCxnSpPr>
          <p:nvPr/>
        </p:nvCxnSpPr>
        <p:spPr bwMode="auto">
          <a:xfrm rot="5400000">
            <a:off x="2303844" y="4518430"/>
            <a:ext cx="50006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5" name="Straight Connector 14"/>
          <p:cNvCxnSpPr>
            <a:stCxn id="7" idx="4"/>
            <a:endCxn id="9" idx="0"/>
          </p:cNvCxnSpPr>
          <p:nvPr/>
        </p:nvCxnSpPr>
        <p:spPr bwMode="auto">
          <a:xfrm rot="16200000" flipH="1">
            <a:off x="2821769" y="4321975"/>
            <a:ext cx="50006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Oval 15"/>
          <p:cNvSpPr/>
          <p:nvPr/>
        </p:nvSpPr>
        <p:spPr bwMode="auto">
          <a:xfrm>
            <a:off x="5929322" y="564357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7" name="Oval 16"/>
          <p:cNvSpPr/>
          <p:nvPr/>
        </p:nvSpPr>
        <p:spPr bwMode="auto">
          <a:xfrm>
            <a:off x="5857884" y="6286520"/>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18" name="Oval 17"/>
          <p:cNvSpPr/>
          <p:nvPr/>
        </p:nvSpPr>
        <p:spPr bwMode="auto">
          <a:xfrm>
            <a:off x="6715140" y="6286520"/>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19" name="Straight Connector 18"/>
          <p:cNvCxnSpPr>
            <a:stCxn id="16" idx="4"/>
            <a:endCxn id="17" idx="0"/>
          </p:cNvCxnSpPr>
          <p:nvPr/>
        </p:nvCxnSpPr>
        <p:spPr bwMode="auto">
          <a:xfrm rot="5400000">
            <a:off x="6340091" y="6054347"/>
            <a:ext cx="14287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a:stCxn id="16" idx="4"/>
            <a:endCxn id="18" idx="0"/>
          </p:cNvCxnSpPr>
          <p:nvPr/>
        </p:nvCxnSpPr>
        <p:spPr bwMode="auto">
          <a:xfrm rot="16200000" flipH="1">
            <a:off x="6858016" y="5857892"/>
            <a:ext cx="14287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1" name="Oval 20"/>
          <p:cNvSpPr/>
          <p:nvPr/>
        </p:nvSpPr>
        <p:spPr bwMode="auto">
          <a:xfrm>
            <a:off x="4500562" y="2786058"/>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22" name="Oval 21"/>
          <p:cNvSpPr/>
          <p:nvPr/>
        </p:nvSpPr>
        <p:spPr bwMode="auto">
          <a:xfrm>
            <a:off x="6500826" y="278605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23" name="Oval 22"/>
          <p:cNvSpPr/>
          <p:nvPr/>
        </p:nvSpPr>
        <p:spPr bwMode="auto">
          <a:xfrm>
            <a:off x="7429520" y="278605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24" name="Oval 23"/>
          <p:cNvSpPr/>
          <p:nvPr/>
        </p:nvSpPr>
        <p:spPr bwMode="auto">
          <a:xfrm>
            <a:off x="4214810" y="350043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25" name="Oval 24"/>
          <p:cNvSpPr/>
          <p:nvPr/>
        </p:nvSpPr>
        <p:spPr bwMode="auto">
          <a:xfrm>
            <a:off x="3929058" y="4286256"/>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26" name="Straight Connector 25"/>
          <p:cNvCxnSpPr>
            <a:stCxn id="24" idx="4"/>
            <a:endCxn id="25" idx="0"/>
          </p:cNvCxnSpPr>
          <p:nvPr/>
        </p:nvCxnSpPr>
        <p:spPr bwMode="auto">
          <a:xfrm rot="16200000" flipH="1">
            <a:off x="4697016"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7" name="Oval 26"/>
          <p:cNvSpPr/>
          <p:nvPr/>
        </p:nvSpPr>
        <p:spPr bwMode="auto">
          <a:xfrm>
            <a:off x="7286644"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28" name="Oval 27"/>
          <p:cNvSpPr/>
          <p:nvPr/>
        </p:nvSpPr>
        <p:spPr bwMode="auto">
          <a:xfrm>
            <a:off x="7358082" y="4286256"/>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Gates</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29" name="Straight Connector 28"/>
          <p:cNvCxnSpPr>
            <a:stCxn id="27" idx="4"/>
            <a:endCxn id="28" idx="0"/>
          </p:cNvCxnSpPr>
          <p:nvPr/>
        </p:nvCxnSpPr>
        <p:spPr bwMode="auto">
          <a:xfrm rot="5400000">
            <a:off x="7786710" y="4143380"/>
            <a:ext cx="285752"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0" name="Oval 29"/>
          <p:cNvSpPr/>
          <p:nvPr/>
        </p:nvSpPr>
        <p:spPr bwMode="auto">
          <a:xfrm>
            <a:off x="5786446"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Author</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31" name="Straight Connector 30"/>
          <p:cNvCxnSpPr/>
          <p:nvPr/>
        </p:nvCxnSpPr>
        <p:spPr bwMode="auto">
          <a:xfrm rot="16200000" flipH="1">
            <a:off x="6304372" y="3839769"/>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2" name="Oval 31"/>
          <p:cNvSpPr/>
          <p:nvPr/>
        </p:nvSpPr>
        <p:spPr bwMode="auto">
          <a:xfrm>
            <a:off x="6072198" y="4286256"/>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Bill</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3" name="Oval 32"/>
          <p:cNvSpPr/>
          <p:nvPr/>
        </p:nvSpPr>
        <p:spPr bwMode="auto">
          <a:xfrm>
            <a:off x="4143372"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4" name="Oval 33"/>
          <p:cNvSpPr/>
          <p:nvPr/>
        </p:nvSpPr>
        <p:spPr bwMode="auto">
          <a:xfrm>
            <a:off x="4000496" y="564357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Title</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sp>
        <p:nvSpPr>
          <p:cNvPr id="35" name="Oval 34"/>
          <p:cNvSpPr/>
          <p:nvPr/>
        </p:nvSpPr>
        <p:spPr bwMode="auto">
          <a:xfrm>
            <a:off x="3643306" y="628652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ea typeface="黑体" pitchFamily="49" charset="-122"/>
                <a:cs typeface="Arial Unicode MS" charset="0"/>
              </a:rPr>
              <a:t>Microsoft</a:t>
            </a:r>
            <a:endParaRPr kumimoji="0" lang="de-DE" sz="2000" b="1" i="1"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36" name="Straight Connector 35"/>
          <p:cNvCxnSpPr>
            <a:stCxn id="33" idx="4"/>
            <a:endCxn id="34" idx="0"/>
          </p:cNvCxnSpPr>
          <p:nvPr/>
        </p:nvCxnSpPr>
        <p:spPr bwMode="auto">
          <a:xfrm rot="5400000">
            <a:off x="4554141" y="5554281"/>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7" name="Straight Connector 36"/>
          <p:cNvCxnSpPr>
            <a:stCxn id="34" idx="4"/>
            <a:endCxn id="35" idx="0"/>
          </p:cNvCxnSpPr>
          <p:nvPr/>
        </p:nvCxnSpPr>
        <p:spPr bwMode="auto">
          <a:xfrm rot="5400000">
            <a:off x="4518422" y="6197223"/>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8" name="Right Arrow 37"/>
          <p:cNvSpPr/>
          <p:nvPr/>
        </p:nvSpPr>
        <p:spPr bwMode="auto">
          <a:xfrm>
            <a:off x="2786050" y="3143248"/>
            <a:ext cx="1143008" cy="571504"/>
          </a:xfrm>
          <a:prstGeom prst="rightArrow">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rgbClr val="336699"/>
              </a:solidFill>
              <a:effectLst/>
              <a:latin typeface="Lucida Sans" charset="0"/>
              <a:ea typeface="黑体" pitchFamily="49" charset="-122"/>
              <a:cs typeface="Arial Unicode MS" charset="0"/>
            </a:endParaRPr>
          </a:p>
        </p:txBody>
      </p:sp>
      <p:sp>
        <p:nvSpPr>
          <p:cNvPr id="39" name="TextBox 38"/>
          <p:cNvSpPr txBox="1"/>
          <p:nvPr/>
        </p:nvSpPr>
        <p:spPr>
          <a:xfrm>
            <a:off x="7786710" y="5429264"/>
            <a:ext cx="771365" cy="461665"/>
          </a:xfrm>
          <a:prstGeom prst="rect">
            <a:avLst/>
          </a:prstGeom>
          <a:noFill/>
        </p:spPr>
        <p:txBody>
          <a:bodyPr wrap="none" rtlCol="0">
            <a:spAutoFit/>
          </a:bodyPr>
          <a:lstStyle/>
          <a:p>
            <a:r>
              <a:rPr lang="en-US" dirty="0" smtClean="0">
                <a:solidFill>
                  <a:schemeClr val="tx1"/>
                </a:solidFill>
                <a:ea typeface="黑体" pitchFamily="49" charset="-122"/>
              </a:rPr>
              <a:t>. . . </a:t>
            </a:r>
            <a:endParaRPr lang="de-DE" dirty="0">
              <a:solidFill>
                <a:schemeClr val="tx1"/>
              </a:solidFill>
              <a:ea typeface="黑体" pitchFamily="49" charset="-122"/>
            </a:endParaRPr>
          </a:p>
        </p:txBody>
      </p:sp>
      <p:sp>
        <p:nvSpPr>
          <p:cNvPr id="40" name="Oval 39"/>
          <p:cNvSpPr/>
          <p:nvPr/>
        </p:nvSpPr>
        <p:spPr bwMode="auto">
          <a:xfrm>
            <a:off x="6072198"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ea typeface="黑体" pitchFamily="49" charset="-122"/>
                <a:cs typeface="Arial Unicode MS" charset="0"/>
              </a:rPr>
              <a:t>Book</a:t>
            </a:r>
            <a:endParaRPr kumimoji="0" lang="de-DE" sz="2000" b="0" i="0" u="none" strike="noStrike" cap="none" normalizeH="0" baseline="0" dirty="0" smtClean="0">
              <a:ln>
                <a:noFill/>
              </a:ln>
              <a:solidFill>
                <a:schemeClr val="tx1"/>
              </a:solidFill>
              <a:effectLst/>
              <a:latin typeface="+mj-lt"/>
              <a:ea typeface="黑体" pitchFamily="49" charset="-122"/>
              <a:cs typeface="Arial Unicode MS" charset="0"/>
            </a:endParaRPr>
          </a:p>
        </p:txBody>
      </p:sp>
      <p:cxnSp>
        <p:nvCxnSpPr>
          <p:cNvPr id="41" name="Straight Connector 40"/>
          <p:cNvCxnSpPr>
            <a:stCxn id="40" idx="4"/>
            <a:endCxn id="16" idx="0"/>
          </p:cNvCxnSpPr>
          <p:nvPr/>
        </p:nvCxnSpPr>
        <p:spPr bwMode="auto">
          <a:xfrm rot="5400000">
            <a:off x="6500826" y="5572140"/>
            <a:ext cx="142876"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4" name="Slide Number Placeholder 43"/>
          <p:cNvSpPr>
            <a:spLocks noGrp="1"/>
          </p:cNvSpPr>
          <p:nvPr>
            <p:ph type="sldNum" sz="quarter" idx="12"/>
          </p:nvPr>
        </p:nvSpPr>
        <p:spPr/>
        <p:txBody>
          <a:bodyPr/>
          <a:lstStyle/>
          <a:p>
            <a:pPr>
              <a:defRPr/>
            </a:pPr>
            <a:fld id="{74BF2C0F-05D6-4882-A325-BE394602789D}" type="slidenum">
              <a:rPr lang="en-US" smtClean="0"/>
              <a:pPr>
                <a:defRPr/>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rPr>
              <a:t>词汇化子树</a:t>
            </a:r>
            <a:endParaRPr lang="en-US" sz="3600" dirty="0">
              <a:solidFill>
                <a:srgbClr val="000000"/>
              </a:solidFill>
              <a:latin typeface="Calibri" charset="0"/>
              <a:ea typeface="黑体" pitchFamily="49" charset="-122"/>
            </a:endParaRPr>
          </a:p>
        </p:txBody>
      </p:sp>
      <p:sp>
        <p:nvSpPr>
          <p:cNvPr id="6" name="Rectangle 5"/>
          <p:cNvSpPr/>
          <p:nvPr/>
        </p:nvSpPr>
        <p:spPr>
          <a:xfrm>
            <a:off x="285720" y="2000240"/>
            <a:ext cx="8572560" cy="1200329"/>
          </a:xfrm>
          <a:prstGeom prst="rect">
            <a:avLst/>
          </a:prstGeom>
        </p:spPr>
        <p:txBody>
          <a:bodyPr wrap="square">
            <a:spAutoFit/>
          </a:bodyPr>
          <a:lstStyle/>
          <a:p>
            <a:r>
              <a:rPr lang="zh-CN" altLang="en-US" dirty="0" smtClean="0">
                <a:solidFill>
                  <a:schemeClr val="tx1"/>
                </a:solidFill>
                <a:ea typeface="黑体" pitchFamily="49" charset="-122"/>
              </a:rPr>
              <a:t>于是</a:t>
            </a:r>
            <a:r>
              <a:rPr lang="zh-CN" altLang="zh-CN" dirty="0" smtClean="0">
                <a:solidFill>
                  <a:schemeClr val="tx1"/>
                </a:solidFill>
                <a:ea typeface="黑体" pitchFamily="49" charset="-122"/>
              </a:rPr>
              <a:t>就可以将查询和文档表示成这些词汇化子树空间上的向量，并</a:t>
            </a:r>
            <a:r>
              <a:rPr lang="zh-CN" altLang="en-US" dirty="0" smtClean="0">
                <a:solidFill>
                  <a:schemeClr val="tx1"/>
                </a:solidFill>
                <a:ea typeface="黑体" pitchFamily="49" charset="-122"/>
              </a:rPr>
              <a:t>根据前面的向量相似度公式</a:t>
            </a:r>
            <a:r>
              <a:rPr lang="zh-CN" altLang="zh-CN" dirty="0" smtClean="0">
                <a:solidFill>
                  <a:schemeClr val="tx1"/>
                </a:solidFill>
                <a:ea typeface="黑体" pitchFamily="49" charset="-122"/>
              </a:rPr>
              <a:t>进行相似度计算</a:t>
            </a:r>
            <a:endParaRPr lang="en-US"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p:txBody>
      </p:sp>
      <p:graphicFrame>
        <p:nvGraphicFramePr>
          <p:cNvPr id="7" name="Table 6"/>
          <p:cNvGraphicFramePr>
            <a:graphicFrameLocks noGrp="1"/>
          </p:cNvGraphicFramePr>
          <p:nvPr/>
        </p:nvGraphicFramePr>
        <p:xfrm>
          <a:off x="357158" y="3426154"/>
          <a:ext cx="7929618" cy="1280160"/>
        </p:xfrm>
        <a:graphic>
          <a:graphicData uri="http://schemas.openxmlformats.org/drawingml/2006/table">
            <a:tbl>
              <a:tblPr firstRow="1" bandRow="1">
                <a:tableStyleId>{5C22544A-7EE6-4342-B048-85BDC9FD1C3A}</a:tableStyleId>
              </a:tblPr>
              <a:tblGrid>
                <a:gridCol w="7929618"/>
              </a:tblGrid>
              <a:tr h="394206">
                <a:tc>
                  <a:txBody>
                    <a:bodyPr/>
                    <a:lstStyle/>
                    <a:p>
                      <a:r>
                        <a:rPr lang="zh-CN" altLang="en-US" sz="2400" b="1" kern="1200" dirty="0" smtClean="0">
                          <a:solidFill>
                            <a:schemeClr val="bg1"/>
                          </a:solidFill>
                          <a:latin typeface="+mn-lt"/>
                          <a:ea typeface="+mn-ea"/>
                          <a:cs typeface="+mn-cs"/>
                        </a:rPr>
                        <a:t>非结构化 </a:t>
                      </a:r>
                      <a:r>
                        <a:rPr lang="en-US" altLang="zh-CN" sz="2400" b="1" kern="1200" dirty="0" smtClean="0">
                          <a:solidFill>
                            <a:schemeClr val="bg1"/>
                          </a:solidFill>
                          <a:latin typeface="+mn-lt"/>
                          <a:ea typeface="+mn-ea"/>
                          <a:cs typeface="+mn-cs"/>
                        </a:rPr>
                        <a:t>vs. </a:t>
                      </a:r>
                      <a:r>
                        <a:rPr lang="zh-CN" altLang="en-US" sz="2400" b="1" kern="1200" dirty="0" smtClean="0">
                          <a:solidFill>
                            <a:schemeClr val="bg1"/>
                          </a:solidFill>
                          <a:latin typeface="+mn-lt"/>
                          <a:ea typeface="+mn-ea"/>
                          <a:cs typeface="+mn-cs"/>
                        </a:rPr>
                        <a:t>结构化</a:t>
                      </a:r>
                      <a:r>
                        <a:rPr lang="en-US" altLang="zh-CN" sz="2400" b="1" kern="1200" dirty="0" smtClean="0">
                          <a:solidFill>
                            <a:schemeClr val="bg1"/>
                          </a:solidFill>
                          <a:latin typeface="+mn-lt"/>
                          <a:ea typeface="+mn-ea"/>
                          <a:cs typeface="+mn-cs"/>
                        </a:rPr>
                        <a:t>IR</a:t>
                      </a:r>
                      <a:r>
                        <a:rPr lang="zh-CN" altLang="en-US" sz="2400" b="1" kern="1200" dirty="0" smtClean="0">
                          <a:solidFill>
                            <a:schemeClr val="bg1"/>
                          </a:solidFill>
                          <a:latin typeface="+mn-lt"/>
                          <a:ea typeface="+mn-ea"/>
                          <a:cs typeface="+mn-cs"/>
                        </a:rPr>
                        <a:t>中的向量空间相似度计算方法</a:t>
                      </a:r>
                      <a:endParaRPr lang="en-US" sz="2400" b="1" kern="1200" dirty="0" smtClean="0">
                        <a:solidFill>
                          <a:schemeClr val="bg1"/>
                        </a:solidFill>
                        <a:latin typeface="+mn-lt"/>
                        <a:ea typeface="+mn-ea"/>
                        <a:cs typeface="+mn-cs"/>
                      </a:endParaRPr>
                    </a:p>
                  </a:txBody>
                  <a:tcPr>
                    <a:solidFill>
                      <a:srgbClr val="336699"/>
                    </a:solidFill>
                  </a:tcPr>
                </a:tc>
              </a:tr>
              <a:tr h="779899">
                <a:tc>
                  <a:txBody>
                    <a:bodyPr/>
                    <a:lstStyle/>
                    <a:p>
                      <a:r>
                        <a:rPr lang="zh-CN" altLang="en-US" sz="2400" kern="1200" dirty="0" smtClean="0">
                          <a:solidFill>
                            <a:schemeClr val="tx1"/>
                          </a:solidFill>
                          <a:latin typeface="+mn-lt"/>
                          <a:ea typeface="+mn-ea"/>
                          <a:cs typeface="+mn-cs"/>
                        </a:rPr>
                        <a:t>两者的主要区别在于，前者中向量的每一维对应一个词项，而后者中对应一棵词汇化子树</a:t>
                      </a:r>
                      <a:endParaRPr lang="en-US" sz="2400" kern="1200" dirty="0" smtClean="0">
                        <a:solidFill>
                          <a:schemeClr val="tx1"/>
                        </a:solidFill>
                        <a:latin typeface="+mn-lt"/>
                        <a:ea typeface="+mn-ea"/>
                        <a:cs typeface="+mn-cs"/>
                      </a:endParaRPr>
                    </a:p>
                  </a:txBody>
                  <a:tcPr>
                    <a:solidFill>
                      <a:schemeClr val="bg2">
                        <a:lumMod val="20000"/>
                        <a:lumOff val="80000"/>
                      </a:schemeClr>
                    </a:solidFill>
                  </a:tcPr>
                </a:tc>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结构化词项</a:t>
            </a:r>
            <a:r>
              <a:rPr lang="en-US" altLang="zh-CN" sz="3600" dirty="0" smtClean="0">
                <a:solidFill>
                  <a:srgbClr val="000000"/>
                </a:solidFill>
                <a:latin typeface="Calibri" charset="0"/>
                <a:ea typeface="黑体" pitchFamily="49" charset="-122"/>
                <a:cs typeface="Times New Roman" pitchFamily="16" charset="0"/>
              </a:rPr>
              <a:t>(</a:t>
            </a:r>
            <a:r>
              <a:rPr lang="en-US" sz="3600" dirty="0" smtClean="0">
                <a:solidFill>
                  <a:srgbClr val="000000"/>
                </a:solidFill>
                <a:latin typeface="Calibri" charset="0"/>
                <a:ea typeface="黑体" pitchFamily="49" charset="-122"/>
                <a:cs typeface="Times New Roman" pitchFamily="16" charset="0"/>
              </a:rPr>
              <a:t>Structural term)</a:t>
            </a:r>
            <a:endParaRPr lang="en-US" sz="3600" dirty="0">
              <a:solidFill>
                <a:srgbClr val="000000"/>
              </a:solidFill>
              <a:latin typeface="Calibri" charset="0"/>
              <a:ea typeface="黑体" pitchFamily="49" charset="-122"/>
            </a:endParaRPr>
          </a:p>
        </p:txBody>
      </p:sp>
      <p:sp>
        <p:nvSpPr>
          <p:cNvPr id="6" name="Rectangle 5"/>
          <p:cNvSpPr/>
          <p:nvPr/>
        </p:nvSpPr>
        <p:spPr>
          <a:xfrm>
            <a:off x="285720" y="1584316"/>
            <a:ext cx="8572560" cy="2487861"/>
          </a:xfrm>
          <a:prstGeom prst="rect">
            <a:avLst/>
          </a:prstGeom>
        </p:spPr>
        <p:txBody>
          <a:bodyPr wrap="square">
            <a:spAutoFit/>
          </a:bodyPr>
          <a:lstStyle/>
          <a:p>
            <a:r>
              <a:rPr lang="zh-CN" altLang="en-US" dirty="0" smtClean="0">
                <a:solidFill>
                  <a:schemeClr val="tx1"/>
                </a:solidFill>
                <a:latin typeface="+mj-lt"/>
                <a:ea typeface="黑体" pitchFamily="49" charset="-122"/>
              </a:rPr>
              <a:t>在向量空间维度和查询的精度之间存在着一个折中</a:t>
            </a:r>
            <a:endParaRPr lang="en-US" dirty="0" smtClean="0">
              <a:solidFill>
                <a:schemeClr val="tx1"/>
              </a:solidFill>
              <a:latin typeface="+mj-lt"/>
              <a:ea typeface="黑体" pitchFamily="49" charset="-122"/>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chemeClr val="tx1"/>
                </a:solidFill>
                <a:latin typeface="+mj-lt"/>
                <a:ea typeface="黑体" pitchFamily="49" charset="-122"/>
              </a:rPr>
              <a:t>如果将每一维限制为词汇表中的词项，那么得到 的是一个标准的向量空间检索系统。这种系统下得到的很多文档在结构上并不与查询匹配</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例如，</a:t>
            </a:r>
            <a:r>
              <a:rPr lang="en-US" altLang="zh-CN" dirty="0" smtClean="0">
                <a:solidFill>
                  <a:schemeClr val="tx1"/>
                </a:solidFill>
                <a:latin typeface="+mj-lt"/>
                <a:ea typeface="黑体" pitchFamily="49" charset="-122"/>
              </a:rPr>
              <a:t>title</a:t>
            </a:r>
            <a:r>
              <a:rPr lang="zh-CN" altLang="en-US" dirty="0" smtClean="0">
                <a:solidFill>
                  <a:schemeClr val="tx1"/>
                </a:solidFill>
                <a:latin typeface="+mj-lt"/>
                <a:ea typeface="黑体" pitchFamily="49" charset="-122"/>
              </a:rPr>
              <a:t>中的</a:t>
            </a:r>
            <a:r>
              <a:rPr lang="en-US" i="1" dirty="0" smtClean="0">
                <a:solidFill>
                  <a:schemeClr val="tx1"/>
                </a:solidFill>
                <a:latin typeface="+mj-lt"/>
                <a:ea typeface="黑体" pitchFamily="49" charset="-122"/>
              </a:rPr>
              <a:t>Gates</a:t>
            </a:r>
            <a:r>
              <a:rPr lang="zh-CN" altLang="en-US" i="1" dirty="0" smtClean="0">
                <a:solidFill>
                  <a:schemeClr val="tx1"/>
                </a:solidFill>
                <a:latin typeface="+mj-lt"/>
                <a:ea typeface="黑体" pitchFamily="49" charset="-122"/>
              </a:rPr>
              <a:t>和</a:t>
            </a:r>
            <a:r>
              <a:rPr lang="en-US" altLang="zh-CN" i="1" dirty="0" smtClean="0">
                <a:solidFill>
                  <a:schemeClr val="tx1"/>
                </a:solidFill>
                <a:latin typeface="+mj-lt"/>
                <a:ea typeface="黑体" pitchFamily="49" charset="-122"/>
              </a:rPr>
              <a:t>author</a:t>
            </a:r>
            <a:r>
              <a:rPr lang="zh-CN" altLang="en-US" i="1" dirty="0" smtClean="0">
                <a:solidFill>
                  <a:schemeClr val="tx1"/>
                </a:solidFill>
                <a:latin typeface="+mj-lt"/>
                <a:ea typeface="黑体" pitchFamily="49" charset="-122"/>
              </a:rPr>
              <a:t>中的</a:t>
            </a:r>
            <a:r>
              <a:rPr lang="en-US" altLang="zh-CN" i="1" dirty="0" smtClean="0">
                <a:solidFill>
                  <a:schemeClr val="tx1"/>
                </a:solidFill>
                <a:latin typeface="+mj-lt"/>
                <a:ea typeface="黑体" pitchFamily="49" charset="-122"/>
              </a:rPr>
              <a:t>Gates</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chemeClr val="tx1"/>
                </a:solidFill>
                <a:latin typeface="+mj-lt"/>
                <a:ea typeface="黑体" pitchFamily="49" charset="-122"/>
              </a:rPr>
              <a:t>如果每棵词汇化子树都对应空间一维，那么空间的维数会变得太大</a:t>
            </a:r>
            <a:endParaRPr lang="en-US" dirty="0" smtClean="0">
              <a:solidFill>
                <a:schemeClr val="tx1"/>
              </a:solidFill>
              <a:latin typeface="+mj-lt"/>
              <a:ea typeface="黑体" pitchFamily="49" charset="-122"/>
            </a:endParaRPr>
          </a:p>
        </p:txBody>
      </p:sp>
      <p:sp>
        <p:nvSpPr>
          <p:cNvPr id="5" name="Rectangle 4"/>
          <p:cNvSpPr/>
          <p:nvPr/>
        </p:nvSpPr>
        <p:spPr>
          <a:xfrm>
            <a:off x="251520" y="4451628"/>
            <a:ext cx="8572560" cy="1569660"/>
          </a:xfrm>
          <a:prstGeom prst="rect">
            <a:avLst/>
          </a:prstGeom>
        </p:spPr>
        <p:txBody>
          <a:bodyPr wrap="square">
            <a:spAutoFit/>
          </a:bodyPr>
          <a:lstStyle/>
          <a:p>
            <a:r>
              <a:rPr lang="zh-CN" altLang="en-US" b="1" dirty="0" smtClean="0">
                <a:solidFill>
                  <a:schemeClr val="tx1"/>
                </a:solidFill>
                <a:latin typeface="+mj-lt"/>
                <a:ea typeface="黑体" pitchFamily="49" charset="-122"/>
              </a:rPr>
              <a:t>折中方案</a:t>
            </a:r>
            <a:r>
              <a:rPr lang="en-US" b="1" dirty="0" smtClean="0">
                <a:solidFill>
                  <a:schemeClr val="tx1"/>
                </a:solidFill>
                <a:latin typeface="+mj-lt"/>
                <a:ea typeface="黑体" pitchFamily="49" charset="-122"/>
              </a:rPr>
              <a:t>:</a:t>
            </a:r>
            <a:r>
              <a:rPr lang="zh-CN" altLang="zh-CN" dirty="0" smtClean="0">
                <a:solidFill>
                  <a:schemeClr val="tx1"/>
                </a:solidFill>
                <a:ea typeface="黑体" pitchFamily="49" charset="-122"/>
              </a:rPr>
              <a:t>对所有的最终以单个词项结束的路径建立索引，换句话说，对所有的</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上下文</a:t>
            </a:r>
            <a:r>
              <a:rPr lang="en-US" altLang="zh-CN" dirty="0" smtClean="0">
                <a:solidFill>
                  <a:schemeClr val="tx1"/>
                </a:solidFill>
                <a:ea typeface="黑体" pitchFamily="49" charset="-122"/>
              </a:rPr>
              <a:t>/</a:t>
            </a:r>
            <a:r>
              <a:rPr lang="zh-CN" altLang="zh-CN" dirty="0" smtClean="0">
                <a:solidFill>
                  <a:schemeClr val="tx1"/>
                </a:solidFill>
                <a:ea typeface="黑体" pitchFamily="49" charset="-122"/>
              </a:rPr>
              <a:t>词项对建立索引。这种</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上下文</a:t>
            </a:r>
            <a:r>
              <a:rPr lang="en-US" altLang="zh-CN" dirty="0" smtClean="0">
                <a:solidFill>
                  <a:schemeClr val="tx1"/>
                </a:solidFill>
                <a:ea typeface="黑体" pitchFamily="49" charset="-122"/>
              </a:rPr>
              <a:t>/</a:t>
            </a:r>
            <a:r>
              <a:rPr lang="zh-CN" altLang="zh-CN" dirty="0" smtClean="0">
                <a:solidFill>
                  <a:schemeClr val="tx1"/>
                </a:solidFill>
                <a:ea typeface="黑体" pitchFamily="49" charset="-122"/>
              </a:rPr>
              <a:t>词项对被称为结构化词项（</a:t>
            </a:r>
            <a:r>
              <a:rPr lang="en-US" altLang="zh-CN" dirty="0" smtClean="0">
                <a:solidFill>
                  <a:schemeClr val="tx1"/>
                </a:solidFill>
                <a:ea typeface="黑体" pitchFamily="49" charset="-122"/>
              </a:rPr>
              <a:t>structural term</a:t>
            </a:r>
            <a:r>
              <a:rPr lang="zh-CN" altLang="zh-CN" dirty="0" smtClean="0">
                <a:solidFill>
                  <a:schemeClr val="tx1"/>
                </a:solidFill>
                <a:ea typeface="黑体" pitchFamily="49" charset="-122"/>
              </a:rPr>
              <a:t>）</a:t>
            </a:r>
            <a:r>
              <a:rPr lang="zh-CN" altLang="en-US" dirty="0" smtClean="0">
                <a:solidFill>
                  <a:schemeClr val="tx1"/>
                </a:solidFill>
                <a:ea typeface="黑体" pitchFamily="49" charset="-122"/>
              </a:rPr>
              <a:t>，记为</a:t>
            </a:r>
            <a:r>
              <a:rPr lang="en-US" dirty="0" smtClean="0">
                <a:solidFill>
                  <a:schemeClr val="tx1"/>
                </a:solidFill>
                <a:latin typeface="+mj-lt"/>
                <a:ea typeface="黑体" pitchFamily="49" charset="-122"/>
              </a:rPr>
              <a:t> &lt;</a:t>
            </a:r>
            <a:r>
              <a:rPr lang="en-US" i="1" dirty="0" smtClean="0">
                <a:solidFill>
                  <a:schemeClr val="tx1"/>
                </a:solidFill>
                <a:latin typeface="+mj-lt"/>
                <a:ea typeface="黑体" pitchFamily="49" charset="-122"/>
              </a:rPr>
              <a:t>c</a:t>
            </a:r>
            <a:r>
              <a:rPr lang="en-US"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 t&gt;</a:t>
            </a:r>
            <a:r>
              <a:rPr lang="en-US" dirty="0" smtClean="0">
                <a:solidFill>
                  <a:schemeClr val="tx1"/>
                </a:solidFill>
                <a:latin typeface="+mj-lt"/>
                <a:ea typeface="黑体" pitchFamily="49" charset="-122"/>
              </a:rPr>
              <a:t>:</a:t>
            </a:r>
            <a:r>
              <a:rPr lang="zh-CN" altLang="zh-CN" dirty="0" smtClean="0">
                <a:solidFill>
                  <a:schemeClr val="tx1"/>
                </a:solidFill>
                <a:ea typeface="黑体" pitchFamily="49" charset="-122"/>
              </a:rPr>
              <a:t>其中</a:t>
            </a:r>
            <a:r>
              <a:rPr lang="en-US" altLang="zh-CN" i="1" dirty="0" smtClean="0">
                <a:solidFill>
                  <a:schemeClr val="tx1"/>
                </a:solidFill>
                <a:ea typeface="黑体" pitchFamily="49" charset="-122"/>
              </a:rPr>
              <a:t>c</a:t>
            </a:r>
            <a:r>
              <a:rPr lang="zh-CN" altLang="zh-CN" dirty="0" smtClean="0">
                <a:solidFill>
                  <a:schemeClr val="tx1"/>
                </a:solidFill>
                <a:ea typeface="黑体" pitchFamily="49" charset="-122"/>
              </a:rPr>
              <a:t>是</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上下文，</a:t>
            </a:r>
            <a:r>
              <a:rPr lang="en-US" altLang="zh-CN" i="1" dirty="0" smtClean="0">
                <a:solidFill>
                  <a:schemeClr val="tx1"/>
                </a:solidFill>
                <a:ea typeface="黑体" pitchFamily="49" charset="-122"/>
              </a:rPr>
              <a:t>t</a:t>
            </a:r>
            <a:r>
              <a:rPr lang="zh-CN" altLang="zh-CN" dirty="0" smtClean="0">
                <a:solidFill>
                  <a:schemeClr val="tx1"/>
                </a:solidFill>
                <a:ea typeface="黑体" pitchFamily="49" charset="-122"/>
              </a:rPr>
              <a:t>是词项</a:t>
            </a:r>
            <a:endParaRPr lang="en-US" b="1" dirty="0" smtClean="0">
              <a:solidFill>
                <a:schemeClr val="tx1"/>
              </a:solidFill>
              <a:latin typeface="+mj-lt"/>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上下文相似度</a:t>
            </a:r>
            <a:r>
              <a:rPr lang="en-US" altLang="zh-CN" sz="3600" dirty="0" smtClean="0">
                <a:solidFill>
                  <a:srgbClr val="000000"/>
                </a:solidFill>
                <a:latin typeface="Calibri" charset="0"/>
                <a:ea typeface="黑体" pitchFamily="49" charset="-122"/>
                <a:cs typeface="Times New Roman" pitchFamily="16" charset="0"/>
              </a:rPr>
              <a:t>(</a:t>
            </a:r>
            <a:r>
              <a:rPr lang="en-US" sz="3600" dirty="0" smtClean="0">
                <a:solidFill>
                  <a:srgbClr val="000000"/>
                </a:solidFill>
                <a:latin typeface="Calibri" charset="0"/>
                <a:ea typeface="黑体" pitchFamily="49" charset="-122"/>
                <a:cs typeface="Times New Roman" pitchFamily="16" charset="0"/>
              </a:rPr>
              <a:t>Context resemblance)</a:t>
            </a:r>
            <a:endParaRPr lang="en-US" sz="3600" dirty="0">
              <a:solidFill>
                <a:srgbClr val="000000"/>
              </a:solidFill>
              <a:latin typeface="Calibri" charset="0"/>
              <a:ea typeface="黑体" pitchFamily="49" charset="-122"/>
            </a:endParaRPr>
          </a:p>
        </p:txBody>
      </p:sp>
      <p:sp>
        <p:nvSpPr>
          <p:cNvPr id="6" name="Rectangle 5"/>
          <p:cNvSpPr/>
          <p:nvPr/>
        </p:nvSpPr>
        <p:spPr>
          <a:xfrm>
            <a:off x="285720" y="1584316"/>
            <a:ext cx="8572560" cy="3785652"/>
          </a:xfrm>
          <a:prstGeom prst="rect">
            <a:avLst/>
          </a:prstGeom>
        </p:spPr>
        <p:txBody>
          <a:bodyPr wrap="square">
            <a:spAutoFit/>
          </a:bodyPr>
          <a:lstStyle/>
          <a:p>
            <a:r>
              <a:rPr lang="zh-CN" altLang="zh-CN" dirty="0" smtClean="0">
                <a:solidFill>
                  <a:schemeClr val="tx1"/>
                </a:solidFill>
                <a:ea typeface="黑体" pitchFamily="49" charset="-122"/>
              </a:rPr>
              <a:t>一个简单的度量查询中路径</a:t>
            </a:r>
            <a:r>
              <a:rPr lang="en-US" altLang="zh-CN" i="1" dirty="0" err="1" smtClean="0">
                <a:solidFill>
                  <a:schemeClr val="tx1"/>
                </a:solidFill>
                <a:ea typeface="黑体" pitchFamily="49" charset="-122"/>
              </a:rPr>
              <a:t>c</a:t>
            </a:r>
            <a:r>
              <a:rPr lang="en-US" altLang="zh-CN" i="1" baseline="-25000" dirty="0" err="1" smtClean="0">
                <a:solidFill>
                  <a:schemeClr val="tx1"/>
                </a:solidFill>
                <a:ea typeface="黑体" pitchFamily="49" charset="-122"/>
              </a:rPr>
              <a:t>q</a:t>
            </a:r>
            <a:r>
              <a:rPr lang="zh-CN" altLang="zh-CN" dirty="0" smtClean="0">
                <a:solidFill>
                  <a:schemeClr val="tx1"/>
                </a:solidFill>
                <a:ea typeface="黑体" pitchFamily="49" charset="-122"/>
              </a:rPr>
              <a:t>和文档中路径</a:t>
            </a:r>
            <a:r>
              <a:rPr lang="en-US" altLang="zh-CN" i="1" dirty="0" err="1" smtClean="0">
                <a:solidFill>
                  <a:schemeClr val="tx1"/>
                </a:solidFill>
                <a:ea typeface="黑体" pitchFamily="49" charset="-122"/>
              </a:rPr>
              <a:t>c</a:t>
            </a:r>
            <a:r>
              <a:rPr lang="en-US" altLang="zh-CN" i="1" baseline="-25000" dirty="0" err="1" smtClean="0">
                <a:solidFill>
                  <a:schemeClr val="tx1"/>
                </a:solidFill>
                <a:ea typeface="黑体" pitchFamily="49" charset="-122"/>
              </a:rPr>
              <a:t>d</a:t>
            </a:r>
            <a:r>
              <a:rPr lang="zh-CN" altLang="zh-CN" dirty="0" smtClean="0">
                <a:solidFill>
                  <a:schemeClr val="tx1"/>
                </a:solidFill>
                <a:ea typeface="黑体" pitchFamily="49" charset="-122"/>
              </a:rPr>
              <a:t>相似度的指标是上下文相似度（</a:t>
            </a:r>
            <a:r>
              <a:rPr lang="en-US" altLang="zh-CN" dirty="0" smtClean="0">
                <a:solidFill>
                  <a:schemeClr val="tx1"/>
                </a:solidFill>
                <a:ea typeface="黑体" pitchFamily="49" charset="-122"/>
              </a:rPr>
              <a:t>context resemblance</a:t>
            </a:r>
            <a:r>
              <a:rPr lang="zh-CN" altLang="zh-CN" dirty="0" smtClean="0">
                <a:solidFill>
                  <a:schemeClr val="tx1"/>
                </a:solidFill>
                <a:ea typeface="黑体" pitchFamily="49" charset="-122"/>
              </a:rPr>
              <a:t>）函数</a:t>
            </a:r>
            <a:r>
              <a:rPr lang="en-US" altLang="zh-CN" i="1" dirty="0" smtClean="0">
                <a:solidFill>
                  <a:schemeClr val="tx1"/>
                </a:solidFill>
                <a:ea typeface="黑体" pitchFamily="49" charset="-122"/>
              </a:rPr>
              <a:t>C</a:t>
            </a:r>
            <a:r>
              <a:rPr lang="en-US" altLang="zh-CN" baseline="-25000" dirty="0" smtClean="0">
                <a:solidFill>
                  <a:schemeClr val="tx1"/>
                </a:solidFill>
                <a:ea typeface="黑体" pitchFamily="49" charset="-122"/>
              </a:rPr>
              <a:t>R</a:t>
            </a:r>
            <a:r>
              <a:rPr lang="zh-CN" altLang="zh-CN" dirty="0" smtClean="0">
                <a:solidFill>
                  <a:schemeClr val="tx1"/>
                </a:solidFill>
                <a:ea typeface="黑体" pitchFamily="49" charset="-122"/>
              </a:rPr>
              <a:t>，其定义如下：</a:t>
            </a:r>
            <a:endParaRPr lang="en-US" b="1" dirty="0" smtClean="0">
              <a:solidFill>
                <a:schemeClr val="tx1"/>
              </a:solidFill>
              <a:latin typeface="+mj-lt"/>
              <a:ea typeface="黑体" pitchFamily="49" charset="-122"/>
            </a:endParaRPr>
          </a:p>
          <a:p>
            <a:endParaRPr lang="en-US" b="1" dirty="0" smtClean="0">
              <a:solidFill>
                <a:schemeClr val="tx1"/>
              </a:solidFill>
              <a:latin typeface="+mj-lt"/>
              <a:ea typeface="黑体" pitchFamily="49" charset="-122"/>
            </a:endParaRPr>
          </a:p>
          <a:p>
            <a:endParaRPr lang="en-US" b="1" dirty="0" smtClean="0">
              <a:solidFill>
                <a:schemeClr val="tx1"/>
              </a:solidFill>
              <a:latin typeface="+mj-lt"/>
              <a:ea typeface="黑体" pitchFamily="49" charset="-122"/>
            </a:endParaRPr>
          </a:p>
          <a:p>
            <a:endParaRPr lang="en-US" b="1" dirty="0" smtClean="0">
              <a:solidFill>
                <a:schemeClr val="tx1"/>
              </a:solidFill>
              <a:latin typeface="+mj-lt"/>
              <a:ea typeface="黑体" pitchFamily="49" charset="-122"/>
            </a:endParaRPr>
          </a:p>
          <a:p>
            <a:endParaRPr lang="en-US" dirty="0" smtClean="0">
              <a:solidFill>
                <a:schemeClr val="tx1"/>
              </a:solidFill>
              <a:latin typeface="+mj-lt"/>
              <a:ea typeface="黑体" pitchFamily="49" charset="-122"/>
            </a:endParaRPr>
          </a:p>
          <a:p>
            <a:endParaRPr lang="en-US" altLang="zh-CN" dirty="0" smtClean="0">
              <a:solidFill>
                <a:schemeClr val="tx1"/>
              </a:solidFill>
              <a:ea typeface="黑体" pitchFamily="49" charset="-122"/>
            </a:endParaRPr>
          </a:p>
          <a:p>
            <a:r>
              <a:rPr lang="zh-CN" altLang="zh-CN" dirty="0" smtClean="0">
                <a:solidFill>
                  <a:schemeClr val="tx1"/>
                </a:solidFill>
                <a:ea typeface="黑体" pitchFamily="49" charset="-122"/>
              </a:rPr>
              <a:t>其中</a:t>
            </a:r>
            <a:r>
              <a:rPr lang="en-US" altLang="zh-CN" dirty="0" smtClean="0">
                <a:solidFill>
                  <a:schemeClr val="tx1"/>
                </a:solidFill>
                <a:ea typeface="黑体" pitchFamily="49" charset="-122"/>
              </a:rPr>
              <a:t>|</a:t>
            </a:r>
            <a:r>
              <a:rPr lang="en-US" altLang="zh-CN" i="1" dirty="0" err="1" smtClean="0">
                <a:solidFill>
                  <a:schemeClr val="tx1"/>
                </a:solidFill>
                <a:ea typeface="黑体" pitchFamily="49" charset="-122"/>
              </a:rPr>
              <a:t>c</a:t>
            </a:r>
            <a:r>
              <a:rPr lang="en-US" altLang="zh-CN" i="1" baseline="-25000" dirty="0" err="1" smtClean="0">
                <a:solidFill>
                  <a:schemeClr val="tx1"/>
                </a:solidFill>
                <a:ea typeface="黑体" pitchFamily="49" charset="-122"/>
              </a:rPr>
              <a:t>q</a:t>
            </a:r>
            <a:r>
              <a:rPr lang="en-US" altLang="zh-CN" dirty="0" smtClean="0">
                <a:solidFill>
                  <a:schemeClr val="tx1"/>
                </a:solidFill>
                <a:ea typeface="黑体" pitchFamily="49" charset="-122"/>
              </a:rPr>
              <a:t>|</a:t>
            </a:r>
            <a:r>
              <a:rPr lang="zh-CN" altLang="zh-CN" dirty="0" smtClean="0">
                <a:solidFill>
                  <a:schemeClr val="tx1"/>
                </a:solidFill>
                <a:ea typeface="黑体" pitchFamily="49" charset="-122"/>
              </a:rPr>
              <a:t>和</a:t>
            </a:r>
            <a:r>
              <a:rPr lang="en-US" altLang="zh-CN" dirty="0" smtClean="0">
                <a:solidFill>
                  <a:schemeClr val="tx1"/>
                </a:solidFill>
                <a:ea typeface="黑体" pitchFamily="49" charset="-122"/>
              </a:rPr>
              <a:t>|</a:t>
            </a:r>
            <a:r>
              <a:rPr lang="en-US" altLang="zh-CN" i="1" dirty="0" err="1" smtClean="0">
                <a:solidFill>
                  <a:schemeClr val="tx1"/>
                </a:solidFill>
                <a:ea typeface="黑体" pitchFamily="49" charset="-122"/>
              </a:rPr>
              <a:t>c</a:t>
            </a:r>
            <a:r>
              <a:rPr lang="en-US" altLang="zh-CN" i="1" baseline="-25000" dirty="0" err="1" smtClean="0">
                <a:solidFill>
                  <a:schemeClr val="tx1"/>
                </a:solidFill>
                <a:ea typeface="黑体" pitchFamily="49" charset="-122"/>
              </a:rPr>
              <a:t>d</a:t>
            </a:r>
            <a:r>
              <a:rPr lang="en-US" altLang="zh-CN" dirty="0" smtClean="0">
                <a:solidFill>
                  <a:schemeClr val="tx1"/>
                </a:solidFill>
                <a:ea typeface="黑体" pitchFamily="49" charset="-122"/>
              </a:rPr>
              <a:t>|</a:t>
            </a:r>
            <a:r>
              <a:rPr lang="zh-CN" altLang="zh-CN" dirty="0" smtClean="0">
                <a:solidFill>
                  <a:schemeClr val="tx1"/>
                </a:solidFill>
                <a:ea typeface="黑体" pitchFamily="49" charset="-122"/>
              </a:rPr>
              <a:t>分别是查询路径和文档路径中的节点数目，并且当且仅当可以通过插入额外的节点使</a:t>
            </a:r>
            <a:r>
              <a:rPr lang="en-US" altLang="zh-CN" i="1" dirty="0" err="1" smtClean="0">
                <a:solidFill>
                  <a:schemeClr val="tx1"/>
                </a:solidFill>
                <a:ea typeface="黑体" pitchFamily="49" charset="-122"/>
              </a:rPr>
              <a:t>c</a:t>
            </a:r>
            <a:r>
              <a:rPr lang="en-US" altLang="zh-CN" i="1" baseline="-25000" dirty="0" err="1" smtClean="0">
                <a:solidFill>
                  <a:schemeClr val="tx1"/>
                </a:solidFill>
                <a:ea typeface="黑体" pitchFamily="49" charset="-122"/>
              </a:rPr>
              <a:t>q</a:t>
            </a:r>
            <a:r>
              <a:rPr lang="zh-CN" altLang="zh-CN" dirty="0" smtClean="0">
                <a:solidFill>
                  <a:schemeClr val="tx1"/>
                </a:solidFill>
                <a:ea typeface="黑体" pitchFamily="49" charset="-122"/>
              </a:rPr>
              <a:t>转换成</a:t>
            </a:r>
            <a:r>
              <a:rPr lang="en-US" altLang="zh-CN" i="1" dirty="0" err="1" smtClean="0">
                <a:solidFill>
                  <a:schemeClr val="tx1"/>
                </a:solidFill>
                <a:ea typeface="黑体" pitchFamily="49" charset="-122"/>
              </a:rPr>
              <a:t>c</a:t>
            </a:r>
            <a:r>
              <a:rPr lang="en-US" altLang="zh-CN" i="1" baseline="-25000" dirty="0" err="1" smtClean="0">
                <a:solidFill>
                  <a:schemeClr val="tx1"/>
                </a:solidFill>
                <a:ea typeface="黑体" pitchFamily="49" charset="-122"/>
              </a:rPr>
              <a:t>d</a:t>
            </a:r>
            <a:r>
              <a:rPr lang="zh-CN" altLang="zh-CN" dirty="0" smtClean="0">
                <a:solidFill>
                  <a:schemeClr val="tx1"/>
                </a:solidFill>
                <a:ea typeface="黑体" pitchFamily="49" charset="-122"/>
              </a:rPr>
              <a:t>时，</a:t>
            </a:r>
            <a:r>
              <a:rPr lang="en-US" altLang="zh-CN" i="1" dirty="0" err="1" smtClean="0">
                <a:solidFill>
                  <a:schemeClr val="tx1"/>
                </a:solidFill>
                <a:ea typeface="黑体" pitchFamily="49" charset="-122"/>
              </a:rPr>
              <a:t>c</a:t>
            </a:r>
            <a:r>
              <a:rPr lang="en-US" altLang="zh-CN" i="1" baseline="-25000" dirty="0" err="1" smtClean="0">
                <a:solidFill>
                  <a:schemeClr val="tx1"/>
                </a:solidFill>
                <a:ea typeface="黑体" pitchFamily="49" charset="-122"/>
              </a:rPr>
              <a:t>q</a:t>
            </a:r>
            <a:r>
              <a:rPr lang="zh-CN" altLang="zh-CN" dirty="0" smtClean="0">
                <a:solidFill>
                  <a:schemeClr val="tx1"/>
                </a:solidFill>
                <a:ea typeface="黑体" pitchFamily="49" charset="-122"/>
              </a:rPr>
              <a:t>和</a:t>
            </a:r>
            <a:r>
              <a:rPr lang="en-US" altLang="zh-CN" i="1" dirty="0" err="1" smtClean="0">
                <a:solidFill>
                  <a:schemeClr val="tx1"/>
                </a:solidFill>
                <a:ea typeface="黑体" pitchFamily="49" charset="-122"/>
              </a:rPr>
              <a:t>c</a:t>
            </a:r>
            <a:r>
              <a:rPr lang="en-US" altLang="zh-CN" i="1" baseline="-25000" dirty="0" err="1" smtClean="0">
                <a:solidFill>
                  <a:schemeClr val="tx1"/>
                </a:solidFill>
                <a:ea typeface="黑体" pitchFamily="49" charset="-122"/>
              </a:rPr>
              <a:t>d</a:t>
            </a:r>
            <a:r>
              <a:rPr lang="zh-CN" altLang="zh-CN" dirty="0" smtClean="0">
                <a:solidFill>
                  <a:schemeClr val="tx1"/>
                </a:solidFill>
                <a:ea typeface="黑体" pitchFamily="49" charset="-122"/>
              </a:rPr>
              <a:t>才能匹配。</a:t>
            </a:r>
            <a:endParaRPr lang="en-US" dirty="0" smtClean="0">
              <a:solidFill>
                <a:schemeClr val="tx1"/>
              </a:solidFill>
              <a:latin typeface="+mj-lt"/>
              <a:ea typeface="黑体" pitchFamily="49" charset="-122"/>
            </a:endParaRPr>
          </a:p>
        </p:txBody>
      </p:sp>
      <p:sp>
        <p:nvSpPr>
          <p:cNvPr id="5" name="Slide Number Placeholder 4"/>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pic>
        <p:nvPicPr>
          <p:cNvPr id="988162" name="Picture 2"/>
          <p:cNvPicPr>
            <a:picLocks noChangeAspect="1" noChangeArrowheads="1"/>
          </p:cNvPicPr>
          <p:nvPr/>
        </p:nvPicPr>
        <p:blipFill>
          <a:blip r:embed="rId2" cstate="print"/>
          <a:srcRect/>
          <a:stretch>
            <a:fillRect/>
          </a:stretch>
        </p:blipFill>
        <p:spPr bwMode="auto">
          <a:xfrm>
            <a:off x="1619672" y="2420888"/>
            <a:ext cx="5015239" cy="131145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上下文相似度计算的例子</a:t>
            </a:r>
            <a:endParaRPr lang="en-US" sz="3600" dirty="0">
              <a:solidFill>
                <a:srgbClr val="000000"/>
              </a:solidFill>
              <a:latin typeface="Calibri" charset="0"/>
              <a:ea typeface="黑体" pitchFamily="49" charset="-122"/>
            </a:endParaRPr>
          </a:p>
        </p:txBody>
      </p:sp>
      <p:sp>
        <p:nvSpPr>
          <p:cNvPr id="6" name="Rectangle 5"/>
          <p:cNvSpPr/>
          <p:nvPr/>
        </p:nvSpPr>
        <p:spPr>
          <a:xfrm>
            <a:off x="285720" y="5884151"/>
            <a:ext cx="8572560" cy="461665"/>
          </a:xfrm>
          <a:prstGeom prst="rect">
            <a:avLst/>
          </a:prstGeom>
        </p:spPr>
        <p:txBody>
          <a:bodyPr wrap="square">
            <a:spAutoFit/>
          </a:bodyPr>
          <a:lstStyle/>
          <a:p>
            <a:r>
              <a:rPr lang="en-US" dirty="0" smtClean="0">
                <a:solidFill>
                  <a:schemeClr val="tx1"/>
                </a:solidFill>
                <a:latin typeface="+mj-lt"/>
                <a:ea typeface="黑体" pitchFamily="49" charset="-122"/>
              </a:rPr>
              <a:t>C</a:t>
            </a:r>
            <a:r>
              <a:rPr lang="en-US" cap="small" dirty="0" smtClean="0">
                <a:solidFill>
                  <a:schemeClr val="tx1"/>
                </a:solidFill>
                <a:latin typeface="+mj-lt"/>
                <a:ea typeface="黑体" pitchFamily="49" charset="-122"/>
              </a:rPr>
              <a:t>r(</a:t>
            </a:r>
            <a:r>
              <a:rPr lang="en-US" i="1" dirty="0" smtClean="0">
                <a:solidFill>
                  <a:schemeClr val="tx1"/>
                </a:solidFill>
                <a:latin typeface="+mj-lt"/>
                <a:ea typeface="黑体" pitchFamily="49" charset="-122"/>
              </a:rPr>
              <a:t>c</a:t>
            </a:r>
            <a:r>
              <a:rPr lang="en-US" i="1" baseline="-25000" dirty="0" smtClean="0">
                <a:solidFill>
                  <a:schemeClr val="tx1"/>
                </a:solidFill>
                <a:latin typeface="+mj-lt"/>
                <a:ea typeface="黑体" pitchFamily="49" charset="-122"/>
              </a:rPr>
              <a:t>q4</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c</a:t>
            </a:r>
            <a:r>
              <a:rPr lang="en-US" i="1" baseline="-25000" dirty="0" smtClean="0">
                <a:solidFill>
                  <a:schemeClr val="tx1"/>
                </a:solidFill>
                <a:latin typeface="+mj-lt"/>
                <a:ea typeface="黑体" pitchFamily="49" charset="-122"/>
              </a:rPr>
              <a:t>d2</a:t>
            </a:r>
            <a:r>
              <a:rPr lang="en-US" dirty="0" smtClean="0">
                <a:solidFill>
                  <a:schemeClr val="tx1"/>
                </a:solidFill>
                <a:latin typeface="+mj-lt"/>
                <a:ea typeface="黑体" pitchFamily="49" charset="-122"/>
              </a:rPr>
              <a:t>) = 3/4 = 0.75. </a:t>
            </a:r>
            <a:r>
              <a:rPr lang="zh-CN" altLang="en-US" dirty="0" smtClean="0">
                <a:solidFill>
                  <a:schemeClr val="tx1"/>
                </a:solidFill>
                <a:latin typeface="+mj-lt"/>
                <a:ea typeface="黑体" pitchFamily="49" charset="-122"/>
              </a:rPr>
              <a:t>如果</a:t>
            </a:r>
            <a:r>
              <a:rPr lang="en-US" altLang="zh-CN" i="1" dirty="0" smtClean="0">
                <a:solidFill>
                  <a:schemeClr val="tx1"/>
                </a:solidFill>
                <a:latin typeface="Times New Roman" pitchFamily="18" charset="0"/>
                <a:ea typeface="黑体" pitchFamily="49" charset="-122"/>
                <a:cs typeface="Times New Roman" pitchFamily="18" charset="0"/>
              </a:rPr>
              <a:t>q</a:t>
            </a:r>
            <a:r>
              <a:rPr lang="en-US" altLang="zh-CN" dirty="0" smtClean="0">
                <a:solidFill>
                  <a:schemeClr val="tx1"/>
                </a:solidFill>
                <a:latin typeface="Times New Roman" pitchFamily="18" charset="0"/>
                <a:ea typeface="黑体" pitchFamily="49" charset="-122"/>
                <a:cs typeface="Times New Roman" pitchFamily="18" charset="0"/>
              </a:rPr>
              <a:t> </a:t>
            </a:r>
            <a:r>
              <a:rPr lang="zh-CN" altLang="en-US" dirty="0" smtClean="0">
                <a:solidFill>
                  <a:schemeClr val="tx1"/>
                </a:solidFill>
                <a:latin typeface="Times New Roman" pitchFamily="18" charset="0"/>
                <a:ea typeface="黑体" pitchFamily="49" charset="-122"/>
                <a:cs typeface="Times New Roman" pitchFamily="18" charset="0"/>
              </a:rPr>
              <a:t>和</a:t>
            </a:r>
            <a:r>
              <a:rPr lang="en-US" altLang="zh-CN" i="1" dirty="0" smtClean="0">
                <a:solidFill>
                  <a:schemeClr val="tx1"/>
                </a:solidFill>
                <a:latin typeface="Times New Roman" pitchFamily="18" charset="0"/>
                <a:ea typeface="黑体" pitchFamily="49" charset="-122"/>
                <a:cs typeface="Times New Roman" pitchFamily="18" charset="0"/>
              </a:rPr>
              <a:t>d</a:t>
            </a:r>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相等，那么</a:t>
            </a:r>
            <a:r>
              <a:rPr lang="en-US" dirty="0" smtClean="0">
                <a:solidFill>
                  <a:schemeClr val="tx1"/>
                </a:solidFill>
                <a:latin typeface="+mj-lt"/>
                <a:ea typeface="黑体" pitchFamily="49" charset="-122"/>
              </a:rPr>
              <a:t> C</a:t>
            </a:r>
            <a:r>
              <a:rPr lang="en-US" cap="small" dirty="0" smtClean="0">
                <a:solidFill>
                  <a:schemeClr val="tx1"/>
                </a:solidFill>
                <a:latin typeface="+mj-lt"/>
                <a:ea typeface="黑体" pitchFamily="49" charset="-122"/>
              </a:rPr>
              <a:t>r(</a:t>
            </a:r>
            <a:r>
              <a:rPr lang="en-US" i="1" dirty="0" err="1" smtClean="0">
                <a:solidFill>
                  <a:schemeClr val="tx1"/>
                </a:solidFill>
                <a:latin typeface="+mj-lt"/>
                <a:ea typeface="黑体" pitchFamily="49" charset="-122"/>
              </a:rPr>
              <a:t>c</a:t>
            </a:r>
            <a:r>
              <a:rPr lang="en-US" i="1" baseline="-25000" dirty="0" err="1" smtClean="0">
                <a:solidFill>
                  <a:schemeClr val="tx1"/>
                </a:solidFill>
                <a:latin typeface="+mj-lt"/>
                <a:ea typeface="黑体" pitchFamily="49" charset="-122"/>
              </a:rPr>
              <a:t>q</a:t>
            </a:r>
            <a:r>
              <a:rPr lang="en-US" dirty="0" smtClean="0">
                <a:solidFill>
                  <a:schemeClr val="tx1"/>
                </a:solidFill>
                <a:latin typeface="+mj-lt"/>
                <a:ea typeface="黑体" pitchFamily="49" charset="-122"/>
              </a:rPr>
              <a:t>, </a:t>
            </a:r>
            <a:r>
              <a:rPr lang="en-US" i="1" dirty="0" err="1" smtClean="0">
                <a:solidFill>
                  <a:schemeClr val="tx1"/>
                </a:solidFill>
                <a:latin typeface="+mj-lt"/>
                <a:ea typeface="黑体" pitchFamily="49" charset="-122"/>
              </a:rPr>
              <a:t>c</a:t>
            </a:r>
            <a:r>
              <a:rPr lang="en-US" i="1" baseline="-25000" dirty="0" err="1" smtClean="0">
                <a:solidFill>
                  <a:schemeClr val="tx1"/>
                </a:solidFill>
                <a:latin typeface="+mj-lt"/>
                <a:ea typeface="黑体" pitchFamily="49" charset="-122"/>
              </a:rPr>
              <a:t>d</a:t>
            </a:r>
            <a:r>
              <a:rPr 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 1.0</a:t>
            </a:r>
          </a:p>
        </p:txBody>
      </p:sp>
      <p:pic>
        <p:nvPicPr>
          <p:cNvPr id="1012740" name="Picture 4" descr="E:\1031.png"/>
          <p:cNvPicPr>
            <a:picLocks noChangeAspect="1" noChangeArrowheads="1"/>
          </p:cNvPicPr>
          <p:nvPr/>
        </p:nvPicPr>
        <p:blipFill>
          <a:blip r:embed="rId2" cstate="print"/>
          <a:srcRect/>
          <a:stretch>
            <a:fillRect/>
          </a:stretch>
        </p:blipFill>
        <p:spPr bwMode="auto">
          <a:xfrm>
            <a:off x="1928794" y="1571612"/>
            <a:ext cx="5227655" cy="3042862"/>
          </a:xfrm>
          <a:prstGeom prst="rect">
            <a:avLst/>
          </a:prstGeom>
          <a:noFill/>
        </p:spPr>
      </p:pic>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39</a:t>
            </a:fld>
            <a:endParaRPr lang="en-US" dirty="0"/>
          </a:p>
        </p:txBody>
      </p:sp>
      <p:pic>
        <p:nvPicPr>
          <p:cNvPr id="989186" name="Picture 2"/>
          <p:cNvPicPr>
            <a:picLocks noChangeAspect="1" noChangeArrowheads="1"/>
          </p:cNvPicPr>
          <p:nvPr/>
        </p:nvPicPr>
        <p:blipFill>
          <a:blip r:embed="rId3" cstate="print"/>
          <a:srcRect/>
          <a:stretch>
            <a:fillRect/>
          </a:stretch>
        </p:blipFill>
        <p:spPr bwMode="auto">
          <a:xfrm>
            <a:off x="2123728" y="4649825"/>
            <a:ext cx="4608512" cy="12050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上一讲内容</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286808" cy="542926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交互式相关反馈</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Interactive relevance feedback): </a:t>
            </a:r>
            <a:r>
              <a:rPr lang="zh-CN" altLang="en-US" dirty="0" smtClean="0">
                <a:solidFill>
                  <a:schemeClr val="tx1"/>
                </a:solidFill>
                <a:latin typeface="+mj-lt"/>
                <a:ea typeface="黑体" pitchFamily="49" charset="-122"/>
              </a:rPr>
              <a:t>在初始检索结果的基础上，通过用户交互指定哪些文档相关或不相关，然后改进检索的结果</a:t>
            </a:r>
            <a:endParaRPr lang="en-US" altLang="zh-CN"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最著名的相关反馈方法：</a:t>
            </a:r>
            <a:r>
              <a:rPr lang="en-US" dirty="0" err="1" smtClean="0">
                <a:solidFill>
                  <a:schemeClr val="tx1"/>
                </a:solidFill>
                <a:latin typeface="+mj-lt"/>
                <a:ea typeface="黑体" pitchFamily="49" charset="-122"/>
              </a:rPr>
              <a:t>Rocchio</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相关反馈</a:t>
            </a:r>
            <a:endParaRPr lang="en-US" dirty="0" smtClean="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altLang="zh-CN" dirty="0" smtClean="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查询扩展</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Query expansion): </a:t>
            </a:r>
            <a:r>
              <a:rPr lang="zh-CN" altLang="en-US" dirty="0" smtClean="0">
                <a:solidFill>
                  <a:schemeClr val="tx1"/>
                </a:solidFill>
                <a:latin typeface="+mj-lt"/>
                <a:ea typeface="黑体" pitchFamily="49" charset="-122"/>
              </a:rPr>
              <a:t>通过在查询中加入同义或者相关的词项来提高检索结果</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000" dirty="0" smtClean="0">
                <a:solidFill>
                  <a:schemeClr val="tx1"/>
                </a:solidFill>
                <a:latin typeface="+mj-lt"/>
                <a:ea typeface="黑体" pitchFamily="49" charset="-122"/>
              </a:rPr>
              <a:t>相关词项的来源</a:t>
            </a:r>
            <a:r>
              <a:rPr lang="en-US" sz="2000" dirty="0" smtClean="0">
                <a:solidFill>
                  <a:schemeClr val="tx1"/>
                </a:solidFill>
                <a:latin typeface="+mj-lt"/>
                <a:ea typeface="黑体" pitchFamily="49" charset="-122"/>
              </a:rPr>
              <a:t>: </a:t>
            </a:r>
            <a:r>
              <a:rPr lang="zh-CN" altLang="en-US" sz="2000" dirty="0" smtClean="0">
                <a:solidFill>
                  <a:schemeClr val="tx1"/>
                </a:solidFill>
                <a:latin typeface="+mj-lt"/>
                <a:ea typeface="黑体" pitchFamily="49" charset="-122"/>
              </a:rPr>
              <a:t>人工编辑的同义词词典、自动构造的同义词词典、查询日志等等。</a:t>
            </a:r>
            <a:endParaRPr lang="de-DE" sz="20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上下文相似度计算的例子</a:t>
            </a:r>
            <a:endParaRPr lang="en-US" altLang="zh-CN" sz="3600" dirty="0">
              <a:solidFill>
                <a:srgbClr val="000000"/>
              </a:solidFill>
              <a:latin typeface="Calibri" charset="0"/>
              <a:ea typeface="黑体" pitchFamily="49" charset="-122"/>
            </a:endParaRPr>
          </a:p>
        </p:txBody>
      </p:sp>
      <p:sp>
        <p:nvSpPr>
          <p:cNvPr id="6" name="Rectangle 5"/>
          <p:cNvSpPr/>
          <p:nvPr/>
        </p:nvSpPr>
        <p:spPr>
          <a:xfrm>
            <a:off x="285720" y="5884151"/>
            <a:ext cx="8572560" cy="461665"/>
          </a:xfrm>
          <a:prstGeom prst="rect">
            <a:avLst/>
          </a:prstGeom>
        </p:spPr>
        <p:txBody>
          <a:bodyPr wrap="square">
            <a:spAutoFit/>
          </a:bodyPr>
          <a:lstStyle/>
          <a:p>
            <a:r>
              <a:rPr lang="en-US" dirty="0" smtClean="0">
                <a:solidFill>
                  <a:schemeClr val="tx1"/>
                </a:solidFill>
                <a:latin typeface="+mj-lt"/>
                <a:ea typeface="黑体" pitchFamily="49" charset="-122"/>
              </a:rPr>
              <a:t>C</a:t>
            </a:r>
            <a:r>
              <a:rPr lang="en-US" cap="small" dirty="0" smtClean="0">
                <a:solidFill>
                  <a:schemeClr val="tx1"/>
                </a:solidFill>
                <a:latin typeface="+mj-lt"/>
                <a:ea typeface="黑体" pitchFamily="49" charset="-122"/>
              </a:rPr>
              <a:t>r(</a:t>
            </a:r>
            <a:r>
              <a:rPr lang="en-US" i="1" dirty="0" smtClean="0">
                <a:solidFill>
                  <a:schemeClr val="tx1"/>
                </a:solidFill>
                <a:latin typeface="+mj-lt"/>
                <a:ea typeface="黑体" pitchFamily="49" charset="-122"/>
              </a:rPr>
              <a:t>c</a:t>
            </a:r>
            <a:r>
              <a:rPr lang="en-US" i="1" baseline="-25000" dirty="0" smtClean="0">
                <a:solidFill>
                  <a:schemeClr val="tx1"/>
                </a:solidFill>
                <a:latin typeface="+mj-lt"/>
                <a:ea typeface="黑体" pitchFamily="49" charset="-122"/>
              </a:rPr>
              <a:t>q4</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c</a:t>
            </a:r>
            <a:r>
              <a:rPr lang="en-US" i="1" baseline="-25000" dirty="0" smtClean="0">
                <a:solidFill>
                  <a:schemeClr val="tx1"/>
                </a:solidFill>
                <a:latin typeface="+mj-lt"/>
                <a:ea typeface="黑体" pitchFamily="49" charset="-122"/>
              </a:rPr>
              <a:t>d3</a:t>
            </a:r>
            <a:r>
              <a:rPr lang="en-US" dirty="0" smtClean="0">
                <a:solidFill>
                  <a:schemeClr val="tx1"/>
                </a:solidFill>
                <a:latin typeface="+mj-lt"/>
                <a:ea typeface="黑体" pitchFamily="49" charset="-122"/>
              </a:rPr>
              <a:t>) = 3/5 = 0.6.</a:t>
            </a:r>
          </a:p>
        </p:txBody>
      </p:sp>
      <p:pic>
        <p:nvPicPr>
          <p:cNvPr id="1012740" name="Picture 4" descr="E:\1031.png"/>
          <p:cNvPicPr>
            <a:picLocks noChangeAspect="1" noChangeArrowheads="1"/>
          </p:cNvPicPr>
          <p:nvPr/>
        </p:nvPicPr>
        <p:blipFill>
          <a:blip r:embed="rId2" cstate="print"/>
          <a:srcRect/>
          <a:stretch>
            <a:fillRect/>
          </a:stretch>
        </p:blipFill>
        <p:spPr bwMode="auto">
          <a:xfrm>
            <a:off x="1928794" y="1571612"/>
            <a:ext cx="5227655" cy="3042862"/>
          </a:xfrm>
          <a:prstGeom prst="rect">
            <a:avLst/>
          </a:prstGeom>
          <a:noFill/>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40</a:t>
            </a:fld>
            <a:endParaRPr lang="en-US"/>
          </a:p>
        </p:txBody>
      </p:sp>
      <p:pic>
        <p:nvPicPr>
          <p:cNvPr id="8" name="Picture 2"/>
          <p:cNvPicPr>
            <a:picLocks noChangeAspect="1" noChangeArrowheads="1"/>
          </p:cNvPicPr>
          <p:nvPr/>
        </p:nvPicPr>
        <p:blipFill>
          <a:blip r:embed="rId3" cstate="print"/>
          <a:srcRect/>
          <a:stretch>
            <a:fillRect/>
          </a:stretch>
        </p:blipFill>
        <p:spPr bwMode="auto">
          <a:xfrm>
            <a:off x="2123728" y="4555677"/>
            <a:ext cx="4968552" cy="129924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文档相似度计算方法</a:t>
            </a:r>
            <a:endParaRPr lang="en-US" sz="3600" dirty="0">
              <a:solidFill>
                <a:srgbClr val="000000"/>
              </a:solidFill>
              <a:latin typeface="Calibri" charset="0"/>
              <a:ea typeface="黑体" pitchFamily="49" charset="-122"/>
            </a:endParaRPr>
          </a:p>
        </p:txBody>
      </p:sp>
      <p:sp>
        <p:nvSpPr>
          <p:cNvPr id="6" name="Rectangle 5"/>
          <p:cNvSpPr/>
          <p:nvPr/>
        </p:nvSpPr>
        <p:spPr>
          <a:xfrm>
            <a:off x="285720" y="1428736"/>
            <a:ext cx="8572560" cy="1938992"/>
          </a:xfrm>
          <a:prstGeom prst="rect">
            <a:avLst/>
          </a:prstGeom>
        </p:spPr>
        <p:txBody>
          <a:bodyPr wrap="square">
            <a:spAutoFit/>
          </a:bodyPr>
          <a:lstStyle/>
          <a:p>
            <a:r>
              <a:rPr lang="zh-CN" altLang="zh-CN" dirty="0" smtClean="0">
                <a:solidFill>
                  <a:schemeClr val="tx1"/>
                </a:solidFill>
                <a:ea typeface="黑体" pitchFamily="49" charset="-122"/>
              </a:rPr>
              <a:t>最终的文档得分计算可以看成</a:t>
            </a:r>
            <a:r>
              <a:rPr lang="zh-CN" altLang="en-US" dirty="0" smtClean="0">
                <a:solidFill>
                  <a:schemeClr val="tx1"/>
                </a:solidFill>
                <a:ea typeface="黑体" pitchFamily="49" charset="-122"/>
              </a:rPr>
              <a:t>普通</a:t>
            </a:r>
            <a:r>
              <a:rPr lang="zh-CN" altLang="zh-CN" dirty="0" smtClean="0">
                <a:solidFill>
                  <a:schemeClr val="tx1"/>
                </a:solidFill>
                <a:ea typeface="黑体" pitchFamily="49" charset="-122"/>
              </a:rPr>
              <a:t>余弦相似度计算方法的一个变形。我们将这个计算公式称为</a:t>
            </a:r>
            <a:r>
              <a:rPr lang="en-US" cap="small" dirty="0" err="1" smtClean="0">
                <a:solidFill>
                  <a:schemeClr val="tx1"/>
                </a:solidFill>
                <a:latin typeface="+mj-lt"/>
                <a:ea typeface="黑体" pitchFamily="49" charset="-122"/>
              </a:rPr>
              <a:t>SimNoMerge</a:t>
            </a:r>
            <a:r>
              <a:rPr lang="en-US" dirty="0" smtClean="0">
                <a:solidFill>
                  <a:schemeClr val="tx1"/>
                </a:solidFill>
                <a:latin typeface="+mj-lt"/>
                <a:ea typeface="黑体" pitchFamily="49" charset="-122"/>
              </a:rPr>
              <a:t>.</a:t>
            </a:r>
          </a:p>
          <a:p>
            <a:r>
              <a:rPr lang="en-US" cap="small" dirty="0" err="1" smtClean="0">
                <a:solidFill>
                  <a:schemeClr val="tx1"/>
                </a:solidFill>
                <a:latin typeface="+mj-lt"/>
                <a:ea typeface="黑体" pitchFamily="49" charset="-122"/>
              </a:rPr>
              <a:t>SimNoMerge</a:t>
            </a:r>
            <a:r>
              <a:rPr lang="en-US"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q</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p>
          <a:p>
            <a:r>
              <a:rPr lang="en-US" b="1" dirty="0" smtClean="0">
                <a:solidFill>
                  <a:schemeClr val="tx1"/>
                </a:solidFill>
                <a:latin typeface="+mj-lt"/>
                <a:ea typeface="黑体" pitchFamily="49" charset="-122"/>
              </a:rPr>
              <a:t>	</a:t>
            </a:r>
          </a:p>
          <a:p>
            <a:endParaRPr lang="en-US" dirty="0" smtClean="0">
              <a:solidFill>
                <a:schemeClr val="tx1"/>
              </a:solidFill>
              <a:latin typeface="+mj-lt"/>
              <a:ea typeface="黑体" pitchFamily="49" charset="-122"/>
            </a:endParaRPr>
          </a:p>
        </p:txBody>
      </p:sp>
      <p:sp>
        <p:nvSpPr>
          <p:cNvPr id="4" name="Rectangle 3"/>
          <p:cNvSpPr/>
          <p:nvPr/>
        </p:nvSpPr>
        <p:spPr>
          <a:xfrm>
            <a:off x="285752" y="3560062"/>
            <a:ext cx="8715404" cy="3226524"/>
          </a:xfrm>
          <a:prstGeom prst="rect">
            <a:avLst/>
          </a:prstGeom>
        </p:spPr>
        <p:txBody>
          <a:bodyPr wrap="square">
            <a:spAutoFit/>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smtClean="0">
                <a:solidFill>
                  <a:schemeClr val="tx1"/>
                </a:solidFill>
                <a:latin typeface="+mj-lt"/>
                <a:ea typeface="黑体" pitchFamily="49" charset="-122"/>
              </a:rPr>
              <a:t>V</a:t>
            </a:r>
            <a:r>
              <a:rPr lang="zh-CN" altLang="zh-CN" dirty="0" smtClean="0">
                <a:solidFill>
                  <a:schemeClr val="tx1"/>
                </a:solidFill>
                <a:ea typeface="黑体" pitchFamily="49" charset="-122"/>
              </a:rPr>
              <a:t>非结构化词项的词汇表</a:t>
            </a:r>
            <a:endParaRPr lang="en-US" dirty="0" smtClean="0">
              <a:solidFill>
                <a:schemeClr val="tx1"/>
              </a:solidFill>
              <a:latin typeface="+mj-lt"/>
              <a:ea typeface="黑体" pitchFamily="49" charset="-122"/>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smtClean="0">
                <a:solidFill>
                  <a:schemeClr val="tx1"/>
                </a:solidFill>
                <a:latin typeface="+mj-lt"/>
                <a:ea typeface="黑体" pitchFamily="49" charset="-122"/>
              </a:rPr>
              <a:t>B</a:t>
            </a:r>
            <a:r>
              <a:rPr lang="zh-CN" altLang="zh-CN" dirty="0" smtClean="0">
                <a:solidFill>
                  <a:schemeClr val="tx1"/>
                </a:solidFill>
                <a:ea typeface="黑体" pitchFamily="49" charset="-122"/>
              </a:rPr>
              <a:t>是所有</a:t>
            </a:r>
            <a:r>
              <a:rPr lang="en-US" altLang="zh-CN" dirty="0" smtClean="0">
                <a:solidFill>
                  <a:schemeClr val="tx1"/>
                </a:solidFill>
                <a:ea typeface="黑体" pitchFamily="49" charset="-122"/>
              </a:rPr>
              <a:t>XML</a:t>
            </a:r>
            <a:r>
              <a:rPr lang="zh-CN" altLang="zh-CN" dirty="0" smtClean="0">
                <a:solidFill>
                  <a:schemeClr val="tx1"/>
                </a:solidFill>
                <a:ea typeface="黑体" pitchFamily="49" charset="-122"/>
              </a:rPr>
              <a:t>上下文的集合</a:t>
            </a:r>
            <a:endParaRPr lang="en-US" dirty="0" smtClean="0">
              <a:solidFill>
                <a:schemeClr val="tx1"/>
              </a:solidFill>
              <a:latin typeface="+mj-lt"/>
              <a:ea typeface="黑体" pitchFamily="49" charset="-122"/>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chemeClr val="tx1"/>
                </a:solidFill>
                <a:ea typeface="黑体" pitchFamily="49" charset="-122"/>
              </a:rPr>
              <a:t>weight</a:t>
            </a:r>
            <a:r>
              <a:rPr lang="zh-CN" altLang="zh-CN" dirty="0" smtClean="0">
                <a:solidFill>
                  <a:schemeClr val="tx1"/>
                </a:solidFill>
                <a:ea typeface="黑体" pitchFamily="49" charset="-122"/>
              </a:rPr>
              <a:t>（</a:t>
            </a:r>
            <a:r>
              <a:rPr lang="en-US" altLang="zh-CN" i="1" dirty="0" err="1" smtClean="0">
                <a:solidFill>
                  <a:schemeClr val="tx1"/>
                </a:solidFill>
                <a:ea typeface="黑体" pitchFamily="49" charset="-122"/>
              </a:rPr>
              <a:t>q,t,c</a:t>
            </a:r>
            <a:r>
              <a:rPr lang="zh-CN" altLang="zh-CN" dirty="0" smtClean="0">
                <a:solidFill>
                  <a:schemeClr val="tx1"/>
                </a:solidFill>
                <a:ea typeface="黑体" pitchFamily="49" charset="-122"/>
              </a:rPr>
              <a:t>）和</a:t>
            </a:r>
            <a:r>
              <a:rPr lang="en-US" altLang="zh-CN" dirty="0" smtClean="0">
                <a:solidFill>
                  <a:schemeClr val="tx1"/>
                </a:solidFill>
                <a:ea typeface="黑体" pitchFamily="49" charset="-122"/>
              </a:rPr>
              <a:t>weight</a:t>
            </a:r>
            <a:r>
              <a:rPr lang="zh-CN" altLang="zh-CN" dirty="0" smtClean="0">
                <a:solidFill>
                  <a:schemeClr val="tx1"/>
                </a:solidFill>
                <a:ea typeface="黑体" pitchFamily="49" charset="-122"/>
              </a:rPr>
              <a:t>（</a:t>
            </a:r>
            <a:r>
              <a:rPr lang="en-US" altLang="zh-CN" i="1" dirty="0" err="1" smtClean="0">
                <a:solidFill>
                  <a:schemeClr val="tx1"/>
                </a:solidFill>
                <a:ea typeface="黑体" pitchFamily="49" charset="-122"/>
              </a:rPr>
              <a:t>d,t,c</a:t>
            </a:r>
            <a:r>
              <a:rPr lang="zh-CN" altLang="zh-CN" dirty="0" smtClean="0">
                <a:solidFill>
                  <a:schemeClr val="tx1"/>
                </a:solidFill>
                <a:ea typeface="黑体" pitchFamily="49" charset="-122"/>
              </a:rPr>
              <a:t>）分别是词项</a:t>
            </a:r>
            <a:r>
              <a:rPr lang="en-US" altLang="zh-CN" i="1" dirty="0" smtClean="0">
                <a:solidFill>
                  <a:schemeClr val="tx1"/>
                </a:solidFill>
                <a:ea typeface="黑体" pitchFamily="49" charset="-122"/>
              </a:rPr>
              <a:t>t</a:t>
            </a:r>
            <a:r>
              <a:rPr lang="zh-CN" altLang="zh-CN" dirty="0" smtClean="0">
                <a:solidFill>
                  <a:schemeClr val="tx1"/>
                </a:solidFill>
                <a:ea typeface="黑体" pitchFamily="49" charset="-122"/>
              </a:rPr>
              <a:t>在查询</a:t>
            </a:r>
            <a:r>
              <a:rPr lang="en-US" altLang="zh-CN" i="1" dirty="0" smtClean="0">
                <a:solidFill>
                  <a:schemeClr val="tx1"/>
                </a:solidFill>
                <a:ea typeface="黑体" pitchFamily="49" charset="-122"/>
              </a:rPr>
              <a:t>q</a:t>
            </a:r>
            <a:r>
              <a:rPr lang="zh-CN" altLang="zh-CN" dirty="0" smtClean="0">
                <a:solidFill>
                  <a:schemeClr val="tx1"/>
                </a:solidFill>
                <a:ea typeface="黑体" pitchFamily="49" charset="-122"/>
              </a:rPr>
              <a:t>和文档</a:t>
            </a:r>
            <a:r>
              <a:rPr lang="en-US" altLang="zh-CN" i="1" dirty="0" smtClean="0">
                <a:solidFill>
                  <a:schemeClr val="tx1"/>
                </a:solidFill>
                <a:ea typeface="黑体" pitchFamily="49" charset="-122"/>
              </a:rPr>
              <a:t>d</a:t>
            </a:r>
            <a:r>
              <a:rPr lang="zh-CN" altLang="zh-CN" dirty="0" smtClean="0">
                <a:solidFill>
                  <a:schemeClr val="tx1"/>
                </a:solidFill>
                <a:ea typeface="黑体" pitchFamily="49" charset="-122"/>
              </a:rPr>
              <a:t>的上下文</a:t>
            </a:r>
            <a:r>
              <a:rPr lang="en-US" altLang="zh-CN" i="1" dirty="0" smtClean="0">
                <a:solidFill>
                  <a:schemeClr val="tx1"/>
                </a:solidFill>
                <a:ea typeface="黑体" pitchFamily="49" charset="-122"/>
              </a:rPr>
              <a:t>c</a:t>
            </a:r>
            <a:r>
              <a:rPr lang="zh-CN" altLang="zh-CN" dirty="0" smtClean="0">
                <a:solidFill>
                  <a:schemeClr val="tx1"/>
                </a:solidFill>
                <a:ea typeface="黑体" pitchFamily="49" charset="-122"/>
              </a:rPr>
              <a:t>中的权重。我们可以采用第</a:t>
            </a:r>
            <a:r>
              <a:rPr lang="en-US" altLang="zh-CN" dirty="0" smtClean="0">
                <a:solidFill>
                  <a:schemeClr val="tx1"/>
                </a:solidFill>
                <a:ea typeface="黑体" pitchFamily="49" charset="-122"/>
              </a:rPr>
              <a:t>6</a:t>
            </a:r>
            <a:r>
              <a:rPr lang="zh-CN" altLang="zh-CN" dirty="0" smtClean="0">
                <a:solidFill>
                  <a:schemeClr val="tx1"/>
                </a:solidFill>
                <a:ea typeface="黑体" pitchFamily="49" charset="-122"/>
              </a:rPr>
              <a:t>章的某种权重机制来计算这个权重</a:t>
            </a:r>
            <a:r>
              <a:rPr lang="en-US" altLang="zh-CN" dirty="0" smtClean="0">
                <a:solidFill>
                  <a:schemeClr val="tx1"/>
                </a:solidFill>
                <a:ea typeface="黑体" pitchFamily="49" charset="-122"/>
              </a:rPr>
              <a:t>(</a:t>
            </a:r>
            <a:r>
              <a:rPr lang="zh-CN" altLang="zh-CN" dirty="0" smtClean="0">
                <a:solidFill>
                  <a:schemeClr val="tx1"/>
                </a:solidFill>
                <a:ea typeface="黑体" pitchFamily="49" charset="-122"/>
              </a:rPr>
              <a:t>比如，</a:t>
            </a:r>
            <a:r>
              <a:rPr lang="en-US" altLang="zh-CN" dirty="0" err="1" smtClean="0">
                <a:solidFill>
                  <a:schemeClr val="tx1"/>
                </a:solidFill>
                <a:ea typeface="黑体" pitchFamily="49" charset="-122"/>
              </a:rPr>
              <a:t>idf</a:t>
            </a:r>
            <a:r>
              <a:rPr lang="en-US" altLang="zh-CN" i="1" baseline="-25000" dirty="0" err="1" smtClean="0">
                <a:solidFill>
                  <a:schemeClr val="tx1"/>
                </a:solidFill>
                <a:ea typeface="黑体" pitchFamily="49" charset="-122"/>
              </a:rPr>
              <a:t>t</a:t>
            </a:r>
            <a:r>
              <a:rPr lang="en-US" altLang="zh-CN" dirty="0" err="1" smtClean="0">
                <a:solidFill>
                  <a:schemeClr val="tx1"/>
                </a:solidFill>
                <a:ea typeface="黑体" pitchFamily="49" charset="-122"/>
              </a:rPr>
              <a:t>×wf</a:t>
            </a:r>
            <a:r>
              <a:rPr lang="en-US" altLang="zh-CN" i="1" baseline="-25000" dirty="0" err="1" smtClean="0">
                <a:solidFill>
                  <a:schemeClr val="tx1"/>
                </a:solidFill>
                <a:ea typeface="黑体" pitchFamily="49" charset="-122"/>
              </a:rPr>
              <a:t>t,d</a:t>
            </a:r>
            <a:r>
              <a:rPr lang="zh-CN" altLang="zh-CN" dirty="0" smtClean="0">
                <a:solidFill>
                  <a:schemeClr val="tx1"/>
                </a:solidFill>
                <a:ea typeface="黑体" pitchFamily="49" charset="-122"/>
              </a:rPr>
              <a:t>。逆文档频率</a:t>
            </a:r>
            <a:r>
              <a:rPr lang="en-US" altLang="zh-CN" dirty="0" err="1" smtClean="0">
                <a:solidFill>
                  <a:schemeClr val="tx1"/>
                </a:solidFill>
                <a:ea typeface="黑体" pitchFamily="49" charset="-122"/>
              </a:rPr>
              <a:t>idf</a:t>
            </a:r>
            <a:r>
              <a:rPr lang="en-US" altLang="zh-CN" i="1" baseline="-25000" dirty="0" err="1" smtClean="0">
                <a:solidFill>
                  <a:schemeClr val="tx1"/>
                </a:solidFill>
                <a:ea typeface="黑体" pitchFamily="49" charset="-122"/>
              </a:rPr>
              <a:t>t</a:t>
            </a:r>
            <a:r>
              <a:rPr lang="zh-CN" altLang="zh-CN" dirty="0" smtClean="0">
                <a:solidFill>
                  <a:schemeClr val="tx1"/>
                </a:solidFill>
                <a:ea typeface="黑体" pitchFamily="49" charset="-122"/>
              </a:rPr>
              <a:t>的值取决于</a:t>
            </a:r>
            <a:r>
              <a:rPr lang="en-US" altLang="zh-CN" dirty="0" err="1" smtClean="0">
                <a:solidFill>
                  <a:schemeClr val="tx1"/>
                </a:solidFill>
                <a:ea typeface="黑体" pitchFamily="49" charset="-122"/>
              </a:rPr>
              <a:t>df</a:t>
            </a:r>
            <a:r>
              <a:rPr lang="en-US" altLang="zh-CN" i="1" baseline="-25000" dirty="0" err="1" smtClean="0">
                <a:solidFill>
                  <a:schemeClr val="tx1"/>
                </a:solidFill>
                <a:ea typeface="黑体" pitchFamily="49" charset="-122"/>
              </a:rPr>
              <a:t>t</a:t>
            </a:r>
            <a:r>
              <a:rPr lang="zh-CN" altLang="zh-CN" dirty="0" smtClean="0">
                <a:solidFill>
                  <a:schemeClr val="tx1"/>
                </a:solidFill>
                <a:ea typeface="黑体" pitchFamily="49" charset="-122"/>
              </a:rPr>
              <a:t>计算时我们所利用的元素</a:t>
            </a:r>
            <a:r>
              <a:rPr lang="en-US" altLang="zh-CN" dirty="0" smtClean="0">
                <a:solidFill>
                  <a:schemeClr val="tx1"/>
                </a:solidFill>
                <a:ea typeface="黑体" pitchFamily="49" charset="-122"/>
              </a:rPr>
              <a:t>)</a:t>
            </a:r>
            <a:endParaRPr lang="en-US" dirty="0" smtClean="0">
              <a:solidFill>
                <a:schemeClr val="tx1"/>
              </a:solidFill>
              <a:latin typeface="+mj-lt"/>
              <a:ea typeface="黑体" pitchFamily="49" charset="-122"/>
            </a:endParaRPr>
          </a:p>
          <a:p>
            <a:r>
              <a:rPr lang="en-US" cap="small" dirty="0" err="1" smtClean="0">
                <a:solidFill>
                  <a:schemeClr val="tx1"/>
                </a:solidFill>
                <a:latin typeface="+mj-lt"/>
                <a:ea typeface="黑体" pitchFamily="49" charset="-122"/>
              </a:rPr>
              <a:t>SimNoMerge</a:t>
            </a:r>
            <a:r>
              <a:rPr lang="en-US" cap="small"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q</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a:t>
            </a:r>
            <a:r>
              <a:rPr lang="zh-CN" altLang="zh-CN" dirty="0" smtClean="0">
                <a:solidFill>
                  <a:schemeClr val="tx1"/>
                </a:solidFill>
                <a:ea typeface="黑体" pitchFamily="49" charset="-122"/>
              </a:rPr>
              <a:t>并不是一个真正的余弦相似度计算函数，因为它的值可能会超过</a:t>
            </a:r>
            <a:r>
              <a:rPr lang="en-US" altLang="zh-CN" dirty="0" smtClean="0">
                <a:solidFill>
                  <a:schemeClr val="tx1"/>
                </a:solidFill>
                <a:ea typeface="黑体" pitchFamily="49" charset="-122"/>
              </a:rPr>
              <a:t>1.0</a:t>
            </a:r>
            <a:endParaRPr lang="en-US" dirty="0" smtClean="0">
              <a:solidFill>
                <a:schemeClr val="tx1"/>
              </a:solidFill>
              <a:latin typeface="+mj-lt"/>
              <a:ea typeface="黑体" pitchFamily="49" charset="-122"/>
            </a:endParaRPr>
          </a:p>
        </p:txBody>
      </p:sp>
      <p:pic>
        <p:nvPicPr>
          <p:cNvPr id="1013762" name="Picture 2" descr="E:\1033.png"/>
          <p:cNvPicPr>
            <a:picLocks noChangeAspect="1" noChangeArrowheads="1"/>
          </p:cNvPicPr>
          <p:nvPr/>
        </p:nvPicPr>
        <p:blipFill>
          <a:blip r:embed="rId2" cstate="print"/>
          <a:srcRect/>
          <a:stretch>
            <a:fillRect/>
          </a:stretch>
        </p:blipFill>
        <p:spPr bwMode="auto">
          <a:xfrm>
            <a:off x="428596" y="2616198"/>
            <a:ext cx="7709997" cy="955678"/>
          </a:xfrm>
          <a:prstGeom prst="rect">
            <a:avLst/>
          </a:prstGeom>
          <a:noFill/>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cap="small" dirty="0" err="1" smtClean="0">
                <a:solidFill>
                  <a:schemeClr val="tx1"/>
                </a:solidFill>
                <a:latin typeface="+mj-lt"/>
                <a:ea typeface="黑体" pitchFamily="49" charset="-122"/>
              </a:rPr>
              <a:t>SimNoMerge</a:t>
            </a:r>
            <a:r>
              <a:rPr lang="zh-CN" altLang="en-US" sz="3600" cap="small" dirty="0" smtClean="0">
                <a:solidFill>
                  <a:schemeClr val="tx1"/>
                </a:solidFill>
                <a:latin typeface="+mj-lt"/>
                <a:ea typeface="黑体" pitchFamily="49" charset="-122"/>
              </a:rPr>
              <a:t>算法的伪代码</a:t>
            </a:r>
            <a:endParaRPr lang="en-US" sz="3600" dirty="0">
              <a:solidFill>
                <a:srgbClr val="000000"/>
              </a:solidFill>
              <a:latin typeface="+mj-lt"/>
              <a:ea typeface="黑体" pitchFamily="49" charset="-122"/>
            </a:endParaRPr>
          </a:p>
        </p:txBody>
      </p:sp>
      <p:sp>
        <p:nvSpPr>
          <p:cNvPr id="6" name="Rectangle 5"/>
          <p:cNvSpPr/>
          <p:nvPr/>
        </p:nvSpPr>
        <p:spPr>
          <a:xfrm>
            <a:off x="285720" y="1584316"/>
            <a:ext cx="8572560" cy="461665"/>
          </a:xfrm>
          <a:prstGeom prst="rect">
            <a:avLst/>
          </a:prstGeom>
        </p:spPr>
        <p:txBody>
          <a:bodyPr wrap="square">
            <a:spAutoFit/>
          </a:bodyPr>
          <a:lstStyle/>
          <a:p>
            <a:r>
              <a:rPr lang="en-US" b="1" dirty="0" smtClean="0">
                <a:solidFill>
                  <a:schemeClr val="tx1"/>
                </a:solidFill>
                <a:latin typeface="+mj-lt"/>
                <a:ea typeface="黑体" pitchFamily="49" charset="-122"/>
              </a:rPr>
              <a:t>	</a:t>
            </a:r>
          </a:p>
        </p:txBody>
      </p:sp>
      <p:pic>
        <p:nvPicPr>
          <p:cNvPr id="1014786" name="Picture 2" descr="E:\1034.png"/>
          <p:cNvPicPr>
            <a:picLocks noChangeAspect="1" noChangeArrowheads="1"/>
          </p:cNvPicPr>
          <p:nvPr/>
        </p:nvPicPr>
        <p:blipFill>
          <a:blip r:embed="rId2" cstate="print"/>
          <a:srcRect/>
          <a:stretch>
            <a:fillRect/>
          </a:stretch>
        </p:blipFill>
        <p:spPr bwMode="auto">
          <a:xfrm>
            <a:off x="428596" y="1967545"/>
            <a:ext cx="7501922" cy="4676164"/>
          </a:xfrm>
          <a:prstGeom prst="rect">
            <a:avLst/>
          </a:prstGeom>
          <a:noFill/>
        </p:spPr>
      </p:pic>
      <p:sp>
        <p:nvSpPr>
          <p:cNvPr id="5" name="Rectangle 4"/>
          <p:cNvSpPr/>
          <p:nvPr/>
        </p:nvSpPr>
        <p:spPr>
          <a:xfrm>
            <a:off x="285720" y="1500174"/>
            <a:ext cx="7216399" cy="461665"/>
          </a:xfrm>
          <a:prstGeom prst="rect">
            <a:avLst/>
          </a:prstGeom>
        </p:spPr>
        <p:txBody>
          <a:bodyPr wrap="none">
            <a:spAutoFit/>
          </a:bodyP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cap="small" dirty="0" err="1" smtClean="0">
                <a:solidFill>
                  <a:schemeClr val="tx1"/>
                </a:solidFill>
                <a:latin typeface="+mj-lt"/>
                <a:ea typeface="黑体" pitchFamily="49" charset="-122"/>
              </a:rPr>
              <a:t>ScoreDocumentsWithSimNoMerge</a:t>
            </a:r>
            <a:r>
              <a:rPr lang="en-US" cap="small" dirty="0" smtClean="0">
                <a:solidFill>
                  <a:schemeClr val="tx1"/>
                </a:solidFill>
                <a:latin typeface="+mj-lt"/>
                <a:ea typeface="黑体" pitchFamily="49" charset="-122"/>
              </a:rPr>
              <a:t>(</a:t>
            </a:r>
            <a:r>
              <a:rPr lang="en-US" i="1" dirty="0" smtClean="0">
                <a:solidFill>
                  <a:srgbClr val="000000"/>
                </a:solidFill>
                <a:latin typeface="+mj-lt"/>
                <a:ea typeface="黑体" pitchFamily="49" charset="-122"/>
                <a:cs typeface="Times New Roman" pitchFamily="16" charset="0"/>
              </a:rPr>
              <a:t>q</a:t>
            </a:r>
            <a:r>
              <a:rPr lang="en-US" dirty="0" smtClean="0">
                <a:solidFill>
                  <a:srgbClr val="000000"/>
                </a:solidFill>
                <a:latin typeface="+mj-lt"/>
                <a:ea typeface="黑体" pitchFamily="49" charset="-122"/>
                <a:cs typeface="Times New Roman" pitchFamily="16" charset="0"/>
              </a:rPr>
              <a:t>, </a:t>
            </a:r>
            <a:r>
              <a:rPr lang="en-US" i="1" dirty="0" smtClean="0">
                <a:solidFill>
                  <a:srgbClr val="000000"/>
                </a:solidFill>
                <a:latin typeface="+mj-lt"/>
                <a:ea typeface="黑体" pitchFamily="49" charset="-122"/>
                <a:cs typeface="Times New Roman" pitchFamily="16" charset="0"/>
              </a:rPr>
              <a:t>B</a:t>
            </a:r>
            <a:r>
              <a:rPr lang="en-US" dirty="0" smtClean="0">
                <a:solidFill>
                  <a:srgbClr val="000000"/>
                </a:solidFill>
                <a:latin typeface="+mj-lt"/>
                <a:ea typeface="黑体" pitchFamily="49" charset="-122"/>
                <a:cs typeface="Times New Roman" pitchFamily="16" charset="0"/>
              </a:rPr>
              <a:t>, </a:t>
            </a:r>
            <a:r>
              <a:rPr lang="en-US" i="1" dirty="0" smtClean="0">
                <a:solidFill>
                  <a:srgbClr val="000000"/>
                </a:solidFill>
                <a:latin typeface="+mj-lt"/>
                <a:ea typeface="黑体" pitchFamily="49" charset="-122"/>
                <a:cs typeface="Times New Roman" pitchFamily="16" charset="0"/>
              </a:rPr>
              <a:t>V</a:t>
            </a:r>
            <a:r>
              <a:rPr lang="en-US" dirty="0" smtClean="0">
                <a:solidFill>
                  <a:srgbClr val="000000"/>
                </a:solidFill>
                <a:latin typeface="+mj-lt"/>
                <a:ea typeface="黑体" pitchFamily="49" charset="-122"/>
                <a:cs typeface="Times New Roman" pitchFamily="16" charset="0"/>
              </a:rPr>
              <a:t>, </a:t>
            </a:r>
            <a:r>
              <a:rPr lang="en-US" i="1" dirty="0" smtClean="0">
                <a:solidFill>
                  <a:srgbClr val="000000"/>
                </a:solidFill>
                <a:latin typeface="+mj-lt"/>
                <a:ea typeface="黑体" pitchFamily="49" charset="-122"/>
                <a:cs typeface="Times New Roman" pitchFamily="16" charset="0"/>
              </a:rPr>
              <a:t>N</a:t>
            </a:r>
            <a:r>
              <a:rPr lang="en-US" dirty="0" smtClean="0">
                <a:solidFill>
                  <a:srgbClr val="000000"/>
                </a:solidFill>
                <a:latin typeface="+mj-lt"/>
                <a:ea typeface="黑体" pitchFamily="49" charset="-122"/>
                <a:cs typeface="Times New Roman" pitchFamily="16" charset="0"/>
              </a:rPr>
              <a:t>, </a:t>
            </a:r>
            <a:r>
              <a:rPr lang="en-US" i="1" dirty="0" err="1" smtClean="0">
                <a:solidFill>
                  <a:srgbClr val="000000"/>
                </a:solidFill>
                <a:latin typeface="+mj-lt"/>
                <a:ea typeface="黑体" pitchFamily="49" charset="-122"/>
                <a:cs typeface="Times New Roman" pitchFamily="16" charset="0"/>
              </a:rPr>
              <a:t>normalizer</a:t>
            </a:r>
            <a:r>
              <a:rPr lang="en-US" dirty="0" smtClean="0">
                <a:solidFill>
                  <a:srgbClr val="000000"/>
                </a:solidFill>
                <a:latin typeface="+mj-lt"/>
                <a:ea typeface="黑体" pitchFamily="49" charset="-122"/>
                <a:cs typeface="Times New Roman" pitchFamily="16" charset="0"/>
              </a:rPr>
              <a:t>)</a:t>
            </a:r>
            <a:endParaRPr lang="en-US" dirty="0">
              <a:solidFill>
                <a:srgbClr val="000000"/>
              </a:solidFill>
              <a:latin typeface="+mj-lt"/>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43</a:t>
            </a:fld>
            <a:endParaRPr lang="en-US"/>
          </a:p>
        </p:txBody>
      </p:sp>
      <p:sp>
        <p:nvSpPr>
          <p:cNvPr id="80899" name="Text Box 3"/>
          <p:cNvSpPr txBox="1">
            <a:spLocks noChangeArrowheads="1"/>
          </p:cNvSpPr>
          <p:nvPr/>
        </p:nvSpPr>
        <p:spPr bwMode="auto">
          <a:xfrm>
            <a:off x="314647" y="1484784"/>
            <a:ext cx="8505825" cy="5083175"/>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上一讲回顾</a:t>
            </a:r>
            <a:r>
              <a:rPr lang="en-US" sz="3400" dirty="0" smtClean="0">
                <a:solidFill>
                  <a:schemeClr val="tx2">
                    <a:lumMod val="20000"/>
                    <a:lumOff val="80000"/>
                  </a:schemeClr>
                </a:solidFill>
                <a:latin typeface="黑体" pitchFamily="49" charset="-122"/>
                <a:ea typeface="黑体" pitchFamily="49" charset="-122"/>
              </a:rPr>
              <a:t> </a:t>
            </a: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简介</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基本的</a:t>
            </a:r>
            <a:r>
              <a:rPr lang="en-US" altLang="zh-CN" sz="3400" dirty="0" smtClean="0">
                <a:solidFill>
                  <a:schemeClr val="tx2">
                    <a:lumMod val="20000"/>
                    <a:lumOff val="80000"/>
                  </a:schemeClr>
                </a:solidFill>
                <a:latin typeface="+mj-ea"/>
                <a:ea typeface="+mj-ea"/>
              </a:rPr>
              <a:t>XML</a:t>
            </a:r>
            <a:r>
              <a:rPr lang="zh-CN" altLang="en-US" sz="3400" dirty="0" smtClean="0">
                <a:solidFill>
                  <a:schemeClr val="tx2">
                    <a:lumMod val="20000"/>
                    <a:lumOff val="80000"/>
                  </a:schemeClr>
                </a:solidFill>
                <a:latin typeface="+mj-ea"/>
                <a:ea typeface="+mj-ea"/>
              </a:rPr>
              <a:t>概念</a:t>
            </a:r>
            <a:endParaRPr lang="en-US" sz="34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chemeClr val="tx2">
                    <a:lumMod val="20000"/>
                    <a:lumOff val="80000"/>
                  </a:schemeClr>
                </a:solidFill>
                <a:latin typeface="+mj-ea"/>
                <a:ea typeface="+mj-ea"/>
              </a:rPr>
              <a:t>XML IR</a:t>
            </a:r>
            <a:r>
              <a:rPr lang="zh-CN" altLang="en-US" sz="3400" dirty="0" smtClean="0">
                <a:solidFill>
                  <a:schemeClr val="tx2">
                    <a:lumMod val="20000"/>
                    <a:lumOff val="80000"/>
                  </a:schemeClr>
                </a:solidFill>
                <a:latin typeface="+mj-ea"/>
                <a:ea typeface="+mj-ea"/>
              </a:rPr>
              <a:t>中的挑战</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smtClean="0">
                <a:solidFill>
                  <a:schemeClr val="tx2">
                    <a:lumMod val="20000"/>
                    <a:lumOff val="80000"/>
                  </a:schemeClr>
                </a:solidFill>
                <a:latin typeface="+mj-ea"/>
                <a:ea typeface="+mj-ea"/>
              </a:rPr>
              <a:t>基于向量空间模型的</a:t>
            </a:r>
            <a:r>
              <a:rPr lang="en-US" altLang="zh-CN" sz="3400" dirty="0" smtClean="0">
                <a:solidFill>
                  <a:schemeClr val="tx2">
                    <a:lumMod val="20000"/>
                    <a:lumOff val="80000"/>
                  </a:schemeClr>
                </a:solidFill>
                <a:latin typeface="+mj-ea"/>
                <a:ea typeface="+mj-ea"/>
              </a:rPr>
              <a:t>XML IR</a:t>
            </a:r>
            <a:endParaRPr lang="en-US" sz="34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3400" dirty="0" smtClean="0">
                <a:solidFill>
                  <a:srgbClr val="336699"/>
                </a:solidFill>
                <a:latin typeface="+mn-ea"/>
                <a:ea typeface="黑体" pitchFamily="49" charset="-122"/>
              </a:rPr>
              <a:t>XML IR</a:t>
            </a:r>
            <a:r>
              <a:rPr lang="zh-CN" altLang="en-US" sz="3400" dirty="0" smtClean="0">
                <a:solidFill>
                  <a:srgbClr val="336699"/>
                </a:solidFill>
                <a:latin typeface="+mj-ea"/>
                <a:ea typeface="+mj-ea"/>
              </a:rPr>
              <a:t>评价</a:t>
            </a:r>
            <a:endParaRPr lang="en-US" sz="3400" dirty="0">
              <a:solidFill>
                <a:srgbClr val="336699"/>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200" dirty="0" smtClean="0">
                <a:solidFill>
                  <a:srgbClr val="000000"/>
                </a:solidFill>
                <a:latin typeface="Calibri" charset="0"/>
                <a:ea typeface="黑体" pitchFamily="49" charset="-122"/>
                <a:cs typeface="Times New Roman" pitchFamily="16" charset="0"/>
              </a:rPr>
              <a:t>INEX(</a:t>
            </a:r>
            <a:r>
              <a:rPr lang="en-US" sz="3200" dirty="0" smtClean="0">
                <a:solidFill>
                  <a:srgbClr val="000000"/>
                </a:solidFill>
                <a:latin typeface="Calibri" charset="0"/>
                <a:ea typeface="黑体" pitchFamily="49" charset="-122"/>
                <a:cs typeface="Times New Roman" pitchFamily="16" charset="0"/>
              </a:rPr>
              <a:t>Initiative for the Evaluation of XML retrieval)</a:t>
            </a:r>
            <a:endParaRPr lang="en-US" sz="3200" dirty="0">
              <a:solidFill>
                <a:srgbClr val="000000"/>
              </a:solidFill>
              <a:latin typeface="Calibri" charset="0"/>
              <a:ea typeface="黑体" pitchFamily="49" charset="-122"/>
            </a:endParaRPr>
          </a:p>
        </p:txBody>
      </p:sp>
      <p:sp>
        <p:nvSpPr>
          <p:cNvPr id="6" name="Rectangle 5"/>
          <p:cNvSpPr/>
          <p:nvPr/>
        </p:nvSpPr>
        <p:spPr>
          <a:xfrm>
            <a:off x="285720" y="1428736"/>
            <a:ext cx="8572560" cy="2062103"/>
          </a:xfrm>
          <a:prstGeom prst="rect">
            <a:avLst/>
          </a:prstGeom>
        </p:spPr>
        <p:txBody>
          <a:bodyPr wrap="square">
            <a:spAutoFit/>
          </a:bodyPr>
          <a:lstStyle/>
          <a:p>
            <a:r>
              <a:rPr lang="en-US" sz="2200" dirty="0" smtClean="0">
                <a:solidFill>
                  <a:schemeClr val="tx1"/>
                </a:solidFill>
                <a:latin typeface="+mj-lt"/>
                <a:ea typeface="黑体" pitchFamily="49" charset="-122"/>
              </a:rPr>
              <a:t>INEX: </a:t>
            </a:r>
            <a:r>
              <a:rPr lang="en-US" altLang="zh-CN" sz="2000" dirty="0" smtClean="0">
                <a:solidFill>
                  <a:schemeClr val="tx1"/>
                </a:solidFill>
                <a:ea typeface="黑体" pitchFamily="49" charset="-122"/>
              </a:rPr>
              <a:t>XML</a:t>
            </a:r>
            <a:r>
              <a:rPr lang="zh-CN" altLang="zh-CN" sz="2000" dirty="0" smtClean="0">
                <a:solidFill>
                  <a:schemeClr val="tx1"/>
                </a:solidFill>
                <a:ea typeface="黑体" pitchFamily="49" charset="-122"/>
              </a:rPr>
              <a:t>检索研究中的首要评测平台，它通过协作产生参考文档集、查询集及相关性判断。在每年一度的</a:t>
            </a:r>
            <a:r>
              <a:rPr lang="en-US" altLang="zh-CN" sz="2000" dirty="0" smtClean="0">
                <a:solidFill>
                  <a:schemeClr val="tx1"/>
                </a:solidFill>
                <a:ea typeface="黑体" pitchFamily="49" charset="-122"/>
              </a:rPr>
              <a:t>INEX</a:t>
            </a:r>
            <a:r>
              <a:rPr lang="zh-CN" altLang="zh-CN" sz="2000" dirty="0" smtClean="0">
                <a:solidFill>
                  <a:schemeClr val="tx1"/>
                </a:solidFill>
                <a:ea typeface="黑体" pitchFamily="49" charset="-122"/>
              </a:rPr>
              <a:t>会议上，研究人员展示并讨论交流各自的研究结果。</a:t>
            </a:r>
            <a:r>
              <a:rPr lang="en-US" altLang="zh-CN" sz="2000" dirty="0" smtClean="0">
                <a:solidFill>
                  <a:schemeClr val="tx1"/>
                </a:solidFill>
                <a:ea typeface="黑体" pitchFamily="49" charset="-122"/>
              </a:rPr>
              <a:t>INEX 2002</a:t>
            </a:r>
            <a:r>
              <a:rPr lang="zh-CN" altLang="zh-CN" sz="2000" dirty="0" smtClean="0">
                <a:solidFill>
                  <a:schemeClr val="tx1"/>
                </a:solidFill>
                <a:ea typeface="黑体" pitchFamily="49" charset="-122"/>
              </a:rPr>
              <a:t>文档集包含大概</a:t>
            </a:r>
            <a:r>
              <a:rPr lang="en-US" altLang="zh-CN" sz="2000" dirty="0" smtClean="0">
                <a:solidFill>
                  <a:schemeClr val="tx1"/>
                </a:solidFill>
                <a:ea typeface="黑体" pitchFamily="49" charset="-122"/>
              </a:rPr>
              <a:t>12000</a:t>
            </a:r>
            <a:r>
              <a:rPr lang="zh-CN" altLang="zh-CN" sz="2000" dirty="0" smtClean="0">
                <a:solidFill>
                  <a:schemeClr val="tx1"/>
                </a:solidFill>
                <a:ea typeface="黑体" pitchFamily="49" charset="-122"/>
              </a:rPr>
              <a:t>篇来自</a:t>
            </a:r>
            <a:r>
              <a:rPr lang="en-US" altLang="zh-CN" sz="2000" dirty="0" smtClean="0">
                <a:solidFill>
                  <a:schemeClr val="tx1"/>
                </a:solidFill>
                <a:ea typeface="黑体" pitchFamily="49" charset="-122"/>
              </a:rPr>
              <a:t>IEEE</a:t>
            </a:r>
            <a:r>
              <a:rPr lang="zh-CN" altLang="zh-CN" sz="2000" dirty="0" smtClean="0">
                <a:solidFill>
                  <a:schemeClr val="tx1"/>
                </a:solidFill>
                <a:ea typeface="黑体" pitchFamily="49" charset="-122"/>
              </a:rPr>
              <a:t>期刊的文章。</a:t>
            </a:r>
            <a:endParaRPr lang="en-US" sz="2200" dirty="0" smtClean="0">
              <a:solidFill>
                <a:schemeClr val="tx1"/>
              </a:solidFill>
              <a:latin typeface="+mj-lt"/>
              <a:ea typeface="黑体" pitchFamily="49" charset="-122"/>
            </a:endParaRPr>
          </a:p>
          <a:p>
            <a:r>
              <a:rPr lang="en-US" sz="2200" dirty="0" smtClean="0">
                <a:solidFill>
                  <a:schemeClr val="tx1"/>
                </a:solidFill>
                <a:latin typeface="+mj-lt"/>
                <a:ea typeface="黑体" pitchFamily="49" charset="-122"/>
              </a:rPr>
              <a:t>(</a:t>
            </a:r>
            <a:r>
              <a:rPr lang="zh-CN" altLang="en-US" sz="2200" dirty="0" smtClean="0">
                <a:solidFill>
                  <a:schemeClr val="tx1"/>
                </a:solidFill>
                <a:latin typeface="+mj-lt"/>
                <a:ea typeface="黑体" pitchFamily="49" charset="-122"/>
              </a:rPr>
              <a:t>自</a:t>
            </a:r>
            <a:r>
              <a:rPr lang="en-US" sz="2200" dirty="0" smtClean="0">
                <a:solidFill>
                  <a:schemeClr val="tx1"/>
                </a:solidFill>
                <a:latin typeface="+mj-lt"/>
                <a:ea typeface="黑体" pitchFamily="49" charset="-122"/>
              </a:rPr>
              <a:t>2006 </a:t>
            </a:r>
            <a:r>
              <a:rPr lang="zh-CN" altLang="en-US" sz="2200" dirty="0" smtClean="0">
                <a:solidFill>
                  <a:schemeClr val="tx1"/>
                </a:solidFill>
                <a:latin typeface="+mj-lt"/>
                <a:ea typeface="黑体" pitchFamily="49" charset="-122"/>
              </a:rPr>
              <a:t>年开始，</a:t>
            </a:r>
            <a:r>
              <a:rPr lang="en-US" sz="2200" dirty="0" smtClean="0">
                <a:solidFill>
                  <a:schemeClr val="tx1"/>
                </a:solidFill>
                <a:latin typeface="+mj-lt"/>
                <a:ea typeface="黑体" pitchFamily="49" charset="-122"/>
              </a:rPr>
              <a:t>INEX</a:t>
            </a:r>
            <a:r>
              <a:rPr lang="zh-CN" altLang="en-US" sz="2200" dirty="0" smtClean="0">
                <a:solidFill>
                  <a:schemeClr val="tx1"/>
                </a:solidFill>
                <a:latin typeface="+mj-lt"/>
                <a:ea typeface="黑体" pitchFamily="49" charset="-122"/>
              </a:rPr>
              <a:t>使用英文</a:t>
            </a:r>
            <a:r>
              <a:rPr lang="en-US" altLang="zh-CN" sz="2200" dirty="0" smtClean="0">
                <a:solidFill>
                  <a:schemeClr val="tx1"/>
                </a:solidFill>
                <a:latin typeface="+mj-lt"/>
                <a:ea typeface="黑体" pitchFamily="49" charset="-122"/>
              </a:rPr>
              <a:t>Wikipedia</a:t>
            </a:r>
            <a:r>
              <a:rPr lang="zh-CN" altLang="en-US" sz="2200" dirty="0" smtClean="0">
                <a:solidFill>
                  <a:schemeClr val="tx1"/>
                </a:solidFill>
                <a:latin typeface="+mj-lt"/>
                <a:ea typeface="黑体" pitchFamily="49" charset="-122"/>
              </a:rPr>
              <a:t>这个更大的库</a:t>
            </a:r>
            <a:r>
              <a:rPr lang="en-US" sz="2200" dirty="0" smtClean="0">
                <a:solidFill>
                  <a:schemeClr val="tx1"/>
                </a:solidFill>
                <a:latin typeface="+mj-lt"/>
                <a:ea typeface="黑体" pitchFamily="49" charset="-122"/>
              </a:rPr>
              <a:t>)</a:t>
            </a:r>
          </a:p>
          <a:p>
            <a:r>
              <a:rPr lang="zh-CN" altLang="zh-CN" sz="2200" dirty="0" smtClean="0">
                <a:solidFill>
                  <a:schemeClr val="tx1"/>
                </a:solidFill>
                <a:ea typeface="黑体" pitchFamily="49" charset="-122"/>
              </a:rPr>
              <a:t>文档的相关性判定主要通过人工判断来完成</a:t>
            </a:r>
            <a:endParaRPr lang="en-US" sz="2200" dirty="0" smtClean="0">
              <a:solidFill>
                <a:schemeClr val="tx1"/>
              </a:solidFill>
              <a:latin typeface="+mj-lt"/>
              <a:ea typeface="黑体" pitchFamily="49" charset="-122"/>
            </a:endParaRPr>
          </a:p>
          <a:p>
            <a:endParaRPr lang="en-US" sz="2200" dirty="0" smtClean="0">
              <a:solidFill>
                <a:schemeClr val="tx1"/>
              </a:solidFill>
              <a:latin typeface="+mj-lt"/>
              <a:ea typeface="黑体" pitchFamily="49" charset="-122"/>
            </a:endParaRPr>
          </a:p>
        </p:txBody>
      </p:sp>
      <p:graphicFrame>
        <p:nvGraphicFramePr>
          <p:cNvPr id="4" name="Table 3"/>
          <p:cNvGraphicFramePr>
            <a:graphicFrameLocks noGrp="1"/>
          </p:cNvGraphicFramePr>
          <p:nvPr/>
        </p:nvGraphicFramePr>
        <p:xfrm>
          <a:off x="357158" y="3259148"/>
          <a:ext cx="7929618" cy="3456000"/>
        </p:xfrm>
        <a:graphic>
          <a:graphicData uri="http://schemas.openxmlformats.org/drawingml/2006/table">
            <a:tbl>
              <a:tblPr firstRow="1" bandRow="1">
                <a:tableStyleId>{5C22544A-7EE6-4342-B048-85BDC9FD1C3A}</a:tableStyleId>
              </a:tblPr>
              <a:tblGrid>
                <a:gridCol w="1714512"/>
                <a:gridCol w="6215106"/>
              </a:tblGrid>
              <a:tr h="42840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solidFill>
                          <a:latin typeface="+mn-lt"/>
                          <a:ea typeface="+mn-ea"/>
                          <a:cs typeface="+mn-cs"/>
                        </a:rPr>
                        <a:t>INEX 2002 </a:t>
                      </a:r>
                      <a:r>
                        <a:rPr lang="zh-CN" altLang="en-US" sz="2400" b="1" kern="1200" dirty="0" smtClean="0">
                          <a:solidFill>
                            <a:schemeClr val="bg1"/>
                          </a:solidFill>
                          <a:latin typeface="+mn-lt"/>
                          <a:ea typeface="+mn-ea"/>
                          <a:cs typeface="+mn-cs"/>
                        </a:rPr>
                        <a:t>文档集统计信息</a:t>
                      </a:r>
                      <a:endParaRPr lang="en-US" sz="2400" b="1" kern="1200" dirty="0" smtClean="0">
                        <a:solidFill>
                          <a:schemeClr val="bg1"/>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c hMerge="1">
                  <a:txBody>
                    <a:bodyPr/>
                    <a:lstStyle/>
                    <a:p>
                      <a:endParaRPr lang="de-DE"/>
                    </a:p>
                  </a:txBody>
                  <a:tcPr/>
                </a:tc>
              </a:tr>
              <a:tr h="428400">
                <a:tc>
                  <a:txBody>
                    <a:bodyPr/>
                    <a:lstStyle/>
                    <a:p>
                      <a:r>
                        <a:rPr lang="en-US" sz="2200" dirty="0" smtClean="0">
                          <a:solidFill>
                            <a:schemeClr val="tx1"/>
                          </a:solidFill>
                        </a:rPr>
                        <a:t>12,107</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文档数目</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494 MB</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规模</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1995—2002</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文章发表年份</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1,532</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平均每篇文档中的</a:t>
                      </a:r>
                      <a:r>
                        <a:rPr lang="en-US" altLang="zh-CN" sz="2200" dirty="0" smtClean="0">
                          <a:solidFill>
                            <a:schemeClr val="tx1"/>
                          </a:solidFill>
                        </a:rPr>
                        <a:t>XML</a:t>
                      </a:r>
                      <a:r>
                        <a:rPr lang="zh-CN" altLang="en-US" sz="2200" dirty="0" smtClean="0">
                          <a:solidFill>
                            <a:schemeClr val="tx1"/>
                          </a:solidFill>
                        </a:rPr>
                        <a:t>节点个数</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6.9</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zh-CN" altLang="en-US" sz="2200" dirty="0" smtClean="0">
                          <a:solidFill>
                            <a:schemeClr val="tx1"/>
                          </a:solidFill>
                        </a:rPr>
                        <a:t>平均每个节点的深度</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30</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CAS</a:t>
                      </a:r>
                      <a:r>
                        <a:rPr lang="zh-CN" altLang="en-US" sz="2200" dirty="0" smtClean="0">
                          <a:solidFill>
                            <a:schemeClr val="tx1"/>
                          </a:solidFill>
                        </a:rPr>
                        <a:t>主题的数目</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30</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baseline="0" dirty="0" smtClean="0">
                          <a:solidFill>
                            <a:schemeClr val="tx1"/>
                          </a:solidFill>
                        </a:rPr>
                        <a:t>CO </a:t>
                      </a:r>
                      <a:r>
                        <a:rPr lang="zh-CN" altLang="en-US" sz="2200" baseline="0" dirty="0" smtClean="0">
                          <a:solidFill>
                            <a:schemeClr val="tx1"/>
                          </a:solidFill>
                        </a:rPr>
                        <a:t>主题的数目</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5" name="Slide Number Placeholder 4"/>
          <p:cNvSpPr>
            <a:spLocks noGrp="1"/>
          </p:cNvSpPr>
          <p:nvPr>
            <p:ph type="sldNum" sz="quarter" idx="12"/>
          </p:nvPr>
        </p:nvSpPr>
        <p:spPr/>
        <p:txBody>
          <a:bodyPr/>
          <a:lstStyle/>
          <a:p>
            <a:pPr>
              <a:defRPr/>
            </a:pPr>
            <a:fld id="{74BF2C0F-05D6-4882-A325-BE394602789D}" type="slidenum">
              <a:rPr lang="en-US" smtClean="0"/>
              <a:pPr>
                <a:defRPr/>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ea typeface="黑体" pitchFamily="49" charset="-122"/>
                <a:cs typeface="Times New Roman" pitchFamily="16" charset="0"/>
              </a:rPr>
              <a:t>INEX </a:t>
            </a:r>
            <a:r>
              <a:rPr lang="zh-CN" altLang="en-US" sz="3600" dirty="0" smtClean="0">
                <a:solidFill>
                  <a:srgbClr val="000000"/>
                </a:solidFill>
                <a:latin typeface="Calibri" charset="0"/>
                <a:ea typeface="黑体" pitchFamily="49" charset="-122"/>
                <a:cs typeface="Times New Roman" pitchFamily="16" charset="0"/>
              </a:rPr>
              <a:t>主题</a:t>
            </a:r>
            <a:endParaRPr lang="en-US" sz="3600" dirty="0">
              <a:solidFill>
                <a:srgbClr val="000000"/>
              </a:solidFill>
              <a:latin typeface="Calibri" charset="0"/>
              <a:ea typeface="黑体" pitchFamily="49" charset="-122"/>
            </a:endParaRPr>
          </a:p>
        </p:txBody>
      </p:sp>
      <p:sp>
        <p:nvSpPr>
          <p:cNvPr id="5" name="Rectangle 4"/>
          <p:cNvSpPr/>
          <p:nvPr/>
        </p:nvSpPr>
        <p:spPr>
          <a:xfrm>
            <a:off x="142844" y="2131302"/>
            <a:ext cx="8572560" cy="3226524"/>
          </a:xfrm>
          <a:prstGeom prst="rect">
            <a:avLst/>
          </a:prstGeom>
        </p:spPr>
        <p:txBody>
          <a:bodyPr wrap="square">
            <a:spAutoFit/>
          </a:bodyPr>
          <a:lstStyle/>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chemeClr val="tx1"/>
                </a:solidFill>
                <a:latin typeface="+mj-lt"/>
                <a:ea typeface="黑体" pitchFamily="49" charset="-122"/>
              </a:rPr>
              <a:t>两种类型</a:t>
            </a:r>
            <a:r>
              <a:rPr lang="en-US" dirty="0" smtClean="0">
                <a:solidFill>
                  <a:schemeClr val="tx1"/>
                </a:solidFill>
                <a:latin typeface="+mj-lt"/>
                <a:ea typeface="黑体" pitchFamily="49" charset="-122"/>
              </a:rPr>
              <a:t>:</a:t>
            </a:r>
          </a:p>
          <a:p>
            <a:pPr marL="514350"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chemeClr val="tx1"/>
                </a:solidFill>
                <a:latin typeface="+mj-lt"/>
                <a:ea typeface="黑体" pitchFamily="49" charset="-122"/>
              </a:rPr>
              <a:t>仅基于内容</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content-only </a:t>
            </a:r>
            <a:r>
              <a:rPr lang="zh-CN" altLang="en-US" dirty="0" smtClean="0">
                <a:solidFill>
                  <a:schemeClr val="tx1"/>
                </a:solidFill>
                <a:latin typeface="+mj-lt"/>
                <a:ea typeface="黑体" pitchFamily="49" charset="-122"/>
              </a:rPr>
              <a:t>或</a:t>
            </a:r>
            <a:r>
              <a:rPr lang="en-US" dirty="0" smtClean="0">
                <a:solidFill>
                  <a:schemeClr val="tx1"/>
                </a:solidFill>
                <a:latin typeface="+mj-lt"/>
                <a:ea typeface="黑体" pitchFamily="49" charset="-122"/>
              </a:rPr>
              <a:t> </a:t>
            </a:r>
            <a:r>
              <a:rPr lang="en-US" b="1" dirty="0" smtClean="0">
                <a:solidFill>
                  <a:schemeClr val="tx1"/>
                </a:solidFill>
                <a:latin typeface="+mj-lt"/>
                <a:ea typeface="黑体" pitchFamily="49" charset="-122"/>
              </a:rPr>
              <a:t>CO)</a:t>
            </a:r>
            <a:r>
              <a:rPr lang="zh-CN" altLang="en-US" dirty="0" smtClean="0">
                <a:solidFill>
                  <a:schemeClr val="tx1"/>
                </a:solidFill>
                <a:latin typeface="+mj-lt"/>
                <a:ea typeface="黑体" pitchFamily="49" charset="-122"/>
              </a:rPr>
              <a:t>的主题</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和非结构化信息检索中一样的常规关键词查询</a:t>
            </a:r>
            <a:endParaRPr lang="en-US" dirty="0" smtClean="0">
              <a:solidFill>
                <a:schemeClr val="tx1"/>
              </a:solidFill>
              <a:latin typeface="+mj-lt"/>
              <a:ea typeface="黑体" pitchFamily="49" charset="-122"/>
            </a:endParaRPr>
          </a:p>
          <a:p>
            <a:pPr marL="514350"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dirty="0" smtClean="0">
                <a:solidFill>
                  <a:schemeClr val="tx1"/>
                </a:solidFill>
                <a:ea typeface="黑体" pitchFamily="49" charset="-122"/>
              </a:rPr>
              <a:t>内容结构相结合 </a:t>
            </a:r>
            <a:r>
              <a:rPr lang="en-US" altLang="zh-CN" dirty="0" smtClean="0">
                <a:solidFill>
                  <a:schemeClr val="tx1"/>
                </a:solidFill>
                <a:ea typeface="黑体" pitchFamily="49" charset="-122"/>
              </a:rPr>
              <a:t>(</a:t>
            </a:r>
            <a:r>
              <a:rPr lang="en-US" dirty="0" smtClean="0">
                <a:solidFill>
                  <a:schemeClr val="tx1"/>
                </a:solidFill>
                <a:latin typeface="+mj-lt"/>
                <a:ea typeface="黑体" pitchFamily="49" charset="-122"/>
              </a:rPr>
              <a:t>content-and-structure </a:t>
            </a:r>
            <a:r>
              <a:rPr lang="zh-CN" altLang="en-US" dirty="0" smtClean="0">
                <a:solidFill>
                  <a:schemeClr val="tx1"/>
                </a:solidFill>
                <a:latin typeface="+mj-lt"/>
                <a:ea typeface="黑体" pitchFamily="49" charset="-122"/>
              </a:rPr>
              <a:t>或</a:t>
            </a:r>
            <a:r>
              <a:rPr lang="en-US" dirty="0" smtClean="0">
                <a:solidFill>
                  <a:schemeClr val="tx1"/>
                </a:solidFill>
                <a:latin typeface="+mj-lt"/>
                <a:ea typeface="黑体" pitchFamily="49" charset="-122"/>
              </a:rPr>
              <a:t> </a:t>
            </a:r>
            <a:r>
              <a:rPr lang="en-US" b="1" dirty="0" smtClean="0">
                <a:solidFill>
                  <a:schemeClr val="tx1"/>
                </a:solidFill>
                <a:latin typeface="+mj-lt"/>
                <a:ea typeface="黑体" pitchFamily="49" charset="-122"/>
              </a:rPr>
              <a:t>CAS)</a:t>
            </a:r>
            <a:r>
              <a:rPr lang="zh-CN" altLang="zh-CN" dirty="0" smtClean="0">
                <a:solidFill>
                  <a:schemeClr val="tx1"/>
                </a:solidFill>
                <a:ea typeface="黑体" pitchFamily="49" charset="-122"/>
              </a:rPr>
              <a:t>的</a:t>
            </a:r>
            <a:r>
              <a:rPr lang="zh-CN" altLang="en-US" dirty="0" smtClean="0">
                <a:solidFill>
                  <a:schemeClr val="tx1"/>
                </a:solidFill>
                <a:latin typeface="+mj-lt"/>
                <a:ea typeface="黑体" pitchFamily="49" charset="-122"/>
              </a:rPr>
              <a:t>主题</a:t>
            </a:r>
            <a:r>
              <a:rPr lang="en-US" dirty="0" smtClean="0">
                <a:solidFill>
                  <a:schemeClr val="tx1"/>
                </a:solidFill>
                <a:latin typeface="+mj-lt"/>
                <a:ea typeface="黑体" pitchFamily="49" charset="-122"/>
              </a:rPr>
              <a:t> : </a:t>
            </a:r>
            <a:r>
              <a:rPr lang="en-US" altLang="zh-CN" dirty="0" smtClean="0">
                <a:solidFill>
                  <a:schemeClr val="tx1"/>
                </a:solidFill>
                <a:ea typeface="黑体" pitchFamily="49" charset="-122"/>
              </a:rPr>
              <a:t>CAS</a:t>
            </a:r>
            <a:r>
              <a:rPr lang="zh-CN" altLang="zh-CN" dirty="0" smtClean="0">
                <a:solidFill>
                  <a:schemeClr val="tx1"/>
                </a:solidFill>
                <a:ea typeface="黑体" pitchFamily="49" charset="-122"/>
              </a:rPr>
              <a:t>主题在关键词基础上增加了结构化限制</a:t>
            </a:r>
            <a:endParaRPr lang="en-US" dirty="0" smtClean="0">
              <a:solidFill>
                <a:schemeClr val="tx1"/>
              </a:solidFill>
              <a:latin typeface="+mj-lt"/>
              <a:ea typeface="黑体" pitchFamily="49" charset="-122"/>
            </a:endParaRPr>
          </a:p>
          <a:p>
            <a:endParaRPr lang="en-US" altLang="zh-CN" dirty="0" smtClean="0">
              <a:solidFill>
                <a:schemeClr val="tx1"/>
              </a:solidFill>
              <a:ea typeface="黑体" pitchFamily="49" charset="-122"/>
            </a:endParaRPr>
          </a:p>
          <a:p>
            <a:r>
              <a:rPr lang="zh-CN" altLang="zh-CN" dirty="0" smtClean="0">
                <a:solidFill>
                  <a:schemeClr val="tx1"/>
                </a:solidFill>
                <a:ea typeface="黑体" pitchFamily="49" charset="-122"/>
              </a:rPr>
              <a:t>由于</a:t>
            </a:r>
            <a:r>
              <a:rPr lang="en-US" altLang="zh-CN" dirty="0" smtClean="0">
                <a:solidFill>
                  <a:schemeClr val="tx1"/>
                </a:solidFill>
                <a:ea typeface="黑体" pitchFamily="49" charset="-122"/>
              </a:rPr>
              <a:t>CAS</a:t>
            </a:r>
            <a:r>
              <a:rPr lang="zh-CN" altLang="zh-CN" dirty="0" smtClean="0">
                <a:solidFill>
                  <a:schemeClr val="tx1"/>
                </a:solidFill>
                <a:ea typeface="黑体" pitchFamily="49" charset="-122"/>
              </a:rPr>
              <a:t>查询同时包含结构信息和内容信息，其相关性判断就比非结构化中的相关性判断要复杂得多</a:t>
            </a:r>
            <a:endParaRPr lang="en-US" dirty="0" smtClean="0">
              <a:solidFill>
                <a:schemeClr val="tx1"/>
              </a:solidFill>
              <a:latin typeface="+mj-lt"/>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ea typeface="黑体" pitchFamily="49" charset="-122"/>
                <a:cs typeface="Times New Roman" pitchFamily="16" charset="0"/>
              </a:rPr>
              <a:t>INEX</a:t>
            </a:r>
            <a:r>
              <a:rPr lang="zh-CN" altLang="en-US" sz="3200" dirty="0" smtClean="0">
                <a:solidFill>
                  <a:srgbClr val="000000"/>
                </a:solidFill>
                <a:latin typeface="Calibri" charset="0"/>
                <a:ea typeface="黑体" pitchFamily="49" charset="-122"/>
                <a:cs typeface="Times New Roman" pitchFamily="16" charset="0"/>
              </a:rPr>
              <a:t>相关性判断</a:t>
            </a:r>
            <a:endParaRPr lang="en-US" sz="3200" dirty="0">
              <a:solidFill>
                <a:srgbClr val="000000"/>
              </a:solidFill>
              <a:latin typeface="Calibri" charset="0"/>
              <a:ea typeface="黑体" pitchFamily="49" charset="-122"/>
            </a:endParaRPr>
          </a:p>
        </p:txBody>
      </p:sp>
      <p:sp>
        <p:nvSpPr>
          <p:cNvPr id="6" name="Rectangle 5"/>
          <p:cNvSpPr/>
          <p:nvPr/>
        </p:nvSpPr>
        <p:spPr>
          <a:xfrm>
            <a:off x="285720" y="1428736"/>
            <a:ext cx="8572560" cy="769441"/>
          </a:xfrm>
          <a:prstGeom prst="rect">
            <a:avLst/>
          </a:prstGeom>
        </p:spPr>
        <p:txBody>
          <a:bodyPr wrap="square">
            <a:spAutoFit/>
          </a:bodyPr>
          <a:lstStyle/>
          <a:p>
            <a:r>
              <a:rPr lang="en-US" altLang="zh-CN" sz="2200" dirty="0" smtClean="0">
                <a:solidFill>
                  <a:schemeClr val="tx1"/>
                </a:solidFill>
                <a:ea typeface="黑体" pitchFamily="49" charset="-122"/>
              </a:rPr>
              <a:t>INEX 2002</a:t>
            </a:r>
            <a:r>
              <a:rPr lang="zh-CN" altLang="zh-CN" sz="2200" dirty="0" smtClean="0">
                <a:solidFill>
                  <a:schemeClr val="tx1"/>
                </a:solidFill>
                <a:ea typeface="黑体" pitchFamily="49" charset="-122"/>
              </a:rPr>
              <a:t>定义了部件覆盖度</a:t>
            </a:r>
            <a:r>
              <a:rPr lang="en-US" altLang="zh-CN" sz="2200" dirty="0" smtClean="0">
                <a:solidFill>
                  <a:schemeClr val="tx1"/>
                </a:solidFill>
                <a:ea typeface="黑体" pitchFamily="49" charset="-122"/>
              </a:rPr>
              <a:t>(Component coverage)</a:t>
            </a:r>
            <a:r>
              <a:rPr lang="zh-CN" altLang="zh-CN" sz="2200" dirty="0" smtClean="0">
                <a:solidFill>
                  <a:schemeClr val="tx1"/>
                </a:solidFill>
                <a:ea typeface="黑体" pitchFamily="49" charset="-122"/>
              </a:rPr>
              <a:t>和主题相关性</a:t>
            </a:r>
            <a:r>
              <a:rPr lang="en-US" altLang="zh-CN" sz="2200" dirty="0" smtClean="0">
                <a:solidFill>
                  <a:schemeClr val="tx1"/>
                </a:solidFill>
                <a:ea typeface="黑体" pitchFamily="49" charset="-122"/>
              </a:rPr>
              <a:t>(topical relevance)</a:t>
            </a:r>
            <a:r>
              <a:rPr lang="zh-CN" altLang="zh-CN" sz="2200" dirty="0" smtClean="0">
                <a:solidFill>
                  <a:schemeClr val="tx1"/>
                </a:solidFill>
                <a:ea typeface="黑体" pitchFamily="49" charset="-122"/>
              </a:rPr>
              <a:t>作为相关性判断的两个方面</a:t>
            </a:r>
            <a:endParaRPr lang="en-US" sz="2200" dirty="0" smtClean="0">
              <a:solidFill>
                <a:schemeClr val="tx1"/>
              </a:solidFill>
              <a:latin typeface="+mj-lt"/>
              <a:ea typeface="黑体" pitchFamily="49" charset="-122"/>
            </a:endParaRPr>
          </a:p>
        </p:txBody>
      </p:sp>
      <p:graphicFrame>
        <p:nvGraphicFramePr>
          <p:cNvPr id="4" name="Table 3"/>
          <p:cNvGraphicFramePr>
            <a:graphicFrameLocks noGrp="1"/>
          </p:cNvGraphicFramePr>
          <p:nvPr/>
        </p:nvGraphicFramePr>
        <p:xfrm>
          <a:off x="357158" y="2191901"/>
          <a:ext cx="7929618" cy="1237099"/>
        </p:xfrm>
        <a:graphic>
          <a:graphicData uri="http://schemas.openxmlformats.org/drawingml/2006/table">
            <a:tbl>
              <a:tblPr firstRow="1" bandRow="1">
                <a:tableStyleId>{5C22544A-7EE6-4342-B048-85BDC9FD1C3A}</a:tableStyleId>
              </a:tblPr>
              <a:tblGrid>
                <a:gridCol w="7929618"/>
              </a:tblGrid>
              <a:tr h="394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400" kern="1200" dirty="0" smtClean="0">
                          <a:solidFill>
                            <a:schemeClr val="dk1"/>
                          </a:solidFill>
                          <a:latin typeface="+mn-lt"/>
                          <a:ea typeface="+mn-ea"/>
                          <a:cs typeface="+mn-cs"/>
                        </a:rPr>
                        <a:t>部件覆盖度</a:t>
                      </a:r>
                      <a:endParaRPr lang="en-US" sz="2400" b="1" kern="1200" dirty="0" smtClean="0">
                        <a:solidFill>
                          <a:schemeClr val="bg1"/>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r>
              <a:tr h="779899">
                <a:tc>
                  <a:txBody>
                    <a:bodyPr/>
                    <a:lstStyle/>
                    <a:p>
                      <a:r>
                        <a:rPr lang="zh-CN" altLang="zh-CN" sz="2200" kern="1200" dirty="0" smtClean="0">
                          <a:solidFill>
                            <a:schemeClr val="dk1"/>
                          </a:solidFill>
                          <a:latin typeface="+mn-lt"/>
                          <a:ea typeface="+mn-ea"/>
                          <a:cs typeface="+mn-cs"/>
                        </a:rPr>
                        <a:t>评价的是返回元素在结构上是否正确，也就是说，其在树中的层次既不太高也不太低。</a:t>
                      </a:r>
                      <a:endParaRPr lang="de-DE" sz="2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7" name="Rectangle 6"/>
          <p:cNvSpPr/>
          <p:nvPr/>
        </p:nvSpPr>
        <p:spPr>
          <a:xfrm>
            <a:off x="285720" y="3373939"/>
            <a:ext cx="8858280" cy="3588162"/>
          </a:xfrm>
          <a:prstGeom prst="rect">
            <a:avLst/>
          </a:prstGeom>
        </p:spPr>
        <p:txBody>
          <a:bodyPr wrap="square">
            <a:spAutoFit/>
          </a:bodyPr>
          <a:lstStyle/>
          <a:p>
            <a:r>
              <a:rPr lang="zh-CN" altLang="en-US" sz="2200" dirty="0" smtClean="0">
                <a:solidFill>
                  <a:schemeClr val="tx1"/>
                </a:solidFill>
                <a:latin typeface="+mj-lt"/>
                <a:ea typeface="黑体" pitchFamily="49" charset="-122"/>
              </a:rPr>
              <a:t> 有四种情况</a:t>
            </a:r>
            <a:r>
              <a:rPr lang="en-US" sz="2200" dirty="0" smtClean="0">
                <a:solidFill>
                  <a:schemeClr val="tx1"/>
                </a:solidFill>
                <a:latin typeface="+mj-lt"/>
                <a:ea typeface="黑体" pitchFamily="49" charset="-122"/>
              </a:rPr>
              <a:t>:</a:t>
            </a:r>
          </a:p>
          <a:p>
            <a:pPr marL="514350"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精确覆盖（</a:t>
            </a:r>
            <a:r>
              <a:rPr lang="en-US" altLang="zh-CN" sz="2200" dirty="0" smtClean="0">
                <a:solidFill>
                  <a:schemeClr val="tx1"/>
                </a:solidFill>
                <a:ea typeface="黑体" pitchFamily="49" charset="-122"/>
              </a:rPr>
              <a:t>E</a:t>
            </a:r>
            <a:r>
              <a:rPr lang="zh-CN" altLang="zh-CN" sz="2200" dirty="0" smtClean="0">
                <a:solidFill>
                  <a:schemeClr val="tx1"/>
                </a:solidFill>
                <a:ea typeface="黑体" pitchFamily="49" charset="-122"/>
              </a:rPr>
              <a:t>）。所需求的信息是部件的主要主题，并且该部件是一个有意义的信息单位</a:t>
            </a:r>
            <a:endParaRPr lang="en-US" sz="2200" dirty="0" smtClean="0">
              <a:solidFill>
                <a:schemeClr val="tx1"/>
              </a:solidFill>
              <a:latin typeface="+mj-lt"/>
              <a:ea typeface="黑体" pitchFamily="49" charset="-122"/>
            </a:endParaRPr>
          </a:p>
          <a:p>
            <a:pPr marL="514350" indent="-514350">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覆盖度太小（</a:t>
            </a:r>
            <a:r>
              <a:rPr lang="en-US" altLang="zh-CN" sz="2200" dirty="0" smtClean="0">
                <a:solidFill>
                  <a:schemeClr val="tx1"/>
                </a:solidFill>
                <a:ea typeface="黑体" pitchFamily="49" charset="-122"/>
              </a:rPr>
              <a:t>S</a:t>
            </a:r>
            <a:r>
              <a:rPr lang="zh-CN" altLang="zh-CN" sz="2200" dirty="0" smtClean="0">
                <a:solidFill>
                  <a:schemeClr val="tx1"/>
                </a:solidFill>
                <a:ea typeface="黑体" pitchFamily="49" charset="-122"/>
              </a:rPr>
              <a:t>）。所需求的信息是部件的主要主题，但是该部件不是一个有意义（自包含）的信息单位</a:t>
            </a:r>
            <a:endParaRPr lang="en-US" sz="2200" dirty="0" smtClean="0">
              <a:solidFill>
                <a:schemeClr val="tx1"/>
              </a:solidFill>
              <a:latin typeface="+mj-lt"/>
              <a:ea typeface="黑体" pitchFamily="49" charset="-122"/>
            </a:endParaRPr>
          </a:p>
          <a:p>
            <a:pPr marL="514350" indent="-514350">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覆盖度太大（</a:t>
            </a:r>
            <a:r>
              <a:rPr lang="en-US" altLang="zh-CN" sz="2200" dirty="0" smtClean="0">
                <a:solidFill>
                  <a:schemeClr val="tx1"/>
                </a:solidFill>
                <a:ea typeface="黑体" pitchFamily="49" charset="-122"/>
              </a:rPr>
              <a:t>L</a:t>
            </a:r>
            <a:r>
              <a:rPr lang="zh-CN" altLang="zh-CN" sz="2200" dirty="0" smtClean="0">
                <a:solidFill>
                  <a:schemeClr val="tx1"/>
                </a:solidFill>
                <a:ea typeface="黑体" pitchFamily="49" charset="-122"/>
              </a:rPr>
              <a:t>）。所需求的信息在部件中，但不是主要主题</a:t>
            </a:r>
            <a:endParaRPr lang="en-US" sz="2200" dirty="0" smtClean="0">
              <a:solidFill>
                <a:schemeClr val="tx1"/>
              </a:solidFill>
              <a:latin typeface="+mj-lt"/>
              <a:ea typeface="黑体" pitchFamily="49" charset="-122"/>
            </a:endParaRPr>
          </a:p>
          <a:p>
            <a:pPr marL="514350" indent="-514350">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zh-CN" sz="2200" dirty="0" smtClean="0">
                <a:solidFill>
                  <a:schemeClr val="tx1"/>
                </a:solidFill>
                <a:ea typeface="黑体" pitchFamily="49" charset="-122"/>
              </a:rPr>
              <a:t>无覆盖（</a:t>
            </a:r>
            <a:r>
              <a:rPr lang="en-US" altLang="zh-CN" sz="2200" dirty="0" smtClean="0">
                <a:solidFill>
                  <a:schemeClr val="tx1"/>
                </a:solidFill>
                <a:ea typeface="黑体" pitchFamily="49" charset="-122"/>
              </a:rPr>
              <a:t>N</a:t>
            </a:r>
            <a:r>
              <a:rPr lang="zh-CN" altLang="zh-CN" sz="2200" dirty="0" smtClean="0">
                <a:solidFill>
                  <a:schemeClr val="tx1"/>
                </a:solidFill>
                <a:ea typeface="黑体" pitchFamily="49" charset="-122"/>
              </a:rPr>
              <a:t>）。所需求的信息不是部件的主题</a:t>
            </a:r>
            <a:endParaRPr lang="en-US" sz="2200" dirty="0" smtClean="0">
              <a:solidFill>
                <a:schemeClr val="tx1"/>
              </a:solidFill>
              <a:latin typeface="+mj-lt"/>
              <a:ea typeface="黑体" pitchFamily="49" charset="-122"/>
            </a:endParaRPr>
          </a:p>
          <a:p>
            <a:pPr marL="514350"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chemeClr val="tx1"/>
              </a:solidFill>
              <a:latin typeface="+mj-lt"/>
              <a:ea typeface="黑体" pitchFamily="49" charset="-122"/>
            </a:endParaRPr>
          </a:p>
          <a:p>
            <a:endParaRPr lang="en-US" sz="2200" dirty="0" smtClean="0">
              <a:solidFill>
                <a:schemeClr val="tx1"/>
              </a:solidFill>
              <a:latin typeface="+mj-lt"/>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200" dirty="0" smtClean="0">
                <a:solidFill>
                  <a:srgbClr val="000000"/>
                </a:solidFill>
                <a:latin typeface="Calibri" charset="0"/>
                <a:ea typeface="黑体" pitchFamily="49" charset="-122"/>
                <a:cs typeface="Times New Roman" pitchFamily="16" charset="0"/>
              </a:rPr>
              <a:t>INEX</a:t>
            </a:r>
            <a:r>
              <a:rPr lang="zh-CN" altLang="en-US" sz="3200" dirty="0" smtClean="0">
                <a:solidFill>
                  <a:srgbClr val="000000"/>
                </a:solidFill>
                <a:latin typeface="Calibri" charset="0"/>
                <a:ea typeface="黑体" pitchFamily="49" charset="-122"/>
                <a:cs typeface="Times New Roman" pitchFamily="16" charset="0"/>
              </a:rPr>
              <a:t>相关性判断</a:t>
            </a:r>
            <a:endParaRPr lang="en-US" altLang="zh-CN" sz="3200" dirty="0">
              <a:solidFill>
                <a:srgbClr val="000000"/>
              </a:solidFill>
              <a:latin typeface="Calibri" charset="0"/>
              <a:ea typeface="黑体" pitchFamily="49" charset="-122"/>
            </a:endParaRPr>
          </a:p>
        </p:txBody>
      </p:sp>
      <p:sp>
        <p:nvSpPr>
          <p:cNvPr id="6" name="Rectangle 5"/>
          <p:cNvSpPr/>
          <p:nvPr/>
        </p:nvSpPr>
        <p:spPr>
          <a:xfrm>
            <a:off x="285720" y="1945179"/>
            <a:ext cx="8572560" cy="769441"/>
          </a:xfrm>
          <a:prstGeom prst="rect">
            <a:avLst/>
          </a:prstGeom>
        </p:spPr>
        <p:txBody>
          <a:bodyPr wrap="square">
            <a:spAutoFit/>
          </a:bodyPr>
          <a:lstStyle/>
          <a:p>
            <a:r>
              <a:rPr lang="zh-CN" altLang="zh-CN" sz="2200" dirty="0" smtClean="0">
                <a:solidFill>
                  <a:schemeClr val="tx1"/>
                </a:solidFill>
                <a:ea typeface="黑体" pitchFamily="49" charset="-122"/>
              </a:rPr>
              <a:t>主题相关性也有</a:t>
            </a:r>
            <a:r>
              <a:rPr lang="en-US" altLang="zh-CN" sz="2200" dirty="0" smtClean="0">
                <a:solidFill>
                  <a:schemeClr val="tx1"/>
                </a:solidFill>
                <a:ea typeface="黑体" pitchFamily="49" charset="-122"/>
              </a:rPr>
              <a:t>4</a:t>
            </a:r>
            <a:r>
              <a:rPr lang="zh-CN" altLang="zh-CN" sz="2200" dirty="0" smtClean="0">
                <a:solidFill>
                  <a:schemeClr val="tx1"/>
                </a:solidFill>
                <a:ea typeface="黑体" pitchFamily="49" charset="-122"/>
              </a:rPr>
              <a:t>个层次：强相关（</a:t>
            </a:r>
            <a:r>
              <a:rPr lang="en-US" altLang="zh-CN" sz="2200" dirty="0" smtClean="0">
                <a:solidFill>
                  <a:schemeClr val="tx1"/>
                </a:solidFill>
                <a:ea typeface="黑体" pitchFamily="49" charset="-122"/>
              </a:rPr>
              <a:t>3</a:t>
            </a:r>
            <a:r>
              <a:rPr lang="zh-CN" altLang="zh-CN" sz="2200" dirty="0" smtClean="0">
                <a:solidFill>
                  <a:schemeClr val="tx1"/>
                </a:solidFill>
                <a:ea typeface="黑体" pitchFamily="49" charset="-122"/>
              </a:rPr>
              <a:t>）、较相关（</a:t>
            </a:r>
            <a:r>
              <a:rPr lang="en-US" altLang="zh-CN" sz="2200" dirty="0" smtClean="0">
                <a:solidFill>
                  <a:schemeClr val="tx1"/>
                </a:solidFill>
                <a:ea typeface="黑体" pitchFamily="49" charset="-122"/>
              </a:rPr>
              <a:t>2</a:t>
            </a:r>
            <a:r>
              <a:rPr lang="zh-CN" altLang="zh-CN" sz="2200" dirty="0" smtClean="0">
                <a:solidFill>
                  <a:schemeClr val="tx1"/>
                </a:solidFill>
                <a:ea typeface="黑体" pitchFamily="49" charset="-122"/>
              </a:rPr>
              <a:t>）、弱相关（</a:t>
            </a:r>
            <a:r>
              <a:rPr lang="en-US" altLang="zh-CN" sz="2200" dirty="0" smtClean="0">
                <a:solidFill>
                  <a:schemeClr val="tx1"/>
                </a:solidFill>
                <a:ea typeface="黑体" pitchFamily="49" charset="-122"/>
              </a:rPr>
              <a:t>1</a:t>
            </a:r>
            <a:r>
              <a:rPr lang="zh-CN" altLang="zh-CN" sz="2200" dirty="0" smtClean="0">
                <a:solidFill>
                  <a:schemeClr val="tx1"/>
                </a:solidFill>
                <a:ea typeface="黑体" pitchFamily="49" charset="-122"/>
              </a:rPr>
              <a:t>）和不相关（</a:t>
            </a:r>
            <a:r>
              <a:rPr lang="en-US" altLang="zh-CN" sz="2200" dirty="0" smtClean="0">
                <a:solidFill>
                  <a:schemeClr val="tx1"/>
                </a:solidFill>
                <a:ea typeface="黑体" pitchFamily="49" charset="-122"/>
              </a:rPr>
              <a:t>0</a:t>
            </a:r>
            <a:r>
              <a:rPr lang="zh-CN" altLang="zh-CN" sz="2200" dirty="0" smtClean="0">
                <a:solidFill>
                  <a:schemeClr val="tx1"/>
                </a:solidFill>
                <a:ea typeface="黑体" pitchFamily="49" charset="-122"/>
              </a:rPr>
              <a:t>）</a:t>
            </a:r>
            <a:endParaRPr lang="en-US" sz="2200" dirty="0" smtClean="0">
              <a:solidFill>
                <a:schemeClr val="tx1"/>
              </a:solidFill>
              <a:latin typeface="+mj-lt"/>
              <a:ea typeface="黑体" pitchFamily="49" charset="-122"/>
            </a:endParaRPr>
          </a:p>
        </p:txBody>
      </p:sp>
      <p:graphicFrame>
        <p:nvGraphicFramePr>
          <p:cNvPr id="4" name="Table 3"/>
          <p:cNvGraphicFramePr>
            <a:graphicFrameLocks noGrp="1"/>
          </p:cNvGraphicFramePr>
          <p:nvPr/>
        </p:nvGraphicFramePr>
        <p:xfrm>
          <a:off x="357158" y="2868944"/>
          <a:ext cx="7929618" cy="2895600"/>
        </p:xfrm>
        <a:graphic>
          <a:graphicData uri="http://schemas.openxmlformats.org/drawingml/2006/table">
            <a:tbl>
              <a:tblPr firstRow="1" bandRow="1">
                <a:tableStyleId>{5C22544A-7EE6-4342-B048-85BDC9FD1C3A}</a:tableStyleId>
              </a:tblPr>
              <a:tblGrid>
                <a:gridCol w="7929618"/>
              </a:tblGrid>
              <a:tr h="394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bg1"/>
                          </a:solidFill>
                          <a:latin typeface="+mn-lt"/>
                          <a:ea typeface="+mn-ea"/>
                          <a:cs typeface="+mn-cs"/>
                        </a:rPr>
                        <a:t>部件覆盖度和主题相关性的组合</a:t>
                      </a:r>
                      <a:endParaRPr lang="en-US" sz="2400" b="1" kern="1200" dirty="0" smtClean="0">
                        <a:solidFill>
                          <a:schemeClr val="bg1"/>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r>
              <a:tr h="779899">
                <a:tc>
                  <a:txBody>
                    <a:bodyPr/>
                    <a:lstStyle/>
                    <a:p>
                      <a:r>
                        <a:rPr lang="zh-CN" altLang="zh-CN" sz="2200" kern="1200" dirty="0" smtClean="0">
                          <a:solidFill>
                            <a:schemeClr val="dk1"/>
                          </a:solidFill>
                          <a:latin typeface="+mn-lt"/>
                          <a:ea typeface="+mn-ea"/>
                          <a:cs typeface="+mn-cs"/>
                        </a:rPr>
                        <a:t>每个部件在覆盖度和主题相关性两个方面都要进行判断，然后将判断结果组合成一个数字—字母编码</a:t>
                      </a:r>
                      <a:r>
                        <a:rPr lang="en-US" sz="2200" baseline="0" dirty="0" smtClean="0">
                          <a:solidFill>
                            <a:schemeClr val="tx1"/>
                          </a:solidFill>
                        </a:rPr>
                        <a:t>, </a:t>
                      </a:r>
                      <a:r>
                        <a:rPr lang="en-US" altLang="zh-CN" sz="2200" kern="1200" dirty="0" smtClean="0">
                          <a:solidFill>
                            <a:schemeClr val="dk1"/>
                          </a:solidFill>
                          <a:latin typeface="+mn-lt"/>
                          <a:ea typeface="+mn-ea"/>
                          <a:cs typeface="+mn-cs"/>
                        </a:rPr>
                        <a:t>2S</a:t>
                      </a:r>
                      <a:r>
                        <a:rPr lang="zh-CN" altLang="zh-CN" sz="2200" kern="1200" dirty="0" smtClean="0">
                          <a:solidFill>
                            <a:schemeClr val="dk1"/>
                          </a:solidFill>
                          <a:latin typeface="+mn-lt"/>
                          <a:ea typeface="+mn-ea"/>
                          <a:cs typeface="+mn-cs"/>
                        </a:rPr>
                        <a:t>表示一个比较相关的部件，但是其覆盖度太小。而</a:t>
                      </a:r>
                      <a:r>
                        <a:rPr lang="en-US" altLang="zh-CN" sz="2200" kern="1200" dirty="0" smtClean="0">
                          <a:solidFill>
                            <a:schemeClr val="dk1"/>
                          </a:solidFill>
                          <a:latin typeface="+mn-lt"/>
                          <a:ea typeface="+mn-ea"/>
                          <a:cs typeface="+mn-cs"/>
                        </a:rPr>
                        <a:t>3E</a:t>
                      </a:r>
                      <a:r>
                        <a:rPr lang="zh-CN" altLang="zh-CN" sz="2200" kern="1200" dirty="0" smtClean="0">
                          <a:solidFill>
                            <a:schemeClr val="dk1"/>
                          </a:solidFill>
                          <a:latin typeface="+mn-lt"/>
                          <a:ea typeface="+mn-ea"/>
                          <a:cs typeface="+mn-cs"/>
                        </a:rPr>
                        <a:t>表示高度相关并具有精确覆盖的一个部件。理论上说，</a:t>
                      </a:r>
                      <a:r>
                        <a:rPr lang="en-US" altLang="zh-CN" sz="2200" kern="1200" dirty="0" smtClean="0">
                          <a:solidFill>
                            <a:schemeClr val="dk1"/>
                          </a:solidFill>
                          <a:latin typeface="+mn-lt"/>
                          <a:ea typeface="+mn-ea"/>
                          <a:cs typeface="+mn-cs"/>
                        </a:rPr>
                        <a:t>4</a:t>
                      </a:r>
                      <a:r>
                        <a:rPr lang="zh-CN" altLang="zh-CN" sz="2200" kern="1200" dirty="0" smtClean="0">
                          <a:solidFill>
                            <a:schemeClr val="dk1"/>
                          </a:solidFill>
                          <a:latin typeface="+mn-lt"/>
                          <a:ea typeface="+mn-ea"/>
                          <a:cs typeface="+mn-cs"/>
                        </a:rPr>
                        <a:t>个等级的覆盖度和</a:t>
                      </a:r>
                      <a:r>
                        <a:rPr lang="en-US" altLang="zh-CN" sz="2200" kern="1200" dirty="0" smtClean="0">
                          <a:solidFill>
                            <a:schemeClr val="dk1"/>
                          </a:solidFill>
                          <a:latin typeface="+mn-lt"/>
                          <a:ea typeface="+mn-ea"/>
                          <a:cs typeface="+mn-cs"/>
                        </a:rPr>
                        <a:t>4</a:t>
                      </a:r>
                      <a:r>
                        <a:rPr lang="zh-CN" altLang="zh-CN" sz="2200" kern="1200" dirty="0" smtClean="0">
                          <a:solidFill>
                            <a:schemeClr val="dk1"/>
                          </a:solidFill>
                          <a:latin typeface="+mn-lt"/>
                          <a:ea typeface="+mn-ea"/>
                          <a:cs typeface="+mn-cs"/>
                        </a:rPr>
                        <a:t>个等级的相关性相组合，则对一个部件的评价有</a:t>
                      </a:r>
                      <a:r>
                        <a:rPr lang="en-US" altLang="zh-CN" sz="2200" kern="1200" dirty="0" smtClean="0">
                          <a:solidFill>
                            <a:schemeClr val="dk1"/>
                          </a:solidFill>
                          <a:latin typeface="+mn-lt"/>
                          <a:ea typeface="+mn-ea"/>
                          <a:cs typeface="+mn-cs"/>
                        </a:rPr>
                        <a:t>16</a:t>
                      </a:r>
                      <a:r>
                        <a:rPr lang="zh-CN" altLang="zh-CN" sz="2200" kern="1200" dirty="0" smtClean="0">
                          <a:solidFill>
                            <a:schemeClr val="dk1"/>
                          </a:solidFill>
                          <a:latin typeface="+mn-lt"/>
                          <a:ea typeface="+mn-ea"/>
                          <a:cs typeface="+mn-cs"/>
                        </a:rPr>
                        <a:t>种可能，但是实际评价中很多组合并不会出现。比如，一个不相关的部件不可能具有精确覆盖度，所以，编码为</a:t>
                      </a:r>
                      <a:r>
                        <a:rPr lang="en-US" altLang="zh-CN" sz="2200" kern="1200" dirty="0" smtClean="0">
                          <a:solidFill>
                            <a:schemeClr val="dk1"/>
                          </a:solidFill>
                          <a:latin typeface="+mn-lt"/>
                          <a:ea typeface="+mn-ea"/>
                          <a:cs typeface="+mn-cs"/>
                        </a:rPr>
                        <a:t>3N</a:t>
                      </a:r>
                      <a:r>
                        <a:rPr lang="zh-CN" altLang="zh-CN" sz="2200" kern="1200" dirty="0" smtClean="0">
                          <a:solidFill>
                            <a:schemeClr val="dk1"/>
                          </a:solidFill>
                          <a:latin typeface="+mn-lt"/>
                          <a:ea typeface="+mn-ea"/>
                          <a:cs typeface="+mn-cs"/>
                        </a:rPr>
                        <a:t>的组合是不可能的。</a:t>
                      </a:r>
                      <a:endParaRPr lang="de-DE" sz="2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5" name="Slide Number Placeholder 4"/>
          <p:cNvSpPr>
            <a:spLocks noGrp="1"/>
          </p:cNvSpPr>
          <p:nvPr>
            <p:ph type="sldNum" sz="quarter" idx="12"/>
          </p:nvPr>
        </p:nvSpPr>
        <p:spPr/>
        <p:txBody>
          <a:bodyPr/>
          <a:lstStyle/>
          <a:p>
            <a:pPr>
              <a:defRPr/>
            </a:pPr>
            <a:fld id="{74BF2C0F-05D6-4882-A325-BE394602789D}" type="slidenum">
              <a:rPr lang="en-US" smtClean="0"/>
              <a:pPr>
                <a:defRPr/>
              </a:pPr>
              <a:t>47</a:t>
            </a:fld>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ea typeface="黑体" pitchFamily="49" charset="-122"/>
                <a:cs typeface="Times New Roman" pitchFamily="16" charset="0"/>
              </a:rPr>
              <a:t>INEX </a:t>
            </a:r>
            <a:r>
              <a:rPr lang="zh-CN" altLang="en-US" sz="3200" dirty="0" smtClean="0">
                <a:solidFill>
                  <a:srgbClr val="000000"/>
                </a:solidFill>
                <a:latin typeface="Calibri" charset="0"/>
                <a:ea typeface="黑体" pitchFamily="49" charset="-122"/>
                <a:cs typeface="Times New Roman" pitchFamily="16" charset="0"/>
              </a:rPr>
              <a:t>相关性判断</a:t>
            </a:r>
            <a:endParaRPr lang="en-US" sz="3200" dirty="0">
              <a:solidFill>
                <a:srgbClr val="000000"/>
              </a:solidFill>
              <a:latin typeface="Calibri" charset="0"/>
              <a:ea typeface="黑体" pitchFamily="49" charset="-122"/>
            </a:endParaRPr>
          </a:p>
        </p:txBody>
      </p:sp>
      <p:sp>
        <p:nvSpPr>
          <p:cNvPr id="6" name="Rectangle 5"/>
          <p:cNvSpPr/>
          <p:nvPr/>
        </p:nvSpPr>
        <p:spPr>
          <a:xfrm>
            <a:off x="285720" y="1500174"/>
            <a:ext cx="8572560" cy="400110"/>
          </a:xfrm>
          <a:prstGeom prst="rect">
            <a:avLst/>
          </a:prstGeom>
        </p:spPr>
        <p:txBody>
          <a:bodyPr wrap="square">
            <a:spAutoFit/>
          </a:bodyPr>
          <a:lstStyle/>
          <a:p>
            <a:r>
              <a:rPr lang="zh-CN" altLang="zh-CN" sz="2000" dirty="0" smtClean="0">
                <a:solidFill>
                  <a:schemeClr val="tx1"/>
                </a:solidFill>
                <a:ea typeface="黑体" pitchFamily="49" charset="-122"/>
              </a:rPr>
              <a:t>相关度—覆盖度组合可以采用如下量化方法：</a:t>
            </a:r>
            <a:endParaRPr lang="en-US" sz="2200" dirty="0" smtClean="0">
              <a:solidFill>
                <a:schemeClr val="tx1"/>
              </a:solidFill>
              <a:latin typeface="+mj-lt"/>
              <a:ea typeface="黑体" pitchFamily="49" charset="-122"/>
            </a:endParaRPr>
          </a:p>
        </p:txBody>
      </p:sp>
      <p:pic>
        <p:nvPicPr>
          <p:cNvPr id="1015810" name="Picture 2" descr="E:\1040.png"/>
          <p:cNvPicPr>
            <a:picLocks noChangeAspect="1" noChangeArrowheads="1"/>
          </p:cNvPicPr>
          <p:nvPr/>
        </p:nvPicPr>
        <p:blipFill>
          <a:blip r:embed="rId3" cstate="print"/>
          <a:srcRect/>
          <a:stretch>
            <a:fillRect/>
          </a:stretch>
        </p:blipFill>
        <p:spPr bwMode="auto">
          <a:xfrm>
            <a:off x="709613" y="2000240"/>
            <a:ext cx="6389865" cy="1846266"/>
          </a:xfrm>
          <a:prstGeom prst="rect">
            <a:avLst/>
          </a:prstGeom>
          <a:noFill/>
        </p:spPr>
      </p:pic>
      <p:pic>
        <p:nvPicPr>
          <p:cNvPr id="1015811" name="Picture 3" descr="E:\10402.png"/>
          <p:cNvPicPr>
            <a:picLocks noChangeAspect="1" noChangeArrowheads="1"/>
          </p:cNvPicPr>
          <p:nvPr/>
        </p:nvPicPr>
        <p:blipFill>
          <a:blip r:embed="rId4" cstate="print"/>
          <a:srcRect/>
          <a:stretch>
            <a:fillRect/>
          </a:stretch>
        </p:blipFill>
        <p:spPr bwMode="auto">
          <a:xfrm>
            <a:off x="1357290" y="6030165"/>
            <a:ext cx="5903296" cy="711203"/>
          </a:xfrm>
          <a:prstGeom prst="rect">
            <a:avLst/>
          </a:prstGeom>
          <a:noFill/>
        </p:spPr>
      </p:pic>
      <p:sp>
        <p:nvSpPr>
          <p:cNvPr id="8" name="Rectangle 7"/>
          <p:cNvSpPr/>
          <p:nvPr/>
        </p:nvSpPr>
        <p:spPr>
          <a:xfrm>
            <a:off x="285720" y="3918900"/>
            <a:ext cx="8572560" cy="2123658"/>
          </a:xfrm>
          <a:prstGeom prst="rect">
            <a:avLst/>
          </a:prstGeom>
        </p:spPr>
        <p:txBody>
          <a:bodyPr wrap="square">
            <a:spAutoFit/>
          </a:bodyPr>
          <a:lstStyle/>
          <a:p>
            <a:r>
              <a:rPr lang="zh-CN" altLang="zh-CN" sz="2200" dirty="0" smtClean="0">
                <a:solidFill>
                  <a:schemeClr val="tx1"/>
                </a:solidFill>
                <a:ea typeface="黑体" pitchFamily="49" charset="-122"/>
              </a:rPr>
              <a:t>传统的非结构化检索（参考</a:t>
            </a:r>
            <a:r>
              <a:rPr lang="en-US" altLang="zh-CN" sz="2200" dirty="0" smtClean="0">
                <a:solidFill>
                  <a:schemeClr val="tx1"/>
                </a:solidFill>
                <a:ea typeface="黑体" pitchFamily="49" charset="-122"/>
              </a:rPr>
              <a:t>8.5.1</a:t>
            </a:r>
            <a:r>
              <a:rPr lang="zh-CN" altLang="zh-CN" sz="2200" dirty="0" smtClean="0">
                <a:solidFill>
                  <a:schemeClr val="tx1"/>
                </a:solidFill>
                <a:ea typeface="黑体" pitchFamily="49" charset="-122"/>
              </a:rPr>
              <a:t>节）的二值相关性判断对于</a:t>
            </a:r>
            <a:r>
              <a:rPr lang="en-US" altLang="zh-CN" sz="2200" dirty="0" smtClean="0">
                <a:solidFill>
                  <a:schemeClr val="tx1"/>
                </a:solidFill>
                <a:ea typeface="黑体" pitchFamily="49" charset="-122"/>
              </a:rPr>
              <a:t>XML</a:t>
            </a:r>
            <a:r>
              <a:rPr lang="zh-CN" altLang="zh-CN" sz="2200" dirty="0" smtClean="0">
                <a:solidFill>
                  <a:schemeClr val="tx1"/>
                </a:solidFill>
                <a:ea typeface="黑体" pitchFamily="49" charset="-122"/>
              </a:rPr>
              <a:t>检索来说是不合适的。一个</a:t>
            </a:r>
            <a:r>
              <a:rPr lang="en-US" altLang="zh-CN" sz="2200" dirty="0" smtClean="0">
                <a:solidFill>
                  <a:schemeClr val="tx1"/>
                </a:solidFill>
                <a:ea typeface="黑体" pitchFamily="49" charset="-122"/>
              </a:rPr>
              <a:t>2S</a:t>
            </a:r>
            <a:r>
              <a:rPr lang="zh-CN" altLang="zh-CN" sz="2200" dirty="0" smtClean="0">
                <a:solidFill>
                  <a:schemeClr val="tx1"/>
                </a:solidFill>
                <a:ea typeface="黑体" pitchFamily="49" charset="-122"/>
              </a:rPr>
              <a:t>部件提供的信息尽管不完整，而且如果没有更多的上下文将很难进行解释，但是它却能部分地回答查询。量化函数</a:t>
            </a:r>
            <a:r>
              <a:rPr lang="en-US" altLang="zh-CN" sz="2200" i="1" dirty="0" smtClean="0">
                <a:solidFill>
                  <a:schemeClr val="tx1"/>
                </a:solidFill>
                <a:ea typeface="黑体" pitchFamily="49" charset="-122"/>
              </a:rPr>
              <a:t>Q</a:t>
            </a:r>
            <a:r>
              <a:rPr lang="zh-CN" altLang="zh-CN" sz="2200" dirty="0" smtClean="0">
                <a:solidFill>
                  <a:schemeClr val="tx1"/>
                </a:solidFill>
                <a:ea typeface="黑体" pitchFamily="49" charset="-122"/>
              </a:rPr>
              <a:t>并不强制使用二值相关性（相关或不相关），而是通过对部件划分等级来处理部分相关性。</a:t>
            </a:r>
          </a:p>
          <a:p>
            <a:r>
              <a:rPr lang="zh-CN" altLang="zh-CN" sz="2200" dirty="0" smtClean="0">
                <a:solidFill>
                  <a:schemeClr val="tx1"/>
                </a:solidFill>
                <a:ea typeface="黑体" pitchFamily="49" charset="-122"/>
              </a:rPr>
              <a:t>于是，检索结果集合</a:t>
            </a:r>
            <a:r>
              <a:rPr lang="en-US" altLang="zh-CN" sz="2200" dirty="0" smtClean="0">
                <a:solidFill>
                  <a:schemeClr val="tx1"/>
                </a:solidFill>
                <a:ea typeface="黑体" pitchFamily="49" charset="-122"/>
              </a:rPr>
              <a:t>A</a:t>
            </a:r>
            <a:r>
              <a:rPr lang="zh-CN" altLang="zh-CN" sz="2200" dirty="0" smtClean="0">
                <a:solidFill>
                  <a:schemeClr val="tx1"/>
                </a:solidFill>
                <a:ea typeface="黑体" pitchFamily="49" charset="-122"/>
              </a:rPr>
              <a:t>中相关部件的数目可以定义为</a:t>
            </a:r>
            <a:r>
              <a:rPr lang="en-US" sz="2200" dirty="0" smtClean="0">
                <a:solidFill>
                  <a:schemeClr val="tx1"/>
                </a:solidFill>
                <a:latin typeface="+mj-lt"/>
                <a:ea typeface="黑体" pitchFamily="49" charset="-122"/>
              </a:rPr>
              <a:t>:</a:t>
            </a:r>
          </a:p>
        </p:txBody>
      </p:sp>
      <p:sp>
        <p:nvSpPr>
          <p:cNvPr id="9" name="Slide Number Placeholder 8"/>
          <p:cNvSpPr>
            <a:spLocks noGrp="1"/>
          </p:cNvSpPr>
          <p:nvPr>
            <p:ph type="sldNum" sz="quarter" idx="12"/>
          </p:nvPr>
        </p:nvSpPr>
        <p:spPr/>
        <p:txBody>
          <a:bodyPr/>
          <a:lstStyle/>
          <a:p>
            <a:pPr>
              <a:defRPr/>
            </a:pPr>
            <a:fld id="{74BF2C0F-05D6-4882-A325-BE394602789D}" type="slidenum">
              <a:rPr lang="en-US" smtClean="0"/>
              <a:pPr>
                <a:defRPr/>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ea typeface="黑体" pitchFamily="49" charset="-122"/>
                <a:cs typeface="Times New Roman" pitchFamily="16" charset="0"/>
              </a:rPr>
              <a:t>INEX </a:t>
            </a:r>
            <a:r>
              <a:rPr lang="zh-CN" altLang="en-US" sz="3200" dirty="0" smtClean="0">
                <a:solidFill>
                  <a:srgbClr val="000000"/>
                </a:solidFill>
                <a:latin typeface="Calibri" charset="0"/>
                <a:ea typeface="黑体" pitchFamily="49" charset="-122"/>
                <a:cs typeface="Times New Roman" pitchFamily="16" charset="0"/>
              </a:rPr>
              <a:t>的评价指标</a:t>
            </a:r>
            <a:endParaRPr lang="en-US" sz="3200" dirty="0">
              <a:solidFill>
                <a:srgbClr val="000000"/>
              </a:solidFill>
              <a:latin typeface="Calibri" charset="0"/>
              <a:ea typeface="黑体" pitchFamily="49" charset="-122"/>
            </a:endParaRPr>
          </a:p>
        </p:txBody>
      </p:sp>
      <p:sp>
        <p:nvSpPr>
          <p:cNvPr id="6" name="Rectangle 5"/>
          <p:cNvSpPr/>
          <p:nvPr/>
        </p:nvSpPr>
        <p:spPr>
          <a:xfrm>
            <a:off x="285720" y="1625260"/>
            <a:ext cx="8572560" cy="1107996"/>
          </a:xfrm>
          <a:prstGeom prst="rect">
            <a:avLst/>
          </a:prstGeom>
        </p:spPr>
        <p:txBody>
          <a:bodyPr wrap="square">
            <a:spAutoFit/>
          </a:bodyPr>
          <a:lstStyle/>
          <a:p>
            <a:r>
              <a:rPr lang="zh-CN" altLang="en-US" sz="2200" dirty="0" smtClean="0">
                <a:solidFill>
                  <a:schemeClr val="tx1"/>
                </a:solidFill>
                <a:ea typeface="黑体" pitchFamily="49" charset="-122"/>
              </a:rPr>
              <a:t>非结构化</a:t>
            </a:r>
            <a:r>
              <a:rPr lang="en-US" altLang="zh-CN" sz="2200" dirty="0" smtClean="0">
                <a:solidFill>
                  <a:schemeClr val="tx1"/>
                </a:solidFill>
                <a:ea typeface="黑体" pitchFamily="49" charset="-122"/>
              </a:rPr>
              <a:t>IR</a:t>
            </a:r>
            <a:r>
              <a:rPr lang="zh-CN" altLang="en-US" sz="2200" dirty="0" smtClean="0">
                <a:solidFill>
                  <a:schemeClr val="tx1"/>
                </a:solidFill>
                <a:ea typeface="黑体" pitchFamily="49" charset="-122"/>
              </a:rPr>
              <a:t>中定义的</a:t>
            </a:r>
            <a:r>
              <a:rPr lang="zh-CN" altLang="zh-CN" sz="2200" dirty="0" smtClean="0">
                <a:solidFill>
                  <a:schemeClr val="tx1"/>
                </a:solidFill>
                <a:ea typeface="黑体" pitchFamily="49" charset="-122"/>
              </a:rPr>
              <a:t>正确率、召回率及</a:t>
            </a:r>
            <a:r>
              <a:rPr lang="en-US" altLang="zh-CN" sz="2200" i="1" dirty="0" smtClean="0">
                <a:solidFill>
                  <a:schemeClr val="tx1"/>
                </a:solidFill>
                <a:ea typeface="黑体" pitchFamily="49" charset="-122"/>
              </a:rPr>
              <a:t>F</a:t>
            </a:r>
            <a:r>
              <a:rPr lang="zh-CN" altLang="zh-CN" sz="2200" dirty="0" smtClean="0">
                <a:solidFill>
                  <a:schemeClr val="tx1"/>
                </a:solidFill>
                <a:ea typeface="黑体" pitchFamily="49" charset="-122"/>
              </a:rPr>
              <a:t>值的标准定义都可以近似地应用到上式所示的相关部件数目上来。和前面的细微差别是，这里计算的是评分等级之和而不是二值相关性之和</a:t>
            </a:r>
            <a:endParaRPr lang="en-US" sz="2200" dirty="0" smtClean="0">
              <a:solidFill>
                <a:schemeClr val="tx1"/>
              </a:solidFill>
              <a:latin typeface="+mj-lt"/>
              <a:ea typeface="黑体" pitchFamily="49" charset="-122"/>
            </a:endParaRPr>
          </a:p>
        </p:txBody>
      </p:sp>
      <p:graphicFrame>
        <p:nvGraphicFramePr>
          <p:cNvPr id="4" name="Table 3"/>
          <p:cNvGraphicFramePr>
            <a:graphicFrameLocks noGrp="1"/>
          </p:cNvGraphicFramePr>
          <p:nvPr/>
        </p:nvGraphicFramePr>
        <p:xfrm>
          <a:off x="357158" y="3263471"/>
          <a:ext cx="7929618" cy="1237099"/>
        </p:xfrm>
        <a:graphic>
          <a:graphicData uri="http://schemas.openxmlformats.org/drawingml/2006/table">
            <a:tbl>
              <a:tblPr firstRow="1" bandRow="1">
                <a:tableStyleId>{5C22544A-7EE6-4342-B048-85BDC9FD1C3A}</a:tableStyleId>
              </a:tblPr>
              <a:tblGrid>
                <a:gridCol w="7929618"/>
              </a:tblGrid>
              <a:tr h="394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bg1"/>
                          </a:solidFill>
                          <a:latin typeface="+mn-lt"/>
                          <a:ea typeface="+mn-ea"/>
                          <a:cs typeface="+mn-cs"/>
                        </a:rPr>
                        <a:t>缺点</a:t>
                      </a:r>
                      <a:endParaRPr lang="en-US" sz="2400" b="1" kern="1200" dirty="0" smtClean="0">
                        <a:solidFill>
                          <a:schemeClr val="bg1"/>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r>
              <a:tr h="779899">
                <a:tc>
                  <a:txBody>
                    <a:bodyPr/>
                    <a:lstStyle/>
                    <a:p>
                      <a:r>
                        <a:rPr lang="zh-CN" altLang="zh-CN" sz="2200" kern="1200" dirty="0" smtClean="0">
                          <a:solidFill>
                            <a:schemeClr val="dk1"/>
                          </a:solidFill>
                          <a:latin typeface="+mn-lt"/>
                          <a:ea typeface="+mn-ea"/>
                          <a:cs typeface="+mn-cs"/>
                        </a:rPr>
                        <a:t>没有考虑到重合现象</a:t>
                      </a:r>
                      <a:r>
                        <a:rPr lang="zh-CN" altLang="en-US" sz="2200" kern="1200" dirty="0" smtClean="0">
                          <a:solidFill>
                            <a:schemeClr val="dk1"/>
                          </a:solidFill>
                          <a:latin typeface="+mn-lt"/>
                          <a:ea typeface="+mn-ea"/>
                          <a:cs typeface="+mn-cs"/>
                        </a:rPr>
                        <a:t>，</a:t>
                      </a:r>
                      <a:r>
                        <a:rPr lang="zh-CN" altLang="zh-CN" sz="2200" kern="1200" dirty="0" smtClean="0">
                          <a:solidFill>
                            <a:schemeClr val="dk1"/>
                          </a:solidFill>
                          <a:latin typeface="+mn-lt"/>
                          <a:ea typeface="+mn-ea"/>
                          <a:cs typeface="+mn-cs"/>
                        </a:rPr>
                        <a:t>搜索结果中的元素</a:t>
                      </a:r>
                      <a:r>
                        <a:rPr lang="zh-CN" altLang="en-US" sz="2200" kern="1200" dirty="0" smtClean="0">
                          <a:solidFill>
                            <a:schemeClr val="dk1"/>
                          </a:solidFill>
                          <a:latin typeface="+mn-lt"/>
                          <a:ea typeface="+mn-ea"/>
                          <a:cs typeface="+mn-cs"/>
                        </a:rPr>
                        <a:t>的</a:t>
                      </a:r>
                      <a:r>
                        <a:rPr lang="zh-CN" altLang="zh-CN" sz="2200" kern="1200" dirty="0" smtClean="0">
                          <a:solidFill>
                            <a:schemeClr val="dk1"/>
                          </a:solidFill>
                          <a:latin typeface="+mn-lt"/>
                          <a:ea typeface="+mn-ea"/>
                          <a:cs typeface="+mn-cs"/>
                        </a:rPr>
                        <a:t>多重嵌套问题</a:t>
                      </a:r>
                      <a:r>
                        <a:rPr lang="zh-CN" altLang="en-US" sz="2200" kern="1200" dirty="0" smtClean="0">
                          <a:solidFill>
                            <a:schemeClr val="dk1"/>
                          </a:solidFill>
                          <a:latin typeface="+mn-lt"/>
                          <a:ea typeface="+mn-ea"/>
                          <a:cs typeface="+mn-cs"/>
                        </a:rPr>
                        <a:t>加剧了这一点</a:t>
                      </a:r>
                      <a:endParaRPr lang="de-DE" sz="2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7" name="Rectangle 6"/>
          <p:cNvSpPr/>
          <p:nvPr/>
        </p:nvSpPr>
        <p:spPr>
          <a:xfrm>
            <a:off x="285720" y="4731261"/>
            <a:ext cx="8643998" cy="769441"/>
          </a:xfrm>
          <a:prstGeom prst="rect">
            <a:avLst/>
          </a:prstGeom>
        </p:spPr>
        <p:txBody>
          <a:bodyPr wrap="square">
            <a:spAutoFit/>
          </a:bodyPr>
          <a:lstStyle/>
          <a:p>
            <a:r>
              <a:rPr lang="zh-CN" altLang="en-US" sz="2200" dirty="0" smtClean="0">
                <a:solidFill>
                  <a:schemeClr val="tx1"/>
                </a:solidFill>
                <a:latin typeface="+mj-lt"/>
                <a:ea typeface="黑体" pitchFamily="49" charset="-122"/>
              </a:rPr>
              <a:t>近年来</a:t>
            </a:r>
            <a:r>
              <a:rPr lang="en-US" sz="2200" dirty="0" smtClean="0">
                <a:solidFill>
                  <a:schemeClr val="tx1"/>
                </a:solidFill>
                <a:latin typeface="+mj-lt"/>
                <a:ea typeface="黑体" pitchFamily="49" charset="-122"/>
              </a:rPr>
              <a:t>INEX</a:t>
            </a:r>
            <a:r>
              <a:rPr lang="zh-CN" altLang="en-US" sz="2200" dirty="0" smtClean="0">
                <a:solidFill>
                  <a:schemeClr val="tx1"/>
                </a:solidFill>
                <a:latin typeface="+mj-lt"/>
                <a:ea typeface="黑体" pitchFamily="49" charset="-122"/>
              </a:rPr>
              <a:t>的焦点：</a:t>
            </a:r>
            <a:r>
              <a:rPr lang="zh-CN" altLang="zh-CN" sz="2200" dirty="0" smtClean="0">
                <a:solidFill>
                  <a:schemeClr val="tx1"/>
                </a:solidFill>
                <a:ea typeface="黑体" pitchFamily="49" charset="-122"/>
              </a:rPr>
              <a:t>提出结果无冗余的检索算法和评估指标并对结果进行恰当评价</a:t>
            </a:r>
            <a:endParaRPr lang="en-US" sz="2200" dirty="0" smtClean="0">
              <a:solidFill>
                <a:schemeClr val="tx1"/>
              </a:solidFill>
              <a:latin typeface="+mj-lt"/>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相关反馈的基本思想</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7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用户提交一个</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简短的</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查询</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搜索引擎返回一系列文档</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用户将部分返回文档标记为相关的，将部分文档标记为不相关的</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搜索引擎根据标记结果计算得到信息需求的一个新查询表示。当然我们希望该表示好于初始的查询表示</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搜索引擎对新查询进行处理，返回新结果</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新结果可望（理想上说）有更高的召回率</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本讲小结</a:t>
            </a:r>
            <a:endParaRPr lang="zh-CN" altLang="en-US" dirty="0"/>
          </a:p>
        </p:txBody>
      </p:sp>
      <p:sp>
        <p:nvSpPr>
          <p:cNvPr id="3" name="内容占位符 2"/>
          <p:cNvSpPr>
            <a:spLocks noGrp="1"/>
          </p:cNvSpPr>
          <p:nvPr>
            <p:ph idx="1"/>
          </p:nvPr>
        </p:nvSpPr>
        <p:spPr/>
        <p:txBody>
          <a:bodyPr/>
          <a:lstStyle/>
          <a:p>
            <a:r>
              <a:rPr lang="en-US" altLang="zh-CN" dirty="0" smtClean="0"/>
              <a:t>XML IR</a:t>
            </a:r>
            <a:r>
              <a:rPr lang="zh-CN" altLang="en-US" dirty="0" smtClean="0"/>
              <a:t>中的基本概念</a:t>
            </a:r>
            <a:endParaRPr lang="en-US" altLang="zh-CN" dirty="0" smtClean="0"/>
          </a:p>
          <a:p>
            <a:endParaRPr lang="en-US" altLang="zh-CN" dirty="0" smtClean="0"/>
          </a:p>
          <a:p>
            <a:r>
              <a:rPr lang="en-US" altLang="zh-CN" dirty="0" smtClean="0"/>
              <a:t>XML IR</a:t>
            </a:r>
            <a:r>
              <a:rPr lang="zh-CN" altLang="en-US" dirty="0" smtClean="0"/>
              <a:t>中的几大挑战</a:t>
            </a:r>
            <a:endParaRPr lang="en-US" altLang="zh-CN" dirty="0" smtClean="0"/>
          </a:p>
          <a:p>
            <a:endParaRPr lang="en-US" altLang="zh-CN" dirty="0" smtClean="0"/>
          </a:p>
          <a:p>
            <a:r>
              <a:rPr lang="en-US" altLang="zh-CN" dirty="0" smtClean="0"/>
              <a:t>XML IR</a:t>
            </a:r>
            <a:r>
              <a:rPr lang="zh-CN" altLang="en-US" dirty="0" smtClean="0"/>
              <a:t>中的向量空间模型：词汇化子树</a:t>
            </a:r>
            <a:endParaRPr lang="en-US" altLang="zh-CN" dirty="0" smtClean="0"/>
          </a:p>
          <a:p>
            <a:endParaRPr lang="en-US" altLang="zh-CN" dirty="0" smtClean="0"/>
          </a:p>
          <a:p>
            <a:r>
              <a:rPr lang="en-US" altLang="zh-CN" dirty="0" smtClean="0"/>
              <a:t>XML IR</a:t>
            </a:r>
            <a:r>
              <a:rPr lang="zh-CN" altLang="en-US" dirty="0" smtClean="0"/>
              <a:t>评价：</a:t>
            </a:r>
            <a:r>
              <a:rPr lang="en-US" altLang="zh-CN" dirty="0" smtClean="0"/>
              <a:t>INEX</a:t>
            </a:r>
            <a:r>
              <a:rPr lang="zh-CN" altLang="en-US" dirty="0" smtClean="0"/>
              <a:t>评测</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信息检索导论</a:t>
            </a:r>
            <a:r>
              <a:rPr lang="en-US" altLang="zh-CN" dirty="0" smtClean="0"/>
              <a:t>》</a:t>
            </a:r>
            <a:r>
              <a:rPr lang="zh-CN" altLang="en-US" dirty="0" smtClean="0"/>
              <a:t>第</a:t>
            </a:r>
            <a:r>
              <a:rPr lang="en-US" altLang="zh-CN" dirty="0" smtClean="0"/>
              <a:t>10</a:t>
            </a:r>
            <a:r>
              <a:rPr lang="zh-CN" altLang="en-US" dirty="0" smtClean="0"/>
              <a:t>章</a:t>
            </a:r>
            <a:endParaRPr lang="en-US" altLang="zh-CN" dirty="0" smtClean="0"/>
          </a:p>
          <a:p>
            <a:endParaRPr lang="en-US" altLang="zh-CN" dirty="0" smtClean="0"/>
          </a:p>
          <a:p>
            <a:r>
              <a:rPr lang="en-US" altLang="zh-CN" dirty="0" err="1" smtClean="0"/>
              <a:t>Amer-Yahia</a:t>
            </a:r>
            <a:r>
              <a:rPr lang="en-US" altLang="zh-CN" dirty="0" smtClean="0"/>
              <a:t>, </a:t>
            </a:r>
            <a:r>
              <a:rPr lang="en-US" altLang="zh-CN" dirty="0" err="1" smtClean="0"/>
              <a:t>Sihem</a:t>
            </a:r>
            <a:r>
              <a:rPr lang="en-US" altLang="zh-CN" dirty="0" smtClean="0"/>
              <a:t>, and </a:t>
            </a:r>
            <a:r>
              <a:rPr lang="en-US" altLang="zh-CN" dirty="0" err="1" smtClean="0"/>
              <a:t>Mounia</a:t>
            </a:r>
            <a:r>
              <a:rPr lang="en-US" altLang="zh-CN" dirty="0" smtClean="0"/>
              <a:t> </a:t>
            </a:r>
            <a:r>
              <a:rPr lang="en-US" altLang="zh-CN" dirty="0" err="1" smtClean="0"/>
              <a:t>Lalmas</a:t>
            </a:r>
            <a:r>
              <a:rPr lang="en-US" altLang="zh-CN" dirty="0" smtClean="0"/>
              <a:t>. 2006. XML search: Languages, INEX and scoring. </a:t>
            </a:r>
            <a:r>
              <a:rPr lang="en-US" altLang="zh-CN" i="1" dirty="0" smtClean="0"/>
              <a:t>SIGMOD Record </a:t>
            </a:r>
            <a:r>
              <a:rPr lang="en-US" altLang="zh-CN" dirty="0" smtClean="0"/>
              <a:t>35(4):16-23. DOI: http://doi.acm.org/10.1145/1228268. 1228271</a:t>
            </a:r>
          </a:p>
          <a:p>
            <a:r>
              <a:rPr lang="en-US" altLang="zh-CN" dirty="0" smtClean="0"/>
              <a:t>Harold, </a:t>
            </a:r>
            <a:r>
              <a:rPr lang="en-US" altLang="zh-CN" dirty="0" err="1" smtClean="0"/>
              <a:t>Elliotte</a:t>
            </a:r>
            <a:r>
              <a:rPr lang="en-US" altLang="zh-CN" dirty="0" smtClean="0"/>
              <a:t> Rusty, and Scott W. Means. 2004. </a:t>
            </a:r>
            <a:r>
              <a:rPr lang="en-US" altLang="zh-CN" i="1" dirty="0" smtClean="0"/>
              <a:t>XML in a Nutshell, </a:t>
            </a:r>
            <a:r>
              <a:rPr lang="en-US" altLang="zh-CN" dirty="0" smtClean="0"/>
              <a:t>3rd edition. O’Reilly</a:t>
            </a:r>
          </a:p>
          <a:p>
            <a:r>
              <a:rPr lang="en-US" altLang="zh-CN" dirty="0" smtClean="0"/>
              <a:t>INEX</a:t>
            </a:r>
            <a:r>
              <a:rPr lang="zh-CN" altLang="en-US" dirty="0" smtClean="0"/>
              <a:t>网站</a:t>
            </a:r>
            <a:r>
              <a:rPr lang="en-US" altLang="zh-CN" dirty="0" smtClean="0"/>
              <a:t>: http://www.inex.otago.ac.nz/</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10-5</a:t>
            </a:r>
          </a:p>
          <a:p>
            <a:r>
              <a:rPr lang="zh-CN" altLang="en-US" dirty="0" smtClean="0"/>
              <a:t>习题</a:t>
            </a:r>
            <a:r>
              <a:rPr lang="en-US" altLang="zh-CN" dirty="0" smtClean="0"/>
              <a:t>10-9</a:t>
            </a:r>
          </a:p>
          <a:p>
            <a:r>
              <a:rPr lang="zh-CN" altLang="en-US" dirty="0" smtClean="0"/>
              <a:t>习题</a:t>
            </a:r>
            <a:r>
              <a:rPr lang="en-US" altLang="zh-CN" dirty="0" smtClean="0"/>
              <a:t>10-10</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Rocchio 1971 </a:t>
            </a:r>
            <a:r>
              <a:rPr lang="zh-CN" altLang="en-US" sz="3600" dirty="0" smtClean="0">
                <a:solidFill>
                  <a:schemeClr val="tx1"/>
                </a:solidFill>
                <a:latin typeface="+mj-lt"/>
                <a:ea typeface="黑体" pitchFamily="49" charset="-122"/>
              </a:rPr>
              <a:t>算法</a:t>
            </a:r>
            <a:r>
              <a:rPr lang="de-DE" sz="3600" dirty="0" smtClean="0">
                <a:solidFill>
                  <a:schemeClr val="tx1"/>
                </a:solidFill>
                <a:latin typeface="+mj-lt"/>
                <a:ea typeface="黑体" pitchFamily="49" charset="-122"/>
              </a:rPr>
              <a:t> (SMART</a:t>
            </a:r>
            <a:r>
              <a:rPr lang="zh-CN" altLang="en-US" sz="3600" dirty="0" smtClean="0">
                <a:solidFill>
                  <a:schemeClr val="tx1"/>
                </a:solidFill>
                <a:latin typeface="+mj-lt"/>
                <a:ea typeface="黑体" pitchFamily="49" charset="-122"/>
              </a:rPr>
              <a:t>系统使用</a:t>
            </a:r>
            <a:r>
              <a:rPr lang="de-DE" sz="3600" dirty="0" smtClean="0">
                <a:solidFill>
                  <a:schemeClr val="tx1"/>
                </a:solidFill>
                <a:latin typeface="+mj-lt"/>
                <a:ea typeface="黑体" pitchFamily="49" charset="-122"/>
              </a:rPr>
              <a:t>)</a:t>
            </a:r>
          </a:p>
        </p:txBody>
      </p:sp>
      <p:sp>
        <p:nvSpPr>
          <p:cNvPr id="84996" name="Text Box 3"/>
          <p:cNvSpPr txBox="1">
            <a:spLocks noChangeArrowheads="1"/>
          </p:cNvSpPr>
          <p:nvPr/>
        </p:nvSpPr>
        <p:spPr bwMode="auto">
          <a:xfrm>
            <a:off x="214282" y="3071834"/>
            <a:ext cx="8286808" cy="3929066"/>
          </a:xfrm>
          <a:prstGeom prst="rect">
            <a:avLst/>
          </a:prstGeom>
          <a:noFill/>
          <a:ln w="9525">
            <a:noFill/>
            <a:round/>
            <a:headEnd/>
            <a:tailEnd/>
          </a:ln>
        </p:spPr>
        <p:txBody>
          <a:bodyPr/>
          <a:lstStyle/>
          <a:p>
            <a:pPr lvl="1">
              <a:buClr>
                <a:srgbClr val="336699"/>
              </a:buClr>
            </a:pP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q</a:t>
            </a:r>
            <a:r>
              <a:rPr lang="de-DE" i="1" baseline="-25000" dirty="0" smtClean="0">
                <a:solidFill>
                  <a:schemeClr val="tx1"/>
                </a:solidFill>
                <a:latin typeface="+mj-lt"/>
                <a:ea typeface="黑体" pitchFamily="49" charset="-122"/>
              </a:rPr>
              <a:t>m</a:t>
            </a:r>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修改后的查询</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q</a:t>
            </a:r>
            <a:r>
              <a:rPr lang="de-DE" i="1" baseline="-25000" dirty="0" smtClean="0">
                <a:solidFill>
                  <a:schemeClr val="tx1"/>
                </a:solidFill>
                <a:latin typeface="+mj-lt"/>
                <a:ea typeface="黑体" pitchFamily="49" charset="-122"/>
              </a:rPr>
              <a:t>0</a:t>
            </a:r>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原始查询</a:t>
            </a:r>
            <a:r>
              <a:rPr lang="de-DE" dirty="0" smtClean="0">
                <a:solidFill>
                  <a:schemeClr val="tx1"/>
                </a:solidFill>
                <a:latin typeface="+mj-lt"/>
                <a:ea typeface="黑体" pitchFamily="49" charset="-122"/>
              </a:rPr>
              <a:t>; </a:t>
            </a:r>
          </a:p>
          <a:p>
            <a:pPr lvl="1">
              <a:buClr>
                <a:srgbClr val="336699"/>
              </a:buClr>
            </a:pPr>
            <a:r>
              <a:rPr lang="de-DE" i="1" dirty="0" smtClean="0">
                <a:solidFill>
                  <a:schemeClr val="tx1"/>
                </a:solidFill>
                <a:latin typeface="+mj-lt"/>
                <a:ea typeface="黑体" pitchFamily="49" charset="-122"/>
              </a:rPr>
              <a:t>    D</a:t>
            </a:r>
            <a:r>
              <a:rPr lang="de-DE" i="1" baseline="-25000" dirty="0" smtClean="0">
                <a:solidFill>
                  <a:schemeClr val="tx1"/>
                </a:solidFill>
                <a:latin typeface="+mj-lt"/>
                <a:ea typeface="黑体" pitchFamily="49" charset="-122"/>
              </a:rPr>
              <a:t>r</a:t>
            </a:r>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a:t>
            </a:r>
            <a:r>
              <a:rPr lang="en-US" i="1" dirty="0" err="1" smtClean="0">
                <a:solidFill>
                  <a:schemeClr val="tx1"/>
                </a:solidFill>
                <a:latin typeface="+mj-lt"/>
                <a:ea typeface="黑体" pitchFamily="49" charset="-122"/>
              </a:rPr>
              <a:t>D</a:t>
            </a:r>
            <a:r>
              <a:rPr lang="en-US" i="1" baseline="-25000" dirty="0" err="1" smtClean="0">
                <a:solidFill>
                  <a:schemeClr val="tx1"/>
                </a:solidFill>
                <a:latin typeface="+mj-lt"/>
                <a:ea typeface="黑体" pitchFamily="49" charset="-122"/>
              </a:rPr>
              <a:t>nr</a:t>
            </a: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已知的相关和不相关文档集合</a:t>
            </a:r>
            <a:endParaRPr lang="en-US" altLang="zh-CN" dirty="0" smtClean="0">
              <a:solidFill>
                <a:schemeClr val="tx1"/>
              </a:solidFill>
              <a:latin typeface="+mj-lt"/>
              <a:ea typeface="黑体" pitchFamily="49" charset="-122"/>
            </a:endParaRPr>
          </a:p>
          <a:p>
            <a:pPr lvl="1">
              <a:buClr>
                <a:srgbClr val="336699"/>
              </a:buClr>
            </a:pP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α</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β</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γ</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权重</a:t>
            </a:r>
            <a:endParaRPr lang="en-US"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新查询向相关文档靠拢而远离非相关文档</a:t>
            </a:r>
            <a:endParaRPr lang="de-DE" dirty="0" smtClean="0">
              <a:solidFill>
                <a:schemeClr val="tx1"/>
              </a:solidFill>
              <a:latin typeface="+mj-lt"/>
              <a:ea typeface="黑体" pitchFamily="49" charset="-122"/>
            </a:endParaRPr>
          </a:p>
          <a:p>
            <a:pPr lvl="1">
              <a:buClr>
                <a:srgbClr val="336699"/>
              </a:buClr>
              <a:buFont typeface="Wingdings" pitchFamily="2" charset="2"/>
              <a:buChar char="§"/>
            </a:pPr>
            <a:r>
              <a:rPr lang="en-US" i="1" dirty="0" smtClean="0">
                <a:solidFill>
                  <a:schemeClr val="tx1"/>
                </a:solidFill>
                <a:latin typeface="+mj-lt"/>
                <a:ea typeface="黑体" pitchFamily="49" charset="-122"/>
              </a:rPr>
              <a:t>α</a:t>
            </a:r>
            <a:r>
              <a:rPr lang="en-US" dirty="0" smtClean="0">
                <a:solidFill>
                  <a:schemeClr val="tx1"/>
                </a:solidFill>
                <a:latin typeface="+mj-lt"/>
                <a:ea typeface="黑体" pitchFamily="49" charset="-122"/>
              </a:rPr>
              <a:t> vs. </a:t>
            </a:r>
            <a:r>
              <a:rPr lang="en-US" i="1" dirty="0" smtClean="0">
                <a:solidFill>
                  <a:schemeClr val="tx1"/>
                </a:solidFill>
                <a:latin typeface="+mj-lt"/>
                <a:ea typeface="黑体" pitchFamily="49" charset="-122"/>
              </a:rPr>
              <a:t>β</a:t>
            </a:r>
            <a:r>
              <a:rPr lang="en-US"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γ </a:t>
            </a:r>
            <a:r>
              <a:rPr lang="zh-CN" altLang="en-US" dirty="0" smtClean="0">
                <a:solidFill>
                  <a:schemeClr val="tx1"/>
                </a:solidFill>
                <a:latin typeface="+mj-lt"/>
                <a:ea typeface="黑体" pitchFamily="49" charset="-122"/>
              </a:rPr>
              <a:t>设置中的折中</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如果判定的文档数目很多，那么</a:t>
            </a:r>
            <a:r>
              <a:rPr lang="de-DE" dirty="0" smtClean="0">
                <a:solidFill>
                  <a:schemeClr val="tx1"/>
                </a:solidFill>
                <a:latin typeface="+mj-lt"/>
                <a:ea typeface="黑体" pitchFamily="49" charset="-122"/>
              </a:rPr>
              <a:t> </a:t>
            </a:r>
            <a:r>
              <a:rPr lang="el-GR" i="1" dirty="0" smtClean="0">
                <a:solidFill>
                  <a:schemeClr val="tx1"/>
                </a:solidFill>
                <a:latin typeface="+mj-lt"/>
                <a:ea typeface="黑体" pitchFamily="49" charset="-122"/>
              </a:rPr>
              <a:t>β</a:t>
            </a:r>
            <a:r>
              <a:rPr lang="el-GR" dirty="0" smtClean="0">
                <a:solidFill>
                  <a:schemeClr val="tx1"/>
                </a:solidFill>
                <a:latin typeface="+mj-lt"/>
                <a:ea typeface="黑体" pitchFamily="49" charset="-122"/>
              </a:rPr>
              <a:t>/</a:t>
            </a:r>
            <a:r>
              <a:rPr lang="el-GR" i="1" dirty="0" smtClean="0">
                <a:solidFill>
                  <a:schemeClr val="tx1"/>
                </a:solidFill>
                <a:latin typeface="+mj-lt"/>
                <a:ea typeface="黑体" pitchFamily="49" charset="-122"/>
              </a:rPr>
              <a:t>γ</a:t>
            </a:r>
            <a:r>
              <a:rPr lang="zh-CN" altLang="en-US" dirty="0" smtClean="0">
                <a:solidFill>
                  <a:schemeClr val="tx1"/>
                </a:solidFill>
                <a:latin typeface="+mj-lt"/>
                <a:ea typeface="黑体" pitchFamily="49" charset="-122"/>
              </a:rPr>
              <a:t>可以考虑设置得大一些</a:t>
            </a:r>
            <a:endParaRPr lang="el-GR"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一旦计算后出现负权重，那么将负权重都设为</a:t>
            </a:r>
            <a:r>
              <a:rPr lang="en-US" altLang="zh-CN" dirty="0" smtClean="0">
                <a:solidFill>
                  <a:schemeClr val="tx1"/>
                </a:solidFill>
                <a:latin typeface="+mj-lt"/>
                <a:ea typeface="黑体" pitchFamily="49" charset="-122"/>
              </a:rPr>
              <a:t>0</a:t>
            </a:r>
            <a:endParaRPr lang="en-US" dirty="0" smtClean="0">
              <a:solidFill>
                <a:schemeClr val="tx1"/>
              </a:solidFill>
              <a:latin typeface="+mj-lt"/>
              <a:ea typeface="黑体" pitchFamily="49" charset="-122"/>
            </a:endParaRPr>
          </a:p>
          <a:p>
            <a:pPr lvl="1">
              <a:buClr>
                <a:srgbClr val="336699"/>
              </a:buClr>
              <a:buFont typeface="Wingdings" pitchFamily="2" charset="2"/>
              <a:buChar char="§"/>
            </a:pPr>
            <a:r>
              <a:rPr lang="zh-CN" altLang="en-US" dirty="0" smtClean="0">
                <a:solidFill>
                  <a:schemeClr val="tx1"/>
                </a:solidFill>
                <a:latin typeface="+mj-lt"/>
                <a:ea typeface="黑体" pitchFamily="49" charset="-122"/>
              </a:rPr>
              <a:t>在向量空间模型中，权重为负是没有意义的。</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pic>
        <p:nvPicPr>
          <p:cNvPr id="8" name="Picture 7" descr="3109.png"/>
          <p:cNvPicPr>
            <a:picLocks noChangeAspect="1"/>
          </p:cNvPicPr>
          <p:nvPr/>
        </p:nvPicPr>
        <p:blipFill>
          <a:blip r:embed="rId3" cstate="print"/>
          <a:stretch>
            <a:fillRect/>
          </a:stretch>
        </p:blipFill>
        <p:spPr>
          <a:xfrm>
            <a:off x="1714480" y="1811248"/>
            <a:ext cx="5847478" cy="1332000"/>
          </a:xfrm>
          <a:prstGeom prst="rect">
            <a:avLst/>
          </a:prstGeom>
        </p:spPr>
      </p:pic>
      <p:sp>
        <p:nvSpPr>
          <p:cNvPr id="9" name="Rectangle 8"/>
          <p:cNvSpPr/>
          <p:nvPr/>
        </p:nvSpPr>
        <p:spPr>
          <a:xfrm>
            <a:off x="357158" y="1428736"/>
            <a:ext cx="3190297" cy="461665"/>
          </a:xfrm>
          <a:prstGeom prst="rect">
            <a:avLst/>
          </a:prstGeom>
        </p:spPr>
        <p:txBody>
          <a:bodyPr wrap="none">
            <a:spAutoFit/>
          </a:bodyPr>
          <a:lstStyle/>
          <a:p>
            <a:pPr lvl="1">
              <a:buClr>
                <a:srgbClr val="336699"/>
              </a:buClr>
            </a:pPr>
            <a:r>
              <a:rPr lang="zh-CN" altLang="en-US" dirty="0" smtClean="0">
                <a:solidFill>
                  <a:schemeClr val="tx1"/>
                </a:solidFill>
                <a:latin typeface="+mj-lt"/>
                <a:ea typeface="黑体" pitchFamily="49" charset="-122"/>
              </a:rPr>
              <a:t>实际中使用的公式</a:t>
            </a:r>
            <a:r>
              <a:rPr lang="de-DE" dirty="0" smtClean="0">
                <a:solidFill>
                  <a:schemeClr val="tx1"/>
                </a:solidFill>
                <a:latin typeface="+mj-lt"/>
                <a:ea typeface="黑体" pitchFamily="49" charset="-122"/>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伪相关反馈</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Pseudo-relevance feedback)</a:t>
            </a:r>
          </a:p>
        </p:txBody>
      </p:sp>
      <p:sp>
        <p:nvSpPr>
          <p:cNvPr id="84996" name="Text Box 3"/>
          <p:cNvSpPr txBox="1">
            <a:spLocks noChangeArrowheads="1"/>
          </p:cNvSpPr>
          <p:nvPr/>
        </p:nvSpPr>
        <p:spPr bwMode="auto">
          <a:xfrm>
            <a:off x="214282" y="1785926"/>
            <a:ext cx="8286808" cy="459540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伪相关反馈对于真实相关反馈的人工部分进行自动化</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伪相关反馈算法</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对于用户查询返回有序的检索结果</a:t>
            </a:r>
            <a:endParaRPr lang="en-US"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rgbClr val="0070C0"/>
                </a:solidFill>
                <a:latin typeface="+mj-lt"/>
                <a:ea typeface="黑体" pitchFamily="49" charset="-122"/>
              </a:rPr>
              <a:t>假定前</a:t>
            </a:r>
            <a:r>
              <a:rPr lang="en-US" sz="2200" dirty="0" smtClean="0">
                <a:solidFill>
                  <a:srgbClr val="0070C0"/>
                </a:solidFill>
                <a:latin typeface="+mj-lt"/>
                <a:ea typeface="黑体" pitchFamily="49" charset="-122"/>
              </a:rPr>
              <a:t> </a:t>
            </a:r>
            <a:r>
              <a:rPr lang="en-US" sz="2200" i="1" dirty="0" smtClean="0">
                <a:solidFill>
                  <a:srgbClr val="0070C0"/>
                </a:solidFill>
                <a:latin typeface="+mj-lt"/>
                <a:ea typeface="黑体" pitchFamily="49" charset="-122"/>
              </a:rPr>
              <a:t>k</a:t>
            </a:r>
            <a:r>
              <a:rPr lang="en-US" sz="2200" dirty="0" smtClean="0">
                <a:solidFill>
                  <a:srgbClr val="0070C0"/>
                </a:solidFill>
                <a:latin typeface="+mj-lt"/>
                <a:ea typeface="黑体" pitchFamily="49" charset="-122"/>
              </a:rPr>
              <a:t> </a:t>
            </a:r>
            <a:r>
              <a:rPr lang="zh-CN" altLang="en-US" sz="2200" dirty="0" smtClean="0">
                <a:solidFill>
                  <a:srgbClr val="0070C0"/>
                </a:solidFill>
                <a:latin typeface="+mj-lt"/>
                <a:ea typeface="黑体" pitchFamily="49" charset="-122"/>
              </a:rPr>
              <a:t>篇文档是相关的</a:t>
            </a:r>
            <a:endParaRPr lang="en-US" sz="2200" dirty="0" smtClean="0">
              <a:solidFill>
                <a:srgbClr val="0070C0"/>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进行相关反馈</a:t>
            </a:r>
            <a:r>
              <a:rPr lang="en-US" sz="2200" dirty="0" smtClean="0">
                <a:solidFill>
                  <a:schemeClr val="tx1"/>
                </a:solidFill>
                <a:latin typeface="+mj-lt"/>
                <a:ea typeface="黑体" pitchFamily="49" charset="-122"/>
              </a:rPr>
              <a:t> (</a:t>
            </a:r>
            <a:r>
              <a:rPr lang="zh-CN" altLang="en-US" sz="2200" dirty="0" smtClean="0">
                <a:solidFill>
                  <a:schemeClr val="tx1"/>
                </a:solidFill>
                <a:latin typeface="+mj-lt"/>
                <a:ea typeface="黑体" pitchFamily="49" charset="-122"/>
              </a:rPr>
              <a:t>如</a:t>
            </a:r>
            <a:r>
              <a:rPr lang="en-US" sz="2200" dirty="0" smtClean="0">
                <a:solidFill>
                  <a:schemeClr val="tx1"/>
                </a:solidFill>
                <a:latin typeface="+mj-lt"/>
                <a:ea typeface="黑体" pitchFamily="49" charset="-122"/>
              </a:rPr>
              <a:t> </a:t>
            </a:r>
            <a:r>
              <a:rPr lang="en-US" sz="2200" dirty="0" err="1" smtClean="0">
                <a:solidFill>
                  <a:schemeClr val="tx1"/>
                </a:solidFill>
                <a:latin typeface="+mj-lt"/>
                <a:ea typeface="黑体" pitchFamily="49" charset="-122"/>
              </a:rPr>
              <a:t>Rocchio</a:t>
            </a:r>
            <a:r>
              <a:rPr lang="en-US" sz="2200"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平均上效果不错</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但是对于某些查询而言可能结果很差</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几次循环之后可能会导致查询漂移</a:t>
            </a:r>
            <a:r>
              <a:rPr lang="en-US" altLang="zh-CN"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query drift</a:t>
            </a:r>
            <a:r>
              <a:rPr lang="en-US"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黑体" pitchFamily="49" charset="-122"/>
                <a:ea typeface="黑体" pitchFamily="49" charset="-122"/>
              </a:rPr>
              <a:t>查询扩展</a:t>
            </a:r>
            <a:r>
              <a:rPr lang="en-US" altLang="zh-CN" sz="3600" dirty="0" smtClean="0">
                <a:solidFill>
                  <a:schemeClr val="tx1"/>
                </a:solidFill>
                <a:latin typeface="黑体" pitchFamily="49" charset="-122"/>
                <a:ea typeface="黑体" pitchFamily="49" charset="-122"/>
              </a:rPr>
              <a:t>(</a:t>
            </a:r>
            <a:r>
              <a:rPr lang="de-DE" sz="3600" dirty="0" smtClean="0">
                <a:solidFill>
                  <a:schemeClr val="tx1"/>
                </a:solidFill>
                <a:latin typeface="黑体" pitchFamily="49" charset="-122"/>
                <a:ea typeface="黑体" pitchFamily="49" charset="-122"/>
              </a:rPr>
              <a:t>Query expansion)</a:t>
            </a:r>
          </a:p>
        </p:txBody>
      </p:sp>
      <p:sp>
        <p:nvSpPr>
          <p:cNvPr id="84996" name="Text Box 3"/>
          <p:cNvSpPr txBox="1">
            <a:spLocks noChangeArrowheads="1"/>
          </p:cNvSpPr>
          <p:nvPr/>
        </p:nvSpPr>
        <p:spPr bwMode="auto">
          <a:xfrm>
            <a:off x="214282" y="1500174"/>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ea"/>
                <a:ea typeface="+mj-ea"/>
              </a:rPr>
              <a:t>查询扩展是另一种提高召回率的方法</a:t>
            </a:r>
            <a:endParaRPr lang="en-US"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ea"/>
                <a:ea typeface="+mj-ea"/>
              </a:rPr>
              <a:t>我们使用</a:t>
            </a:r>
            <a:r>
              <a:rPr lang="en-US" dirty="0" smtClean="0">
                <a:solidFill>
                  <a:schemeClr val="tx1"/>
                </a:solidFill>
                <a:latin typeface="黑体" pitchFamily="49" charset="-122"/>
                <a:ea typeface="黑体" pitchFamily="49" charset="-122"/>
              </a:rPr>
              <a:t> “</a:t>
            </a:r>
            <a:r>
              <a:rPr lang="zh-CN" altLang="en-US" dirty="0" smtClean="0">
                <a:solidFill>
                  <a:schemeClr val="tx1"/>
                </a:solidFill>
                <a:latin typeface="+mj-ea"/>
                <a:ea typeface="+mj-ea"/>
              </a:rPr>
              <a:t>全局查询扩展</a:t>
            </a:r>
            <a:r>
              <a:rPr lang="en-US" dirty="0" smtClean="0">
                <a:solidFill>
                  <a:schemeClr val="tx1"/>
                </a:solidFill>
                <a:latin typeface="黑体" pitchFamily="49" charset="-122"/>
                <a:ea typeface="黑体" pitchFamily="49" charset="-122"/>
              </a:rPr>
              <a:t>” </a:t>
            </a:r>
            <a:r>
              <a:rPr lang="zh-CN" altLang="en-US" dirty="0" smtClean="0">
                <a:solidFill>
                  <a:schemeClr val="tx1"/>
                </a:solidFill>
                <a:latin typeface="+mj-ea"/>
                <a:ea typeface="+mj-ea"/>
              </a:rPr>
              <a:t>来指那些</a:t>
            </a:r>
            <a:r>
              <a:rPr lang="en-US" dirty="0" smtClean="0">
                <a:solidFill>
                  <a:schemeClr val="tx1"/>
                </a:solidFill>
                <a:latin typeface="黑体" pitchFamily="49" charset="-122"/>
                <a:ea typeface="黑体" pitchFamily="49" charset="-122"/>
              </a:rPr>
              <a:t> “</a:t>
            </a:r>
            <a:r>
              <a:rPr lang="zh-CN" altLang="en-US" dirty="0" smtClean="0">
                <a:solidFill>
                  <a:schemeClr val="tx1"/>
                </a:solidFill>
                <a:latin typeface="+mj-ea"/>
                <a:ea typeface="+mj-ea"/>
              </a:rPr>
              <a:t>查询重构</a:t>
            </a:r>
            <a:r>
              <a:rPr lang="en-US" altLang="zh-CN" dirty="0" smtClean="0">
                <a:solidFill>
                  <a:schemeClr val="tx1"/>
                </a:solidFill>
                <a:latin typeface="+mj-ea"/>
                <a:ea typeface="+mj-ea"/>
              </a:rPr>
              <a:t>(query reformulation)</a:t>
            </a:r>
            <a:r>
              <a:rPr lang="zh-CN" altLang="en-US" dirty="0" smtClean="0">
                <a:solidFill>
                  <a:schemeClr val="tx1"/>
                </a:solidFill>
                <a:latin typeface="+mj-ea"/>
                <a:ea typeface="+mj-ea"/>
              </a:rPr>
              <a:t>的全局方法</a:t>
            </a:r>
            <a:r>
              <a:rPr lang="de-DE" dirty="0" smtClean="0">
                <a:solidFill>
                  <a:schemeClr val="tx1"/>
                </a:solidFill>
                <a:latin typeface="黑体" pitchFamily="49" charset="-122"/>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ea"/>
                <a:ea typeface="+mj-ea"/>
              </a:rPr>
              <a:t>在全局查询扩展中，查询基于一些全局的资源进行修改，这些资源是与查询无关的</a:t>
            </a:r>
            <a:endParaRPr lang="de-DE"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ea"/>
                <a:ea typeface="+mj-ea"/>
              </a:rPr>
              <a:t>主要使用的信息</a:t>
            </a:r>
            <a:r>
              <a:rPr lang="en-US" dirty="0" smtClean="0">
                <a:solidFill>
                  <a:schemeClr val="tx1"/>
                </a:solidFill>
                <a:latin typeface="黑体" pitchFamily="49" charset="-122"/>
                <a:ea typeface="黑体" pitchFamily="49" charset="-122"/>
              </a:rPr>
              <a:t>: </a:t>
            </a:r>
            <a:r>
              <a:rPr lang="zh-CN" altLang="en-US" dirty="0" smtClean="0">
                <a:solidFill>
                  <a:schemeClr val="tx1"/>
                </a:solidFill>
                <a:latin typeface="+mj-ea"/>
                <a:ea typeface="+mj-ea"/>
              </a:rPr>
              <a:t>同义词或近义词</a:t>
            </a:r>
            <a:endParaRPr lang="en-US" dirty="0" smtClean="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ea"/>
                <a:ea typeface="+mj-ea"/>
              </a:rPr>
              <a:t>同义词或近义词词典</a:t>
            </a:r>
            <a:r>
              <a:rPr lang="en-US" altLang="zh-CN" dirty="0" smtClean="0">
                <a:solidFill>
                  <a:schemeClr val="tx1"/>
                </a:solidFill>
                <a:latin typeface="+mj-ea"/>
                <a:ea typeface="+mj-ea"/>
              </a:rPr>
              <a:t>(</a:t>
            </a:r>
            <a:r>
              <a:rPr lang="de-DE" dirty="0" smtClean="0">
                <a:solidFill>
                  <a:srgbClr val="0070C0"/>
                </a:solidFill>
                <a:latin typeface="黑体" pitchFamily="49" charset="-122"/>
                <a:ea typeface="黑体" pitchFamily="49" charset="-122"/>
              </a:rPr>
              <a:t>thesaurus</a:t>
            </a:r>
            <a:r>
              <a:rPr lang="de-DE" dirty="0" smtClean="0">
                <a:solidFill>
                  <a:schemeClr val="tx1"/>
                </a:solidFill>
                <a:latin typeface="黑体" pitchFamily="49" charset="-122"/>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ea"/>
                <a:ea typeface="+mj-ea"/>
              </a:rPr>
              <a:t>两种同</a:t>
            </a:r>
            <a:r>
              <a:rPr lang="en-US" altLang="zh-CN" dirty="0" smtClean="0">
                <a:solidFill>
                  <a:schemeClr val="tx1"/>
                </a:solidFill>
                <a:latin typeface="+mj-ea"/>
                <a:ea typeface="+mj-ea"/>
              </a:rPr>
              <a:t>(</a:t>
            </a:r>
            <a:r>
              <a:rPr lang="zh-CN" altLang="en-US" dirty="0" smtClean="0">
                <a:solidFill>
                  <a:schemeClr val="tx1"/>
                </a:solidFill>
                <a:latin typeface="+mj-ea"/>
                <a:ea typeface="+mj-ea"/>
              </a:rPr>
              <a:t>近</a:t>
            </a:r>
            <a:r>
              <a:rPr lang="en-US" altLang="zh-CN" dirty="0" smtClean="0">
                <a:solidFill>
                  <a:schemeClr val="tx1"/>
                </a:solidFill>
                <a:latin typeface="+mj-ea"/>
                <a:ea typeface="+mj-ea"/>
              </a:rPr>
              <a:t>)</a:t>
            </a:r>
            <a:r>
              <a:rPr lang="zh-CN" altLang="en-US" dirty="0" smtClean="0">
                <a:solidFill>
                  <a:schemeClr val="tx1"/>
                </a:solidFill>
                <a:latin typeface="+mj-ea"/>
                <a:ea typeface="+mj-ea"/>
              </a:rPr>
              <a:t>义词词典构建方法：人工构建和自动构建</a:t>
            </a:r>
            <a:endParaRPr lang="de-DE" dirty="0" smtClean="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黑体" pitchFamily="49" charset="-122"/>
                <a:ea typeface="黑体" pitchFamily="49" charset="-122"/>
              </a:rPr>
              <a:t>查询扩展的类型</a:t>
            </a:r>
            <a:endParaRPr lang="de-DE" sz="3600" dirty="0" smtClean="0">
              <a:solidFill>
                <a:schemeClr val="tx1"/>
              </a:solidFill>
              <a:latin typeface="黑体" pitchFamily="49" charset="-122"/>
              <a:ea typeface="黑体" pitchFamily="49" charset="-122"/>
            </a:endParaRPr>
          </a:p>
        </p:txBody>
      </p:sp>
      <p:sp>
        <p:nvSpPr>
          <p:cNvPr id="84996" name="Text Box 3"/>
          <p:cNvSpPr txBox="1">
            <a:spLocks noChangeArrowheads="1"/>
          </p:cNvSpPr>
          <p:nvPr/>
        </p:nvSpPr>
        <p:spPr bwMode="auto">
          <a:xfrm>
            <a:off x="214282" y="2357454"/>
            <a:ext cx="8286808" cy="292893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人工构建的同</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近</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义词词典</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人工编辑人员维护的词典，如</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PubMed</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自动导出的</a:t>
            </a:r>
            <a:r>
              <a:rPr lang="zh-CN" altLang="en-US" dirty="0" smtClean="0">
                <a:solidFill>
                  <a:schemeClr val="tx1"/>
                </a:solidFill>
                <a:ea typeface="黑体" pitchFamily="49" charset="-122"/>
              </a:rPr>
              <a:t>同</a:t>
            </a:r>
            <a:r>
              <a:rPr lang="en-US" altLang="zh-CN" dirty="0" smtClean="0">
                <a:solidFill>
                  <a:schemeClr val="tx1"/>
                </a:solidFill>
                <a:ea typeface="黑体" pitchFamily="49" charset="-122"/>
              </a:rPr>
              <a:t>(</a:t>
            </a:r>
            <a:r>
              <a:rPr lang="zh-CN" altLang="en-US" dirty="0" smtClean="0">
                <a:solidFill>
                  <a:schemeClr val="tx1"/>
                </a:solidFill>
                <a:ea typeface="黑体" pitchFamily="49" charset="-122"/>
              </a:rPr>
              <a:t>近</a:t>
            </a:r>
            <a:r>
              <a:rPr lang="en-US" altLang="zh-CN" dirty="0" smtClean="0">
                <a:solidFill>
                  <a:schemeClr val="tx1"/>
                </a:solidFill>
                <a:ea typeface="黑体" pitchFamily="49" charset="-122"/>
              </a:rPr>
              <a:t>)</a:t>
            </a:r>
            <a:r>
              <a:rPr lang="zh-CN" altLang="en-US" dirty="0" smtClean="0">
                <a:solidFill>
                  <a:schemeClr val="tx1"/>
                </a:solidFill>
                <a:ea typeface="黑体" pitchFamily="49" charset="-122"/>
              </a:rPr>
              <a:t>义词词典</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比如，基于词语的共现统计信息</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基于查询日志挖掘出的查询等价类</a:t>
            </a:r>
            <a:r>
              <a:rPr lang="en-US" dirty="0" smtClean="0">
                <a:solidFill>
                  <a:schemeClr val="tx1"/>
                </a:solidFill>
                <a:latin typeface="+mj-lt"/>
                <a:ea typeface="黑体" pitchFamily="49" charset="-122"/>
              </a:rPr>
              <a:t> (</a:t>
            </a:r>
            <a:r>
              <a:rPr lang="en-US" altLang="zh-CN" dirty="0" smtClean="0">
                <a:solidFill>
                  <a:schemeClr val="tx1"/>
                </a:solidFill>
                <a:latin typeface="+mj-lt"/>
                <a:ea typeface="黑体" pitchFamily="49" charset="-122"/>
              </a:rPr>
              <a:t>Web</a:t>
            </a:r>
            <a:r>
              <a:rPr lang="zh-CN" altLang="en-US" dirty="0" smtClean="0">
                <a:solidFill>
                  <a:schemeClr val="tx1"/>
                </a:solidFill>
                <a:latin typeface="+mj-lt"/>
                <a:ea typeface="黑体" pitchFamily="49" charset="-122"/>
              </a:rPr>
              <a:t>上很普遍，比如上面的</a:t>
            </a:r>
            <a:r>
              <a:rPr lang="en-US" dirty="0" smtClean="0">
                <a:solidFill>
                  <a:schemeClr val="tx1"/>
                </a:solidFill>
                <a:latin typeface="+mj-lt"/>
                <a:ea typeface="黑体" pitchFamily="49" charset="-122"/>
              </a:rPr>
              <a:t> “palm” </a:t>
            </a:r>
            <a:r>
              <a:rPr lang="zh-CN" altLang="en-US" dirty="0" smtClean="0">
                <a:solidFill>
                  <a:schemeClr val="tx1"/>
                </a:solidFill>
                <a:latin typeface="+mj-lt"/>
                <a:ea typeface="黑体" pitchFamily="49" charset="-122"/>
              </a:rPr>
              <a:t>例子</a:t>
            </a:r>
            <a:r>
              <a:rPr lang="en-US"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469</TotalTime>
  <Words>5205</Words>
  <Application>Microsoft Office PowerPoint</Application>
  <PresentationFormat>全屏显示(4:3)</PresentationFormat>
  <Paragraphs>511</Paragraphs>
  <Slides>52</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4" baseType="lpstr">
      <vt:lpstr>manning</vt:lpstr>
      <vt:lpstr>Vergelijking</vt:lpstr>
      <vt:lpstr>幻灯片 1</vt:lpstr>
      <vt:lpstr>提纲</vt:lpstr>
      <vt:lpstr>提纲</vt:lpstr>
      <vt:lpstr>幻灯片 4</vt:lpstr>
      <vt:lpstr>幻灯片 5</vt:lpstr>
      <vt:lpstr>幻灯片 6</vt:lpstr>
      <vt:lpstr>幻灯片 7</vt:lpstr>
      <vt:lpstr>幻灯片 8</vt:lpstr>
      <vt:lpstr>幻灯片 9</vt:lpstr>
      <vt:lpstr>本讲内容</vt:lpstr>
      <vt:lpstr>提纲</vt:lpstr>
      <vt:lpstr>幻灯片 12</vt:lpstr>
      <vt:lpstr>幻灯片 13</vt:lpstr>
      <vt:lpstr>RDB并不适合上述场景</vt:lpstr>
      <vt:lpstr>幻灯片 15</vt:lpstr>
      <vt:lpstr>提纲</vt:lpstr>
      <vt:lpstr>幻灯片 17</vt:lpstr>
      <vt:lpstr>幻灯片 18</vt:lpstr>
      <vt:lpstr>幻灯片 19</vt:lpstr>
      <vt:lpstr>幻灯片 20</vt:lpstr>
      <vt:lpstr>幻灯片 21</vt:lpstr>
      <vt:lpstr>提纲</vt:lpstr>
      <vt:lpstr>幻灯片 23</vt:lpstr>
      <vt:lpstr>幻灯片 24</vt:lpstr>
      <vt:lpstr>挑战2: 如何确定文档的索引单位</vt:lpstr>
      <vt:lpstr>XML索引单位: 方法1-不重叠伪文档法</vt:lpstr>
      <vt:lpstr>XML索引单位：方法2-自顶向下法</vt:lpstr>
      <vt:lpstr>XML索引单位：方法3-自底向上法</vt:lpstr>
      <vt:lpstr>幻灯片 29</vt:lpstr>
      <vt:lpstr>幻灯片 30</vt:lpstr>
      <vt:lpstr>幻灯片 31</vt:lpstr>
      <vt:lpstr>幻灯片 32</vt:lpstr>
      <vt:lpstr>提纲</vt:lpstr>
      <vt:lpstr>幻灯片 34</vt:lpstr>
      <vt:lpstr>幻灯片 35</vt:lpstr>
      <vt:lpstr>幻灯片 36</vt:lpstr>
      <vt:lpstr>幻灯片 37</vt:lpstr>
      <vt:lpstr>幻灯片 38</vt:lpstr>
      <vt:lpstr>幻灯片 39</vt:lpstr>
      <vt:lpstr>幻灯片 40</vt:lpstr>
      <vt:lpstr>幻灯片 41</vt:lpstr>
      <vt:lpstr>幻灯片 42</vt:lpstr>
      <vt:lpstr>提纲</vt:lpstr>
      <vt:lpstr>幻灯片 44</vt:lpstr>
      <vt:lpstr>幻灯片 45</vt:lpstr>
      <vt:lpstr>幻灯片 46</vt:lpstr>
      <vt:lpstr>幻灯片 47</vt:lpstr>
      <vt:lpstr>幻灯片 48</vt:lpstr>
      <vt:lpstr>幻灯片 49</vt:lpstr>
      <vt:lpstr>本讲小结</vt:lpstr>
      <vt:lpstr>参考资料</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911</cp:revision>
  <cp:lastPrinted>2009-09-22T15:48:09Z</cp:lastPrinted>
  <dcterms:created xsi:type="dcterms:W3CDTF">2009-09-21T23:46:17Z</dcterms:created>
  <dcterms:modified xsi:type="dcterms:W3CDTF">2011-10-11T13:14:04Z</dcterms:modified>
</cp:coreProperties>
</file>