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60"/>
  </p:notesMasterIdLst>
  <p:handoutMasterIdLst>
    <p:handoutMasterId r:id="rId61"/>
  </p:handoutMasterIdLst>
  <p:sldIdLst>
    <p:sldId id="256" r:id="rId2"/>
    <p:sldId id="374" r:id="rId3"/>
    <p:sldId id="857" r:id="rId4"/>
    <p:sldId id="858" r:id="rId5"/>
    <p:sldId id="859" r:id="rId6"/>
    <p:sldId id="860" r:id="rId7"/>
    <p:sldId id="861" r:id="rId8"/>
    <p:sldId id="862" r:id="rId9"/>
    <p:sldId id="863" r:id="rId10"/>
    <p:sldId id="864" r:id="rId11"/>
    <p:sldId id="865" r:id="rId12"/>
    <p:sldId id="866" r:id="rId13"/>
    <p:sldId id="867" r:id="rId14"/>
    <p:sldId id="869" r:id="rId15"/>
    <p:sldId id="868" r:id="rId16"/>
    <p:sldId id="870" r:id="rId17"/>
    <p:sldId id="891" r:id="rId18"/>
    <p:sldId id="871" r:id="rId19"/>
    <p:sldId id="872" r:id="rId20"/>
    <p:sldId id="873" r:id="rId21"/>
    <p:sldId id="874" r:id="rId22"/>
    <p:sldId id="875" r:id="rId23"/>
    <p:sldId id="876" r:id="rId24"/>
    <p:sldId id="888" r:id="rId25"/>
    <p:sldId id="889" r:id="rId26"/>
    <p:sldId id="877" r:id="rId27"/>
    <p:sldId id="878" r:id="rId28"/>
    <p:sldId id="882" r:id="rId29"/>
    <p:sldId id="879" r:id="rId30"/>
    <p:sldId id="880" r:id="rId31"/>
    <p:sldId id="837" r:id="rId32"/>
    <p:sldId id="838" r:id="rId33"/>
    <p:sldId id="839" r:id="rId34"/>
    <p:sldId id="840" r:id="rId35"/>
    <p:sldId id="841" r:id="rId36"/>
    <p:sldId id="881" r:id="rId37"/>
    <p:sldId id="843" r:id="rId38"/>
    <p:sldId id="844" r:id="rId39"/>
    <p:sldId id="893" r:id="rId40"/>
    <p:sldId id="894" r:id="rId41"/>
    <p:sldId id="845" r:id="rId42"/>
    <p:sldId id="846" r:id="rId43"/>
    <p:sldId id="847" r:id="rId44"/>
    <p:sldId id="848" r:id="rId45"/>
    <p:sldId id="849" r:id="rId46"/>
    <p:sldId id="895" r:id="rId47"/>
    <p:sldId id="850" r:id="rId48"/>
    <p:sldId id="851" r:id="rId49"/>
    <p:sldId id="852" r:id="rId50"/>
    <p:sldId id="853" r:id="rId51"/>
    <p:sldId id="854" r:id="rId52"/>
    <p:sldId id="883" r:id="rId53"/>
    <p:sldId id="884" r:id="rId54"/>
    <p:sldId id="886" r:id="rId55"/>
    <p:sldId id="892" r:id="rId56"/>
    <p:sldId id="896" r:id="rId57"/>
    <p:sldId id="832" r:id="rId58"/>
    <p:sldId id="887" r:id="rId59"/>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BDD3E9"/>
    <a:srgbClr val="336699"/>
    <a:srgbClr val="2A70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7" autoAdjust="0"/>
    <p:restoredTop sz="72051" autoAdjust="0"/>
  </p:normalViewPr>
  <p:slideViewPr>
    <p:cSldViewPr>
      <p:cViewPr>
        <p:scale>
          <a:sx n="53" d="100"/>
          <a:sy n="53" d="100"/>
        </p:scale>
        <p:origin x="-1746" y="-318"/>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07.11.2011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A280A-1D72-42CF-86D7-B6450FA248D2}" type="slidenum">
              <a:rPr lang="en-US" altLang="zh-CN"/>
              <a:pPr/>
              <a:t>20</a:t>
            </a:fld>
            <a:endParaRPr lang="en-US" altLang="zh-CN"/>
          </a:p>
        </p:txBody>
      </p:sp>
      <p:sp>
        <p:nvSpPr>
          <p:cNvPr id="416770" name="Rectangle 2"/>
          <p:cNvSpPr>
            <a:spLocks noGrp="1" noRot="1" noChangeAspect="1" noChangeArrowheads="1" noTextEdit="1"/>
          </p:cNvSpPr>
          <p:nvPr>
            <p:ph type="sldImg"/>
          </p:nvPr>
        </p:nvSpPr>
        <p:spPr>
          <a:xfrm>
            <a:off x="1258888" y="720725"/>
            <a:ext cx="4791075" cy="3594100"/>
          </a:xfrm>
          <a:ln/>
        </p:spPr>
      </p:sp>
      <p:sp>
        <p:nvSpPr>
          <p:cNvPr id="416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39A2D-DBDE-4093-A61D-A7EEBC30C6CA}" type="slidenum">
              <a:rPr lang="en-US" altLang="zh-CN"/>
              <a:pPr/>
              <a:t>21</a:t>
            </a:fld>
            <a:endParaRPr lang="en-US" altLang="zh-CN"/>
          </a:p>
        </p:txBody>
      </p:sp>
      <p:sp>
        <p:nvSpPr>
          <p:cNvPr id="420866" name="Rectangle 2"/>
          <p:cNvSpPr>
            <a:spLocks noGrp="1" noRot="1" noChangeAspect="1" noChangeArrowheads="1" noTextEdit="1"/>
          </p:cNvSpPr>
          <p:nvPr>
            <p:ph type="sldImg"/>
          </p:nvPr>
        </p:nvSpPr>
        <p:spPr>
          <a:xfrm>
            <a:off x="1258888" y="720725"/>
            <a:ext cx="4791075" cy="3594100"/>
          </a:xfrm>
          <a:ln/>
        </p:spPr>
      </p:sp>
      <p:sp>
        <p:nvSpPr>
          <p:cNvPr id="420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BBC45-244F-4BE7-9987-858E918DF296}" type="slidenum">
              <a:rPr lang="en-US" altLang="zh-CN"/>
              <a:pPr/>
              <a:t>22</a:t>
            </a:fld>
            <a:endParaRPr lang="en-US" altLang="zh-CN"/>
          </a:p>
        </p:txBody>
      </p:sp>
      <p:sp>
        <p:nvSpPr>
          <p:cNvPr id="422914" name="Rectangle 2"/>
          <p:cNvSpPr>
            <a:spLocks noGrp="1" noRot="1" noChangeAspect="1" noChangeArrowheads="1" noTextEdit="1"/>
          </p:cNvSpPr>
          <p:nvPr>
            <p:ph type="sldImg"/>
          </p:nvPr>
        </p:nvSpPr>
        <p:spPr>
          <a:xfrm>
            <a:off x="1258888" y="720725"/>
            <a:ext cx="4791075" cy="3594100"/>
          </a:xfrm>
          <a:ln/>
        </p:spPr>
      </p:sp>
      <p:sp>
        <p:nvSpPr>
          <p:cNvPr id="422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093A5-E0B9-40A5-BA5A-48586C59F6CE}" type="slidenum">
              <a:rPr lang="en-US" altLang="zh-CN"/>
              <a:pPr/>
              <a:t>23</a:t>
            </a:fld>
            <a:endParaRPr lang="en-US" altLang="zh-CN"/>
          </a:p>
        </p:txBody>
      </p:sp>
      <p:sp>
        <p:nvSpPr>
          <p:cNvPr id="424962" name="Rectangle 2"/>
          <p:cNvSpPr>
            <a:spLocks noGrp="1" noRot="1" noChangeAspect="1" noChangeArrowheads="1" noTextEdit="1"/>
          </p:cNvSpPr>
          <p:nvPr>
            <p:ph type="sldImg"/>
          </p:nvPr>
        </p:nvSpPr>
        <p:spPr>
          <a:xfrm>
            <a:off x="1258888" y="720725"/>
            <a:ext cx="4791075" cy="3594100"/>
          </a:xfrm>
          <a:ln/>
        </p:spPr>
      </p:sp>
      <p:sp>
        <p:nvSpPr>
          <p:cNvPr id="424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95C20-B223-4357-A576-CF548AEBB936}" type="slidenum">
              <a:rPr lang="en-US" altLang="zh-CN"/>
              <a:pPr/>
              <a:t>26</a:t>
            </a:fld>
            <a:endParaRPr lang="en-US" altLang="zh-CN"/>
          </a:p>
        </p:txBody>
      </p:sp>
      <p:sp>
        <p:nvSpPr>
          <p:cNvPr id="30722" name="Rectangle 2"/>
          <p:cNvSpPr>
            <a:spLocks noGrp="1" noRot="1" noChangeAspect="1" noChangeArrowheads="1" noTextEdit="1"/>
          </p:cNvSpPr>
          <p:nvPr>
            <p:ph type="sldImg"/>
          </p:nvPr>
        </p:nvSpPr>
        <p:spPr>
          <a:xfrm>
            <a:off x="1258888" y="720725"/>
            <a:ext cx="4791075" cy="3594100"/>
          </a:xfrm>
          <a:ln/>
        </p:spPr>
      </p:sp>
      <p:sp>
        <p:nvSpPr>
          <p:cNvPr id="30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9A1E8-46D9-4A66-8978-4AA0EA3972E4}" type="slidenum">
              <a:rPr lang="en-US" altLang="zh-CN"/>
              <a:pPr/>
              <a:t>31</a:t>
            </a:fld>
            <a:endParaRPr lang="en-US" altLang="zh-CN"/>
          </a:p>
        </p:txBody>
      </p:sp>
      <p:sp>
        <p:nvSpPr>
          <p:cNvPr id="388098" name="Rectangle 2"/>
          <p:cNvSpPr>
            <a:spLocks noGrp="1" noRot="1" noChangeAspect="1" noChangeArrowheads="1" noTextEdit="1"/>
          </p:cNvSpPr>
          <p:nvPr>
            <p:ph type="sldImg"/>
          </p:nvPr>
        </p:nvSpPr>
        <p:spPr>
          <a:xfrm>
            <a:off x="1258888" y="720725"/>
            <a:ext cx="4791075" cy="3594100"/>
          </a:xfrm>
          <a:ln/>
        </p:spPr>
      </p:sp>
      <p:sp>
        <p:nvSpPr>
          <p:cNvPr id="388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30687-28A8-4AB7-9B5C-B2E0DEE90CF9}" type="slidenum">
              <a:rPr lang="en-US" altLang="zh-CN"/>
              <a:pPr/>
              <a:t>32</a:t>
            </a:fld>
            <a:endParaRPr lang="en-US" altLang="zh-CN"/>
          </a:p>
        </p:txBody>
      </p:sp>
      <p:sp>
        <p:nvSpPr>
          <p:cNvPr id="409602" name="Rectangle 2"/>
          <p:cNvSpPr>
            <a:spLocks noGrp="1" noRot="1" noChangeAspect="1" noChangeArrowheads="1" noTextEdit="1"/>
          </p:cNvSpPr>
          <p:nvPr>
            <p:ph type="sldImg"/>
          </p:nvPr>
        </p:nvSpPr>
        <p:spPr>
          <a:xfrm>
            <a:off x="1258888" y="720725"/>
            <a:ext cx="4791075" cy="3594100"/>
          </a:xfrm>
          <a:ln/>
        </p:spPr>
      </p:sp>
      <p:sp>
        <p:nvSpPr>
          <p:cNvPr id="409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B3745-BB14-4B8F-BDDF-1E711B999E48}" type="slidenum">
              <a:rPr lang="en-US" altLang="zh-CN"/>
              <a:pPr/>
              <a:t>33</a:t>
            </a:fld>
            <a:endParaRPr lang="en-US" altLang="zh-CN"/>
          </a:p>
        </p:txBody>
      </p:sp>
      <p:sp>
        <p:nvSpPr>
          <p:cNvPr id="155650" name="Rectangle 2"/>
          <p:cNvSpPr>
            <a:spLocks noGrp="1" noRot="1" noChangeAspect="1" noChangeArrowheads="1" noTextEdit="1"/>
          </p:cNvSpPr>
          <p:nvPr>
            <p:ph type="sldImg"/>
          </p:nvPr>
        </p:nvSpPr>
        <p:spPr>
          <a:xfrm>
            <a:off x="1258888" y="720725"/>
            <a:ext cx="4791075" cy="3594100"/>
          </a:xfrm>
          <a:ln/>
        </p:spPr>
      </p:sp>
      <p:sp>
        <p:nvSpPr>
          <p:cNvPr id="155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5C1774-2C3A-4144-9B32-351A52B10A74}" type="slidenum">
              <a:rPr lang="en-US" altLang="zh-CN"/>
              <a:pPr/>
              <a:t>34</a:t>
            </a:fld>
            <a:endParaRPr lang="en-US" altLang="zh-CN"/>
          </a:p>
        </p:txBody>
      </p:sp>
      <p:sp>
        <p:nvSpPr>
          <p:cNvPr id="160770" name="Rectangle 2"/>
          <p:cNvSpPr>
            <a:spLocks noGrp="1" noRot="1" noChangeAspect="1" noChangeArrowheads="1" noTextEdit="1"/>
          </p:cNvSpPr>
          <p:nvPr>
            <p:ph type="sldImg"/>
          </p:nvPr>
        </p:nvSpPr>
        <p:spPr>
          <a:xfrm>
            <a:off x="1258888" y="720725"/>
            <a:ext cx="4800600" cy="3600450"/>
          </a:xfrm>
          <a:ln/>
        </p:spPr>
      </p:sp>
      <p:sp>
        <p:nvSpPr>
          <p:cNvPr id="160771" name="Rectangle 3"/>
          <p:cNvSpPr>
            <a:spLocks noGrp="1" noChangeArrowheads="1"/>
          </p:cNvSpPr>
          <p:nvPr>
            <p:ph type="body" idx="1"/>
          </p:nvPr>
        </p:nvSpPr>
        <p:spPr>
          <a:xfrm>
            <a:off x="975360" y="4558904"/>
            <a:ext cx="5364480" cy="4322206"/>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438134-9C5F-4E89-B7BE-6F878F6792AE}" type="slidenum">
              <a:rPr lang="en-US" altLang="zh-CN"/>
              <a:pPr/>
              <a:t>35</a:t>
            </a:fld>
            <a:endParaRPr lang="en-US" altLang="zh-CN"/>
          </a:p>
        </p:txBody>
      </p:sp>
      <p:sp>
        <p:nvSpPr>
          <p:cNvPr id="324610" name="Rectangle 2"/>
          <p:cNvSpPr>
            <a:spLocks noGrp="1" noRot="1" noChangeAspect="1" noChangeArrowheads="1" noTextEdit="1"/>
          </p:cNvSpPr>
          <p:nvPr>
            <p:ph type="sldImg"/>
          </p:nvPr>
        </p:nvSpPr>
        <p:spPr>
          <a:xfrm>
            <a:off x="1258888" y="720725"/>
            <a:ext cx="4791075" cy="3594100"/>
          </a:xfrm>
          <a:ln/>
        </p:spPr>
      </p:sp>
      <p:sp>
        <p:nvSpPr>
          <p:cNvPr id="324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94327-B7D7-4ED3-935B-C0E299EAA3D4}" type="slidenum">
              <a:rPr lang="en-US" altLang="zh-CN"/>
              <a:pPr/>
              <a:t>37</a:t>
            </a:fld>
            <a:endParaRPr lang="en-US" altLang="zh-CN"/>
          </a:p>
        </p:txBody>
      </p:sp>
      <p:sp>
        <p:nvSpPr>
          <p:cNvPr id="163842" name="Rectangle 2"/>
          <p:cNvSpPr>
            <a:spLocks noGrp="1" noRot="1" noChangeAspect="1" noChangeArrowheads="1" noTextEdit="1"/>
          </p:cNvSpPr>
          <p:nvPr>
            <p:ph type="sldImg"/>
          </p:nvPr>
        </p:nvSpPr>
        <p:spPr>
          <a:xfrm>
            <a:off x="1258888" y="720725"/>
            <a:ext cx="4791075" cy="3594100"/>
          </a:xfrm>
          <a:ln/>
        </p:spPr>
      </p:sp>
      <p:sp>
        <p:nvSpPr>
          <p:cNvPr id="163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F9CEB-7452-4359-B8ED-394CBB09A794}" type="slidenum">
              <a:rPr lang="en-US" altLang="zh-CN"/>
              <a:pPr/>
              <a:t>38</a:t>
            </a:fld>
            <a:endParaRPr lang="en-US" altLang="zh-CN"/>
          </a:p>
        </p:txBody>
      </p:sp>
      <p:sp>
        <p:nvSpPr>
          <p:cNvPr id="178178" name="Rectangle 2"/>
          <p:cNvSpPr>
            <a:spLocks noGrp="1" noRot="1" noChangeAspect="1" noChangeArrowheads="1" noTextEdit="1"/>
          </p:cNvSpPr>
          <p:nvPr>
            <p:ph type="sldImg"/>
          </p:nvPr>
        </p:nvSpPr>
        <p:spPr>
          <a:xfrm>
            <a:off x="1258888" y="720725"/>
            <a:ext cx="4791075" cy="3594100"/>
          </a:xfrm>
          <a:ln/>
        </p:spPr>
      </p:sp>
      <p:sp>
        <p:nvSpPr>
          <p:cNvPr id="17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326AD-3683-47CF-8036-A783ADBE404F}" type="slidenum">
              <a:rPr lang="en-US" altLang="zh-CN"/>
              <a:pPr/>
              <a:t>41</a:t>
            </a:fld>
            <a:endParaRPr lang="en-US" altLang="zh-CN"/>
          </a:p>
        </p:txBody>
      </p:sp>
      <p:sp>
        <p:nvSpPr>
          <p:cNvPr id="363522" name="Rectangle 2"/>
          <p:cNvSpPr>
            <a:spLocks noGrp="1" noRot="1" noChangeAspect="1" noChangeArrowheads="1" noTextEdit="1"/>
          </p:cNvSpPr>
          <p:nvPr>
            <p:ph type="sldImg"/>
          </p:nvPr>
        </p:nvSpPr>
        <p:spPr>
          <a:xfrm>
            <a:off x="1258888" y="720725"/>
            <a:ext cx="4791075" cy="3594100"/>
          </a:xfrm>
          <a:ln/>
        </p:spPr>
      </p:sp>
      <p:sp>
        <p:nvSpPr>
          <p:cNvPr id="363523" name="Rectangle 3"/>
          <p:cNvSpPr>
            <a:spLocks noGrp="1" noChangeArrowheads="1"/>
          </p:cNvSpPr>
          <p:nvPr>
            <p:ph type="body" idx="1"/>
          </p:nvPr>
        </p:nvSpPr>
        <p:spPr/>
        <p:txBody>
          <a:bodyPr/>
          <a:lstStyle/>
          <a:p>
            <a:r>
              <a:rPr lang="zh-CN" altLang="en-US"/>
              <a:t>注意：相关文档集合所有</a:t>
            </a:r>
            <a:r>
              <a:rPr lang="en-US" altLang="zh-CN"/>
              <a:t>Term</a:t>
            </a:r>
            <a:r>
              <a:rPr lang="zh-CN" altLang="en-US"/>
              <a:t>的概率和不为</a:t>
            </a:r>
            <a:r>
              <a:rPr lang="en-US" altLang="zh-CN"/>
              <a:t>1</a:t>
            </a:r>
            <a:r>
              <a:rPr lang="zh-CN" altLang="en-US"/>
              <a:t>，这是因为每个</a:t>
            </a:r>
            <a:r>
              <a:rPr lang="en-US" altLang="zh-CN"/>
              <a:t>Term</a:t>
            </a:r>
            <a:r>
              <a:rPr lang="zh-CN" altLang="en-US"/>
              <a:t>的概率是指 出现该</a:t>
            </a:r>
            <a:r>
              <a:rPr lang="en-US" altLang="zh-CN"/>
              <a:t>Term</a:t>
            </a:r>
            <a:r>
              <a:rPr lang="zh-CN" altLang="en-US"/>
              <a:t>的文档数</a:t>
            </a:r>
            <a:r>
              <a:rPr lang="en-US" altLang="zh-CN"/>
              <a:t>/</a:t>
            </a:r>
            <a:r>
              <a:rPr lang="zh-CN" altLang="en-US"/>
              <a:t>文档总数。</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47DAE-E7E9-4B4E-BE83-A73CAABF468D}" type="slidenum">
              <a:rPr lang="en-US" altLang="zh-CN"/>
              <a:pPr/>
              <a:t>42</a:t>
            </a:fld>
            <a:endParaRPr lang="en-US" altLang="zh-CN"/>
          </a:p>
        </p:txBody>
      </p:sp>
      <p:sp>
        <p:nvSpPr>
          <p:cNvPr id="364546" name="Rectangle 2"/>
          <p:cNvSpPr>
            <a:spLocks noGrp="1" noRot="1" noChangeAspect="1" noChangeArrowheads="1" noTextEdit="1"/>
          </p:cNvSpPr>
          <p:nvPr>
            <p:ph type="sldImg"/>
          </p:nvPr>
        </p:nvSpPr>
        <p:spPr>
          <a:xfrm>
            <a:off x="1258888" y="720725"/>
            <a:ext cx="4791075" cy="3594100"/>
          </a:xfrm>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113E6-186B-41B1-B9CD-D000D38472A4}" type="slidenum">
              <a:rPr lang="en-US" altLang="zh-CN"/>
              <a:pPr/>
              <a:t>43</a:t>
            </a:fld>
            <a:endParaRPr lang="en-US" altLang="zh-CN"/>
          </a:p>
        </p:txBody>
      </p:sp>
      <p:sp>
        <p:nvSpPr>
          <p:cNvPr id="371714" name="Rectangle 2"/>
          <p:cNvSpPr>
            <a:spLocks noGrp="1" noRot="1" noChangeAspect="1" noChangeArrowheads="1" noTextEdit="1"/>
          </p:cNvSpPr>
          <p:nvPr>
            <p:ph type="sldImg"/>
          </p:nvPr>
        </p:nvSpPr>
        <p:spPr>
          <a:xfrm>
            <a:off x="1258888" y="720725"/>
            <a:ext cx="4791075" cy="3594100"/>
          </a:xfrm>
          <a:ln/>
        </p:spPr>
      </p:sp>
      <p:sp>
        <p:nvSpPr>
          <p:cNvPr id="371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A83AC-7D90-4925-B549-F35A1121C020}" type="slidenum">
              <a:rPr lang="en-US" altLang="zh-CN"/>
              <a:pPr/>
              <a:t>44</a:t>
            </a:fld>
            <a:endParaRPr lang="en-US" altLang="zh-CN"/>
          </a:p>
        </p:txBody>
      </p:sp>
      <p:sp>
        <p:nvSpPr>
          <p:cNvPr id="179202" name="Rectangle 2"/>
          <p:cNvSpPr>
            <a:spLocks noGrp="1" noRot="1" noChangeAspect="1" noChangeArrowheads="1" noTextEdit="1"/>
          </p:cNvSpPr>
          <p:nvPr>
            <p:ph type="sldImg"/>
          </p:nvPr>
        </p:nvSpPr>
        <p:spPr>
          <a:xfrm>
            <a:off x="1258888" y="720725"/>
            <a:ext cx="4791075" cy="3594100"/>
          </a:xfrm>
          <a:ln/>
        </p:spPr>
      </p:sp>
      <p:sp>
        <p:nvSpPr>
          <p:cNvPr id="17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B05A-407B-48BF-AB14-F7A16D11BA61}" type="slidenum">
              <a:rPr lang="en-US" altLang="zh-CN"/>
              <a:pPr/>
              <a:t>45</a:t>
            </a:fld>
            <a:endParaRPr lang="en-US" altLang="zh-CN"/>
          </a:p>
        </p:txBody>
      </p:sp>
      <p:sp>
        <p:nvSpPr>
          <p:cNvPr id="186370" name="Rectangle 2"/>
          <p:cNvSpPr>
            <a:spLocks noGrp="1" noRot="1" noChangeAspect="1" noChangeArrowheads="1" noTextEdit="1"/>
          </p:cNvSpPr>
          <p:nvPr>
            <p:ph type="sldImg"/>
          </p:nvPr>
        </p:nvSpPr>
        <p:spPr>
          <a:xfrm>
            <a:off x="1258888" y="720725"/>
            <a:ext cx="4791075" cy="359410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D245-B2F5-4BEB-91F0-682B044531CE}" type="slidenum">
              <a:rPr lang="en-US" altLang="zh-CN"/>
              <a:pPr/>
              <a:t>47</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a:ln/>
        </p:spPr>
      </p:sp>
      <p:sp>
        <p:nvSpPr>
          <p:cNvPr id="32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BD2B5-19C5-43C9-B545-BC5CBB86B56A}" type="slidenum">
              <a:rPr lang="en-US" altLang="zh-CN"/>
              <a:pPr/>
              <a:t>48</a:t>
            </a:fld>
            <a:endParaRPr lang="en-US" altLang="zh-CN"/>
          </a:p>
        </p:txBody>
      </p:sp>
      <p:sp>
        <p:nvSpPr>
          <p:cNvPr id="180226" name="Rectangle 2"/>
          <p:cNvSpPr>
            <a:spLocks noGrp="1" noRot="1" noChangeAspect="1" noChangeArrowheads="1" noTextEdit="1"/>
          </p:cNvSpPr>
          <p:nvPr>
            <p:ph type="sldImg"/>
          </p:nvPr>
        </p:nvSpPr>
        <p:spPr>
          <a:xfrm>
            <a:off x="1258888" y="720725"/>
            <a:ext cx="4791075" cy="3594100"/>
          </a:xfrm>
          <a:ln/>
        </p:spPr>
      </p:sp>
      <p:sp>
        <p:nvSpPr>
          <p:cNvPr id="18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7961B-FB98-4E9A-AC14-D3383D262DF8}" type="slidenum">
              <a:rPr lang="en-US" altLang="zh-CN"/>
              <a:pPr/>
              <a:t>49</a:t>
            </a:fld>
            <a:endParaRPr lang="en-US" altLang="zh-CN"/>
          </a:p>
        </p:txBody>
      </p:sp>
      <p:sp>
        <p:nvSpPr>
          <p:cNvPr id="181250" name="Rectangle 2"/>
          <p:cNvSpPr>
            <a:spLocks noGrp="1" noRot="1" noChangeAspect="1" noChangeArrowheads="1" noTextEdit="1"/>
          </p:cNvSpPr>
          <p:nvPr>
            <p:ph type="sldImg"/>
          </p:nvPr>
        </p:nvSpPr>
        <p:spPr>
          <a:xfrm>
            <a:off x="1258888" y="720725"/>
            <a:ext cx="4791075" cy="359410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832B0-A334-4F1F-B6A5-92F7D77F2563}" type="slidenum">
              <a:rPr lang="en-US" altLang="zh-CN"/>
              <a:pPr/>
              <a:t>50</a:t>
            </a:fld>
            <a:endParaRPr lang="en-US" altLang="zh-CN"/>
          </a:p>
        </p:txBody>
      </p:sp>
      <p:sp>
        <p:nvSpPr>
          <p:cNvPr id="365570" name="Rectangle 2"/>
          <p:cNvSpPr>
            <a:spLocks noGrp="1" noRot="1" noChangeAspect="1" noChangeArrowheads="1" noTextEdit="1"/>
          </p:cNvSpPr>
          <p:nvPr>
            <p:ph type="sldImg"/>
          </p:nvPr>
        </p:nvSpPr>
        <p:spPr>
          <a:xfrm>
            <a:off x="1258888" y="720725"/>
            <a:ext cx="4791075" cy="3594100"/>
          </a:xfrm>
          <a:ln/>
        </p:spPr>
      </p:sp>
      <p:sp>
        <p:nvSpPr>
          <p:cNvPr id="365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64253-B1F8-48B3-AD97-8F35879CEBD1}" type="slidenum">
              <a:rPr lang="en-US" altLang="zh-CN"/>
              <a:pPr/>
              <a:t>51</a:t>
            </a:fld>
            <a:endParaRPr lang="en-US" altLang="zh-CN"/>
          </a:p>
        </p:txBody>
      </p:sp>
      <p:sp>
        <p:nvSpPr>
          <p:cNvPr id="330754" name="Rectangle 2"/>
          <p:cNvSpPr>
            <a:spLocks noGrp="1" noRot="1" noChangeAspect="1" noChangeArrowheads="1" noTextEdit="1"/>
          </p:cNvSpPr>
          <p:nvPr>
            <p:ph type="sldImg"/>
          </p:nvPr>
        </p:nvSpPr>
        <p:spPr>
          <a:xfrm>
            <a:off x="1258888" y="720725"/>
            <a:ext cx="4791075" cy="3594100"/>
          </a:xfrm>
          <a:ln/>
        </p:spPr>
      </p:sp>
      <p:sp>
        <p:nvSpPr>
          <p:cNvPr id="330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935DA-3639-4DFC-92DC-F668F13835A5}" type="slidenum">
              <a:rPr lang="en-US" altLang="zh-CN"/>
              <a:pPr/>
              <a:t>14</a:t>
            </a:fld>
            <a:endParaRPr lang="en-US" altLang="zh-CN"/>
          </a:p>
        </p:txBody>
      </p:sp>
      <p:sp>
        <p:nvSpPr>
          <p:cNvPr id="143362" name="Rectangle 2"/>
          <p:cNvSpPr>
            <a:spLocks noGrp="1" noRot="1" noChangeAspect="1" noChangeArrowheads="1" noTextEdit="1"/>
          </p:cNvSpPr>
          <p:nvPr>
            <p:ph type="sldImg"/>
          </p:nvPr>
        </p:nvSpPr>
        <p:spPr>
          <a:xfrm>
            <a:off x="1258888" y="720725"/>
            <a:ext cx="4791075" cy="3594100"/>
          </a:xfrm>
          <a:ln/>
        </p:spPr>
      </p:sp>
      <p:sp>
        <p:nvSpPr>
          <p:cNvPr id="143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620742-505E-4DD7-902A-E2C200DBCCD1}" type="slidenum">
              <a:rPr lang="en-US" altLang="zh-CN"/>
              <a:pPr/>
              <a:t>18</a:t>
            </a:fld>
            <a:endParaRPr lang="en-US" altLang="zh-CN"/>
          </a:p>
        </p:txBody>
      </p:sp>
      <p:sp>
        <p:nvSpPr>
          <p:cNvPr id="386050" name="Rectangle 2"/>
          <p:cNvSpPr>
            <a:spLocks noGrp="1" noRot="1" noChangeAspect="1" noChangeArrowheads="1" noTextEdit="1"/>
          </p:cNvSpPr>
          <p:nvPr>
            <p:ph type="sldImg"/>
          </p:nvPr>
        </p:nvSpPr>
        <p:spPr>
          <a:xfrm>
            <a:off x="1258888" y="720725"/>
            <a:ext cx="4791075" cy="3594100"/>
          </a:xfrm>
          <a:ln/>
        </p:spPr>
      </p:sp>
      <p:sp>
        <p:nvSpPr>
          <p:cNvPr id="386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605A4-95FE-43A5-B833-AD61A59CAE5D}" type="slidenum">
              <a:rPr lang="en-US" altLang="zh-CN"/>
              <a:pPr/>
              <a:t>19</a:t>
            </a:fld>
            <a:endParaRPr lang="en-US" altLang="zh-CN"/>
          </a:p>
        </p:txBody>
      </p:sp>
      <p:sp>
        <p:nvSpPr>
          <p:cNvPr id="414722" name="Rectangle 2"/>
          <p:cNvSpPr>
            <a:spLocks noGrp="1" noRot="1" noChangeAspect="1" noChangeArrowheads="1" noTextEdit="1"/>
          </p:cNvSpPr>
          <p:nvPr>
            <p:ph type="sldImg"/>
          </p:nvPr>
        </p:nvSpPr>
        <p:spPr>
          <a:xfrm>
            <a:off x="1258888" y="720725"/>
            <a:ext cx="4791075" cy="3594100"/>
          </a:xfrm>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9C095A31-24EF-44BB-83F6-E5F6594A591B}"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514600"/>
            <a:ext cx="3810000" cy="1731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398963"/>
            <a:ext cx="3810000" cy="173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71B2D514-4054-4812-A939-58D418755530}"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057400" y="617538"/>
            <a:ext cx="6886575"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182688" y="2514600"/>
            <a:ext cx="3810000" cy="1731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514600"/>
            <a:ext cx="3810000" cy="1731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182688" y="4398963"/>
            <a:ext cx="3810000" cy="173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145088" y="4398963"/>
            <a:ext cx="3810000" cy="173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9" name="灯片编号占位符 8"/>
          <p:cNvSpPr>
            <a:spLocks noGrp="1"/>
          </p:cNvSpPr>
          <p:nvPr>
            <p:ph type="sldNum" sz="quarter" idx="12"/>
          </p:nvPr>
        </p:nvSpPr>
        <p:spPr>
          <a:xfrm>
            <a:off x="6781800" y="6324600"/>
            <a:ext cx="1905000" cy="457200"/>
          </a:xfrm>
        </p:spPr>
        <p:txBody>
          <a:bodyPr/>
          <a:lstStyle>
            <a:lvl1pPr>
              <a:defRPr/>
            </a:lvl1pPr>
          </a:lstStyle>
          <a:p>
            <a:fld id="{62FED576-6C3F-4114-BA39-D3826A4AC6D8}"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514600"/>
            <a:ext cx="3810000" cy="1731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398963"/>
            <a:ext cx="3810000" cy="173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5B415F15-8EA7-4696-B95F-62E56FADE761}"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smtClean="0"/>
              <a:t>中科院研究生院2011年度秋季课程</a:t>
            </a: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5.xml"/><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oleObject" Target="../embeddings/oleObject27.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oleObject" Target="../embeddings/oleObject32.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6.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7.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1371600" y="3352800"/>
            <a:ext cx="6656784" cy="1066800"/>
          </a:xfrm>
        </p:spPr>
        <p:txBody>
          <a:bodyPr/>
          <a:lstStyle/>
          <a:p>
            <a:r>
              <a:rPr lang="zh-CN" altLang="en-US" dirty="0" smtClean="0"/>
              <a:t>第</a:t>
            </a:r>
            <a:r>
              <a:rPr lang="en-US" altLang="zh-CN" dirty="0" smtClean="0"/>
              <a:t>11</a:t>
            </a:r>
            <a:r>
              <a:rPr lang="zh-CN" altLang="en-US" dirty="0" smtClean="0"/>
              <a:t>讲 概率检索模型</a:t>
            </a:r>
            <a:endParaRPr lang="en-US" altLang="zh-CN" dirty="0" smtClean="0"/>
          </a:p>
          <a:p>
            <a:r>
              <a:rPr lang="en-US" altLang="zh-CN" dirty="0" smtClean="0"/>
              <a:t>Probabilistic Information Retrieval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2011/11/07</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基于词汇化子树表示的向量空间模型</a:t>
            </a:r>
            <a:endParaRPr lang="en-US" sz="3600" dirty="0">
              <a:solidFill>
                <a:srgbClr val="000000"/>
              </a:solidFill>
              <a:latin typeface="Calibri" charset="0"/>
              <a:ea typeface="黑体" pitchFamily="49" charset="-122"/>
            </a:endParaRPr>
          </a:p>
        </p:txBody>
      </p:sp>
      <p:sp>
        <p:nvSpPr>
          <p:cNvPr id="4" name="Text Box 3"/>
          <p:cNvSpPr txBox="1">
            <a:spLocks noChangeArrowheads="1"/>
          </p:cNvSpPr>
          <p:nvPr/>
        </p:nvSpPr>
        <p:spPr bwMode="auto">
          <a:xfrm>
            <a:off x="280989" y="1571612"/>
            <a:ext cx="8505853" cy="5072098"/>
          </a:xfrm>
          <a:prstGeom prst="rect">
            <a:avLst/>
          </a:prstGeom>
          <a:noFill/>
          <a:ln w="9525">
            <a:noFill/>
            <a:round/>
            <a:headEnd/>
            <a:tailEnd/>
          </a:ln>
        </p:spPr>
        <p:txBody>
          <a:bodyPr/>
          <a:lstStyle/>
          <a:p>
            <a:r>
              <a:rPr lang="zh-CN" altLang="en-US" dirty="0" smtClean="0">
                <a:solidFill>
                  <a:schemeClr val="tx1"/>
                </a:solidFill>
                <a:latin typeface="+mj-lt"/>
                <a:ea typeface="黑体" pitchFamily="49" charset="-122"/>
              </a:rPr>
              <a:t>目标</a:t>
            </a:r>
            <a:r>
              <a:rPr lang="en-US" dirty="0" smtClean="0">
                <a:solidFill>
                  <a:schemeClr val="tx1"/>
                </a:solidFill>
                <a:latin typeface="+mj-lt"/>
                <a:ea typeface="黑体" pitchFamily="49" charset="-122"/>
              </a:rPr>
              <a:t>: </a:t>
            </a:r>
            <a:r>
              <a:rPr lang="zh-CN" altLang="zh-CN" dirty="0" smtClean="0">
                <a:solidFill>
                  <a:schemeClr val="tx1"/>
                </a:solidFill>
                <a:latin typeface="Times New Roman" pitchFamily="18" charset="0"/>
                <a:ea typeface="黑体" pitchFamily="49" charset="-122"/>
              </a:rPr>
              <a:t>对向量空间中的每一维都同时考虑单词及其在</a:t>
            </a:r>
            <a:r>
              <a:rPr lang="en-US" altLang="zh-CN" dirty="0" smtClean="0">
                <a:solidFill>
                  <a:schemeClr val="tx1"/>
                </a:solidFill>
                <a:latin typeface="Times New Roman" pitchFamily="18" charset="0"/>
                <a:ea typeface="黑体" pitchFamily="49" charset="-122"/>
              </a:rPr>
              <a:t>XML</a:t>
            </a:r>
            <a:r>
              <a:rPr lang="zh-CN" altLang="zh-CN" dirty="0" smtClean="0">
                <a:solidFill>
                  <a:schemeClr val="tx1"/>
                </a:solidFill>
                <a:latin typeface="Times New Roman" pitchFamily="18" charset="0"/>
                <a:ea typeface="黑体" pitchFamily="49" charset="-122"/>
              </a:rPr>
              <a:t>树中的位置信息</a:t>
            </a:r>
            <a:endParaRPr lang="en-US" dirty="0" smtClean="0">
              <a:solidFill>
                <a:schemeClr val="tx1"/>
              </a:solidFill>
              <a:latin typeface="+mj-lt"/>
              <a:ea typeface="黑体" pitchFamily="49" charset="-122"/>
            </a:endParaRPr>
          </a:p>
          <a:p>
            <a:r>
              <a:rPr lang="zh-CN" altLang="en-US" dirty="0" smtClean="0">
                <a:solidFill>
                  <a:schemeClr val="tx1"/>
                </a:solidFill>
                <a:latin typeface="+mj-lt"/>
                <a:ea typeface="黑体" pitchFamily="49" charset="-122"/>
              </a:rPr>
              <a:t>做法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将</a:t>
            </a:r>
            <a:r>
              <a:rPr lang="en-US" dirty="0" smtClean="0">
                <a:solidFill>
                  <a:schemeClr val="tx1"/>
                </a:solidFill>
                <a:latin typeface="+mj-lt"/>
                <a:ea typeface="黑体" pitchFamily="49" charset="-122"/>
              </a:rPr>
              <a:t>XML</a:t>
            </a:r>
            <a:r>
              <a:rPr lang="zh-CN" altLang="en-US" dirty="0" smtClean="0">
                <a:solidFill>
                  <a:schemeClr val="tx1"/>
                </a:solidFill>
                <a:latin typeface="+mj-lt"/>
                <a:ea typeface="黑体" pitchFamily="49" charset="-122"/>
              </a:rPr>
              <a:t>文档映射成词汇化子树</a:t>
            </a:r>
            <a:endParaRPr lang="en-US" dirty="0" smtClean="0">
              <a:solidFill>
                <a:schemeClr val="tx1"/>
              </a:solidFill>
              <a:latin typeface="+mj-lt"/>
              <a:ea typeface="黑体" pitchFamily="49" charset="-122"/>
            </a:endParaRPr>
          </a:p>
        </p:txBody>
      </p:sp>
      <p:sp>
        <p:nvSpPr>
          <p:cNvPr id="9" name="Oval 8"/>
          <p:cNvSpPr/>
          <p:nvPr/>
        </p:nvSpPr>
        <p:spPr bwMode="auto">
          <a:xfrm>
            <a:off x="1071538" y="2928934"/>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0" name="Oval 9"/>
          <p:cNvSpPr/>
          <p:nvPr/>
        </p:nvSpPr>
        <p:spPr bwMode="auto">
          <a:xfrm>
            <a:off x="357158" y="3929066"/>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1" name="Oval 10"/>
          <p:cNvSpPr/>
          <p:nvPr/>
        </p:nvSpPr>
        <p:spPr bwMode="auto">
          <a:xfrm>
            <a:off x="2071670" y="3929066"/>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2" name="Oval 11"/>
          <p:cNvSpPr/>
          <p:nvPr/>
        </p:nvSpPr>
        <p:spPr bwMode="auto">
          <a:xfrm>
            <a:off x="2000232" y="492919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3" name="Oval 12"/>
          <p:cNvSpPr/>
          <p:nvPr/>
        </p:nvSpPr>
        <p:spPr bwMode="auto">
          <a:xfrm>
            <a:off x="2857488" y="492919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4" name="Oval 13"/>
          <p:cNvSpPr/>
          <p:nvPr/>
        </p:nvSpPr>
        <p:spPr bwMode="auto">
          <a:xfrm>
            <a:off x="71406" y="485776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16" name="Straight Connector 15"/>
          <p:cNvCxnSpPr>
            <a:stCxn id="9" idx="4"/>
            <a:endCxn id="10" idx="0"/>
          </p:cNvCxnSpPr>
          <p:nvPr/>
        </p:nvCxnSpPr>
        <p:spPr bwMode="auto">
          <a:xfrm rot="5400000">
            <a:off x="1017960" y="3375422"/>
            <a:ext cx="500066" cy="6072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a:stCxn id="9" idx="4"/>
            <a:endCxn id="11" idx="0"/>
          </p:cNvCxnSpPr>
          <p:nvPr/>
        </p:nvCxnSpPr>
        <p:spPr bwMode="auto">
          <a:xfrm rot="16200000" flipH="1">
            <a:off x="1893075" y="3107529"/>
            <a:ext cx="500066" cy="114300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4"/>
            <a:endCxn id="14" idx="0"/>
          </p:cNvCxnSpPr>
          <p:nvPr/>
        </p:nvCxnSpPr>
        <p:spPr bwMode="auto">
          <a:xfrm rot="16200000" flipH="1">
            <a:off x="767926" y="4625586"/>
            <a:ext cx="428628"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5" name="Straight Connector 24"/>
          <p:cNvCxnSpPr>
            <a:stCxn id="11" idx="4"/>
            <a:endCxn id="12" idx="0"/>
          </p:cNvCxnSpPr>
          <p:nvPr/>
        </p:nvCxnSpPr>
        <p:spPr bwMode="auto">
          <a:xfrm rot="5400000">
            <a:off x="2303844" y="4518430"/>
            <a:ext cx="50006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7" name="Straight Connector 26"/>
          <p:cNvCxnSpPr>
            <a:stCxn id="11" idx="4"/>
            <a:endCxn id="13" idx="0"/>
          </p:cNvCxnSpPr>
          <p:nvPr/>
        </p:nvCxnSpPr>
        <p:spPr bwMode="auto">
          <a:xfrm rot="16200000" flipH="1">
            <a:off x="2821769" y="4321975"/>
            <a:ext cx="50006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8" name="Oval 27"/>
          <p:cNvSpPr/>
          <p:nvPr/>
        </p:nvSpPr>
        <p:spPr bwMode="auto">
          <a:xfrm>
            <a:off x="5929322" y="564357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29" name="Oval 28"/>
          <p:cNvSpPr/>
          <p:nvPr/>
        </p:nvSpPr>
        <p:spPr bwMode="auto">
          <a:xfrm>
            <a:off x="5857884" y="6286520"/>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0" name="Oval 29"/>
          <p:cNvSpPr/>
          <p:nvPr/>
        </p:nvSpPr>
        <p:spPr bwMode="auto">
          <a:xfrm>
            <a:off x="6715140" y="6286520"/>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31" name="Straight Connector 30"/>
          <p:cNvCxnSpPr>
            <a:stCxn id="28" idx="4"/>
            <a:endCxn id="29" idx="0"/>
          </p:cNvCxnSpPr>
          <p:nvPr/>
        </p:nvCxnSpPr>
        <p:spPr bwMode="auto">
          <a:xfrm rot="5400000">
            <a:off x="6340091" y="6054347"/>
            <a:ext cx="14287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28" idx="4"/>
            <a:endCxn id="30" idx="0"/>
          </p:cNvCxnSpPr>
          <p:nvPr/>
        </p:nvCxnSpPr>
        <p:spPr bwMode="auto">
          <a:xfrm rot="16200000" flipH="1">
            <a:off x="6858016" y="5857892"/>
            <a:ext cx="14287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3" name="Oval 32"/>
          <p:cNvSpPr/>
          <p:nvPr/>
        </p:nvSpPr>
        <p:spPr bwMode="auto">
          <a:xfrm>
            <a:off x="4500562" y="2786058"/>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5" name="Oval 34"/>
          <p:cNvSpPr/>
          <p:nvPr/>
        </p:nvSpPr>
        <p:spPr bwMode="auto">
          <a:xfrm>
            <a:off x="6500826" y="278605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6" name="Oval 35"/>
          <p:cNvSpPr/>
          <p:nvPr/>
        </p:nvSpPr>
        <p:spPr bwMode="auto">
          <a:xfrm>
            <a:off x="7429520" y="278605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7" name="Oval 36"/>
          <p:cNvSpPr/>
          <p:nvPr/>
        </p:nvSpPr>
        <p:spPr bwMode="auto">
          <a:xfrm>
            <a:off x="4214810" y="350043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8" name="Oval 37"/>
          <p:cNvSpPr/>
          <p:nvPr/>
        </p:nvSpPr>
        <p:spPr bwMode="auto">
          <a:xfrm>
            <a:off x="3929058" y="4286256"/>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39" name="Straight Connector 38"/>
          <p:cNvCxnSpPr>
            <a:stCxn id="37" idx="4"/>
            <a:endCxn id="38" idx="0"/>
          </p:cNvCxnSpPr>
          <p:nvPr/>
        </p:nvCxnSpPr>
        <p:spPr bwMode="auto">
          <a:xfrm rot="16200000" flipH="1">
            <a:off x="4697016"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3" name="Oval 42"/>
          <p:cNvSpPr/>
          <p:nvPr/>
        </p:nvSpPr>
        <p:spPr bwMode="auto">
          <a:xfrm>
            <a:off x="7286644"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44" name="Oval 43"/>
          <p:cNvSpPr/>
          <p:nvPr/>
        </p:nvSpPr>
        <p:spPr bwMode="auto">
          <a:xfrm>
            <a:off x="7358082" y="4286256"/>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45" name="Straight Connector 44"/>
          <p:cNvCxnSpPr>
            <a:stCxn id="43" idx="4"/>
            <a:endCxn id="44" idx="0"/>
          </p:cNvCxnSpPr>
          <p:nvPr/>
        </p:nvCxnSpPr>
        <p:spPr bwMode="auto">
          <a:xfrm rot="5400000">
            <a:off x="7786710" y="4143380"/>
            <a:ext cx="285752"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6" name="Oval 45"/>
          <p:cNvSpPr/>
          <p:nvPr/>
        </p:nvSpPr>
        <p:spPr bwMode="auto">
          <a:xfrm>
            <a:off x="5786446"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48" name="Straight Connector 47"/>
          <p:cNvCxnSpPr>
            <a:stCxn id="46" idx="4"/>
            <a:endCxn id="51" idx="0"/>
          </p:cNvCxnSpPr>
          <p:nvPr/>
        </p:nvCxnSpPr>
        <p:spPr bwMode="auto">
          <a:xfrm rot="16200000" flipH="1">
            <a:off x="6304371"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51" name="Oval 50"/>
          <p:cNvSpPr/>
          <p:nvPr/>
        </p:nvSpPr>
        <p:spPr bwMode="auto">
          <a:xfrm>
            <a:off x="6072198" y="4286256"/>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53" name="Oval 52"/>
          <p:cNvSpPr/>
          <p:nvPr/>
        </p:nvSpPr>
        <p:spPr bwMode="auto">
          <a:xfrm>
            <a:off x="4143372"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54" name="Oval 53"/>
          <p:cNvSpPr/>
          <p:nvPr/>
        </p:nvSpPr>
        <p:spPr bwMode="auto">
          <a:xfrm>
            <a:off x="4000496" y="564357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55" name="Oval 54"/>
          <p:cNvSpPr/>
          <p:nvPr/>
        </p:nvSpPr>
        <p:spPr bwMode="auto">
          <a:xfrm>
            <a:off x="3643306" y="628652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56" name="Straight Connector 55"/>
          <p:cNvCxnSpPr>
            <a:stCxn id="53" idx="4"/>
            <a:endCxn id="54" idx="0"/>
          </p:cNvCxnSpPr>
          <p:nvPr/>
        </p:nvCxnSpPr>
        <p:spPr bwMode="auto">
          <a:xfrm rot="5400000">
            <a:off x="4554141" y="5554281"/>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7" name="Straight Connector 56"/>
          <p:cNvCxnSpPr>
            <a:stCxn id="54" idx="4"/>
            <a:endCxn id="55" idx="0"/>
          </p:cNvCxnSpPr>
          <p:nvPr/>
        </p:nvCxnSpPr>
        <p:spPr bwMode="auto">
          <a:xfrm rot="5400000">
            <a:off x="4518422" y="6197223"/>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1" name="Right Arrow 60"/>
          <p:cNvSpPr/>
          <p:nvPr/>
        </p:nvSpPr>
        <p:spPr bwMode="auto">
          <a:xfrm>
            <a:off x="2786050" y="3143248"/>
            <a:ext cx="1143008" cy="571504"/>
          </a:xfrm>
          <a:prstGeom prst="rightArrow">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rgbClr val="336699"/>
              </a:solidFill>
              <a:effectLst/>
              <a:latin typeface="Times New Roman" pitchFamily="18" charset="0"/>
              <a:ea typeface="黑体" pitchFamily="49" charset="-122"/>
              <a:cs typeface="Arial Unicode MS" charset="0"/>
            </a:endParaRPr>
          </a:p>
        </p:txBody>
      </p:sp>
      <p:sp>
        <p:nvSpPr>
          <p:cNvPr id="62" name="TextBox 61"/>
          <p:cNvSpPr txBox="1"/>
          <p:nvPr/>
        </p:nvSpPr>
        <p:spPr>
          <a:xfrm>
            <a:off x="7786710" y="5429264"/>
            <a:ext cx="646331" cy="461665"/>
          </a:xfrm>
          <a:prstGeom prst="rect">
            <a:avLst/>
          </a:prstGeom>
          <a:noFill/>
        </p:spPr>
        <p:txBody>
          <a:bodyPr wrap="none" rtlCol="0">
            <a:spAutoFit/>
          </a:bodyPr>
          <a:lstStyle/>
          <a:p>
            <a:r>
              <a:rPr lang="en-US" dirty="0" smtClean="0">
                <a:solidFill>
                  <a:schemeClr val="tx1"/>
                </a:solidFill>
                <a:latin typeface="Times New Roman" pitchFamily="18" charset="0"/>
                <a:ea typeface="黑体" pitchFamily="49" charset="-122"/>
              </a:rPr>
              <a:t>. . . </a:t>
            </a:r>
            <a:endParaRPr lang="de-DE" dirty="0">
              <a:solidFill>
                <a:schemeClr val="tx1"/>
              </a:solidFill>
              <a:latin typeface="Times New Roman" pitchFamily="18" charset="0"/>
              <a:ea typeface="黑体" pitchFamily="49" charset="-122"/>
            </a:endParaRPr>
          </a:p>
        </p:txBody>
      </p:sp>
      <p:sp>
        <p:nvSpPr>
          <p:cNvPr id="65" name="Oval 64"/>
          <p:cNvSpPr/>
          <p:nvPr/>
        </p:nvSpPr>
        <p:spPr bwMode="auto">
          <a:xfrm>
            <a:off x="6072198"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67" name="Straight Connector 66"/>
          <p:cNvCxnSpPr>
            <a:stCxn id="65" idx="4"/>
            <a:endCxn id="28" idx="0"/>
          </p:cNvCxnSpPr>
          <p:nvPr/>
        </p:nvCxnSpPr>
        <p:spPr bwMode="auto">
          <a:xfrm rot="5400000">
            <a:off x="6500826" y="5572140"/>
            <a:ext cx="142876"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8" name="Slide Number Placeholder 67"/>
          <p:cNvSpPr>
            <a:spLocks noGrp="1"/>
          </p:cNvSpPr>
          <p:nvPr>
            <p:ph type="sldNum" sz="quarter" idx="12"/>
          </p:nvPr>
        </p:nvSpPr>
        <p:spPr/>
        <p:txBody>
          <a:bodyPr/>
          <a:lstStyle/>
          <a:p>
            <a:pPr>
              <a:defRPr/>
            </a:pPr>
            <a:fld id="{74BF2C0F-05D6-4882-A325-BE394602789D}" type="slidenum">
              <a:rPr lang="en-US" smtClean="0"/>
              <a:pPr>
                <a:defRPr/>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200" dirty="0" smtClean="0">
                <a:solidFill>
                  <a:srgbClr val="000000"/>
                </a:solidFill>
                <a:latin typeface="Calibri" charset="0"/>
                <a:ea typeface="黑体" pitchFamily="49" charset="-122"/>
                <a:cs typeface="Times New Roman" pitchFamily="16" charset="0"/>
              </a:rPr>
              <a:t>INEX(</a:t>
            </a:r>
            <a:r>
              <a:rPr lang="en-US" sz="3200" dirty="0" smtClean="0">
                <a:solidFill>
                  <a:srgbClr val="000000"/>
                </a:solidFill>
                <a:latin typeface="Calibri" charset="0"/>
                <a:ea typeface="黑体" pitchFamily="49" charset="-122"/>
                <a:cs typeface="Times New Roman" pitchFamily="16" charset="0"/>
              </a:rPr>
              <a:t>Initiative for the Evaluation of XML retrieval)</a:t>
            </a:r>
            <a:endParaRPr lang="en-US" sz="3200" dirty="0">
              <a:solidFill>
                <a:srgbClr val="000000"/>
              </a:solidFill>
              <a:latin typeface="Calibri" charset="0"/>
              <a:ea typeface="黑体" pitchFamily="49" charset="-122"/>
            </a:endParaRPr>
          </a:p>
        </p:txBody>
      </p:sp>
      <p:sp>
        <p:nvSpPr>
          <p:cNvPr id="6" name="Rectangle 5"/>
          <p:cNvSpPr/>
          <p:nvPr/>
        </p:nvSpPr>
        <p:spPr>
          <a:xfrm>
            <a:off x="285720" y="1428736"/>
            <a:ext cx="8572560" cy="2062103"/>
          </a:xfrm>
          <a:prstGeom prst="rect">
            <a:avLst/>
          </a:prstGeom>
        </p:spPr>
        <p:txBody>
          <a:bodyPr wrap="square">
            <a:spAutoFit/>
          </a:bodyPr>
          <a:lstStyle/>
          <a:p>
            <a:r>
              <a:rPr lang="en-US" sz="2200" dirty="0" smtClean="0">
                <a:solidFill>
                  <a:schemeClr val="tx1"/>
                </a:solidFill>
                <a:latin typeface="+mj-lt"/>
                <a:ea typeface="黑体" pitchFamily="49" charset="-122"/>
              </a:rPr>
              <a:t>INEX: </a:t>
            </a:r>
            <a:r>
              <a:rPr lang="en-US" altLang="zh-CN" sz="2000" dirty="0" smtClean="0">
                <a:solidFill>
                  <a:schemeClr val="tx1"/>
                </a:solidFill>
                <a:latin typeface="Times New Roman" pitchFamily="18" charset="0"/>
                <a:ea typeface="黑体" pitchFamily="49" charset="-122"/>
              </a:rPr>
              <a:t>XML</a:t>
            </a:r>
            <a:r>
              <a:rPr lang="zh-CN" altLang="zh-CN" sz="2000" dirty="0" smtClean="0">
                <a:solidFill>
                  <a:schemeClr val="tx1"/>
                </a:solidFill>
                <a:latin typeface="Times New Roman" pitchFamily="18" charset="0"/>
                <a:ea typeface="黑体" pitchFamily="49" charset="-122"/>
              </a:rPr>
              <a:t>检索研究中的首要评测平台，它通过协作产生参考文档集、查询集及相关性判断。在每年一度的</a:t>
            </a:r>
            <a:r>
              <a:rPr lang="en-US" altLang="zh-CN" sz="2000" dirty="0" smtClean="0">
                <a:solidFill>
                  <a:schemeClr val="tx1"/>
                </a:solidFill>
                <a:latin typeface="Times New Roman" pitchFamily="18" charset="0"/>
                <a:ea typeface="黑体" pitchFamily="49" charset="-122"/>
              </a:rPr>
              <a:t>INEX</a:t>
            </a:r>
            <a:r>
              <a:rPr lang="zh-CN" altLang="zh-CN" sz="2000" dirty="0" smtClean="0">
                <a:solidFill>
                  <a:schemeClr val="tx1"/>
                </a:solidFill>
                <a:latin typeface="Times New Roman" pitchFamily="18" charset="0"/>
                <a:ea typeface="黑体" pitchFamily="49" charset="-122"/>
              </a:rPr>
              <a:t>会议上，研究人员展示并讨论交流各自的研究结果。</a:t>
            </a:r>
            <a:r>
              <a:rPr lang="en-US" altLang="zh-CN" sz="2000" dirty="0" smtClean="0">
                <a:solidFill>
                  <a:schemeClr val="tx1"/>
                </a:solidFill>
                <a:latin typeface="Times New Roman" pitchFamily="18" charset="0"/>
                <a:ea typeface="黑体" pitchFamily="49" charset="-122"/>
              </a:rPr>
              <a:t>INEX 2002</a:t>
            </a:r>
            <a:r>
              <a:rPr lang="zh-CN" altLang="zh-CN" sz="2000" dirty="0" smtClean="0">
                <a:solidFill>
                  <a:schemeClr val="tx1"/>
                </a:solidFill>
                <a:latin typeface="Times New Roman" pitchFamily="18" charset="0"/>
                <a:ea typeface="黑体" pitchFamily="49" charset="-122"/>
              </a:rPr>
              <a:t>文档集包含大概</a:t>
            </a:r>
            <a:r>
              <a:rPr lang="en-US" altLang="zh-CN" sz="2000" dirty="0" smtClean="0">
                <a:solidFill>
                  <a:schemeClr val="tx1"/>
                </a:solidFill>
                <a:latin typeface="Times New Roman" pitchFamily="18" charset="0"/>
                <a:ea typeface="黑体" pitchFamily="49" charset="-122"/>
              </a:rPr>
              <a:t>12000</a:t>
            </a:r>
            <a:r>
              <a:rPr lang="zh-CN" altLang="zh-CN" sz="2000" dirty="0" smtClean="0">
                <a:solidFill>
                  <a:schemeClr val="tx1"/>
                </a:solidFill>
                <a:latin typeface="Times New Roman" pitchFamily="18" charset="0"/>
                <a:ea typeface="黑体" pitchFamily="49" charset="-122"/>
              </a:rPr>
              <a:t>篇来自</a:t>
            </a:r>
            <a:r>
              <a:rPr lang="en-US" altLang="zh-CN" sz="2000" dirty="0" smtClean="0">
                <a:solidFill>
                  <a:schemeClr val="tx1"/>
                </a:solidFill>
                <a:latin typeface="Times New Roman" pitchFamily="18" charset="0"/>
                <a:ea typeface="黑体" pitchFamily="49" charset="-122"/>
              </a:rPr>
              <a:t>IEEE</a:t>
            </a:r>
            <a:r>
              <a:rPr lang="zh-CN" altLang="zh-CN" sz="2000" dirty="0" smtClean="0">
                <a:solidFill>
                  <a:schemeClr val="tx1"/>
                </a:solidFill>
                <a:latin typeface="Times New Roman" pitchFamily="18" charset="0"/>
                <a:ea typeface="黑体" pitchFamily="49" charset="-122"/>
              </a:rPr>
              <a:t>期刊的文章。</a:t>
            </a:r>
            <a:endParaRPr lang="en-US" sz="2200" dirty="0" smtClean="0">
              <a:solidFill>
                <a:schemeClr val="tx1"/>
              </a:solidFill>
              <a:latin typeface="+mj-lt"/>
              <a:ea typeface="黑体" pitchFamily="49" charset="-122"/>
            </a:endParaRPr>
          </a:p>
          <a:p>
            <a:r>
              <a:rPr lang="en-US" sz="2200" dirty="0" smtClean="0">
                <a:solidFill>
                  <a:schemeClr val="tx1"/>
                </a:solidFill>
                <a:latin typeface="+mj-lt"/>
                <a:ea typeface="黑体" pitchFamily="49" charset="-122"/>
              </a:rPr>
              <a:t>(</a:t>
            </a:r>
            <a:r>
              <a:rPr lang="zh-CN" altLang="en-US" sz="2200" dirty="0" smtClean="0">
                <a:solidFill>
                  <a:schemeClr val="tx1"/>
                </a:solidFill>
                <a:latin typeface="+mj-lt"/>
                <a:ea typeface="黑体" pitchFamily="49" charset="-122"/>
              </a:rPr>
              <a:t>自</a:t>
            </a:r>
            <a:r>
              <a:rPr lang="en-US" sz="2200" dirty="0" smtClean="0">
                <a:solidFill>
                  <a:schemeClr val="tx1"/>
                </a:solidFill>
                <a:latin typeface="+mj-lt"/>
                <a:ea typeface="黑体" pitchFamily="49" charset="-122"/>
              </a:rPr>
              <a:t>2006 </a:t>
            </a:r>
            <a:r>
              <a:rPr lang="zh-CN" altLang="en-US" sz="2200" dirty="0" smtClean="0">
                <a:solidFill>
                  <a:schemeClr val="tx1"/>
                </a:solidFill>
                <a:latin typeface="+mj-lt"/>
                <a:ea typeface="黑体" pitchFamily="49" charset="-122"/>
              </a:rPr>
              <a:t>年开始，</a:t>
            </a:r>
            <a:r>
              <a:rPr lang="en-US" sz="2200" dirty="0" smtClean="0">
                <a:solidFill>
                  <a:schemeClr val="tx1"/>
                </a:solidFill>
                <a:latin typeface="+mj-lt"/>
                <a:ea typeface="黑体" pitchFamily="49" charset="-122"/>
              </a:rPr>
              <a:t>INEX</a:t>
            </a:r>
            <a:r>
              <a:rPr lang="zh-CN" altLang="en-US" sz="2200" dirty="0" smtClean="0">
                <a:solidFill>
                  <a:schemeClr val="tx1"/>
                </a:solidFill>
                <a:latin typeface="+mj-lt"/>
                <a:ea typeface="黑体" pitchFamily="49" charset="-122"/>
              </a:rPr>
              <a:t>使用英文</a:t>
            </a:r>
            <a:r>
              <a:rPr lang="en-US" altLang="zh-CN" sz="2200" dirty="0" smtClean="0">
                <a:solidFill>
                  <a:schemeClr val="tx1"/>
                </a:solidFill>
                <a:latin typeface="+mj-lt"/>
                <a:ea typeface="黑体" pitchFamily="49" charset="-122"/>
              </a:rPr>
              <a:t>Wikipedia</a:t>
            </a:r>
            <a:r>
              <a:rPr lang="zh-CN" altLang="en-US" sz="2200" dirty="0" smtClean="0">
                <a:solidFill>
                  <a:schemeClr val="tx1"/>
                </a:solidFill>
                <a:latin typeface="+mj-lt"/>
                <a:ea typeface="黑体" pitchFamily="49" charset="-122"/>
              </a:rPr>
              <a:t>这个更大的库</a:t>
            </a:r>
            <a:r>
              <a:rPr lang="en-US" sz="2200" dirty="0" smtClean="0">
                <a:solidFill>
                  <a:schemeClr val="tx1"/>
                </a:solidFill>
                <a:latin typeface="+mj-lt"/>
                <a:ea typeface="黑体" pitchFamily="49" charset="-122"/>
              </a:rPr>
              <a:t>)</a:t>
            </a:r>
          </a:p>
          <a:p>
            <a:r>
              <a:rPr lang="zh-CN" altLang="zh-CN" sz="2200" dirty="0" smtClean="0">
                <a:solidFill>
                  <a:schemeClr val="tx1"/>
                </a:solidFill>
                <a:latin typeface="Times New Roman" pitchFamily="18" charset="0"/>
                <a:ea typeface="黑体" pitchFamily="49" charset="-122"/>
              </a:rPr>
              <a:t>文档的相关性判定主要通过人工判断来完成</a:t>
            </a:r>
            <a:endParaRPr lang="en-US" sz="2200" dirty="0" smtClean="0">
              <a:solidFill>
                <a:schemeClr val="tx1"/>
              </a:solidFill>
              <a:latin typeface="+mj-lt"/>
              <a:ea typeface="黑体" pitchFamily="49" charset="-122"/>
            </a:endParaRPr>
          </a:p>
          <a:p>
            <a:endParaRPr lang="en-US" sz="2200" dirty="0" smtClean="0">
              <a:solidFill>
                <a:schemeClr val="tx1"/>
              </a:solidFill>
              <a:latin typeface="+mj-lt"/>
              <a:ea typeface="黑体" pitchFamily="49" charset="-122"/>
            </a:endParaRPr>
          </a:p>
        </p:txBody>
      </p:sp>
      <p:graphicFrame>
        <p:nvGraphicFramePr>
          <p:cNvPr id="4" name="Table 3"/>
          <p:cNvGraphicFramePr>
            <a:graphicFrameLocks noGrp="1"/>
          </p:cNvGraphicFramePr>
          <p:nvPr/>
        </p:nvGraphicFramePr>
        <p:xfrm>
          <a:off x="357158" y="3259148"/>
          <a:ext cx="7929618" cy="3456000"/>
        </p:xfrm>
        <a:graphic>
          <a:graphicData uri="http://schemas.openxmlformats.org/drawingml/2006/table">
            <a:tbl>
              <a:tblPr firstRow="1" bandRow="1">
                <a:tableStyleId>{5C22544A-7EE6-4342-B048-85BDC9FD1C3A}</a:tableStyleId>
              </a:tblPr>
              <a:tblGrid>
                <a:gridCol w="1714512"/>
                <a:gridCol w="6215106"/>
              </a:tblGrid>
              <a:tr h="42840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solidFill>
                          <a:latin typeface="+mn-lt"/>
                          <a:ea typeface="+mn-ea"/>
                          <a:cs typeface="+mn-cs"/>
                        </a:rPr>
                        <a:t>INEX 2002 </a:t>
                      </a:r>
                      <a:r>
                        <a:rPr lang="zh-CN" altLang="en-US" sz="2400" b="1" kern="1200" dirty="0" smtClean="0">
                          <a:solidFill>
                            <a:schemeClr val="bg1"/>
                          </a:solidFill>
                          <a:latin typeface="+mn-lt"/>
                          <a:ea typeface="+mn-ea"/>
                          <a:cs typeface="+mn-cs"/>
                        </a:rPr>
                        <a:t>文档集统计信息</a:t>
                      </a:r>
                      <a:endParaRPr lang="en-US" sz="2400" b="1" kern="1200" dirty="0" smtClean="0">
                        <a:solidFill>
                          <a:schemeClr val="bg1"/>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c hMerge="1">
                  <a:txBody>
                    <a:bodyPr/>
                    <a:lstStyle/>
                    <a:p>
                      <a:endParaRPr lang="de-DE"/>
                    </a:p>
                  </a:txBody>
                  <a:tcPr/>
                </a:tc>
              </a:tr>
              <a:tr h="428400">
                <a:tc>
                  <a:txBody>
                    <a:bodyPr/>
                    <a:lstStyle/>
                    <a:p>
                      <a:r>
                        <a:rPr lang="en-US" sz="2200" dirty="0" smtClean="0">
                          <a:solidFill>
                            <a:schemeClr val="tx1"/>
                          </a:solidFill>
                        </a:rPr>
                        <a:t>12,107</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文档数目</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494 MB</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规模</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1995—2002</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文章发表年份</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1,532</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平均每篇文档中的</a:t>
                      </a:r>
                      <a:r>
                        <a:rPr lang="en-US" altLang="zh-CN" sz="2200" dirty="0" smtClean="0">
                          <a:solidFill>
                            <a:schemeClr val="tx1"/>
                          </a:solidFill>
                        </a:rPr>
                        <a:t>XML</a:t>
                      </a:r>
                      <a:r>
                        <a:rPr lang="zh-CN" altLang="en-US" sz="2200" dirty="0" smtClean="0">
                          <a:solidFill>
                            <a:schemeClr val="tx1"/>
                          </a:solidFill>
                        </a:rPr>
                        <a:t>节点个数</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6.9</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平均每个节点的深度</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30</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CAS</a:t>
                      </a:r>
                      <a:r>
                        <a:rPr lang="zh-CN" altLang="en-US" sz="2200" dirty="0" smtClean="0">
                          <a:solidFill>
                            <a:schemeClr val="tx1"/>
                          </a:solidFill>
                        </a:rPr>
                        <a:t>主题的数目</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30</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baseline="0" dirty="0" smtClean="0">
                          <a:solidFill>
                            <a:schemeClr val="tx1"/>
                          </a:solidFill>
                        </a:rPr>
                        <a:t>CO </a:t>
                      </a:r>
                      <a:r>
                        <a:rPr lang="zh-CN" altLang="en-US" sz="2200" baseline="0" dirty="0" smtClean="0">
                          <a:solidFill>
                            <a:schemeClr val="tx1"/>
                          </a:solidFill>
                        </a:rPr>
                        <a:t>主题的数目</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5" name="Slide Number Placeholder 4"/>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向量空间模型</a:t>
            </a:r>
            <a:endParaRPr lang="zh-CN" altLang="en-US" dirty="0"/>
          </a:p>
        </p:txBody>
      </p:sp>
      <p:sp>
        <p:nvSpPr>
          <p:cNvPr id="4" name="内容占位符 3"/>
          <p:cNvSpPr>
            <a:spLocks noGrp="1"/>
          </p:cNvSpPr>
          <p:nvPr>
            <p:ph idx="1"/>
          </p:nvPr>
        </p:nvSpPr>
        <p:spPr/>
        <p:txBody>
          <a:bodyPr/>
          <a:lstStyle/>
          <a:p>
            <a:r>
              <a:rPr lang="zh-CN" altLang="en-US" dirty="0" smtClean="0"/>
              <a:t>文档表示成向量</a:t>
            </a:r>
            <a:endParaRPr lang="en-US" altLang="zh-CN" dirty="0" smtClean="0"/>
          </a:p>
          <a:p>
            <a:endParaRPr lang="en-US" altLang="zh-CN" dirty="0" smtClean="0"/>
          </a:p>
          <a:p>
            <a:r>
              <a:rPr lang="zh-CN" altLang="en-US" dirty="0" smtClean="0"/>
              <a:t>查询也表示成向量</a:t>
            </a:r>
            <a:endParaRPr lang="en-US" altLang="zh-CN" dirty="0" smtClean="0"/>
          </a:p>
          <a:p>
            <a:endParaRPr lang="en-US" altLang="zh-CN" dirty="0" smtClean="0"/>
          </a:p>
          <a:p>
            <a:r>
              <a:rPr lang="zh-CN" altLang="en-US" dirty="0" smtClean="0"/>
              <a:t>计算两个向量之间的相似度：余弦相似度、内积相似度等等</a:t>
            </a:r>
            <a:endParaRPr lang="en-US" altLang="zh-CN" dirty="0" smtClean="0"/>
          </a:p>
          <a:p>
            <a:endParaRPr lang="en-US" altLang="zh-CN" dirty="0" smtClean="0"/>
          </a:p>
          <a:p>
            <a:r>
              <a:rPr lang="zh-CN" altLang="en-US" dirty="0" smtClean="0"/>
              <a:t>在向量表示中的词项权重计算方法主要是</a:t>
            </a:r>
            <a:r>
              <a:rPr lang="en-US" altLang="zh-CN" dirty="0" err="1" smtClean="0"/>
              <a:t>tf-idf</a:t>
            </a:r>
            <a:r>
              <a:rPr lang="zh-CN" altLang="en-US" dirty="0" smtClean="0"/>
              <a:t>公式，实际考虑</a:t>
            </a:r>
            <a:r>
              <a:rPr lang="en-US" altLang="zh-CN" dirty="0" err="1" smtClean="0"/>
              <a:t>tf</a:t>
            </a:r>
            <a:r>
              <a:rPr lang="zh-CN" altLang="en-US" dirty="0" smtClean="0"/>
              <a:t>、</a:t>
            </a:r>
            <a:r>
              <a:rPr lang="en-US" altLang="zh-CN" dirty="0" err="1" smtClean="0"/>
              <a:t>idf</a:t>
            </a:r>
            <a:r>
              <a:rPr lang="zh-CN" altLang="en-US" dirty="0" smtClean="0"/>
              <a:t>及文档长度</a:t>
            </a:r>
            <a:r>
              <a:rPr lang="en-US" altLang="zh-CN" dirty="0" smtClean="0"/>
              <a:t>3</a:t>
            </a:r>
            <a:r>
              <a:rPr lang="zh-CN" altLang="en-US" dirty="0" smtClean="0"/>
              <a:t>个因素</a:t>
            </a:r>
            <a:endParaRPr lang="zh-CN" altLang="en-US" dirty="0"/>
          </a:p>
        </p:txBody>
      </p:sp>
      <p:sp>
        <p:nvSpPr>
          <p:cNvPr id="2" name="灯片编号占位符 1"/>
          <p:cNvSpPr>
            <a:spLocks noGrp="1"/>
          </p:cNvSpPr>
          <p:nvPr>
            <p:ph type="sldNum" sz="quarter" idx="12"/>
          </p:nvPr>
        </p:nvSpPr>
        <p:spPr/>
        <p:txBody>
          <a:bodyPr/>
          <a:lstStyle/>
          <a:p>
            <a:pPr>
              <a:defRPr/>
            </a:pPr>
            <a:fld id="{DB3EC566-48E6-4552-87D6-CB322A8F1925}"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权重计算的三要素</a:t>
            </a:r>
            <a:endParaRPr lang="de-DE" sz="36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13</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0" y="1824039"/>
            <a:ext cx="9144000" cy="316378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1DA2A77-10D6-43ED-88CF-9265C5847B74}" type="slidenum">
              <a:rPr lang="en-US" altLang="zh-CN"/>
              <a:pPr/>
              <a:t>14</a:t>
            </a:fld>
            <a:endParaRPr lang="en-US" altLang="zh-CN"/>
          </a:p>
        </p:txBody>
      </p:sp>
      <p:sp>
        <p:nvSpPr>
          <p:cNvPr id="142338" name="Rectangle 2"/>
          <p:cNvSpPr>
            <a:spLocks noGrp="1" noChangeArrowheads="1"/>
          </p:cNvSpPr>
          <p:nvPr>
            <p:ph type="title"/>
          </p:nvPr>
        </p:nvSpPr>
        <p:spPr/>
        <p:txBody>
          <a:bodyPr/>
          <a:lstStyle/>
          <a:p>
            <a:r>
              <a:rPr lang="zh-CN" altLang="en-US" dirty="0" smtClean="0">
                <a:latin typeface="Times New Roman" pitchFamily="18" charset="0"/>
              </a:rPr>
              <a:t>向量空间模型的</a:t>
            </a:r>
            <a:r>
              <a:rPr lang="zh-CN" altLang="en-US" dirty="0">
                <a:latin typeface="Times New Roman" pitchFamily="18" charset="0"/>
              </a:rPr>
              <a:t>优缺点</a:t>
            </a:r>
          </a:p>
        </p:txBody>
      </p:sp>
      <p:sp>
        <p:nvSpPr>
          <p:cNvPr id="142339" name="Rectangle 3"/>
          <p:cNvSpPr>
            <a:spLocks noGrp="1" noChangeArrowheads="1"/>
          </p:cNvSpPr>
          <p:nvPr>
            <p:ph type="body" idx="1"/>
          </p:nvPr>
        </p:nvSpPr>
        <p:spPr>
          <a:xfrm>
            <a:off x="539552" y="1916832"/>
            <a:ext cx="7772400" cy="3617913"/>
          </a:xfrm>
        </p:spPr>
        <p:txBody>
          <a:bodyPr/>
          <a:lstStyle/>
          <a:p>
            <a:pPr>
              <a:lnSpc>
                <a:spcPct val="80000"/>
              </a:lnSpc>
            </a:pPr>
            <a:r>
              <a:rPr lang="zh-CN" altLang="en-US" sz="2800" dirty="0"/>
              <a:t>优点：</a:t>
            </a:r>
          </a:p>
          <a:p>
            <a:pPr lvl="1">
              <a:lnSpc>
                <a:spcPct val="80000"/>
              </a:lnSpc>
            </a:pPr>
            <a:r>
              <a:rPr lang="zh-CN" altLang="en-US" sz="2400" dirty="0">
                <a:latin typeface="Times New Roman" pitchFamily="18" charset="0"/>
              </a:rPr>
              <a:t>简洁直观，可以应用到很多其他领域</a:t>
            </a:r>
            <a:r>
              <a:rPr lang="en-US" altLang="zh-CN" sz="2400" dirty="0">
                <a:latin typeface="Times New Roman" pitchFamily="18" charset="0"/>
              </a:rPr>
              <a:t>(</a:t>
            </a:r>
            <a:r>
              <a:rPr lang="zh-CN" altLang="en-US" sz="2400" dirty="0">
                <a:latin typeface="Times New Roman" pitchFamily="18" charset="0"/>
              </a:rPr>
              <a:t>文本分类、生物信息学</a:t>
            </a:r>
            <a:r>
              <a:rPr lang="en-US" altLang="zh-CN" sz="2400" dirty="0">
                <a:latin typeface="Times New Roman" pitchFamily="18" charset="0"/>
              </a:rPr>
              <a:t>)</a:t>
            </a:r>
            <a:r>
              <a:rPr lang="zh-CN" altLang="en-US" sz="2400" dirty="0">
                <a:latin typeface="Times New Roman" pitchFamily="18" charset="0"/>
              </a:rPr>
              <a:t>。</a:t>
            </a:r>
          </a:p>
          <a:p>
            <a:pPr lvl="1">
              <a:lnSpc>
                <a:spcPct val="80000"/>
              </a:lnSpc>
            </a:pPr>
            <a:r>
              <a:rPr lang="zh-CN" altLang="en-US" sz="2400" dirty="0">
                <a:latin typeface="Times New Roman" pitchFamily="18" charset="0"/>
              </a:rPr>
              <a:t>支持部分匹配和近似匹配，结果可以排序</a:t>
            </a:r>
          </a:p>
          <a:p>
            <a:pPr lvl="1">
              <a:lnSpc>
                <a:spcPct val="80000"/>
              </a:lnSpc>
            </a:pPr>
            <a:r>
              <a:rPr lang="zh-CN" altLang="en-US" sz="2400" dirty="0">
                <a:latin typeface="Times New Roman" pitchFamily="18" charset="0"/>
              </a:rPr>
              <a:t>检索效果不错</a:t>
            </a:r>
          </a:p>
          <a:p>
            <a:pPr>
              <a:lnSpc>
                <a:spcPct val="80000"/>
              </a:lnSpc>
            </a:pPr>
            <a:r>
              <a:rPr lang="zh-CN" altLang="en-US" sz="2800" dirty="0">
                <a:latin typeface="Times New Roman" pitchFamily="18" charset="0"/>
              </a:rPr>
              <a:t>缺点：</a:t>
            </a:r>
          </a:p>
          <a:p>
            <a:pPr lvl="1">
              <a:lnSpc>
                <a:spcPct val="80000"/>
              </a:lnSpc>
            </a:pPr>
            <a:r>
              <a:rPr lang="zh-CN" altLang="en-US" sz="2400" dirty="0">
                <a:latin typeface="Times New Roman" pitchFamily="18" charset="0"/>
              </a:rPr>
              <a:t>理论上不够：基于直觉的经验性公式</a:t>
            </a:r>
          </a:p>
          <a:p>
            <a:pPr lvl="1">
              <a:lnSpc>
                <a:spcPct val="80000"/>
              </a:lnSpc>
            </a:pPr>
            <a:r>
              <a:rPr lang="zh-CN" altLang="en-US" sz="2400" dirty="0">
                <a:latin typeface="Times New Roman" pitchFamily="18" charset="0"/>
              </a:rPr>
              <a:t>标引项之间的独立性假设与实际不符：实际上，</a:t>
            </a:r>
            <a:r>
              <a:rPr lang="en-US" altLang="zh-CN" sz="2400" dirty="0">
                <a:latin typeface="Times New Roman" pitchFamily="18" charset="0"/>
              </a:rPr>
              <a:t>term</a:t>
            </a:r>
            <a:r>
              <a:rPr lang="zh-CN" altLang="en-US" sz="2400" dirty="0">
                <a:latin typeface="Times New Roman" pitchFamily="18" charset="0"/>
              </a:rPr>
              <a:t>的出现之间是有关系的，不是完全独立的。如：“王励勤” “乒乓球”的出现不是独立的。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本讲内容</a:t>
            </a:r>
            <a:endParaRPr lang="zh-CN" altLang="en-US" dirty="0"/>
          </a:p>
        </p:txBody>
      </p:sp>
      <p:sp>
        <p:nvSpPr>
          <p:cNvPr id="3" name="内容占位符 2"/>
          <p:cNvSpPr>
            <a:spLocks noGrp="1"/>
          </p:cNvSpPr>
          <p:nvPr>
            <p:ph idx="1"/>
          </p:nvPr>
        </p:nvSpPr>
        <p:spPr/>
        <p:txBody>
          <a:bodyPr/>
          <a:lstStyle/>
          <a:p>
            <a:r>
              <a:rPr lang="zh-CN" altLang="en-US" dirty="0" smtClean="0"/>
              <a:t>概率基础知识</a:t>
            </a:r>
            <a:endParaRPr lang="en-US" altLang="zh-CN" dirty="0" smtClean="0"/>
          </a:p>
          <a:p>
            <a:endParaRPr lang="en-US" altLang="zh-CN" dirty="0" smtClean="0"/>
          </a:p>
          <a:p>
            <a:r>
              <a:rPr lang="zh-CN" altLang="en-US" dirty="0" smtClean="0"/>
              <a:t>基于概率理论的检索模型</a:t>
            </a:r>
            <a:endParaRPr lang="en-US" altLang="zh-CN" dirty="0" smtClean="0"/>
          </a:p>
          <a:p>
            <a:endParaRPr lang="en-US" altLang="zh-CN" dirty="0" smtClean="0"/>
          </a:p>
          <a:p>
            <a:r>
              <a:rPr lang="en-US" altLang="zh-CN" dirty="0" smtClean="0"/>
              <a:t>Logistic</a:t>
            </a:r>
            <a:r>
              <a:rPr lang="zh-CN" altLang="en-US" dirty="0" smtClean="0"/>
              <a:t>回归模型</a:t>
            </a:r>
            <a:endParaRPr lang="en-US" altLang="zh-CN" dirty="0" smtClean="0"/>
          </a:p>
          <a:p>
            <a:endParaRPr lang="en-US" altLang="zh-CN" dirty="0" smtClean="0"/>
          </a:p>
          <a:p>
            <a:r>
              <a:rPr lang="zh-CN" altLang="en-US" dirty="0" smtClean="0"/>
              <a:t>二值独立概率模型 </a:t>
            </a:r>
            <a:r>
              <a:rPr lang="en-US" altLang="zh-CN" dirty="0" smtClean="0"/>
              <a:t>BIM</a:t>
            </a:r>
            <a:r>
              <a:rPr lang="zh-CN" altLang="en-US" dirty="0" smtClean="0"/>
              <a:t>：不考虑词项频率和文档长度</a:t>
            </a:r>
            <a:endParaRPr lang="en-US" altLang="zh-CN" dirty="0" smtClean="0"/>
          </a:p>
          <a:p>
            <a:endParaRPr lang="en-US" altLang="zh-CN" dirty="0" smtClean="0"/>
          </a:p>
          <a:p>
            <a:r>
              <a:rPr lang="zh-CN" altLang="en-US" dirty="0" smtClean="0"/>
              <a:t>考虑词项频率和文档长度的</a:t>
            </a:r>
            <a:r>
              <a:rPr lang="en-US" altLang="zh-CN" dirty="0" smtClean="0"/>
              <a:t>BM25</a:t>
            </a:r>
            <a:r>
              <a:rPr lang="zh-CN" altLang="en-US" dirty="0" smtClean="0"/>
              <a:t>模型</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提纲</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16</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chemeClr val="accent1">
                    <a:lumMod val="20000"/>
                    <a:lumOff val="80000"/>
                  </a:schemeClr>
                </a:solidFill>
                <a:latin typeface="Calibri" charset="0"/>
                <a:ea typeface="黑体" pitchFamily="49" charset="-122"/>
              </a:rPr>
              <a:t>上一讲及向量空间模型回顾</a:t>
            </a:r>
            <a:endParaRPr lang="en-US" altLang="zh-CN"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rgbClr val="336699"/>
                </a:solidFill>
                <a:latin typeface="Calibri" charset="0"/>
                <a:ea typeface="黑体" pitchFamily="49" charset="-122"/>
              </a:rPr>
              <a:t>基本概率统计知识</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chemeClr val="accent1">
                    <a:lumMod val="20000"/>
                    <a:lumOff val="80000"/>
                  </a:schemeClr>
                </a:solidFill>
                <a:latin typeface="Calibri" charset="0"/>
                <a:ea typeface="黑体" pitchFamily="49" charset="-122"/>
              </a:rPr>
              <a:t>Logistic</a:t>
            </a:r>
            <a:r>
              <a:rPr lang="zh-CN" altLang="en-US" sz="3200" dirty="0" smtClean="0">
                <a:solidFill>
                  <a:schemeClr val="accent1">
                    <a:lumMod val="20000"/>
                    <a:lumOff val="80000"/>
                  </a:schemeClr>
                </a:solidFill>
                <a:latin typeface="Calibri" charset="0"/>
                <a:ea typeface="黑体" pitchFamily="49" charset="-122"/>
              </a:rPr>
              <a:t>回归模型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accent1">
                    <a:lumMod val="20000"/>
                    <a:lumOff val="80000"/>
                  </a:schemeClr>
                </a:solidFill>
                <a:latin typeface="Calibri" charset="0"/>
                <a:ea typeface="黑体" pitchFamily="49" charset="-122"/>
              </a:rPr>
              <a:t>BIM</a:t>
            </a:r>
            <a:r>
              <a:rPr lang="zh-CN" altLang="en-US" sz="3200" dirty="0" smtClean="0">
                <a:solidFill>
                  <a:schemeClr val="accent1">
                    <a:lumMod val="20000"/>
                    <a:lumOff val="80000"/>
                  </a:schemeClr>
                </a:solidFill>
                <a:latin typeface="Calibri" charset="0"/>
                <a:ea typeface="黑体" pitchFamily="49" charset="-122"/>
              </a:rPr>
              <a:t>模型</a:t>
            </a:r>
            <a:endParaRPr lang="en-US"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chemeClr val="accent1">
                    <a:lumMod val="20000"/>
                    <a:lumOff val="80000"/>
                  </a:schemeClr>
                </a:solidFill>
                <a:latin typeface="Calibri" charset="0"/>
                <a:ea typeface="黑体" pitchFamily="49" charset="-122"/>
              </a:rPr>
              <a:t>BM25</a:t>
            </a:r>
            <a:r>
              <a:rPr lang="zh-CN" altLang="en-US" sz="3200" dirty="0" smtClean="0">
                <a:solidFill>
                  <a:schemeClr val="accent1">
                    <a:lumMod val="20000"/>
                    <a:lumOff val="80000"/>
                  </a:schemeClr>
                </a:solidFill>
                <a:latin typeface="Calibri" charset="0"/>
                <a:ea typeface="黑体" pitchFamily="49" charset="-122"/>
              </a:rPr>
              <a:t>模型</a:t>
            </a:r>
            <a:endParaRPr lang="en-US" sz="3200" dirty="0" smtClean="0">
              <a:solidFill>
                <a:schemeClr val="accent1">
                  <a:lumMod val="20000"/>
                  <a:lumOff val="80000"/>
                </a:schemeClr>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title" idx="4294967295"/>
          </p:nvPr>
        </p:nvSpPr>
        <p:spPr/>
        <p:txBody>
          <a:bodyPr/>
          <a:lstStyle/>
          <a:p>
            <a:r>
              <a:rPr lang="zh-CN" altLang="en-US" dirty="0" smtClean="0"/>
              <a:t>概率 </a:t>
            </a:r>
            <a:r>
              <a:rPr lang="en-US" altLang="zh-CN" dirty="0" smtClean="0"/>
              <a:t>vs. </a:t>
            </a:r>
            <a:r>
              <a:rPr lang="zh-CN" altLang="en-US" dirty="0" smtClean="0"/>
              <a:t>统计</a:t>
            </a:r>
            <a:endParaRPr lang="en-US" altLang="zh-CN" dirty="0"/>
          </a:p>
        </p:txBody>
      </p:sp>
      <p:sp>
        <p:nvSpPr>
          <p:cNvPr id="135173" name="AutoShape 4"/>
          <p:cNvSpPr>
            <a:spLocks noChangeArrowheads="1"/>
          </p:cNvSpPr>
          <p:nvPr/>
        </p:nvSpPr>
        <p:spPr bwMode="gray">
          <a:xfrm>
            <a:off x="3711947" y="2453010"/>
            <a:ext cx="1508125" cy="615950"/>
          </a:xfrm>
          <a:prstGeom prst="rightArrow">
            <a:avLst>
              <a:gd name="adj1" fmla="val 49380"/>
              <a:gd name="adj2" fmla="val 60486"/>
            </a:avLst>
          </a:prstGeom>
          <a:gradFill rotWithShape="1">
            <a:gsLst>
              <a:gs pos="0">
                <a:srgbClr val="595959">
                  <a:alpha val="0"/>
                </a:srgbClr>
              </a:gs>
              <a:gs pos="100000">
                <a:srgbClr val="C0C0C0"/>
              </a:gs>
            </a:gsLst>
            <a:lin ang="0" scaled="1"/>
          </a:gradFill>
          <a:ln w="9525" algn="ctr">
            <a:noFill/>
            <a:miter lim="800000"/>
            <a:headEnd/>
            <a:tailEnd/>
          </a:ln>
        </p:spPr>
        <p:txBody>
          <a:bodyPr rot="10800000" vert="eaVert" wrap="none" anchor="ctr"/>
          <a:lstStyle/>
          <a:p>
            <a:pPr algn="ctr" eaLnBrk="0" hangingPunct="0"/>
            <a:endParaRPr lang="zh-CN" altLang="zh-CN" dirty="0">
              <a:latin typeface="Times New Roman" pitchFamily="18" charset="0"/>
              <a:ea typeface="黑体" pitchFamily="49" charset="-122"/>
            </a:endParaRPr>
          </a:p>
        </p:txBody>
      </p:sp>
      <p:sp>
        <p:nvSpPr>
          <p:cNvPr id="135174" name="AutoShape 5"/>
          <p:cNvSpPr>
            <a:spLocks noChangeArrowheads="1"/>
          </p:cNvSpPr>
          <p:nvPr/>
        </p:nvSpPr>
        <p:spPr bwMode="gray">
          <a:xfrm rot="10800000">
            <a:off x="3635897" y="3409751"/>
            <a:ext cx="1597025" cy="595312"/>
          </a:xfrm>
          <a:prstGeom prst="rightArrow">
            <a:avLst>
              <a:gd name="adj1" fmla="val 49380"/>
              <a:gd name="adj2" fmla="val 66272"/>
            </a:avLst>
          </a:prstGeom>
          <a:gradFill rotWithShape="1">
            <a:gsLst>
              <a:gs pos="0">
                <a:srgbClr val="595959">
                  <a:alpha val="0"/>
                </a:srgbClr>
              </a:gs>
              <a:gs pos="100000">
                <a:srgbClr val="C0C0C0"/>
              </a:gs>
            </a:gsLst>
            <a:lin ang="0" scaled="1"/>
          </a:gradFill>
          <a:ln w="9525" algn="ctr">
            <a:noFill/>
            <a:miter lim="800000"/>
            <a:headEnd/>
            <a:tailEnd/>
          </a:ln>
        </p:spPr>
        <p:txBody>
          <a:bodyPr rot="10800000" wrap="none" anchor="ctr"/>
          <a:lstStyle/>
          <a:p>
            <a:pPr algn="ctr" eaLnBrk="0" hangingPunct="0"/>
            <a:endParaRPr lang="zh-CN" altLang="zh-CN" dirty="0">
              <a:latin typeface="Times New Roman" pitchFamily="18" charset="0"/>
              <a:ea typeface="黑体" pitchFamily="49" charset="-122"/>
            </a:endParaRPr>
          </a:p>
        </p:txBody>
      </p:sp>
      <p:grpSp>
        <p:nvGrpSpPr>
          <p:cNvPr id="2" name="Group 7"/>
          <p:cNvGrpSpPr>
            <a:grpSpLocks/>
          </p:cNvGrpSpPr>
          <p:nvPr/>
        </p:nvGrpSpPr>
        <p:grpSpPr bwMode="auto">
          <a:xfrm>
            <a:off x="1403648" y="2420888"/>
            <a:ext cx="1656184" cy="1728192"/>
            <a:chOff x="1851" y="624"/>
            <a:chExt cx="812" cy="830"/>
          </a:xfrm>
        </p:grpSpPr>
        <p:sp>
          <p:nvSpPr>
            <p:cNvPr id="135177" name="Oval 8"/>
            <p:cNvSpPr>
              <a:spLocks noChangeArrowheads="1"/>
            </p:cNvSpPr>
            <p:nvPr/>
          </p:nvSpPr>
          <p:spPr bwMode="gray">
            <a:xfrm>
              <a:off x="1851" y="652"/>
              <a:ext cx="812" cy="802"/>
            </a:xfrm>
            <a:prstGeom prst="ellipse">
              <a:avLst/>
            </a:prstGeom>
            <a:solidFill>
              <a:schemeClr val="folHlink"/>
            </a:solidFill>
            <a:ln w="63500" algn="ctr">
              <a:solidFill>
                <a:srgbClr val="DDDDDD">
                  <a:alpha val="70195"/>
                </a:srgbClr>
              </a:solidFill>
              <a:round/>
              <a:headEnd/>
              <a:tailEnd/>
            </a:ln>
          </p:spPr>
          <p:txBody>
            <a:bodyPr wrap="none" anchor="ctr"/>
            <a:lstStyle/>
            <a:p>
              <a:pPr algn="ctr" eaLnBrk="0" hangingPunct="0"/>
              <a:endParaRPr lang="zh-CN" altLang="zh-CN" dirty="0">
                <a:latin typeface="Times New Roman" pitchFamily="18" charset="0"/>
                <a:ea typeface="黑体" pitchFamily="49" charset="-122"/>
              </a:endParaRPr>
            </a:p>
          </p:txBody>
        </p:sp>
        <p:pic>
          <p:nvPicPr>
            <p:cNvPr id="135178" name="Picture 9" descr="cir_lighteffect0"/>
            <p:cNvPicPr>
              <a:picLocks noChangeAspect="1" noChangeArrowheads="1"/>
            </p:cNvPicPr>
            <p:nvPr/>
          </p:nvPicPr>
          <p:blipFill>
            <a:blip r:embed="rId2" cstate="print">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135179" name="Rectangle 10"/>
          <p:cNvSpPr>
            <a:spLocks noChangeArrowheads="1"/>
          </p:cNvSpPr>
          <p:nvPr/>
        </p:nvSpPr>
        <p:spPr bwMode="gray">
          <a:xfrm>
            <a:off x="1763688" y="3140968"/>
            <a:ext cx="803425" cy="461665"/>
          </a:xfrm>
          <a:prstGeom prst="rect">
            <a:avLst/>
          </a:prstGeom>
          <a:noFill/>
          <a:ln w="9525" algn="ctr">
            <a:noFill/>
            <a:miter lim="800000"/>
            <a:headEnd/>
            <a:tailEnd/>
          </a:ln>
        </p:spPr>
        <p:txBody>
          <a:bodyPr wrap="none">
            <a:spAutoFit/>
          </a:bodyPr>
          <a:lstStyle/>
          <a:p>
            <a:pPr algn="ctr"/>
            <a:r>
              <a:rPr lang="zh-CN" altLang="en-US" b="1" dirty="0" smtClean="0">
                <a:solidFill>
                  <a:srgbClr val="F8F8F8"/>
                </a:solidFill>
                <a:latin typeface="+mj-ea"/>
                <a:ea typeface="+mj-ea"/>
              </a:rPr>
              <a:t>概率</a:t>
            </a:r>
            <a:endParaRPr lang="en-US" altLang="zh-CN" b="1" dirty="0">
              <a:solidFill>
                <a:srgbClr val="F8F8F8"/>
              </a:solidFill>
              <a:latin typeface="+mj-ea"/>
              <a:ea typeface="+mj-ea"/>
            </a:endParaRPr>
          </a:p>
        </p:txBody>
      </p:sp>
      <p:grpSp>
        <p:nvGrpSpPr>
          <p:cNvPr id="3" name="Group 11"/>
          <p:cNvGrpSpPr>
            <a:grpSpLocks/>
          </p:cNvGrpSpPr>
          <p:nvPr/>
        </p:nvGrpSpPr>
        <p:grpSpPr bwMode="auto">
          <a:xfrm>
            <a:off x="5868144" y="2348880"/>
            <a:ext cx="1728192" cy="1728192"/>
            <a:chOff x="1851" y="624"/>
            <a:chExt cx="812" cy="830"/>
          </a:xfrm>
        </p:grpSpPr>
        <p:sp>
          <p:nvSpPr>
            <p:cNvPr id="135181" name="Oval 12"/>
            <p:cNvSpPr>
              <a:spLocks noChangeArrowheads="1"/>
            </p:cNvSpPr>
            <p:nvPr/>
          </p:nvSpPr>
          <p:spPr bwMode="gray">
            <a:xfrm>
              <a:off x="1851" y="652"/>
              <a:ext cx="812" cy="802"/>
            </a:xfrm>
            <a:prstGeom prst="ellipse">
              <a:avLst/>
            </a:prstGeom>
            <a:solidFill>
              <a:schemeClr val="accent2"/>
            </a:solidFill>
            <a:ln w="63500" algn="ctr">
              <a:solidFill>
                <a:srgbClr val="DDDDDD">
                  <a:alpha val="70195"/>
                </a:srgbClr>
              </a:solidFill>
              <a:round/>
              <a:headEnd/>
              <a:tailEnd/>
            </a:ln>
          </p:spPr>
          <p:txBody>
            <a:bodyPr wrap="none" anchor="ctr"/>
            <a:lstStyle/>
            <a:p>
              <a:pPr algn="ctr" eaLnBrk="0" hangingPunct="0"/>
              <a:endParaRPr lang="zh-CN" altLang="zh-CN" dirty="0">
                <a:latin typeface="Times New Roman" pitchFamily="18" charset="0"/>
                <a:ea typeface="黑体" pitchFamily="49" charset="-122"/>
              </a:endParaRPr>
            </a:p>
          </p:txBody>
        </p:sp>
        <p:pic>
          <p:nvPicPr>
            <p:cNvPr id="135182" name="Picture 13" descr="cir_lighteffect0"/>
            <p:cNvPicPr>
              <a:picLocks noChangeAspect="1" noChangeArrowheads="1"/>
            </p:cNvPicPr>
            <p:nvPr/>
          </p:nvPicPr>
          <p:blipFill>
            <a:blip r:embed="rId2" cstate="print">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135183" name="Rectangle 14"/>
          <p:cNvSpPr>
            <a:spLocks noChangeArrowheads="1"/>
          </p:cNvSpPr>
          <p:nvPr/>
        </p:nvSpPr>
        <p:spPr bwMode="gray">
          <a:xfrm>
            <a:off x="6300192" y="3068960"/>
            <a:ext cx="803425" cy="461665"/>
          </a:xfrm>
          <a:prstGeom prst="rect">
            <a:avLst/>
          </a:prstGeom>
          <a:noFill/>
          <a:ln w="9525" algn="ctr">
            <a:noFill/>
            <a:miter lim="800000"/>
            <a:headEnd/>
            <a:tailEnd/>
          </a:ln>
        </p:spPr>
        <p:txBody>
          <a:bodyPr wrap="none">
            <a:spAutoFit/>
          </a:bodyPr>
          <a:lstStyle/>
          <a:p>
            <a:pPr algn="ctr"/>
            <a:r>
              <a:rPr lang="zh-CN" altLang="en-US" b="1" dirty="0" smtClean="0">
                <a:solidFill>
                  <a:srgbClr val="F8F8F8"/>
                </a:solidFill>
                <a:latin typeface="+mj-ea"/>
                <a:ea typeface="+mj-ea"/>
              </a:rPr>
              <a:t>统计</a:t>
            </a:r>
            <a:endParaRPr lang="en-US" altLang="zh-CN" b="1" dirty="0">
              <a:solidFill>
                <a:srgbClr val="F8F8F8"/>
              </a:solidFill>
              <a:latin typeface="+mj-ea"/>
              <a:ea typeface="+mj-ea"/>
            </a:endParaRPr>
          </a:p>
        </p:txBody>
      </p:sp>
      <p:sp>
        <p:nvSpPr>
          <p:cNvPr id="135187" name="Rectangle 18"/>
          <p:cNvSpPr>
            <a:spLocks noChangeArrowheads="1"/>
          </p:cNvSpPr>
          <p:nvPr/>
        </p:nvSpPr>
        <p:spPr bwMode="gray">
          <a:xfrm>
            <a:off x="2414266" y="4765675"/>
            <a:ext cx="1346844" cy="461665"/>
          </a:xfrm>
          <a:prstGeom prst="rect">
            <a:avLst/>
          </a:prstGeom>
          <a:noFill/>
          <a:ln w="9525" algn="ctr">
            <a:noFill/>
            <a:miter lim="800000"/>
            <a:headEnd/>
            <a:tailEnd/>
          </a:ln>
        </p:spPr>
        <p:txBody>
          <a:bodyPr wrap="none">
            <a:spAutoFit/>
          </a:bodyPr>
          <a:lstStyle/>
          <a:p>
            <a:pPr algn="ctr"/>
            <a:r>
              <a:rPr lang="en-US" altLang="zh-CN" b="1" dirty="0">
                <a:solidFill>
                  <a:srgbClr val="F8F8F8"/>
                </a:solidFill>
                <a:latin typeface="Times New Roman" pitchFamily="18" charset="0"/>
                <a:ea typeface="黑体" pitchFamily="49" charset="-122"/>
              </a:rPr>
              <a:t>necessity</a:t>
            </a:r>
          </a:p>
        </p:txBody>
      </p:sp>
      <p:sp>
        <p:nvSpPr>
          <p:cNvPr id="135188" name="Rectangle 19"/>
          <p:cNvSpPr>
            <a:spLocks noChangeArrowheads="1"/>
          </p:cNvSpPr>
          <p:nvPr/>
        </p:nvSpPr>
        <p:spPr bwMode="auto">
          <a:xfrm>
            <a:off x="2051720" y="1772816"/>
            <a:ext cx="5112567" cy="461665"/>
          </a:xfrm>
          <a:prstGeom prst="rect">
            <a:avLst/>
          </a:prstGeom>
          <a:noFill/>
          <a:ln w="9525" algn="ctr">
            <a:noFill/>
            <a:miter lim="800000"/>
            <a:headEnd/>
            <a:tailEnd/>
          </a:ln>
        </p:spPr>
        <p:txBody>
          <a:bodyPr wrap="square">
            <a:spAutoFit/>
          </a:bodyPr>
          <a:lstStyle/>
          <a:p>
            <a:pPr algn="ctr">
              <a:buClr>
                <a:schemeClr val="folHlink"/>
              </a:buClr>
              <a:buFont typeface="Wingdings" pitchFamily="2" charset="2"/>
              <a:buNone/>
            </a:pPr>
            <a:r>
              <a:rPr lang="zh-CN" altLang="en-US" dirty="0" smtClean="0">
                <a:solidFill>
                  <a:srgbClr val="080808"/>
                </a:solidFill>
                <a:latin typeface="Times New Roman" pitchFamily="18" charset="0"/>
                <a:ea typeface="黑体" pitchFamily="49" charset="-122"/>
              </a:rPr>
              <a:t>概率是统计的理论基础</a:t>
            </a:r>
            <a:endParaRPr lang="en-US" altLang="zh-CN" dirty="0">
              <a:solidFill>
                <a:srgbClr val="080808"/>
              </a:solidFill>
              <a:latin typeface="Times New Roman" pitchFamily="18" charset="0"/>
              <a:ea typeface="黑体" pitchFamily="49" charset="-122"/>
            </a:endParaRPr>
          </a:p>
        </p:txBody>
      </p:sp>
      <p:sp>
        <p:nvSpPr>
          <p:cNvPr id="23" name="Rectangle 19"/>
          <p:cNvSpPr>
            <a:spLocks noChangeArrowheads="1"/>
          </p:cNvSpPr>
          <p:nvPr/>
        </p:nvSpPr>
        <p:spPr bwMode="auto">
          <a:xfrm>
            <a:off x="2339752" y="4149080"/>
            <a:ext cx="4608512" cy="461665"/>
          </a:xfrm>
          <a:prstGeom prst="rect">
            <a:avLst/>
          </a:prstGeom>
          <a:noFill/>
          <a:ln w="9525" algn="ctr">
            <a:noFill/>
            <a:miter lim="800000"/>
            <a:headEnd/>
            <a:tailEnd/>
          </a:ln>
        </p:spPr>
        <p:txBody>
          <a:bodyPr wrap="square">
            <a:spAutoFit/>
          </a:bodyPr>
          <a:lstStyle/>
          <a:p>
            <a:pPr algn="ctr">
              <a:buClr>
                <a:schemeClr val="folHlink"/>
              </a:buClr>
              <a:buFont typeface="Wingdings" pitchFamily="2" charset="2"/>
              <a:buNone/>
            </a:pPr>
            <a:r>
              <a:rPr lang="zh-CN" altLang="en-US" dirty="0" smtClean="0">
                <a:solidFill>
                  <a:srgbClr val="080808"/>
                </a:solidFill>
                <a:latin typeface="+mj-ea"/>
                <a:ea typeface="+mj-ea"/>
              </a:rPr>
              <a:t>统计是概率的实际应用</a:t>
            </a:r>
            <a:endParaRPr lang="en-US" altLang="zh-CN" dirty="0">
              <a:solidFill>
                <a:srgbClr val="080808"/>
              </a:solidFill>
              <a:latin typeface="+mj-ea"/>
              <a:ea typeface="+mj-ea"/>
            </a:endParaRPr>
          </a:p>
        </p:txBody>
      </p:sp>
      <p:sp>
        <p:nvSpPr>
          <p:cNvPr id="24" name="TextBox 23"/>
          <p:cNvSpPr txBox="1"/>
          <p:nvPr/>
        </p:nvSpPr>
        <p:spPr>
          <a:xfrm>
            <a:off x="683568" y="4883676"/>
            <a:ext cx="3168352" cy="1569660"/>
          </a:xfrm>
          <a:prstGeom prst="rect">
            <a:avLst/>
          </a:prstGeom>
          <a:noFill/>
        </p:spPr>
        <p:txBody>
          <a:bodyPr wrap="square" rtlCol="0">
            <a:spAutoFit/>
          </a:bodyPr>
          <a:lstStyle/>
          <a:p>
            <a:r>
              <a:rPr lang="zh-CN" altLang="en-US" dirty="0" smtClean="0">
                <a:solidFill>
                  <a:schemeClr val="tx1"/>
                </a:solidFill>
                <a:latin typeface="楷体" pitchFamily="49" charset="-122"/>
                <a:ea typeface="楷体" pitchFamily="49" charset="-122"/>
              </a:rPr>
              <a:t>典型问题： 已知某数据总体满足某分布，抽样得到某数据的概率是多少？</a:t>
            </a:r>
            <a:endParaRPr lang="zh-CN" altLang="en-US" dirty="0">
              <a:solidFill>
                <a:schemeClr val="tx1"/>
              </a:solidFill>
              <a:latin typeface="楷体" pitchFamily="49" charset="-122"/>
              <a:ea typeface="楷体" pitchFamily="49" charset="-122"/>
            </a:endParaRPr>
          </a:p>
        </p:txBody>
      </p:sp>
      <p:sp>
        <p:nvSpPr>
          <p:cNvPr id="25" name="TextBox 24"/>
          <p:cNvSpPr txBox="1"/>
          <p:nvPr/>
        </p:nvSpPr>
        <p:spPr>
          <a:xfrm>
            <a:off x="5652120" y="4811668"/>
            <a:ext cx="3240360" cy="1569660"/>
          </a:xfrm>
          <a:prstGeom prst="rect">
            <a:avLst/>
          </a:prstGeom>
          <a:noFill/>
        </p:spPr>
        <p:txBody>
          <a:bodyPr wrap="square" rtlCol="0">
            <a:spAutoFit/>
          </a:bodyPr>
          <a:lstStyle/>
          <a:p>
            <a:r>
              <a:rPr lang="zh-CN" altLang="en-US" dirty="0" smtClean="0">
                <a:solidFill>
                  <a:schemeClr val="tx1"/>
                </a:solidFill>
                <a:latin typeface="楷体" pitchFamily="49" charset="-122"/>
                <a:ea typeface="楷体" pitchFamily="49" charset="-122"/>
              </a:rPr>
              <a:t>典型问题：已知某抽样数据</a:t>
            </a:r>
            <a:r>
              <a:rPr lang="en-US" altLang="zh-CN" dirty="0" smtClean="0">
                <a:solidFill>
                  <a:schemeClr val="tx1"/>
                </a:solidFill>
                <a:latin typeface="楷体" pitchFamily="49" charset="-122"/>
                <a:ea typeface="楷体" pitchFamily="49" charset="-122"/>
              </a:rPr>
              <a:t>(</a:t>
            </a:r>
            <a:r>
              <a:rPr lang="zh-CN" altLang="en-US" dirty="0" smtClean="0">
                <a:solidFill>
                  <a:schemeClr val="tx1"/>
                </a:solidFill>
                <a:latin typeface="楷体" pitchFamily="49" charset="-122"/>
                <a:ea typeface="楷体" pitchFamily="49" charset="-122"/>
              </a:rPr>
              <a:t>或总体分布</a:t>
            </a:r>
            <a:r>
              <a:rPr lang="en-US" altLang="zh-CN" dirty="0" smtClean="0">
                <a:solidFill>
                  <a:schemeClr val="tx1"/>
                </a:solidFill>
                <a:latin typeface="楷体" pitchFamily="49" charset="-122"/>
                <a:ea typeface="楷体" pitchFamily="49" charset="-122"/>
              </a:rPr>
              <a:t>)</a:t>
            </a:r>
            <a:r>
              <a:rPr lang="zh-CN" altLang="en-US" dirty="0" smtClean="0">
                <a:solidFill>
                  <a:schemeClr val="tx1"/>
                </a:solidFill>
                <a:latin typeface="楷体" pitchFamily="49" charset="-122"/>
                <a:ea typeface="楷体" pitchFamily="49" charset="-122"/>
              </a:rPr>
              <a:t>，判断总体的分布</a:t>
            </a:r>
            <a:r>
              <a:rPr lang="en-US" altLang="zh-CN" dirty="0" smtClean="0">
                <a:solidFill>
                  <a:schemeClr val="tx1"/>
                </a:solidFill>
                <a:latin typeface="楷体" pitchFamily="49" charset="-122"/>
                <a:ea typeface="楷体" pitchFamily="49" charset="-122"/>
              </a:rPr>
              <a:t>(</a:t>
            </a:r>
            <a:r>
              <a:rPr lang="zh-CN" altLang="en-US" dirty="0" smtClean="0">
                <a:solidFill>
                  <a:schemeClr val="tx1"/>
                </a:solidFill>
                <a:latin typeface="楷体" pitchFamily="49" charset="-122"/>
                <a:ea typeface="楷体" pitchFamily="49" charset="-122"/>
              </a:rPr>
              <a:t>或分布参数</a:t>
            </a:r>
            <a:r>
              <a:rPr lang="en-US" altLang="zh-CN" dirty="0" smtClean="0">
                <a:solidFill>
                  <a:schemeClr val="tx1"/>
                </a:solidFill>
                <a:latin typeface="楷体" pitchFamily="49" charset="-122"/>
                <a:ea typeface="楷体" pitchFamily="49" charset="-122"/>
              </a:rPr>
              <a:t>)</a:t>
            </a:r>
            <a:r>
              <a:rPr lang="zh-CN" altLang="en-US" dirty="0" smtClean="0">
                <a:solidFill>
                  <a:schemeClr val="tx1"/>
                </a:solidFill>
                <a:latin typeface="楷体" pitchFamily="49" charset="-122"/>
                <a:ea typeface="楷体" pitchFamily="49" charset="-122"/>
              </a:rPr>
              <a:t> 是多少？</a:t>
            </a:r>
            <a:endParaRPr lang="zh-CN" altLang="en-US" dirty="0">
              <a:solidFill>
                <a:schemeClr val="tx1"/>
              </a:solidFill>
              <a:latin typeface="楷体" pitchFamily="49" charset="-122"/>
              <a:ea typeface="楷体" pitchFamily="49"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a:t>概率统计初步</a:t>
            </a:r>
          </a:p>
        </p:txBody>
      </p:sp>
      <p:sp>
        <p:nvSpPr>
          <p:cNvPr id="385027" name="Rectangle 3"/>
          <p:cNvSpPr>
            <a:spLocks noGrp="1" noChangeArrowheads="1"/>
          </p:cNvSpPr>
          <p:nvPr>
            <p:ph idx="1"/>
          </p:nvPr>
        </p:nvSpPr>
        <p:spPr/>
        <p:txBody>
          <a:bodyPr/>
          <a:lstStyle/>
          <a:p>
            <a:r>
              <a:rPr lang="zh-CN" altLang="en-US" dirty="0"/>
              <a:t>随机试验与随机事件</a:t>
            </a:r>
          </a:p>
          <a:p>
            <a:r>
              <a:rPr lang="zh-CN" altLang="en-US" dirty="0"/>
              <a:t>概率和条件概率</a:t>
            </a:r>
          </a:p>
          <a:p>
            <a:r>
              <a:rPr lang="zh-CN" altLang="en-US" dirty="0"/>
              <a:t>乘法公式、全概率公式、贝叶斯公式</a:t>
            </a:r>
          </a:p>
          <a:p>
            <a:r>
              <a:rPr lang="zh-CN" altLang="en-US" dirty="0"/>
              <a:t>随机变量</a:t>
            </a:r>
          </a:p>
          <a:p>
            <a:r>
              <a:rPr lang="zh-CN" altLang="en-US" dirty="0"/>
              <a:t>随机变量的分布</a:t>
            </a:r>
          </a:p>
          <a:p>
            <a:endParaRPr lang="en-US" altLang="zh-CN" dirty="0"/>
          </a:p>
        </p:txBody>
      </p:sp>
      <p:sp>
        <p:nvSpPr>
          <p:cNvPr id="6" name="灯片编号占位符 5"/>
          <p:cNvSpPr>
            <a:spLocks noGrp="1"/>
          </p:cNvSpPr>
          <p:nvPr>
            <p:ph type="sldNum" sz="quarter" idx="12"/>
          </p:nvPr>
        </p:nvSpPr>
        <p:spPr/>
        <p:txBody>
          <a:bodyPr/>
          <a:lstStyle/>
          <a:p>
            <a:fld id="{0E9D2623-2B24-49E1-9465-8FAF7E6281D5}" type="slidenum">
              <a:rPr lang="en-US" altLang="zh-CN"/>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en-US"/>
              <a:t>随机试验和随机事件</a:t>
            </a:r>
          </a:p>
        </p:txBody>
      </p:sp>
      <p:sp>
        <p:nvSpPr>
          <p:cNvPr id="413699" name="Rectangle 3"/>
          <p:cNvSpPr>
            <a:spLocks noGrp="1" noChangeArrowheads="1"/>
          </p:cNvSpPr>
          <p:nvPr>
            <p:ph idx="1"/>
          </p:nvPr>
        </p:nvSpPr>
        <p:spPr/>
        <p:txBody>
          <a:bodyPr/>
          <a:lstStyle/>
          <a:p>
            <a:r>
              <a:rPr lang="zh-CN" altLang="en-US" sz="2800" dirty="0">
                <a:solidFill>
                  <a:schemeClr val="hlink"/>
                </a:solidFill>
                <a:latin typeface="Times New Roman" pitchFamily="18" charset="0"/>
              </a:rPr>
              <a:t>随机试验</a:t>
            </a:r>
            <a:r>
              <a:rPr lang="zh-CN" altLang="en-US" sz="2800" dirty="0">
                <a:latin typeface="Times New Roman" pitchFamily="18" charset="0"/>
              </a:rPr>
              <a:t>：可在相同条件下重复进行；试验可能结果不止一个，但能确定所有的可能结果；一次试验之前无法确定具体是哪种结果出现。</a:t>
            </a:r>
          </a:p>
          <a:p>
            <a:pPr lvl="1"/>
            <a:r>
              <a:rPr lang="zh-CN" altLang="zh-CN" sz="2400" dirty="0">
                <a:latin typeface="Times New Roman" pitchFamily="18" charset="0"/>
              </a:rPr>
              <a:t>掷一颗骰子，考虑可能出现的点数</a:t>
            </a:r>
            <a:endParaRPr lang="zh-CN" altLang="en-US" sz="2400" dirty="0">
              <a:latin typeface="Times New Roman" pitchFamily="18" charset="0"/>
            </a:endParaRPr>
          </a:p>
          <a:p>
            <a:r>
              <a:rPr lang="zh-CN" altLang="en-US" sz="2800" dirty="0">
                <a:solidFill>
                  <a:schemeClr val="hlink"/>
                </a:solidFill>
                <a:latin typeface="Times New Roman" pitchFamily="18" charset="0"/>
              </a:rPr>
              <a:t>随机事件</a:t>
            </a:r>
            <a:r>
              <a:rPr lang="zh-CN" altLang="en-US" sz="2800" dirty="0">
                <a:latin typeface="Times New Roman" pitchFamily="18" charset="0"/>
              </a:rPr>
              <a:t>：随机试验中可能出现或可能不出现的情况叫“随机事件”</a:t>
            </a:r>
          </a:p>
          <a:p>
            <a:pPr lvl="1"/>
            <a:r>
              <a:rPr lang="zh-CN" altLang="zh-CN" sz="2400" dirty="0">
                <a:latin typeface="Times New Roman" pitchFamily="18" charset="0"/>
              </a:rPr>
              <a:t>掷一颗骰子</a:t>
            </a:r>
            <a:r>
              <a:rPr lang="zh-CN" altLang="en-US" sz="2400" dirty="0">
                <a:latin typeface="Times New Roman" pitchFamily="18" charset="0"/>
              </a:rPr>
              <a:t>，</a:t>
            </a:r>
            <a:r>
              <a:rPr lang="en-US" altLang="zh-CN" sz="2400" dirty="0">
                <a:latin typeface="Times New Roman" pitchFamily="18" charset="0"/>
              </a:rPr>
              <a:t>4</a:t>
            </a:r>
            <a:r>
              <a:rPr lang="zh-CN" altLang="en-US" sz="2400" dirty="0">
                <a:latin typeface="Times New Roman" pitchFamily="18" charset="0"/>
              </a:rPr>
              <a:t>点朝上</a:t>
            </a:r>
          </a:p>
        </p:txBody>
      </p:sp>
      <p:sp>
        <p:nvSpPr>
          <p:cNvPr id="6" name="灯片编号占位符 5"/>
          <p:cNvSpPr>
            <a:spLocks noGrp="1"/>
          </p:cNvSpPr>
          <p:nvPr>
            <p:ph type="sldNum" sz="quarter" idx="12"/>
          </p:nvPr>
        </p:nvSpPr>
        <p:spPr/>
        <p:txBody>
          <a:bodyPr/>
          <a:lstStyle/>
          <a:p>
            <a:fld id="{F7E88037-E2AF-413C-A2AC-57711AB88E9C}" type="slidenum">
              <a:rPr lang="en-US" altLang="zh-CN"/>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提纲</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rgbClr val="336699"/>
                </a:solidFill>
                <a:latin typeface="Calibri" charset="0"/>
                <a:ea typeface="黑体" pitchFamily="49" charset="-122"/>
              </a:rPr>
              <a:t>上一讲及向量空间模型回顾</a:t>
            </a:r>
            <a:endParaRPr lang="en-US" altLang="zh-CN"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rgbClr val="336699"/>
                </a:solidFill>
                <a:latin typeface="Calibri" charset="0"/>
                <a:ea typeface="黑体" pitchFamily="49" charset="-122"/>
              </a:rPr>
              <a:t>基本概率统计知识</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rgbClr val="336699"/>
                </a:solidFill>
                <a:latin typeface="Calibri" charset="0"/>
                <a:ea typeface="黑体" pitchFamily="49" charset="-122"/>
              </a:rPr>
              <a:t>Logistic</a:t>
            </a:r>
            <a:r>
              <a:rPr lang="zh-CN" altLang="en-US" sz="3200" dirty="0" smtClean="0">
                <a:solidFill>
                  <a:srgbClr val="336699"/>
                </a:solidFill>
                <a:latin typeface="Calibri" charset="0"/>
                <a:ea typeface="黑体" pitchFamily="49" charset="-122"/>
              </a:rPr>
              <a:t>回归模型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BIM</a:t>
            </a:r>
            <a:r>
              <a:rPr lang="zh-CN" altLang="en-US" sz="3200" dirty="0" smtClean="0">
                <a:solidFill>
                  <a:srgbClr val="336699"/>
                </a:solidFill>
                <a:latin typeface="Calibri" charset="0"/>
                <a:ea typeface="黑体" pitchFamily="49" charset="-122"/>
              </a:rPr>
              <a:t>模型</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rgbClr val="336699"/>
                </a:solidFill>
                <a:latin typeface="Calibri" charset="0"/>
                <a:ea typeface="黑体" pitchFamily="49" charset="-122"/>
              </a:rPr>
              <a:t>BM25</a:t>
            </a:r>
            <a:r>
              <a:rPr lang="zh-CN" altLang="en-US" sz="3200" dirty="0" smtClean="0">
                <a:solidFill>
                  <a:srgbClr val="336699"/>
                </a:solidFill>
                <a:latin typeface="Calibri" charset="0"/>
                <a:ea typeface="黑体" pitchFamily="49" charset="-122"/>
              </a:rPr>
              <a:t>模型</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a:t>概率和条件概率</a:t>
            </a:r>
          </a:p>
        </p:txBody>
      </p:sp>
      <p:sp>
        <p:nvSpPr>
          <p:cNvPr id="415747" name="Rectangle 3"/>
          <p:cNvSpPr>
            <a:spLocks noGrp="1" noChangeArrowheads="1"/>
          </p:cNvSpPr>
          <p:nvPr>
            <p:ph idx="1"/>
          </p:nvPr>
        </p:nvSpPr>
        <p:spPr/>
        <p:txBody>
          <a:bodyPr/>
          <a:lstStyle/>
          <a:p>
            <a:r>
              <a:rPr lang="zh-CN" altLang="en-US" sz="2800" dirty="0">
                <a:solidFill>
                  <a:schemeClr val="hlink"/>
                </a:solidFill>
                <a:latin typeface="Times New Roman" pitchFamily="18" charset="0"/>
              </a:rPr>
              <a:t>概率</a:t>
            </a:r>
            <a:r>
              <a:rPr lang="zh-CN" altLang="en-US" sz="2800" dirty="0">
                <a:latin typeface="Times New Roman" pitchFamily="18" charset="0"/>
              </a:rPr>
              <a:t>：直观上来看，事件</a:t>
            </a:r>
            <a:r>
              <a:rPr lang="en-US" altLang="zh-CN" sz="2800" dirty="0">
                <a:latin typeface="Times New Roman" pitchFamily="18" charset="0"/>
              </a:rPr>
              <a:t>A</a:t>
            </a:r>
            <a:r>
              <a:rPr lang="zh-CN" altLang="en-US" sz="2800" dirty="0">
                <a:latin typeface="Times New Roman" pitchFamily="18" charset="0"/>
              </a:rPr>
              <a:t>的概率是指事件</a:t>
            </a:r>
            <a:r>
              <a:rPr lang="en-US" altLang="zh-CN" sz="2800" dirty="0">
                <a:latin typeface="Times New Roman" pitchFamily="18" charset="0"/>
              </a:rPr>
              <a:t>A</a:t>
            </a:r>
            <a:r>
              <a:rPr lang="zh-CN" altLang="en-US" sz="2800" dirty="0">
                <a:latin typeface="Times New Roman" pitchFamily="18" charset="0"/>
              </a:rPr>
              <a:t>发生的可能性，记为</a:t>
            </a:r>
            <a:r>
              <a:rPr lang="en-US" altLang="zh-CN" sz="2800" dirty="0">
                <a:latin typeface="Times New Roman" pitchFamily="18" charset="0"/>
              </a:rPr>
              <a:t>P(A)</a:t>
            </a:r>
          </a:p>
          <a:p>
            <a:pPr lvl="1"/>
            <a:r>
              <a:rPr lang="zh-CN" altLang="en-US" sz="2400" dirty="0">
                <a:latin typeface="Times New Roman" pitchFamily="18" charset="0"/>
              </a:rPr>
              <a:t>掷一颗骰子，出现</a:t>
            </a:r>
            <a:r>
              <a:rPr lang="en-US" altLang="zh-CN" sz="2400" dirty="0">
                <a:latin typeface="Times New Roman" pitchFamily="18" charset="0"/>
              </a:rPr>
              <a:t>6</a:t>
            </a:r>
            <a:r>
              <a:rPr lang="zh-CN" altLang="en-US" sz="2400" dirty="0">
                <a:latin typeface="Times New Roman" pitchFamily="18" charset="0"/>
              </a:rPr>
              <a:t>点的概率为多少？</a:t>
            </a:r>
          </a:p>
          <a:p>
            <a:r>
              <a:rPr lang="zh-CN" altLang="en-US" sz="2800" dirty="0">
                <a:solidFill>
                  <a:schemeClr val="hlink"/>
                </a:solidFill>
                <a:latin typeface="Times New Roman" pitchFamily="18" charset="0"/>
              </a:rPr>
              <a:t>条件概率</a:t>
            </a:r>
            <a:r>
              <a:rPr lang="zh-CN" altLang="en-US" sz="2800" dirty="0">
                <a:latin typeface="Times New Roman" pitchFamily="18" charset="0"/>
              </a:rPr>
              <a:t>：已知事件</a:t>
            </a:r>
            <a:r>
              <a:rPr lang="en-US" altLang="zh-CN" sz="2800" dirty="0">
                <a:latin typeface="Times New Roman" pitchFamily="18" charset="0"/>
              </a:rPr>
              <a:t>A</a:t>
            </a:r>
            <a:r>
              <a:rPr lang="zh-CN" altLang="en-US" sz="2800" dirty="0">
                <a:latin typeface="Times New Roman" pitchFamily="18" charset="0"/>
              </a:rPr>
              <a:t>发生的条件下，事件</a:t>
            </a:r>
            <a:r>
              <a:rPr lang="en-US" altLang="zh-CN" sz="2800" dirty="0">
                <a:latin typeface="Times New Roman" pitchFamily="18" charset="0"/>
              </a:rPr>
              <a:t>B</a:t>
            </a:r>
            <a:r>
              <a:rPr lang="zh-CN" altLang="en-US" sz="2800" dirty="0">
                <a:latin typeface="Times New Roman" pitchFamily="18" charset="0"/>
              </a:rPr>
              <a:t>发生的概率称为</a:t>
            </a:r>
            <a:r>
              <a:rPr lang="en-US" altLang="zh-CN" sz="2800" dirty="0">
                <a:latin typeface="Times New Roman" pitchFamily="18" charset="0"/>
              </a:rPr>
              <a:t>A</a:t>
            </a:r>
            <a:r>
              <a:rPr lang="zh-CN" altLang="en-US" sz="2800" dirty="0">
                <a:latin typeface="Times New Roman" pitchFamily="18" charset="0"/>
              </a:rPr>
              <a:t>条件下</a:t>
            </a:r>
            <a:r>
              <a:rPr lang="en-US" altLang="zh-CN" sz="2800" dirty="0">
                <a:latin typeface="Times New Roman" pitchFamily="18" charset="0"/>
              </a:rPr>
              <a:t>B</a:t>
            </a:r>
            <a:r>
              <a:rPr lang="zh-CN" altLang="en-US" sz="2800" dirty="0">
                <a:latin typeface="Times New Roman" pitchFamily="18" charset="0"/>
              </a:rPr>
              <a:t>的条件概率，记作</a:t>
            </a:r>
            <a:r>
              <a:rPr lang="en-US" altLang="zh-CN" sz="2800" dirty="0">
                <a:latin typeface="Times New Roman" pitchFamily="18" charset="0"/>
              </a:rPr>
              <a:t>P(B|A)</a:t>
            </a:r>
          </a:p>
          <a:p>
            <a:pPr lvl="1"/>
            <a:r>
              <a:rPr lang="en-US" altLang="zh-CN" sz="2400" dirty="0">
                <a:latin typeface="Times New Roman" pitchFamily="18" charset="0"/>
              </a:rPr>
              <a:t>30</a:t>
            </a:r>
            <a:r>
              <a:rPr lang="zh-CN" altLang="en-US" sz="2400" dirty="0">
                <a:latin typeface="Times New Roman" pitchFamily="18" charset="0"/>
              </a:rPr>
              <a:t>颗红球和</a:t>
            </a:r>
            <a:r>
              <a:rPr lang="en-US" altLang="zh-CN" sz="2400" dirty="0">
                <a:latin typeface="Times New Roman" pitchFamily="18" charset="0"/>
              </a:rPr>
              <a:t>40</a:t>
            </a:r>
            <a:r>
              <a:rPr lang="zh-CN" altLang="en-US" sz="2400" dirty="0">
                <a:latin typeface="Times New Roman" pitchFamily="18" charset="0"/>
              </a:rPr>
              <a:t>颗黑球放在一块，请问第一次抽取为红球的情况下第二次抽取黑球的概率？</a:t>
            </a:r>
          </a:p>
        </p:txBody>
      </p:sp>
      <p:sp>
        <p:nvSpPr>
          <p:cNvPr id="6" name="灯片编号占位符 5"/>
          <p:cNvSpPr>
            <a:spLocks noGrp="1"/>
          </p:cNvSpPr>
          <p:nvPr>
            <p:ph type="sldNum" sz="quarter" idx="12"/>
          </p:nvPr>
        </p:nvSpPr>
        <p:spPr/>
        <p:txBody>
          <a:bodyPr/>
          <a:lstStyle/>
          <a:p>
            <a:fld id="{1E2295AC-2EBB-4DD6-A15A-2051FDAA0DB0}" type="slidenum">
              <a:rPr lang="en-US" altLang="zh-CN"/>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3600" dirty="0"/>
              <a:t>乘法公式、全概率公式和贝叶斯公式</a:t>
            </a:r>
          </a:p>
        </p:txBody>
      </p:sp>
      <p:graphicFrame>
        <p:nvGraphicFramePr>
          <p:cNvPr id="417796" name="Object 4"/>
          <p:cNvGraphicFramePr>
            <a:graphicFrameLocks noChangeAspect="1"/>
          </p:cNvGraphicFramePr>
          <p:nvPr>
            <p:ph idx="1"/>
          </p:nvPr>
        </p:nvGraphicFramePr>
        <p:xfrm>
          <a:off x="2843808" y="3861048"/>
          <a:ext cx="2320758" cy="652114"/>
        </p:xfrm>
        <a:graphic>
          <a:graphicData uri="http://schemas.openxmlformats.org/presentationml/2006/ole">
            <p:oleObj spid="_x0000_s1084418" name="Equation" r:id="rId5" imgW="1536480" imgH="431640" progId="">
              <p:embed/>
            </p:oleObj>
          </a:graphicData>
        </a:graphic>
      </p:graphicFrame>
      <p:sp>
        <p:nvSpPr>
          <p:cNvPr id="8" name="灯片编号占位符 7"/>
          <p:cNvSpPr>
            <a:spLocks noGrp="1"/>
          </p:cNvSpPr>
          <p:nvPr>
            <p:ph type="sldNum" sz="quarter" idx="12"/>
          </p:nvPr>
        </p:nvSpPr>
        <p:spPr/>
        <p:txBody>
          <a:bodyPr/>
          <a:lstStyle/>
          <a:p>
            <a:fld id="{7E6266C7-FDF7-408F-B145-045572869F62}" type="slidenum">
              <a:rPr lang="en-US" altLang="zh-CN"/>
              <a:pPr/>
              <a:t>21</a:t>
            </a:fld>
            <a:endParaRPr lang="en-US" altLang="zh-CN"/>
          </a:p>
        </p:txBody>
      </p:sp>
      <p:sp>
        <p:nvSpPr>
          <p:cNvPr id="417795" name="Rectangle 3"/>
          <p:cNvSpPr>
            <a:spLocks noGrp="1" noChangeArrowheads="1"/>
          </p:cNvSpPr>
          <p:nvPr>
            <p:ph type="body" sz="half" idx="4294967295"/>
          </p:nvPr>
        </p:nvSpPr>
        <p:spPr>
          <a:xfrm>
            <a:off x="467544" y="1772816"/>
            <a:ext cx="7205663" cy="4321175"/>
          </a:xfrm>
        </p:spPr>
        <p:txBody>
          <a:bodyPr/>
          <a:lstStyle/>
          <a:p>
            <a:r>
              <a:rPr lang="zh-CN" altLang="en-US" sz="2800" dirty="0">
                <a:solidFill>
                  <a:schemeClr val="hlink"/>
                </a:solidFill>
              </a:rPr>
              <a:t>乘法</a:t>
            </a:r>
            <a:r>
              <a:rPr lang="zh-CN" altLang="en-US" sz="2800" dirty="0"/>
              <a:t>公式：</a:t>
            </a:r>
          </a:p>
          <a:p>
            <a:pPr lvl="1"/>
            <a:r>
              <a:rPr lang="en-US" altLang="zh-CN" sz="2400" dirty="0">
                <a:latin typeface="Times New Roman" pitchFamily="18" charset="0"/>
              </a:rPr>
              <a:t>P(AB)</a:t>
            </a:r>
            <a:r>
              <a:rPr lang="zh-CN" altLang="en-US" sz="2400" dirty="0">
                <a:latin typeface="Times New Roman" pitchFamily="18" charset="0"/>
              </a:rPr>
              <a:t>＝</a:t>
            </a:r>
            <a:r>
              <a:rPr lang="en-US" altLang="zh-CN" sz="2400" dirty="0">
                <a:latin typeface="Times New Roman" pitchFamily="18" charset="0"/>
              </a:rPr>
              <a:t>P(A)P(B|A)</a:t>
            </a:r>
          </a:p>
          <a:p>
            <a:pPr lvl="1"/>
            <a:r>
              <a:rPr lang="en-US" altLang="zh-CN" sz="2400" dirty="0">
                <a:latin typeface="Times New Roman" pitchFamily="18" charset="0"/>
              </a:rPr>
              <a:t>P(A</a:t>
            </a:r>
            <a:r>
              <a:rPr lang="en-US" altLang="zh-CN" sz="2400" baseline="-25000" dirty="0">
                <a:latin typeface="Times New Roman" pitchFamily="18" charset="0"/>
              </a:rPr>
              <a:t>1</a:t>
            </a:r>
            <a:r>
              <a:rPr lang="en-US" altLang="zh-CN" sz="2400" dirty="0">
                <a:latin typeface="Times New Roman" pitchFamily="18" charset="0"/>
              </a:rPr>
              <a:t>A</a:t>
            </a:r>
            <a:r>
              <a:rPr lang="en-US" altLang="zh-CN" sz="2400" baseline="-25000" dirty="0">
                <a:latin typeface="Times New Roman" pitchFamily="18" charset="0"/>
              </a:rPr>
              <a:t>2</a:t>
            </a:r>
            <a:r>
              <a:rPr lang="en-US" altLang="zh-CN" sz="2400" dirty="0">
                <a:latin typeface="Times New Roman" pitchFamily="18" charset="0"/>
              </a:rPr>
              <a:t>…A</a:t>
            </a:r>
            <a:r>
              <a:rPr lang="en-US" altLang="zh-CN" sz="2400" baseline="-25000" dirty="0">
                <a:latin typeface="Times New Roman" pitchFamily="18" charset="0"/>
              </a:rPr>
              <a:t>n</a:t>
            </a:r>
            <a:r>
              <a:rPr lang="en-US" altLang="zh-CN" sz="2400" dirty="0">
                <a:latin typeface="Times New Roman" pitchFamily="18" charset="0"/>
              </a:rPr>
              <a:t>)</a:t>
            </a:r>
            <a:r>
              <a:rPr lang="zh-CN" altLang="en-US" sz="2400" dirty="0">
                <a:latin typeface="Times New Roman" pitchFamily="18" charset="0"/>
              </a:rPr>
              <a:t>＝</a:t>
            </a:r>
            <a:r>
              <a:rPr lang="en-US" altLang="zh-CN" sz="2400" dirty="0">
                <a:latin typeface="Times New Roman" pitchFamily="18" charset="0"/>
              </a:rPr>
              <a:t>P(A</a:t>
            </a:r>
            <a:r>
              <a:rPr lang="en-US" altLang="zh-CN" sz="2400" baseline="-25000" dirty="0">
                <a:latin typeface="Times New Roman" pitchFamily="18" charset="0"/>
              </a:rPr>
              <a:t>1</a:t>
            </a:r>
            <a:r>
              <a:rPr lang="en-US" altLang="zh-CN" sz="2400" dirty="0">
                <a:latin typeface="Times New Roman" pitchFamily="18" charset="0"/>
              </a:rPr>
              <a:t>)P(A</a:t>
            </a:r>
            <a:r>
              <a:rPr lang="en-US" altLang="zh-CN" sz="2400" baseline="-25000" dirty="0">
                <a:latin typeface="Times New Roman" pitchFamily="18" charset="0"/>
              </a:rPr>
              <a:t>2</a:t>
            </a:r>
            <a:r>
              <a:rPr lang="en-US" altLang="zh-CN" sz="2400"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)...P(A</a:t>
            </a:r>
            <a:r>
              <a:rPr lang="en-US" altLang="zh-CN" sz="2400" baseline="-25000" dirty="0">
                <a:latin typeface="Times New Roman" pitchFamily="18" charset="0"/>
              </a:rPr>
              <a:t>n</a:t>
            </a:r>
            <a:r>
              <a:rPr lang="en-US" altLang="zh-CN" sz="2400"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…A</a:t>
            </a:r>
            <a:r>
              <a:rPr lang="en-US" altLang="zh-CN" sz="2400" baseline="-25000" dirty="0">
                <a:latin typeface="Times New Roman" pitchFamily="18" charset="0"/>
              </a:rPr>
              <a:t>n</a:t>
            </a:r>
            <a:r>
              <a:rPr lang="zh-CN" altLang="en-US" sz="2400" baseline="-25000" dirty="0">
                <a:latin typeface="Times New Roman" pitchFamily="18" charset="0"/>
              </a:rPr>
              <a:t>－</a:t>
            </a:r>
            <a:r>
              <a:rPr lang="en-US" altLang="zh-CN" sz="2400" baseline="-25000" dirty="0">
                <a:latin typeface="Times New Roman" pitchFamily="18" charset="0"/>
              </a:rPr>
              <a:t>1</a:t>
            </a:r>
            <a:r>
              <a:rPr lang="en-US" altLang="zh-CN" sz="2400" dirty="0">
                <a:latin typeface="Times New Roman" pitchFamily="18" charset="0"/>
              </a:rPr>
              <a:t>)</a:t>
            </a:r>
          </a:p>
          <a:p>
            <a:r>
              <a:rPr lang="zh-CN" altLang="en-US" sz="2800" dirty="0">
                <a:solidFill>
                  <a:schemeClr val="hlink"/>
                </a:solidFill>
                <a:latin typeface="Times New Roman" pitchFamily="18" charset="0"/>
              </a:rPr>
              <a:t>全概率</a:t>
            </a:r>
            <a:r>
              <a:rPr lang="zh-CN" altLang="en-US" sz="2800" dirty="0">
                <a:latin typeface="Times New Roman" pitchFamily="18" charset="0"/>
              </a:rPr>
              <a:t>公式：</a:t>
            </a:r>
            <a:r>
              <a:rPr lang="en-US" altLang="zh-CN" sz="2800"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a:t>
            </a:r>
            <a:r>
              <a:rPr lang="en-US" altLang="zh-CN" sz="2800" baseline="-25000" dirty="0">
                <a:latin typeface="Times New Roman" pitchFamily="18" charset="0"/>
              </a:rPr>
              <a:t>n</a:t>
            </a:r>
            <a:r>
              <a:rPr lang="zh-CN" altLang="en-US" sz="2800" dirty="0">
                <a:latin typeface="Times New Roman" pitchFamily="18" charset="0"/>
              </a:rPr>
              <a:t>是整个样本空间的一个划分</a:t>
            </a:r>
          </a:p>
          <a:p>
            <a:endParaRPr lang="zh-CN" altLang="en-US" sz="2800" dirty="0">
              <a:latin typeface="Times New Roman" pitchFamily="18" charset="0"/>
            </a:endParaRPr>
          </a:p>
          <a:p>
            <a:r>
              <a:rPr lang="zh-CN" altLang="en-US" sz="2800" dirty="0">
                <a:solidFill>
                  <a:schemeClr val="hlink"/>
                </a:solidFill>
                <a:latin typeface="Times New Roman" pitchFamily="18" charset="0"/>
              </a:rPr>
              <a:t>贝叶斯</a:t>
            </a:r>
            <a:r>
              <a:rPr lang="zh-CN" altLang="en-US" sz="2800" dirty="0">
                <a:latin typeface="Times New Roman" pitchFamily="18" charset="0"/>
              </a:rPr>
              <a:t>公式： </a:t>
            </a:r>
            <a:r>
              <a:rPr lang="en-US" altLang="zh-CN" sz="2800"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a:t>
            </a:r>
            <a:r>
              <a:rPr lang="en-US" altLang="zh-CN" sz="2800" baseline="-25000" dirty="0">
                <a:latin typeface="Times New Roman" pitchFamily="18" charset="0"/>
              </a:rPr>
              <a:t>n</a:t>
            </a:r>
            <a:r>
              <a:rPr lang="zh-CN" altLang="en-US" sz="2800" dirty="0">
                <a:latin typeface="Times New Roman" pitchFamily="18" charset="0"/>
              </a:rPr>
              <a:t>是整个样本空间的一个划分</a:t>
            </a:r>
          </a:p>
          <a:p>
            <a:pPr>
              <a:buFont typeface="Wingdings" pitchFamily="2" charset="2"/>
              <a:buNone/>
            </a:pPr>
            <a:endParaRPr lang="zh-CN" altLang="en-US" sz="2800" dirty="0">
              <a:latin typeface="Times New Roman" pitchFamily="18" charset="0"/>
            </a:endParaRPr>
          </a:p>
        </p:txBody>
      </p:sp>
      <p:graphicFrame>
        <p:nvGraphicFramePr>
          <p:cNvPr id="417798" name="Object 6"/>
          <p:cNvGraphicFramePr>
            <a:graphicFrameLocks noChangeAspect="1"/>
          </p:cNvGraphicFramePr>
          <p:nvPr>
            <p:ph sz="quarter" idx="4294967295"/>
          </p:nvPr>
        </p:nvGraphicFramePr>
        <p:xfrm>
          <a:off x="2843808" y="5373216"/>
          <a:ext cx="4392612" cy="1081088"/>
        </p:xfrm>
        <a:graphic>
          <a:graphicData uri="http://schemas.openxmlformats.org/presentationml/2006/ole">
            <p:oleObj spid="_x0000_s1084419" name="Equation" r:id="rId6" imgW="2577960" imgH="63468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dissolve">
                                      <p:cBhvr>
                                        <p:cTn id="7" dur="500"/>
                                        <p:tgtEl>
                                          <p:spTgt spid="4177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17798"/>
                                        </p:tgtEl>
                                        <p:attrNameLst>
                                          <p:attrName>style.visibility</p:attrName>
                                        </p:attrNameLst>
                                      </p:cBhvr>
                                      <p:to>
                                        <p:strVal val="visible"/>
                                      </p:to>
                                    </p:set>
                                    <p:animEffect transition="in" filter="box(out)">
                                      <p:cBhvr>
                                        <p:cTn id="12" dur="500"/>
                                        <p:tgtEl>
                                          <p:spTgt spid="417798"/>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C5537AC-1F5E-4F54-A164-68FD9A992620}" type="slidenum">
              <a:rPr lang="en-US" altLang="zh-CN"/>
              <a:pPr/>
              <a:t>22</a:t>
            </a:fld>
            <a:endParaRPr lang="en-US" altLang="zh-CN"/>
          </a:p>
        </p:txBody>
      </p:sp>
      <p:sp>
        <p:nvSpPr>
          <p:cNvPr id="421890" name="Rectangle 2"/>
          <p:cNvSpPr>
            <a:spLocks noGrp="1" noChangeArrowheads="1"/>
          </p:cNvSpPr>
          <p:nvPr>
            <p:ph type="title"/>
          </p:nvPr>
        </p:nvSpPr>
        <p:spPr/>
        <p:txBody>
          <a:bodyPr/>
          <a:lstStyle/>
          <a:p>
            <a:r>
              <a:rPr lang="zh-CN" altLang="en-US"/>
              <a:t>事件的独立性</a:t>
            </a:r>
          </a:p>
        </p:txBody>
      </p:sp>
      <p:sp>
        <p:nvSpPr>
          <p:cNvPr id="421891" name="Rectangle 3"/>
          <p:cNvSpPr>
            <a:spLocks noGrp="1" noChangeArrowheads="1"/>
          </p:cNvSpPr>
          <p:nvPr>
            <p:ph type="body" idx="1"/>
          </p:nvPr>
        </p:nvSpPr>
        <p:spPr>
          <a:xfrm>
            <a:off x="1187450" y="2205038"/>
            <a:ext cx="7772400" cy="3617912"/>
          </a:xfrm>
        </p:spPr>
        <p:txBody>
          <a:bodyPr/>
          <a:lstStyle/>
          <a:p>
            <a:pPr>
              <a:lnSpc>
                <a:spcPct val="90000"/>
              </a:lnSpc>
            </a:pPr>
            <a:r>
              <a:rPr lang="zh-CN" altLang="en-US" sz="2800">
                <a:latin typeface="Times New Roman" pitchFamily="18" charset="0"/>
              </a:rPr>
              <a:t>两事件</a:t>
            </a:r>
            <a:r>
              <a:rPr lang="zh-CN" altLang="en-US" sz="2800">
                <a:solidFill>
                  <a:schemeClr val="hlink"/>
                </a:solidFill>
                <a:latin typeface="Times New Roman" pitchFamily="18" charset="0"/>
              </a:rPr>
              <a:t>独立</a:t>
            </a:r>
            <a:r>
              <a:rPr lang="zh-CN" altLang="en-US" sz="2800">
                <a:latin typeface="Times New Roman" pitchFamily="18" charset="0"/>
              </a:rPr>
              <a:t>：事件</a:t>
            </a:r>
            <a:r>
              <a:rPr lang="en-US" altLang="zh-CN" sz="2800">
                <a:latin typeface="Times New Roman" pitchFamily="18" charset="0"/>
              </a:rPr>
              <a:t>A</a:t>
            </a:r>
            <a:r>
              <a:rPr lang="zh-CN" altLang="en-US" sz="2800">
                <a:latin typeface="Times New Roman" pitchFamily="18" charset="0"/>
              </a:rPr>
              <a:t>、</a:t>
            </a:r>
            <a:r>
              <a:rPr lang="en-US" altLang="zh-CN" sz="2800">
                <a:latin typeface="Times New Roman" pitchFamily="18" charset="0"/>
              </a:rPr>
              <a:t>B</a:t>
            </a:r>
            <a:r>
              <a:rPr lang="zh-CN" altLang="en-US" sz="2800">
                <a:latin typeface="Times New Roman" pitchFamily="18" charset="0"/>
              </a:rPr>
              <a:t>，若</a:t>
            </a:r>
            <a:r>
              <a:rPr lang="en-US" altLang="zh-CN" sz="2800">
                <a:latin typeface="Times New Roman" pitchFamily="18" charset="0"/>
              </a:rPr>
              <a:t>P(AB)=P(A)P(B)</a:t>
            </a:r>
            <a:r>
              <a:rPr lang="zh-CN" altLang="en-US" sz="2800">
                <a:latin typeface="Times New Roman" pitchFamily="18" charset="0"/>
              </a:rPr>
              <a:t>，则称</a:t>
            </a:r>
            <a:r>
              <a:rPr lang="en-US" altLang="zh-CN" sz="2800">
                <a:latin typeface="Times New Roman" pitchFamily="18" charset="0"/>
              </a:rPr>
              <a:t>A </a:t>
            </a:r>
            <a:r>
              <a:rPr lang="zh-CN" altLang="en-US" sz="2800">
                <a:latin typeface="Times New Roman" pitchFamily="18" charset="0"/>
              </a:rPr>
              <a:t>、</a:t>
            </a:r>
            <a:r>
              <a:rPr lang="en-US" altLang="zh-CN" sz="2800">
                <a:latin typeface="Times New Roman" pitchFamily="18" charset="0"/>
              </a:rPr>
              <a:t>B</a:t>
            </a:r>
            <a:r>
              <a:rPr lang="zh-CN" altLang="en-US" sz="2800">
                <a:latin typeface="Times New Roman" pitchFamily="18" charset="0"/>
              </a:rPr>
              <a:t>独立</a:t>
            </a:r>
          </a:p>
          <a:p>
            <a:pPr>
              <a:lnSpc>
                <a:spcPct val="90000"/>
              </a:lnSpc>
            </a:pPr>
            <a:r>
              <a:rPr lang="zh-CN" altLang="en-US" sz="2800">
                <a:latin typeface="Times New Roman" pitchFamily="18" charset="0"/>
              </a:rPr>
              <a:t>三事件</a:t>
            </a:r>
            <a:r>
              <a:rPr lang="zh-CN" altLang="en-US" sz="2800">
                <a:solidFill>
                  <a:schemeClr val="hlink"/>
                </a:solidFill>
                <a:latin typeface="Times New Roman" pitchFamily="18" charset="0"/>
              </a:rPr>
              <a:t>独立</a:t>
            </a:r>
            <a:r>
              <a:rPr lang="zh-CN" altLang="en-US" sz="2800">
                <a:latin typeface="Times New Roman" pitchFamily="18" charset="0"/>
              </a:rPr>
              <a:t>：事件</a:t>
            </a:r>
            <a:r>
              <a:rPr lang="en-US" altLang="zh-CN" sz="2800">
                <a:latin typeface="Times New Roman" pitchFamily="18" charset="0"/>
              </a:rPr>
              <a:t>A B C</a:t>
            </a:r>
            <a:r>
              <a:rPr lang="zh-CN" altLang="en-US" sz="2800">
                <a:latin typeface="Times New Roman" pitchFamily="18" charset="0"/>
              </a:rPr>
              <a:t>，若满足</a:t>
            </a:r>
            <a:r>
              <a:rPr lang="en-US" altLang="zh-CN" sz="2800">
                <a:latin typeface="Times New Roman" pitchFamily="18" charset="0"/>
              </a:rPr>
              <a:t>P(AB)=P(A)P(B), P(AC)=P(A)P(C),P(BC)=P(B)P(C), P(ABC)=P(A)P(B)P(C)</a:t>
            </a:r>
            <a:r>
              <a:rPr lang="zh-CN" altLang="en-US" sz="2800">
                <a:latin typeface="Times New Roman" pitchFamily="18" charset="0"/>
              </a:rPr>
              <a:t>，则称</a:t>
            </a:r>
            <a:r>
              <a:rPr lang="en-US" altLang="zh-CN" sz="2800">
                <a:latin typeface="Times New Roman" pitchFamily="18" charset="0"/>
              </a:rPr>
              <a:t>A</a:t>
            </a:r>
            <a:r>
              <a:rPr lang="zh-CN" altLang="en-US" sz="2800">
                <a:latin typeface="Times New Roman" pitchFamily="18" charset="0"/>
              </a:rPr>
              <a:t>、</a:t>
            </a:r>
            <a:r>
              <a:rPr lang="en-US" altLang="zh-CN" sz="2800">
                <a:latin typeface="Times New Roman" pitchFamily="18" charset="0"/>
              </a:rPr>
              <a:t>B</a:t>
            </a:r>
            <a:r>
              <a:rPr lang="zh-CN" altLang="en-US" sz="2800">
                <a:latin typeface="Times New Roman" pitchFamily="18" charset="0"/>
              </a:rPr>
              <a:t>、</a:t>
            </a:r>
            <a:r>
              <a:rPr lang="en-US" altLang="zh-CN" sz="2800">
                <a:latin typeface="Times New Roman" pitchFamily="18" charset="0"/>
              </a:rPr>
              <a:t>C</a:t>
            </a:r>
            <a:r>
              <a:rPr lang="zh-CN" altLang="en-US" sz="2800">
                <a:latin typeface="Times New Roman" pitchFamily="18" charset="0"/>
              </a:rPr>
              <a:t>独立</a:t>
            </a:r>
          </a:p>
          <a:p>
            <a:pPr>
              <a:lnSpc>
                <a:spcPct val="90000"/>
              </a:lnSpc>
            </a:pPr>
            <a:r>
              <a:rPr lang="zh-CN" altLang="en-US" sz="2800">
                <a:latin typeface="Times New Roman" pitchFamily="18" charset="0"/>
              </a:rPr>
              <a:t>多事件</a:t>
            </a:r>
            <a:r>
              <a:rPr lang="zh-CN" altLang="en-US" sz="2800">
                <a:solidFill>
                  <a:schemeClr val="hlink"/>
                </a:solidFill>
                <a:latin typeface="Times New Roman" pitchFamily="18" charset="0"/>
              </a:rPr>
              <a:t>独立</a:t>
            </a:r>
            <a:r>
              <a:rPr lang="zh-CN" altLang="en-US" sz="2800">
                <a:latin typeface="Times New Roman" pitchFamily="18" charset="0"/>
              </a:rPr>
              <a:t>：两两独立、三三独立、四四独立</a:t>
            </a:r>
            <a:r>
              <a:rPr lang="en-US" altLang="zh-CN" sz="2800">
                <a:latin typeface="Times New Roman" pitchFamily="18"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en-US" dirty="0"/>
              <a:t>随机变量</a:t>
            </a:r>
          </a:p>
        </p:txBody>
      </p:sp>
      <p:sp>
        <p:nvSpPr>
          <p:cNvPr id="423939" name="Rectangle 3"/>
          <p:cNvSpPr>
            <a:spLocks noGrp="1" noChangeArrowheads="1"/>
          </p:cNvSpPr>
          <p:nvPr>
            <p:ph idx="1"/>
          </p:nvPr>
        </p:nvSpPr>
        <p:spPr/>
        <p:txBody>
          <a:bodyPr/>
          <a:lstStyle/>
          <a:p>
            <a:r>
              <a:rPr lang="zh-CN" altLang="en-US"/>
              <a:t>随机变量：若随机试验的各种可能的结果都能用一个 变量的取值（或范围）来表示，则称这个变量为</a:t>
            </a:r>
            <a:r>
              <a:rPr lang="zh-CN" altLang="en-US">
                <a:solidFill>
                  <a:srgbClr val="FF0000"/>
                </a:solidFill>
              </a:rPr>
              <a:t>随机变量</a:t>
            </a:r>
            <a:r>
              <a:rPr lang="zh-CN" altLang="en-US"/>
              <a:t>，常用</a:t>
            </a:r>
            <a:r>
              <a:rPr lang="en-US" altLang="zh-CN">
                <a:latin typeface="Times New Roman" pitchFamily="18" charset="0"/>
              </a:rPr>
              <a:t>X</a:t>
            </a:r>
            <a:r>
              <a:rPr lang="zh-CN" altLang="en-US">
                <a:latin typeface="Times New Roman" pitchFamily="18" charset="0"/>
              </a:rPr>
              <a:t>、</a:t>
            </a:r>
            <a:r>
              <a:rPr lang="en-US" altLang="zh-CN">
                <a:latin typeface="Times New Roman" pitchFamily="18" charset="0"/>
              </a:rPr>
              <a:t>Y</a:t>
            </a:r>
            <a:r>
              <a:rPr lang="zh-CN" altLang="en-US">
                <a:latin typeface="Times New Roman" pitchFamily="18" charset="0"/>
              </a:rPr>
              <a:t>、</a:t>
            </a:r>
            <a:r>
              <a:rPr lang="en-US" altLang="zh-CN">
                <a:latin typeface="Times New Roman" pitchFamily="18" charset="0"/>
              </a:rPr>
              <a:t>Z</a:t>
            </a:r>
            <a:r>
              <a:rPr lang="zh-CN" altLang="en-US"/>
              <a:t>来表示</a:t>
            </a:r>
          </a:p>
          <a:p>
            <a:pPr lvl="1"/>
            <a:r>
              <a:rPr lang="en-US" altLang="zh-CN">
                <a:latin typeface="Times New Roman" pitchFamily="18" charset="0"/>
              </a:rPr>
              <a:t>(</a:t>
            </a:r>
            <a:r>
              <a:rPr lang="zh-CN" altLang="en-US">
                <a:latin typeface="Times New Roman" pitchFamily="18" charset="0"/>
              </a:rPr>
              <a:t>离散型随机变量</a:t>
            </a:r>
            <a:r>
              <a:rPr lang="en-US" altLang="zh-CN">
                <a:latin typeface="Times New Roman" pitchFamily="18" charset="0"/>
              </a:rPr>
              <a:t>)</a:t>
            </a:r>
            <a:r>
              <a:rPr lang="zh-CN" altLang="en-US">
                <a:latin typeface="Times New Roman" pitchFamily="18" charset="0"/>
              </a:rPr>
              <a:t>：</a:t>
            </a:r>
            <a:r>
              <a:rPr lang="zh-CN" altLang="zh-CN">
                <a:latin typeface="Times New Roman" pitchFamily="18" charset="0"/>
              </a:rPr>
              <a:t>掷一颗骰子，可能出现的点数</a:t>
            </a:r>
            <a:r>
              <a:rPr lang="en-US" altLang="zh-CN">
                <a:latin typeface="Times New Roman" pitchFamily="18" charset="0"/>
              </a:rPr>
              <a:t>X (</a:t>
            </a:r>
            <a:r>
              <a:rPr lang="zh-CN" altLang="en-US">
                <a:latin typeface="Times New Roman" pitchFamily="18" charset="0"/>
              </a:rPr>
              <a:t>可能取值</a:t>
            </a:r>
            <a:r>
              <a:rPr lang="en-US" altLang="zh-CN">
                <a:latin typeface="Times New Roman" pitchFamily="18" charset="0"/>
              </a:rPr>
              <a:t>1</a:t>
            </a:r>
            <a:r>
              <a:rPr lang="zh-CN" altLang="en-US">
                <a:latin typeface="Times New Roman" pitchFamily="18" charset="0"/>
              </a:rPr>
              <a:t>、</a:t>
            </a:r>
            <a:r>
              <a:rPr lang="en-US" altLang="zh-CN">
                <a:latin typeface="Times New Roman" pitchFamily="18" charset="0"/>
              </a:rPr>
              <a:t>2</a:t>
            </a:r>
            <a:r>
              <a:rPr lang="zh-CN" altLang="en-US">
                <a:latin typeface="Times New Roman" pitchFamily="18" charset="0"/>
              </a:rPr>
              <a:t>、</a:t>
            </a:r>
            <a:r>
              <a:rPr lang="en-US" altLang="zh-CN">
                <a:latin typeface="Times New Roman" pitchFamily="18" charset="0"/>
              </a:rPr>
              <a:t>3</a:t>
            </a:r>
            <a:r>
              <a:rPr lang="zh-CN" altLang="en-US">
                <a:latin typeface="Times New Roman" pitchFamily="18" charset="0"/>
              </a:rPr>
              <a:t>、</a:t>
            </a:r>
            <a:r>
              <a:rPr lang="en-US" altLang="zh-CN">
                <a:latin typeface="Times New Roman" pitchFamily="18" charset="0"/>
              </a:rPr>
              <a:t>4</a:t>
            </a:r>
            <a:r>
              <a:rPr lang="zh-CN" altLang="en-US">
                <a:latin typeface="Times New Roman" pitchFamily="18" charset="0"/>
              </a:rPr>
              <a:t>、</a:t>
            </a:r>
            <a:r>
              <a:rPr lang="en-US" altLang="zh-CN">
                <a:latin typeface="Times New Roman" pitchFamily="18" charset="0"/>
              </a:rPr>
              <a:t>5</a:t>
            </a:r>
            <a:r>
              <a:rPr lang="zh-CN" altLang="en-US">
                <a:latin typeface="Times New Roman" pitchFamily="18" charset="0"/>
              </a:rPr>
              <a:t>、</a:t>
            </a:r>
            <a:r>
              <a:rPr lang="en-US" altLang="zh-CN">
                <a:latin typeface="Times New Roman" pitchFamily="18" charset="0"/>
              </a:rPr>
              <a:t>6)</a:t>
            </a:r>
          </a:p>
          <a:p>
            <a:pPr lvl="1"/>
            <a:r>
              <a:rPr lang="en-US" altLang="zh-CN">
                <a:latin typeface="Times New Roman" pitchFamily="18" charset="0"/>
              </a:rPr>
              <a:t>(</a:t>
            </a:r>
            <a:r>
              <a:rPr lang="zh-CN" altLang="en-US">
                <a:latin typeface="Times New Roman" pitchFamily="18" charset="0"/>
              </a:rPr>
              <a:t>连续型随机变量</a:t>
            </a:r>
            <a:r>
              <a:rPr lang="en-US" altLang="zh-CN">
                <a:latin typeface="Times New Roman" pitchFamily="18" charset="0"/>
              </a:rPr>
              <a:t>)</a:t>
            </a:r>
            <a:r>
              <a:rPr lang="zh-CN" altLang="en-US">
                <a:latin typeface="Times New Roman" pitchFamily="18" charset="0"/>
              </a:rPr>
              <a:t>：北京地区的温度</a:t>
            </a:r>
            <a:r>
              <a:rPr lang="en-US" altLang="zh-CN">
                <a:latin typeface="Times New Roman" pitchFamily="18" charset="0"/>
              </a:rPr>
              <a:t>(-15~45)</a:t>
            </a:r>
          </a:p>
          <a:p>
            <a:pPr lvl="1"/>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p>
            <a:fld id="{3F9AFF3E-5728-4158-9B2D-BD580613FF77}" type="slidenum">
              <a:rPr lang="en-US" altLang="zh-CN"/>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2"/>
          <p:cNvSpPr>
            <a:spLocks noChangeArrowheads="1"/>
          </p:cNvSpPr>
          <p:nvPr/>
        </p:nvSpPr>
        <p:spPr bwMode="gray">
          <a:xfrm>
            <a:off x="2514600" y="2271713"/>
            <a:ext cx="2743200" cy="2743200"/>
          </a:xfrm>
          <a:prstGeom prst="ellipse">
            <a:avLst/>
          </a:prstGeom>
          <a:solidFill>
            <a:schemeClr val="bg1">
              <a:alpha val="79999"/>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sp>
        <p:nvSpPr>
          <p:cNvPr id="83971" name="Oval 3"/>
          <p:cNvSpPr>
            <a:spLocks noChangeArrowheads="1"/>
          </p:cNvSpPr>
          <p:nvPr/>
        </p:nvSpPr>
        <p:spPr bwMode="gray">
          <a:xfrm>
            <a:off x="3657600" y="2786063"/>
            <a:ext cx="1619250" cy="1619250"/>
          </a:xfrm>
          <a:prstGeom prst="ellipse">
            <a:avLst/>
          </a:prstGeom>
          <a:solidFill>
            <a:srgbClr val="DCDCDC">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sp>
        <p:nvSpPr>
          <p:cNvPr id="83972" name="Line 4"/>
          <p:cNvSpPr>
            <a:spLocks noChangeShapeType="1"/>
          </p:cNvSpPr>
          <p:nvPr/>
        </p:nvSpPr>
        <p:spPr bwMode="gray">
          <a:xfrm>
            <a:off x="2895600" y="3567113"/>
            <a:ext cx="1524000" cy="76200"/>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3" name="Line 5"/>
          <p:cNvSpPr>
            <a:spLocks noChangeShapeType="1"/>
          </p:cNvSpPr>
          <p:nvPr/>
        </p:nvSpPr>
        <p:spPr bwMode="gray">
          <a:xfrm>
            <a:off x="3733800" y="2424113"/>
            <a:ext cx="914400" cy="914400"/>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4" name="Line 6"/>
          <p:cNvSpPr>
            <a:spLocks noChangeShapeType="1"/>
          </p:cNvSpPr>
          <p:nvPr/>
        </p:nvSpPr>
        <p:spPr bwMode="gray">
          <a:xfrm flipH="1">
            <a:off x="3829050" y="3948113"/>
            <a:ext cx="819150" cy="1409700"/>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5" name="Line 7"/>
          <p:cNvSpPr>
            <a:spLocks noChangeShapeType="1"/>
          </p:cNvSpPr>
          <p:nvPr/>
        </p:nvSpPr>
        <p:spPr bwMode="gray">
          <a:xfrm>
            <a:off x="5076056" y="3933056"/>
            <a:ext cx="792088" cy="144016"/>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6" name="Line 8"/>
          <p:cNvSpPr>
            <a:spLocks noChangeShapeType="1"/>
          </p:cNvSpPr>
          <p:nvPr/>
        </p:nvSpPr>
        <p:spPr bwMode="gray">
          <a:xfrm flipV="1">
            <a:off x="5029200" y="2576513"/>
            <a:ext cx="533400" cy="838200"/>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7" name="Oval 9"/>
          <p:cNvSpPr>
            <a:spLocks noChangeArrowheads="1"/>
          </p:cNvSpPr>
          <p:nvPr/>
        </p:nvSpPr>
        <p:spPr bwMode="gray">
          <a:xfrm>
            <a:off x="4295775" y="3176588"/>
            <a:ext cx="895350" cy="895350"/>
          </a:xfrm>
          <a:prstGeom prst="ellipse">
            <a:avLst/>
          </a:prstGeom>
          <a:solidFill>
            <a:srgbClr val="C0C0C0">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sp>
        <p:nvSpPr>
          <p:cNvPr id="83978" name="Rectangle 10"/>
          <p:cNvSpPr>
            <a:spLocks noGrp="1" noChangeArrowheads="1"/>
          </p:cNvSpPr>
          <p:nvPr>
            <p:ph type="title" idx="4294967295"/>
          </p:nvPr>
        </p:nvSpPr>
        <p:spPr/>
        <p:txBody>
          <a:bodyPr/>
          <a:lstStyle/>
          <a:p>
            <a:r>
              <a:rPr lang="zh-CN" altLang="en-US" dirty="0" smtClean="0"/>
              <a:t>各种分布关系图</a:t>
            </a:r>
            <a:endParaRPr lang="en-US" altLang="zh-CN" dirty="0"/>
          </a:p>
        </p:txBody>
      </p:sp>
      <p:grpSp>
        <p:nvGrpSpPr>
          <p:cNvPr id="2" name="Group 11"/>
          <p:cNvGrpSpPr>
            <a:grpSpLocks/>
          </p:cNvGrpSpPr>
          <p:nvPr/>
        </p:nvGrpSpPr>
        <p:grpSpPr bwMode="auto">
          <a:xfrm>
            <a:off x="2914650" y="1547813"/>
            <a:ext cx="1146175" cy="1384300"/>
            <a:chOff x="2064" y="1008"/>
            <a:chExt cx="722" cy="872"/>
          </a:xfrm>
        </p:grpSpPr>
        <p:sp>
          <p:nvSpPr>
            <p:cNvPr id="83980" name="Oval 12"/>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3" name="Group 13"/>
            <p:cNvGrpSpPr>
              <a:grpSpLocks/>
            </p:cNvGrpSpPr>
            <p:nvPr/>
          </p:nvGrpSpPr>
          <p:grpSpPr bwMode="auto">
            <a:xfrm>
              <a:off x="2086" y="1031"/>
              <a:ext cx="680" cy="849"/>
              <a:chOff x="3975" y="1593"/>
              <a:chExt cx="931" cy="1163"/>
            </a:xfrm>
          </p:grpSpPr>
          <p:pic>
            <p:nvPicPr>
              <p:cNvPr id="83982" name="Picture 14"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3983" name="Oval 15"/>
              <p:cNvSpPr>
                <a:spLocks noChangeArrowheads="1"/>
              </p:cNvSpPr>
              <p:nvPr/>
            </p:nvSpPr>
            <p:spPr bwMode="gray">
              <a:xfrm>
                <a:off x="3975" y="1593"/>
                <a:ext cx="931" cy="937"/>
              </a:xfrm>
              <a:prstGeom prst="ellipse">
                <a:avLst/>
              </a:prstGeom>
              <a:solidFill>
                <a:schemeClr val="hlink">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3984" name="Picture 16"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4" name="Group 17"/>
              <p:cNvGrpSpPr>
                <a:grpSpLocks/>
              </p:cNvGrpSpPr>
              <p:nvPr/>
            </p:nvGrpSpPr>
            <p:grpSpPr bwMode="auto">
              <a:xfrm rot="-3733502" flipH="1" flipV="1">
                <a:off x="4256" y="2247"/>
                <a:ext cx="820" cy="198"/>
                <a:chOff x="2532" y="1051"/>
                <a:chExt cx="893" cy="246"/>
              </a:xfrm>
            </p:grpSpPr>
            <p:grpSp>
              <p:nvGrpSpPr>
                <p:cNvPr id="5" name="Group 18"/>
                <p:cNvGrpSpPr>
                  <a:grpSpLocks/>
                </p:cNvGrpSpPr>
                <p:nvPr/>
              </p:nvGrpSpPr>
              <p:grpSpPr bwMode="auto">
                <a:xfrm>
                  <a:off x="2532" y="1051"/>
                  <a:ext cx="743" cy="185"/>
                  <a:chOff x="1565" y="2568"/>
                  <a:chExt cx="1118" cy="279"/>
                </a:xfrm>
              </p:grpSpPr>
              <p:sp>
                <p:nvSpPr>
                  <p:cNvPr id="83987" name="AutoShape 1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88" name="AutoShape 2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89" name="AutoShape 2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0" name="AutoShape 2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6" name="Group 23"/>
                <p:cNvGrpSpPr>
                  <a:grpSpLocks/>
                </p:cNvGrpSpPr>
                <p:nvPr/>
              </p:nvGrpSpPr>
              <p:grpSpPr bwMode="auto">
                <a:xfrm rot="1353540">
                  <a:off x="2682" y="1111"/>
                  <a:ext cx="743" cy="186"/>
                  <a:chOff x="1565" y="2568"/>
                  <a:chExt cx="1118" cy="279"/>
                </a:xfrm>
              </p:grpSpPr>
              <p:sp>
                <p:nvSpPr>
                  <p:cNvPr id="83992" name="AutoShape 2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3" name="AutoShape 2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4" name="AutoShape 2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5" name="AutoShape 2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7" name="Group 28"/>
            <p:cNvGrpSpPr>
              <a:grpSpLocks/>
            </p:cNvGrpSpPr>
            <p:nvPr/>
          </p:nvGrpSpPr>
          <p:grpSpPr bwMode="auto">
            <a:xfrm rot="-3733502" flipH="1" flipV="1">
              <a:off x="2362" y="1505"/>
              <a:ext cx="527" cy="128"/>
              <a:chOff x="2532" y="1051"/>
              <a:chExt cx="893" cy="246"/>
            </a:xfrm>
          </p:grpSpPr>
          <p:grpSp>
            <p:nvGrpSpPr>
              <p:cNvPr id="8" name="Group 29"/>
              <p:cNvGrpSpPr>
                <a:grpSpLocks/>
              </p:cNvGrpSpPr>
              <p:nvPr/>
            </p:nvGrpSpPr>
            <p:grpSpPr bwMode="auto">
              <a:xfrm>
                <a:off x="2532" y="1051"/>
                <a:ext cx="743" cy="185"/>
                <a:chOff x="1565" y="2568"/>
                <a:chExt cx="1118" cy="279"/>
              </a:xfrm>
            </p:grpSpPr>
            <p:sp>
              <p:nvSpPr>
                <p:cNvPr id="83998" name="AutoShape 3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9" name="AutoShape 3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0" name="AutoShape 3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1" name="AutoShape 3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9" name="Group 34"/>
              <p:cNvGrpSpPr>
                <a:grpSpLocks/>
              </p:cNvGrpSpPr>
              <p:nvPr/>
            </p:nvGrpSpPr>
            <p:grpSpPr bwMode="auto">
              <a:xfrm rot="1353540">
                <a:off x="2682" y="1111"/>
                <a:ext cx="743" cy="186"/>
                <a:chOff x="1565" y="2568"/>
                <a:chExt cx="1118" cy="279"/>
              </a:xfrm>
            </p:grpSpPr>
            <p:sp>
              <p:nvSpPr>
                <p:cNvPr id="84003" name="AutoShape 3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4" name="AutoShape 3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5" name="AutoShape 3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6" name="AutoShape 3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007" name="Rectangle 39"/>
            <p:cNvSpPr>
              <a:spLocks noChangeArrowheads="1"/>
            </p:cNvSpPr>
            <p:nvPr/>
          </p:nvSpPr>
          <p:spPr bwMode="gray">
            <a:xfrm>
              <a:off x="2242" y="1190"/>
              <a:ext cx="377" cy="368"/>
            </a:xfrm>
            <a:prstGeom prst="rect">
              <a:avLst/>
            </a:prstGeom>
            <a:noFill/>
            <a:ln w="9525" algn="ctr">
              <a:noFill/>
              <a:miter lim="800000"/>
              <a:headEnd/>
              <a:tailEnd/>
            </a:ln>
          </p:spPr>
          <p:txBody>
            <a:bodyPr wrap="none">
              <a:spAutoFit/>
            </a:bodyPr>
            <a:lstStyle/>
            <a:p>
              <a:r>
                <a:rPr lang="zh-CN" altLang="en-US" sz="1600" b="1" dirty="0" smtClean="0">
                  <a:solidFill>
                    <a:srgbClr val="000000"/>
                  </a:solidFill>
                  <a:latin typeface="Times New Roman" pitchFamily="18" charset="0"/>
                  <a:ea typeface="黑体" pitchFamily="49" charset="-122"/>
                </a:rPr>
                <a:t>二值</a:t>
              </a:r>
              <a:endParaRPr lang="en-US" altLang="zh-CN" sz="1600" b="1" dirty="0" smtClean="0">
                <a:solidFill>
                  <a:srgbClr val="000000"/>
                </a:solidFill>
                <a:latin typeface="Times New Roman" pitchFamily="18" charset="0"/>
                <a:ea typeface="黑体" pitchFamily="49" charset="-122"/>
              </a:endParaRPr>
            </a:p>
            <a:p>
              <a:r>
                <a:rPr lang="zh-CN" altLang="en-US" sz="1600" b="1" dirty="0" smtClean="0">
                  <a:solidFill>
                    <a:srgbClr val="000000"/>
                  </a:solidFill>
                  <a:latin typeface="Times New Roman" pitchFamily="18" charset="0"/>
                  <a:ea typeface="黑体" pitchFamily="49" charset="-122"/>
                </a:rPr>
                <a:t>分布</a:t>
              </a:r>
              <a:endParaRPr lang="en-US" altLang="zh-CN" sz="1600" b="1" dirty="0">
                <a:solidFill>
                  <a:srgbClr val="000000"/>
                </a:solidFill>
                <a:latin typeface="Times New Roman" pitchFamily="18" charset="0"/>
                <a:ea typeface="黑体" pitchFamily="49" charset="-122"/>
              </a:endParaRPr>
            </a:p>
          </p:txBody>
        </p:sp>
      </p:grpSp>
      <p:grpSp>
        <p:nvGrpSpPr>
          <p:cNvPr id="10" name="Group 40"/>
          <p:cNvGrpSpPr>
            <a:grpSpLocks/>
          </p:cNvGrpSpPr>
          <p:nvPr/>
        </p:nvGrpSpPr>
        <p:grpSpPr bwMode="auto">
          <a:xfrm>
            <a:off x="1830388" y="2830513"/>
            <a:ext cx="1146175" cy="1384300"/>
            <a:chOff x="2064" y="1008"/>
            <a:chExt cx="722" cy="872"/>
          </a:xfrm>
        </p:grpSpPr>
        <p:sp>
          <p:nvSpPr>
            <p:cNvPr id="84009" name="Oval 41"/>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11" name="Group 42"/>
            <p:cNvGrpSpPr>
              <a:grpSpLocks/>
            </p:cNvGrpSpPr>
            <p:nvPr/>
          </p:nvGrpSpPr>
          <p:grpSpPr bwMode="auto">
            <a:xfrm>
              <a:off x="2086" y="1031"/>
              <a:ext cx="680" cy="849"/>
              <a:chOff x="3975" y="1593"/>
              <a:chExt cx="931" cy="1163"/>
            </a:xfrm>
          </p:grpSpPr>
          <p:pic>
            <p:nvPicPr>
              <p:cNvPr id="84011" name="Picture 43"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12" name="Oval 44"/>
              <p:cNvSpPr>
                <a:spLocks noChangeArrowheads="1"/>
              </p:cNvSpPr>
              <p:nvPr/>
            </p:nvSpPr>
            <p:spPr bwMode="gray">
              <a:xfrm>
                <a:off x="3975" y="1593"/>
                <a:ext cx="931" cy="937"/>
              </a:xfrm>
              <a:prstGeom prst="ellipse">
                <a:avLst/>
              </a:prstGeom>
              <a:solidFill>
                <a:schemeClr val="accent2">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4013" name="Picture 45"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12" name="Group 46"/>
              <p:cNvGrpSpPr>
                <a:grpSpLocks/>
              </p:cNvGrpSpPr>
              <p:nvPr/>
            </p:nvGrpSpPr>
            <p:grpSpPr bwMode="auto">
              <a:xfrm rot="-3733502" flipH="1" flipV="1">
                <a:off x="4256" y="2247"/>
                <a:ext cx="820" cy="198"/>
                <a:chOff x="2532" y="1051"/>
                <a:chExt cx="893" cy="246"/>
              </a:xfrm>
            </p:grpSpPr>
            <p:grpSp>
              <p:nvGrpSpPr>
                <p:cNvPr id="13" name="Group 47"/>
                <p:cNvGrpSpPr>
                  <a:grpSpLocks/>
                </p:cNvGrpSpPr>
                <p:nvPr/>
              </p:nvGrpSpPr>
              <p:grpSpPr bwMode="auto">
                <a:xfrm>
                  <a:off x="2532" y="1051"/>
                  <a:ext cx="743" cy="185"/>
                  <a:chOff x="1565" y="2568"/>
                  <a:chExt cx="1118" cy="279"/>
                </a:xfrm>
              </p:grpSpPr>
              <p:sp>
                <p:nvSpPr>
                  <p:cNvPr id="84016" name="AutoShape 4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17" name="AutoShape 4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18" name="AutoShape 5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19" name="AutoShape 5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14" name="Group 52"/>
                <p:cNvGrpSpPr>
                  <a:grpSpLocks/>
                </p:cNvGrpSpPr>
                <p:nvPr/>
              </p:nvGrpSpPr>
              <p:grpSpPr bwMode="auto">
                <a:xfrm rot="1353540">
                  <a:off x="2682" y="1111"/>
                  <a:ext cx="743" cy="186"/>
                  <a:chOff x="1565" y="2568"/>
                  <a:chExt cx="1118" cy="279"/>
                </a:xfrm>
              </p:grpSpPr>
              <p:sp>
                <p:nvSpPr>
                  <p:cNvPr id="84021" name="AutoShape 5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2" name="AutoShape 5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3" name="AutoShape 5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4" name="AutoShape 5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15" name="Group 57"/>
            <p:cNvGrpSpPr>
              <a:grpSpLocks/>
            </p:cNvGrpSpPr>
            <p:nvPr/>
          </p:nvGrpSpPr>
          <p:grpSpPr bwMode="auto">
            <a:xfrm rot="-3733502" flipH="1" flipV="1">
              <a:off x="2362" y="1505"/>
              <a:ext cx="527" cy="128"/>
              <a:chOff x="2532" y="1051"/>
              <a:chExt cx="893" cy="246"/>
            </a:xfrm>
          </p:grpSpPr>
          <p:grpSp>
            <p:nvGrpSpPr>
              <p:cNvPr id="16" name="Group 58"/>
              <p:cNvGrpSpPr>
                <a:grpSpLocks/>
              </p:cNvGrpSpPr>
              <p:nvPr/>
            </p:nvGrpSpPr>
            <p:grpSpPr bwMode="auto">
              <a:xfrm>
                <a:off x="2532" y="1051"/>
                <a:ext cx="743" cy="185"/>
                <a:chOff x="1565" y="2568"/>
                <a:chExt cx="1118" cy="279"/>
              </a:xfrm>
            </p:grpSpPr>
            <p:sp>
              <p:nvSpPr>
                <p:cNvPr id="84027" name="AutoShape 5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8" name="AutoShape 6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9" name="AutoShape 6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30" name="AutoShape 6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17" name="Group 63"/>
              <p:cNvGrpSpPr>
                <a:grpSpLocks/>
              </p:cNvGrpSpPr>
              <p:nvPr/>
            </p:nvGrpSpPr>
            <p:grpSpPr bwMode="auto">
              <a:xfrm rot="1353540">
                <a:off x="2682" y="1111"/>
                <a:ext cx="743" cy="186"/>
                <a:chOff x="1565" y="2568"/>
                <a:chExt cx="1118" cy="279"/>
              </a:xfrm>
            </p:grpSpPr>
            <p:sp>
              <p:nvSpPr>
                <p:cNvPr id="84032" name="AutoShape 6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33" name="AutoShape 6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34" name="AutoShape 6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35" name="AutoShape 6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036" name="Rectangle 68"/>
            <p:cNvSpPr>
              <a:spLocks noChangeArrowheads="1"/>
            </p:cNvSpPr>
            <p:nvPr/>
          </p:nvSpPr>
          <p:spPr bwMode="gray">
            <a:xfrm>
              <a:off x="2242" y="1204"/>
              <a:ext cx="377" cy="368"/>
            </a:xfrm>
            <a:prstGeom prst="rect">
              <a:avLst/>
            </a:prstGeom>
            <a:noFill/>
            <a:ln w="9525" algn="ctr">
              <a:noFill/>
              <a:miter lim="800000"/>
              <a:headEnd/>
              <a:tailEnd/>
            </a:ln>
          </p:spPr>
          <p:txBody>
            <a:bodyPr wrap="none">
              <a:spAutoFit/>
            </a:bodyPr>
            <a:lstStyle/>
            <a:p>
              <a:r>
                <a:rPr lang="zh-CN" altLang="en-US" sz="1600" b="1" dirty="0" smtClean="0">
                  <a:solidFill>
                    <a:srgbClr val="000000"/>
                  </a:solidFill>
                  <a:latin typeface="Times New Roman" pitchFamily="18" charset="0"/>
                  <a:ea typeface="黑体" pitchFamily="49" charset="-122"/>
                </a:rPr>
                <a:t>多值</a:t>
              </a:r>
              <a:endParaRPr lang="en-US" altLang="zh-CN" sz="1600" b="1" dirty="0" smtClean="0">
                <a:solidFill>
                  <a:srgbClr val="000000"/>
                </a:solidFill>
                <a:latin typeface="Times New Roman" pitchFamily="18" charset="0"/>
                <a:ea typeface="黑体" pitchFamily="49" charset="-122"/>
              </a:endParaRPr>
            </a:p>
            <a:p>
              <a:endParaRPr lang="en-US" altLang="zh-CN" sz="1600" b="1" dirty="0">
                <a:solidFill>
                  <a:srgbClr val="000000"/>
                </a:solidFill>
                <a:latin typeface="Times New Roman" pitchFamily="18" charset="0"/>
                <a:ea typeface="黑体" pitchFamily="49" charset="-122"/>
              </a:endParaRPr>
            </a:p>
          </p:txBody>
        </p:sp>
      </p:grpSp>
      <p:grpSp>
        <p:nvGrpSpPr>
          <p:cNvPr id="18" name="Group 69"/>
          <p:cNvGrpSpPr>
            <a:grpSpLocks/>
          </p:cNvGrpSpPr>
          <p:nvPr/>
        </p:nvGrpSpPr>
        <p:grpSpPr bwMode="auto">
          <a:xfrm>
            <a:off x="2943225" y="5178425"/>
            <a:ext cx="1146175" cy="1384300"/>
            <a:chOff x="2064" y="1008"/>
            <a:chExt cx="722" cy="872"/>
          </a:xfrm>
        </p:grpSpPr>
        <p:sp>
          <p:nvSpPr>
            <p:cNvPr id="84038" name="Oval 70"/>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19" name="Group 71"/>
            <p:cNvGrpSpPr>
              <a:grpSpLocks/>
            </p:cNvGrpSpPr>
            <p:nvPr/>
          </p:nvGrpSpPr>
          <p:grpSpPr bwMode="auto">
            <a:xfrm>
              <a:off x="2086" y="1031"/>
              <a:ext cx="680" cy="849"/>
              <a:chOff x="3975" y="1593"/>
              <a:chExt cx="931" cy="1163"/>
            </a:xfrm>
          </p:grpSpPr>
          <p:pic>
            <p:nvPicPr>
              <p:cNvPr id="84040" name="Picture 72"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41" name="Oval 73"/>
              <p:cNvSpPr>
                <a:spLocks noChangeArrowheads="1"/>
              </p:cNvSpPr>
              <p:nvPr/>
            </p:nvSpPr>
            <p:spPr bwMode="gray">
              <a:xfrm>
                <a:off x="3975" y="1593"/>
                <a:ext cx="931" cy="937"/>
              </a:xfrm>
              <a:prstGeom prst="ellipse">
                <a:avLst/>
              </a:prstGeom>
              <a:solidFill>
                <a:schemeClr val="accent1">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4042" name="Picture 74"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20" name="Group 75"/>
              <p:cNvGrpSpPr>
                <a:grpSpLocks/>
              </p:cNvGrpSpPr>
              <p:nvPr/>
            </p:nvGrpSpPr>
            <p:grpSpPr bwMode="auto">
              <a:xfrm rot="-3733502" flipH="1" flipV="1">
                <a:off x="4256" y="2247"/>
                <a:ext cx="820" cy="198"/>
                <a:chOff x="2532" y="1051"/>
                <a:chExt cx="893" cy="246"/>
              </a:xfrm>
            </p:grpSpPr>
            <p:grpSp>
              <p:nvGrpSpPr>
                <p:cNvPr id="21" name="Group 76"/>
                <p:cNvGrpSpPr>
                  <a:grpSpLocks/>
                </p:cNvGrpSpPr>
                <p:nvPr/>
              </p:nvGrpSpPr>
              <p:grpSpPr bwMode="auto">
                <a:xfrm>
                  <a:off x="2532" y="1051"/>
                  <a:ext cx="743" cy="185"/>
                  <a:chOff x="1565" y="2568"/>
                  <a:chExt cx="1118" cy="279"/>
                </a:xfrm>
              </p:grpSpPr>
              <p:sp>
                <p:nvSpPr>
                  <p:cNvPr id="84045" name="AutoShape 7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46" name="AutoShape 7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47" name="AutoShape 7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48" name="AutoShape 8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22" name="Group 81"/>
                <p:cNvGrpSpPr>
                  <a:grpSpLocks/>
                </p:cNvGrpSpPr>
                <p:nvPr/>
              </p:nvGrpSpPr>
              <p:grpSpPr bwMode="auto">
                <a:xfrm rot="1353540">
                  <a:off x="2682" y="1111"/>
                  <a:ext cx="743" cy="186"/>
                  <a:chOff x="1565" y="2568"/>
                  <a:chExt cx="1118" cy="279"/>
                </a:xfrm>
              </p:grpSpPr>
              <p:sp>
                <p:nvSpPr>
                  <p:cNvPr id="84050" name="AutoShape 8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1" name="AutoShape 8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2" name="AutoShape 8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3" name="AutoShape 8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23" name="Group 86"/>
            <p:cNvGrpSpPr>
              <a:grpSpLocks/>
            </p:cNvGrpSpPr>
            <p:nvPr/>
          </p:nvGrpSpPr>
          <p:grpSpPr bwMode="auto">
            <a:xfrm rot="-3733502" flipH="1" flipV="1">
              <a:off x="2362" y="1505"/>
              <a:ext cx="527" cy="128"/>
              <a:chOff x="2532" y="1051"/>
              <a:chExt cx="893" cy="246"/>
            </a:xfrm>
          </p:grpSpPr>
          <p:grpSp>
            <p:nvGrpSpPr>
              <p:cNvPr id="24" name="Group 87"/>
              <p:cNvGrpSpPr>
                <a:grpSpLocks/>
              </p:cNvGrpSpPr>
              <p:nvPr/>
            </p:nvGrpSpPr>
            <p:grpSpPr bwMode="auto">
              <a:xfrm>
                <a:off x="2532" y="1051"/>
                <a:ext cx="743" cy="185"/>
                <a:chOff x="1565" y="2568"/>
                <a:chExt cx="1118" cy="279"/>
              </a:xfrm>
            </p:grpSpPr>
            <p:sp>
              <p:nvSpPr>
                <p:cNvPr id="84056" name="AutoShape 8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7" name="AutoShape 8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8" name="AutoShape 9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9" name="AutoShape 9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25" name="Group 92"/>
              <p:cNvGrpSpPr>
                <a:grpSpLocks/>
              </p:cNvGrpSpPr>
              <p:nvPr/>
            </p:nvGrpSpPr>
            <p:grpSpPr bwMode="auto">
              <a:xfrm rot="1353540">
                <a:off x="2682" y="1111"/>
                <a:ext cx="743" cy="186"/>
                <a:chOff x="1565" y="2568"/>
                <a:chExt cx="1118" cy="279"/>
              </a:xfrm>
            </p:grpSpPr>
            <p:sp>
              <p:nvSpPr>
                <p:cNvPr id="84061" name="AutoShape 9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62" name="AutoShape 9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63" name="AutoShape 9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64" name="AutoShape 9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065" name="Rectangle 97"/>
            <p:cNvSpPr>
              <a:spLocks noChangeArrowheads="1"/>
            </p:cNvSpPr>
            <p:nvPr/>
          </p:nvSpPr>
          <p:spPr bwMode="gray">
            <a:xfrm>
              <a:off x="2242" y="1176"/>
              <a:ext cx="377" cy="368"/>
            </a:xfrm>
            <a:prstGeom prst="rect">
              <a:avLst/>
            </a:prstGeom>
            <a:noFill/>
            <a:ln w="9525" algn="ctr">
              <a:noFill/>
              <a:miter lim="800000"/>
              <a:headEnd/>
              <a:tailEnd/>
            </a:ln>
          </p:spPr>
          <p:txBody>
            <a:bodyPr wrap="none">
              <a:spAutoFit/>
            </a:bodyPr>
            <a:lstStyle/>
            <a:p>
              <a:r>
                <a:rPr lang="zh-CN" altLang="en-US" sz="1600" b="1" dirty="0" smtClean="0">
                  <a:solidFill>
                    <a:srgbClr val="000000"/>
                  </a:solidFill>
                  <a:latin typeface="Times New Roman" pitchFamily="18" charset="0"/>
                  <a:ea typeface="黑体" pitchFamily="49" charset="-122"/>
                </a:rPr>
                <a:t>多项</a:t>
              </a:r>
              <a:endParaRPr lang="en-US" altLang="zh-CN" sz="1600" b="1" dirty="0" smtClean="0">
                <a:solidFill>
                  <a:srgbClr val="000000"/>
                </a:solidFill>
                <a:latin typeface="Times New Roman" pitchFamily="18" charset="0"/>
                <a:ea typeface="黑体" pitchFamily="49" charset="-122"/>
              </a:endParaRPr>
            </a:p>
            <a:p>
              <a:r>
                <a:rPr lang="zh-CN" altLang="en-US" sz="1600" b="1" dirty="0" smtClean="0">
                  <a:solidFill>
                    <a:srgbClr val="000000"/>
                  </a:solidFill>
                  <a:latin typeface="Times New Roman" pitchFamily="18" charset="0"/>
                  <a:ea typeface="黑体" pitchFamily="49" charset="-122"/>
                </a:rPr>
                <a:t>分布</a:t>
              </a:r>
              <a:endParaRPr lang="en-US" altLang="zh-CN" sz="1600" b="1" dirty="0">
                <a:solidFill>
                  <a:srgbClr val="000000"/>
                </a:solidFill>
                <a:latin typeface="Times New Roman" pitchFamily="18" charset="0"/>
                <a:ea typeface="黑体" pitchFamily="49" charset="-122"/>
              </a:endParaRPr>
            </a:p>
          </p:txBody>
        </p:sp>
      </p:grpSp>
      <p:grpSp>
        <p:nvGrpSpPr>
          <p:cNvPr id="26" name="Group 98"/>
          <p:cNvGrpSpPr>
            <a:grpSpLocks/>
          </p:cNvGrpSpPr>
          <p:nvPr/>
        </p:nvGrpSpPr>
        <p:grpSpPr bwMode="auto">
          <a:xfrm>
            <a:off x="5868144" y="3501008"/>
            <a:ext cx="1146175" cy="1384300"/>
            <a:chOff x="2064" y="1008"/>
            <a:chExt cx="722" cy="872"/>
          </a:xfrm>
        </p:grpSpPr>
        <p:sp>
          <p:nvSpPr>
            <p:cNvPr id="84067" name="Oval 99"/>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27" name="Group 100"/>
            <p:cNvGrpSpPr>
              <a:grpSpLocks/>
            </p:cNvGrpSpPr>
            <p:nvPr/>
          </p:nvGrpSpPr>
          <p:grpSpPr bwMode="auto">
            <a:xfrm>
              <a:off x="2086" y="1031"/>
              <a:ext cx="680" cy="849"/>
              <a:chOff x="3975" y="1593"/>
              <a:chExt cx="931" cy="1163"/>
            </a:xfrm>
          </p:grpSpPr>
          <p:pic>
            <p:nvPicPr>
              <p:cNvPr id="84069" name="Picture 101"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70" name="Oval 102"/>
              <p:cNvSpPr>
                <a:spLocks noChangeArrowheads="1"/>
              </p:cNvSpPr>
              <p:nvPr/>
            </p:nvSpPr>
            <p:spPr bwMode="gray">
              <a:xfrm>
                <a:off x="3975" y="1593"/>
                <a:ext cx="931" cy="937"/>
              </a:xfrm>
              <a:prstGeom prst="ellipse">
                <a:avLst/>
              </a:prstGeom>
              <a:solidFill>
                <a:schemeClr val="bg2">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4071" name="Picture 103"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28" name="Group 104"/>
              <p:cNvGrpSpPr>
                <a:grpSpLocks/>
              </p:cNvGrpSpPr>
              <p:nvPr/>
            </p:nvGrpSpPr>
            <p:grpSpPr bwMode="auto">
              <a:xfrm rot="-3733502" flipH="1" flipV="1">
                <a:off x="4256" y="2247"/>
                <a:ext cx="820" cy="198"/>
                <a:chOff x="2532" y="1051"/>
                <a:chExt cx="893" cy="246"/>
              </a:xfrm>
            </p:grpSpPr>
            <p:grpSp>
              <p:nvGrpSpPr>
                <p:cNvPr id="29" name="Group 105"/>
                <p:cNvGrpSpPr>
                  <a:grpSpLocks/>
                </p:cNvGrpSpPr>
                <p:nvPr/>
              </p:nvGrpSpPr>
              <p:grpSpPr bwMode="auto">
                <a:xfrm>
                  <a:off x="2532" y="1051"/>
                  <a:ext cx="743" cy="185"/>
                  <a:chOff x="1565" y="2568"/>
                  <a:chExt cx="1118" cy="279"/>
                </a:xfrm>
              </p:grpSpPr>
              <p:sp>
                <p:nvSpPr>
                  <p:cNvPr id="84074" name="AutoShape 10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75" name="AutoShape 10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76" name="AutoShape 10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77" name="AutoShape 109"/>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30" name="Group 110"/>
                <p:cNvGrpSpPr>
                  <a:grpSpLocks/>
                </p:cNvGrpSpPr>
                <p:nvPr/>
              </p:nvGrpSpPr>
              <p:grpSpPr bwMode="auto">
                <a:xfrm rot="1353540">
                  <a:off x="2682" y="1111"/>
                  <a:ext cx="743" cy="186"/>
                  <a:chOff x="1565" y="2568"/>
                  <a:chExt cx="1118" cy="279"/>
                </a:xfrm>
              </p:grpSpPr>
              <p:sp>
                <p:nvSpPr>
                  <p:cNvPr id="84079" name="AutoShape 11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0" name="AutoShape 11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1" name="AutoShape 11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2" name="AutoShape 11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31" name="Group 115"/>
            <p:cNvGrpSpPr>
              <a:grpSpLocks/>
            </p:cNvGrpSpPr>
            <p:nvPr/>
          </p:nvGrpSpPr>
          <p:grpSpPr bwMode="auto">
            <a:xfrm rot="-3733502" flipH="1" flipV="1">
              <a:off x="2362" y="1505"/>
              <a:ext cx="527" cy="128"/>
              <a:chOff x="2532" y="1051"/>
              <a:chExt cx="893" cy="246"/>
            </a:xfrm>
          </p:grpSpPr>
          <p:grpSp>
            <p:nvGrpSpPr>
              <p:cNvPr id="84002" name="Group 116"/>
              <p:cNvGrpSpPr>
                <a:grpSpLocks/>
              </p:cNvGrpSpPr>
              <p:nvPr/>
            </p:nvGrpSpPr>
            <p:grpSpPr bwMode="auto">
              <a:xfrm>
                <a:off x="2532" y="1051"/>
                <a:ext cx="743" cy="185"/>
                <a:chOff x="1565" y="2568"/>
                <a:chExt cx="1118" cy="279"/>
              </a:xfrm>
            </p:grpSpPr>
            <p:sp>
              <p:nvSpPr>
                <p:cNvPr id="84085" name="AutoShape 11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6" name="AutoShape 11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7" name="AutoShape 11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8" name="AutoShape 12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84008" name="Group 121"/>
              <p:cNvGrpSpPr>
                <a:grpSpLocks/>
              </p:cNvGrpSpPr>
              <p:nvPr/>
            </p:nvGrpSpPr>
            <p:grpSpPr bwMode="auto">
              <a:xfrm rot="1353540">
                <a:off x="2682" y="1111"/>
                <a:ext cx="743" cy="186"/>
                <a:chOff x="1565" y="2568"/>
                <a:chExt cx="1118" cy="279"/>
              </a:xfrm>
            </p:grpSpPr>
            <p:sp>
              <p:nvSpPr>
                <p:cNvPr id="84090" name="AutoShape 12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91" name="AutoShape 12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92" name="AutoShape 12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93" name="AutoShape 12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094" name="Rectangle 126"/>
            <p:cNvSpPr>
              <a:spLocks noChangeArrowheads="1"/>
            </p:cNvSpPr>
            <p:nvPr/>
          </p:nvSpPr>
          <p:spPr bwMode="gray">
            <a:xfrm>
              <a:off x="2173" y="1188"/>
              <a:ext cx="592" cy="368"/>
            </a:xfrm>
            <a:prstGeom prst="rect">
              <a:avLst/>
            </a:prstGeom>
            <a:noFill/>
            <a:ln w="9525" algn="ctr">
              <a:noFill/>
              <a:miter lim="800000"/>
              <a:headEnd/>
              <a:tailEnd/>
            </a:ln>
          </p:spPr>
          <p:txBody>
            <a:bodyPr wrap="none">
              <a:spAutoFit/>
            </a:bodyPr>
            <a:lstStyle/>
            <a:p>
              <a:r>
                <a:rPr lang="en-US" altLang="zh-CN" sz="1600" b="1" dirty="0" smtClean="0">
                  <a:solidFill>
                    <a:srgbClr val="000000"/>
                  </a:solidFill>
                  <a:latin typeface="Times New Roman" pitchFamily="18" charset="0"/>
                  <a:ea typeface="黑体" pitchFamily="49" charset="-122"/>
                </a:rPr>
                <a:t>n</a:t>
              </a:r>
              <a:r>
                <a:rPr lang="zh-CN" altLang="en-US" sz="1600" b="1" dirty="0" smtClean="0">
                  <a:solidFill>
                    <a:srgbClr val="000000"/>
                  </a:solidFill>
                  <a:latin typeface="Times New Roman" pitchFamily="18" charset="0"/>
                  <a:ea typeface="黑体" pitchFamily="49" charset="-122"/>
                </a:rPr>
                <a:t>元贝努</a:t>
              </a:r>
              <a:endParaRPr lang="en-US" altLang="zh-CN" sz="1600" b="1" dirty="0" smtClean="0">
                <a:solidFill>
                  <a:srgbClr val="000000"/>
                </a:solidFill>
                <a:latin typeface="Times New Roman" pitchFamily="18" charset="0"/>
                <a:ea typeface="黑体" pitchFamily="49" charset="-122"/>
              </a:endParaRPr>
            </a:p>
            <a:p>
              <a:r>
                <a:rPr lang="zh-CN" altLang="en-US" sz="1600" b="1" dirty="0" smtClean="0">
                  <a:solidFill>
                    <a:srgbClr val="000000"/>
                  </a:solidFill>
                  <a:latin typeface="Times New Roman" pitchFamily="18" charset="0"/>
                  <a:ea typeface="黑体" pitchFamily="49" charset="-122"/>
                </a:rPr>
                <a:t>利分布</a:t>
              </a:r>
              <a:endParaRPr lang="en-US" altLang="zh-CN" sz="1600" b="1" dirty="0">
                <a:solidFill>
                  <a:srgbClr val="000000"/>
                </a:solidFill>
                <a:latin typeface="Times New Roman" pitchFamily="18" charset="0"/>
                <a:ea typeface="黑体" pitchFamily="49" charset="-122"/>
              </a:endParaRPr>
            </a:p>
          </p:txBody>
        </p:sp>
      </p:grpSp>
      <p:grpSp>
        <p:nvGrpSpPr>
          <p:cNvPr id="84010" name="Group 127"/>
          <p:cNvGrpSpPr>
            <a:grpSpLocks/>
          </p:cNvGrpSpPr>
          <p:nvPr/>
        </p:nvGrpSpPr>
        <p:grpSpPr bwMode="auto">
          <a:xfrm>
            <a:off x="5181600" y="1557338"/>
            <a:ext cx="1146175" cy="1384300"/>
            <a:chOff x="2064" y="1008"/>
            <a:chExt cx="722" cy="872"/>
          </a:xfrm>
        </p:grpSpPr>
        <p:sp>
          <p:nvSpPr>
            <p:cNvPr id="84096" name="Oval 128"/>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84014" name="Group 129"/>
            <p:cNvGrpSpPr>
              <a:grpSpLocks/>
            </p:cNvGrpSpPr>
            <p:nvPr/>
          </p:nvGrpSpPr>
          <p:grpSpPr bwMode="auto">
            <a:xfrm>
              <a:off x="2086" y="1031"/>
              <a:ext cx="680" cy="849"/>
              <a:chOff x="3975" y="1593"/>
              <a:chExt cx="931" cy="1163"/>
            </a:xfrm>
          </p:grpSpPr>
          <p:pic>
            <p:nvPicPr>
              <p:cNvPr id="84098" name="Picture 130"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99" name="Oval 131"/>
              <p:cNvSpPr>
                <a:spLocks noChangeArrowheads="1"/>
              </p:cNvSpPr>
              <p:nvPr/>
            </p:nvSpPr>
            <p:spPr bwMode="gray">
              <a:xfrm>
                <a:off x="3975" y="1593"/>
                <a:ext cx="931" cy="937"/>
              </a:xfrm>
              <a:prstGeom prst="ellipse">
                <a:avLst/>
              </a:prstGeom>
              <a:solidFill>
                <a:schemeClr val="folHlink">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4100" name="Picture 132"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84015" name="Group 133"/>
              <p:cNvGrpSpPr>
                <a:grpSpLocks/>
              </p:cNvGrpSpPr>
              <p:nvPr/>
            </p:nvGrpSpPr>
            <p:grpSpPr bwMode="auto">
              <a:xfrm rot="-3733502" flipH="1" flipV="1">
                <a:off x="4256" y="2247"/>
                <a:ext cx="820" cy="198"/>
                <a:chOff x="2532" y="1051"/>
                <a:chExt cx="893" cy="246"/>
              </a:xfrm>
            </p:grpSpPr>
            <p:grpSp>
              <p:nvGrpSpPr>
                <p:cNvPr id="84020" name="Group 134"/>
                <p:cNvGrpSpPr>
                  <a:grpSpLocks/>
                </p:cNvGrpSpPr>
                <p:nvPr/>
              </p:nvGrpSpPr>
              <p:grpSpPr bwMode="auto">
                <a:xfrm>
                  <a:off x="2532" y="1051"/>
                  <a:ext cx="743" cy="185"/>
                  <a:chOff x="1565" y="2568"/>
                  <a:chExt cx="1118" cy="279"/>
                </a:xfrm>
              </p:grpSpPr>
              <p:sp>
                <p:nvSpPr>
                  <p:cNvPr id="84103" name="AutoShape 13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04" name="AutoShape 13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05" name="AutoShape 13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06" name="AutoShape 13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84025" name="Group 139"/>
                <p:cNvGrpSpPr>
                  <a:grpSpLocks/>
                </p:cNvGrpSpPr>
                <p:nvPr/>
              </p:nvGrpSpPr>
              <p:grpSpPr bwMode="auto">
                <a:xfrm rot="1353540">
                  <a:off x="2682" y="1111"/>
                  <a:ext cx="743" cy="186"/>
                  <a:chOff x="1565" y="2568"/>
                  <a:chExt cx="1118" cy="279"/>
                </a:xfrm>
              </p:grpSpPr>
              <p:sp>
                <p:nvSpPr>
                  <p:cNvPr id="84108" name="AutoShape 14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09" name="AutoShape 14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0" name="AutoShape 14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1" name="AutoShape 14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84026" name="Group 144"/>
            <p:cNvGrpSpPr>
              <a:grpSpLocks/>
            </p:cNvGrpSpPr>
            <p:nvPr/>
          </p:nvGrpSpPr>
          <p:grpSpPr bwMode="auto">
            <a:xfrm rot="-3733502" flipH="1" flipV="1">
              <a:off x="2362" y="1505"/>
              <a:ext cx="527" cy="128"/>
              <a:chOff x="2532" y="1051"/>
              <a:chExt cx="893" cy="246"/>
            </a:xfrm>
          </p:grpSpPr>
          <p:grpSp>
            <p:nvGrpSpPr>
              <p:cNvPr id="84031" name="Group 145"/>
              <p:cNvGrpSpPr>
                <a:grpSpLocks/>
              </p:cNvGrpSpPr>
              <p:nvPr/>
            </p:nvGrpSpPr>
            <p:grpSpPr bwMode="auto">
              <a:xfrm>
                <a:off x="2532" y="1051"/>
                <a:ext cx="743" cy="185"/>
                <a:chOff x="1565" y="2568"/>
                <a:chExt cx="1118" cy="279"/>
              </a:xfrm>
            </p:grpSpPr>
            <p:sp>
              <p:nvSpPr>
                <p:cNvPr id="84114" name="AutoShape 14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5" name="AutoShape 14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6" name="AutoShape 14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7" name="AutoShape 149"/>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1155200" name="Group 150"/>
              <p:cNvGrpSpPr>
                <a:grpSpLocks/>
              </p:cNvGrpSpPr>
              <p:nvPr/>
            </p:nvGrpSpPr>
            <p:grpSpPr bwMode="auto">
              <a:xfrm rot="1353540">
                <a:off x="2682" y="1111"/>
                <a:ext cx="743" cy="186"/>
                <a:chOff x="1565" y="2568"/>
                <a:chExt cx="1118" cy="279"/>
              </a:xfrm>
            </p:grpSpPr>
            <p:sp>
              <p:nvSpPr>
                <p:cNvPr id="84119" name="AutoShape 15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20" name="AutoShape 15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21" name="AutoShape 15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22" name="AutoShape 15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123" name="Rectangle 155"/>
            <p:cNvSpPr>
              <a:spLocks noChangeArrowheads="1"/>
            </p:cNvSpPr>
            <p:nvPr/>
          </p:nvSpPr>
          <p:spPr bwMode="gray">
            <a:xfrm>
              <a:off x="2242" y="1189"/>
              <a:ext cx="377" cy="368"/>
            </a:xfrm>
            <a:prstGeom prst="rect">
              <a:avLst/>
            </a:prstGeom>
            <a:noFill/>
            <a:ln w="9525" algn="ctr">
              <a:noFill/>
              <a:miter lim="800000"/>
              <a:headEnd/>
              <a:tailEnd/>
            </a:ln>
          </p:spPr>
          <p:txBody>
            <a:bodyPr wrap="none">
              <a:spAutoFit/>
            </a:bodyPr>
            <a:lstStyle/>
            <a:p>
              <a:r>
                <a:rPr lang="zh-CN" altLang="en-US" sz="1600" b="1" dirty="0" smtClean="0">
                  <a:solidFill>
                    <a:srgbClr val="000000"/>
                  </a:solidFill>
                  <a:latin typeface="Times New Roman" pitchFamily="18" charset="0"/>
                  <a:ea typeface="黑体" pitchFamily="49" charset="-122"/>
                </a:rPr>
                <a:t>二项</a:t>
              </a:r>
              <a:endParaRPr lang="en-US" altLang="zh-CN" sz="1600" b="1" dirty="0" smtClean="0">
                <a:solidFill>
                  <a:srgbClr val="000000"/>
                </a:solidFill>
                <a:latin typeface="Times New Roman" pitchFamily="18" charset="0"/>
                <a:ea typeface="黑体" pitchFamily="49" charset="-122"/>
              </a:endParaRPr>
            </a:p>
            <a:p>
              <a:r>
                <a:rPr lang="zh-CN" altLang="en-US" sz="1600" b="1" dirty="0" smtClean="0">
                  <a:solidFill>
                    <a:srgbClr val="000000"/>
                  </a:solidFill>
                  <a:latin typeface="Times New Roman" pitchFamily="18" charset="0"/>
                  <a:ea typeface="黑体" pitchFamily="49" charset="-122"/>
                </a:rPr>
                <a:t>分布</a:t>
              </a:r>
              <a:endParaRPr lang="en-US" altLang="zh-CN" sz="1600" b="1" dirty="0">
                <a:solidFill>
                  <a:srgbClr val="000000"/>
                </a:solidFill>
                <a:latin typeface="Times New Roman" pitchFamily="18" charset="0"/>
                <a:ea typeface="黑体" pitchFamily="49" charset="-122"/>
              </a:endParaRPr>
            </a:p>
          </p:txBody>
        </p:sp>
      </p:grpSp>
      <p:grpSp>
        <p:nvGrpSpPr>
          <p:cNvPr id="1155201" name="Group 156"/>
          <p:cNvGrpSpPr>
            <a:grpSpLocks/>
          </p:cNvGrpSpPr>
          <p:nvPr/>
        </p:nvGrpSpPr>
        <p:grpSpPr bwMode="auto">
          <a:xfrm rot="4976862" flipH="1">
            <a:off x="4481893" y="3352578"/>
            <a:ext cx="713216" cy="680727"/>
            <a:chOff x="1944" y="1111"/>
            <a:chExt cx="204" cy="196"/>
          </a:xfrm>
        </p:grpSpPr>
        <p:pic>
          <p:nvPicPr>
            <p:cNvPr id="84125" name="Picture 157" descr="circuler_1"/>
            <p:cNvPicPr>
              <a:picLocks noChangeAspect="1" noChangeArrowheads="1"/>
            </p:cNvPicPr>
            <p:nvPr/>
          </p:nvPicPr>
          <p:blipFill>
            <a:blip r:embed="rId4" cstate="print"/>
            <a:srcRect/>
            <a:stretch>
              <a:fillRect/>
            </a:stretch>
          </p:blipFill>
          <p:spPr bwMode="gray">
            <a:xfrm flipH="1">
              <a:off x="1961" y="1124"/>
              <a:ext cx="174" cy="172"/>
            </a:xfrm>
            <a:prstGeom prst="rect">
              <a:avLst/>
            </a:prstGeom>
            <a:noFill/>
            <a:ln w="9525">
              <a:noFill/>
              <a:miter lim="800000"/>
              <a:headEnd/>
              <a:tailEnd/>
            </a:ln>
          </p:spPr>
        </p:pic>
        <p:sp>
          <p:nvSpPr>
            <p:cNvPr id="1155230" name="Oval 158"/>
            <p:cNvSpPr>
              <a:spLocks noChangeArrowheads="1"/>
            </p:cNvSpPr>
            <p:nvPr/>
          </p:nvSpPr>
          <p:spPr bwMode="gray">
            <a:xfrm flipH="1">
              <a:off x="1962" y="1124"/>
              <a:ext cx="173" cy="172"/>
            </a:xfrm>
            <a:prstGeom prst="ellipse">
              <a:avLst/>
            </a:prstGeom>
            <a:gradFill rotWithShape="1">
              <a:gsLst>
                <a:gs pos="0">
                  <a:schemeClr val="bg2">
                    <a:gamma/>
                    <a:shade val="46275"/>
                    <a:invGamma/>
                  </a:schemeClr>
                </a:gs>
                <a:gs pos="50000">
                  <a:schemeClr val="bg2">
                    <a:alpha val="50000"/>
                  </a:schemeClr>
                </a:gs>
                <a:gs pos="100000">
                  <a:schemeClr val="bg2">
                    <a:gamma/>
                    <a:shade val="46275"/>
                    <a:invGamma/>
                  </a:schemeClr>
                </a:gs>
              </a:gsLst>
              <a:lin ang="5400000" scaled="1"/>
            </a:gradFill>
            <a:ln w="9525" algn="ctr">
              <a:noFill/>
              <a:round/>
              <a:headEnd/>
              <a:tailEnd/>
            </a:ln>
            <a:effectLst/>
          </p:spPr>
          <p:txBody>
            <a:bodyPr wrap="none" anchor="ctr"/>
            <a:lstStyle/>
            <a:p>
              <a:pPr>
                <a:defRPr/>
              </a:pPr>
              <a:r>
                <a:rPr lang="zh-CN" altLang="en-US" sz="1600" dirty="0" smtClean="0">
                  <a:solidFill>
                    <a:schemeClr val="tx1"/>
                  </a:solidFill>
                  <a:latin typeface="Times New Roman" pitchFamily="18" charset="0"/>
                  <a:ea typeface="黑体" pitchFamily="49" charset="-122"/>
                </a:rPr>
                <a:t>分布</a:t>
              </a:r>
              <a:endParaRPr lang="zh-CN" altLang="en-US" sz="1600" dirty="0">
                <a:solidFill>
                  <a:schemeClr val="tx1"/>
                </a:solidFill>
                <a:latin typeface="Times New Roman" pitchFamily="18" charset="0"/>
                <a:ea typeface="黑体" pitchFamily="49" charset="-122"/>
              </a:endParaRPr>
            </a:p>
          </p:txBody>
        </p:sp>
        <p:grpSp>
          <p:nvGrpSpPr>
            <p:cNvPr id="1155202" name="Group 159"/>
            <p:cNvGrpSpPr>
              <a:grpSpLocks/>
            </p:cNvGrpSpPr>
            <p:nvPr/>
          </p:nvGrpSpPr>
          <p:grpSpPr bwMode="auto">
            <a:xfrm rot="1297425" flipV="1">
              <a:off x="1971" y="1258"/>
              <a:ext cx="151" cy="37"/>
              <a:chOff x="2532" y="1051"/>
              <a:chExt cx="893" cy="246"/>
            </a:xfrm>
          </p:grpSpPr>
          <p:grpSp>
            <p:nvGrpSpPr>
              <p:cNvPr id="1155203" name="Group 160"/>
              <p:cNvGrpSpPr>
                <a:grpSpLocks/>
              </p:cNvGrpSpPr>
              <p:nvPr/>
            </p:nvGrpSpPr>
            <p:grpSpPr bwMode="auto">
              <a:xfrm>
                <a:off x="2532" y="1051"/>
                <a:ext cx="743" cy="185"/>
                <a:chOff x="1565" y="2568"/>
                <a:chExt cx="1118" cy="279"/>
              </a:xfrm>
            </p:grpSpPr>
            <p:sp>
              <p:nvSpPr>
                <p:cNvPr id="84129" name="AutoShape 16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0" name="AutoShape 16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1" name="AutoShape 16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2" name="AutoShape 16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1155204" name="Group 165"/>
              <p:cNvGrpSpPr>
                <a:grpSpLocks/>
              </p:cNvGrpSpPr>
              <p:nvPr/>
            </p:nvGrpSpPr>
            <p:grpSpPr bwMode="auto">
              <a:xfrm rot="1353540">
                <a:off x="2682" y="1111"/>
                <a:ext cx="743" cy="186"/>
                <a:chOff x="1565" y="2568"/>
                <a:chExt cx="1118" cy="279"/>
              </a:xfrm>
            </p:grpSpPr>
            <p:sp>
              <p:nvSpPr>
                <p:cNvPr id="84134" name="AutoShape 16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5" name="AutoShape 16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6" name="AutoShape 16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7" name="AutoShape 16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138" name="Arc 170"/>
            <p:cNvSpPr>
              <a:spLocks/>
            </p:cNvSpPr>
            <p:nvPr/>
          </p:nvSpPr>
          <p:spPr bwMode="gray">
            <a:xfrm rot="3847716">
              <a:off x="1948" y="1107"/>
              <a:ext cx="196" cy="204"/>
            </a:xfrm>
            <a:custGeom>
              <a:avLst/>
              <a:gdLst>
                <a:gd name="T0" fmla="*/ 0 w 43200"/>
                <a:gd name="T1" fmla="*/ 0 h 43155"/>
                <a:gd name="T2" fmla="*/ 0 w 43200"/>
                <a:gd name="T3" fmla="*/ 0 h 43155"/>
                <a:gd name="T4" fmla="*/ 0 w 43200"/>
                <a:gd name="T5" fmla="*/ 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p:spPr>
          <p:txBody>
            <a:bodyPr wrap="none" anchor="ctr"/>
            <a:lstStyle/>
            <a:p>
              <a:endParaRPr lang="zh-CN" altLang="en-US" dirty="0">
                <a:latin typeface="Times New Roman" pitchFamily="18" charset="0"/>
                <a:ea typeface="黑体" pitchFamily="49" charset="-122"/>
              </a:endParaRPr>
            </a:p>
          </p:txBody>
        </p:sp>
        <p:pic>
          <p:nvPicPr>
            <p:cNvPr id="84139" name="Picture 171" descr="light_shadow1"/>
            <p:cNvPicPr>
              <a:picLocks noChangeAspect="1" noChangeArrowheads="1"/>
            </p:cNvPicPr>
            <p:nvPr/>
          </p:nvPicPr>
          <p:blipFill>
            <a:blip r:embed="rId5" cstate="print"/>
            <a:srcRect t="23740"/>
            <a:stretch>
              <a:fillRect/>
            </a:stretch>
          </p:blipFill>
          <p:spPr bwMode="gray">
            <a:xfrm rot="2569845" flipH="1">
              <a:off x="2015" y="1139"/>
              <a:ext cx="129" cy="84"/>
            </a:xfrm>
            <a:prstGeom prst="rect">
              <a:avLst/>
            </a:prstGeom>
            <a:noFill/>
            <a:ln w="9525">
              <a:noFill/>
              <a:miter lim="800000"/>
              <a:headEnd/>
              <a:tailEnd/>
            </a:ln>
          </p:spPr>
        </p:pic>
      </p:grpSp>
      <p:sp>
        <p:nvSpPr>
          <p:cNvPr id="84140" name="AutoShape 172"/>
          <p:cNvSpPr>
            <a:spLocks/>
          </p:cNvSpPr>
          <p:nvPr/>
        </p:nvSpPr>
        <p:spPr bwMode="auto">
          <a:xfrm>
            <a:off x="7177088" y="1828800"/>
            <a:ext cx="1509712" cy="880120"/>
          </a:xfrm>
          <a:prstGeom prst="accentCallout2">
            <a:avLst>
              <a:gd name="adj1" fmla="val 31167"/>
              <a:gd name="adj2" fmla="val -5046"/>
              <a:gd name="adj3" fmla="val 31167"/>
              <a:gd name="adj4" fmla="val -38907"/>
              <a:gd name="adj5" fmla="val -6367"/>
              <a:gd name="adj6" fmla="val -76748"/>
            </a:avLst>
          </a:prstGeom>
          <a:noFill/>
          <a:ln w="9525">
            <a:solidFill>
              <a:schemeClr val="folHlink"/>
            </a:solidFill>
            <a:miter lim="800000"/>
            <a:headEnd/>
            <a:tailEnd type="diamond" w="med" len="med"/>
          </a:ln>
        </p:spPr>
        <p:txBody>
          <a:bodyPr anchor="ctr"/>
          <a:lstStyle/>
          <a:p>
            <a:pPr eaLnBrk="0" hangingPunct="0"/>
            <a:r>
              <a:rPr lang="en-US" altLang="zh-CN" sz="1400" dirty="0" smtClean="0">
                <a:solidFill>
                  <a:srgbClr val="000000"/>
                </a:solidFill>
                <a:latin typeface="Times New Roman" pitchFamily="18" charset="0"/>
                <a:ea typeface="黑体" pitchFamily="49" charset="-122"/>
              </a:rPr>
              <a:t>n</a:t>
            </a:r>
            <a:r>
              <a:rPr lang="zh-CN" altLang="en-US" sz="1400" dirty="0" smtClean="0">
                <a:solidFill>
                  <a:srgbClr val="000000"/>
                </a:solidFill>
                <a:latin typeface="Times New Roman" pitchFamily="18" charset="0"/>
                <a:ea typeface="黑体" pitchFamily="49" charset="-122"/>
              </a:rPr>
              <a:t>重贝努利试验</a:t>
            </a:r>
            <a:endParaRPr lang="en-US" altLang="zh-CN" sz="1400" dirty="0" smtClean="0">
              <a:solidFill>
                <a:srgbClr val="000000"/>
              </a:solidFill>
              <a:latin typeface="Times New Roman" pitchFamily="18" charset="0"/>
              <a:ea typeface="黑体" pitchFamily="49" charset="-122"/>
            </a:endParaRPr>
          </a:p>
          <a:p>
            <a:pPr eaLnBrk="0" hangingPunct="0"/>
            <a:r>
              <a:rPr lang="en-US" altLang="zh-CN" sz="1400" dirty="0" smtClean="0">
                <a:solidFill>
                  <a:srgbClr val="000000"/>
                </a:solidFill>
                <a:latin typeface="Times New Roman" pitchFamily="18" charset="0"/>
                <a:ea typeface="黑体" pitchFamily="49" charset="-122"/>
              </a:rPr>
              <a:t>k</a:t>
            </a:r>
            <a:r>
              <a:rPr lang="zh-CN" altLang="en-US" sz="1400" dirty="0" smtClean="0">
                <a:solidFill>
                  <a:srgbClr val="000000"/>
                </a:solidFill>
                <a:latin typeface="Times New Roman" pitchFamily="18" charset="0"/>
                <a:ea typeface="黑体" pitchFamily="49" charset="-122"/>
              </a:rPr>
              <a:t>次朝上的概率</a:t>
            </a:r>
            <a:endParaRPr lang="en-US" altLang="zh-CN" sz="1400" dirty="0">
              <a:solidFill>
                <a:srgbClr val="000000"/>
              </a:solidFill>
              <a:latin typeface="Times New Roman" pitchFamily="18" charset="0"/>
              <a:ea typeface="黑体" pitchFamily="49" charset="-122"/>
            </a:endParaRPr>
          </a:p>
        </p:txBody>
      </p:sp>
      <p:sp>
        <p:nvSpPr>
          <p:cNvPr id="84142" name="AutoShape 174"/>
          <p:cNvSpPr>
            <a:spLocks/>
          </p:cNvSpPr>
          <p:nvPr/>
        </p:nvSpPr>
        <p:spPr bwMode="auto">
          <a:xfrm>
            <a:off x="827584" y="1620838"/>
            <a:ext cx="1775916" cy="584026"/>
          </a:xfrm>
          <a:prstGeom prst="accentCallout2">
            <a:avLst>
              <a:gd name="adj1" fmla="val 26278"/>
              <a:gd name="adj2" fmla="val 104782"/>
              <a:gd name="adj3" fmla="val 26278"/>
              <a:gd name="adj4" fmla="val 114843"/>
              <a:gd name="adj5" fmla="val 98542"/>
              <a:gd name="adj6" fmla="val 125000"/>
            </a:avLst>
          </a:prstGeom>
          <a:noFill/>
          <a:ln w="9525">
            <a:solidFill>
              <a:schemeClr val="hlink"/>
            </a:solidFill>
            <a:miter lim="800000"/>
            <a:headEnd/>
            <a:tailEnd type="diamond" w="med" len="med"/>
          </a:ln>
        </p:spPr>
        <p:txBody>
          <a:bodyPr anchor="ctr"/>
          <a:lstStyle/>
          <a:p>
            <a:pPr algn="r" eaLnBrk="0" hangingPunct="0"/>
            <a:r>
              <a:rPr lang="zh-CN" altLang="en-US" sz="1400" dirty="0" smtClean="0">
                <a:solidFill>
                  <a:srgbClr val="000000"/>
                </a:solidFill>
                <a:latin typeface="Times New Roman" pitchFamily="18" charset="0"/>
                <a:ea typeface="黑体" pitchFamily="49" charset="-122"/>
              </a:rPr>
              <a:t>硬币朝上或朝下</a:t>
            </a:r>
            <a:r>
              <a:rPr lang="en-US" altLang="zh-CN" sz="1400" dirty="0" smtClean="0">
                <a:solidFill>
                  <a:srgbClr val="000000"/>
                </a:solidFill>
                <a:latin typeface="Times New Roman" pitchFamily="18" charset="0"/>
                <a:ea typeface="黑体" pitchFamily="49" charset="-122"/>
              </a:rPr>
              <a:t>X=0 </a:t>
            </a:r>
            <a:r>
              <a:rPr lang="zh-CN" altLang="en-US" sz="1400" dirty="0" smtClean="0">
                <a:solidFill>
                  <a:srgbClr val="000000"/>
                </a:solidFill>
                <a:latin typeface="Times New Roman" pitchFamily="18" charset="0"/>
                <a:ea typeface="黑体" pitchFamily="49" charset="-122"/>
              </a:rPr>
              <a:t>或者</a:t>
            </a:r>
            <a:r>
              <a:rPr lang="en-US" altLang="zh-CN" sz="1400" dirty="0" smtClean="0">
                <a:solidFill>
                  <a:srgbClr val="000000"/>
                </a:solidFill>
                <a:latin typeface="Times New Roman" pitchFamily="18" charset="0"/>
                <a:ea typeface="黑体" pitchFamily="49" charset="-122"/>
              </a:rPr>
              <a:t>1</a:t>
            </a:r>
            <a:endParaRPr lang="en-US" altLang="zh-CN" sz="1400" dirty="0">
              <a:solidFill>
                <a:srgbClr val="000000"/>
              </a:solidFill>
              <a:latin typeface="Times New Roman" pitchFamily="18" charset="0"/>
              <a:ea typeface="黑体" pitchFamily="49" charset="-122"/>
            </a:endParaRPr>
          </a:p>
        </p:txBody>
      </p:sp>
      <p:sp>
        <p:nvSpPr>
          <p:cNvPr id="84143" name="AutoShape 175"/>
          <p:cNvSpPr>
            <a:spLocks/>
          </p:cNvSpPr>
          <p:nvPr/>
        </p:nvSpPr>
        <p:spPr bwMode="auto">
          <a:xfrm>
            <a:off x="234950" y="3937000"/>
            <a:ext cx="159385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p:spPr>
        <p:txBody>
          <a:bodyPr anchor="ctr"/>
          <a:lstStyle/>
          <a:p>
            <a:pPr algn="r" eaLnBrk="0" hangingPunct="0"/>
            <a:r>
              <a:rPr lang="zh-CN" altLang="en-US" sz="1400" dirty="0" smtClean="0">
                <a:solidFill>
                  <a:srgbClr val="000000"/>
                </a:solidFill>
                <a:latin typeface="Times New Roman" pitchFamily="18" charset="0"/>
                <a:ea typeface="黑体" pitchFamily="49" charset="-122"/>
              </a:rPr>
              <a:t>骰子某个面朝上</a:t>
            </a:r>
            <a:r>
              <a:rPr lang="en-US" altLang="zh-CN" sz="1400" dirty="0" smtClean="0">
                <a:solidFill>
                  <a:srgbClr val="000000"/>
                </a:solidFill>
                <a:latin typeface="Times New Roman" pitchFamily="18" charset="0"/>
                <a:ea typeface="黑体" pitchFamily="49" charset="-122"/>
              </a:rPr>
              <a:t>X=0,1,2,3</a:t>
            </a:r>
            <a:endParaRPr lang="en-US" altLang="zh-CN" sz="1400" dirty="0">
              <a:solidFill>
                <a:srgbClr val="000000"/>
              </a:solidFill>
              <a:latin typeface="Times New Roman" pitchFamily="18" charset="0"/>
              <a:ea typeface="黑体" pitchFamily="49" charset="-122"/>
            </a:endParaRPr>
          </a:p>
        </p:txBody>
      </p:sp>
      <p:sp>
        <p:nvSpPr>
          <p:cNvPr id="84144" name="AutoShape 176"/>
          <p:cNvSpPr>
            <a:spLocks/>
          </p:cNvSpPr>
          <p:nvPr/>
        </p:nvSpPr>
        <p:spPr bwMode="auto">
          <a:xfrm>
            <a:off x="539552" y="5229200"/>
            <a:ext cx="1509713" cy="792088"/>
          </a:xfrm>
          <a:prstGeom prst="accentCallout2">
            <a:avLst>
              <a:gd name="adj1" fmla="val 29148"/>
              <a:gd name="adj2" fmla="val 105046"/>
              <a:gd name="adj3" fmla="val 29148"/>
              <a:gd name="adj4" fmla="val 105046"/>
              <a:gd name="adj5" fmla="val 60634"/>
              <a:gd name="adj6" fmla="val 176688"/>
            </a:avLst>
          </a:prstGeom>
          <a:noFill/>
          <a:ln w="9525">
            <a:solidFill>
              <a:schemeClr val="accent1"/>
            </a:solidFill>
            <a:miter lim="800000"/>
            <a:headEnd/>
            <a:tailEnd type="diamond" w="med" len="med"/>
          </a:ln>
        </p:spPr>
        <p:txBody>
          <a:bodyPr anchor="ctr"/>
          <a:lstStyle/>
          <a:p>
            <a:pPr eaLnBrk="0" hangingPunct="0"/>
            <a:r>
              <a:rPr lang="en-US" altLang="zh-CN" sz="1400" dirty="0" smtClean="0">
                <a:solidFill>
                  <a:srgbClr val="000000"/>
                </a:solidFill>
                <a:latin typeface="Times New Roman" pitchFamily="18" charset="0"/>
                <a:ea typeface="黑体" pitchFamily="49" charset="-122"/>
              </a:rPr>
              <a:t>n </a:t>
            </a:r>
            <a:r>
              <a:rPr lang="zh-CN" altLang="en-US" sz="1400" dirty="0" smtClean="0">
                <a:solidFill>
                  <a:srgbClr val="000000"/>
                </a:solidFill>
                <a:latin typeface="Times New Roman" pitchFamily="18" charset="0"/>
                <a:ea typeface="黑体" pitchFamily="49" charset="-122"/>
              </a:rPr>
              <a:t>重试验，</a:t>
            </a:r>
            <a:r>
              <a:rPr lang="en-US" altLang="zh-CN" sz="1400" dirty="0" smtClean="0">
                <a:solidFill>
                  <a:srgbClr val="000000"/>
                </a:solidFill>
                <a:latin typeface="Times New Roman" pitchFamily="18" charset="0"/>
                <a:ea typeface="黑体" pitchFamily="49" charset="-122"/>
              </a:rPr>
              <a:t>X1=x1, X2=x2,…</a:t>
            </a:r>
            <a:endParaRPr lang="en-US" altLang="zh-CN" sz="1400" dirty="0">
              <a:solidFill>
                <a:srgbClr val="000000"/>
              </a:solidFill>
              <a:latin typeface="Times New Roman" pitchFamily="18" charset="0"/>
              <a:ea typeface="黑体" pitchFamily="49" charset="-122"/>
            </a:endParaRPr>
          </a:p>
        </p:txBody>
      </p:sp>
      <p:sp>
        <p:nvSpPr>
          <p:cNvPr id="84145" name="Rectangle 177"/>
          <p:cNvSpPr>
            <a:spLocks noChangeArrowheads="1"/>
          </p:cNvSpPr>
          <p:nvPr/>
        </p:nvSpPr>
        <p:spPr bwMode="auto">
          <a:xfrm>
            <a:off x="7453699" y="5127813"/>
            <a:ext cx="1584176" cy="338554"/>
          </a:xfrm>
          <a:prstGeom prst="rect">
            <a:avLst/>
          </a:prstGeom>
          <a:noFill/>
          <a:ln w="9525" algn="ctr">
            <a:noFill/>
            <a:miter lim="800000"/>
            <a:headEnd/>
            <a:tailEnd/>
          </a:ln>
        </p:spPr>
        <p:txBody>
          <a:bodyPr wrap="square">
            <a:spAutoFit/>
          </a:bodyPr>
          <a:lstStyle/>
          <a:p>
            <a:pPr eaLnBrk="0" hangingPunct="0"/>
            <a:r>
              <a:rPr lang="en-US" altLang="zh-CN" sz="1600" dirty="0" smtClean="0">
                <a:solidFill>
                  <a:srgbClr val="000000"/>
                </a:solidFill>
                <a:latin typeface="Times New Roman" pitchFamily="18" charset="0"/>
                <a:ea typeface="黑体" pitchFamily="49" charset="-122"/>
              </a:rPr>
              <a:t>n</a:t>
            </a:r>
            <a:r>
              <a:rPr lang="zh-CN" altLang="en-US" sz="1600" dirty="0" smtClean="0">
                <a:solidFill>
                  <a:srgbClr val="000000"/>
                </a:solidFill>
                <a:latin typeface="Times New Roman" pitchFamily="18" charset="0"/>
                <a:ea typeface="黑体" pitchFamily="49" charset="-122"/>
              </a:rPr>
              <a:t>次不同硬币</a:t>
            </a:r>
            <a:endParaRPr lang="en-US" altLang="zh-CN" sz="1600" dirty="0">
              <a:solidFill>
                <a:srgbClr val="000000"/>
              </a:solidFill>
              <a:latin typeface="Times New Roman" pitchFamily="18" charset="0"/>
              <a:ea typeface="黑体" pitchFamily="49" charset="-122"/>
            </a:endParaRPr>
          </a:p>
        </p:txBody>
      </p:sp>
      <p:sp>
        <p:nvSpPr>
          <p:cNvPr id="84146" name="Rectangle 178"/>
          <p:cNvSpPr>
            <a:spLocks noChangeArrowheads="1"/>
          </p:cNvSpPr>
          <p:nvPr/>
        </p:nvSpPr>
        <p:spPr bwMode="gray">
          <a:xfrm>
            <a:off x="7380312" y="4869160"/>
            <a:ext cx="42862" cy="741363"/>
          </a:xfrm>
          <a:prstGeom prst="rect">
            <a:avLst/>
          </a:prstGeom>
          <a:solidFill>
            <a:srgbClr val="FF9900"/>
          </a:solidFill>
          <a:ln w="9525" algn="ctr">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180" name="Line 8"/>
          <p:cNvSpPr>
            <a:spLocks noChangeShapeType="1"/>
          </p:cNvSpPr>
          <p:nvPr/>
        </p:nvSpPr>
        <p:spPr bwMode="gray">
          <a:xfrm>
            <a:off x="6876256" y="4365104"/>
            <a:ext cx="504056" cy="864096"/>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cxnSp>
        <p:nvCxnSpPr>
          <p:cNvPr id="183" name="直接箭头连接符 182"/>
          <p:cNvCxnSpPr>
            <a:stCxn id="83983" idx="6"/>
            <a:endCxn id="84096" idx="2"/>
          </p:cNvCxnSpPr>
          <p:nvPr/>
        </p:nvCxnSpPr>
        <p:spPr>
          <a:xfrm>
            <a:off x="4029075" y="2127266"/>
            <a:ext cx="1152525" cy="712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6" name="TextBox 185"/>
          <p:cNvSpPr txBox="1"/>
          <p:nvPr/>
        </p:nvSpPr>
        <p:spPr>
          <a:xfrm>
            <a:off x="3923928" y="1628800"/>
            <a:ext cx="1584176" cy="338554"/>
          </a:xfrm>
          <a:prstGeom prst="rect">
            <a:avLst/>
          </a:prstGeom>
          <a:noFill/>
        </p:spPr>
        <p:txBody>
          <a:bodyPr wrap="square" rtlCol="0">
            <a:spAutoFit/>
          </a:bodyPr>
          <a:lstStyle/>
          <a:p>
            <a:r>
              <a:rPr lang="en-US" altLang="zh-CN" sz="1600" dirty="0" smtClean="0">
                <a:solidFill>
                  <a:schemeClr val="tx1"/>
                </a:solidFill>
                <a:latin typeface="Times New Roman" pitchFamily="18" charset="0"/>
                <a:ea typeface="黑体" pitchFamily="49" charset="-122"/>
              </a:rPr>
              <a:t>n</a:t>
            </a:r>
            <a:r>
              <a:rPr lang="zh-CN" altLang="en-US" sz="1600" dirty="0" smtClean="0">
                <a:solidFill>
                  <a:schemeClr val="tx1"/>
                </a:solidFill>
                <a:latin typeface="Times New Roman" pitchFamily="18" charset="0"/>
                <a:ea typeface="黑体" pitchFamily="49" charset="-122"/>
              </a:rPr>
              <a:t>重贝努利试验</a:t>
            </a:r>
            <a:endParaRPr lang="zh-CN" altLang="en-US" sz="1600" dirty="0">
              <a:solidFill>
                <a:schemeClr val="tx1"/>
              </a:solidFill>
              <a:latin typeface="Times New Roman" pitchFamily="18" charset="0"/>
              <a:ea typeface="黑体" pitchFamily="49" charset="-122"/>
            </a:endParaRPr>
          </a:p>
        </p:txBody>
      </p:sp>
      <p:cxnSp>
        <p:nvCxnSpPr>
          <p:cNvPr id="188" name="直接箭头连接符 187"/>
          <p:cNvCxnSpPr>
            <a:stCxn id="83983" idx="3"/>
          </p:cNvCxnSpPr>
          <p:nvPr/>
        </p:nvCxnSpPr>
        <p:spPr>
          <a:xfrm flipH="1">
            <a:off x="2555776" y="2511182"/>
            <a:ext cx="551888" cy="413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0" name="直接箭头连接符 189"/>
          <p:cNvCxnSpPr>
            <a:stCxn id="84012" idx="4"/>
            <a:endCxn id="84042" idx="0"/>
          </p:cNvCxnSpPr>
          <p:nvPr/>
        </p:nvCxnSpPr>
        <p:spPr>
          <a:xfrm>
            <a:off x="2405063" y="3952905"/>
            <a:ext cx="978915" cy="13072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贝努利</a:t>
            </a:r>
            <a:endParaRPr lang="zh-CN" altLang="en-US" dirty="0"/>
          </a:p>
        </p:txBody>
      </p:sp>
      <p:sp>
        <p:nvSpPr>
          <p:cNvPr id="4" name="内容占位符 3"/>
          <p:cNvSpPr>
            <a:spLocks noGrp="1"/>
          </p:cNvSpPr>
          <p:nvPr>
            <p:ph idx="1"/>
          </p:nvPr>
        </p:nvSpPr>
        <p:spPr>
          <a:xfrm>
            <a:off x="457200" y="1600200"/>
            <a:ext cx="6059016" cy="4953000"/>
          </a:xfrm>
        </p:spPr>
        <p:txBody>
          <a:bodyPr/>
          <a:lstStyle/>
          <a:p>
            <a:r>
              <a:rPr lang="zh-CN" altLang="en-US" dirty="0" smtClean="0"/>
              <a:t>瑞士数学家家族，产生过</a:t>
            </a:r>
            <a:r>
              <a:rPr lang="en-US" altLang="zh-CN" dirty="0" smtClean="0"/>
              <a:t>11</a:t>
            </a:r>
            <a:r>
              <a:rPr lang="zh-CN" altLang="en-US" dirty="0" smtClean="0"/>
              <a:t>位数学家</a:t>
            </a:r>
            <a:endParaRPr lang="en-US" altLang="zh-CN" dirty="0" smtClean="0"/>
          </a:p>
          <a:p>
            <a:endParaRPr lang="en-US" altLang="zh-CN" dirty="0" smtClean="0"/>
          </a:p>
          <a:p>
            <a:r>
              <a:rPr lang="zh-CN" altLang="en-US" dirty="0" smtClean="0"/>
              <a:t>雅可比贝努利</a:t>
            </a:r>
            <a:r>
              <a:rPr lang="en-US" altLang="zh-CN" dirty="0" smtClean="0"/>
              <a:t>(Jacob Bernoulli) : 1654-1705</a:t>
            </a:r>
          </a:p>
          <a:p>
            <a:endParaRPr lang="en-US" altLang="zh-CN" dirty="0" smtClean="0"/>
          </a:p>
          <a:p>
            <a:r>
              <a:rPr lang="zh-CN" altLang="en-US" dirty="0" smtClean="0"/>
              <a:t>积分“</a:t>
            </a:r>
            <a:r>
              <a:rPr lang="en-US" altLang="zh-CN" dirty="0" smtClean="0"/>
              <a:t>integral”</a:t>
            </a:r>
            <a:r>
              <a:rPr lang="zh-CN" altLang="en-US" dirty="0" smtClean="0"/>
              <a:t>这一术语即由他首创</a:t>
            </a:r>
            <a:endParaRPr lang="en-US" altLang="zh-CN" dirty="0" smtClean="0"/>
          </a:p>
          <a:p>
            <a:endParaRPr lang="en-US" altLang="zh-CN" dirty="0" smtClean="0"/>
          </a:p>
          <a:p>
            <a:r>
              <a:rPr lang="zh-CN" altLang="en-US" dirty="0" smtClean="0"/>
              <a:t>贝努利试验、贝努利分布</a:t>
            </a:r>
            <a:endParaRPr lang="en-US" altLang="zh-CN" dirty="0" smtClean="0"/>
          </a:p>
          <a:p>
            <a:endParaRPr lang="en-US" altLang="zh-CN" dirty="0" smtClean="0"/>
          </a:p>
          <a:p>
            <a:endParaRPr lang="en-US" altLang="zh-CN" dirty="0" smtClean="0"/>
          </a:p>
          <a:p>
            <a:endParaRPr lang="en-US" altLang="zh-CN" dirty="0" smtClean="0"/>
          </a:p>
        </p:txBody>
      </p:sp>
      <p:sp>
        <p:nvSpPr>
          <p:cNvPr id="2" name="灯片编号占位符 1"/>
          <p:cNvSpPr>
            <a:spLocks noGrp="1"/>
          </p:cNvSpPr>
          <p:nvPr>
            <p:ph type="sldNum" sz="quarter" idx="12"/>
          </p:nvPr>
        </p:nvSpPr>
        <p:spPr/>
        <p:txBody>
          <a:bodyPr/>
          <a:lstStyle/>
          <a:p>
            <a:pPr>
              <a:defRPr/>
            </a:pPr>
            <a:fld id="{DB3EC566-48E6-4552-87D6-CB322A8F1925}" type="slidenum">
              <a:rPr lang="en-US" smtClean="0"/>
              <a:pPr>
                <a:defRPr/>
              </a:pPr>
              <a:t>25</a:t>
            </a:fld>
            <a:endParaRPr lang="en-US" dirty="0"/>
          </a:p>
        </p:txBody>
      </p:sp>
      <p:pic>
        <p:nvPicPr>
          <p:cNvPr id="5" name="图片 4" descr="200px-Jakob_Bernoulli.jpg"/>
          <p:cNvPicPr>
            <a:picLocks noChangeAspect="1"/>
          </p:cNvPicPr>
          <p:nvPr/>
        </p:nvPicPr>
        <p:blipFill>
          <a:blip r:embed="rId2" cstate="print"/>
          <a:stretch>
            <a:fillRect/>
          </a:stretch>
        </p:blipFill>
        <p:spPr>
          <a:xfrm>
            <a:off x="6444207" y="1772816"/>
            <a:ext cx="2314543" cy="259228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477000"/>
            <a:ext cx="2133600" cy="244475"/>
          </a:xfrm>
        </p:spPr>
        <p:txBody>
          <a:bodyPr/>
          <a:lstStyle/>
          <a:p>
            <a:fld id="{9E5C1C32-0EB9-4D8A-969D-3D7A36C7B5B8}" type="slidenum">
              <a:rPr lang="en-US" altLang="zh-CN"/>
              <a:pPr/>
              <a:t>26</a:t>
            </a:fld>
            <a:endParaRPr lang="en-US" altLang="zh-CN"/>
          </a:p>
        </p:txBody>
      </p:sp>
      <p:sp>
        <p:nvSpPr>
          <p:cNvPr id="29698" name="Rectangle 2"/>
          <p:cNvSpPr>
            <a:spLocks noGrp="1" noChangeArrowheads="1"/>
          </p:cNvSpPr>
          <p:nvPr>
            <p:ph type="title"/>
          </p:nvPr>
        </p:nvSpPr>
        <p:spPr/>
        <p:txBody>
          <a:bodyPr/>
          <a:lstStyle/>
          <a:p>
            <a:r>
              <a:rPr lang="zh-CN" altLang="en-US"/>
              <a:t>概率检索模型</a:t>
            </a:r>
          </a:p>
        </p:txBody>
      </p:sp>
      <p:sp>
        <p:nvSpPr>
          <p:cNvPr id="29699" name="Rectangle 3"/>
          <p:cNvSpPr>
            <a:spLocks noGrp="1" noChangeArrowheads="1"/>
          </p:cNvSpPr>
          <p:nvPr>
            <p:ph type="body" idx="1"/>
          </p:nvPr>
        </p:nvSpPr>
        <p:spPr>
          <a:xfrm>
            <a:off x="683568" y="1700808"/>
            <a:ext cx="7772400" cy="4321175"/>
          </a:xfrm>
        </p:spPr>
        <p:txBody>
          <a:bodyPr/>
          <a:lstStyle/>
          <a:p>
            <a:r>
              <a:rPr lang="zh-CN" altLang="en-US" sz="2800" dirty="0" smtClean="0">
                <a:latin typeface="Times New Roman" pitchFamily="18" charset="0"/>
              </a:rPr>
              <a:t>检索系统中，给定查询，计算每个文档的相关度</a:t>
            </a:r>
            <a:endParaRPr lang="en-US" altLang="zh-CN" sz="2800" dirty="0" smtClean="0">
              <a:latin typeface="Times New Roman" pitchFamily="18" charset="0"/>
            </a:endParaRPr>
          </a:p>
          <a:p>
            <a:r>
              <a:rPr lang="zh-CN" altLang="en-US" dirty="0" smtClean="0"/>
              <a:t>检索系统对用户查询的理解是非确定的</a:t>
            </a:r>
            <a:r>
              <a:rPr lang="en-US" altLang="zh-CN" dirty="0" smtClean="0"/>
              <a:t>(uncertain)</a:t>
            </a:r>
            <a:r>
              <a:rPr lang="zh-CN" altLang="en-US" dirty="0" smtClean="0"/>
              <a:t>，对返回结果的猜测也是非确定的</a:t>
            </a:r>
            <a:endParaRPr lang="en-US" altLang="zh-CN" sz="2800" dirty="0" smtClean="0">
              <a:latin typeface="Times New Roman" pitchFamily="18" charset="0"/>
            </a:endParaRPr>
          </a:p>
          <a:p>
            <a:r>
              <a:rPr lang="zh-CN" altLang="en-US" sz="2800" dirty="0" smtClean="0">
                <a:latin typeface="Times New Roman" pitchFamily="18" charset="0"/>
              </a:rPr>
              <a:t>而概率理论为非确定推理提供了坚实的理论基础</a:t>
            </a:r>
            <a:endParaRPr lang="en-US" altLang="zh-CN" sz="2800" dirty="0" smtClean="0">
              <a:latin typeface="Times New Roman" pitchFamily="18" charset="0"/>
            </a:endParaRPr>
          </a:p>
          <a:p>
            <a:r>
              <a:rPr lang="zh-CN" altLang="en-US" sz="2800" dirty="0" smtClean="0">
                <a:latin typeface="Times New Roman" pitchFamily="18" charset="0"/>
              </a:rPr>
              <a:t>概率检索模型可以计算文档和查询相关的可能性</a:t>
            </a:r>
            <a:endParaRPr lang="en-US" altLang="zh-CN" sz="2800" dirty="0" smtClean="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概率检索模型</a:t>
            </a:r>
            <a:endParaRPr lang="zh-CN" altLang="en-US" dirty="0"/>
          </a:p>
        </p:txBody>
      </p:sp>
      <p:sp>
        <p:nvSpPr>
          <p:cNvPr id="3" name="内容占位符 2"/>
          <p:cNvSpPr>
            <a:spLocks noGrp="1"/>
          </p:cNvSpPr>
          <p:nvPr>
            <p:ph idx="1"/>
          </p:nvPr>
        </p:nvSpPr>
        <p:spPr/>
        <p:txBody>
          <a:bodyPr/>
          <a:lstStyle/>
          <a:p>
            <a:r>
              <a:rPr lang="zh-CN" altLang="en-US" dirty="0" smtClean="0"/>
              <a:t>概率检索模型是通过概率的方法将查询和文档联系起来</a:t>
            </a:r>
          </a:p>
          <a:p>
            <a:pPr lvl="1"/>
            <a:r>
              <a:rPr lang="zh-CN" altLang="en-US" dirty="0" smtClean="0"/>
              <a:t>定义</a:t>
            </a:r>
            <a:r>
              <a:rPr lang="en-US" altLang="zh-CN" dirty="0" smtClean="0"/>
              <a:t>3</a:t>
            </a:r>
            <a:r>
              <a:rPr lang="zh-CN" altLang="en-US" dirty="0" smtClean="0"/>
              <a:t>个随机变量</a:t>
            </a:r>
            <a:r>
              <a:rPr lang="en-US" altLang="zh-CN" i="1" dirty="0" smtClean="0"/>
              <a:t>R</a:t>
            </a:r>
            <a:r>
              <a:rPr lang="zh-CN" altLang="en-US" dirty="0" smtClean="0"/>
              <a:t>、</a:t>
            </a:r>
            <a:r>
              <a:rPr lang="en-US" altLang="zh-CN" i="1" dirty="0" smtClean="0"/>
              <a:t>Q</a:t>
            </a:r>
            <a:r>
              <a:rPr lang="zh-CN" altLang="en-US" dirty="0" smtClean="0"/>
              <a:t>、</a:t>
            </a:r>
            <a:r>
              <a:rPr lang="en-US" altLang="zh-CN" i="1" dirty="0" smtClean="0"/>
              <a:t>D</a:t>
            </a:r>
            <a:r>
              <a:rPr lang="zh-CN" altLang="en-US" dirty="0" smtClean="0"/>
              <a:t>：相关度</a:t>
            </a:r>
            <a:r>
              <a:rPr lang="en-US" altLang="zh-CN" i="1" dirty="0" smtClean="0"/>
              <a:t>R</a:t>
            </a:r>
            <a:r>
              <a:rPr lang="en-US" altLang="zh-CN" dirty="0" smtClean="0"/>
              <a:t>={0,1}</a:t>
            </a:r>
            <a:r>
              <a:rPr lang="zh-CN" altLang="en-US" dirty="0" smtClean="0"/>
              <a:t>，查询</a:t>
            </a:r>
            <a:r>
              <a:rPr lang="en-US" altLang="zh-CN" i="1" dirty="0" smtClean="0"/>
              <a:t>Q</a:t>
            </a:r>
            <a:r>
              <a:rPr lang="en-US" altLang="zh-CN" dirty="0" smtClean="0"/>
              <a:t>={</a:t>
            </a:r>
            <a:r>
              <a:rPr lang="en-US" altLang="zh-CN" i="1" dirty="0" smtClean="0"/>
              <a:t>q</a:t>
            </a:r>
            <a:r>
              <a:rPr lang="en-US" altLang="zh-CN" i="1" baseline="-25000" dirty="0" smtClean="0"/>
              <a:t>1</a:t>
            </a:r>
            <a:r>
              <a:rPr lang="en-US" altLang="zh-CN" dirty="0" smtClean="0"/>
              <a:t>,</a:t>
            </a:r>
            <a:r>
              <a:rPr lang="en-US" altLang="zh-CN" i="1" dirty="0" smtClean="0"/>
              <a:t>q</a:t>
            </a:r>
            <a:r>
              <a:rPr lang="en-US" altLang="zh-CN" i="1" baseline="-25000" dirty="0" smtClean="0"/>
              <a:t>2</a:t>
            </a:r>
            <a:r>
              <a:rPr lang="en-US" altLang="zh-CN" dirty="0" smtClean="0"/>
              <a:t>,…}</a:t>
            </a:r>
            <a:r>
              <a:rPr lang="zh-CN" altLang="en-US" dirty="0" smtClean="0"/>
              <a:t>，文档</a:t>
            </a:r>
            <a:r>
              <a:rPr lang="en-US" altLang="zh-CN" i="1" dirty="0" smtClean="0"/>
              <a:t>D</a:t>
            </a:r>
            <a:r>
              <a:rPr lang="en-US" altLang="zh-CN" dirty="0" smtClean="0"/>
              <a:t>={</a:t>
            </a:r>
            <a:r>
              <a:rPr lang="en-US" altLang="zh-CN" i="1" dirty="0" smtClean="0"/>
              <a:t>d</a:t>
            </a:r>
            <a:r>
              <a:rPr lang="en-US" altLang="zh-CN" i="1" baseline="-25000" dirty="0" smtClean="0"/>
              <a:t>1</a:t>
            </a:r>
            <a:r>
              <a:rPr lang="en-US" altLang="zh-CN" i="1" dirty="0" smtClean="0"/>
              <a:t>,d</a:t>
            </a:r>
            <a:r>
              <a:rPr lang="en-US" altLang="zh-CN" i="1" baseline="-25000" dirty="0" smtClean="0"/>
              <a:t>2</a:t>
            </a:r>
            <a:r>
              <a:rPr lang="en-US" altLang="zh-CN" i="1" dirty="0" smtClean="0"/>
              <a:t>,</a:t>
            </a:r>
            <a:r>
              <a:rPr lang="en-US" altLang="zh-CN" dirty="0" smtClean="0"/>
              <a:t>…}</a:t>
            </a:r>
            <a:r>
              <a:rPr lang="zh-CN" altLang="en-US" dirty="0" smtClean="0"/>
              <a:t>，则可以通过计算条件概率</a:t>
            </a:r>
            <a:r>
              <a:rPr lang="en-US" altLang="zh-CN" i="1" dirty="0" smtClean="0"/>
              <a:t>P</a:t>
            </a:r>
            <a:r>
              <a:rPr lang="en-US" altLang="zh-CN" dirty="0" smtClean="0"/>
              <a:t>(</a:t>
            </a:r>
            <a:r>
              <a:rPr lang="en-US" altLang="zh-CN" i="1" dirty="0" smtClean="0"/>
              <a:t>R</a:t>
            </a:r>
            <a:r>
              <a:rPr lang="en-US" altLang="zh-CN" dirty="0" smtClean="0"/>
              <a:t>=1|</a:t>
            </a:r>
            <a:r>
              <a:rPr lang="en-US" altLang="zh-CN" i="1" dirty="0" smtClean="0"/>
              <a:t>Q</a:t>
            </a:r>
            <a:r>
              <a:rPr lang="en-US" altLang="zh-CN" dirty="0" smtClean="0"/>
              <a:t>=</a:t>
            </a:r>
            <a:r>
              <a:rPr lang="en-US" altLang="zh-CN" i="1" dirty="0" err="1" smtClean="0"/>
              <a:t>q</a:t>
            </a:r>
            <a:r>
              <a:rPr lang="en-US" altLang="zh-CN" dirty="0" err="1" smtClean="0"/>
              <a:t>,</a:t>
            </a:r>
            <a:r>
              <a:rPr lang="en-US" altLang="zh-CN" i="1" dirty="0" err="1" smtClean="0"/>
              <a:t>D</a:t>
            </a:r>
            <a:r>
              <a:rPr lang="en-US" altLang="zh-CN" dirty="0" smtClean="0"/>
              <a:t>=</a:t>
            </a:r>
            <a:r>
              <a:rPr lang="en-US" altLang="zh-CN" i="1" dirty="0" smtClean="0"/>
              <a:t>d</a:t>
            </a:r>
            <a:r>
              <a:rPr lang="en-US" altLang="zh-CN" dirty="0" smtClean="0"/>
              <a:t>)</a:t>
            </a:r>
            <a:r>
              <a:rPr lang="zh-CN" altLang="en-US" dirty="0" smtClean="0"/>
              <a:t>来度量文档和查询的相关度。</a:t>
            </a:r>
          </a:p>
          <a:p>
            <a:r>
              <a:rPr lang="zh-CN" altLang="en-US" dirty="0" smtClean="0"/>
              <a:t>概率模型包括一系列模型，如</a:t>
            </a:r>
            <a:r>
              <a:rPr lang="en-US" altLang="zh-CN" dirty="0" smtClean="0"/>
              <a:t>Logistic Regression(</a:t>
            </a:r>
            <a:r>
              <a:rPr lang="zh-CN" altLang="en-US" dirty="0" smtClean="0"/>
              <a:t>回归</a:t>
            </a:r>
            <a:r>
              <a:rPr lang="en-US" altLang="zh-CN" dirty="0" smtClean="0"/>
              <a:t>)</a:t>
            </a:r>
            <a:r>
              <a:rPr lang="zh-CN" altLang="en-US" dirty="0" smtClean="0"/>
              <a:t>模型及最经典的二值独立概率模型</a:t>
            </a:r>
            <a:r>
              <a:rPr lang="en-US" altLang="zh-CN" dirty="0" smtClean="0"/>
              <a:t>BIM</a:t>
            </a:r>
            <a:r>
              <a:rPr lang="zh-CN" altLang="en-US" dirty="0" smtClean="0"/>
              <a:t>、</a:t>
            </a:r>
            <a:r>
              <a:rPr lang="en-US" altLang="zh-CN" dirty="0" smtClean="0"/>
              <a:t>BM25</a:t>
            </a:r>
            <a:r>
              <a:rPr lang="zh-CN" altLang="en-US" dirty="0" smtClean="0"/>
              <a:t>模型等等</a:t>
            </a:r>
            <a:r>
              <a:rPr lang="en-US" altLang="zh-CN" dirty="0" smtClean="0"/>
              <a:t>(</a:t>
            </a:r>
            <a:r>
              <a:rPr lang="zh-CN" altLang="en-US" dirty="0" smtClean="0"/>
              <a:t>还有贝叶斯网络模型</a:t>
            </a:r>
            <a:r>
              <a:rPr lang="en-US" altLang="zh-CN" dirty="0" smtClean="0"/>
              <a:t>)</a:t>
            </a:r>
            <a:r>
              <a:rPr lang="zh-CN" altLang="en-US" dirty="0" smtClean="0"/>
              <a:t>。</a:t>
            </a:r>
            <a:endParaRPr lang="en-US" altLang="zh-CN" dirty="0" smtClean="0"/>
          </a:p>
          <a:p>
            <a:r>
              <a:rPr lang="en-US" altLang="zh-CN" dirty="0" smtClean="0"/>
              <a:t>1998</a:t>
            </a:r>
            <a:r>
              <a:rPr lang="zh-CN" altLang="en-US" dirty="0" smtClean="0"/>
              <a:t>出现的基于统计语言建模的信息检索模型本质上也是概率模型的一种。</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概率排序原理</a:t>
            </a:r>
            <a:r>
              <a:rPr lang="en-US" altLang="zh-CN" dirty="0" smtClean="0"/>
              <a:t>(PRP)</a:t>
            </a:r>
            <a:endParaRPr lang="zh-CN" altLang="en-US" dirty="0"/>
          </a:p>
        </p:txBody>
      </p:sp>
      <p:sp>
        <p:nvSpPr>
          <p:cNvPr id="3" name="内容占位符 2"/>
          <p:cNvSpPr>
            <a:spLocks noGrp="1"/>
          </p:cNvSpPr>
          <p:nvPr>
            <p:ph idx="1"/>
          </p:nvPr>
        </p:nvSpPr>
        <p:spPr/>
        <p:txBody>
          <a:bodyPr/>
          <a:lstStyle/>
          <a:p>
            <a:r>
              <a:rPr lang="zh-CN" altLang="en-US" dirty="0" smtClean="0"/>
              <a:t>简单地说：如果文档按照与查询的相关概率大小返回，那么该返回结果是所有可能获得结果中效果最好的。</a:t>
            </a:r>
            <a:endParaRPr lang="en-US" altLang="zh-CN" dirty="0" smtClean="0"/>
          </a:p>
          <a:p>
            <a:endParaRPr lang="en-US" altLang="zh-CN" dirty="0" smtClean="0"/>
          </a:p>
          <a:p>
            <a:r>
              <a:rPr lang="zh-CN" altLang="en-US" dirty="0" smtClean="0"/>
              <a:t>严格地说：如果文档按照与查询的相关概率大小返回，而这些相关概率又能够基于已知数据进行尽可能精确的估计，那么该返回结果是所有基于已知数据获得的可能的结果中效果最好的。</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几种概率检索模型</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Logistic</a:t>
            </a:r>
            <a:r>
              <a:rPr lang="zh-CN" altLang="en-US" dirty="0" smtClean="0"/>
              <a:t>回归的检索模型</a:t>
            </a:r>
            <a:endParaRPr lang="en-US" altLang="zh-CN" dirty="0" smtClean="0"/>
          </a:p>
          <a:p>
            <a:r>
              <a:rPr lang="zh-CN" altLang="en-US" dirty="0" smtClean="0"/>
              <a:t>经典的二值独立概率模型</a:t>
            </a:r>
            <a:r>
              <a:rPr lang="en-US" altLang="zh-CN" dirty="0" smtClean="0"/>
              <a:t>BIM</a:t>
            </a:r>
          </a:p>
          <a:p>
            <a:r>
              <a:rPr lang="zh-CN" altLang="en-US" dirty="0" smtClean="0"/>
              <a:t>经典的</a:t>
            </a:r>
            <a:r>
              <a:rPr lang="en-US" altLang="zh-CN" dirty="0" smtClean="0"/>
              <a:t>BM25</a:t>
            </a:r>
            <a:r>
              <a:rPr lang="zh-CN" altLang="en-US" dirty="0" smtClean="0"/>
              <a:t>模型 </a:t>
            </a:r>
            <a:r>
              <a:rPr lang="en-US" altLang="zh-CN" dirty="0" smtClean="0"/>
              <a:t>(BestMatch25)</a:t>
            </a:r>
          </a:p>
          <a:p>
            <a:r>
              <a:rPr lang="zh-CN" altLang="en-US" dirty="0" smtClean="0"/>
              <a:t>贝叶斯网络模型：本讲义不介绍，请参考有关文献。</a:t>
            </a:r>
            <a:endParaRPr lang="en-US" altLang="zh-CN" dirty="0" smtClean="0"/>
          </a:p>
          <a:p>
            <a:r>
              <a:rPr lang="zh-CN" altLang="en-US" dirty="0" smtClean="0"/>
              <a:t>基于语言建模的检索模型：</a:t>
            </a:r>
            <a:r>
              <a:rPr lang="en-US" altLang="zh-CN" dirty="0" smtClean="0"/>
              <a:t>1998</a:t>
            </a:r>
            <a:r>
              <a:rPr lang="zh-CN" altLang="en-US" dirty="0" smtClean="0"/>
              <a:t>年兴起，研究界的热点。下一讲介绍。</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提纲</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rgbClr val="336699"/>
                </a:solidFill>
                <a:latin typeface="Calibri" charset="0"/>
                <a:ea typeface="黑体" pitchFamily="49" charset="-122"/>
              </a:rPr>
              <a:t>上一讲及向量空间模型回顾</a:t>
            </a:r>
            <a:endParaRPr lang="en-US" altLang="zh-CN"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chemeClr val="accent1">
                    <a:lumMod val="20000"/>
                    <a:lumOff val="80000"/>
                  </a:schemeClr>
                </a:solidFill>
                <a:latin typeface="Calibri" charset="0"/>
                <a:ea typeface="黑体" pitchFamily="49" charset="-122"/>
              </a:rPr>
              <a:t>基本概率统计知识</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chemeClr val="accent1">
                    <a:lumMod val="20000"/>
                    <a:lumOff val="80000"/>
                  </a:schemeClr>
                </a:solidFill>
                <a:latin typeface="Calibri" charset="0"/>
                <a:ea typeface="黑体" pitchFamily="49" charset="-122"/>
              </a:rPr>
              <a:t>Logistic</a:t>
            </a:r>
            <a:r>
              <a:rPr lang="zh-CN" altLang="en-US" sz="3200" dirty="0" smtClean="0">
                <a:solidFill>
                  <a:schemeClr val="accent1">
                    <a:lumMod val="20000"/>
                    <a:lumOff val="80000"/>
                  </a:schemeClr>
                </a:solidFill>
                <a:latin typeface="Calibri" charset="0"/>
                <a:ea typeface="黑体" pitchFamily="49" charset="-122"/>
              </a:rPr>
              <a:t>回归模型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accent1">
                    <a:lumMod val="20000"/>
                    <a:lumOff val="80000"/>
                  </a:schemeClr>
                </a:solidFill>
                <a:latin typeface="Calibri" charset="0"/>
                <a:ea typeface="黑体" pitchFamily="49" charset="-122"/>
              </a:rPr>
              <a:t>BIM</a:t>
            </a:r>
            <a:r>
              <a:rPr lang="zh-CN" altLang="en-US" sz="3200" dirty="0" smtClean="0">
                <a:solidFill>
                  <a:schemeClr val="accent1">
                    <a:lumMod val="20000"/>
                    <a:lumOff val="80000"/>
                  </a:schemeClr>
                </a:solidFill>
                <a:latin typeface="Calibri" charset="0"/>
                <a:ea typeface="黑体" pitchFamily="49" charset="-122"/>
              </a:rPr>
              <a:t>模型</a:t>
            </a:r>
            <a:endParaRPr lang="en-US"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chemeClr val="accent1">
                    <a:lumMod val="20000"/>
                    <a:lumOff val="80000"/>
                  </a:schemeClr>
                </a:solidFill>
                <a:latin typeface="Calibri" charset="0"/>
                <a:ea typeface="黑体" pitchFamily="49" charset="-122"/>
              </a:rPr>
              <a:t>BM25</a:t>
            </a:r>
            <a:r>
              <a:rPr lang="zh-CN" altLang="en-US" sz="3200" dirty="0" smtClean="0">
                <a:solidFill>
                  <a:schemeClr val="accent1">
                    <a:lumMod val="20000"/>
                    <a:lumOff val="80000"/>
                  </a:schemeClr>
                </a:solidFill>
                <a:latin typeface="Calibri" charset="0"/>
                <a:ea typeface="黑体" pitchFamily="49" charset="-122"/>
              </a:rPr>
              <a:t>模型</a:t>
            </a:r>
            <a:endParaRPr lang="en-US" sz="3200" dirty="0" smtClean="0">
              <a:solidFill>
                <a:schemeClr val="accent1">
                  <a:lumMod val="20000"/>
                  <a:lumOff val="80000"/>
                </a:schemeClr>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提纲</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30</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chemeClr val="accent1">
                    <a:lumMod val="20000"/>
                    <a:lumOff val="80000"/>
                  </a:schemeClr>
                </a:solidFill>
                <a:latin typeface="Calibri" charset="0"/>
                <a:ea typeface="黑体" pitchFamily="49" charset="-122"/>
              </a:rPr>
              <a:t>上一讲及向量空间模型回顾</a:t>
            </a:r>
            <a:endParaRPr lang="en-US" altLang="zh-CN"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chemeClr val="accent1">
                    <a:lumMod val="20000"/>
                    <a:lumOff val="80000"/>
                  </a:schemeClr>
                </a:solidFill>
                <a:latin typeface="Calibri" charset="0"/>
                <a:ea typeface="黑体" pitchFamily="49" charset="-122"/>
              </a:rPr>
              <a:t>基本概率统计知识</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rgbClr val="336699"/>
                </a:solidFill>
                <a:latin typeface="Calibri" charset="0"/>
                <a:ea typeface="黑体" pitchFamily="49" charset="-122"/>
              </a:rPr>
              <a:t>Logistic</a:t>
            </a:r>
            <a:r>
              <a:rPr lang="zh-CN" altLang="en-US" sz="3200" dirty="0" smtClean="0">
                <a:solidFill>
                  <a:srgbClr val="336699"/>
                </a:solidFill>
                <a:latin typeface="Calibri" charset="0"/>
                <a:ea typeface="黑体" pitchFamily="49" charset="-122"/>
              </a:rPr>
              <a:t>回归模型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accent1">
                    <a:lumMod val="20000"/>
                    <a:lumOff val="80000"/>
                  </a:schemeClr>
                </a:solidFill>
                <a:latin typeface="Calibri" charset="0"/>
                <a:ea typeface="黑体" pitchFamily="49" charset="-122"/>
              </a:rPr>
              <a:t>BIM</a:t>
            </a:r>
            <a:r>
              <a:rPr lang="zh-CN" altLang="en-US" sz="3200" dirty="0" smtClean="0">
                <a:solidFill>
                  <a:schemeClr val="accent1">
                    <a:lumMod val="20000"/>
                    <a:lumOff val="80000"/>
                  </a:schemeClr>
                </a:solidFill>
                <a:latin typeface="Calibri" charset="0"/>
                <a:ea typeface="黑体" pitchFamily="49" charset="-122"/>
              </a:rPr>
              <a:t>模型</a:t>
            </a:r>
            <a:endParaRPr lang="en-US"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chemeClr val="accent1">
                    <a:lumMod val="20000"/>
                    <a:lumOff val="80000"/>
                  </a:schemeClr>
                </a:solidFill>
                <a:latin typeface="Calibri" charset="0"/>
                <a:ea typeface="黑体" pitchFamily="49" charset="-122"/>
              </a:rPr>
              <a:t>BM25</a:t>
            </a:r>
            <a:r>
              <a:rPr lang="zh-CN" altLang="en-US" sz="3200" dirty="0" smtClean="0">
                <a:solidFill>
                  <a:schemeClr val="accent1">
                    <a:lumMod val="20000"/>
                    <a:lumOff val="80000"/>
                  </a:schemeClr>
                </a:solidFill>
                <a:latin typeface="Calibri" charset="0"/>
                <a:ea typeface="黑体" pitchFamily="49" charset="-122"/>
              </a:rPr>
              <a:t>模型</a:t>
            </a:r>
            <a:endParaRPr lang="en-US" sz="3200" dirty="0" smtClean="0">
              <a:solidFill>
                <a:schemeClr val="accent1">
                  <a:lumMod val="20000"/>
                  <a:lumOff val="80000"/>
                </a:schemeClr>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dirty="0">
                <a:latin typeface="Times New Roman" pitchFamily="18" charset="0"/>
              </a:rPr>
              <a:t>回归</a:t>
            </a:r>
            <a:r>
              <a:rPr lang="en-US" altLang="zh-CN" dirty="0">
                <a:latin typeface="Times New Roman" pitchFamily="18" charset="0"/>
              </a:rPr>
              <a:t>(Regression)</a:t>
            </a:r>
          </a:p>
        </p:txBody>
      </p:sp>
      <p:graphicFrame>
        <p:nvGraphicFramePr>
          <p:cNvPr id="387126" name="Object 54"/>
          <p:cNvGraphicFramePr>
            <a:graphicFrameLocks noChangeAspect="1"/>
          </p:cNvGraphicFramePr>
          <p:nvPr>
            <p:ph idx="1"/>
          </p:nvPr>
        </p:nvGraphicFramePr>
        <p:xfrm>
          <a:off x="1681127" y="6021288"/>
          <a:ext cx="1954769" cy="668086"/>
        </p:xfrm>
        <a:graphic>
          <a:graphicData uri="http://schemas.openxmlformats.org/presentationml/2006/ole">
            <p:oleObj spid="_x0000_s1072130" name="Equation" r:id="rId4" imgW="1002960" imgH="342720" progId="">
              <p:embed/>
            </p:oleObj>
          </a:graphicData>
        </a:graphic>
      </p:graphicFrame>
      <p:sp>
        <p:nvSpPr>
          <p:cNvPr id="57" name="灯片编号占位符 6"/>
          <p:cNvSpPr>
            <a:spLocks noGrp="1"/>
          </p:cNvSpPr>
          <p:nvPr>
            <p:ph type="sldNum" sz="quarter" idx="12"/>
          </p:nvPr>
        </p:nvSpPr>
        <p:spPr/>
        <p:txBody>
          <a:bodyPr/>
          <a:lstStyle/>
          <a:p>
            <a:fld id="{977F46D5-C089-4669-B708-0C56F2DAC973}" type="slidenum">
              <a:rPr lang="en-US" altLang="zh-CN"/>
              <a:pPr/>
              <a:t>31</a:t>
            </a:fld>
            <a:endParaRPr lang="en-US" altLang="zh-CN" dirty="0"/>
          </a:p>
        </p:txBody>
      </p:sp>
      <p:sp>
        <p:nvSpPr>
          <p:cNvPr id="387075" name="Rectangle 3"/>
          <p:cNvSpPr>
            <a:spLocks noGrp="1" noChangeArrowheads="1"/>
          </p:cNvSpPr>
          <p:nvPr>
            <p:ph type="body" sz="half" idx="4294967295"/>
          </p:nvPr>
        </p:nvSpPr>
        <p:spPr>
          <a:xfrm>
            <a:off x="467544" y="1772816"/>
            <a:ext cx="8676456" cy="4071937"/>
          </a:xfrm>
        </p:spPr>
        <p:txBody>
          <a:bodyPr/>
          <a:lstStyle/>
          <a:p>
            <a:r>
              <a:rPr lang="zh-CN" altLang="en-US" sz="2400" dirty="0"/>
              <a:t>回归分析：回归分析是处理变量之间相关关系的一种工具，回归的结果可以用于预测或者分类</a:t>
            </a:r>
          </a:p>
          <a:p>
            <a:r>
              <a:rPr lang="zh-CN" altLang="en-US" sz="2400" dirty="0"/>
              <a:t>一元线性回归：根据观测点，拟合出一条直线，使得某种损失 </a:t>
            </a:r>
            <a:r>
              <a:rPr lang="en-US" altLang="zh-CN" sz="2400" dirty="0"/>
              <a:t>(</a:t>
            </a:r>
            <a:r>
              <a:rPr lang="zh-CN" altLang="en-US" sz="2400" dirty="0"/>
              <a:t>如离差平方和</a:t>
            </a:r>
            <a:r>
              <a:rPr lang="en-US" altLang="zh-CN" sz="2400" dirty="0"/>
              <a:t>)</a:t>
            </a:r>
            <a:r>
              <a:rPr lang="zh-CN" altLang="en-US" sz="2400" dirty="0"/>
              <a:t>最小</a:t>
            </a:r>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r>
              <a:rPr lang="zh-CN" altLang="en-US" sz="2000" dirty="0"/>
              <a:t>多元线性回归：</a:t>
            </a:r>
          </a:p>
        </p:txBody>
      </p:sp>
      <p:grpSp>
        <p:nvGrpSpPr>
          <p:cNvPr id="2" name="Group 4"/>
          <p:cNvGrpSpPr>
            <a:grpSpLocks/>
          </p:cNvGrpSpPr>
          <p:nvPr/>
        </p:nvGrpSpPr>
        <p:grpSpPr bwMode="auto">
          <a:xfrm>
            <a:off x="4211638" y="3284538"/>
            <a:ext cx="4724400" cy="2628900"/>
            <a:chOff x="1344" y="2352"/>
            <a:chExt cx="2976" cy="1656"/>
          </a:xfrm>
        </p:grpSpPr>
        <p:sp>
          <p:nvSpPr>
            <p:cNvPr id="387077" name="Line 5"/>
            <p:cNvSpPr>
              <a:spLocks noChangeShapeType="1"/>
            </p:cNvSpPr>
            <p:nvPr/>
          </p:nvSpPr>
          <p:spPr bwMode="auto">
            <a:xfrm>
              <a:off x="1536" y="3840"/>
              <a:ext cx="2160" cy="0"/>
            </a:xfrm>
            <a:prstGeom prst="line">
              <a:avLst/>
            </a:prstGeom>
            <a:noFill/>
            <a:ln w="9525">
              <a:solidFill>
                <a:schemeClr val="tx1"/>
              </a:solidFill>
              <a:round/>
              <a:headEnd/>
              <a:tailEnd type="triangle" w="med" len="med"/>
            </a:ln>
            <a:effectLst/>
          </p:spPr>
          <p:txBody>
            <a:bodyPr/>
            <a:lstStyle/>
            <a:p>
              <a:endParaRPr lang="zh-CN" altLang="en-US" dirty="0">
                <a:latin typeface="Times New Roman" pitchFamily="18" charset="0"/>
                <a:ea typeface="黑体" pitchFamily="49" charset="-122"/>
              </a:endParaRPr>
            </a:p>
          </p:txBody>
        </p:sp>
        <p:sp>
          <p:nvSpPr>
            <p:cNvPr id="387078" name="Line 6"/>
            <p:cNvSpPr>
              <a:spLocks noChangeShapeType="1"/>
            </p:cNvSpPr>
            <p:nvPr/>
          </p:nvSpPr>
          <p:spPr bwMode="auto">
            <a:xfrm flipV="1">
              <a:off x="1536" y="2352"/>
              <a:ext cx="0" cy="1488"/>
            </a:xfrm>
            <a:prstGeom prst="line">
              <a:avLst/>
            </a:prstGeom>
            <a:noFill/>
            <a:ln w="9525">
              <a:solidFill>
                <a:schemeClr val="tx1"/>
              </a:solidFill>
              <a:round/>
              <a:headEnd/>
              <a:tailEnd type="triangle" w="med" len="med"/>
            </a:ln>
            <a:effectLst/>
          </p:spPr>
          <p:txBody>
            <a:bodyPr/>
            <a:lstStyle/>
            <a:p>
              <a:endParaRPr lang="zh-CN" altLang="en-US" dirty="0">
                <a:latin typeface="Times New Roman" pitchFamily="18" charset="0"/>
                <a:ea typeface="黑体" pitchFamily="49" charset="-122"/>
              </a:endParaRPr>
            </a:p>
          </p:txBody>
        </p:sp>
        <p:sp>
          <p:nvSpPr>
            <p:cNvPr id="387079" name="Line 7"/>
            <p:cNvSpPr>
              <a:spLocks noChangeShapeType="1"/>
            </p:cNvSpPr>
            <p:nvPr/>
          </p:nvSpPr>
          <p:spPr bwMode="auto">
            <a:xfrm flipV="1">
              <a:off x="1536" y="2567"/>
              <a:ext cx="2064" cy="553"/>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nvGrpSpPr>
            <p:cNvPr id="3" name="Group 8"/>
            <p:cNvGrpSpPr>
              <a:grpSpLocks/>
            </p:cNvGrpSpPr>
            <p:nvPr/>
          </p:nvGrpSpPr>
          <p:grpSpPr bwMode="auto">
            <a:xfrm>
              <a:off x="1632" y="2976"/>
              <a:ext cx="48" cy="48"/>
              <a:chOff x="480" y="3360"/>
              <a:chExt cx="48" cy="48"/>
            </a:xfrm>
          </p:grpSpPr>
          <p:sp>
            <p:nvSpPr>
              <p:cNvPr id="387081" name="Line 9"/>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82" name="Line 10"/>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4" name="Group 11"/>
            <p:cNvGrpSpPr>
              <a:grpSpLocks/>
            </p:cNvGrpSpPr>
            <p:nvPr/>
          </p:nvGrpSpPr>
          <p:grpSpPr bwMode="auto">
            <a:xfrm>
              <a:off x="1776" y="3024"/>
              <a:ext cx="48" cy="48"/>
              <a:chOff x="480" y="3360"/>
              <a:chExt cx="48" cy="48"/>
            </a:xfrm>
          </p:grpSpPr>
          <p:sp>
            <p:nvSpPr>
              <p:cNvPr id="387084" name="Line 12"/>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85" name="Line 13"/>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5" name="Group 14"/>
            <p:cNvGrpSpPr>
              <a:grpSpLocks/>
            </p:cNvGrpSpPr>
            <p:nvPr/>
          </p:nvGrpSpPr>
          <p:grpSpPr bwMode="auto">
            <a:xfrm>
              <a:off x="2064" y="3024"/>
              <a:ext cx="48" cy="48"/>
              <a:chOff x="480" y="3360"/>
              <a:chExt cx="48" cy="48"/>
            </a:xfrm>
          </p:grpSpPr>
          <p:sp>
            <p:nvSpPr>
              <p:cNvPr id="387087" name="Line 15"/>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88" name="Line 16"/>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6" name="Group 17"/>
            <p:cNvGrpSpPr>
              <a:grpSpLocks/>
            </p:cNvGrpSpPr>
            <p:nvPr/>
          </p:nvGrpSpPr>
          <p:grpSpPr bwMode="auto">
            <a:xfrm>
              <a:off x="2256" y="2784"/>
              <a:ext cx="48" cy="48"/>
              <a:chOff x="480" y="3360"/>
              <a:chExt cx="48" cy="48"/>
            </a:xfrm>
          </p:grpSpPr>
          <p:sp>
            <p:nvSpPr>
              <p:cNvPr id="387090" name="Line 18"/>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91" name="Line 19"/>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7" name="Group 20"/>
            <p:cNvGrpSpPr>
              <a:grpSpLocks/>
            </p:cNvGrpSpPr>
            <p:nvPr/>
          </p:nvGrpSpPr>
          <p:grpSpPr bwMode="auto">
            <a:xfrm>
              <a:off x="2448" y="2784"/>
              <a:ext cx="48" cy="48"/>
              <a:chOff x="480" y="3360"/>
              <a:chExt cx="48" cy="48"/>
            </a:xfrm>
          </p:grpSpPr>
          <p:sp>
            <p:nvSpPr>
              <p:cNvPr id="387093" name="Line 21"/>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94" name="Line 22"/>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8" name="Group 23"/>
            <p:cNvGrpSpPr>
              <a:grpSpLocks/>
            </p:cNvGrpSpPr>
            <p:nvPr/>
          </p:nvGrpSpPr>
          <p:grpSpPr bwMode="auto">
            <a:xfrm>
              <a:off x="2592" y="2928"/>
              <a:ext cx="48" cy="48"/>
              <a:chOff x="480" y="3360"/>
              <a:chExt cx="48" cy="48"/>
            </a:xfrm>
          </p:grpSpPr>
          <p:sp>
            <p:nvSpPr>
              <p:cNvPr id="387096" name="Line 24"/>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97" name="Line 25"/>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9" name="Group 26"/>
            <p:cNvGrpSpPr>
              <a:grpSpLocks/>
            </p:cNvGrpSpPr>
            <p:nvPr/>
          </p:nvGrpSpPr>
          <p:grpSpPr bwMode="auto">
            <a:xfrm>
              <a:off x="2784" y="2832"/>
              <a:ext cx="48" cy="48"/>
              <a:chOff x="480" y="3360"/>
              <a:chExt cx="48" cy="48"/>
            </a:xfrm>
          </p:grpSpPr>
          <p:sp>
            <p:nvSpPr>
              <p:cNvPr id="387099" name="Line 27"/>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00" name="Line 28"/>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0" name="Group 29"/>
            <p:cNvGrpSpPr>
              <a:grpSpLocks/>
            </p:cNvGrpSpPr>
            <p:nvPr/>
          </p:nvGrpSpPr>
          <p:grpSpPr bwMode="auto">
            <a:xfrm>
              <a:off x="3120" y="2688"/>
              <a:ext cx="48" cy="48"/>
              <a:chOff x="480" y="3360"/>
              <a:chExt cx="48" cy="48"/>
            </a:xfrm>
          </p:grpSpPr>
          <p:sp>
            <p:nvSpPr>
              <p:cNvPr id="387102" name="Line 30"/>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03" name="Line 31"/>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1" name="Group 32"/>
            <p:cNvGrpSpPr>
              <a:grpSpLocks/>
            </p:cNvGrpSpPr>
            <p:nvPr/>
          </p:nvGrpSpPr>
          <p:grpSpPr bwMode="auto">
            <a:xfrm>
              <a:off x="2928" y="2592"/>
              <a:ext cx="48" cy="48"/>
              <a:chOff x="480" y="3360"/>
              <a:chExt cx="48" cy="48"/>
            </a:xfrm>
          </p:grpSpPr>
          <p:sp>
            <p:nvSpPr>
              <p:cNvPr id="387105" name="Line 33"/>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06" name="Line 34"/>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2" name="Group 35"/>
            <p:cNvGrpSpPr>
              <a:grpSpLocks/>
            </p:cNvGrpSpPr>
            <p:nvPr/>
          </p:nvGrpSpPr>
          <p:grpSpPr bwMode="auto">
            <a:xfrm>
              <a:off x="3312" y="2592"/>
              <a:ext cx="48" cy="48"/>
              <a:chOff x="480" y="3360"/>
              <a:chExt cx="48" cy="48"/>
            </a:xfrm>
          </p:grpSpPr>
          <p:sp>
            <p:nvSpPr>
              <p:cNvPr id="387108" name="Line 36"/>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09" name="Line 37"/>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3" name="Group 38"/>
            <p:cNvGrpSpPr>
              <a:grpSpLocks/>
            </p:cNvGrpSpPr>
            <p:nvPr/>
          </p:nvGrpSpPr>
          <p:grpSpPr bwMode="auto">
            <a:xfrm>
              <a:off x="3408" y="2640"/>
              <a:ext cx="48" cy="48"/>
              <a:chOff x="480" y="3360"/>
              <a:chExt cx="48" cy="48"/>
            </a:xfrm>
          </p:grpSpPr>
          <p:sp>
            <p:nvSpPr>
              <p:cNvPr id="387111" name="Line 39"/>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12" name="Line 40"/>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4" name="Group 41"/>
            <p:cNvGrpSpPr>
              <a:grpSpLocks/>
            </p:cNvGrpSpPr>
            <p:nvPr/>
          </p:nvGrpSpPr>
          <p:grpSpPr bwMode="auto">
            <a:xfrm>
              <a:off x="3504" y="2448"/>
              <a:ext cx="48" cy="48"/>
              <a:chOff x="480" y="3360"/>
              <a:chExt cx="48" cy="48"/>
            </a:xfrm>
          </p:grpSpPr>
          <p:sp>
            <p:nvSpPr>
              <p:cNvPr id="387114" name="Line 42"/>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15" name="Line 43"/>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5" name="Group 44"/>
            <p:cNvGrpSpPr>
              <a:grpSpLocks/>
            </p:cNvGrpSpPr>
            <p:nvPr/>
          </p:nvGrpSpPr>
          <p:grpSpPr bwMode="auto">
            <a:xfrm>
              <a:off x="1872" y="3072"/>
              <a:ext cx="48" cy="48"/>
              <a:chOff x="480" y="3360"/>
              <a:chExt cx="48" cy="48"/>
            </a:xfrm>
          </p:grpSpPr>
          <p:sp>
            <p:nvSpPr>
              <p:cNvPr id="387117" name="Line 45"/>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18" name="Line 46"/>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sp>
          <p:nvSpPr>
            <p:cNvPr id="387119" name="Line 47"/>
            <p:cNvSpPr>
              <a:spLocks noChangeShapeType="1"/>
            </p:cNvSpPr>
            <p:nvPr/>
          </p:nvSpPr>
          <p:spPr bwMode="auto">
            <a:xfrm>
              <a:off x="2640" y="2832"/>
              <a:ext cx="0" cy="100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aphicFrame>
          <p:nvGraphicFramePr>
            <p:cNvPr id="387120" name="Object 48"/>
            <p:cNvGraphicFramePr>
              <a:graphicFrameLocks noChangeAspect="1"/>
            </p:cNvGraphicFramePr>
            <p:nvPr/>
          </p:nvGraphicFramePr>
          <p:xfrm>
            <a:off x="3600" y="3696"/>
            <a:ext cx="112" cy="120"/>
          </p:xfrm>
          <a:graphic>
            <a:graphicData uri="http://schemas.openxmlformats.org/presentationml/2006/ole">
              <p:oleObj spid="_x0000_s1072131" name="Equation" r:id="rId5" imgW="177480" imgH="190440" progId="">
                <p:embed/>
              </p:oleObj>
            </a:graphicData>
          </a:graphic>
        </p:graphicFrame>
        <p:graphicFrame>
          <p:nvGraphicFramePr>
            <p:cNvPr id="387121" name="Object 49"/>
            <p:cNvGraphicFramePr>
              <a:graphicFrameLocks noChangeAspect="1"/>
            </p:cNvGraphicFramePr>
            <p:nvPr/>
          </p:nvGraphicFramePr>
          <p:xfrm>
            <a:off x="1344" y="2352"/>
            <a:ext cx="128" cy="152"/>
          </p:xfrm>
          <a:graphic>
            <a:graphicData uri="http://schemas.openxmlformats.org/presentationml/2006/ole">
              <p:oleObj spid="_x0000_s1072132" name="Equation" r:id="rId6" imgW="203040" imgH="241200" progId="">
                <p:embed/>
              </p:oleObj>
            </a:graphicData>
          </a:graphic>
        </p:graphicFrame>
        <p:graphicFrame>
          <p:nvGraphicFramePr>
            <p:cNvPr id="387122" name="Object 50"/>
            <p:cNvGraphicFramePr>
              <a:graphicFrameLocks noChangeAspect="1"/>
            </p:cNvGraphicFramePr>
            <p:nvPr/>
          </p:nvGraphicFramePr>
          <p:xfrm>
            <a:off x="2592" y="3792"/>
            <a:ext cx="144" cy="216"/>
          </p:xfrm>
          <a:graphic>
            <a:graphicData uri="http://schemas.openxmlformats.org/presentationml/2006/ole">
              <p:oleObj spid="_x0000_s1072133" name="Equation" r:id="rId7" imgW="228600" imgH="342720" progId="">
                <p:embed/>
              </p:oleObj>
            </a:graphicData>
          </a:graphic>
        </p:graphicFrame>
        <p:graphicFrame>
          <p:nvGraphicFramePr>
            <p:cNvPr id="387123" name="Object 51"/>
            <p:cNvGraphicFramePr>
              <a:graphicFrameLocks noChangeAspect="1"/>
            </p:cNvGraphicFramePr>
            <p:nvPr/>
          </p:nvGraphicFramePr>
          <p:xfrm>
            <a:off x="1968" y="2496"/>
            <a:ext cx="488" cy="216"/>
          </p:xfrm>
          <a:graphic>
            <a:graphicData uri="http://schemas.openxmlformats.org/presentationml/2006/ole">
              <p:oleObj spid="_x0000_s1072134" name="Equation" r:id="rId8" imgW="774360" imgH="342720" progId="">
                <p:embed/>
              </p:oleObj>
            </a:graphicData>
          </a:graphic>
        </p:graphicFrame>
        <p:graphicFrame>
          <p:nvGraphicFramePr>
            <p:cNvPr id="387124" name="Object 52"/>
            <p:cNvGraphicFramePr>
              <a:graphicFrameLocks noChangeAspect="1"/>
            </p:cNvGraphicFramePr>
            <p:nvPr/>
          </p:nvGraphicFramePr>
          <p:xfrm>
            <a:off x="2688" y="2832"/>
            <a:ext cx="488" cy="320"/>
          </p:xfrm>
          <a:graphic>
            <a:graphicData uri="http://schemas.openxmlformats.org/presentationml/2006/ole">
              <p:oleObj spid="_x0000_s1072135" name="Equation" r:id="rId9" imgW="774360" imgH="507960" progId="">
                <p:embed/>
              </p:oleObj>
            </a:graphicData>
          </a:graphic>
        </p:graphicFrame>
        <p:graphicFrame>
          <p:nvGraphicFramePr>
            <p:cNvPr id="387125" name="Object 53"/>
            <p:cNvGraphicFramePr>
              <a:graphicFrameLocks noChangeAspect="1"/>
            </p:cNvGraphicFramePr>
            <p:nvPr/>
          </p:nvGraphicFramePr>
          <p:xfrm>
            <a:off x="3600" y="2352"/>
            <a:ext cx="720" cy="312"/>
          </p:xfrm>
          <a:graphic>
            <a:graphicData uri="http://schemas.openxmlformats.org/presentationml/2006/ole">
              <p:oleObj spid="_x0000_s1072136" name="Equation" r:id="rId10" imgW="1143000" imgH="495000" progId="">
                <p:embed/>
              </p:oleObj>
            </a:graphicData>
          </a:graphic>
        </p:graphicFrame>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p>
        </p:txBody>
      </p:sp>
      <p:graphicFrame>
        <p:nvGraphicFramePr>
          <p:cNvPr id="408580" name="Object 4"/>
          <p:cNvGraphicFramePr>
            <a:graphicFrameLocks noChangeAspect="1"/>
          </p:cNvGraphicFramePr>
          <p:nvPr>
            <p:ph idx="1"/>
          </p:nvPr>
        </p:nvGraphicFramePr>
        <p:xfrm>
          <a:off x="1331640" y="3284984"/>
          <a:ext cx="3878619" cy="785242"/>
        </p:xfrm>
        <a:graphic>
          <a:graphicData uri="http://schemas.openxmlformats.org/presentationml/2006/ole">
            <p:oleObj spid="_x0000_s1073154" name="Equation" r:id="rId4" imgW="2070000" imgH="419040" progId="">
              <p:embed/>
            </p:oleObj>
          </a:graphicData>
        </a:graphic>
      </p:graphicFrame>
      <p:sp>
        <p:nvSpPr>
          <p:cNvPr id="16" name="灯片编号占位符 7"/>
          <p:cNvSpPr>
            <a:spLocks noGrp="1"/>
          </p:cNvSpPr>
          <p:nvPr>
            <p:ph type="sldNum" sz="quarter" idx="12"/>
          </p:nvPr>
        </p:nvSpPr>
        <p:spPr/>
        <p:txBody>
          <a:bodyPr/>
          <a:lstStyle/>
          <a:p>
            <a:fld id="{7F4048D3-5251-4AB3-8782-CD607EE8639A}" type="slidenum">
              <a:rPr lang="en-US" altLang="zh-CN"/>
              <a:pPr/>
              <a:t>32</a:t>
            </a:fld>
            <a:endParaRPr lang="en-US" altLang="zh-CN"/>
          </a:p>
        </p:txBody>
      </p:sp>
      <p:sp>
        <p:nvSpPr>
          <p:cNvPr id="408579" name="Rectangle 3"/>
          <p:cNvSpPr>
            <a:spLocks noGrp="1" noChangeArrowheads="1"/>
          </p:cNvSpPr>
          <p:nvPr>
            <p:ph type="body" sz="half" idx="4294967295"/>
          </p:nvPr>
        </p:nvSpPr>
        <p:spPr>
          <a:xfrm>
            <a:off x="539552" y="1871489"/>
            <a:ext cx="5903913" cy="4941887"/>
          </a:xfrm>
        </p:spPr>
        <p:txBody>
          <a:bodyPr/>
          <a:lstStyle/>
          <a:p>
            <a:r>
              <a:rPr lang="en-US" altLang="zh-CN" sz="2800" dirty="0">
                <a:latin typeface="Times New Roman" pitchFamily="18" charset="0"/>
              </a:rPr>
              <a:t>Logistic</a:t>
            </a:r>
            <a:r>
              <a:rPr lang="zh-CN" altLang="en-US" sz="2800" dirty="0">
                <a:latin typeface="Times New Roman" pitchFamily="18" charset="0"/>
              </a:rPr>
              <a:t>回归是一种非线性回归</a:t>
            </a:r>
          </a:p>
          <a:p>
            <a:r>
              <a:rPr lang="en-US" altLang="zh-CN" sz="2800" dirty="0">
                <a:latin typeface="Times New Roman" pitchFamily="18" charset="0"/>
              </a:rPr>
              <a:t>Logistic (</a:t>
            </a:r>
            <a:r>
              <a:rPr lang="zh-CN" altLang="en-US" sz="2800" dirty="0">
                <a:latin typeface="Times New Roman" pitchFamily="18" charset="0"/>
              </a:rPr>
              <a:t>也叫</a:t>
            </a:r>
            <a:r>
              <a:rPr lang="en-US" altLang="zh-CN" sz="2800" dirty="0">
                <a:latin typeface="Times New Roman" pitchFamily="18" charset="0"/>
              </a:rPr>
              <a:t>Sigmoid)</a:t>
            </a:r>
            <a:r>
              <a:rPr lang="zh-CN" altLang="en-US" sz="2800" dirty="0">
                <a:latin typeface="Times New Roman" pitchFamily="18" charset="0"/>
              </a:rPr>
              <a:t>函数</a:t>
            </a:r>
            <a:r>
              <a:rPr lang="en-US" altLang="zh-CN" sz="2800" dirty="0">
                <a:latin typeface="Times New Roman" pitchFamily="18" charset="0"/>
              </a:rPr>
              <a:t>(</a:t>
            </a:r>
            <a:r>
              <a:rPr lang="en-US" altLang="zh-CN" sz="2800" i="1" dirty="0">
                <a:latin typeface="Times New Roman" pitchFamily="18" charset="0"/>
              </a:rPr>
              <a:t>S</a:t>
            </a:r>
            <a:r>
              <a:rPr lang="zh-CN" altLang="en-US" sz="2800" dirty="0">
                <a:latin typeface="Times New Roman" pitchFamily="18" charset="0"/>
              </a:rPr>
              <a:t>型曲线</a:t>
            </a:r>
            <a:r>
              <a:rPr lang="en-US" altLang="zh-CN" sz="2800" dirty="0">
                <a:latin typeface="Times New Roman" pitchFamily="18" charset="0"/>
              </a:rPr>
              <a:t>)</a:t>
            </a:r>
            <a:r>
              <a:rPr lang="zh-CN" altLang="en-US" sz="2800" dirty="0">
                <a:latin typeface="Times New Roman" pitchFamily="18" charset="0"/>
              </a:rPr>
              <a:t>：</a:t>
            </a:r>
          </a:p>
          <a:p>
            <a:endParaRPr lang="zh-CN" altLang="en-US" sz="2800" dirty="0">
              <a:latin typeface="Times New Roman" pitchFamily="18" charset="0"/>
            </a:endParaRPr>
          </a:p>
          <a:p>
            <a:endParaRPr lang="zh-CN" altLang="en-US" sz="2800" dirty="0">
              <a:latin typeface="Times New Roman" pitchFamily="18" charset="0"/>
            </a:endParaRPr>
          </a:p>
          <a:p>
            <a:r>
              <a:rPr lang="en-US" altLang="zh-CN" sz="2800" dirty="0">
                <a:latin typeface="Times New Roman" pitchFamily="18" charset="0"/>
              </a:rPr>
              <a:t>Logistic</a:t>
            </a:r>
            <a:r>
              <a:rPr lang="zh-CN" altLang="en-US" sz="2800" dirty="0">
                <a:latin typeface="Times New Roman" pitchFamily="18" charset="0"/>
              </a:rPr>
              <a:t>回归可以转化成线性回归来实现</a:t>
            </a:r>
            <a:endParaRPr lang="zh-CN" altLang="en-US" sz="2800" dirty="0"/>
          </a:p>
          <a:p>
            <a:endParaRPr lang="en-US" altLang="zh-CN" sz="2800" dirty="0"/>
          </a:p>
        </p:txBody>
      </p:sp>
      <p:graphicFrame>
        <p:nvGraphicFramePr>
          <p:cNvPr id="408581" name="Object 5"/>
          <p:cNvGraphicFramePr>
            <a:graphicFrameLocks noChangeAspect="1"/>
          </p:cNvGraphicFramePr>
          <p:nvPr>
            <p:ph sz="quarter" idx="4294967295"/>
          </p:nvPr>
        </p:nvGraphicFramePr>
        <p:xfrm>
          <a:off x="1187624" y="5589240"/>
          <a:ext cx="4320480" cy="913948"/>
        </p:xfrm>
        <a:graphic>
          <a:graphicData uri="http://schemas.openxmlformats.org/presentationml/2006/ole">
            <p:oleObj spid="_x0000_s1073155" name="Equation" r:id="rId5" imgW="1981080" imgH="419040" progId="">
              <p:embed/>
            </p:oleObj>
          </a:graphicData>
        </a:graphic>
      </p:graphicFrame>
      <p:sp>
        <p:nvSpPr>
          <p:cNvPr id="408583" name="Line 7"/>
          <p:cNvSpPr>
            <a:spLocks noChangeShapeType="1"/>
          </p:cNvSpPr>
          <p:nvPr/>
        </p:nvSpPr>
        <p:spPr bwMode="auto">
          <a:xfrm>
            <a:off x="5683250" y="3957638"/>
            <a:ext cx="3352800" cy="0"/>
          </a:xfrm>
          <a:prstGeom prst="line">
            <a:avLst/>
          </a:prstGeom>
          <a:noFill/>
          <a:ln w="9525">
            <a:solidFill>
              <a:schemeClr val="tx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08584" name="Line 8"/>
          <p:cNvSpPr>
            <a:spLocks noChangeShapeType="1"/>
          </p:cNvSpPr>
          <p:nvPr/>
        </p:nvSpPr>
        <p:spPr bwMode="auto">
          <a:xfrm flipV="1">
            <a:off x="7143750" y="2205038"/>
            <a:ext cx="0" cy="1752600"/>
          </a:xfrm>
          <a:prstGeom prst="line">
            <a:avLst/>
          </a:prstGeom>
          <a:noFill/>
          <a:ln w="9525">
            <a:solidFill>
              <a:schemeClr val="tx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08585" name="Freeform 9"/>
          <p:cNvSpPr>
            <a:spLocks/>
          </p:cNvSpPr>
          <p:nvPr/>
        </p:nvSpPr>
        <p:spPr bwMode="auto">
          <a:xfrm>
            <a:off x="5924550" y="2967038"/>
            <a:ext cx="2590800" cy="838200"/>
          </a:xfrm>
          <a:custGeom>
            <a:avLst/>
            <a:gdLst/>
            <a:ahLst/>
            <a:cxnLst>
              <a:cxn ang="0">
                <a:pos x="0" y="528"/>
              </a:cxn>
              <a:cxn ang="0">
                <a:pos x="624" y="432"/>
              </a:cxn>
              <a:cxn ang="0">
                <a:pos x="768" y="240"/>
              </a:cxn>
              <a:cxn ang="0">
                <a:pos x="912" y="96"/>
              </a:cxn>
              <a:cxn ang="0">
                <a:pos x="1632" y="0"/>
              </a:cxn>
            </a:cxnLst>
            <a:rect l="0" t="0" r="r" b="b"/>
            <a:pathLst>
              <a:path w="1632" h="528">
                <a:moveTo>
                  <a:pt x="0" y="528"/>
                </a:moveTo>
                <a:cubicBezTo>
                  <a:pt x="248" y="504"/>
                  <a:pt x="496" y="480"/>
                  <a:pt x="624" y="432"/>
                </a:cubicBezTo>
                <a:cubicBezTo>
                  <a:pt x="752" y="384"/>
                  <a:pt x="720" y="296"/>
                  <a:pt x="768" y="240"/>
                </a:cubicBezTo>
                <a:cubicBezTo>
                  <a:pt x="816" y="184"/>
                  <a:pt x="768" y="136"/>
                  <a:pt x="912" y="96"/>
                </a:cubicBezTo>
                <a:cubicBezTo>
                  <a:pt x="1056" y="56"/>
                  <a:pt x="1344" y="28"/>
                  <a:pt x="1632" y="0"/>
                </a:cubicBezTo>
              </a:path>
            </a:pathLst>
          </a:custGeom>
          <a:noFill/>
          <a:ln w="9525">
            <a:solidFill>
              <a:schemeClr val="tx1"/>
            </a:solidFill>
            <a:round/>
            <a:headEnd/>
            <a:tailEnd/>
          </a:ln>
          <a:effectLst/>
        </p:spPr>
        <p:txBody>
          <a:bodyPr wrap="none" anchor="ctr"/>
          <a:lstStyle/>
          <a:p>
            <a:endParaRPr lang="zh-CN" altLang="en-US" dirty="0">
              <a:latin typeface="Times New Roman" pitchFamily="18" charset="0"/>
              <a:ea typeface="黑体" pitchFamily="49" charset="-122"/>
            </a:endParaRPr>
          </a:p>
        </p:txBody>
      </p:sp>
      <p:sp>
        <p:nvSpPr>
          <p:cNvPr id="408586" name="Line 10"/>
          <p:cNvSpPr>
            <a:spLocks noChangeShapeType="1"/>
          </p:cNvSpPr>
          <p:nvPr/>
        </p:nvSpPr>
        <p:spPr bwMode="auto">
          <a:xfrm>
            <a:off x="5848350" y="2814638"/>
            <a:ext cx="2971800" cy="0"/>
          </a:xfrm>
          <a:prstGeom prst="line">
            <a:avLst/>
          </a:prstGeom>
          <a:noFill/>
          <a:ln w="9525">
            <a:solidFill>
              <a:schemeClr val="tx1"/>
            </a:solidFill>
            <a:prstDash val="dash"/>
            <a:round/>
            <a:headEnd/>
            <a:tailEnd/>
          </a:ln>
          <a:effectLst/>
        </p:spPr>
        <p:txBody>
          <a:bodyPr wrap="none" anchor="ctr"/>
          <a:lstStyle/>
          <a:p>
            <a:endParaRPr lang="zh-CN" altLang="en-US" dirty="0">
              <a:latin typeface="Times New Roman" pitchFamily="18" charset="0"/>
              <a:ea typeface="黑体" pitchFamily="49" charset="-122"/>
            </a:endParaRPr>
          </a:p>
        </p:txBody>
      </p:sp>
      <p:sp>
        <p:nvSpPr>
          <p:cNvPr id="408587" name="Text Box 11"/>
          <p:cNvSpPr txBox="1">
            <a:spLocks noChangeArrowheads="1"/>
          </p:cNvSpPr>
          <p:nvPr/>
        </p:nvSpPr>
        <p:spPr bwMode="auto">
          <a:xfrm>
            <a:off x="6539800" y="3094038"/>
            <a:ext cx="276037" cy="338554"/>
          </a:xfrm>
          <a:prstGeom prst="rect">
            <a:avLst/>
          </a:prstGeom>
          <a:noFill/>
          <a:ln w="9525">
            <a:noFill/>
            <a:miter lim="800000"/>
            <a:headEnd/>
            <a:tailEnd/>
          </a:ln>
          <a:effectLst/>
        </p:spPr>
        <p:txBody>
          <a:bodyPr wrap="none">
            <a:spAutoFit/>
          </a:bodyPr>
          <a:lstStyle/>
          <a:p>
            <a:pPr algn="ctr" eaLnBrk="0" hangingPunct="0"/>
            <a:r>
              <a:rPr kumimoji="0" lang="en-US" altLang="zh-CN" sz="1600" i="1" dirty="0">
                <a:latin typeface="Times New Roman" pitchFamily="18" charset="0"/>
                <a:ea typeface="黑体" pitchFamily="49" charset="-122"/>
              </a:rPr>
              <a:t>y</a:t>
            </a:r>
          </a:p>
        </p:txBody>
      </p:sp>
      <p:sp>
        <p:nvSpPr>
          <p:cNvPr id="408588" name="Text Box 12"/>
          <p:cNvSpPr txBox="1">
            <a:spLocks noChangeArrowheads="1"/>
          </p:cNvSpPr>
          <p:nvPr/>
        </p:nvSpPr>
        <p:spPr bwMode="auto">
          <a:xfrm>
            <a:off x="7145582" y="2479675"/>
            <a:ext cx="409086" cy="307777"/>
          </a:xfrm>
          <a:prstGeom prst="rect">
            <a:avLst/>
          </a:prstGeom>
          <a:noFill/>
          <a:ln w="9525">
            <a:noFill/>
            <a:miter lim="800000"/>
            <a:headEnd/>
            <a:tailEnd/>
          </a:ln>
          <a:effectLst/>
        </p:spPr>
        <p:txBody>
          <a:bodyPr wrap="none">
            <a:spAutoFit/>
          </a:bodyPr>
          <a:lstStyle/>
          <a:p>
            <a:pPr algn="ctr" eaLnBrk="0" hangingPunct="0"/>
            <a:r>
              <a:rPr kumimoji="0" lang="en-US" altLang="zh-CN" sz="1400" b="1" dirty="0">
                <a:latin typeface="Times New Roman" pitchFamily="18" charset="0"/>
                <a:ea typeface="黑体" pitchFamily="49" charset="-122"/>
              </a:rPr>
              <a:t>1.0</a:t>
            </a:r>
          </a:p>
        </p:txBody>
      </p:sp>
      <p:sp>
        <p:nvSpPr>
          <p:cNvPr id="408589" name="Text Box 13"/>
          <p:cNvSpPr txBox="1">
            <a:spLocks noChangeArrowheads="1"/>
          </p:cNvSpPr>
          <p:nvPr/>
        </p:nvSpPr>
        <p:spPr bwMode="auto">
          <a:xfrm>
            <a:off x="7019925" y="4173538"/>
            <a:ext cx="360363" cy="304800"/>
          </a:xfrm>
          <a:prstGeom prst="rect">
            <a:avLst/>
          </a:prstGeom>
          <a:noFill/>
          <a:ln w="9525">
            <a:noFill/>
            <a:miter lim="800000"/>
            <a:headEnd/>
            <a:tailEnd/>
          </a:ln>
          <a:effectLst/>
        </p:spPr>
        <p:txBody>
          <a:bodyPr>
            <a:spAutoFit/>
          </a:bodyPr>
          <a:lstStyle/>
          <a:p>
            <a:pPr>
              <a:spcBef>
                <a:spcPct val="50000"/>
              </a:spcBef>
            </a:pPr>
            <a:r>
              <a:rPr lang="en-US" altLang="zh-CN" sz="1400" i="1" dirty="0">
                <a:latin typeface="Times New Roman" pitchFamily="18" charset="0"/>
                <a:ea typeface="黑体" pitchFamily="49" charset="-122"/>
              </a:rPr>
              <a:t>x</a:t>
            </a:r>
          </a:p>
        </p:txBody>
      </p:sp>
      <p:sp>
        <p:nvSpPr>
          <p:cNvPr id="408590" name="Text Box 14"/>
          <p:cNvSpPr txBox="1">
            <a:spLocks noChangeArrowheads="1"/>
          </p:cNvSpPr>
          <p:nvPr/>
        </p:nvSpPr>
        <p:spPr bwMode="auto">
          <a:xfrm>
            <a:off x="7739063" y="2228850"/>
            <a:ext cx="1081087" cy="336550"/>
          </a:xfrm>
          <a:prstGeom prst="rect">
            <a:avLst/>
          </a:prstGeom>
          <a:noFill/>
          <a:ln w="9525">
            <a:noFill/>
            <a:miter lim="800000"/>
            <a:headEnd/>
            <a:tailEnd/>
          </a:ln>
          <a:effectLst/>
        </p:spPr>
        <p:txBody>
          <a:bodyPr>
            <a:spAutoFit/>
          </a:bodyPr>
          <a:lstStyle/>
          <a:p>
            <a:pPr>
              <a:spcBef>
                <a:spcPct val="50000"/>
              </a:spcBef>
            </a:pPr>
            <a:r>
              <a:rPr lang="el-GR" altLang="zh-CN" sz="1600" dirty="0">
                <a:latin typeface="Times New Roman" pitchFamily="18" charset="0"/>
                <a:ea typeface="黑体" pitchFamily="49" charset="-122"/>
                <a:cs typeface="Times New Roman" pitchFamily="18" charset="0"/>
              </a:rPr>
              <a:t>α</a:t>
            </a:r>
            <a:r>
              <a:rPr lang="en-US" altLang="zh-CN" sz="1600" dirty="0">
                <a:latin typeface="宋体" pitchFamily="2" charset="-122"/>
                <a:ea typeface="黑体" pitchFamily="49" charset="-122"/>
              </a:rPr>
              <a:t>=0</a:t>
            </a:r>
            <a:r>
              <a:rPr lang="el-GR" altLang="zh-CN" sz="1600" i="1" dirty="0">
                <a:latin typeface="Times New Roman" pitchFamily="18" charset="0"/>
                <a:ea typeface="黑体" pitchFamily="49" charset="-122"/>
              </a:rPr>
              <a:t>β</a:t>
            </a:r>
            <a:r>
              <a:rPr lang="en-US" altLang="zh-CN" sz="1600" dirty="0">
                <a:latin typeface="宋体" pitchFamily="2" charset="-122"/>
                <a:ea typeface="黑体" pitchFamily="49" charset="-122"/>
              </a:rPr>
              <a:t>=1</a:t>
            </a:r>
            <a:endParaRPr lang="el-GR" altLang="zh-CN" sz="1600" dirty="0">
              <a:latin typeface="宋体" pitchFamily="2" charset="-122"/>
              <a:ea typeface="黑体"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r>
              <a:rPr lang="en-US" altLang="zh-CN" dirty="0">
                <a:latin typeface="Times New Roman" pitchFamily="18" charset="0"/>
              </a:rPr>
              <a:t>IR</a:t>
            </a:r>
            <a:r>
              <a:rPr lang="zh-CN" altLang="en-US" dirty="0">
                <a:latin typeface="Times New Roman" pitchFamily="18" charset="0"/>
              </a:rPr>
              <a:t>模型</a:t>
            </a:r>
          </a:p>
        </p:txBody>
      </p:sp>
      <p:graphicFrame>
        <p:nvGraphicFramePr>
          <p:cNvPr id="154630" name="Object 6"/>
          <p:cNvGraphicFramePr>
            <a:graphicFrameLocks noChangeAspect="1"/>
          </p:cNvGraphicFramePr>
          <p:nvPr>
            <p:ph idx="1"/>
          </p:nvPr>
        </p:nvGraphicFramePr>
        <p:xfrm>
          <a:off x="3635896" y="3717032"/>
          <a:ext cx="3450306" cy="785242"/>
        </p:xfrm>
        <a:graphic>
          <a:graphicData uri="http://schemas.openxmlformats.org/presentationml/2006/ole">
            <p:oleObj spid="_x0000_s1074178" name="Equation" r:id="rId4" imgW="1841400" imgH="419040" progId="">
              <p:embed/>
            </p:oleObj>
          </a:graphicData>
        </a:graphic>
      </p:graphicFrame>
      <p:sp>
        <p:nvSpPr>
          <p:cNvPr id="9" name="灯片编号占位符 7"/>
          <p:cNvSpPr>
            <a:spLocks noGrp="1"/>
          </p:cNvSpPr>
          <p:nvPr>
            <p:ph type="sldNum" sz="quarter" idx="12"/>
          </p:nvPr>
        </p:nvSpPr>
        <p:spPr/>
        <p:txBody>
          <a:bodyPr/>
          <a:lstStyle/>
          <a:p>
            <a:fld id="{90750C83-6189-4E26-8F04-09E156EA3ABA}" type="slidenum">
              <a:rPr lang="en-US" altLang="zh-CN"/>
              <a:pPr/>
              <a:t>33</a:t>
            </a:fld>
            <a:endParaRPr lang="en-US" altLang="zh-CN"/>
          </a:p>
        </p:txBody>
      </p:sp>
      <p:sp>
        <p:nvSpPr>
          <p:cNvPr id="154627" name="Rectangle 3"/>
          <p:cNvSpPr>
            <a:spLocks noGrp="1" noChangeArrowheads="1"/>
          </p:cNvSpPr>
          <p:nvPr>
            <p:ph type="body" sz="half" idx="4294967295"/>
          </p:nvPr>
        </p:nvSpPr>
        <p:spPr>
          <a:xfrm>
            <a:off x="611560" y="1556792"/>
            <a:ext cx="7350125" cy="4071938"/>
          </a:xfrm>
        </p:spPr>
        <p:txBody>
          <a:bodyPr/>
          <a:lstStyle/>
          <a:p>
            <a:r>
              <a:rPr lang="zh-CN" altLang="en-US" sz="2400" dirty="0"/>
              <a:t>基本思想：</a:t>
            </a:r>
            <a:r>
              <a:rPr lang="zh-CN" altLang="en-US" sz="2400" dirty="0">
                <a:latin typeface="Times New Roman" pitchFamily="18" charset="0"/>
              </a:rPr>
              <a:t>为了求</a:t>
            </a:r>
            <a:r>
              <a:rPr lang="en-US" altLang="zh-CN" sz="2400" i="1" dirty="0">
                <a:latin typeface="Times New Roman" pitchFamily="18" charset="0"/>
              </a:rPr>
              <a:t>Q</a:t>
            </a:r>
            <a:r>
              <a:rPr lang="zh-CN" altLang="en-US" sz="2400" dirty="0">
                <a:latin typeface="Times New Roman" pitchFamily="18" charset="0"/>
              </a:rPr>
              <a:t>和</a:t>
            </a:r>
            <a:r>
              <a:rPr lang="en-US" altLang="zh-CN" sz="2400" i="1" dirty="0">
                <a:latin typeface="Times New Roman" pitchFamily="18" charset="0"/>
              </a:rPr>
              <a:t>D</a:t>
            </a:r>
            <a:r>
              <a:rPr lang="zh-CN" altLang="en-US" sz="2400" dirty="0">
                <a:latin typeface="Times New Roman" pitchFamily="18" charset="0"/>
              </a:rPr>
              <a:t>相关的概率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，通过定义多个特征函数</a:t>
            </a:r>
            <a:r>
              <a:rPr lang="en-US" altLang="zh-CN" sz="2400" i="1" dirty="0" err="1">
                <a:latin typeface="Times New Roman" pitchFamily="18" charset="0"/>
              </a:rPr>
              <a:t>f</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，认为</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是这些函数的组合。</a:t>
            </a:r>
          </a:p>
          <a:p>
            <a:r>
              <a:rPr lang="en-US" altLang="zh-CN" sz="2400" dirty="0">
                <a:latin typeface="Times New Roman" pitchFamily="18" charset="0"/>
              </a:rPr>
              <a:t>Cooper</a:t>
            </a:r>
            <a:r>
              <a:rPr lang="zh-CN" altLang="en-US" sz="2400" dirty="0">
                <a:latin typeface="Times New Roman" pitchFamily="18" charset="0"/>
              </a:rPr>
              <a:t>等人提出一种做法*：定义</a:t>
            </a:r>
            <a:r>
              <a:rPr lang="en-US" altLang="zh-CN" sz="2400" dirty="0">
                <a:latin typeface="Times New Roman" pitchFamily="18" charset="0"/>
              </a:rPr>
              <a:t>log(</a:t>
            </a:r>
            <a:r>
              <a:rPr lang="en-US" altLang="zh-CN" sz="2400" i="1" dirty="0">
                <a:latin typeface="Times New Roman" pitchFamily="18" charset="0"/>
              </a:rPr>
              <a:t>P</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a:t>
            </a:r>
            <a:r>
              <a:rPr lang="zh-CN" altLang="en-US" sz="2400" dirty="0">
                <a:latin typeface="Times New Roman" pitchFamily="18" charset="0"/>
              </a:rPr>
              <a:t>为多个特征函数的线性组合。则</a:t>
            </a:r>
            <a:r>
              <a:rPr lang="en-US" altLang="zh-CN" sz="2400" i="1" dirty="0">
                <a:latin typeface="Times New Roman" pitchFamily="18" charset="0"/>
              </a:rPr>
              <a:t>P</a:t>
            </a:r>
            <a:r>
              <a:rPr lang="zh-CN" altLang="en-US" sz="2400" dirty="0">
                <a:latin typeface="Times New Roman" pitchFamily="18" charset="0"/>
              </a:rPr>
              <a:t>是一个</a:t>
            </a:r>
            <a:r>
              <a:rPr lang="en-US" altLang="zh-CN" sz="2400" dirty="0">
                <a:latin typeface="Times New Roman" pitchFamily="18" charset="0"/>
              </a:rPr>
              <a:t>Logistic</a:t>
            </a:r>
            <a:r>
              <a:rPr lang="zh-CN" altLang="en-US" sz="2400" dirty="0">
                <a:latin typeface="Times New Roman" pitchFamily="18" charset="0"/>
              </a:rPr>
              <a:t>函数，即：</a:t>
            </a:r>
          </a:p>
          <a:p>
            <a:endParaRPr lang="zh-CN" altLang="en-US" sz="2400" dirty="0">
              <a:latin typeface="Times New Roman" pitchFamily="18" charset="0"/>
            </a:endParaRPr>
          </a:p>
          <a:p>
            <a:endParaRPr lang="zh-CN" altLang="en-US" sz="2400" dirty="0"/>
          </a:p>
          <a:p>
            <a:endParaRPr lang="zh-CN" altLang="en-US" sz="2400" dirty="0">
              <a:latin typeface="Times New Roman" pitchFamily="18" charset="0"/>
            </a:endParaRPr>
          </a:p>
          <a:p>
            <a:endParaRPr lang="zh-CN" altLang="en-US" sz="2400" dirty="0"/>
          </a:p>
          <a:p>
            <a:endParaRPr lang="en-US" altLang="zh-CN" sz="2400" dirty="0"/>
          </a:p>
        </p:txBody>
      </p:sp>
      <p:graphicFrame>
        <p:nvGraphicFramePr>
          <p:cNvPr id="154632" name="Object 8"/>
          <p:cNvGraphicFramePr>
            <a:graphicFrameLocks noChangeAspect="1"/>
          </p:cNvGraphicFramePr>
          <p:nvPr/>
        </p:nvGraphicFramePr>
        <p:xfrm>
          <a:off x="3635896" y="4653136"/>
          <a:ext cx="2592388" cy="971550"/>
        </p:xfrm>
        <a:graphic>
          <a:graphicData uri="http://schemas.openxmlformats.org/presentationml/2006/ole">
            <p:oleObj spid="_x0000_s1074179" name="Equation" r:id="rId5" imgW="1320480" imgH="495000" progId="">
              <p:embed/>
            </p:oleObj>
          </a:graphicData>
        </a:graphic>
      </p:graphicFrame>
      <p:sp>
        <p:nvSpPr>
          <p:cNvPr id="154641" name="Text Box 17"/>
          <p:cNvSpPr txBox="1">
            <a:spLocks noChangeArrowheads="1"/>
          </p:cNvSpPr>
          <p:nvPr/>
        </p:nvSpPr>
        <p:spPr bwMode="auto">
          <a:xfrm>
            <a:off x="827088" y="5949950"/>
            <a:ext cx="7921625" cy="523220"/>
          </a:xfrm>
          <a:prstGeom prst="rect">
            <a:avLst/>
          </a:prstGeom>
          <a:noFill/>
          <a:ln w="9525">
            <a:noFill/>
            <a:miter lim="800000"/>
            <a:headEnd/>
            <a:tailEnd/>
          </a:ln>
          <a:effectLst/>
        </p:spPr>
        <p:txBody>
          <a:bodyPr>
            <a:spAutoFit/>
          </a:bodyPr>
          <a:lstStyle/>
          <a:p>
            <a:pPr>
              <a:spcBef>
                <a:spcPct val="50000"/>
              </a:spcBef>
            </a:pPr>
            <a:r>
              <a:rPr lang="en-US" altLang="zh-CN" sz="1400" dirty="0">
                <a:solidFill>
                  <a:schemeClr val="tx1"/>
                </a:solidFill>
                <a:latin typeface="Times New Roman" pitchFamily="18" charset="0"/>
                <a:ea typeface="黑体" pitchFamily="49" charset="-122"/>
                <a:cs typeface="Times New Roman" pitchFamily="18" charset="0"/>
              </a:rPr>
              <a:t>*</a:t>
            </a:r>
            <a:r>
              <a:rPr lang="en-US" altLang="en-US" sz="1400" dirty="0">
                <a:solidFill>
                  <a:schemeClr val="tx1"/>
                </a:solidFill>
                <a:latin typeface="Times New Roman" pitchFamily="18" charset="0"/>
                <a:ea typeface="黑体" pitchFamily="49" charset="-122"/>
                <a:cs typeface="Times New Roman" pitchFamily="18" charset="0"/>
              </a:rPr>
              <a:t>William S. Cooper , Fredric C. </a:t>
            </a:r>
            <a:r>
              <a:rPr lang="en-US" altLang="en-US" sz="1400" dirty="0" err="1">
                <a:solidFill>
                  <a:schemeClr val="tx1"/>
                </a:solidFill>
                <a:latin typeface="Times New Roman" pitchFamily="18" charset="0"/>
                <a:ea typeface="黑体" pitchFamily="49" charset="-122"/>
                <a:cs typeface="Times New Roman" pitchFamily="18" charset="0"/>
              </a:rPr>
              <a:t>Gey</a:t>
            </a:r>
            <a:r>
              <a:rPr lang="en-US" altLang="en-US" sz="1400" dirty="0">
                <a:solidFill>
                  <a:schemeClr val="tx1"/>
                </a:solidFill>
                <a:latin typeface="Times New Roman" pitchFamily="18" charset="0"/>
                <a:ea typeface="黑体" pitchFamily="49" charset="-122"/>
                <a:cs typeface="Times New Roman" pitchFamily="18" charset="0"/>
              </a:rPr>
              <a:t> , Daniel P. </a:t>
            </a:r>
            <a:r>
              <a:rPr lang="en-US" altLang="en-US" sz="1400" dirty="0" err="1">
                <a:solidFill>
                  <a:schemeClr val="tx1"/>
                </a:solidFill>
                <a:latin typeface="Times New Roman" pitchFamily="18" charset="0"/>
                <a:ea typeface="黑体" pitchFamily="49" charset="-122"/>
                <a:cs typeface="Times New Roman" pitchFamily="18" charset="0"/>
              </a:rPr>
              <a:t>Dabney</a:t>
            </a:r>
            <a:r>
              <a:rPr lang="en-US" altLang="en-US" sz="1400" dirty="0">
                <a:solidFill>
                  <a:schemeClr val="tx1"/>
                </a:solidFill>
                <a:latin typeface="Times New Roman" pitchFamily="18" charset="0"/>
                <a:ea typeface="黑体" pitchFamily="49" charset="-122"/>
                <a:cs typeface="Times New Roman" pitchFamily="18" charset="0"/>
              </a:rPr>
              <a:t>, Probabilistic retrieval based on staged logistic regression, Proceedings of ACM SIGIR'92, p.198-210, June 21-24, 1992, Copenhagen, Denmark </a:t>
            </a:r>
            <a:endParaRPr lang="en-US" altLang="zh-CN" sz="1400" dirty="0">
              <a:solidFill>
                <a:schemeClr val="tx1"/>
              </a:solidFill>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A18F045-7948-4C2E-B7AB-0D31AB554AB1}" type="slidenum">
              <a:rPr lang="en-US" altLang="zh-CN"/>
              <a:pPr/>
              <a:t>34</a:t>
            </a:fld>
            <a:endParaRPr lang="en-US" altLang="zh-CN"/>
          </a:p>
        </p:txBody>
      </p:sp>
      <p:sp>
        <p:nvSpPr>
          <p:cNvPr id="159746" name="Rectangle 2"/>
          <p:cNvSpPr>
            <a:spLocks noGrp="1" noChangeArrowheads="1"/>
          </p:cNvSpPr>
          <p:nvPr>
            <p:ph type="title"/>
          </p:nvPr>
        </p:nvSpPr>
        <p:spPr>
          <a:xfrm>
            <a:off x="683568" y="260648"/>
            <a:ext cx="7772400" cy="1143000"/>
          </a:xfrm>
        </p:spPr>
        <p:txBody>
          <a:bodyPr/>
          <a:lstStyle/>
          <a:p>
            <a:r>
              <a:rPr lang="en-US" altLang="zh-CN" dirty="0"/>
              <a:t> </a:t>
            </a:r>
            <a:r>
              <a:rPr lang="zh-CN" altLang="en-US" dirty="0"/>
              <a:t>特征函数</a:t>
            </a:r>
            <a:r>
              <a:rPr lang="en-US" altLang="zh-CN" i="1" dirty="0" err="1">
                <a:latin typeface="Times New Roman" pitchFamily="18" charset="0"/>
              </a:rPr>
              <a:t>f</a:t>
            </a:r>
            <a:r>
              <a:rPr lang="en-US" altLang="zh-CN" i="1" baseline="-25000" dirty="0" err="1">
                <a:latin typeface="Times New Roman" pitchFamily="18" charset="0"/>
              </a:rPr>
              <a:t>i</a:t>
            </a:r>
            <a:r>
              <a:rPr lang="zh-CN" altLang="en-US" dirty="0"/>
              <a:t>的选择</a:t>
            </a:r>
          </a:p>
        </p:txBody>
      </p:sp>
      <p:graphicFrame>
        <p:nvGraphicFramePr>
          <p:cNvPr id="159747" name="Object 3"/>
          <p:cNvGraphicFramePr>
            <a:graphicFrameLocks noChangeAspect="1"/>
          </p:cNvGraphicFramePr>
          <p:nvPr/>
        </p:nvGraphicFramePr>
        <p:xfrm>
          <a:off x="972369" y="1628800"/>
          <a:ext cx="3671639" cy="4856138"/>
        </p:xfrm>
        <a:graphic>
          <a:graphicData uri="http://schemas.openxmlformats.org/presentationml/2006/ole">
            <p:oleObj spid="_x0000_s1075202" name="Equation" r:id="rId4" imgW="1346040" imgH="2603160" progId="">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r>
              <a:rPr lang="en-US" altLang="zh-CN" dirty="0">
                <a:latin typeface="Times New Roman" pitchFamily="18" charset="0"/>
              </a:rPr>
              <a:t>IR</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322565" name="Object 5"/>
          <p:cNvGraphicFramePr>
            <a:graphicFrameLocks noChangeAspect="1"/>
          </p:cNvGraphicFramePr>
          <p:nvPr>
            <p:ph idx="1"/>
          </p:nvPr>
        </p:nvGraphicFramePr>
        <p:xfrm>
          <a:off x="5724128" y="2132856"/>
          <a:ext cx="1039738" cy="479879"/>
        </p:xfrm>
        <a:graphic>
          <a:graphicData uri="http://schemas.openxmlformats.org/presentationml/2006/ole">
            <p:oleObj spid="_x0000_s1076226" name="Equation" r:id="rId4" imgW="495000" imgH="228600" progId="">
              <p:embed/>
            </p:oleObj>
          </a:graphicData>
        </a:graphic>
      </p:graphicFrame>
      <p:sp>
        <p:nvSpPr>
          <p:cNvPr id="7" name="灯片编号占位符 6"/>
          <p:cNvSpPr>
            <a:spLocks noGrp="1"/>
          </p:cNvSpPr>
          <p:nvPr>
            <p:ph type="sldNum" sz="quarter" idx="12"/>
          </p:nvPr>
        </p:nvSpPr>
        <p:spPr/>
        <p:txBody>
          <a:bodyPr/>
          <a:lstStyle/>
          <a:p>
            <a:fld id="{9DAFC5CE-2EC3-4371-9768-42796D6272D2}" type="slidenum">
              <a:rPr lang="en-US" altLang="zh-CN"/>
              <a:pPr/>
              <a:t>35</a:t>
            </a:fld>
            <a:endParaRPr lang="en-US" altLang="zh-CN"/>
          </a:p>
        </p:txBody>
      </p:sp>
      <p:sp>
        <p:nvSpPr>
          <p:cNvPr id="322563" name="Rectangle 3"/>
          <p:cNvSpPr>
            <a:spLocks noGrp="1" noChangeArrowheads="1"/>
          </p:cNvSpPr>
          <p:nvPr>
            <p:ph type="body" sz="half" idx="4294967295"/>
          </p:nvPr>
        </p:nvSpPr>
        <p:spPr>
          <a:xfrm>
            <a:off x="539552" y="1700808"/>
            <a:ext cx="7350125" cy="3617913"/>
          </a:xfrm>
        </p:spPr>
        <p:txBody>
          <a:bodyPr/>
          <a:lstStyle/>
          <a:p>
            <a:r>
              <a:rPr lang="zh-CN" altLang="en-US" sz="2800" dirty="0">
                <a:latin typeface="Times New Roman" pitchFamily="18" charset="0"/>
              </a:rPr>
              <a:t>求解和使用过程：</a:t>
            </a:r>
          </a:p>
          <a:p>
            <a:pPr lvl="1"/>
            <a:r>
              <a:rPr lang="zh-CN" altLang="en-US" sz="2400" dirty="0">
                <a:latin typeface="Times New Roman" pitchFamily="18" charset="0"/>
              </a:rPr>
              <a:t>通过训练集合拟和得到相应系</a:t>
            </a:r>
            <a:r>
              <a:rPr lang="zh-CN" altLang="en-US" sz="2400" dirty="0" smtClean="0">
                <a:latin typeface="Times New Roman" pitchFamily="18" charset="0"/>
              </a:rPr>
              <a:t>数               </a:t>
            </a:r>
            <a:r>
              <a:rPr lang="zh-CN" altLang="en-US" sz="2400" dirty="0">
                <a:latin typeface="Times New Roman" pitchFamily="18" charset="0"/>
              </a:rPr>
              <a:t>，对于新的文档，代入公式计算得到概率</a:t>
            </a:r>
            <a:r>
              <a:rPr lang="en-US" altLang="zh-CN" sz="2400" i="1" dirty="0" smtClean="0">
                <a:latin typeface="Times New Roman" pitchFamily="18" charset="0"/>
              </a:rPr>
              <a:t>P</a:t>
            </a:r>
          </a:p>
          <a:p>
            <a:pPr lvl="1"/>
            <a:r>
              <a:rPr lang="en-US" altLang="zh-CN" i="1" dirty="0" smtClean="0"/>
              <a:t>Learning to Rank</a:t>
            </a:r>
            <a:r>
              <a:rPr lang="zh-CN" altLang="en-US" dirty="0" smtClean="0"/>
              <a:t>中</a:t>
            </a:r>
            <a:r>
              <a:rPr lang="en-US" altLang="zh-CN" i="1" dirty="0" err="1" smtClean="0"/>
              <a:t>Pointwise</a:t>
            </a:r>
            <a:r>
              <a:rPr lang="zh-CN" altLang="en-US" dirty="0" smtClean="0"/>
              <a:t>方法中的一种</a:t>
            </a:r>
            <a:endParaRPr lang="en-US" altLang="zh-CN" dirty="0" smtClean="0"/>
          </a:p>
          <a:p>
            <a:pPr lvl="1"/>
            <a:r>
              <a:rPr lang="zh-CN" altLang="en-US" sz="2400" dirty="0" smtClean="0">
                <a:latin typeface="Times New Roman" pitchFamily="18" charset="0"/>
              </a:rPr>
              <a:t>判别式</a:t>
            </a:r>
            <a:r>
              <a:rPr lang="en-US" altLang="zh-CN" sz="2400" dirty="0" smtClean="0">
                <a:latin typeface="Times New Roman" pitchFamily="18" charset="0"/>
              </a:rPr>
              <a:t>(discriminate)</a:t>
            </a:r>
            <a:r>
              <a:rPr lang="zh-CN" altLang="en-US" sz="2400" dirty="0" smtClean="0">
                <a:latin typeface="Times New Roman" pitchFamily="18" charset="0"/>
              </a:rPr>
              <a:t>模型</a:t>
            </a:r>
            <a:endParaRPr lang="en-US" altLang="zh-CN" sz="2400" dirty="0">
              <a:latin typeface="Times New Roman" pitchFamily="18" charset="0"/>
            </a:endParaRPr>
          </a:p>
          <a:p>
            <a:r>
              <a:rPr lang="zh-CN" altLang="en-US" sz="2800" dirty="0"/>
              <a:t>优缺点：</a:t>
            </a:r>
          </a:p>
          <a:p>
            <a:pPr lvl="1"/>
            <a:r>
              <a:rPr lang="zh-CN" altLang="en-US" sz="2400" dirty="0"/>
              <a:t>优点：直接引入数学工具，形式简洁。</a:t>
            </a:r>
          </a:p>
          <a:p>
            <a:pPr lvl="1"/>
            <a:r>
              <a:rPr lang="zh-CN" altLang="en-US" sz="2400" dirty="0"/>
              <a:t>缺点：特征选择</a:t>
            </a:r>
            <a:r>
              <a:rPr lang="zh-CN" altLang="en-US" sz="2400" dirty="0" smtClean="0"/>
              <a:t>非常困难，实</a:t>
            </a:r>
            <a:r>
              <a:rPr lang="zh-CN" altLang="en-US" sz="2400" dirty="0"/>
              <a:t>验中效果一般。</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36</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chemeClr val="tx2">
                    <a:lumMod val="20000"/>
                    <a:lumOff val="80000"/>
                  </a:schemeClr>
                </a:solidFill>
                <a:latin typeface="Calibri" charset="0"/>
                <a:ea typeface="黑体" pitchFamily="49" charset="-122"/>
              </a:rPr>
              <a:t>上一讲及向量空间模型回顾</a:t>
            </a:r>
            <a:endParaRPr lang="en-US" altLang="zh-CN" sz="3200" dirty="0" smtClean="0">
              <a:solidFill>
                <a:schemeClr val="tx2">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chemeClr val="tx2">
                    <a:lumMod val="20000"/>
                    <a:lumOff val="80000"/>
                  </a:schemeClr>
                </a:solidFill>
                <a:latin typeface="Calibri" charset="0"/>
                <a:ea typeface="黑体" pitchFamily="49" charset="-122"/>
              </a:rPr>
              <a:t>基本概率统计知识</a:t>
            </a:r>
            <a:endParaRPr lang="en-US" sz="3200" dirty="0">
              <a:solidFill>
                <a:schemeClr val="tx2">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chemeClr val="tx2">
                    <a:lumMod val="20000"/>
                    <a:lumOff val="80000"/>
                  </a:schemeClr>
                </a:solidFill>
                <a:latin typeface="Calibri" charset="0"/>
                <a:ea typeface="黑体" pitchFamily="49" charset="-122"/>
              </a:rPr>
              <a:t>Logistic</a:t>
            </a:r>
            <a:r>
              <a:rPr lang="zh-CN" altLang="en-US" sz="3200" dirty="0" smtClean="0">
                <a:solidFill>
                  <a:schemeClr val="tx2">
                    <a:lumMod val="20000"/>
                    <a:lumOff val="80000"/>
                  </a:schemeClr>
                </a:solidFill>
                <a:latin typeface="Calibri" charset="0"/>
                <a:ea typeface="黑体" pitchFamily="49" charset="-122"/>
              </a:rPr>
              <a:t>回归模型</a:t>
            </a:r>
            <a:endParaRPr lang="en-US" sz="3200" dirty="0">
              <a:solidFill>
                <a:schemeClr val="tx2">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BIM</a:t>
            </a:r>
            <a:r>
              <a:rPr lang="zh-CN" altLang="en-US" sz="3200" dirty="0" smtClean="0">
                <a:solidFill>
                  <a:srgbClr val="336699"/>
                </a:solidFill>
                <a:latin typeface="Calibri" charset="0"/>
                <a:ea typeface="黑体" pitchFamily="49" charset="-122"/>
              </a:rPr>
              <a:t>模型</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chemeClr val="tx2">
                    <a:lumMod val="20000"/>
                    <a:lumOff val="80000"/>
                  </a:schemeClr>
                </a:solidFill>
                <a:latin typeface="Calibri" charset="0"/>
                <a:ea typeface="黑体" pitchFamily="49" charset="-122"/>
              </a:rPr>
              <a:t>BM25</a:t>
            </a:r>
            <a:r>
              <a:rPr lang="zh-CN" altLang="en-US" sz="3200" dirty="0" smtClean="0">
                <a:solidFill>
                  <a:schemeClr val="tx2">
                    <a:lumMod val="20000"/>
                    <a:lumOff val="80000"/>
                  </a:schemeClr>
                </a:solidFill>
                <a:latin typeface="Calibri" charset="0"/>
                <a:ea typeface="黑体" pitchFamily="49" charset="-122"/>
              </a:rPr>
              <a:t>模型</a:t>
            </a:r>
            <a:endParaRPr lang="en-US" sz="3200" dirty="0" smtClean="0">
              <a:solidFill>
                <a:schemeClr val="tx2">
                  <a:lumMod val="20000"/>
                  <a:lumOff val="80000"/>
                </a:schemeClr>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dirty="0"/>
              <a:t>二值独立概率模型</a:t>
            </a:r>
            <a:r>
              <a:rPr lang="en-US" altLang="zh-CN" dirty="0">
                <a:latin typeface="Times New Roman" pitchFamily="18" charset="0"/>
              </a:rPr>
              <a:t>BIM</a:t>
            </a:r>
          </a:p>
        </p:txBody>
      </p:sp>
      <p:graphicFrame>
        <p:nvGraphicFramePr>
          <p:cNvPr id="162820" name="Object 4"/>
          <p:cNvGraphicFramePr>
            <a:graphicFrameLocks noChangeAspect="1"/>
          </p:cNvGraphicFramePr>
          <p:nvPr>
            <p:ph idx="1"/>
          </p:nvPr>
        </p:nvGraphicFramePr>
        <p:xfrm>
          <a:off x="2051719" y="3284984"/>
          <a:ext cx="4503773" cy="864096"/>
        </p:xfrm>
        <a:graphic>
          <a:graphicData uri="http://schemas.openxmlformats.org/presentationml/2006/ole">
            <p:oleObj spid="_x0000_s1077250" name="Equation" r:id="rId4" imgW="2184120" imgH="419040" progId="">
              <p:embed/>
            </p:oleObj>
          </a:graphicData>
        </a:graphic>
      </p:graphicFrame>
      <p:sp>
        <p:nvSpPr>
          <p:cNvPr id="7" name="灯片编号占位符 6"/>
          <p:cNvSpPr>
            <a:spLocks noGrp="1"/>
          </p:cNvSpPr>
          <p:nvPr>
            <p:ph type="sldNum" sz="quarter" idx="12"/>
          </p:nvPr>
        </p:nvSpPr>
        <p:spPr/>
        <p:txBody>
          <a:bodyPr/>
          <a:lstStyle/>
          <a:p>
            <a:fld id="{0B4A7055-A6E8-4B65-9814-C770DACF86A1}" type="slidenum">
              <a:rPr lang="en-US" altLang="zh-CN"/>
              <a:pPr/>
              <a:t>37</a:t>
            </a:fld>
            <a:endParaRPr lang="en-US" altLang="zh-CN"/>
          </a:p>
        </p:txBody>
      </p:sp>
      <p:sp>
        <p:nvSpPr>
          <p:cNvPr id="162819" name="Rectangle 3"/>
          <p:cNvSpPr>
            <a:spLocks noGrp="1" noChangeArrowheads="1"/>
          </p:cNvSpPr>
          <p:nvPr>
            <p:ph type="body" sz="half" idx="4294967295"/>
          </p:nvPr>
        </p:nvSpPr>
        <p:spPr>
          <a:xfrm>
            <a:off x="611560" y="1556792"/>
            <a:ext cx="7848872" cy="4608512"/>
          </a:xfrm>
        </p:spPr>
        <p:txBody>
          <a:bodyPr/>
          <a:lstStyle/>
          <a:p>
            <a:pPr>
              <a:lnSpc>
                <a:spcPct val="90000"/>
              </a:lnSpc>
            </a:pPr>
            <a:r>
              <a:rPr lang="zh-CN" altLang="en-US" sz="2400" dirty="0">
                <a:latin typeface="Times New Roman" pitchFamily="18" charset="0"/>
              </a:rPr>
              <a:t>二值独立概率模型</a:t>
            </a:r>
            <a:r>
              <a:rPr lang="en-US" altLang="zh-CN" sz="2400" dirty="0">
                <a:latin typeface="Times New Roman" pitchFamily="18" charset="0"/>
              </a:rPr>
              <a:t>(Binary Independence Model</a:t>
            </a:r>
            <a:r>
              <a:rPr lang="zh-CN" altLang="en-US" sz="2400" dirty="0">
                <a:latin typeface="Times New Roman" pitchFamily="18" charset="0"/>
              </a:rPr>
              <a:t>，简称</a:t>
            </a:r>
            <a:r>
              <a:rPr lang="en-US" altLang="zh-CN" sz="2400" dirty="0">
                <a:latin typeface="Times New Roman" pitchFamily="18" charset="0"/>
              </a:rPr>
              <a:t>BIM)</a:t>
            </a:r>
            <a:r>
              <a:rPr lang="zh-CN" altLang="en-US" sz="2400" dirty="0">
                <a:latin typeface="Times New Roman" pitchFamily="18" charset="0"/>
              </a:rPr>
              <a:t>：伦敦城市大学</a:t>
            </a:r>
            <a:r>
              <a:rPr lang="en-US" altLang="zh-CN" sz="2400" dirty="0">
                <a:latin typeface="Times New Roman" pitchFamily="18" charset="0"/>
              </a:rPr>
              <a:t>Robertson</a:t>
            </a:r>
            <a:r>
              <a:rPr lang="zh-CN" altLang="en-US" sz="2400" dirty="0">
                <a:latin typeface="Times New Roman" pitchFamily="18" charset="0"/>
              </a:rPr>
              <a:t>及剑桥大学</a:t>
            </a:r>
            <a:r>
              <a:rPr lang="en-US" altLang="zh-CN" sz="2400" dirty="0" err="1">
                <a:latin typeface="Times New Roman" pitchFamily="18" charset="0"/>
              </a:rPr>
              <a:t>Sparck</a:t>
            </a:r>
            <a:r>
              <a:rPr lang="en-US" altLang="zh-CN" sz="2400" dirty="0">
                <a:latin typeface="Times New Roman" pitchFamily="18" charset="0"/>
              </a:rPr>
              <a:t> Jones 1970</a:t>
            </a:r>
            <a:r>
              <a:rPr lang="zh-CN" altLang="en-US" sz="2400" dirty="0">
                <a:latin typeface="Times New Roman" pitchFamily="18" charset="0"/>
              </a:rPr>
              <a:t>年代提出，代表系统</a:t>
            </a:r>
            <a:r>
              <a:rPr lang="en-US" altLang="zh-CN" sz="2400" dirty="0">
                <a:latin typeface="Times New Roman" pitchFamily="18" charset="0"/>
              </a:rPr>
              <a:t>OKAPI</a:t>
            </a:r>
          </a:p>
          <a:p>
            <a:pPr>
              <a:lnSpc>
                <a:spcPct val="90000"/>
              </a:lnSpc>
            </a:pPr>
            <a:r>
              <a:rPr lang="en-US" altLang="zh-CN" sz="2400" dirty="0" err="1">
                <a:latin typeface="Times New Roman" pitchFamily="18" charset="0"/>
              </a:rPr>
              <a:t>Bayes</a:t>
            </a:r>
            <a:r>
              <a:rPr lang="zh-CN" altLang="en-US" sz="2400" dirty="0">
                <a:latin typeface="Times New Roman" pitchFamily="18" charset="0"/>
              </a:rPr>
              <a:t>公式</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en-US" altLang="zh-CN" sz="2400" dirty="0" smtClean="0">
              <a:latin typeface="Times New Roman" pitchFamily="18" charset="0"/>
            </a:endParaRPr>
          </a:p>
          <a:p>
            <a:pPr>
              <a:lnSpc>
                <a:spcPct val="90000"/>
              </a:lnSpc>
            </a:pPr>
            <a:endParaRPr lang="en-US" altLang="zh-CN" sz="2400" dirty="0" smtClean="0"/>
          </a:p>
          <a:p>
            <a:pPr>
              <a:lnSpc>
                <a:spcPct val="90000"/>
              </a:lnSpc>
            </a:pPr>
            <a:r>
              <a:rPr lang="en-US" altLang="zh-CN" sz="2400" dirty="0" smtClean="0">
                <a:latin typeface="Times New Roman" pitchFamily="18" charset="0"/>
              </a:rPr>
              <a:t>BIM</a:t>
            </a:r>
            <a:r>
              <a:rPr lang="zh-CN" altLang="en-US" sz="2400" dirty="0">
                <a:latin typeface="Times New Roman" pitchFamily="18" charset="0"/>
              </a:rPr>
              <a:t>模型通过</a:t>
            </a:r>
            <a:r>
              <a:rPr lang="en-US" altLang="zh-CN" sz="2400" dirty="0" err="1">
                <a:latin typeface="Times New Roman" pitchFamily="18" charset="0"/>
              </a:rPr>
              <a:t>Bayes</a:t>
            </a:r>
            <a:r>
              <a:rPr lang="zh-CN" altLang="en-US" sz="2400" dirty="0">
                <a:latin typeface="Times New Roman" pitchFamily="18" charset="0"/>
              </a:rPr>
              <a:t>公式对所求条件概率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Q,D</a:t>
            </a:r>
            <a:r>
              <a:rPr lang="en-US" altLang="zh-CN" sz="2400" dirty="0">
                <a:latin typeface="Times New Roman" pitchFamily="18" charset="0"/>
              </a:rPr>
              <a:t>)</a:t>
            </a:r>
            <a:r>
              <a:rPr lang="zh-CN" altLang="en-US" sz="2400" dirty="0">
                <a:latin typeface="Times New Roman" pitchFamily="18" charset="0"/>
              </a:rPr>
              <a:t>展开进行计算</a:t>
            </a:r>
            <a:r>
              <a:rPr lang="zh-CN" altLang="en-US" sz="2400" dirty="0" smtClean="0">
                <a:latin typeface="Times New Roman" pitchFamily="18" charset="0"/>
              </a:rPr>
              <a:t>。</a:t>
            </a:r>
            <a:r>
              <a:rPr lang="en-US" altLang="zh-CN" sz="2400" dirty="0" smtClean="0">
                <a:latin typeface="Times New Roman" pitchFamily="18" charset="0"/>
              </a:rPr>
              <a:t>BIM</a:t>
            </a:r>
            <a:r>
              <a:rPr lang="zh-CN" altLang="en-US" sz="2400" dirty="0" smtClean="0">
                <a:latin typeface="Times New Roman" pitchFamily="18" charset="0"/>
              </a:rPr>
              <a:t>是一种生成式</a:t>
            </a:r>
            <a:r>
              <a:rPr lang="en-US" altLang="zh-CN" sz="2400" dirty="0" smtClean="0">
                <a:latin typeface="Times New Roman" pitchFamily="18" charset="0"/>
              </a:rPr>
              <a:t>(generative)</a:t>
            </a:r>
            <a:r>
              <a:rPr lang="zh-CN" altLang="en-US" sz="2400" dirty="0" smtClean="0">
                <a:latin typeface="Times New Roman" pitchFamily="18" charset="0"/>
              </a:rPr>
              <a:t>模型</a:t>
            </a:r>
            <a:endParaRPr lang="zh-CN" altLang="en-US" sz="2400" dirty="0">
              <a:latin typeface="Times New Roman" pitchFamily="18" charset="0"/>
            </a:endParaRPr>
          </a:p>
          <a:p>
            <a:pPr>
              <a:lnSpc>
                <a:spcPct val="90000"/>
              </a:lnSpc>
            </a:pPr>
            <a:r>
              <a:rPr lang="zh-CN" altLang="en-US" sz="2400" dirty="0">
                <a:latin typeface="Times New Roman" pitchFamily="18" charset="0"/>
              </a:rPr>
              <a:t>对于同一</a:t>
            </a:r>
            <a:r>
              <a:rPr lang="en-US" altLang="zh-CN" sz="2400" i="1" dirty="0">
                <a:latin typeface="Times New Roman" pitchFamily="18" charset="0"/>
              </a:rPr>
              <a:t>Q</a:t>
            </a:r>
            <a:r>
              <a:rPr lang="zh-CN" altLang="en-US" sz="2400" dirty="0">
                <a:latin typeface="Times New Roman" pitchFamily="18" charset="0"/>
              </a:rPr>
              <a:t>，</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Q,D</a:t>
            </a:r>
            <a:r>
              <a:rPr lang="en-US" altLang="zh-CN" sz="2400" dirty="0">
                <a:latin typeface="Times New Roman" pitchFamily="18" charset="0"/>
              </a:rPr>
              <a:t>)</a:t>
            </a:r>
            <a:r>
              <a:rPr lang="zh-CN" altLang="en-US" sz="2400" dirty="0">
                <a:latin typeface="Times New Roman" pitchFamily="18" charset="0"/>
              </a:rPr>
              <a:t>可以简记为</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D</a:t>
            </a:r>
            <a:r>
              <a:rPr lang="en-US" altLang="zh-CN" sz="2400" dirty="0">
                <a:latin typeface="Times New Roman" pitchFamily="18"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2" name="Rectangle 8"/>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64868" name="Object 4"/>
          <p:cNvGraphicFramePr>
            <a:graphicFrameLocks noChangeAspect="1"/>
          </p:cNvGraphicFramePr>
          <p:nvPr>
            <p:ph idx="1"/>
          </p:nvPr>
        </p:nvGraphicFramePr>
        <p:xfrm>
          <a:off x="776880" y="2564904"/>
          <a:ext cx="4947248" cy="1367532"/>
        </p:xfrm>
        <a:graphic>
          <a:graphicData uri="http://schemas.openxmlformats.org/presentationml/2006/ole">
            <p:oleObj spid="_x0000_s1078274" name="Equation" r:id="rId4" imgW="3124080" imgH="863280" progId="">
              <p:embed/>
            </p:oleObj>
          </a:graphicData>
        </a:graphic>
      </p:graphicFrame>
      <p:sp>
        <p:nvSpPr>
          <p:cNvPr id="12" name="灯片编号占位符 7"/>
          <p:cNvSpPr>
            <a:spLocks noGrp="1"/>
          </p:cNvSpPr>
          <p:nvPr>
            <p:ph type="sldNum" sz="quarter" idx="12"/>
          </p:nvPr>
        </p:nvSpPr>
        <p:spPr/>
        <p:txBody>
          <a:bodyPr/>
          <a:lstStyle/>
          <a:p>
            <a:fld id="{92763B87-2953-4C36-AAB6-0B7465D7470D}" type="slidenum">
              <a:rPr lang="en-US" altLang="zh-CN"/>
              <a:pPr/>
              <a:t>38</a:t>
            </a:fld>
            <a:endParaRPr lang="en-US" altLang="zh-CN"/>
          </a:p>
        </p:txBody>
      </p:sp>
      <p:sp>
        <p:nvSpPr>
          <p:cNvPr id="164867" name="Rectangle 3"/>
          <p:cNvSpPr>
            <a:spLocks noGrp="1" noChangeArrowheads="1"/>
          </p:cNvSpPr>
          <p:nvPr>
            <p:ph type="body" sz="half" idx="4294967295"/>
          </p:nvPr>
        </p:nvSpPr>
        <p:spPr>
          <a:xfrm>
            <a:off x="323528" y="1772816"/>
            <a:ext cx="8172450" cy="3617913"/>
          </a:xfrm>
        </p:spPr>
        <p:txBody>
          <a:bodyPr/>
          <a:lstStyle/>
          <a:p>
            <a:pPr>
              <a:lnSpc>
                <a:spcPct val="90000"/>
              </a:lnSpc>
            </a:pPr>
            <a:r>
              <a:rPr lang="zh-CN" altLang="en-US" sz="2400" dirty="0">
                <a:latin typeface="Times New Roman" pitchFamily="18" charset="0"/>
              </a:rPr>
              <a:t>对每个</a:t>
            </a:r>
            <a:r>
              <a:rPr lang="en-US" altLang="zh-CN" sz="2400" i="1" dirty="0">
                <a:latin typeface="Times New Roman" pitchFamily="18" charset="0"/>
              </a:rPr>
              <a:t>Q</a:t>
            </a:r>
            <a:r>
              <a:rPr lang="zh-CN" altLang="en-US" sz="2400" dirty="0">
                <a:latin typeface="Times New Roman" pitchFamily="18" charset="0"/>
              </a:rPr>
              <a:t>定义排序</a:t>
            </a:r>
            <a:r>
              <a:rPr lang="en-US" altLang="zh-CN" sz="2400" dirty="0">
                <a:latin typeface="Times New Roman" pitchFamily="18" charset="0"/>
              </a:rPr>
              <a:t>(Ranking)</a:t>
            </a:r>
            <a:r>
              <a:rPr lang="zh-CN" altLang="en-US" sz="2400" dirty="0">
                <a:latin typeface="Times New Roman" pitchFamily="18" charset="0"/>
              </a:rPr>
              <a:t>函</a:t>
            </a:r>
            <a:r>
              <a:rPr lang="zh-CN" altLang="en-US" sz="2400" dirty="0" smtClean="0">
                <a:latin typeface="Times New Roman" pitchFamily="18" charset="0"/>
              </a:rPr>
              <a:t>数</a:t>
            </a:r>
            <a:r>
              <a:rPr lang="en-US" altLang="zh-CN" sz="2400" dirty="0" smtClean="0">
                <a:latin typeface="Times New Roman" pitchFamily="18" charset="0"/>
              </a:rPr>
              <a:t>RSV(Q,D)</a:t>
            </a:r>
            <a:r>
              <a:rPr lang="zh-CN" altLang="en-US" sz="2400" dirty="0" smtClean="0">
                <a:latin typeface="Times New Roman" pitchFamily="18" charset="0"/>
              </a:rPr>
              <a:t>：</a:t>
            </a: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marL="324000" indent="0">
              <a:lnSpc>
                <a:spcPct val="90000"/>
              </a:lnSpc>
              <a:buFont typeface="Wingdings" pitchFamily="2" charset="2"/>
              <a:buNone/>
            </a:pPr>
            <a:r>
              <a:rPr lang="zh-CN" altLang="en-US" sz="2400" dirty="0">
                <a:latin typeface="Times New Roman" pitchFamily="18" charset="0"/>
              </a:rPr>
              <a:t>其中，</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zh-CN" altLang="en-US" sz="2400" dirty="0">
                <a:latin typeface="Times New Roman" pitchFamily="18" charset="0"/>
              </a:rPr>
              <a:t>、</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=0)</a:t>
            </a:r>
            <a:r>
              <a:rPr lang="zh-CN" altLang="en-US" sz="2400" dirty="0">
                <a:latin typeface="Times New Roman" pitchFamily="18" charset="0"/>
              </a:rPr>
              <a:t>分别表示在相关和不相关情况下生</a:t>
            </a:r>
            <a:r>
              <a:rPr lang="zh-CN" altLang="en-US" sz="2400" dirty="0" smtClean="0">
                <a:latin typeface="Times New Roman" pitchFamily="18" charset="0"/>
              </a:rPr>
              <a:t>成文档</a:t>
            </a:r>
            <a:r>
              <a:rPr lang="en-US" altLang="zh-CN" sz="2400" i="1" dirty="0" smtClean="0">
                <a:latin typeface="Times New Roman" pitchFamily="18" charset="0"/>
              </a:rPr>
              <a:t>D</a:t>
            </a:r>
            <a:r>
              <a:rPr lang="zh-CN" altLang="en-US" sz="2400" dirty="0">
                <a:latin typeface="Times New Roman" pitchFamily="18" charset="0"/>
              </a:rPr>
              <a:t>的概率。</a:t>
            </a:r>
            <a:r>
              <a:rPr lang="en-US" altLang="zh-CN" sz="2400" dirty="0">
                <a:latin typeface="Times New Roman" pitchFamily="18" charset="0"/>
              </a:rPr>
              <a:t>Ranking</a:t>
            </a:r>
            <a:r>
              <a:rPr lang="zh-CN" altLang="en-US" sz="2400" dirty="0">
                <a:latin typeface="Times New Roman" pitchFamily="18" charset="0"/>
              </a:rPr>
              <a:t>函数显然是随着</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的增长而增长。</a:t>
            </a:r>
          </a:p>
        </p:txBody>
      </p:sp>
      <p:sp>
        <p:nvSpPr>
          <p:cNvPr id="164875" name="Rectangle 11"/>
          <p:cNvSpPr>
            <a:spLocks noChangeArrowheads="1"/>
          </p:cNvSpPr>
          <p:nvPr/>
        </p:nvSpPr>
        <p:spPr bwMode="auto">
          <a:xfrm>
            <a:off x="4067944" y="2492896"/>
            <a:ext cx="863600" cy="647700"/>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4876" name="Line 12"/>
          <p:cNvSpPr>
            <a:spLocks noChangeShapeType="1"/>
          </p:cNvSpPr>
          <p:nvPr/>
        </p:nvSpPr>
        <p:spPr bwMode="auto">
          <a:xfrm>
            <a:off x="4499992" y="3212976"/>
            <a:ext cx="1224533" cy="360487"/>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4877" name="Text Box 13"/>
          <p:cNvSpPr txBox="1">
            <a:spLocks noChangeArrowheads="1"/>
          </p:cNvSpPr>
          <p:nvPr/>
        </p:nvSpPr>
        <p:spPr bwMode="auto">
          <a:xfrm>
            <a:off x="6084168" y="2636912"/>
            <a:ext cx="2304876" cy="861774"/>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chemeClr val="hlink"/>
                </a:solidFill>
                <a:latin typeface="Times New Roman" pitchFamily="18" charset="0"/>
                <a:ea typeface="黑体" pitchFamily="49" charset="-122"/>
              </a:rPr>
              <a:t>对同一</a:t>
            </a:r>
            <a:r>
              <a:rPr lang="en-US" altLang="zh-CN" sz="2000" i="1" dirty="0">
                <a:solidFill>
                  <a:schemeClr val="hlink"/>
                </a:solidFill>
                <a:latin typeface="Times New Roman" pitchFamily="18" charset="0"/>
                <a:ea typeface="黑体" pitchFamily="49" charset="-122"/>
              </a:rPr>
              <a:t>Q</a:t>
            </a:r>
            <a:r>
              <a:rPr lang="zh-CN" altLang="en-US" sz="2000" dirty="0">
                <a:solidFill>
                  <a:schemeClr val="hlink"/>
                </a:solidFill>
                <a:latin typeface="Times New Roman" pitchFamily="18" charset="0"/>
                <a:ea typeface="黑体" pitchFamily="49" charset="-122"/>
              </a:rPr>
              <a:t>是常量，</a:t>
            </a:r>
          </a:p>
          <a:p>
            <a:pPr>
              <a:spcBef>
                <a:spcPct val="50000"/>
              </a:spcBef>
            </a:pPr>
            <a:r>
              <a:rPr lang="zh-CN" altLang="en-US" sz="2000" dirty="0">
                <a:solidFill>
                  <a:schemeClr val="hlink"/>
                </a:solidFill>
                <a:latin typeface="Times New Roman" pitchFamily="18" charset="0"/>
                <a:ea typeface="黑体" pitchFamily="49" charset="-122"/>
              </a:rPr>
              <a:t>对排序不起作用</a:t>
            </a:r>
          </a:p>
        </p:txBody>
      </p:sp>
      <p:sp>
        <p:nvSpPr>
          <p:cNvPr id="164879" name="Line 15"/>
          <p:cNvSpPr>
            <a:spLocks noChangeShapeType="1"/>
          </p:cNvSpPr>
          <p:nvPr/>
        </p:nvSpPr>
        <p:spPr bwMode="auto">
          <a:xfrm>
            <a:off x="5220072" y="2636912"/>
            <a:ext cx="360363" cy="144462"/>
          </a:xfrm>
          <a:prstGeom prst="line">
            <a:avLst/>
          </a:prstGeom>
          <a:noFill/>
          <a:ln w="9525">
            <a:solidFill>
              <a:schemeClr val="hlink"/>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164880" name="Line 16"/>
          <p:cNvSpPr>
            <a:spLocks noChangeShapeType="1"/>
          </p:cNvSpPr>
          <p:nvPr/>
        </p:nvSpPr>
        <p:spPr bwMode="auto">
          <a:xfrm>
            <a:off x="5148064" y="2996952"/>
            <a:ext cx="360363" cy="144463"/>
          </a:xfrm>
          <a:prstGeom prst="line">
            <a:avLst/>
          </a:prstGeom>
          <a:noFill/>
          <a:ln w="9525">
            <a:solidFill>
              <a:schemeClr val="hlink"/>
            </a:solidFill>
            <a:miter lim="800000"/>
            <a:headEnd/>
            <a:tailEn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79"/>
                                        </p:tgtEl>
                                        <p:attrNameLst>
                                          <p:attrName>style.visibility</p:attrName>
                                        </p:attrNameLst>
                                      </p:cBhvr>
                                      <p:to>
                                        <p:strVal val="visible"/>
                                      </p:to>
                                    </p:set>
                                    <p:animEffect transition="in" filter="blinds(horizontal)">
                                      <p:cBhvr>
                                        <p:cTn id="7" dur="500"/>
                                        <p:tgtEl>
                                          <p:spTgt spid="1648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80"/>
                                        </p:tgtEl>
                                        <p:attrNameLst>
                                          <p:attrName>style.visibility</p:attrName>
                                        </p:attrNameLst>
                                      </p:cBhvr>
                                      <p:to>
                                        <p:strVal val="visible"/>
                                      </p:to>
                                    </p:set>
                                    <p:animEffect transition="in" filter="blinds(horizontal)">
                                      <p:cBhvr>
                                        <p:cTn id="12" dur="500"/>
                                        <p:tgtEl>
                                          <p:spTgt spid="1648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5"/>
                                        </p:tgtEl>
                                        <p:attrNameLst>
                                          <p:attrName>style.visibility</p:attrName>
                                        </p:attrNameLst>
                                      </p:cBhvr>
                                      <p:to>
                                        <p:strVal val="visible"/>
                                      </p:to>
                                    </p:set>
                                    <p:animEffect transition="in" filter="blinds(horizontal)">
                                      <p:cBhvr>
                                        <p:cTn id="17" dur="500"/>
                                        <p:tgtEl>
                                          <p:spTgt spid="1648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76"/>
                                        </p:tgtEl>
                                        <p:attrNameLst>
                                          <p:attrName>style.visibility</p:attrName>
                                        </p:attrNameLst>
                                      </p:cBhvr>
                                      <p:to>
                                        <p:strVal val="visible"/>
                                      </p:to>
                                    </p:set>
                                    <p:animEffect transition="in" filter="blinds(horizontal)">
                                      <p:cBhvr>
                                        <p:cTn id="22" dur="500"/>
                                        <p:tgtEl>
                                          <p:spTgt spid="1648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877"/>
                                        </p:tgtEl>
                                        <p:attrNameLst>
                                          <p:attrName>style.visibility</p:attrName>
                                        </p:attrNameLst>
                                      </p:cBhvr>
                                      <p:to>
                                        <p:strVal val="visible"/>
                                      </p:to>
                                    </p:set>
                                    <p:animEffect transition="in" filter="blinds(horizontal)">
                                      <p:cBhvr>
                                        <p:cTn id="27" dur="500"/>
                                        <p:tgtEl>
                                          <p:spTgt spid="16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5" grpId="0" animBg="1"/>
      <p:bldP spid="164876" grpId="0" animBg="1"/>
      <p:bldP spid="164877" grpId="0"/>
      <p:bldP spid="164879" grpId="0" animBg="1"/>
      <p:bldP spid="16488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文档是怎么生成的？</a:t>
            </a:r>
            <a:endParaRPr lang="zh-CN" altLang="en-US" dirty="0"/>
          </a:p>
        </p:txBody>
      </p:sp>
      <p:sp>
        <p:nvSpPr>
          <p:cNvPr id="3" name="内容占位符 2"/>
          <p:cNvSpPr>
            <a:spLocks noGrp="1"/>
          </p:cNvSpPr>
          <p:nvPr>
            <p:ph idx="1"/>
          </p:nvPr>
        </p:nvSpPr>
        <p:spPr/>
        <p:txBody>
          <a:bodyPr/>
          <a:lstStyle/>
          <a:p>
            <a:r>
              <a:rPr lang="zh-CN" altLang="en-US" dirty="0" smtClean="0"/>
              <a:t>类比：</a:t>
            </a:r>
            <a:endParaRPr lang="en-US" altLang="zh-CN" dirty="0" smtClean="0"/>
          </a:p>
          <a:p>
            <a:pPr lvl="1"/>
            <a:r>
              <a:rPr lang="zh-CN" altLang="en-US" dirty="0" smtClean="0"/>
              <a:t>钢铁是怎么炼成的？</a:t>
            </a:r>
            <a:endParaRPr lang="en-US" altLang="zh-CN" dirty="0" smtClean="0"/>
          </a:p>
          <a:p>
            <a:pPr lvl="1"/>
            <a:r>
              <a:rPr lang="zh-CN" altLang="en-US" dirty="0" smtClean="0"/>
              <a:t>博士是怎么读成的？</a:t>
            </a:r>
            <a:endParaRPr lang="en-US" altLang="zh-CN" dirty="0" smtClean="0"/>
          </a:p>
          <a:p>
            <a:pPr lvl="1"/>
            <a:r>
              <a:rPr lang="en-US" altLang="zh-CN" dirty="0" smtClean="0"/>
              <a:t>…….</a:t>
            </a:r>
          </a:p>
          <a:p>
            <a:pPr lvl="1"/>
            <a:endParaRPr lang="en-US" altLang="zh-CN" dirty="0" smtClean="0"/>
          </a:p>
          <a:p>
            <a:r>
              <a:rPr lang="zh-CN" altLang="en-US" dirty="0" smtClean="0"/>
              <a:t>概率的观点：</a:t>
            </a:r>
            <a:endParaRPr lang="en-US" altLang="zh-CN" dirty="0" smtClean="0"/>
          </a:p>
          <a:p>
            <a:pPr lvl="1"/>
            <a:r>
              <a:rPr lang="zh-CN" altLang="en-US" dirty="0" smtClean="0"/>
              <a:t>词项满足某个总体分布，然后从该总体分布中抽样，将抽样出的词项连在一起，组成文档</a:t>
            </a:r>
            <a:endParaRPr lang="en-US" altLang="zh-CN" dirty="0" smtClean="0"/>
          </a:p>
          <a:p>
            <a:pPr lvl="1"/>
            <a:r>
              <a:rPr lang="zh-CN" altLang="en-US" dirty="0" smtClean="0"/>
              <a:t>对于</a:t>
            </a:r>
            <a:r>
              <a:rPr lang="en-US" altLang="zh-CN" i="1" dirty="0" smtClean="0"/>
              <a:t>P</a:t>
            </a:r>
            <a:r>
              <a:rPr lang="en-US" altLang="zh-CN" dirty="0" smtClean="0"/>
              <a:t>(</a:t>
            </a:r>
            <a:r>
              <a:rPr lang="en-US" altLang="zh-CN" i="1" dirty="0" smtClean="0"/>
              <a:t>D</a:t>
            </a:r>
            <a:r>
              <a:rPr lang="en-US" altLang="zh-CN" dirty="0" smtClean="0"/>
              <a:t>|</a:t>
            </a:r>
            <a:r>
              <a:rPr lang="en-US" altLang="zh-CN" i="1" dirty="0" smtClean="0"/>
              <a:t>R</a:t>
            </a:r>
            <a:r>
              <a:rPr lang="en-US" altLang="zh-CN" dirty="0" smtClean="0"/>
              <a:t>=1)</a:t>
            </a:r>
            <a:r>
              <a:rPr lang="zh-CN" altLang="en-US" dirty="0" smtClean="0"/>
              <a:t>或者</a:t>
            </a:r>
            <a:r>
              <a:rPr lang="en-US" altLang="zh-CN" i="1" dirty="0" smtClean="0"/>
              <a:t>P</a:t>
            </a:r>
            <a:r>
              <a:rPr lang="en-US" altLang="zh-CN" dirty="0" smtClean="0"/>
              <a:t>(</a:t>
            </a:r>
            <a:r>
              <a:rPr lang="en-US" altLang="zh-CN" i="1" dirty="0" smtClean="0"/>
              <a:t>D</a:t>
            </a:r>
            <a:r>
              <a:rPr lang="en-US" altLang="zh-CN" dirty="0" smtClean="0"/>
              <a:t>|</a:t>
            </a:r>
            <a:r>
              <a:rPr lang="en-US" altLang="zh-CN" i="1" dirty="0" smtClean="0"/>
              <a:t>R</a:t>
            </a:r>
            <a:r>
              <a:rPr lang="en-US" altLang="zh-CN" dirty="0" smtClean="0"/>
              <a:t>=0)</a:t>
            </a:r>
            <a:r>
              <a:rPr lang="zh-CN" altLang="en-US" dirty="0" smtClean="0"/>
              <a:t>，可以认为</a:t>
            </a:r>
            <a:r>
              <a:rPr lang="en-US" altLang="zh-CN" i="1" dirty="0" smtClean="0"/>
              <a:t>R</a:t>
            </a:r>
            <a:r>
              <a:rPr lang="en-US" altLang="zh-CN" dirty="0" smtClean="0"/>
              <a:t>=1</a:t>
            </a:r>
            <a:r>
              <a:rPr lang="zh-CN" altLang="en-US" dirty="0" smtClean="0"/>
              <a:t>或</a:t>
            </a:r>
            <a:r>
              <a:rPr lang="en-US" altLang="zh-CN" dirty="0" smtClean="0"/>
              <a:t>0</a:t>
            </a:r>
            <a:r>
              <a:rPr lang="zh-CN" altLang="en-US" dirty="0" smtClean="0"/>
              <a:t>的文档的词项满足某个总体分布，然后抽样生成</a:t>
            </a:r>
            <a:r>
              <a:rPr lang="en-US" altLang="zh-CN" i="1" dirty="0" smtClean="0"/>
              <a:t>D</a:t>
            </a:r>
            <a:endParaRPr lang="zh-CN" altLang="en-US" i="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结构化检索</a:t>
            </a:r>
            <a:r>
              <a:rPr lang="en-US" altLang="zh-CN" sz="3600" dirty="0" smtClean="0">
                <a:solidFill>
                  <a:srgbClr val="000000"/>
                </a:solidFill>
                <a:latin typeface="Calibri" charset="0"/>
                <a:ea typeface="黑体" pitchFamily="49" charset="-122"/>
                <a:cs typeface="Times New Roman" pitchFamily="16" charset="0"/>
              </a:rPr>
              <a:t>(</a:t>
            </a:r>
            <a:r>
              <a:rPr lang="en-US" sz="3600" dirty="0" smtClean="0">
                <a:solidFill>
                  <a:srgbClr val="000000"/>
                </a:solidFill>
                <a:latin typeface="Calibri" charset="0"/>
                <a:ea typeface="黑体" pitchFamily="49" charset="-122"/>
                <a:cs typeface="Times New Roman" pitchFamily="16" charset="0"/>
              </a:rPr>
              <a:t>Structured retrieval) </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0" y="1500198"/>
            <a:ext cx="8858280"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基本配置：</a:t>
            </a:r>
            <a:r>
              <a:rPr lang="en-US" dirty="0" smtClean="0">
                <a:solidFill>
                  <a:srgbClr val="000000"/>
                </a:solidFill>
                <a:latin typeface="Calibri" charset="0"/>
                <a:ea typeface="黑体" pitchFamily="49" charset="-122"/>
                <a:cs typeface="Times New Roman" pitchFamily="16" charset="0"/>
              </a:rPr>
              <a:t> </a:t>
            </a:r>
            <a:r>
              <a:rPr lang="zh-CN" altLang="en-US" dirty="0" smtClean="0">
                <a:solidFill>
                  <a:srgbClr val="000000"/>
                </a:solidFill>
                <a:latin typeface="Calibri" charset="0"/>
                <a:ea typeface="黑体" pitchFamily="49" charset="-122"/>
                <a:cs typeface="Times New Roman" pitchFamily="16" charset="0"/>
              </a:rPr>
              <a:t>结构化或非结构化查询</a:t>
            </a:r>
            <a:r>
              <a:rPr lang="en-US" altLang="zh-CN" dirty="0" smtClean="0">
                <a:solidFill>
                  <a:srgbClr val="000000"/>
                </a:solidFill>
                <a:latin typeface="Calibri" charset="0"/>
                <a:ea typeface="黑体" pitchFamily="49" charset="-122"/>
                <a:cs typeface="Times New Roman" pitchFamily="16" charset="0"/>
              </a:rPr>
              <a:t>+</a:t>
            </a:r>
            <a:r>
              <a:rPr lang="zh-CN" altLang="en-US" dirty="0" smtClean="0">
                <a:solidFill>
                  <a:srgbClr val="000000"/>
                </a:solidFill>
                <a:latin typeface="Calibri" charset="0"/>
                <a:ea typeface="黑体" pitchFamily="49" charset="-122"/>
                <a:cs typeface="Times New Roman" pitchFamily="16" charset="0"/>
              </a:rPr>
              <a:t>结构化文档</a:t>
            </a:r>
            <a:endParaRPr lang="en-US"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428596" y="2164332"/>
          <a:ext cx="7929618" cy="1336676"/>
        </p:xfrm>
        <a:graphic>
          <a:graphicData uri="http://schemas.openxmlformats.org/drawingml/2006/table">
            <a:tbl>
              <a:tblPr firstRow="1" bandRow="1">
                <a:tableStyleId>{5C22544A-7EE6-4342-B048-85BDC9FD1C3A}</a:tableStyleId>
              </a:tblPr>
              <a:tblGrid>
                <a:gridCol w="7929618"/>
              </a:tblGrid>
              <a:tr h="513716">
                <a:tc>
                  <a:txBody>
                    <a:bodyPr/>
                    <a:lstStyle/>
                    <a:p>
                      <a:r>
                        <a:rPr lang="zh-CN" altLang="en-US" sz="2600" b="0" dirty="0" smtClean="0">
                          <a:solidFill>
                            <a:schemeClr val="bg1"/>
                          </a:solidFill>
                        </a:rPr>
                        <a:t>结构化检索的应用场景</a:t>
                      </a:r>
                      <a:endParaRPr lang="de-DE" sz="2600" b="0" dirty="0">
                        <a:solidFill>
                          <a:schemeClr val="bg1"/>
                        </a:solidFill>
                      </a:endParaRPr>
                    </a:p>
                  </a:txBody>
                  <a:tcPr>
                    <a:solidFill>
                      <a:srgbClr val="336699"/>
                    </a:solidFill>
                  </a:tcPr>
                </a:tc>
              </a:tr>
              <a:tr h="513716">
                <a:tc>
                  <a:txBody>
                    <a:bodyPr/>
                    <a:lstStyle/>
                    <a:p>
                      <a:r>
                        <a:rPr lang="zh-CN" altLang="en-US" sz="2400" dirty="0" smtClean="0">
                          <a:solidFill>
                            <a:schemeClr val="tx1"/>
                          </a:solidFill>
                        </a:rPr>
                        <a:t>数字图书馆、专利数据库、博客、</a:t>
                      </a:r>
                      <a:r>
                        <a:rPr lang="zh-CN" altLang="zh-CN" sz="2400" kern="1200" dirty="0" smtClean="0">
                          <a:solidFill>
                            <a:schemeClr val="tx1"/>
                          </a:solidFill>
                          <a:latin typeface="+mn-lt"/>
                          <a:ea typeface="+mn-ea"/>
                          <a:cs typeface="+mn-cs"/>
                        </a:rPr>
                        <a:t>包含已标注命名实体（如人名、地名）的文本</a:t>
                      </a:r>
                      <a:endParaRPr lang="de-DE" sz="2400" dirty="0">
                        <a:solidFill>
                          <a:schemeClr val="tx1"/>
                        </a:solidFill>
                      </a:endParaRPr>
                    </a:p>
                  </a:txBody>
                  <a:tcPr>
                    <a:solidFill>
                      <a:schemeClr val="bg2">
                        <a:lumMod val="20000"/>
                        <a:lumOff val="80000"/>
                      </a:schemeClr>
                    </a:solidFill>
                  </a:tcPr>
                </a:tc>
              </a:tr>
            </a:tbl>
          </a:graphicData>
        </a:graphic>
      </p:graphicFrame>
      <p:graphicFrame>
        <p:nvGraphicFramePr>
          <p:cNvPr id="7" name="Table 6"/>
          <p:cNvGraphicFramePr>
            <a:graphicFrameLocks noGrp="1"/>
          </p:cNvGraphicFramePr>
          <p:nvPr/>
        </p:nvGraphicFramePr>
        <p:xfrm>
          <a:off x="428596" y="3645024"/>
          <a:ext cx="7929618" cy="2969138"/>
        </p:xfrm>
        <a:graphic>
          <a:graphicData uri="http://schemas.openxmlformats.org/drawingml/2006/table">
            <a:tbl>
              <a:tblPr firstRow="1" bandRow="1">
                <a:tableStyleId>{5C22544A-7EE6-4342-B048-85BDC9FD1C3A}</a:tableStyleId>
              </a:tblPr>
              <a:tblGrid>
                <a:gridCol w="7929618"/>
              </a:tblGrid>
              <a:tr h="505338">
                <a:tc>
                  <a:txBody>
                    <a:bodyPr/>
                    <a:lstStyle/>
                    <a:p>
                      <a:r>
                        <a:rPr lang="zh-CN" altLang="en-US" sz="2600" b="0" dirty="0" smtClean="0">
                          <a:solidFill>
                            <a:schemeClr val="bg1"/>
                          </a:solidFill>
                        </a:rPr>
                        <a:t>例子</a:t>
                      </a:r>
                      <a:endParaRPr lang="de-DE" sz="2600" b="0" dirty="0">
                        <a:solidFill>
                          <a:schemeClr val="bg1"/>
                        </a:solidFill>
                      </a:endParaRPr>
                    </a:p>
                  </a:txBody>
                  <a:tcPr>
                    <a:solidFill>
                      <a:srgbClr val="2A7041"/>
                    </a:solidFill>
                  </a:tcPr>
                </a:tc>
              </a:tr>
              <a:tr h="2423620">
                <a:tc>
                  <a:txBody>
                    <a:bodyPr/>
                    <a:lstStyle/>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400" dirty="0" smtClean="0">
                          <a:solidFill>
                            <a:srgbClr val="000000"/>
                          </a:solidFill>
                          <a:latin typeface="Calibri" charset="0"/>
                        </a:rPr>
                        <a:t>数字图书馆</a:t>
                      </a:r>
                      <a:r>
                        <a:rPr lang="en-US" sz="2400" dirty="0" smtClean="0">
                          <a:solidFill>
                            <a:srgbClr val="000000"/>
                          </a:solidFill>
                          <a:latin typeface="Calibri" charset="0"/>
                        </a:rPr>
                        <a:t>:</a:t>
                      </a:r>
                      <a:r>
                        <a:rPr lang="en-US" sz="2400" baseline="0" dirty="0" smtClean="0">
                          <a:solidFill>
                            <a:srgbClr val="000000"/>
                          </a:solidFill>
                          <a:latin typeface="Calibri" charset="0"/>
                        </a:rPr>
                        <a:t> </a:t>
                      </a:r>
                      <a:r>
                        <a:rPr lang="en-US" sz="2400" i="1" baseline="0" dirty="0" smtClean="0">
                          <a:solidFill>
                            <a:srgbClr val="000000"/>
                          </a:solidFill>
                          <a:latin typeface="Calibri" charset="0"/>
                        </a:rPr>
                        <a:t>give me a full-length article on fast </a:t>
                      </a:r>
                      <a:r>
                        <a:rPr lang="en-US" sz="2400" i="1" baseline="0" dirty="0" err="1" smtClean="0">
                          <a:solidFill>
                            <a:srgbClr val="000000"/>
                          </a:solidFill>
                          <a:latin typeface="Calibri" charset="0"/>
                        </a:rPr>
                        <a:t>fourier</a:t>
                      </a:r>
                      <a:r>
                        <a:rPr lang="en-US" sz="2400" i="1" baseline="0" dirty="0" smtClean="0">
                          <a:solidFill>
                            <a:srgbClr val="000000"/>
                          </a:solidFill>
                          <a:latin typeface="Calibri" charset="0"/>
                        </a:rPr>
                        <a:t> transforms</a:t>
                      </a:r>
                    </a:p>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400" baseline="0" dirty="0" smtClean="0">
                          <a:solidFill>
                            <a:srgbClr val="000000"/>
                          </a:solidFill>
                          <a:latin typeface="Calibri" charset="0"/>
                        </a:rPr>
                        <a:t>专利</a:t>
                      </a:r>
                      <a:r>
                        <a:rPr lang="en-US" sz="2400" baseline="0" dirty="0" smtClean="0">
                          <a:solidFill>
                            <a:srgbClr val="000000"/>
                          </a:solidFill>
                          <a:latin typeface="Calibri" charset="0"/>
                        </a:rPr>
                        <a:t>: </a:t>
                      </a:r>
                      <a:r>
                        <a:rPr lang="en-US" sz="2400" i="1" baseline="0" dirty="0" smtClean="0">
                          <a:solidFill>
                            <a:srgbClr val="000000"/>
                          </a:solidFill>
                          <a:latin typeface="Calibri" charset="0"/>
                        </a:rPr>
                        <a:t>give me patens whose claims mention RSA public key encryption and that cite US patent 4,405,829</a:t>
                      </a:r>
                    </a:p>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400" baseline="0" dirty="0" smtClean="0">
                          <a:solidFill>
                            <a:srgbClr val="000000"/>
                          </a:solidFill>
                          <a:latin typeface="Calibri" charset="0"/>
                        </a:rPr>
                        <a:t>实体标记文本</a:t>
                      </a:r>
                      <a:r>
                        <a:rPr lang="en-US" sz="2400" baseline="0" dirty="0" smtClean="0">
                          <a:solidFill>
                            <a:srgbClr val="000000"/>
                          </a:solidFill>
                          <a:latin typeface="Calibri" charset="0"/>
                        </a:rPr>
                        <a:t>: </a:t>
                      </a:r>
                      <a:r>
                        <a:rPr lang="en-US" sz="2400" i="1" baseline="0" dirty="0" smtClean="0">
                          <a:solidFill>
                            <a:srgbClr val="000000"/>
                          </a:solidFill>
                          <a:latin typeface="Calibri" charset="0"/>
                        </a:rPr>
                        <a:t>give me articles about sightseeing tours of the Vatican and the Coliseum</a:t>
                      </a:r>
                      <a:endParaRPr lang="de-DE" sz="2400" i="1" dirty="0">
                        <a:solidFill>
                          <a:schemeClr val="tx1"/>
                        </a:solidFill>
                      </a:endParaRPr>
                    </a:p>
                  </a:txBody>
                  <a:tcPr>
                    <a:solidFill>
                      <a:schemeClr val="bg2">
                        <a:lumMod val="20000"/>
                        <a:lumOff val="80000"/>
                      </a:schemeClr>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两种常用的文档生成的总体分布</a:t>
            </a:r>
            <a:endParaRPr lang="zh-CN" altLang="en-US" dirty="0"/>
          </a:p>
        </p:txBody>
      </p:sp>
      <p:sp>
        <p:nvSpPr>
          <p:cNvPr id="3" name="内容占位符 2"/>
          <p:cNvSpPr>
            <a:spLocks noGrp="1"/>
          </p:cNvSpPr>
          <p:nvPr>
            <p:ph idx="1"/>
          </p:nvPr>
        </p:nvSpPr>
        <p:spPr>
          <a:xfrm>
            <a:off x="467544" y="1440160"/>
            <a:ext cx="8363272" cy="5301208"/>
          </a:xfrm>
        </p:spPr>
        <p:txBody>
          <a:bodyPr/>
          <a:lstStyle/>
          <a:p>
            <a:r>
              <a:rPr lang="zh-CN" altLang="en-US" dirty="0" smtClean="0"/>
              <a:t>多元贝努利分布</a:t>
            </a:r>
            <a:r>
              <a:rPr lang="en-US" altLang="zh-CN" dirty="0" smtClean="0"/>
              <a:t>(Multi-</a:t>
            </a:r>
            <a:r>
              <a:rPr lang="en-US" altLang="zh-CN" dirty="0" err="1" smtClean="0"/>
              <a:t>variate</a:t>
            </a:r>
            <a:r>
              <a:rPr lang="en-US" altLang="zh-CN" dirty="0" smtClean="0"/>
              <a:t> Bernoulli distribution)</a:t>
            </a:r>
          </a:p>
          <a:p>
            <a:pPr lvl="1"/>
            <a:r>
              <a:rPr lang="zh-CN" altLang="en-US" dirty="0" smtClean="0"/>
              <a:t>词项词典大小为</a:t>
            </a:r>
            <a:r>
              <a:rPr lang="en-US" altLang="zh-CN" dirty="0" smtClean="0"/>
              <a:t>M</a:t>
            </a:r>
            <a:r>
              <a:rPr lang="zh-CN" altLang="en-US" dirty="0" smtClean="0"/>
              <a:t>，</a:t>
            </a:r>
            <a:r>
              <a:rPr lang="en-US" altLang="zh-CN" dirty="0" smtClean="0"/>
              <a:t>M</a:t>
            </a:r>
            <a:r>
              <a:rPr lang="zh-CN" altLang="en-US" dirty="0" smtClean="0"/>
              <a:t>个不规则硬币分别对应</a:t>
            </a:r>
            <a:r>
              <a:rPr lang="en-US" altLang="zh-CN" dirty="0" smtClean="0"/>
              <a:t>M</a:t>
            </a:r>
            <a:r>
              <a:rPr lang="zh-CN" altLang="en-US" dirty="0" smtClean="0"/>
              <a:t>个词项，第</a:t>
            </a:r>
            <a:r>
              <a:rPr lang="en-US" altLang="zh-CN" i="1" dirty="0" err="1" smtClean="0"/>
              <a:t>i</a:t>
            </a:r>
            <a:r>
              <a:rPr lang="zh-CN" altLang="en-US" dirty="0" smtClean="0"/>
              <a:t>个硬币朝上的概率为</a:t>
            </a:r>
            <a:r>
              <a:rPr lang="en-US" altLang="zh-CN" i="1" dirty="0" smtClean="0"/>
              <a:t>p</a:t>
            </a:r>
            <a:r>
              <a:rPr lang="en-US" altLang="zh-CN" i="1" baseline="-25000" dirty="0" smtClean="0"/>
              <a:t>i</a:t>
            </a:r>
          </a:p>
          <a:p>
            <a:pPr lvl="1"/>
            <a:r>
              <a:rPr lang="zh-CN" altLang="en-US" dirty="0" smtClean="0"/>
              <a:t>假设</a:t>
            </a:r>
            <a:r>
              <a:rPr lang="en-US" altLang="zh-CN" dirty="0" smtClean="0"/>
              <a:t>M=4(</a:t>
            </a:r>
            <a:r>
              <a:rPr lang="zh-CN" altLang="en-US" dirty="0" smtClean="0"/>
              <a:t>四个词项分别为 </a:t>
            </a:r>
            <a:r>
              <a:rPr lang="en-US" altLang="zh-CN" dirty="0" smtClean="0"/>
              <a:t>I you can fly)</a:t>
            </a:r>
            <a:r>
              <a:rPr lang="zh-CN" altLang="en-US" dirty="0" smtClean="0"/>
              <a:t>，</a:t>
            </a:r>
            <a:r>
              <a:rPr lang="en-US" altLang="zh-CN" dirty="0" smtClean="0"/>
              <a:t>p1=0.7, p2=0.4, p3=0.1, p4=0.05</a:t>
            </a:r>
          </a:p>
          <a:p>
            <a:pPr lvl="1"/>
            <a:r>
              <a:rPr lang="zh-CN" altLang="en-US" dirty="0" smtClean="0"/>
              <a:t>则： </a:t>
            </a:r>
            <a:r>
              <a:rPr lang="en-US" altLang="zh-CN" dirty="0" smtClean="0"/>
              <a:t>P(I can fly </a:t>
            </a:r>
            <a:r>
              <a:rPr lang="en-US" altLang="zh-CN" dirty="0" err="1" smtClean="0"/>
              <a:t>fly</a:t>
            </a:r>
            <a:r>
              <a:rPr lang="en-US" altLang="zh-CN" dirty="0" smtClean="0"/>
              <a:t>)=0.7*(1-0.4)*0.1*0.05</a:t>
            </a:r>
          </a:p>
          <a:p>
            <a:r>
              <a:rPr lang="zh-CN" altLang="en-US" dirty="0" smtClean="0"/>
              <a:t>多项式分布</a:t>
            </a:r>
            <a:r>
              <a:rPr lang="en-US" altLang="zh-CN" dirty="0" smtClean="0"/>
              <a:t>(Multinomial distribution)</a:t>
            </a:r>
          </a:p>
          <a:p>
            <a:pPr lvl="1"/>
            <a:r>
              <a:rPr lang="zh-CN" altLang="en-US" dirty="0" smtClean="0"/>
              <a:t>词项大小为</a:t>
            </a:r>
            <a:r>
              <a:rPr lang="en-US" altLang="zh-CN" dirty="0" smtClean="0"/>
              <a:t>M</a:t>
            </a:r>
            <a:r>
              <a:rPr lang="zh-CN" altLang="en-US" dirty="0" smtClean="0"/>
              <a:t>，某个不规则骰子共有</a:t>
            </a:r>
            <a:r>
              <a:rPr lang="en-US" altLang="zh-CN" dirty="0" smtClean="0"/>
              <a:t>M</a:t>
            </a:r>
            <a:r>
              <a:rPr lang="zh-CN" altLang="en-US" dirty="0" smtClean="0"/>
              <a:t>个面，每个面对应一个词项</a:t>
            </a:r>
            <a:r>
              <a:rPr lang="en-US" altLang="zh-CN" dirty="0" smtClean="0"/>
              <a:t>(</a:t>
            </a:r>
            <a:r>
              <a:rPr lang="zh-CN" altLang="en-US" dirty="0" smtClean="0"/>
              <a:t>假设每次抛掷必有某个面稳定朝上或下</a:t>
            </a:r>
            <a:r>
              <a:rPr lang="en-US" altLang="zh-CN" dirty="0" smtClean="0"/>
              <a:t>)</a:t>
            </a:r>
            <a:r>
              <a:rPr lang="zh-CN" altLang="en-US" dirty="0" smtClean="0"/>
              <a:t>，第</a:t>
            </a:r>
            <a:r>
              <a:rPr lang="en-US" altLang="zh-CN" i="1" dirty="0" err="1" smtClean="0"/>
              <a:t>i</a:t>
            </a:r>
            <a:r>
              <a:rPr lang="zh-CN" altLang="en-US" dirty="0" smtClean="0"/>
              <a:t>个面朝上的概率为</a:t>
            </a:r>
            <a:r>
              <a:rPr lang="en-US" altLang="zh-CN" i="1" dirty="0" smtClean="0"/>
              <a:t>p</a:t>
            </a:r>
            <a:r>
              <a:rPr lang="en-US" altLang="zh-CN" i="1" baseline="-25000" dirty="0" smtClean="0"/>
              <a:t>i</a:t>
            </a:r>
          </a:p>
          <a:p>
            <a:pPr lvl="1"/>
            <a:r>
              <a:rPr lang="zh-CN" altLang="en-US" dirty="0" smtClean="0"/>
              <a:t>假定</a:t>
            </a:r>
            <a:r>
              <a:rPr lang="en-US" altLang="zh-CN" dirty="0" smtClean="0"/>
              <a:t>M=4 (</a:t>
            </a:r>
            <a:r>
              <a:rPr lang="zh-CN" altLang="en-US" dirty="0" smtClean="0"/>
              <a:t>四个词项分别为 </a:t>
            </a:r>
            <a:r>
              <a:rPr lang="en-US" altLang="zh-CN" dirty="0" smtClean="0"/>
              <a:t>I you can fly)</a:t>
            </a:r>
            <a:r>
              <a:rPr lang="zh-CN" altLang="en-US" dirty="0" smtClean="0"/>
              <a:t>，</a:t>
            </a:r>
            <a:r>
              <a:rPr lang="en-US" altLang="zh-CN" dirty="0" smtClean="0"/>
              <a:t>p1=0.4, p2=0.3, p3=0.2, p4=0.1</a:t>
            </a:r>
          </a:p>
          <a:p>
            <a:pPr lvl="1"/>
            <a:r>
              <a:rPr lang="zh-CN" altLang="en-US" dirty="0" smtClean="0"/>
              <a:t>则：</a:t>
            </a:r>
            <a:r>
              <a:rPr lang="en-US" altLang="zh-CN" dirty="0" smtClean="0"/>
              <a:t>P(I can fly </a:t>
            </a:r>
            <a:r>
              <a:rPr lang="en-US" altLang="zh-CN" dirty="0" err="1" smtClean="0"/>
              <a:t>fly</a:t>
            </a:r>
            <a:r>
              <a:rPr lang="en-US" altLang="zh-CN" dirty="0" smtClean="0"/>
              <a:t>)=0.4*0..2*0.1*0.1</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dirty="0" smtClean="0"/>
              <a:t>BIM</a:t>
            </a:r>
            <a:r>
              <a:rPr lang="zh-CN" altLang="en-US" dirty="0" smtClean="0"/>
              <a:t>中</a:t>
            </a:r>
            <a:r>
              <a:rPr lang="en-US" altLang="zh-CN" dirty="0" smtClean="0"/>
              <a:t>P(D|R=1)</a:t>
            </a:r>
            <a:r>
              <a:rPr lang="zh-CN" altLang="en-US" dirty="0" smtClean="0"/>
              <a:t>或</a:t>
            </a:r>
            <a:r>
              <a:rPr lang="en-US" altLang="zh-CN" dirty="0" smtClean="0"/>
              <a:t>P(D|R=0)</a:t>
            </a:r>
            <a:r>
              <a:rPr lang="zh-CN" altLang="en-US" dirty="0" smtClean="0"/>
              <a:t>的计算</a:t>
            </a:r>
            <a:endParaRPr lang="en-US" altLang="zh-CN" dirty="0">
              <a:latin typeface="Times New Roman" pitchFamily="18" charset="0"/>
            </a:endParaRPr>
          </a:p>
        </p:txBody>
      </p:sp>
      <p:sp>
        <p:nvSpPr>
          <p:cNvPr id="357379" name="Rectangle 3"/>
          <p:cNvSpPr>
            <a:spLocks noGrp="1" noChangeArrowheads="1"/>
          </p:cNvSpPr>
          <p:nvPr>
            <p:ph idx="1"/>
          </p:nvPr>
        </p:nvSpPr>
        <p:spPr/>
        <p:txBody>
          <a:bodyPr/>
          <a:lstStyle/>
          <a:p>
            <a:pPr>
              <a:lnSpc>
                <a:spcPct val="90000"/>
              </a:lnSpc>
            </a:pPr>
            <a:r>
              <a:rPr lang="zh-CN" altLang="en-US" sz="2800" dirty="0">
                <a:latin typeface="Times New Roman" pitchFamily="18" charset="0"/>
              </a:rPr>
              <a:t>类比：</a:t>
            </a:r>
            <a:r>
              <a:rPr lang="en-US" altLang="zh-CN" sz="2800" i="1" dirty="0">
                <a:latin typeface="Times New Roman" pitchFamily="18" charset="0"/>
              </a:rPr>
              <a:t>M</a:t>
            </a:r>
            <a:r>
              <a:rPr lang="zh-CN" altLang="en-US" sz="2800" dirty="0">
                <a:latin typeface="Times New Roman" pitchFamily="18" charset="0"/>
              </a:rPr>
              <a:t>次独立试验 </a:t>
            </a:r>
            <a:r>
              <a:rPr lang="en-US" altLang="zh-CN" sz="2800" dirty="0" smtClean="0">
                <a:latin typeface="Times New Roman" pitchFamily="18" charset="0"/>
              </a:rPr>
              <a:t>(</a:t>
            </a:r>
            <a:r>
              <a:rPr lang="zh-CN" altLang="en-US" sz="2800" dirty="0" smtClean="0">
                <a:latin typeface="Times New Roman" pitchFamily="18" charset="0"/>
              </a:rPr>
              <a:t>多元贝努利模型</a:t>
            </a:r>
            <a:r>
              <a:rPr lang="en-US" altLang="zh-CN" sz="2800" dirty="0" smtClean="0">
                <a:latin typeface="Times New Roman" pitchFamily="18" charset="0"/>
              </a:rPr>
              <a:t>)</a:t>
            </a:r>
            <a:endParaRPr lang="zh-CN" altLang="en-US" sz="2800" dirty="0">
              <a:latin typeface="Times New Roman" pitchFamily="18" charset="0"/>
            </a:endParaRPr>
          </a:p>
          <a:p>
            <a:pPr lvl="1">
              <a:lnSpc>
                <a:spcPct val="90000"/>
              </a:lnSpc>
            </a:pPr>
            <a:r>
              <a:rPr lang="zh-CN" altLang="en-US" sz="2400" dirty="0">
                <a:latin typeface="Times New Roman" pitchFamily="18" charset="0"/>
              </a:rPr>
              <a:t>假</a:t>
            </a:r>
            <a:r>
              <a:rPr lang="zh-CN" altLang="en-US" sz="2400" dirty="0" smtClean="0">
                <a:latin typeface="Times New Roman" pitchFamily="18" charset="0"/>
              </a:rPr>
              <a:t>想词项空</a:t>
            </a:r>
            <a:r>
              <a:rPr lang="zh-CN" altLang="en-US" sz="2400" dirty="0">
                <a:latin typeface="Times New Roman" pitchFamily="18" charset="0"/>
              </a:rPr>
              <a:t>间中有</a:t>
            </a:r>
            <a:r>
              <a:rPr lang="en-US" altLang="zh-CN" sz="2400" i="1" dirty="0">
                <a:latin typeface="Times New Roman" pitchFamily="18" charset="0"/>
              </a:rPr>
              <a:t>M</a:t>
            </a:r>
            <a:r>
              <a:rPr lang="zh-CN" altLang="en-US" sz="2400" dirty="0" smtClean="0">
                <a:latin typeface="Times New Roman" pitchFamily="18" charset="0"/>
              </a:rPr>
              <a:t>个词项，</a:t>
            </a:r>
            <a:r>
              <a:rPr lang="zh-CN" altLang="en-US" sz="2400" dirty="0">
                <a:latin typeface="Times New Roman" pitchFamily="18" charset="0"/>
              </a:rPr>
              <a:t>相当于有</a:t>
            </a:r>
            <a:r>
              <a:rPr lang="en-US" altLang="zh-CN" sz="2400" i="1" dirty="0">
                <a:latin typeface="Times New Roman" pitchFamily="18" charset="0"/>
              </a:rPr>
              <a:t>M</a:t>
            </a:r>
            <a:r>
              <a:rPr lang="zh-CN" altLang="en-US" sz="2400" dirty="0">
                <a:latin typeface="Times New Roman" pitchFamily="18" charset="0"/>
              </a:rPr>
              <a:t>个不规则硬币，第</a:t>
            </a:r>
            <a:r>
              <a:rPr lang="en-US" altLang="zh-CN" sz="2400" i="1" dirty="0" err="1">
                <a:latin typeface="Times New Roman" pitchFamily="18" charset="0"/>
              </a:rPr>
              <a:t>i</a:t>
            </a:r>
            <a:r>
              <a:rPr lang="zh-CN" altLang="en-US" sz="2400" dirty="0">
                <a:latin typeface="Times New Roman" pitchFamily="18" charset="0"/>
              </a:rPr>
              <a:t>个硬币对</a:t>
            </a:r>
            <a:r>
              <a:rPr lang="zh-CN" altLang="en-US" sz="2400" dirty="0" smtClean="0">
                <a:latin typeface="Times New Roman" pitchFamily="18" charset="0"/>
              </a:rPr>
              <a:t>应词项</a:t>
            </a:r>
            <a:r>
              <a:rPr lang="en-US" altLang="zh-CN" sz="2400" dirty="0" smtClean="0">
                <a:latin typeface="Times New Roman" pitchFamily="18" charset="0"/>
              </a:rPr>
              <a:t> </a:t>
            </a:r>
            <a:r>
              <a:rPr lang="en-US" altLang="zh-CN" sz="2400" i="1" dirty="0" err="1">
                <a:latin typeface="Times New Roman" pitchFamily="18" charset="0"/>
              </a:rPr>
              <a:t>i</a:t>
            </a:r>
            <a:r>
              <a:rPr lang="zh-CN" altLang="en-US" sz="2400" dirty="0">
                <a:latin typeface="Times New Roman" pitchFamily="18" charset="0"/>
              </a:rPr>
              <a:t>，正面写着“出现</a:t>
            </a:r>
            <a:r>
              <a:rPr lang="en-US" altLang="zh-CN" sz="2400" i="1" dirty="0" err="1">
                <a:latin typeface="Times New Roman" pitchFamily="18" charset="0"/>
              </a:rPr>
              <a:t>t</a:t>
            </a:r>
            <a:r>
              <a:rPr lang="en-US" altLang="zh-CN" sz="2400" i="1" baseline="-25000" dirty="0" err="1">
                <a:latin typeface="Times New Roman" pitchFamily="18" charset="0"/>
              </a:rPr>
              <a:t>i</a:t>
            </a:r>
            <a:r>
              <a:rPr lang="en-US" altLang="zh-CN" sz="2400" dirty="0">
                <a:latin typeface="Times New Roman" pitchFamily="18" charset="0"/>
              </a:rPr>
              <a:t>”</a:t>
            </a:r>
            <a:r>
              <a:rPr lang="zh-CN" altLang="en-US" sz="2400" dirty="0">
                <a:latin typeface="Times New Roman" pitchFamily="18" charset="0"/>
              </a:rPr>
              <a:t>，反面写着“不出现</a:t>
            </a:r>
            <a:r>
              <a:rPr lang="en-US" altLang="zh-CN" sz="2400" i="1" dirty="0" err="1">
                <a:latin typeface="Times New Roman" pitchFamily="18" charset="0"/>
              </a:rPr>
              <a:t>t</a:t>
            </a:r>
            <a:r>
              <a:rPr lang="en-US" altLang="zh-CN" sz="2400" i="1" baseline="-25000" dirty="0" err="1">
                <a:latin typeface="Times New Roman" pitchFamily="18" charset="0"/>
              </a:rPr>
              <a:t>i</a:t>
            </a:r>
            <a:r>
              <a:rPr lang="en-US" altLang="zh-CN" sz="2400" dirty="0">
                <a:latin typeface="Times New Roman" pitchFamily="18" charset="0"/>
              </a:rPr>
              <a:t>”</a:t>
            </a:r>
            <a:r>
              <a:rPr lang="zh-CN" altLang="en-US" sz="2400" dirty="0">
                <a:latin typeface="Times New Roman" pitchFamily="18" charset="0"/>
              </a:rPr>
              <a:t>，独立地抛这</a:t>
            </a:r>
            <a:r>
              <a:rPr lang="en-US" altLang="zh-CN" sz="2400" i="1" dirty="0">
                <a:latin typeface="Times New Roman" pitchFamily="18" charset="0"/>
              </a:rPr>
              <a:t>M</a:t>
            </a:r>
            <a:r>
              <a:rPr lang="zh-CN" altLang="en-US" sz="2400" dirty="0">
                <a:latin typeface="Times New Roman" pitchFamily="18" charset="0"/>
              </a:rPr>
              <a:t>个硬币，然后记录下每个硬币朝上的面对应</a:t>
            </a:r>
            <a:r>
              <a:rPr lang="zh-CN" altLang="en-US" sz="2400" dirty="0" smtClean="0">
                <a:latin typeface="Times New Roman" pitchFamily="18" charset="0"/>
              </a:rPr>
              <a:t>的词项便</a:t>
            </a:r>
            <a:r>
              <a:rPr lang="zh-CN" altLang="en-US" sz="2400" dirty="0">
                <a:latin typeface="Times New Roman" pitchFamily="18" charset="0"/>
              </a:rPr>
              <a:t>组成文档</a:t>
            </a:r>
            <a:r>
              <a:rPr lang="en-US" altLang="zh-CN" sz="2400" i="1" dirty="0">
                <a:latin typeface="Times New Roman" pitchFamily="18" charset="0"/>
              </a:rPr>
              <a:t>D</a:t>
            </a:r>
            <a:r>
              <a:rPr lang="zh-CN" altLang="en-US" sz="2400" dirty="0">
                <a:latin typeface="Times New Roman" pitchFamily="18" charset="0"/>
              </a:rPr>
              <a:t>。</a:t>
            </a:r>
          </a:p>
          <a:p>
            <a:pPr lvl="1">
              <a:lnSpc>
                <a:spcPct val="90000"/>
              </a:lnSpc>
            </a:pPr>
            <a:endParaRPr lang="en-US" altLang="zh-CN" sz="2400" dirty="0" smtClean="0">
              <a:latin typeface="Times New Roman" pitchFamily="18" charset="0"/>
            </a:endParaRPr>
          </a:p>
          <a:p>
            <a:pPr lvl="1">
              <a:lnSpc>
                <a:spcPct val="90000"/>
              </a:lnSpc>
            </a:pPr>
            <a:r>
              <a:rPr lang="zh-CN" altLang="en-US" sz="2400" dirty="0" smtClean="0">
                <a:latin typeface="Times New Roman" pitchFamily="18" charset="0"/>
              </a:rPr>
              <a:t>因</a:t>
            </a:r>
            <a:r>
              <a:rPr lang="zh-CN" altLang="en-US" sz="2400" dirty="0">
                <a:latin typeface="Times New Roman" pitchFamily="18" charset="0"/>
              </a:rPr>
              <a:t>此，求</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a:t>
            </a:r>
            <a:r>
              <a:rPr lang="zh-CN" altLang="en-US" sz="2400" dirty="0">
                <a:latin typeface="Times New Roman" pitchFamily="18" charset="0"/>
              </a:rPr>
              <a:t>就是抛这个</a:t>
            </a:r>
            <a:r>
              <a:rPr lang="en-US" altLang="zh-CN" sz="2400" i="1" dirty="0">
                <a:latin typeface="Times New Roman" pitchFamily="18" charset="0"/>
              </a:rPr>
              <a:t>M</a:t>
            </a:r>
            <a:r>
              <a:rPr lang="zh-CN" altLang="en-US" sz="2400" dirty="0">
                <a:latin typeface="Times New Roman" pitchFamily="18" charset="0"/>
              </a:rPr>
              <a:t>个硬币得到</a:t>
            </a:r>
            <a:r>
              <a:rPr lang="en-US" altLang="zh-CN" sz="2400" i="1" dirty="0">
                <a:latin typeface="Times New Roman" pitchFamily="18" charset="0"/>
              </a:rPr>
              <a:t>D</a:t>
            </a:r>
            <a:r>
              <a:rPr lang="zh-CN" altLang="en-US" sz="2400" dirty="0">
                <a:latin typeface="Times New Roman" pitchFamily="18" charset="0"/>
              </a:rPr>
              <a:t>的概率。假设抛不同硬币之间是独立的</a:t>
            </a:r>
            <a:r>
              <a:rPr lang="en-US" altLang="zh-CN" sz="2400" dirty="0">
                <a:latin typeface="Times New Roman" pitchFamily="18" charset="0"/>
              </a:rPr>
              <a:t>(</a:t>
            </a:r>
            <a:r>
              <a:rPr lang="zh-CN" altLang="en-US" sz="2400" dirty="0">
                <a:latin typeface="Times New Roman" pitchFamily="18" charset="0"/>
              </a:rPr>
              <a:t>独立性假设</a:t>
            </a:r>
            <a:r>
              <a:rPr lang="en-US" altLang="zh-CN" sz="2400" dirty="0">
                <a:latin typeface="Times New Roman" pitchFamily="18" charset="0"/>
              </a:rPr>
              <a:t>)</a:t>
            </a:r>
            <a:r>
              <a:rPr lang="zh-CN" altLang="en-US" sz="2400" dirty="0">
                <a:latin typeface="Times New Roman" pitchFamily="18" charset="0"/>
              </a:rPr>
              <a:t>，并且不考虑</a:t>
            </a:r>
            <a:r>
              <a:rPr lang="en-US" altLang="zh-CN" sz="2400" i="1" dirty="0" err="1">
                <a:latin typeface="Times New Roman" pitchFamily="18" charset="0"/>
              </a:rPr>
              <a:t>t</a:t>
            </a:r>
            <a:r>
              <a:rPr lang="en-US" altLang="zh-CN" sz="2400" i="1" baseline="-25000" dirty="0" err="1">
                <a:latin typeface="Times New Roman" pitchFamily="18" charset="0"/>
              </a:rPr>
              <a:t>i</a:t>
            </a:r>
            <a:r>
              <a:rPr lang="zh-CN" altLang="en-US" sz="2400" dirty="0">
                <a:latin typeface="Times New Roman" pitchFamily="18" charset="0"/>
              </a:rPr>
              <a:t>出现的次数，只考虑</a:t>
            </a:r>
            <a:r>
              <a:rPr lang="en-US" altLang="zh-CN" sz="2400" i="1" dirty="0" err="1">
                <a:latin typeface="Times New Roman" pitchFamily="18" charset="0"/>
              </a:rPr>
              <a:t>t</a:t>
            </a:r>
            <a:r>
              <a:rPr lang="en-US" altLang="zh-CN" sz="2400" i="1" baseline="-25000" dirty="0" err="1">
                <a:latin typeface="Times New Roman" pitchFamily="18" charset="0"/>
              </a:rPr>
              <a:t>i</a:t>
            </a:r>
            <a:r>
              <a:rPr lang="zh-CN" altLang="en-US" sz="2400" dirty="0">
                <a:latin typeface="Times New Roman" pitchFamily="18" charset="0"/>
              </a:rPr>
              <a:t>要么出现要么不出现</a:t>
            </a:r>
            <a:r>
              <a:rPr lang="en-US" altLang="zh-CN" sz="2400" dirty="0">
                <a:latin typeface="Times New Roman" pitchFamily="18" charset="0"/>
              </a:rPr>
              <a:t>(</a:t>
            </a:r>
            <a:r>
              <a:rPr lang="zh-CN" altLang="en-US" sz="2400" dirty="0">
                <a:latin typeface="Times New Roman" pitchFamily="18" charset="0"/>
              </a:rPr>
              <a:t>二值</a:t>
            </a:r>
            <a:r>
              <a:rPr lang="en-US" altLang="zh-CN" sz="2400" dirty="0">
                <a:latin typeface="Times New Roman" pitchFamily="18" charset="0"/>
              </a:rPr>
              <a:t>)</a:t>
            </a:r>
            <a:r>
              <a:rPr lang="zh-CN" altLang="en-US" sz="2400" dirty="0">
                <a:latin typeface="Times New Roman" pitchFamily="18" charset="0"/>
              </a:rPr>
              <a:t>。同时，也不考虑抛硬币的次序</a:t>
            </a:r>
            <a:r>
              <a:rPr lang="en-US" altLang="zh-CN" sz="2400" dirty="0">
                <a:latin typeface="Times New Roman" pitchFamily="18" charset="0"/>
              </a:rPr>
              <a:t>(</a:t>
            </a:r>
            <a:r>
              <a:rPr lang="zh-CN" altLang="en-US" sz="2400" dirty="0">
                <a:latin typeface="Times New Roman" pitchFamily="18" charset="0"/>
              </a:rPr>
              <a:t>词袋模型</a:t>
            </a:r>
            <a:r>
              <a:rPr lang="en-US" altLang="zh-CN" sz="2400" dirty="0" smtClean="0">
                <a:latin typeface="Times New Roman" pitchFamily="18" charset="0"/>
              </a:rPr>
              <a:t>)</a:t>
            </a:r>
          </a:p>
          <a:p>
            <a:pPr lvl="1">
              <a:lnSpc>
                <a:spcPct val="90000"/>
              </a:lnSpc>
            </a:pPr>
            <a:endParaRPr lang="en-US" altLang="zh-CN" dirty="0" smtClean="0"/>
          </a:p>
          <a:p>
            <a:pPr lvl="1">
              <a:lnSpc>
                <a:spcPct val="90000"/>
              </a:lnSpc>
            </a:pPr>
            <a:r>
              <a:rPr lang="en-US" altLang="zh-CN" sz="2400" dirty="0" smtClean="0">
                <a:latin typeface="Times New Roman" pitchFamily="18" charset="0"/>
              </a:rPr>
              <a:t>P(D|R=1)</a:t>
            </a:r>
            <a:r>
              <a:rPr lang="zh-CN" altLang="en-US" sz="2400" dirty="0" smtClean="0">
                <a:latin typeface="Times New Roman" pitchFamily="18" charset="0"/>
              </a:rPr>
              <a:t>和</a:t>
            </a:r>
            <a:r>
              <a:rPr lang="en-US" altLang="zh-CN" sz="2400" dirty="0" smtClean="0">
                <a:latin typeface="Times New Roman" pitchFamily="18" charset="0"/>
              </a:rPr>
              <a:t>P(D|R=0)</a:t>
            </a:r>
            <a:r>
              <a:rPr lang="zh-CN" altLang="en-US" sz="2400" dirty="0" smtClean="0">
                <a:latin typeface="Times New Roman" pitchFamily="18" charset="0"/>
              </a:rPr>
              <a:t>相当于有两组硬币，因此需要求解</a:t>
            </a:r>
            <a:r>
              <a:rPr lang="en-US" altLang="zh-CN" sz="2400" dirty="0" smtClean="0">
                <a:latin typeface="Times New Roman" pitchFamily="18" charset="0"/>
              </a:rPr>
              <a:t>2</a:t>
            </a:r>
            <a:r>
              <a:rPr lang="en-US" altLang="zh-CN" sz="2400" i="1" dirty="0" smtClean="0">
                <a:latin typeface="Times New Roman" pitchFamily="18" charset="0"/>
              </a:rPr>
              <a:t>M</a:t>
            </a:r>
            <a:r>
              <a:rPr lang="zh-CN" altLang="en-US" sz="2400" dirty="0" smtClean="0">
                <a:latin typeface="Times New Roman" pitchFamily="18" charset="0"/>
              </a:rPr>
              <a:t>个概率参数</a:t>
            </a:r>
            <a:endParaRPr lang="en-US" altLang="zh-CN" sz="2400" dirty="0">
              <a:latin typeface="Times New Roman" pitchFamily="18" charset="0"/>
            </a:endParaRPr>
          </a:p>
        </p:txBody>
      </p:sp>
      <p:sp>
        <p:nvSpPr>
          <p:cNvPr id="6" name="灯片编号占位符 5"/>
          <p:cNvSpPr>
            <a:spLocks noGrp="1"/>
          </p:cNvSpPr>
          <p:nvPr>
            <p:ph type="sldNum" sz="quarter" idx="12"/>
          </p:nvPr>
        </p:nvSpPr>
        <p:spPr/>
        <p:txBody>
          <a:bodyPr/>
          <a:lstStyle/>
          <a:p>
            <a:fld id="{056A3B84-AEB9-4A04-A432-D3E8A62908DB}" type="slidenum">
              <a:rPr lang="en-US" altLang="zh-CN"/>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a:t>
            </a:r>
            <a:r>
              <a:rPr lang="zh-CN" altLang="en-US" dirty="0" smtClean="0">
                <a:latin typeface="Times New Roman" pitchFamily="18" charset="0"/>
              </a:rPr>
              <a:t>型</a:t>
            </a:r>
            <a:r>
              <a:rPr lang="zh-CN" altLang="en-US" dirty="0" smtClean="0"/>
              <a:t>公式的推导</a:t>
            </a:r>
            <a:endParaRPr lang="en-US" altLang="zh-CN" dirty="0">
              <a:latin typeface="Times New Roman" pitchFamily="18" charset="0"/>
            </a:endParaRPr>
          </a:p>
        </p:txBody>
      </p:sp>
      <p:graphicFrame>
        <p:nvGraphicFramePr>
          <p:cNvPr id="358404" name="Object 4"/>
          <p:cNvGraphicFramePr>
            <a:graphicFrameLocks noChangeAspect="1"/>
          </p:cNvGraphicFramePr>
          <p:nvPr>
            <p:ph idx="1"/>
          </p:nvPr>
        </p:nvGraphicFramePr>
        <p:xfrm>
          <a:off x="1259632" y="4077071"/>
          <a:ext cx="5112568" cy="1309831"/>
        </p:xfrm>
        <a:graphic>
          <a:graphicData uri="http://schemas.openxmlformats.org/presentationml/2006/ole">
            <p:oleObj spid="_x0000_s1079298" name="Equation" r:id="rId4" imgW="3073320" imgH="787320" progId="">
              <p:embed/>
            </p:oleObj>
          </a:graphicData>
        </a:graphic>
      </p:graphicFrame>
      <p:sp>
        <p:nvSpPr>
          <p:cNvPr id="12" name="灯片编号占位符 8"/>
          <p:cNvSpPr>
            <a:spLocks noGrp="1"/>
          </p:cNvSpPr>
          <p:nvPr>
            <p:ph type="sldNum" sz="quarter" idx="12"/>
          </p:nvPr>
        </p:nvSpPr>
        <p:spPr/>
        <p:txBody>
          <a:bodyPr/>
          <a:lstStyle/>
          <a:p>
            <a:fld id="{1B56FCFB-5C7A-4E72-AF24-859C828E7445}" type="slidenum">
              <a:rPr lang="en-US" altLang="zh-CN"/>
              <a:pPr/>
              <a:t>42</a:t>
            </a:fld>
            <a:endParaRPr lang="en-US" altLang="zh-CN"/>
          </a:p>
        </p:txBody>
      </p:sp>
      <p:graphicFrame>
        <p:nvGraphicFramePr>
          <p:cNvPr id="358407" name="Object 7"/>
          <p:cNvGraphicFramePr>
            <a:graphicFrameLocks noChangeAspect="1"/>
          </p:cNvGraphicFramePr>
          <p:nvPr>
            <p:ph sz="quarter" idx="4294967295"/>
          </p:nvPr>
        </p:nvGraphicFramePr>
        <p:xfrm>
          <a:off x="1259631" y="2564904"/>
          <a:ext cx="5154351" cy="1337246"/>
        </p:xfrm>
        <a:graphic>
          <a:graphicData uri="http://schemas.openxmlformats.org/presentationml/2006/ole">
            <p:oleObj spid="_x0000_s1079299" name="Equation" r:id="rId5" imgW="3035160" imgH="787320" progId="">
              <p:embed/>
            </p:oleObj>
          </a:graphicData>
        </a:graphic>
      </p:graphicFrame>
      <p:graphicFrame>
        <p:nvGraphicFramePr>
          <p:cNvPr id="358410" name="Object 10"/>
          <p:cNvGraphicFramePr>
            <a:graphicFrameLocks noChangeAspect="1"/>
          </p:cNvGraphicFramePr>
          <p:nvPr>
            <p:ph sz="quarter" idx="4294967295"/>
          </p:nvPr>
        </p:nvGraphicFramePr>
        <p:xfrm>
          <a:off x="2843808" y="1988840"/>
          <a:ext cx="1008063" cy="484187"/>
        </p:xfrm>
        <a:graphic>
          <a:graphicData uri="http://schemas.openxmlformats.org/presentationml/2006/ole">
            <p:oleObj spid="_x0000_s1079300" name="Equation" r:id="rId6" imgW="634680" imgH="304560" progId="">
              <p:embed/>
            </p:oleObj>
          </a:graphicData>
        </a:graphic>
      </p:graphicFrame>
      <p:graphicFrame>
        <p:nvGraphicFramePr>
          <p:cNvPr id="358413" name="Object 13"/>
          <p:cNvGraphicFramePr>
            <a:graphicFrameLocks noChangeAspect="1"/>
          </p:cNvGraphicFramePr>
          <p:nvPr>
            <p:ph sz="quarter" idx="4294967295"/>
          </p:nvPr>
        </p:nvGraphicFramePr>
        <p:xfrm>
          <a:off x="7199313" y="2708275"/>
          <a:ext cx="1944687" cy="865188"/>
        </p:xfrm>
        <a:graphic>
          <a:graphicData uri="http://schemas.openxmlformats.org/presentationml/2006/ole">
            <p:oleObj spid="_x0000_s1079301" name="Equation" r:id="rId7" imgW="1028520" imgH="457200" progId="">
              <p:embed/>
            </p:oleObj>
          </a:graphicData>
        </a:graphic>
      </p:graphicFrame>
      <p:sp>
        <p:nvSpPr>
          <p:cNvPr id="358409" name="Text Box 9"/>
          <p:cNvSpPr txBox="1">
            <a:spLocks noChangeArrowheads="1"/>
          </p:cNvSpPr>
          <p:nvPr/>
        </p:nvSpPr>
        <p:spPr bwMode="auto">
          <a:xfrm>
            <a:off x="1187624" y="1988840"/>
            <a:ext cx="6624637" cy="3231654"/>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将</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看成</a:t>
            </a:r>
            <a:r>
              <a:rPr lang="zh-CN" altLang="en-US" dirty="0">
                <a:latin typeface="Times New Roman" pitchFamily="18" charset="0"/>
                <a:ea typeface="黑体" pitchFamily="49" charset="-122"/>
              </a:rPr>
              <a:t>                ，于是 </a:t>
            </a: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en-US" altLang="zh-CN" dirty="0">
              <a:latin typeface="Times New Roman" pitchFamily="18" charset="0"/>
              <a:ea typeface="黑体" pitchFamily="49" charset="-122"/>
            </a:endParaRPr>
          </a:p>
        </p:txBody>
      </p:sp>
      <p:sp>
        <p:nvSpPr>
          <p:cNvPr id="358412" name="Rectangle 12"/>
          <p:cNvSpPr>
            <a:spLocks noChangeArrowheads="1"/>
          </p:cNvSpPr>
          <p:nvPr/>
        </p:nvSpPr>
        <p:spPr bwMode="auto">
          <a:xfrm>
            <a:off x="7092379" y="2420888"/>
            <a:ext cx="2016125" cy="1368425"/>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358415" name="Text Box 15"/>
          <p:cNvSpPr txBox="1">
            <a:spLocks noChangeArrowheads="1"/>
          </p:cNvSpPr>
          <p:nvPr/>
        </p:nvSpPr>
        <p:spPr bwMode="auto">
          <a:xfrm>
            <a:off x="971550" y="5445125"/>
            <a:ext cx="7921625" cy="92333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注：</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表示在相关情况下，</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zh-CN" altLang="en-US" sz="1800" dirty="0">
                <a:solidFill>
                  <a:schemeClr val="tx1"/>
                </a:solidFill>
                <a:latin typeface="Times New Roman" pitchFamily="18" charset="0"/>
                <a:ea typeface="黑体" pitchFamily="49" charset="-122"/>
              </a:rPr>
              <a:t>出现在文档中的概率</a:t>
            </a:r>
            <a:r>
              <a:rPr lang="en-US" altLang="zh-CN" sz="1800" dirty="0">
                <a:solidFill>
                  <a:schemeClr val="tx1"/>
                </a:solidFill>
                <a:latin typeface="Times New Roman" pitchFamily="18" charset="0"/>
                <a:ea typeface="黑体" pitchFamily="49" charset="-122"/>
              </a:rPr>
              <a:t>(</a:t>
            </a:r>
            <a:r>
              <a:rPr lang="zh-CN" altLang="en-US" sz="1800" dirty="0">
                <a:solidFill>
                  <a:schemeClr val="tx1"/>
                </a:solidFill>
                <a:latin typeface="Times New Roman" pitchFamily="18" charset="0"/>
                <a:ea typeface="黑体" pitchFamily="49" charset="-122"/>
              </a:rPr>
              <a:t>也就是说某个、或者某几个</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可以为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，注意：不是在相关文档集合中出现的概率，因此所有</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的总和不为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。这个可以和前面抛硬币的过程对照一下就明白了。</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en-US" dirty="0">
                <a:latin typeface="Times New Roman" pitchFamily="18" charset="0"/>
              </a:rPr>
              <a:t>一个例子</a:t>
            </a:r>
          </a:p>
        </p:txBody>
      </p:sp>
      <p:graphicFrame>
        <p:nvGraphicFramePr>
          <p:cNvPr id="369718" name="Group 54"/>
          <p:cNvGraphicFramePr>
            <a:graphicFrameLocks noGrp="1"/>
          </p:cNvGraphicFramePr>
          <p:nvPr>
            <p:ph idx="1"/>
          </p:nvPr>
        </p:nvGraphicFramePr>
        <p:xfrm>
          <a:off x="734889" y="2895336"/>
          <a:ext cx="8229599" cy="1181736"/>
        </p:xfrm>
        <a:graphic>
          <a:graphicData uri="http://schemas.openxmlformats.org/drawingml/2006/table">
            <a:tbl>
              <a:tblPr/>
              <a:tblGrid>
                <a:gridCol w="1800200"/>
                <a:gridCol w="1202856"/>
                <a:gridCol w="1556687"/>
                <a:gridCol w="1112969"/>
                <a:gridCol w="1220834"/>
                <a:gridCol w="1336053"/>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词项</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信息</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检索</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教材</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教程</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课件</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r>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R=1</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时的概率</a:t>
                      </a:r>
                      <a:r>
                        <a:rPr kumimoji="1" lang="en-US" altLang="zh-CN" sz="1800" b="0" i="1" u="none" strike="noStrike" cap="none" normalizeH="0" baseline="0" dirty="0" smtClean="0">
                          <a:ln>
                            <a:noFill/>
                          </a:ln>
                          <a:solidFill>
                            <a:schemeClr val="tx1"/>
                          </a:solidFill>
                          <a:effectLst/>
                          <a:latin typeface="Times New Roman" pitchFamily="18" charset="0"/>
                          <a:ea typeface="宋体" pitchFamily="2" charset="-122"/>
                        </a:rPr>
                        <a:t>p</a:t>
                      </a:r>
                      <a:r>
                        <a:rPr kumimoji="1" lang="en-US" altLang="zh-CN" sz="1800" b="0" i="1" u="none" strike="noStrike" cap="none" normalizeH="0" baseline="-25000" dirty="0" smtClean="0">
                          <a:ln>
                            <a:noFill/>
                          </a:ln>
                          <a:solidFill>
                            <a:schemeClr val="tx1"/>
                          </a:solidFill>
                          <a:effectLst/>
                          <a:latin typeface="Times New Roman" pitchFamily="18" charset="0"/>
                          <a:ea typeface="宋体" pitchFamily="2" charset="-122"/>
                        </a:rPr>
                        <a:t>i</a:t>
                      </a: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0.8</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0.9</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0.3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0.32</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0.15</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R=0</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时的概率</a:t>
                      </a:r>
                      <a:r>
                        <a:rPr kumimoji="1" lang="en-US" altLang="zh-CN" sz="1800" b="0" i="1" u="none" strike="noStrike" cap="none" normalizeH="0" baseline="0" dirty="0" err="1" smtClean="0">
                          <a:ln>
                            <a:noFill/>
                          </a:ln>
                          <a:solidFill>
                            <a:schemeClr val="tx1"/>
                          </a:solidFill>
                          <a:effectLst/>
                          <a:latin typeface="Times New Roman" pitchFamily="18" charset="0"/>
                          <a:ea typeface="宋体" pitchFamily="2" charset="-122"/>
                        </a:rPr>
                        <a:t>q</a:t>
                      </a:r>
                      <a:r>
                        <a:rPr kumimoji="1" lang="en-US" altLang="zh-CN" sz="1800" b="0" i="1" u="none" strike="noStrike" cap="none" normalizeH="0" baseline="-25000" dirty="0" err="1" smtClean="0">
                          <a:ln>
                            <a:noFill/>
                          </a:ln>
                          <a:solidFill>
                            <a:schemeClr val="tx1"/>
                          </a:solidFill>
                          <a:effectLst/>
                          <a:latin typeface="Times New Roman" pitchFamily="18" charset="0"/>
                          <a:ea typeface="宋体" pitchFamily="2" charset="-122"/>
                        </a:rPr>
                        <a:t>i</a:t>
                      </a:r>
                      <a:endParaRPr kumimoji="1" lang="en-US" altLang="zh-CN" sz="1800" b="0" i="1" u="none" strike="noStrike" cap="none" normalizeH="0" baseline="-25000" dirty="0" smtClean="0">
                        <a:ln>
                          <a:noFill/>
                        </a:ln>
                        <a:solidFill>
                          <a:schemeClr val="tx1"/>
                        </a:solidFill>
                        <a:effectLst/>
                        <a:latin typeface="Times New Roman" pitchFamily="18" charset="0"/>
                        <a:ea typeface="宋体" pitchFamily="2" charset="-122"/>
                      </a:endParaRP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0.3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0.1</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0.35</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0.33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0.10</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6" name="灯片编号占位符 6"/>
          <p:cNvSpPr>
            <a:spLocks noGrp="1"/>
          </p:cNvSpPr>
          <p:nvPr>
            <p:ph type="sldNum" sz="quarter" idx="12"/>
          </p:nvPr>
        </p:nvSpPr>
        <p:spPr/>
        <p:txBody>
          <a:bodyPr/>
          <a:lstStyle/>
          <a:p>
            <a:fld id="{6E3E5D58-4299-45AD-9D9D-43D8052ED2DF}" type="slidenum">
              <a:rPr lang="en-US" altLang="zh-CN"/>
              <a:pPr/>
              <a:t>43</a:t>
            </a:fld>
            <a:endParaRPr lang="en-US" altLang="zh-CN"/>
          </a:p>
        </p:txBody>
      </p:sp>
      <p:sp>
        <p:nvSpPr>
          <p:cNvPr id="369667" name="Rectangle 3"/>
          <p:cNvSpPr>
            <a:spLocks noGrp="1" noChangeArrowheads="1"/>
          </p:cNvSpPr>
          <p:nvPr>
            <p:ph type="body" sz="half" idx="4294967295"/>
          </p:nvPr>
        </p:nvSpPr>
        <p:spPr>
          <a:xfrm>
            <a:off x="899592" y="1700808"/>
            <a:ext cx="8244408" cy="4824536"/>
          </a:xfrm>
        </p:spPr>
        <p:txBody>
          <a:bodyPr/>
          <a:lstStyle/>
          <a:p>
            <a:pPr>
              <a:lnSpc>
                <a:spcPct val="90000"/>
              </a:lnSpc>
            </a:pPr>
            <a:r>
              <a:rPr lang="zh-CN" altLang="en-US" sz="2400" dirty="0">
                <a:latin typeface="Times New Roman" pitchFamily="18" charset="0"/>
              </a:rPr>
              <a:t>查询为：信息 检索 教程</a:t>
            </a:r>
          </a:p>
          <a:p>
            <a:pPr>
              <a:lnSpc>
                <a:spcPct val="90000"/>
              </a:lnSpc>
              <a:buFont typeface="Wingdings" pitchFamily="2" charset="2"/>
              <a:buNone/>
            </a:pPr>
            <a:r>
              <a:rPr lang="zh-CN" altLang="en-US" sz="2400" dirty="0" smtClean="0">
                <a:latin typeface="Times New Roman" pitchFamily="18" charset="0"/>
              </a:rPr>
              <a:t>     所有词项的</a:t>
            </a:r>
            <a:r>
              <a:rPr lang="zh-CN" altLang="en-US" sz="2400" dirty="0" smtClean="0"/>
              <a:t>在相关、不相关情况下的</a:t>
            </a:r>
            <a:r>
              <a:rPr lang="zh-CN" altLang="en-US" sz="2400" dirty="0" smtClean="0">
                <a:latin typeface="Times New Roman" pitchFamily="18" charset="0"/>
              </a:rPr>
              <a:t>概率</a:t>
            </a:r>
            <a:r>
              <a:rPr lang="en-US" altLang="zh-CN" sz="2400" i="1" dirty="0" smtClean="0">
                <a:latin typeface="Times New Roman" pitchFamily="18" charset="0"/>
              </a:rPr>
              <a:t>p</a:t>
            </a:r>
            <a:r>
              <a:rPr lang="en-US" altLang="zh-CN" sz="2400" i="1" baseline="-25000" dirty="0" smtClean="0">
                <a:latin typeface="Times New Roman" pitchFamily="18" charset="0"/>
              </a:rPr>
              <a:t>i</a:t>
            </a:r>
            <a:r>
              <a:rPr lang="zh-CN" altLang="en-US" sz="2400" dirty="0" smtClean="0">
                <a:latin typeface="Times New Roman" pitchFamily="18" charset="0"/>
              </a:rPr>
              <a:t>、</a:t>
            </a:r>
            <a:r>
              <a:rPr lang="en-US" altLang="zh-CN" sz="2400" i="1" dirty="0" err="1" smtClean="0">
                <a:latin typeface="Times New Roman" pitchFamily="18" charset="0"/>
              </a:rPr>
              <a:t>q</a:t>
            </a:r>
            <a:r>
              <a:rPr lang="en-US" altLang="zh-CN" sz="2400" i="1" baseline="-25000" dirty="0" err="1" smtClean="0">
                <a:latin typeface="Times New Roman" pitchFamily="18" charset="0"/>
              </a:rPr>
              <a:t>i</a:t>
            </a:r>
            <a:r>
              <a:rPr lang="zh-CN" altLang="en-US" sz="2400" dirty="0" smtClean="0">
                <a:latin typeface="Times New Roman" pitchFamily="18" charset="0"/>
              </a:rPr>
              <a:t>分别为 </a:t>
            </a:r>
            <a:r>
              <a:rPr lang="en-US" altLang="zh-CN" sz="2400" dirty="0">
                <a:latin typeface="Times New Roman" pitchFamily="18" charset="0"/>
              </a:rPr>
              <a:t>:</a:t>
            </a:r>
          </a:p>
          <a:p>
            <a:pPr>
              <a:lnSpc>
                <a:spcPct val="90000"/>
              </a:lnSpc>
              <a:buFont typeface="Wingdings" pitchFamily="2" charset="2"/>
              <a:buNone/>
            </a:pPr>
            <a:r>
              <a:rPr lang="en-US" altLang="zh-CN" sz="2400" dirty="0">
                <a:latin typeface="Times New Roman" pitchFamily="18" charset="0"/>
              </a:rPr>
              <a:t>        </a:t>
            </a:r>
          </a:p>
          <a:p>
            <a:pPr>
              <a:lnSpc>
                <a:spcPct val="90000"/>
              </a:lnSpc>
              <a:buFont typeface="Wingdings" pitchFamily="2" charset="2"/>
              <a:buNone/>
            </a:pPr>
            <a:r>
              <a:rPr lang="en-US" altLang="zh-CN" sz="2400" dirty="0">
                <a:latin typeface="Times New Roman" pitchFamily="18" charset="0"/>
              </a:rPr>
              <a:t>    </a:t>
            </a:r>
          </a:p>
          <a:p>
            <a:pPr>
              <a:lnSpc>
                <a:spcPct val="90000"/>
              </a:lnSpc>
              <a:buFont typeface="Wingdings" pitchFamily="2" charset="2"/>
              <a:buNone/>
            </a:pPr>
            <a:endParaRPr lang="en-US" altLang="zh-CN" sz="2400" dirty="0">
              <a:latin typeface="Times New Roman" pitchFamily="18" charset="0"/>
            </a:endParaRPr>
          </a:p>
          <a:p>
            <a:pPr>
              <a:lnSpc>
                <a:spcPct val="90000"/>
              </a:lnSpc>
              <a:buFont typeface="Wingdings" pitchFamily="2" charset="2"/>
              <a:buNone/>
            </a:pPr>
            <a:endParaRPr lang="en-US" altLang="zh-CN" sz="2400" dirty="0">
              <a:latin typeface="Times New Roman" pitchFamily="18" charset="0"/>
            </a:endParaRPr>
          </a:p>
          <a:p>
            <a:pPr>
              <a:lnSpc>
                <a:spcPct val="90000"/>
              </a:lnSpc>
              <a:buFont typeface="Wingdings" pitchFamily="2" charset="2"/>
              <a:buNone/>
            </a:pPr>
            <a:r>
              <a:rPr lang="en-US" altLang="zh-CN" sz="2400" dirty="0">
                <a:latin typeface="Times New Roman" pitchFamily="18" charset="0"/>
              </a:rPr>
              <a:t>   </a:t>
            </a:r>
            <a:endParaRPr lang="en-US" altLang="zh-CN" sz="2400" dirty="0" smtClean="0">
              <a:latin typeface="Times New Roman" pitchFamily="18" charset="0"/>
            </a:endParaRPr>
          </a:p>
          <a:p>
            <a:pPr>
              <a:lnSpc>
                <a:spcPct val="90000"/>
              </a:lnSpc>
              <a:buFont typeface="Wingdings" pitchFamily="2" charset="2"/>
              <a:buNone/>
            </a:pPr>
            <a:r>
              <a:rPr lang="zh-CN" altLang="en-US" sz="2400" dirty="0" smtClean="0">
                <a:latin typeface="Times New Roman" pitchFamily="18" charset="0"/>
              </a:rPr>
              <a:t>文</a:t>
            </a:r>
            <a:r>
              <a:rPr lang="zh-CN" altLang="en-US" sz="2400" dirty="0">
                <a:latin typeface="Times New Roman" pitchFamily="18" charset="0"/>
              </a:rPr>
              <a:t>档</a:t>
            </a:r>
            <a:r>
              <a:rPr lang="en-US" altLang="zh-CN" sz="2400" dirty="0">
                <a:latin typeface="Times New Roman" pitchFamily="18" charset="0"/>
              </a:rPr>
              <a:t>D1</a:t>
            </a:r>
            <a:r>
              <a:rPr lang="zh-CN" altLang="en-US" sz="2400" dirty="0">
                <a:latin typeface="Times New Roman" pitchFamily="18" charset="0"/>
              </a:rPr>
              <a:t>： 检索 课件</a:t>
            </a:r>
          </a:p>
          <a:p>
            <a:pPr>
              <a:lnSpc>
                <a:spcPct val="90000"/>
              </a:lnSpc>
              <a:buFont typeface="Wingdings" pitchFamily="2" charset="2"/>
              <a:buNone/>
            </a:pPr>
            <a:r>
              <a:rPr lang="zh-CN" altLang="en-US" sz="2400" dirty="0">
                <a:latin typeface="Times New Roman" pitchFamily="18" charset="0"/>
              </a:rPr>
              <a:t>    则：  </a:t>
            </a:r>
            <a:r>
              <a:rPr lang="en-US" altLang="zh-CN" sz="2400" dirty="0">
                <a:latin typeface="Times New Roman" pitchFamily="18" charset="0"/>
              </a:rPr>
              <a:t>P(D|R=1)=(1-0.8)*0.9*(1-0.3)*(1-0.32)*0.15</a:t>
            </a:r>
          </a:p>
          <a:p>
            <a:pPr>
              <a:lnSpc>
                <a:spcPct val="90000"/>
              </a:lnSpc>
              <a:buFont typeface="Wingdings" pitchFamily="2" charset="2"/>
              <a:buNone/>
            </a:pPr>
            <a:r>
              <a:rPr lang="en-US" altLang="zh-CN" sz="2400" dirty="0">
                <a:latin typeface="Times New Roman" pitchFamily="18" charset="0"/>
              </a:rPr>
              <a:t>              P(D|R=0)= (1-0.3)*0.1*(1-0.35)*(1-0.33)*0.10</a:t>
            </a:r>
          </a:p>
          <a:p>
            <a:pPr>
              <a:lnSpc>
                <a:spcPct val="90000"/>
              </a:lnSpc>
              <a:buFont typeface="Wingdings" pitchFamily="2" charset="2"/>
              <a:buNone/>
            </a:pPr>
            <a:r>
              <a:rPr lang="en-US" altLang="zh-CN" sz="2400" dirty="0">
                <a:latin typeface="Times New Roman" pitchFamily="18" charset="0"/>
              </a:rPr>
              <a:t>              P(D|R=1)/P(D|R=0)=4.216</a:t>
            </a:r>
            <a:endParaRPr lang="en-US" altLang="zh-CN"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59" name="Rectangle 23"/>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a:t>
            </a:r>
            <a:r>
              <a:rPr lang="zh-CN" altLang="en-US" dirty="0" smtClean="0">
                <a:latin typeface="Times New Roman" pitchFamily="18" charset="0"/>
              </a:rPr>
              <a:t>型公式的推导</a:t>
            </a:r>
            <a:endParaRPr lang="en-US" altLang="zh-CN" dirty="0">
              <a:latin typeface="Times New Roman" pitchFamily="18" charset="0"/>
            </a:endParaRPr>
          </a:p>
        </p:txBody>
      </p:sp>
      <p:graphicFrame>
        <p:nvGraphicFramePr>
          <p:cNvPr id="167958" name="Object 22"/>
          <p:cNvGraphicFramePr>
            <a:graphicFrameLocks noChangeAspect="1"/>
          </p:cNvGraphicFramePr>
          <p:nvPr>
            <p:ph idx="1"/>
          </p:nvPr>
        </p:nvGraphicFramePr>
        <p:xfrm>
          <a:off x="1858962" y="2852936"/>
          <a:ext cx="6055876" cy="2349624"/>
        </p:xfrm>
        <a:graphic>
          <a:graphicData uri="http://schemas.openxmlformats.org/presentationml/2006/ole">
            <p:oleObj spid="_x0000_s1080322" name="Equation" r:id="rId4" imgW="5499000" imgH="2133360" progId="">
              <p:embed/>
            </p:oleObj>
          </a:graphicData>
        </a:graphic>
      </p:graphicFrame>
      <p:sp>
        <p:nvSpPr>
          <p:cNvPr id="22" name="灯片编号占位符 6"/>
          <p:cNvSpPr>
            <a:spLocks noGrp="1"/>
          </p:cNvSpPr>
          <p:nvPr>
            <p:ph type="sldNum" sz="quarter" idx="12"/>
          </p:nvPr>
        </p:nvSpPr>
        <p:spPr/>
        <p:txBody>
          <a:bodyPr/>
          <a:lstStyle/>
          <a:p>
            <a:fld id="{A16937AA-8A6D-4E6C-8AC1-F1C789872F12}" type="slidenum">
              <a:rPr lang="en-US" altLang="zh-CN"/>
              <a:pPr/>
              <a:t>44</a:t>
            </a:fld>
            <a:endParaRPr lang="en-US" altLang="zh-CN"/>
          </a:p>
        </p:txBody>
      </p:sp>
      <p:sp>
        <p:nvSpPr>
          <p:cNvPr id="167951" name="Rectangle 15"/>
          <p:cNvSpPr>
            <a:spLocks noGrp="1" noChangeArrowheads="1"/>
          </p:cNvSpPr>
          <p:nvPr>
            <p:ph type="body" sz="half" idx="4294967295"/>
          </p:nvPr>
        </p:nvSpPr>
        <p:spPr>
          <a:xfrm>
            <a:off x="467544" y="1628800"/>
            <a:ext cx="7850187" cy="3617912"/>
          </a:xfrm>
        </p:spPr>
        <p:txBody>
          <a:bodyPr/>
          <a:lstStyle/>
          <a:p>
            <a:r>
              <a:rPr lang="zh-CN" altLang="en-US" sz="2000" dirty="0"/>
              <a:t>继续推导，</a:t>
            </a:r>
            <a:r>
              <a:rPr lang="zh-CN" altLang="en-US" sz="2000" dirty="0">
                <a:latin typeface="Times New Roman" pitchFamily="18" charset="0"/>
              </a:rPr>
              <a:t>去掉</a:t>
            </a:r>
            <a:r>
              <a:rPr lang="zh-CN" altLang="en-US" sz="2000" dirty="0"/>
              <a:t>公式中的</a:t>
            </a:r>
            <a:r>
              <a:rPr lang="zh-CN" altLang="en-US" sz="2000" dirty="0">
                <a:latin typeface="Times New Roman" pitchFamily="18" charset="0"/>
              </a:rPr>
              <a:t>只依赖查询</a:t>
            </a:r>
            <a:r>
              <a:rPr lang="en-US" altLang="zh-CN" sz="2000" i="1" dirty="0">
                <a:latin typeface="Times New Roman" pitchFamily="18" charset="0"/>
              </a:rPr>
              <a:t>Q</a:t>
            </a:r>
            <a:r>
              <a:rPr lang="zh-CN" altLang="en-US" sz="2000" dirty="0">
                <a:latin typeface="Times New Roman" pitchFamily="18" charset="0"/>
              </a:rPr>
              <a:t>的</a:t>
            </a:r>
            <a:r>
              <a:rPr lang="zh-CN" altLang="en-US" sz="2000" dirty="0"/>
              <a:t>常数项，得所有出现在文档</a:t>
            </a:r>
            <a:r>
              <a:rPr lang="en-US" altLang="zh-CN" sz="2000" i="1" dirty="0">
                <a:latin typeface="Times New Roman" pitchFamily="18" charset="0"/>
              </a:rPr>
              <a:t>D</a:t>
            </a:r>
            <a:r>
              <a:rPr lang="en-US" altLang="zh-CN" sz="2000" dirty="0">
                <a:latin typeface="Times New Roman" pitchFamily="18" charset="0"/>
              </a:rPr>
              <a:t>(</a:t>
            </a:r>
            <a:r>
              <a:rPr lang="en-US" altLang="zh-CN" sz="2000" i="1" dirty="0" err="1">
                <a:latin typeface="Times New Roman" pitchFamily="18" charset="0"/>
              </a:rPr>
              <a:t>e</a:t>
            </a:r>
            <a:r>
              <a:rPr lang="en-US" altLang="zh-CN" sz="2000" i="1" baseline="-25000" dirty="0" err="1">
                <a:latin typeface="Times New Roman" pitchFamily="18" charset="0"/>
              </a:rPr>
              <a:t>i</a:t>
            </a:r>
            <a:r>
              <a:rPr lang="en-US" altLang="zh-CN" sz="2000" dirty="0">
                <a:latin typeface="Times New Roman" pitchFamily="18" charset="0"/>
              </a:rPr>
              <a:t>=1)</a:t>
            </a:r>
            <a:r>
              <a:rPr lang="zh-CN" altLang="en-US" sz="2000" dirty="0"/>
              <a:t>中</a:t>
            </a:r>
            <a:r>
              <a:rPr lang="zh-CN" altLang="en-US" sz="2000" dirty="0" smtClean="0">
                <a:latin typeface="Times New Roman" pitchFamily="18" charset="0"/>
              </a:rPr>
              <a:t>的词项的</a:t>
            </a:r>
            <a:r>
              <a:rPr lang="zh-CN" altLang="en-US" sz="2000" dirty="0">
                <a:latin typeface="Times New Roman" pitchFamily="18" charset="0"/>
              </a:rPr>
              <a:t>某个属性值之和。再假定对于不出现在</a:t>
            </a:r>
            <a:r>
              <a:rPr lang="en-US" altLang="zh-CN" sz="2000" dirty="0">
                <a:latin typeface="Times New Roman" pitchFamily="18" charset="0"/>
              </a:rPr>
              <a:t>Q</a:t>
            </a:r>
            <a:r>
              <a:rPr lang="zh-CN" altLang="en-US" sz="2000" dirty="0">
                <a:latin typeface="Times New Roman" pitchFamily="18" charset="0"/>
              </a:rPr>
              <a:t>中</a:t>
            </a:r>
            <a:r>
              <a:rPr lang="zh-CN" altLang="en-US" sz="2000" dirty="0" smtClean="0">
                <a:latin typeface="Times New Roman" pitchFamily="18" charset="0"/>
              </a:rPr>
              <a:t>的词项，</a:t>
            </a:r>
            <a:r>
              <a:rPr lang="zh-CN" altLang="en-US" sz="2000" dirty="0">
                <a:latin typeface="Times New Roman" pitchFamily="18" charset="0"/>
              </a:rPr>
              <a:t>有</a:t>
            </a:r>
            <a:r>
              <a:rPr lang="en-US" altLang="zh-CN" sz="2000" i="1" dirty="0">
                <a:latin typeface="Times New Roman" pitchFamily="18" charset="0"/>
              </a:rPr>
              <a:t>p</a:t>
            </a:r>
            <a:r>
              <a:rPr lang="en-US" altLang="zh-CN" sz="2000" i="1" baseline="-25000" dirty="0">
                <a:latin typeface="Times New Roman" pitchFamily="18" charset="0"/>
              </a:rPr>
              <a:t>i</a:t>
            </a:r>
            <a:r>
              <a:rPr lang="en-US" altLang="zh-CN" sz="2000" dirty="0">
                <a:latin typeface="Times New Roman" pitchFamily="18" charset="0"/>
              </a:rPr>
              <a:t>=</a:t>
            </a:r>
            <a:r>
              <a:rPr lang="en-US" altLang="zh-CN" sz="2000" i="1" dirty="0" err="1">
                <a:latin typeface="Times New Roman" pitchFamily="18" charset="0"/>
              </a:rPr>
              <a:t>q</a:t>
            </a:r>
            <a:r>
              <a:rPr lang="en-US" altLang="zh-CN" sz="2000" i="1" baseline="-25000" dirty="0" err="1">
                <a:latin typeface="Times New Roman" pitchFamily="18" charset="0"/>
              </a:rPr>
              <a:t>i</a:t>
            </a:r>
            <a:r>
              <a:rPr lang="zh-CN" altLang="en-US" sz="2000" dirty="0">
                <a:latin typeface="Times New Roman" pitchFamily="18" charset="0"/>
              </a:rPr>
              <a:t>，则得到</a:t>
            </a:r>
            <a:r>
              <a:rPr lang="zh-CN" altLang="en-US" sz="2000" dirty="0"/>
              <a:t>所有出现在</a:t>
            </a:r>
            <a:r>
              <a:rPr lang="en-US" altLang="zh-CN" sz="2000" i="1" dirty="0">
                <a:latin typeface="Times New Roman" pitchFamily="18" charset="0"/>
              </a:rPr>
              <a:t>Q</a:t>
            </a:r>
            <a:r>
              <a:rPr lang="en-US" altLang="zh-CN" sz="2000" dirty="0">
                <a:latin typeface="Times New Roman" pitchFamily="18" charset="0"/>
              </a:rPr>
              <a:t>∩D</a:t>
            </a:r>
            <a:r>
              <a:rPr lang="zh-CN" altLang="en-US" sz="2000" dirty="0">
                <a:latin typeface="Times New Roman" pitchFamily="18" charset="0"/>
              </a:rPr>
              <a:t>中</a:t>
            </a:r>
            <a:r>
              <a:rPr lang="zh-CN" altLang="en-US" sz="2000" dirty="0" smtClean="0">
                <a:latin typeface="Times New Roman" pitchFamily="18" charset="0"/>
              </a:rPr>
              <a:t>的词项的</a:t>
            </a:r>
            <a:r>
              <a:rPr lang="zh-CN" altLang="en-US" sz="2000" dirty="0">
                <a:latin typeface="Times New Roman" pitchFamily="18" charset="0"/>
              </a:rPr>
              <a:t>属性值之和</a:t>
            </a:r>
          </a:p>
        </p:txBody>
      </p:sp>
      <p:sp>
        <p:nvSpPr>
          <p:cNvPr id="167961" name="Text Box 25"/>
          <p:cNvSpPr txBox="1">
            <a:spLocks noChangeArrowheads="1"/>
          </p:cNvSpPr>
          <p:nvPr/>
        </p:nvSpPr>
        <p:spPr bwMode="auto">
          <a:xfrm>
            <a:off x="0" y="3933056"/>
            <a:ext cx="1733515" cy="307777"/>
          </a:xfrm>
          <a:prstGeom prst="rect">
            <a:avLst/>
          </a:prstGeom>
          <a:noFill/>
          <a:ln w="9525">
            <a:noFill/>
            <a:miter lim="800000"/>
            <a:headEnd/>
            <a:tailEnd/>
          </a:ln>
          <a:effectLst/>
        </p:spPr>
        <p:txBody>
          <a:bodyPr wrap="square">
            <a:spAutoFit/>
          </a:bodyPr>
          <a:lstStyle/>
          <a:p>
            <a:pPr>
              <a:spcBef>
                <a:spcPct val="50000"/>
              </a:spcBef>
            </a:pPr>
            <a:r>
              <a:rPr lang="en-US" altLang="zh-CN" sz="1400" i="1" dirty="0" err="1">
                <a:solidFill>
                  <a:schemeClr val="tx1"/>
                </a:solidFill>
                <a:latin typeface="Times New Roman" pitchFamily="18" charset="0"/>
                <a:ea typeface="黑体" pitchFamily="49" charset="-122"/>
              </a:rPr>
              <a:t>t</a:t>
            </a:r>
            <a:r>
              <a:rPr lang="en-US" altLang="zh-CN" sz="1400" i="1" baseline="-25000" dirty="0" err="1">
                <a:solidFill>
                  <a:schemeClr val="tx1"/>
                </a:solidFill>
                <a:latin typeface="Times New Roman" pitchFamily="18" charset="0"/>
                <a:ea typeface="黑体" pitchFamily="49" charset="-122"/>
              </a:rPr>
              <a:t>i</a:t>
            </a:r>
            <a:r>
              <a:rPr lang="zh-CN" altLang="en-US" sz="1400" dirty="0">
                <a:solidFill>
                  <a:schemeClr val="tx1"/>
                </a:solidFill>
                <a:latin typeface="Times New Roman" pitchFamily="18" charset="0"/>
                <a:ea typeface="黑体" pitchFamily="49" charset="-122"/>
              </a:rPr>
              <a:t>在</a:t>
            </a:r>
            <a:r>
              <a:rPr lang="en-US" altLang="zh-CN" sz="1400" dirty="0">
                <a:solidFill>
                  <a:schemeClr val="tx1"/>
                </a:solidFill>
                <a:latin typeface="Times New Roman" pitchFamily="18" charset="0"/>
                <a:ea typeface="黑体" pitchFamily="49" charset="-122"/>
              </a:rPr>
              <a:t>D</a:t>
            </a:r>
            <a:r>
              <a:rPr lang="zh-CN" altLang="en-US" sz="1400" dirty="0">
                <a:solidFill>
                  <a:schemeClr val="tx1"/>
                </a:solidFill>
                <a:latin typeface="Times New Roman" pitchFamily="18" charset="0"/>
                <a:ea typeface="黑体" pitchFamily="49" charset="-122"/>
              </a:rPr>
              <a:t>中权重</a:t>
            </a:r>
            <a:r>
              <a:rPr lang="en-US" altLang="zh-CN" sz="1400" dirty="0">
                <a:solidFill>
                  <a:schemeClr val="tx1"/>
                </a:solidFill>
                <a:latin typeface="Times New Roman" pitchFamily="18" charset="0"/>
                <a:ea typeface="黑体" pitchFamily="49" charset="-122"/>
              </a:rPr>
              <a:t>0</a:t>
            </a:r>
            <a:r>
              <a:rPr lang="zh-CN" altLang="en-US" sz="1400" dirty="0">
                <a:solidFill>
                  <a:schemeClr val="tx1"/>
                </a:solidFill>
                <a:latin typeface="Times New Roman" pitchFamily="18" charset="0"/>
                <a:ea typeface="黑体" pitchFamily="49" charset="-122"/>
              </a:rPr>
              <a:t>或</a:t>
            </a:r>
            <a:r>
              <a:rPr lang="en-US" altLang="zh-CN" sz="1400" dirty="0">
                <a:solidFill>
                  <a:schemeClr val="tx1"/>
                </a:solidFill>
                <a:latin typeface="Times New Roman" pitchFamily="18" charset="0"/>
                <a:ea typeface="黑体" pitchFamily="49" charset="-122"/>
              </a:rPr>
              <a:t>1</a:t>
            </a:r>
          </a:p>
        </p:txBody>
      </p:sp>
      <p:sp>
        <p:nvSpPr>
          <p:cNvPr id="167962" name="Text Box 26"/>
          <p:cNvSpPr txBox="1">
            <a:spLocks noChangeArrowheads="1"/>
          </p:cNvSpPr>
          <p:nvPr/>
        </p:nvSpPr>
        <p:spPr bwMode="auto">
          <a:xfrm>
            <a:off x="3744912" y="5306748"/>
            <a:ext cx="2195240" cy="307777"/>
          </a:xfrm>
          <a:prstGeom prst="rect">
            <a:avLst/>
          </a:prstGeom>
          <a:noFill/>
          <a:ln w="9525">
            <a:noFill/>
            <a:miter lim="800000"/>
            <a:headEnd/>
            <a:tailEnd/>
          </a:ln>
          <a:effectLst/>
        </p:spPr>
        <p:txBody>
          <a:bodyPr wrap="square">
            <a:spAutoFit/>
          </a:bodyPr>
          <a:lstStyle/>
          <a:p>
            <a:pPr>
              <a:spcBef>
                <a:spcPct val="50000"/>
              </a:spcBef>
            </a:pPr>
            <a:r>
              <a:rPr lang="en-US" altLang="zh-CN" sz="1400" i="1" dirty="0" err="1">
                <a:solidFill>
                  <a:schemeClr val="tx1"/>
                </a:solidFill>
                <a:latin typeface="Times New Roman" pitchFamily="18" charset="0"/>
                <a:ea typeface="黑体" pitchFamily="49" charset="-122"/>
              </a:rPr>
              <a:t>t</a:t>
            </a:r>
            <a:r>
              <a:rPr lang="en-US" altLang="zh-CN" sz="1400" i="1" baseline="-25000" dirty="0" err="1">
                <a:solidFill>
                  <a:schemeClr val="tx1"/>
                </a:solidFill>
                <a:latin typeface="Times New Roman" pitchFamily="18" charset="0"/>
                <a:ea typeface="黑体" pitchFamily="49" charset="-122"/>
              </a:rPr>
              <a:t>i</a:t>
            </a:r>
            <a:r>
              <a:rPr lang="zh-CN" altLang="en-US" sz="1400" dirty="0">
                <a:solidFill>
                  <a:schemeClr val="tx1"/>
                </a:solidFill>
                <a:latin typeface="Times New Roman" pitchFamily="18" charset="0"/>
                <a:ea typeface="黑体" pitchFamily="49" charset="-122"/>
              </a:rPr>
              <a:t>在</a:t>
            </a:r>
            <a:r>
              <a:rPr lang="en-US" altLang="zh-CN" sz="1400" dirty="0">
                <a:solidFill>
                  <a:schemeClr val="tx1"/>
                </a:solidFill>
                <a:latin typeface="Times New Roman" pitchFamily="18" charset="0"/>
                <a:ea typeface="黑体" pitchFamily="49" charset="-122"/>
              </a:rPr>
              <a:t>Q</a:t>
            </a:r>
            <a:r>
              <a:rPr lang="zh-CN" altLang="en-US" sz="1400" dirty="0">
                <a:solidFill>
                  <a:schemeClr val="tx1"/>
                </a:solidFill>
                <a:latin typeface="Times New Roman" pitchFamily="18" charset="0"/>
                <a:ea typeface="黑体" pitchFamily="49" charset="-122"/>
              </a:rPr>
              <a:t>中权重，只与</a:t>
            </a:r>
            <a:r>
              <a:rPr lang="en-US" altLang="zh-CN" sz="1400" dirty="0">
                <a:solidFill>
                  <a:schemeClr val="tx1"/>
                </a:solidFill>
                <a:latin typeface="Times New Roman" pitchFamily="18" charset="0"/>
                <a:ea typeface="黑体" pitchFamily="49" charset="-122"/>
              </a:rPr>
              <a:t>Q</a:t>
            </a:r>
            <a:r>
              <a:rPr lang="zh-CN" altLang="en-US" sz="1400" dirty="0">
                <a:solidFill>
                  <a:schemeClr val="tx1"/>
                </a:solidFill>
                <a:latin typeface="Times New Roman" pitchFamily="18" charset="0"/>
                <a:ea typeface="黑体" pitchFamily="49" charset="-122"/>
              </a:rPr>
              <a:t>相关</a:t>
            </a:r>
          </a:p>
        </p:txBody>
      </p:sp>
      <p:sp>
        <p:nvSpPr>
          <p:cNvPr id="167963" name="Line 27"/>
          <p:cNvSpPr>
            <a:spLocks noChangeShapeType="1"/>
          </p:cNvSpPr>
          <p:nvPr/>
        </p:nvSpPr>
        <p:spPr bwMode="auto">
          <a:xfrm>
            <a:off x="3529012" y="5194988"/>
            <a:ext cx="383717" cy="2377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64" name="Line 28"/>
          <p:cNvSpPr>
            <a:spLocks noChangeShapeType="1"/>
          </p:cNvSpPr>
          <p:nvPr/>
        </p:nvSpPr>
        <p:spPr bwMode="auto">
          <a:xfrm flipH="1" flipV="1">
            <a:off x="1619671" y="4149079"/>
            <a:ext cx="698820" cy="15734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65" name="Rectangle 29"/>
          <p:cNvSpPr>
            <a:spLocks noChangeArrowheads="1"/>
          </p:cNvSpPr>
          <p:nvPr/>
        </p:nvSpPr>
        <p:spPr bwMode="auto">
          <a:xfrm>
            <a:off x="6516216" y="4221088"/>
            <a:ext cx="1474862" cy="439347"/>
          </a:xfrm>
          <a:prstGeom prst="rect">
            <a:avLst/>
          </a:prstGeom>
          <a:noFill/>
          <a:ln w="9525">
            <a:solidFill>
              <a:schemeClr val="hlink"/>
            </a:solidFill>
            <a:miter lim="800000"/>
            <a:headEnd/>
            <a:tailEnd/>
          </a:ln>
          <a:effectLst/>
        </p:spPr>
        <p:txBody>
          <a:bodyPr wrap="none" anchor="ctr"/>
          <a:lstStyle/>
          <a:p>
            <a:endParaRPr lang="zh-CN" altLang="en-US" dirty="0">
              <a:solidFill>
                <a:srgbClr val="FF0000"/>
              </a:solidFill>
              <a:latin typeface="Times New Roman" pitchFamily="18" charset="0"/>
              <a:ea typeface="黑体" pitchFamily="49" charset="-122"/>
            </a:endParaRPr>
          </a:p>
        </p:txBody>
      </p:sp>
      <p:sp>
        <p:nvSpPr>
          <p:cNvPr id="167966" name="Text Box 30"/>
          <p:cNvSpPr txBox="1">
            <a:spLocks noChangeArrowheads="1"/>
          </p:cNvSpPr>
          <p:nvPr/>
        </p:nvSpPr>
        <p:spPr bwMode="auto">
          <a:xfrm>
            <a:off x="2016125" y="5974935"/>
            <a:ext cx="6392446"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solidFill>
                  <a:schemeClr val="hlink"/>
                </a:solidFill>
                <a:latin typeface="Times New Roman" pitchFamily="18" charset="0"/>
                <a:ea typeface="黑体" pitchFamily="49" charset="-122"/>
              </a:rPr>
              <a:t>最原始的</a:t>
            </a:r>
            <a:r>
              <a:rPr lang="en-US" altLang="zh-CN" sz="1600" dirty="0">
                <a:solidFill>
                  <a:schemeClr val="hlink"/>
                </a:solidFill>
                <a:latin typeface="Times New Roman" pitchFamily="18" charset="0"/>
                <a:ea typeface="黑体" pitchFamily="49" charset="-122"/>
              </a:rPr>
              <a:t>BIM</a:t>
            </a:r>
            <a:r>
              <a:rPr lang="zh-CN" altLang="en-US" sz="1600" dirty="0">
                <a:solidFill>
                  <a:schemeClr val="hlink"/>
                </a:solidFill>
                <a:latin typeface="Times New Roman" pitchFamily="18" charset="0"/>
                <a:ea typeface="黑体" pitchFamily="49" charset="-122"/>
              </a:rPr>
              <a:t>模型的计算公式，其中最关键是</a:t>
            </a:r>
            <a:r>
              <a:rPr lang="en-US" altLang="zh-CN" sz="1600" i="1" dirty="0">
                <a:solidFill>
                  <a:schemeClr val="hlink"/>
                </a:solidFill>
                <a:latin typeface="Times New Roman" pitchFamily="18" charset="0"/>
                <a:ea typeface="黑体" pitchFamily="49" charset="-122"/>
              </a:rPr>
              <a:t>p</a:t>
            </a:r>
            <a:r>
              <a:rPr lang="en-US" altLang="zh-CN" sz="1600" i="1" baseline="-25000" dirty="0">
                <a:solidFill>
                  <a:schemeClr val="hlink"/>
                </a:solidFill>
                <a:latin typeface="Times New Roman" pitchFamily="18" charset="0"/>
                <a:ea typeface="黑体" pitchFamily="49" charset="-122"/>
              </a:rPr>
              <a:t>i</a:t>
            </a:r>
            <a:r>
              <a:rPr lang="zh-CN" altLang="en-US" sz="1600" dirty="0">
                <a:solidFill>
                  <a:schemeClr val="hlink"/>
                </a:solidFill>
                <a:latin typeface="Times New Roman" pitchFamily="18" charset="0"/>
                <a:ea typeface="黑体" pitchFamily="49" charset="-122"/>
              </a:rPr>
              <a:t>、</a:t>
            </a:r>
            <a:r>
              <a:rPr lang="en-US" altLang="zh-CN" sz="1600" i="1" dirty="0" err="1">
                <a:solidFill>
                  <a:schemeClr val="hlink"/>
                </a:solidFill>
                <a:latin typeface="Times New Roman" pitchFamily="18" charset="0"/>
                <a:ea typeface="黑体" pitchFamily="49" charset="-122"/>
              </a:rPr>
              <a:t>q</a:t>
            </a:r>
            <a:r>
              <a:rPr lang="en-US" altLang="zh-CN" sz="1600" i="1" baseline="-25000" dirty="0" err="1">
                <a:solidFill>
                  <a:schemeClr val="hlink"/>
                </a:solidFill>
                <a:latin typeface="Times New Roman" pitchFamily="18" charset="0"/>
                <a:ea typeface="黑体" pitchFamily="49" charset="-122"/>
              </a:rPr>
              <a:t>i</a:t>
            </a:r>
            <a:r>
              <a:rPr lang="zh-CN" altLang="en-US" sz="1600" dirty="0">
                <a:solidFill>
                  <a:schemeClr val="hlink"/>
                </a:solidFill>
                <a:latin typeface="Times New Roman" pitchFamily="18" charset="0"/>
                <a:ea typeface="黑体" pitchFamily="49" charset="-122"/>
              </a:rPr>
              <a:t>的计算！</a:t>
            </a:r>
          </a:p>
        </p:txBody>
      </p:sp>
      <p:sp>
        <p:nvSpPr>
          <p:cNvPr id="167968" name="Text Box 32"/>
          <p:cNvSpPr txBox="1">
            <a:spLocks noChangeArrowheads="1"/>
          </p:cNvSpPr>
          <p:nvPr/>
        </p:nvSpPr>
        <p:spPr bwMode="auto">
          <a:xfrm>
            <a:off x="0" y="5301208"/>
            <a:ext cx="1962727"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类似于向量内积计算</a:t>
            </a:r>
          </a:p>
        </p:txBody>
      </p:sp>
      <p:sp>
        <p:nvSpPr>
          <p:cNvPr id="167969" name="Rectangle 33"/>
          <p:cNvSpPr>
            <a:spLocks noChangeArrowheads="1"/>
          </p:cNvSpPr>
          <p:nvPr/>
        </p:nvSpPr>
        <p:spPr bwMode="auto">
          <a:xfrm>
            <a:off x="2555776" y="4221088"/>
            <a:ext cx="936104" cy="504056"/>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0" name="Rectangle 34"/>
          <p:cNvSpPr>
            <a:spLocks noChangeArrowheads="1"/>
          </p:cNvSpPr>
          <p:nvPr/>
        </p:nvSpPr>
        <p:spPr bwMode="auto">
          <a:xfrm>
            <a:off x="2411760" y="4293096"/>
            <a:ext cx="152807" cy="318178"/>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2" name="Text Box 36"/>
          <p:cNvSpPr txBox="1">
            <a:spLocks noChangeArrowheads="1"/>
          </p:cNvSpPr>
          <p:nvPr/>
        </p:nvSpPr>
        <p:spPr bwMode="auto">
          <a:xfrm>
            <a:off x="7380312" y="3140968"/>
            <a:ext cx="1385454" cy="646331"/>
          </a:xfrm>
          <a:prstGeom prst="rect">
            <a:avLst/>
          </a:prstGeom>
          <a:noFill/>
          <a:ln w="9525">
            <a:noFill/>
            <a:miter lim="800000"/>
            <a:headEnd/>
            <a:tailEnd/>
          </a:ln>
          <a:effectLst/>
        </p:spPr>
        <p:txBody>
          <a:bodyPr wrap="square">
            <a:spAutoFit/>
          </a:bodyPr>
          <a:lstStyle/>
          <a:p>
            <a:pPr>
              <a:spcBef>
                <a:spcPct val="50000"/>
              </a:spcBef>
            </a:pPr>
            <a:r>
              <a:rPr lang="zh-CN" altLang="en-US" sz="1200" dirty="0">
                <a:solidFill>
                  <a:schemeClr val="tx1"/>
                </a:solidFill>
                <a:latin typeface="Times New Roman" pitchFamily="18" charset="0"/>
                <a:ea typeface="黑体" pitchFamily="49" charset="-122"/>
              </a:rPr>
              <a:t>假设对不属于</a:t>
            </a:r>
            <a:r>
              <a:rPr lang="en-US" altLang="zh-CN" sz="1200" dirty="0">
                <a:solidFill>
                  <a:schemeClr val="tx1"/>
                </a:solidFill>
                <a:latin typeface="Times New Roman" pitchFamily="18" charset="0"/>
                <a:ea typeface="黑体" pitchFamily="49" charset="-122"/>
              </a:rPr>
              <a:t>Q</a:t>
            </a:r>
            <a:r>
              <a:rPr lang="zh-CN" altLang="en-US" sz="1200" dirty="0">
                <a:solidFill>
                  <a:schemeClr val="tx1"/>
                </a:solidFill>
                <a:latin typeface="Times New Roman" pitchFamily="18" charset="0"/>
                <a:ea typeface="黑体" pitchFamily="49" charset="-122"/>
              </a:rPr>
              <a:t>的</a:t>
            </a:r>
            <a:r>
              <a:rPr lang="en-US" altLang="zh-CN" sz="1200" dirty="0">
                <a:solidFill>
                  <a:schemeClr val="tx1"/>
                </a:solidFill>
                <a:latin typeface="Times New Roman" pitchFamily="18" charset="0"/>
                <a:ea typeface="黑体" pitchFamily="49" charset="-122"/>
              </a:rPr>
              <a:t>term, </a:t>
            </a:r>
            <a:r>
              <a:rPr lang="en-US" altLang="zh-CN" sz="1200" i="1" dirty="0">
                <a:solidFill>
                  <a:schemeClr val="tx1"/>
                </a:solidFill>
                <a:latin typeface="Times New Roman" pitchFamily="18" charset="0"/>
                <a:ea typeface="黑体" pitchFamily="49" charset="-122"/>
              </a:rPr>
              <a:t>p</a:t>
            </a:r>
            <a:r>
              <a:rPr lang="en-US" altLang="zh-CN" sz="1200" baseline="-25000" dirty="0">
                <a:solidFill>
                  <a:schemeClr val="tx1"/>
                </a:solidFill>
                <a:latin typeface="Times New Roman" pitchFamily="18" charset="0"/>
                <a:ea typeface="黑体" pitchFamily="49" charset="-122"/>
              </a:rPr>
              <a:t>i</a:t>
            </a:r>
            <a:r>
              <a:rPr lang="en-US" altLang="zh-CN" sz="1200" dirty="0">
                <a:solidFill>
                  <a:schemeClr val="tx1"/>
                </a:solidFill>
                <a:latin typeface="Times New Roman" pitchFamily="18" charset="0"/>
                <a:ea typeface="黑体" pitchFamily="49" charset="-122"/>
              </a:rPr>
              <a:t>=</a:t>
            </a:r>
            <a:r>
              <a:rPr lang="en-US" altLang="zh-CN" sz="1200" i="1" dirty="0" err="1">
                <a:solidFill>
                  <a:schemeClr val="tx1"/>
                </a:solidFill>
                <a:latin typeface="Times New Roman" pitchFamily="18" charset="0"/>
                <a:ea typeface="黑体" pitchFamily="49" charset="-122"/>
              </a:rPr>
              <a:t>q</a:t>
            </a:r>
            <a:r>
              <a:rPr lang="en-US" altLang="zh-CN" sz="1200" i="1" baseline="-25000" dirty="0" err="1">
                <a:solidFill>
                  <a:schemeClr val="tx1"/>
                </a:solidFill>
                <a:latin typeface="Times New Roman" pitchFamily="18" charset="0"/>
                <a:ea typeface="黑体" pitchFamily="49" charset="-122"/>
              </a:rPr>
              <a:t>i</a:t>
            </a:r>
            <a:r>
              <a:rPr lang="zh-CN" altLang="en-US" sz="1200" dirty="0">
                <a:solidFill>
                  <a:schemeClr val="tx1"/>
                </a:solidFill>
                <a:latin typeface="Times New Roman" pitchFamily="18" charset="0"/>
                <a:ea typeface="黑体" pitchFamily="49" charset="-122"/>
              </a:rPr>
              <a:t>， 则此项为零</a:t>
            </a:r>
          </a:p>
        </p:txBody>
      </p:sp>
      <p:sp>
        <p:nvSpPr>
          <p:cNvPr id="167976" name="Line 40"/>
          <p:cNvSpPr>
            <a:spLocks noChangeShapeType="1"/>
          </p:cNvSpPr>
          <p:nvPr/>
        </p:nvSpPr>
        <p:spPr bwMode="auto">
          <a:xfrm flipH="1">
            <a:off x="1043608" y="4509120"/>
            <a:ext cx="1001738" cy="713279"/>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77" name="Line 41"/>
          <p:cNvSpPr>
            <a:spLocks noChangeShapeType="1"/>
          </p:cNvSpPr>
          <p:nvPr/>
        </p:nvSpPr>
        <p:spPr bwMode="auto">
          <a:xfrm flipV="1">
            <a:off x="7812360" y="3861048"/>
            <a:ext cx="0" cy="316431"/>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78" name="Rectangle 42"/>
          <p:cNvSpPr>
            <a:spLocks noChangeArrowheads="1"/>
          </p:cNvSpPr>
          <p:nvPr/>
        </p:nvSpPr>
        <p:spPr bwMode="auto">
          <a:xfrm>
            <a:off x="6372200" y="3645024"/>
            <a:ext cx="835348" cy="587406"/>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9" name="Text Box 43"/>
          <p:cNvSpPr txBox="1">
            <a:spLocks noChangeArrowheads="1"/>
          </p:cNvSpPr>
          <p:nvPr/>
        </p:nvSpPr>
        <p:spPr bwMode="auto">
          <a:xfrm>
            <a:off x="6660232" y="2996952"/>
            <a:ext cx="614626"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常数</a:t>
            </a:r>
          </a:p>
        </p:txBody>
      </p:sp>
      <p:sp>
        <p:nvSpPr>
          <p:cNvPr id="167980" name="Line 44"/>
          <p:cNvSpPr>
            <a:spLocks noChangeShapeType="1"/>
          </p:cNvSpPr>
          <p:nvPr/>
        </p:nvSpPr>
        <p:spPr bwMode="auto">
          <a:xfrm flipV="1">
            <a:off x="6804248" y="3356992"/>
            <a:ext cx="0" cy="2377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graphicFrame>
        <p:nvGraphicFramePr>
          <p:cNvPr id="21" name="对象 20"/>
          <p:cNvGraphicFramePr>
            <a:graphicFrameLocks noChangeAspect="1"/>
          </p:cNvGraphicFramePr>
          <p:nvPr/>
        </p:nvGraphicFramePr>
        <p:xfrm>
          <a:off x="1907704" y="5373216"/>
          <a:ext cx="1080120" cy="540060"/>
        </p:xfrm>
        <a:graphic>
          <a:graphicData uri="http://schemas.openxmlformats.org/presentationml/2006/ole">
            <p:oleObj spid="_x0000_s1080323" name="公式" r:id="rId5" imgW="761760" imgH="380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65"/>
                                        </p:tgtEl>
                                        <p:attrNameLst>
                                          <p:attrName>style.visibility</p:attrName>
                                        </p:attrNameLst>
                                      </p:cBhvr>
                                      <p:to>
                                        <p:strVal val="visible"/>
                                      </p:to>
                                    </p:set>
                                    <p:animEffect transition="in" filter="blinds(horizontal)">
                                      <p:cBhvr>
                                        <p:cTn id="7" dur="500"/>
                                        <p:tgtEl>
                                          <p:spTgt spid="1679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66"/>
                                        </p:tgtEl>
                                        <p:attrNameLst>
                                          <p:attrName>style.visibility</p:attrName>
                                        </p:attrNameLst>
                                      </p:cBhvr>
                                      <p:to>
                                        <p:strVal val="visible"/>
                                      </p:to>
                                    </p:set>
                                    <p:animEffect transition="in" filter="blinds(horizontal)">
                                      <p:cBhvr>
                                        <p:cTn id="12" dur="500"/>
                                        <p:tgtEl>
                                          <p:spTgt spid="167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5" grpId="0" animBg="1"/>
      <p:bldP spid="1679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6" name="Rectangle 36"/>
          <p:cNvSpPr>
            <a:spLocks noGrp="1" noChangeArrowheads="1"/>
          </p:cNvSpPr>
          <p:nvPr>
            <p:ph type="title"/>
          </p:nvPr>
        </p:nvSpPr>
        <p:spPr/>
        <p:txBody>
          <a:bodyPr/>
          <a:lstStyle/>
          <a:p>
            <a:r>
              <a:rPr lang="en-US" altLang="zh-CN" i="1">
                <a:latin typeface="Times New Roman" pitchFamily="18" charset="0"/>
              </a:rPr>
              <a:t>p</a:t>
            </a:r>
            <a:r>
              <a:rPr lang="en-US" altLang="zh-CN" i="1" baseline="-25000">
                <a:latin typeface="Times New Roman" pitchFamily="18" charset="0"/>
              </a:rPr>
              <a:t>i</a:t>
            </a:r>
            <a:r>
              <a:rPr lang="en-US" altLang="zh-CN" i="1">
                <a:latin typeface="Times New Roman" pitchFamily="18" charset="0"/>
              </a:rPr>
              <a:t> q</a:t>
            </a:r>
            <a:r>
              <a:rPr lang="en-US" altLang="zh-CN" i="1" baseline="-25000">
                <a:latin typeface="Times New Roman" pitchFamily="18" charset="0"/>
              </a:rPr>
              <a:t>i</a:t>
            </a:r>
            <a:r>
              <a:rPr lang="zh-CN" altLang="en-US">
                <a:latin typeface="Times New Roman" pitchFamily="18" charset="0"/>
              </a:rPr>
              <a:t>参数的计算</a:t>
            </a:r>
          </a:p>
        </p:txBody>
      </p:sp>
      <p:graphicFrame>
        <p:nvGraphicFramePr>
          <p:cNvPr id="184367" name="Group 47"/>
          <p:cNvGraphicFramePr>
            <a:graphicFrameLocks noGrp="1"/>
          </p:cNvGraphicFramePr>
          <p:nvPr>
            <p:ph idx="1"/>
          </p:nvPr>
        </p:nvGraphicFramePr>
        <p:xfrm>
          <a:off x="3131841" y="3068960"/>
          <a:ext cx="4176463" cy="828040"/>
        </p:xfrm>
        <a:graphic>
          <a:graphicData uri="http://schemas.openxmlformats.org/drawingml/2006/table">
            <a:tbl>
              <a:tblPr/>
              <a:tblGrid>
                <a:gridCol w="1993588"/>
                <a:gridCol w="2182875"/>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(35)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 r</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(165)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(65)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dirty="0" smtClean="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2000" b="0" i="1" u="none" strike="noStrike" cap="none" normalizeH="0" baseline="0" dirty="0" err="1" smtClean="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dirty="0" err="1"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25000" dirty="0" smtClean="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(235)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4" name="灯片编号占位符 7"/>
          <p:cNvSpPr>
            <a:spLocks noGrp="1"/>
          </p:cNvSpPr>
          <p:nvPr>
            <p:ph type="sldNum" sz="quarter" idx="12"/>
          </p:nvPr>
        </p:nvSpPr>
        <p:spPr/>
        <p:txBody>
          <a:bodyPr/>
          <a:lstStyle/>
          <a:p>
            <a:fld id="{E25F04C1-F388-4EAD-82C3-4316988746D5}" type="slidenum">
              <a:rPr lang="en-US" altLang="zh-CN"/>
              <a:pPr/>
              <a:t>45</a:t>
            </a:fld>
            <a:endParaRPr lang="en-US" altLang="zh-CN"/>
          </a:p>
        </p:txBody>
      </p:sp>
      <p:graphicFrame>
        <p:nvGraphicFramePr>
          <p:cNvPr id="184349" name="Object 29"/>
          <p:cNvGraphicFramePr>
            <a:graphicFrameLocks noChangeAspect="1"/>
          </p:cNvGraphicFramePr>
          <p:nvPr>
            <p:ph sz="quarter" idx="4294967295"/>
          </p:nvPr>
        </p:nvGraphicFramePr>
        <p:xfrm>
          <a:off x="1115616" y="5301208"/>
          <a:ext cx="2501900" cy="1368425"/>
        </p:xfrm>
        <a:graphic>
          <a:graphicData uri="http://schemas.openxmlformats.org/presentationml/2006/ole">
            <p:oleObj spid="_x0000_s1081346" name="Equation" r:id="rId4" imgW="1625400" imgH="888840" progId="">
              <p:embed/>
            </p:oleObj>
          </a:graphicData>
        </a:graphic>
      </p:graphicFrame>
      <p:graphicFrame>
        <p:nvGraphicFramePr>
          <p:cNvPr id="184355" name="Object 35"/>
          <p:cNvGraphicFramePr>
            <a:graphicFrameLocks noChangeAspect="1"/>
          </p:cNvGraphicFramePr>
          <p:nvPr>
            <p:ph sz="quarter" idx="4294967295"/>
          </p:nvPr>
        </p:nvGraphicFramePr>
        <p:xfrm>
          <a:off x="5436096" y="5384800"/>
          <a:ext cx="1766887" cy="1473200"/>
        </p:xfrm>
        <a:graphic>
          <a:graphicData uri="http://schemas.openxmlformats.org/presentationml/2006/ole">
            <p:oleObj spid="_x0000_s1081347" name="Equation" r:id="rId5" imgW="1066680" imgH="888840" progId="">
              <p:embed/>
            </p:oleObj>
          </a:graphicData>
        </a:graphic>
      </p:graphicFrame>
      <p:sp>
        <p:nvSpPr>
          <p:cNvPr id="184338" name="Text Box 18"/>
          <p:cNvSpPr txBox="1">
            <a:spLocks noChangeArrowheads="1"/>
          </p:cNvSpPr>
          <p:nvPr/>
        </p:nvSpPr>
        <p:spPr bwMode="auto">
          <a:xfrm>
            <a:off x="3420492" y="2636838"/>
            <a:ext cx="3743796" cy="36933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相关 </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(100)    </a:t>
            </a:r>
            <a:r>
              <a:rPr lang="zh-CN" altLang="en-US" sz="1800" dirty="0">
                <a:solidFill>
                  <a:schemeClr val="tx1"/>
                </a:solidFill>
                <a:latin typeface="Times New Roman" pitchFamily="18" charset="0"/>
                <a:ea typeface="黑体" pitchFamily="49" charset="-122"/>
              </a:rPr>
              <a:t>不相关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(400)</a:t>
            </a:r>
          </a:p>
        </p:txBody>
      </p:sp>
      <p:sp>
        <p:nvSpPr>
          <p:cNvPr id="184340" name="Text Box 20"/>
          <p:cNvSpPr txBox="1">
            <a:spLocks noChangeArrowheads="1"/>
          </p:cNvSpPr>
          <p:nvPr/>
        </p:nvSpPr>
        <p:spPr bwMode="auto">
          <a:xfrm>
            <a:off x="827584" y="3068638"/>
            <a:ext cx="2447429" cy="784830"/>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dirty="0">
                <a:solidFill>
                  <a:schemeClr val="tx1"/>
                </a:solidFill>
                <a:latin typeface="Times New Roman" pitchFamily="18" charset="0"/>
                <a:ea typeface="黑体" pitchFamily="49" charset="-122"/>
              </a:rPr>
              <a:t>     </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(200)</a:t>
            </a:r>
          </a:p>
          <a:p>
            <a:pPr>
              <a:spcBef>
                <a:spcPct val="50000"/>
              </a:spcBef>
            </a:pPr>
            <a:r>
              <a:rPr lang="zh-CN" altLang="en-US" sz="1800" dirty="0">
                <a:solidFill>
                  <a:schemeClr val="tx1"/>
                </a:solidFill>
                <a:latin typeface="Times New Roman" pitchFamily="18" charset="0"/>
                <a:ea typeface="黑体" pitchFamily="49" charset="-122"/>
              </a:rPr>
              <a:t>不包含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 (300)</a:t>
            </a:r>
          </a:p>
        </p:txBody>
      </p:sp>
      <p:sp>
        <p:nvSpPr>
          <p:cNvPr id="184368" name="AutoShape 48"/>
          <p:cNvSpPr>
            <a:spLocks noChangeArrowheads="1"/>
          </p:cNvSpPr>
          <p:nvPr/>
        </p:nvSpPr>
        <p:spPr bwMode="auto">
          <a:xfrm>
            <a:off x="3924300" y="6092825"/>
            <a:ext cx="1225550" cy="215900"/>
          </a:xfrm>
          <a:prstGeom prst="rightArrow">
            <a:avLst>
              <a:gd name="adj1" fmla="val 50000"/>
              <a:gd name="adj2" fmla="val 141912"/>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4369" name="Text Box 49"/>
          <p:cNvSpPr txBox="1">
            <a:spLocks noChangeArrowheads="1"/>
          </p:cNvSpPr>
          <p:nvPr/>
        </p:nvSpPr>
        <p:spPr bwMode="auto">
          <a:xfrm>
            <a:off x="3924300" y="5411788"/>
            <a:ext cx="1439863" cy="304800"/>
          </a:xfrm>
          <a:prstGeom prst="rect">
            <a:avLst/>
          </a:prstGeom>
          <a:noFill/>
          <a:ln w="9525">
            <a:noFill/>
            <a:miter lim="800000"/>
            <a:headEnd/>
            <a:tailEnd/>
          </a:ln>
          <a:effectLst/>
        </p:spPr>
        <p:txBody>
          <a:bodyPr>
            <a:spAutoFit/>
          </a:bodyPr>
          <a:lstStyle/>
          <a:p>
            <a:pPr>
              <a:spcBef>
                <a:spcPct val="50000"/>
              </a:spcBef>
            </a:pPr>
            <a:r>
              <a:rPr lang="zh-CN" altLang="en-US" sz="1400" dirty="0">
                <a:latin typeface="Times New Roman" pitchFamily="18" charset="0"/>
                <a:ea typeface="黑体" pitchFamily="49" charset="-122"/>
              </a:rPr>
              <a:t>引入平滑因子</a:t>
            </a:r>
          </a:p>
        </p:txBody>
      </p:sp>
      <p:sp>
        <p:nvSpPr>
          <p:cNvPr id="184370" name="Text Box 50"/>
          <p:cNvSpPr txBox="1">
            <a:spLocks noChangeArrowheads="1"/>
          </p:cNvSpPr>
          <p:nvPr/>
        </p:nvSpPr>
        <p:spPr bwMode="auto">
          <a:xfrm>
            <a:off x="900113" y="4149725"/>
            <a:ext cx="7056437"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其中，</a:t>
            </a:r>
            <a:r>
              <a:rPr lang="en-US" altLang="zh-CN" sz="2000" i="1" dirty="0">
                <a:solidFill>
                  <a:schemeClr val="tx1"/>
                </a:solidFill>
                <a:latin typeface="Times New Roman" pitchFamily="18" charset="0"/>
                <a:ea typeface="黑体" pitchFamily="49" charset="-122"/>
              </a:rPr>
              <a:t>N</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n</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分别是总文档以及包含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分别是相关文档及相关文档中包含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的文档数目。括号中列举的数值是给出的一个总文档数目为</a:t>
            </a:r>
            <a:r>
              <a:rPr lang="en-US" altLang="zh-CN" sz="2000" dirty="0">
                <a:solidFill>
                  <a:schemeClr val="tx1"/>
                </a:solidFill>
                <a:latin typeface="Times New Roman" pitchFamily="18" charset="0"/>
                <a:ea typeface="黑体" pitchFamily="49" charset="-122"/>
              </a:rPr>
              <a:t>500</a:t>
            </a:r>
            <a:r>
              <a:rPr lang="zh-CN" altLang="en-US" sz="2000" dirty="0">
                <a:solidFill>
                  <a:schemeClr val="tx1"/>
                </a:solidFill>
                <a:latin typeface="Times New Roman" pitchFamily="18" charset="0"/>
                <a:ea typeface="黑体" pitchFamily="49" charset="-122"/>
              </a:rPr>
              <a:t>的计算例子。则：</a:t>
            </a:r>
          </a:p>
        </p:txBody>
      </p:sp>
      <p:sp>
        <p:nvSpPr>
          <p:cNvPr id="184371" name="Text Box 51"/>
          <p:cNvSpPr txBox="1">
            <a:spLocks noChangeArrowheads="1"/>
          </p:cNvSpPr>
          <p:nvPr/>
        </p:nvSpPr>
        <p:spPr bwMode="auto">
          <a:xfrm>
            <a:off x="827584" y="1844824"/>
            <a:ext cx="6913563" cy="7016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理想情况下，可以将整个文档集合根据是否和查询相关、是否包含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分成如下四个子集合，每个集合的大小已知。</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RSJ</a:t>
            </a:r>
            <a:r>
              <a:rPr lang="zh-CN" altLang="en-US" dirty="0" smtClean="0"/>
              <a:t>权重</a:t>
            </a:r>
            <a:endParaRPr lang="zh-CN" altLang="en-US" dirty="0"/>
          </a:p>
        </p:txBody>
      </p:sp>
      <p:sp>
        <p:nvSpPr>
          <p:cNvPr id="3" name="内容占位符 2"/>
          <p:cNvSpPr>
            <a:spLocks noGrp="1"/>
          </p:cNvSpPr>
          <p:nvPr>
            <p:ph idx="1"/>
          </p:nvPr>
        </p:nvSpPr>
        <p:spPr/>
        <p:txBody>
          <a:bodyPr/>
          <a:lstStyle/>
          <a:p>
            <a:r>
              <a:rPr lang="en-US" altLang="zh-CN" dirty="0" smtClean="0"/>
              <a:t>Robertson &amp; </a:t>
            </a:r>
            <a:r>
              <a:rPr lang="en-US" altLang="zh-CN" dirty="0" err="1" smtClean="0"/>
              <a:t>Spärck</a:t>
            </a:r>
            <a:r>
              <a:rPr lang="en-US" altLang="zh-CN" dirty="0" smtClean="0"/>
              <a:t> Jones</a:t>
            </a:r>
            <a:r>
              <a:rPr lang="zh-CN" altLang="en-US" dirty="0" smtClean="0"/>
              <a:t>权重</a:t>
            </a:r>
            <a:r>
              <a:rPr lang="en-US" altLang="zh-CN" dirty="0" smtClean="0"/>
              <a:t>(RSJ</a:t>
            </a:r>
            <a:r>
              <a:rPr lang="zh-CN" altLang="en-US" dirty="0" smtClean="0"/>
              <a:t>权重</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46</a:t>
            </a:fld>
            <a:endParaRPr lang="en-US"/>
          </a:p>
        </p:txBody>
      </p:sp>
      <p:sp>
        <p:nvSpPr>
          <p:cNvPr id="1165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65313" name="Object 1"/>
          <p:cNvGraphicFramePr>
            <a:graphicFrameLocks noChangeAspect="1"/>
          </p:cNvGraphicFramePr>
          <p:nvPr/>
        </p:nvGraphicFramePr>
        <p:xfrm>
          <a:off x="1043608" y="2636912"/>
          <a:ext cx="5616624" cy="957379"/>
        </p:xfrm>
        <a:graphic>
          <a:graphicData uri="http://schemas.openxmlformats.org/presentationml/2006/ole">
            <p:oleObj spid="_x0000_s1165313" r:id="rId3" imgW="2514600" imgH="431800" progId="">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31747" name="Rectangle 3"/>
          <p:cNvSpPr>
            <a:spLocks noGrp="1" noChangeArrowheads="1"/>
          </p:cNvSpPr>
          <p:nvPr>
            <p:ph idx="1"/>
          </p:nvPr>
        </p:nvSpPr>
        <p:spPr/>
        <p:txBody>
          <a:bodyPr/>
          <a:lstStyle/>
          <a:p>
            <a:r>
              <a:rPr lang="zh-CN" altLang="en-US" sz="2800" dirty="0"/>
              <a:t>由于真实情况下，对于每个查询，无法事先得到相关文档集和不相关文档集，所以无法使用理想情况下的公式计算，因此必须进行估计</a:t>
            </a:r>
          </a:p>
          <a:p>
            <a:r>
              <a:rPr lang="zh-CN" altLang="en-US" sz="2800" dirty="0"/>
              <a:t>有多种估计方法</a:t>
            </a:r>
          </a:p>
          <a:p>
            <a:pPr lvl="1"/>
            <a:r>
              <a:rPr lang="zh-CN" altLang="en-US" sz="2400" dirty="0"/>
              <a:t>初始检索：第一次检索之前的估计</a:t>
            </a:r>
          </a:p>
          <a:p>
            <a:pPr lvl="1"/>
            <a:r>
              <a:rPr lang="zh-CN" altLang="en-US" sz="2400" dirty="0"/>
              <a:t>基于检索结果：根据上次检索的结果进行估计</a:t>
            </a:r>
          </a:p>
          <a:p>
            <a:endParaRPr lang="en-US" altLang="zh-CN" sz="2800" dirty="0"/>
          </a:p>
        </p:txBody>
      </p:sp>
      <p:sp>
        <p:nvSpPr>
          <p:cNvPr id="6" name="灯片编号占位符 5"/>
          <p:cNvSpPr>
            <a:spLocks noGrp="1"/>
          </p:cNvSpPr>
          <p:nvPr>
            <p:ph type="sldNum" sz="quarter" idx="12"/>
          </p:nvPr>
        </p:nvSpPr>
        <p:spPr/>
        <p:txBody>
          <a:bodyPr/>
          <a:lstStyle/>
          <a:p>
            <a:fld id="{547AE9D4-A510-467D-A53E-C6B813726641}" type="slidenum">
              <a:rPr lang="en-US" altLang="zh-CN"/>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12" name="灯片编号占位符 6"/>
          <p:cNvSpPr>
            <a:spLocks noGrp="1"/>
          </p:cNvSpPr>
          <p:nvPr>
            <p:ph type="sldNum" sz="quarter" idx="12"/>
          </p:nvPr>
        </p:nvSpPr>
        <p:spPr/>
        <p:txBody>
          <a:bodyPr/>
          <a:lstStyle/>
          <a:p>
            <a:fld id="{46D4D0E9-47B2-425C-A46E-953078050C9B}" type="slidenum">
              <a:rPr lang="en-US" altLang="zh-CN"/>
              <a:pPr/>
              <a:t>48</a:t>
            </a:fld>
            <a:endParaRPr lang="en-US" altLang="zh-CN"/>
          </a:p>
        </p:txBody>
      </p:sp>
      <p:sp>
        <p:nvSpPr>
          <p:cNvPr id="175111" name="Text Box 7"/>
          <p:cNvSpPr txBox="1">
            <a:spLocks noChangeArrowheads="1"/>
          </p:cNvSpPr>
          <p:nvPr/>
        </p:nvSpPr>
        <p:spPr bwMode="auto">
          <a:xfrm>
            <a:off x="5076081" y="5667648"/>
            <a:ext cx="576262" cy="336550"/>
          </a:xfrm>
          <a:prstGeom prst="rect">
            <a:avLst/>
          </a:prstGeom>
          <a:noFill/>
          <a:ln w="9525">
            <a:noFill/>
            <a:miter lim="800000"/>
            <a:headEnd/>
            <a:tailEnd/>
          </a:ln>
          <a:effectLst/>
        </p:spPr>
        <p:txBody>
          <a:bodyPr>
            <a:spAutoFit/>
          </a:bodyPr>
          <a:lstStyle/>
          <a:p>
            <a:pPr>
              <a:spcBef>
                <a:spcPct val="50000"/>
              </a:spcBef>
            </a:pPr>
            <a:r>
              <a:rPr lang="en-US" altLang="zh-CN" sz="1600" i="1" dirty="0">
                <a:latin typeface="Times New Roman" pitchFamily="18" charset="0"/>
                <a:ea typeface="黑体" pitchFamily="49" charset="-122"/>
              </a:rPr>
              <a:t>IDF</a:t>
            </a:r>
          </a:p>
        </p:txBody>
      </p:sp>
      <p:sp>
        <p:nvSpPr>
          <p:cNvPr id="175113" name="Text Box 9"/>
          <p:cNvSpPr txBox="1">
            <a:spLocks noChangeArrowheads="1"/>
          </p:cNvSpPr>
          <p:nvPr/>
        </p:nvSpPr>
        <p:spPr bwMode="auto">
          <a:xfrm>
            <a:off x="1547664" y="5949280"/>
            <a:ext cx="6265862" cy="64135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因此，</a:t>
            </a:r>
            <a:r>
              <a:rPr lang="en-US" altLang="zh-CN" sz="1800" dirty="0">
                <a:solidFill>
                  <a:schemeClr val="hlink"/>
                </a:solidFill>
                <a:latin typeface="Times New Roman" pitchFamily="18" charset="0"/>
                <a:ea typeface="黑体" pitchFamily="49" charset="-122"/>
              </a:rPr>
              <a:t>BIM</a:t>
            </a:r>
            <a:r>
              <a:rPr lang="zh-CN" altLang="en-US" sz="1800" dirty="0">
                <a:solidFill>
                  <a:schemeClr val="hlink"/>
                </a:solidFill>
                <a:latin typeface="Times New Roman" pitchFamily="18" charset="0"/>
                <a:ea typeface="黑体" pitchFamily="49" charset="-122"/>
              </a:rPr>
              <a:t>在初始假设情况下，其检索公式实际上相当于对所有同时出现在</a:t>
            </a:r>
            <a:r>
              <a:rPr lang="en-US" altLang="zh-CN" sz="1800" i="1" dirty="0">
                <a:solidFill>
                  <a:schemeClr val="hlink"/>
                </a:solidFill>
                <a:latin typeface="Times New Roman" pitchFamily="18" charset="0"/>
                <a:ea typeface="黑体" pitchFamily="49" charset="-122"/>
              </a:rPr>
              <a:t>q</a:t>
            </a:r>
            <a:r>
              <a:rPr lang="zh-CN" altLang="en-US" sz="1800" dirty="0">
                <a:solidFill>
                  <a:schemeClr val="hlink"/>
                </a:solidFill>
                <a:latin typeface="Times New Roman" pitchFamily="18" charset="0"/>
                <a:ea typeface="黑体" pitchFamily="49" charset="-122"/>
              </a:rPr>
              <a:t>和</a:t>
            </a:r>
            <a:r>
              <a:rPr lang="en-US" altLang="zh-CN" sz="1800" i="1" dirty="0">
                <a:solidFill>
                  <a:schemeClr val="hlink"/>
                </a:solidFill>
                <a:latin typeface="Times New Roman" pitchFamily="18" charset="0"/>
                <a:ea typeface="黑体" pitchFamily="49" charset="-122"/>
              </a:rPr>
              <a:t>d</a:t>
            </a:r>
            <a:r>
              <a:rPr lang="zh-CN" altLang="en-US" sz="1800" dirty="0">
                <a:solidFill>
                  <a:schemeClr val="hlink"/>
                </a:solidFill>
                <a:latin typeface="Times New Roman" pitchFamily="18" charset="0"/>
                <a:ea typeface="黑体" pitchFamily="49" charset="-122"/>
              </a:rPr>
              <a:t>中</a:t>
            </a:r>
            <a:r>
              <a:rPr lang="zh-CN" altLang="en-US" sz="1800" dirty="0" smtClean="0">
                <a:solidFill>
                  <a:schemeClr val="hlink"/>
                </a:solidFill>
                <a:latin typeface="Times New Roman" pitchFamily="18" charset="0"/>
                <a:ea typeface="黑体" pitchFamily="49" charset="-122"/>
              </a:rPr>
              <a:t>的词项的</a:t>
            </a:r>
            <a:r>
              <a:rPr lang="en-US" altLang="zh-CN" sz="1800" dirty="0">
                <a:solidFill>
                  <a:schemeClr val="hlink"/>
                </a:solidFill>
                <a:latin typeface="Times New Roman" pitchFamily="18" charset="0"/>
                <a:ea typeface="黑体" pitchFamily="49" charset="-122"/>
              </a:rPr>
              <a:t>IDF</a:t>
            </a:r>
            <a:r>
              <a:rPr lang="zh-CN" altLang="en-US" sz="1800" dirty="0">
                <a:solidFill>
                  <a:schemeClr val="hlink"/>
                </a:solidFill>
                <a:latin typeface="Times New Roman" pitchFamily="18" charset="0"/>
                <a:ea typeface="黑体" pitchFamily="49" charset="-122"/>
              </a:rPr>
              <a:t>的求和</a:t>
            </a:r>
          </a:p>
        </p:txBody>
      </p:sp>
      <p:graphicFrame>
        <p:nvGraphicFramePr>
          <p:cNvPr id="10" name="对象 9"/>
          <p:cNvGraphicFramePr>
            <a:graphicFrameLocks noChangeAspect="1"/>
          </p:cNvGraphicFramePr>
          <p:nvPr/>
        </p:nvGraphicFramePr>
        <p:xfrm>
          <a:off x="3131840" y="3068959"/>
          <a:ext cx="4680520" cy="2730937"/>
        </p:xfrm>
        <a:graphic>
          <a:graphicData uri="http://schemas.openxmlformats.org/presentationml/2006/ole">
            <p:oleObj spid="_x0000_s1082371" name="公式" r:id="rId4" imgW="2361960" imgH="1549080" progId="Equation.3">
              <p:embed/>
            </p:oleObj>
          </a:graphicData>
        </a:graphic>
      </p:graphicFrame>
      <p:sp>
        <p:nvSpPr>
          <p:cNvPr id="11" name="内容占位符 10"/>
          <p:cNvSpPr>
            <a:spLocks noGrp="1"/>
          </p:cNvSpPr>
          <p:nvPr>
            <p:ph idx="1"/>
          </p:nvPr>
        </p:nvSpPr>
        <p:spPr>
          <a:xfrm>
            <a:off x="611560" y="1556792"/>
            <a:ext cx="8229600" cy="4953000"/>
          </a:xfrm>
        </p:spPr>
        <p:txBody>
          <a:bodyPr/>
          <a:lstStyle/>
          <a:p>
            <a:r>
              <a:rPr lang="zh-CN" altLang="en-US" dirty="0" smtClean="0"/>
              <a:t>初始情况：检索初始并没有相关和不相关文档集合，此时可以进行假设： </a:t>
            </a:r>
            <a:r>
              <a:rPr lang="en-US" altLang="zh-CN" i="1" dirty="0" smtClean="0"/>
              <a:t>p</a:t>
            </a:r>
            <a:r>
              <a:rPr lang="en-US" altLang="zh-CN" i="1" baseline="-25000" dirty="0" smtClean="0"/>
              <a:t>i</a:t>
            </a:r>
            <a:r>
              <a:rPr lang="zh-CN" altLang="en-US" dirty="0" smtClean="0"/>
              <a:t>是常数， </a:t>
            </a:r>
            <a:r>
              <a:rPr lang="en-US" altLang="zh-CN" i="1" dirty="0" err="1" smtClean="0"/>
              <a:t>q</a:t>
            </a:r>
            <a:r>
              <a:rPr lang="en-US" altLang="zh-CN" i="1" baseline="-25000" dirty="0" err="1" smtClean="0"/>
              <a:t>i</a:t>
            </a:r>
            <a:r>
              <a:rPr lang="zh-CN" altLang="en-US" dirty="0" smtClean="0"/>
              <a:t>近似等于</a:t>
            </a:r>
            <a:r>
              <a:rPr lang="en-US" altLang="zh-CN" dirty="0" smtClean="0"/>
              <a:t>term </a:t>
            </a:r>
            <a:r>
              <a:rPr lang="en-US" altLang="zh-CN" i="1" dirty="0" err="1" smtClean="0"/>
              <a:t>i</a:t>
            </a:r>
            <a:r>
              <a:rPr lang="zh-CN" altLang="en-US" dirty="0" smtClean="0"/>
              <a:t>在所有文档集合中的分布</a:t>
            </a:r>
            <a:r>
              <a:rPr lang="en-US" altLang="zh-CN" dirty="0" smtClean="0"/>
              <a:t>(</a:t>
            </a:r>
            <a:r>
              <a:rPr lang="zh-CN" altLang="en-US" dirty="0" smtClean="0"/>
              <a:t>假定相关文档很少，</a:t>
            </a:r>
            <a:r>
              <a:rPr lang="en-US" altLang="zh-CN" i="1" dirty="0" err="1" smtClean="0"/>
              <a:t>R</a:t>
            </a:r>
            <a:r>
              <a:rPr lang="en-US" altLang="zh-CN" i="1" baseline="-25000" dirty="0" err="1" smtClean="0"/>
              <a:t>i</a:t>
            </a:r>
            <a:r>
              <a:rPr lang="en-US" altLang="zh-CN" dirty="0" smtClean="0"/>
              <a:t>=</a:t>
            </a:r>
            <a:r>
              <a:rPr lang="en-US" altLang="zh-CN" i="1" dirty="0" err="1" smtClean="0"/>
              <a:t>r</a:t>
            </a:r>
            <a:r>
              <a:rPr lang="en-US" altLang="zh-CN" i="1" baseline="-25000" dirty="0" err="1" smtClean="0"/>
              <a:t>i</a:t>
            </a:r>
            <a:r>
              <a:rPr lang="en-US" altLang="zh-CN" dirty="0" smtClean="0"/>
              <a:t>=0)</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blinds(horizontal)">
                                      <p:cBhvr>
                                        <p:cTn id="7" dur="500"/>
                                        <p:tgtEl>
                                          <p:spTgt spid="1751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3"/>
                                        </p:tgtEl>
                                        <p:attrNameLst>
                                          <p:attrName>style.visibility</p:attrName>
                                        </p:attrNameLst>
                                      </p:cBhvr>
                                      <p:to>
                                        <p:strVal val="visible"/>
                                      </p:to>
                                    </p:set>
                                    <p:animEffect transition="in" filter="blinds(horizontal)">
                                      <p:cBhvr>
                                        <p:cTn id="12"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p:bldP spid="1751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0" name="Rectangle 8"/>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77156" name="Object 4"/>
          <p:cNvGraphicFramePr>
            <a:graphicFrameLocks noChangeAspect="1"/>
          </p:cNvGraphicFramePr>
          <p:nvPr>
            <p:ph idx="1"/>
          </p:nvPr>
        </p:nvGraphicFramePr>
        <p:xfrm>
          <a:off x="1403648" y="4797152"/>
          <a:ext cx="1363712" cy="1558528"/>
        </p:xfrm>
        <a:graphic>
          <a:graphicData uri="http://schemas.openxmlformats.org/presentationml/2006/ole">
            <p:oleObj spid="_x0000_s1083394" name="Equation" r:id="rId4" imgW="711000" imgH="812520" progId="">
              <p:embed/>
            </p:oleObj>
          </a:graphicData>
        </a:graphic>
      </p:graphicFrame>
      <p:sp>
        <p:nvSpPr>
          <p:cNvPr id="11" name="灯片编号占位符 7"/>
          <p:cNvSpPr>
            <a:spLocks noGrp="1"/>
          </p:cNvSpPr>
          <p:nvPr>
            <p:ph type="sldNum" sz="quarter" idx="12"/>
          </p:nvPr>
        </p:nvSpPr>
        <p:spPr/>
        <p:txBody>
          <a:bodyPr/>
          <a:lstStyle/>
          <a:p>
            <a:fld id="{8595596C-E2CF-428F-8CAF-38B5DAC81165}" type="slidenum">
              <a:rPr lang="en-US" altLang="zh-CN"/>
              <a:pPr/>
              <a:t>49</a:t>
            </a:fld>
            <a:endParaRPr lang="en-US" altLang="zh-CN"/>
          </a:p>
        </p:txBody>
      </p:sp>
      <p:sp>
        <p:nvSpPr>
          <p:cNvPr id="177155" name="Rectangle 3"/>
          <p:cNvSpPr>
            <a:spLocks noGrp="1" noChangeArrowheads="1"/>
          </p:cNvSpPr>
          <p:nvPr>
            <p:ph type="body" sz="half" idx="4294967295"/>
          </p:nvPr>
        </p:nvSpPr>
        <p:spPr>
          <a:xfrm>
            <a:off x="539553" y="1700808"/>
            <a:ext cx="7848871" cy="4320479"/>
          </a:xfrm>
        </p:spPr>
        <p:txBody>
          <a:bodyPr/>
          <a:lstStyle/>
          <a:p>
            <a:r>
              <a:rPr lang="zh-CN" altLang="en-US" sz="2800" dirty="0">
                <a:latin typeface="Times New Roman" pitchFamily="18" charset="0"/>
              </a:rPr>
              <a:t>基于前面的检索结果：假定检索出的结果集合</a:t>
            </a:r>
            <a:r>
              <a:rPr lang="en-US" altLang="zh-CN" sz="2800" i="1" dirty="0">
                <a:latin typeface="Times New Roman" pitchFamily="18" charset="0"/>
              </a:rPr>
              <a:t>V</a:t>
            </a:r>
            <a:r>
              <a:rPr lang="en-US" altLang="zh-CN" sz="2800" dirty="0">
                <a:latin typeface="Times New Roman" pitchFamily="18" charset="0"/>
              </a:rPr>
              <a:t>(</a:t>
            </a:r>
            <a:r>
              <a:rPr lang="zh-CN" altLang="en-US" sz="2800" dirty="0">
                <a:latin typeface="Times New Roman" pitchFamily="18" charset="0"/>
              </a:rPr>
              <a:t>可以把</a:t>
            </a:r>
            <a:r>
              <a:rPr lang="en-US" altLang="zh-CN" sz="2800" i="1" dirty="0">
                <a:latin typeface="Times New Roman" pitchFamily="18" charset="0"/>
              </a:rPr>
              <a:t>V</a:t>
            </a:r>
            <a:r>
              <a:rPr lang="zh-CN" altLang="en-US" sz="2800" dirty="0">
                <a:latin typeface="Times New Roman" pitchFamily="18" charset="0"/>
              </a:rPr>
              <a:t>看成全部的相关文档结合</a:t>
            </a:r>
            <a:r>
              <a:rPr lang="en-US" altLang="zh-CN" sz="2800" dirty="0">
                <a:latin typeface="Times New Roman" pitchFamily="18" charset="0"/>
              </a:rPr>
              <a:t>)</a:t>
            </a:r>
            <a:r>
              <a:rPr lang="zh-CN" altLang="en-US" sz="2800" dirty="0">
                <a:latin typeface="Times New Roman" pitchFamily="18" charset="0"/>
              </a:rPr>
              <a:t>，其中集合</a:t>
            </a:r>
            <a:r>
              <a:rPr lang="en-US" altLang="zh-CN" sz="2800" i="1" dirty="0">
                <a:latin typeface="Times New Roman" pitchFamily="18" charset="0"/>
              </a:rPr>
              <a:t>V</a:t>
            </a:r>
            <a:r>
              <a:rPr lang="en-US" altLang="zh-CN" sz="2800" i="1" baseline="-25000" dirty="0">
                <a:latin typeface="Times New Roman" pitchFamily="18" charset="0"/>
              </a:rPr>
              <a:t>i</a:t>
            </a:r>
            <a:r>
              <a:rPr lang="zh-CN" altLang="en-US" sz="2800" dirty="0">
                <a:latin typeface="Times New Roman" pitchFamily="18" charset="0"/>
              </a:rPr>
              <a:t>包含</a:t>
            </a:r>
            <a:r>
              <a:rPr lang="en-US" altLang="zh-CN" sz="2800" dirty="0">
                <a:latin typeface="Times New Roman" pitchFamily="18" charset="0"/>
              </a:rPr>
              <a:t>term </a:t>
            </a:r>
            <a:r>
              <a:rPr lang="en-US" altLang="zh-CN" sz="2800" i="1" dirty="0" err="1">
                <a:latin typeface="Times New Roman" pitchFamily="18" charset="0"/>
              </a:rPr>
              <a:t>i</a:t>
            </a:r>
            <a:r>
              <a:rPr lang="zh-CN" altLang="en-US" sz="2800" dirty="0">
                <a:latin typeface="Times New Roman" pitchFamily="18" charset="0"/>
              </a:rPr>
              <a:t>，则可以进一步进行计</a:t>
            </a:r>
            <a:r>
              <a:rPr lang="zh-CN" altLang="en-US" sz="2800" dirty="0" smtClean="0">
                <a:latin typeface="Times New Roman" pitchFamily="18" charset="0"/>
              </a:rPr>
              <a:t>算</a:t>
            </a:r>
            <a:endParaRPr lang="zh-CN" altLang="en-US" sz="2800" dirty="0">
              <a:latin typeface="Times New Roman" pitchFamily="18" charset="0"/>
            </a:endParaRPr>
          </a:p>
          <a:p>
            <a:r>
              <a:rPr lang="zh-CN" altLang="en-US" sz="2800" dirty="0">
                <a:latin typeface="Times New Roman" pitchFamily="18" charset="0"/>
              </a:rPr>
              <a:t>避免较小的</a:t>
            </a:r>
            <a:r>
              <a:rPr lang="en-US" altLang="zh-CN" sz="2800" i="1" dirty="0">
                <a:latin typeface="Times New Roman" pitchFamily="18" charset="0"/>
              </a:rPr>
              <a:t>V</a:t>
            </a:r>
            <a:r>
              <a:rPr lang="zh-CN" altLang="en-US" sz="2800" dirty="0">
                <a:latin typeface="Times New Roman" pitchFamily="18" charset="0"/>
              </a:rPr>
              <a:t>和</a:t>
            </a:r>
            <a:r>
              <a:rPr lang="en-US" altLang="zh-CN" sz="2800" i="1" dirty="0">
                <a:latin typeface="Times New Roman" pitchFamily="18" charset="0"/>
              </a:rPr>
              <a:t>V</a:t>
            </a:r>
            <a:r>
              <a:rPr lang="en-US" altLang="zh-CN" sz="2800" i="1" baseline="-25000" dirty="0">
                <a:latin typeface="Times New Roman" pitchFamily="18" charset="0"/>
              </a:rPr>
              <a:t>i</a:t>
            </a:r>
            <a:r>
              <a:rPr lang="zh-CN" altLang="en-US" sz="2800" dirty="0">
                <a:latin typeface="Times New Roman" pitchFamily="18" charset="0"/>
              </a:rPr>
              <a:t>集</a:t>
            </a:r>
            <a:r>
              <a:rPr lang="zh-CN" altLang="en-US" sz="2800" dirty="0" smtClean="0">
                <a:latin typeface="Times New Roman" pitchFamily="18" charset="0"/>
              </a:rPr>
              <a:t>合，加入常</a:t>
            </a:r>
            <a:r>
              <a:rPr lang="zh-CN" altLang="en-US" sz="2800" dirty="0">
                <a:latin typeface="Times New Roman" pitchFamily="18" charset="0"/>
              </a:rPr>
              <a:t>数或非常数平滑因子</a:t>
            </a:r>
            <a:r>
              <a:rPr lang="en-US" altLang="zh-CN" sz="2800" dirty="0">
                <a:latin typeface="Times New Roman" pitchFamily="18" charset="0"/>
              </a:rPr>
              <a:t>(</a:t>
            </a:r>
            <a:r>
              <a:rPr lang="zh-CN" altLang="en-US" sz="2800" dirty="0">
                <a:latin typeface="Times New Roman" pitchFamily="18" charset="0"/>
              </a:rPr>
              <a:t>以下用</a:t>
            </a:r>
            <a:r>
              <a:rPr lang="en-US" altLang="zh-CN" sz="2800" i="1" dirty="0">
                <a:latin typeface="Times New Roman" pitchFamily="18" charset="0"/>
              </a:rPr>
              <a:t>V</a:t>
            </a:r>
            <a:r>
              <a:rPr lang="zh-CN" altLang="en-US" sz="2800" dirty="0">
                <a:latin typeface="Times New Roman" pitchFamily="18" charset="0"/>
              </a:rPr>
              <a:t>和</a:t>
            </a:r>
            <a:r>
              <a:rPr lang="en-US" altLang="zh-CN" sz="2800" i="1" dirty="0">
                <a:latin typeface="Times New Roman" pitchFamily="18" charset="0"/>
              </a:rPr>
              <a:t>V</a:t>
            </a:r>
            <a:r>
              <a:rPr lang="en-US" altLang="zh-CN" sz="2800" i="1" baseline="-25000" dirty="0">
                <a:latin typeface="Times New Roman" pitchFamily="18" charset="0"/>
              </a:rPr>
              <a:t>i</a:t>
            </a:r>
            <a:r>
              <a:rPr lang="zh-CN" altLang="en-US" sz="2800" dirty="0">
                <a:latin typeface="Times New Roman" pitchFamily="18" charset="0"/>
              </a:rPr>
              <a:t>表示同名集合的大小</a:t>
            </a:r>
            <a:r>
              <a:rPr lang="en-US" altLang="zh-CN" sz="2800" dirty="0">
                <a:latin typeface="Times New Roman" pitchFamily="18" charset="0"/>
              </a:rPr>
              <a:t>)</a:t>
            </a:r>
          </a:p>
        </p:txBody>
      </p:sp>
      <p:graphicFrame>
        <p:nvGraphicFramePr>
          <p:cNvPr id="177159" name="Object 7"/>
          <p:cNvGraphicFramePr>
            <a:graphicFrameLocks noChangeAspect="1"/>
          </p:cNvGraphicFramePr>
          <p:nvPr>
            <p:ph sz="quarter" idx="4294967295"/>
          </p:nvPr>
        </p:nvGraphicFramePr>
        <p:xfrm>
          <a:off x="3563888" y="4725144"/>
          <a:ext cx="1935204" cy="1512168"/>
        </p:xfrm>
        <a:graphic>
          <a:graphicData uri="http://schemas.openxmlformats.org/presentationml/2006/ole">
            <p:oleObj spid="_x0000_s1083395" name="Equation" r:id="rId5" imgW="1041120" imgH="812520" progId="">
              <p:embed/>
            </p:oleObj>
          </a:graphicData>
        </a:graphic>
      </p:graphicFrame>
      <p:graphicFrame>
        <p:nvGraphicFramePr>
          <p:cNvPr id="177162" name="Object 10"/>
          <p:cNvGraphicFramePr>
            <a:graphicFrameLocks noChangeAspect="1"/>
          </p:cNvGraphicFramePr>
          <p:nvPr/>
        </p:nvGraphicFramePr>
        <p:xfrm>
          <a:off x="6300788" y="4292600"/>
          <a:ext cx="1769520" cy="2016720"/>
        </p:xfrm>
        <a:graphic>
          <a:graphicData uri="http://schemas.openxmlformats.org/presentationml/2006/ole">
            <p:oleObj spid="_x0000_s1083396" name="Equation" r:id="rId6" imgW="1002960" imgH="1143000" progId="">
              <p:embed/>
            </p:oleObj>
          </a:graphicData>
        </a:graphic>
      </p:graphicFrame>
      <p:sp>
        <p:nvSpPr>
          <p:cNvPr id="177163" name="AutoShape 11"/>
          <p:cNvSpPr>
            <a:spLocks noChangeArrowheads="1"/>
          </p:cNvSpPr>
          <p:nvPr/>
        </p:nvSpPr>
        <p:spPr bwMode="auto">
          <a:xfrm>
            <a:off x="3059113" y="5300663"/>
            <a:ext cx="288925" cy="144462"/>
          </a:xfrm>
          <a:prstGeom prst="rightArrow">
            <a:avLst>
              <a:gd name="adj1" fmla="val 50000"/>
              <a:gd name="adj2" fmla="val 50000"/>
            </a:avLst>
          </a:prstGeom>
          <a:solidFill>
            <a:schemeClr val="hlink"/>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77164" name="AutoShape 12"/>
          <p:cNvSpPr>
            <a:spLocks noChangeArrowheads="1"/>
          </p:cNvSpPr>
          <p:nvPr/>
        </p:nvSpPr>
        <p:spPr bwMode="auto">
          <a:xfrm>
            <a:off x="5580063" y="5229225"/>
            <a:ext cx="288925" cy="144463"/>
          </a:xfrm>
          <a:prstGeom prst="rightArrow">
            <a:avLst>
              <a:gd name="adj1" fmla="val 50000"/>
              <a:gd name="adj2" fmla="val 50000"/>
            </a:avLst>
          </a:prstGeom>
          <a:solidFill>
            <a:schemeClr val="hlink"/>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ea typeface="黑体" pitchFamily="49" charset="-122"/>
                <a:cs typeface="Times New Roman" pitchFamily="16" charset="0"/>
              </a:rPr>
              <a:t>XML </a:t>
            </a:r>
            <a:r>
              <a:rPr lang="zh-CN" altLang="en-US" sz="4000" dirty="0" smtClean="0">
                <a:solidFill>
                  <a:srgbClr val="000000"/>
                </a:solidFill>
                <a:latin typeface="Calibri" charset="0"/>
                <a:ea typeface="黑体" pitchFamily="49" charset="-122"/>
                <a:cs typeface="Times New Roman" pitchFamily="16" charset="0"/>
              </a:rPr>
              <a:t>文档</a:t>
            </a:r>
            <a:endParaRPr lang="en-US" sz="4000"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985093" name="Picture 5"/>
          <p:cNvPicPr>
            <a:picLocks noChangeAspect="1" noChangeArrowheads="1"/>
          </p:cNvPicPr>
          <p:nvPr/>
        </p:nvPicPr>
        <p:blipFill>
          <a:blip r:embed="rId3" cstate="print"/>
          <a:srcRect/>
          <a:stretch>
            <a:fillRect/>
          </a:stretch>
        </p:blipFill>
        <p:spPr bwMode="auto">
          <a:xfrm>
            <a:off x="3131840" y="548680"/>
            <a:ext cx="5162698" cy="604806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模型小结</a:t>
            </a:r>
          </a:p>
        </p:txBody>
      </p:sp>
      <p:sp>
        <p:nvSpPr>
          <p:cNvPr id="355331" name="Rectangle 3"/>
          <p:cNvSpPr>
            <a:spLocks noGrp="1" noChangeArrowheads="1"/>
          </p:cNvSpPr>
          <p:nvPr>
            <p:ph idx="1"/>
          </p:nvPr>
        </p:nvSpPr>
        <p:spPr/>
        <p:txBody>
          <a:bodyPr/>
          <a:lstStyle/>
          <a:p>
            <a:pPr>
              <a:lnSpc>
                <a:spcPct val="90000"/>
              </a:lnSpc>
            </a:pPr>
            <a:r>
              <a:rPr lang="zh-CN" altLang="en-US" sz="3200" dirty="0">
                <a:latin typeface="Times New Roman" pitchFamily="18" charset="0"/>
              </a:rPr>
              <a:t>小结</a:t>
            </a:r>
            <a:r>
              <a:rPr lang="en-US" altLang="zh-CN" sz="3200" dirty="0">
                <a:latin typeface="Times New Roman" pitchFamily="18" charset="0"/>
              </a:rPr>
              <a:t>BIM</a:t>
            </a:r>
            <a:r>
              <a:rPr lang="zh-CN" altLang="en-US" sz="3200" dirty="0">
                <a:latin typeface="Times New Roman" pitchFamily="18" charset="0"/>
              </a:rPr>
              <a:t>计算过程：目标是求排序函数 </a:t>
            </a:r>
            <a:r>
              <a:rPr lang="en-US" altLang="zh-CN" sz="3200" i="1" dirty="0">
                <a:latin typeface="Times New Roman" pitchFamily="18" charset="0"/>
              </a:rPr>
              <a:t>P</a:t>
            </a:r>
            <a:r>
              <a:rPr lang="en-US" altLang="zh-CN" sz="3200" dirty="0">
                <a:latin typeface="Times New Roman" pitchFamily="18" charset="0"/>
              </a:rPr>
              <a:t>(</a:t>
            </a:r>
            <a:r>
              <a:rPr lang="en-US" altLang="zh-CN" sz="3200" i="1" dirty="0">
                <a:latin typeface="Times New Roman" pitchFamily="18" charset="0"/>
              </a:rPr>
              <a:t>D</a:t>
            </a:r>
            <a:r>
              <a:rPr lang="en-US" altLang="zh-CN" sz="3200" dirty="0">
                <a:latin typeface="Times New Roman" pitchFamily="18" charset="0"/>
              </a:rPr>
              <a:t>|</a:t>
            </a:r>
            <a:r>
              <a:rPr lang="en-US" altLang="zh-CN" sz="3200" i="1" dirty="0">
                <a:latin typeface="Times New Roman" pitchFamily="18" charset="0"/>
              </a:rPr>
              <a:t>R</a:t>
            </a:r>
            <a:r>
              <a:rPr lang="en-US" altLang="zh-CN" sz="3200" dirty="0">
                <a:latin typeface="Times New Roman" pitchFamily="18" charset="0"/>
              </a:rPr>
              <a:t>=1)/</a:t>
            </a:r>
            <a:r>
              <a:rPr lang="en-US" altLang="zh-CN" sz="3200" i="1" dirty="0">
                <a:latin typeface="Times New Roman" pitchFamily="18" charset="0"/>
              </a:rPr>
              <a:t>P</a:t>
            </a:r>
            <a:r>
              <a:rPr lang="en-US" altLang="zh-CN" sz="3200" dirty="0">
                <a:latin typeface="Times New Roman" pitchFamily="18" charset="0"/>
              </a:rPr>
              <a:t>(</a:t>
            </a:r>
            <a:r>
              <a:rPr lang="en-US" altLang="zh-CN" sz="3200" i="1" dirty="0">
                <a:latin typeface="Times New Roman" pitchFamily="18" charset="0"/>
              </a:rPr>
              <a:t>D</a:t>
            </a:r>
            <a:r>
              <a:rPr lang="en-US" altLang="zh-CN" sz="3200" dirty="0">
                <a:latin typeface="Times New Roman" pitchFamily="18" charset="0"/>
              </a:rPr>
              <a:t>|</a:t>
            </a:r>
            <a:r>
              <a:rPr lang="en-US" altLang="zh-CN" sz="3200" i="1" dirty="0">
                <a:latin typeface="Times New Roman" pitchFamily="18" charset="0"/>
              </a:rPr>
              <a:t>R</a:t>
            </a:r>
            <a:r>
              <a:rPr lang="en-US" altLang="zh-CN" sz="3200" dirty="0">
                <a:latin typeface="Times New Roman" pitchFamily="18" charset="0"/>
              </a:rPr>
              <a:t>=0)</a:t>
            </a:r>
          </a:p>
          <a:p>
            <a:pPr lvl="1">
              <a:lnSpc>
                <a:spcPct val="90000"/>
              </a:lnSpc>
            </a:pPr>
            <a:r>
              <a:rPr lang="zh-CN" altLang="en-US" sz="2800" dirty="0">
                <a:latin typeface="Times New Roman" pitchFamily="18" charset="0"/>
              </a:rPr>
              <a:t>首先估计或计算每个</a:t>
            </a:r>
            <a:r>
              <a:rPr lang="en-US" altLang="zh-CN" sz="2800" dirty="0">
                <a:latin typeface="Times New Roman" pitchFamily="18" charset="0"/>
              </a:rPr>
              <a:t>term</a:t>
            </a:r>
            <a:r>
              <a:rPr lang="zh-CN" altLang="en-US" sz="2800" dirty="0">
                <a:latin typeface="Times New Roman" pitchFamily="18" charset="0"/>
              </a:rPr>
              <a:t>分别在相关文档和不相关文档中的出现概率</a:t>
            </a:r>
            <a:r>
              <a:rPr lang="en-US" altLang="zh-CN" sz="2800" i="1" dirty="0">
                <a:latin typeface="Times New Roman" pitchFamily="18" charset="0"/>
              </a:rPr>
              <a:t>p</a:t>
            </a:r>
            <a:r>
              <a:rPr lang="en-US" altLang="zh-CN" sz="2800" i="1" baseline="-25000" dirty="0">
                <a:latin typeface="Times New Roman" pitchFamily="18" charset="0"/>
              </a:rPr>
              <a:t>i</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t</a:t>
            </a:r>
            <a:r>
              <a:rPr lang="en-US" altLang="zh-CN" sz="2800" dirty="0" err="1">
                <a:latin typeface="Times New Roman" pitchFamily="18" charset="0"/>
              </a:rPr>
              <a:t>|</a:t>
            </a:r>
            <a:r>
              <a:rPr lang="en-US" altLang="zh-CN" sz="2800" i="1" dirty="0" err="1">
                <a:latin typeface="Times New Roman" pitchFamily="18" charset="0"/>
              </a:rPr>
              <a:t>R</a:t>
            </a:r>
            <a:r>
              <a:rPr lang="en-US" altLang="zh-CN" sz="2800" dirty="0">
                <a:latin typeface="Times New Roman" pitchFamily="18" charset="0"/>
              </a:rPr>
              <a:t>=1)</a:t>
            </a:r>
            <a:r>
              <a:rPr lang="zh-CN" altLang="en-US" sz="2800" dirty="0">
                <a:latin typeface="Times New Roman" pitchFamily="18" charset="0"/>
              </a:rPr>
              <a:t>及</a:t>
            </a:r>
            <a:r>
              <a:rPr lang="en-US" altLang="zh-CN" sz="2800" i="1" dirty="0" err="1">
                <a:latin typeface="Times New Roman" pitchFamily="18" charset="0"/>
              </a:rPr>
              <a:t>q</a:t>
            </a:r>
            <a:r>
              <a:rPr lang="en-US" altLang="zh-CN" sz="2800" i="1" baseline="-25000" dirty="0" err="1">
                <a:latin typeface="Times New Roman" pitchFamily="18" charset="0"/>
              </a:rPr>
              <a:t>i</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t</a:t>
            </a:r>
            <a:r>
              <a:rPr lang="en-US" altLang="zh-CN" sz="2800" dirty="0" err="1">
                <a:latin typeface="Times New Roman" pitchFamily="18" charset="0"/>
              </a:rPr>
              <a:t>|</a:t>
            </a:r>
            <a:r>
              <a:rPr lang="en-US" altLang="zh-CN" sz="2800" i="1" dirty="0" err="1">
                <a:latin typeface="Times New Roman" pitchFamily="18" charset="0"/>
              </a:rPr>
              <a:t>R</a:t>
            </a:r>
            <a:r>
              <a:rPr lang="en-US" altLang="zh-CN" sz="2800" dirty="0">
                <a:latin typeface="Times New Roman" pitchFamily="18" charset="0"/>
              </a:rPr>
              <a:t>=0)</a:t>
            </a:r>
          </a:p>
          <a:p>
            <a:pPr lvl="1">
              <a:lnSpc>
                <a:spcPct val="90000"/>
              </a:lnSpc>
            </a:pPr>
            <a:endParaRPr lang="en-US" altLang="zh-CN" sz="2800" dirty="0" smtClean="0">
              <a:latin typeface="Times New Roman" pitchFamily="18" charset="0"/>
            </a:endParaRPr>
          </a:p>
          <a:p>
            <a:pPr lvl="1">
              <a:lnSpc>
                <a:spcPct val="90000"/>
              </a:lnSpc>
            </a:pPr>
            <a:r>
              <a:rPr lang="zh-CN" altLang="en-US" sz="2800" dirty="0" smtClean="0">
                <a:latin typeface="Times New Roman" pitchFamily="18" charset="0"/>
              </a:rPr>
              <a:t>然</a:t>
            </a:r>
            <a:r>
              <a:rPr lang="zh-CN" altLang="en-US" sz="2800" dirty="0">
                <a:latin typeface="Times New Roman" pitchFamily="18" charset="0"/>
              </a:rPr>
              <a:t>后根据独立性假设，将</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en-US" altLang="zh-CN" sz="2800" i="1" dirty="0">
                <a:latin typeface="Times New Roman" pitchFamily="18" charset="0"/>
              </a:rPr>
              <a:t>R</a:t>
            </a:r>
            <a:r>
              <a:rPr lang="en-US" altLang="zh-CN" sz="2800" dirty="0">
                <a:latin typeface="Times New Roman" pitchFamily="18" charset="0"/>
              </a:rPr>
              <a:t>=1)/</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en-US" altLang="zh-CN" sz="2800" i="1" dirty="0">
                <a:latin typeface="Times New Roman" pitchFamily="18" charset="0"/>
              </a:rPr>
              <a:t>R</a:t>
            </a:r>
            <a:r>
              <a:rPr lang="en-US" altLang="zh-CN" sz="2800" dirty="0">
                <a:latin typeface="Times New Roman" pitchFamily="18" charset="0"/>
              </a:rPr>
              <a:t>=0) </a:t>
            </a:r>
            <a:r>
              <a:rPr lang="zh-CN" altLang="en-US" sz="2800" dirty="0">
                <a:latin typeface="Times New Roman" pitchFamily="18" charset="0"/>
              </a:rPr>
              <a:t>转化为</a:t>
            </a:r>
            <a:r>
              <a:rPr lang="en-US" altLang="zh-CN" sz="2800" i="1" dirty="0">
                <a:latin typeface="Times New Roman" pitchFamily="18" charset="0"/>
              </a:rPr>
              <a:t>p</a:t>
            </a:r>
            <a:r>
              <a:rPr lang="en-US" altLang="zh-CN" sz="2800" i="1" baseline="-25000" dirty="0">
                <a:latin typeface="Times New Roman" pitchFamily="18" charset="0"/>
              </a:rPr>
              <a:t>i</a:t>
            </a:r>
            <a:r>
              <a:rPr lang="zh-CN" altLang="en-US" sz="2800" dirty="0">
                <a:latin typeface="Times New Roman" pitchFamily="18" charset="0"/>
              </a:rPr>
              <a:t>和</a:t>
            </a:r>
            <a:r>
              <a:rPr lang="en-US" altLang="zh-CN" sz="2800" i="1" dirty="0" err="1">
                <a:latin typeface="Times New Roman" pitchFamily="18" charset="0"/>
              </a:rPr>
              <a:t>q</a:t>
            </a:r>
            <a:r>
              <a:rPr lang="en-US" altLang="zh-CN" sz="2800" i="1" baseline="-25000" dirty="0" err="1">
                <a:latin typeface="Times New Roman" pitchFamily="18" charset="0"/>
              </a:rPr>
              <a:t>i</a:t>
            </a:r>
            <a:r>
              <a:rPr lang="zh-CN" altLang="en-US" sz="2800" dirty="0">
                <a:latin typeface="Times New Roman" pitchFamily="18" charset="0"/>
              </a:rPr>
              <a:t>的某种组合，将</a:t>
            </a:r>
            <a:r>
              <a:rPr lang="en-US" altLang="zh-CN" sz="2800" i="1" dirty="0">
                <a:latin typeface="Times New Roman" pitchFamily="18" charset="0"/>
              </a:rPr>
              <a:t>p</a:t>
            </a:r>
            <a:r>
              <a:rPr lang="en-US" altLang="zh-CN" sz="2800" i="1" baseline="-25000" dirty="0">
                <a:latin typeface="Times New Roman" pitchFamily="18" charset="0"/>
              </a:rPr>
              <a:t>i</a:t>
            </a:r>
            <a:r>
              <a:rPr lang="zh-CN" altLang="en-US" sz="2800" dirty="0">
                <a:latin typeface="Times New Roman" pitchFamily="18" charset="0"/>
              </a:rPr>
              <a:t>和</a:t>
            </a:r>
            <a:r>
              <a:rPr lang="en-US" altLang="zh-CN" sz="2800" i="1" dirty="0" err="1">
                <a:latin typeface="Times New Roman" pitchFamily="18" charset="0"/>
              </a:rPr>
              <a:t>q</a:t>
            </a:r>
            <a:r>
              <a:rPr lang="en-US" altLang="zh-CN" sz="2800" i="1" baseline="-25000" dirty="0" err="1">
                <a:latin typeface="Times New Roman" pitchFamily="18" charset="0"/>
              </a:rPr>
              <a:t>i</a:t>
            </a:r>
            <a:r>
              <a:rPr lang="zh-CN" altLang="en-US" sz="2800" dirty="0">
                <a:latin typeface="Times New Roman" pitchFamily="18" charset="0"/>
              </a:rPr>
              <a:t>代入即可求解。</a:t>
            </a:r>
          </a:p>
        </p:txBody>
      </p:sp>
      <p:sp>
        <p:nvSpPr>
          <p:cNvPr id="6" name="灯片编号占位符 5"/>
          <p:cNvSpPr>
            <a:spLocks noGrp="1"/>
          </p:cNvSpPr>
          <p:nvPr>
            <p:ph type="sldNum" sz="quarter" idx="12"/>
          </p:nvPr>
        </p:nvSpPr>
        <p:spPr/>
        <p:txBody>
          <a:bodyPr/>
          <a:lstStyle/>
          <a:p>
            <a:fld id="{F246458E-7A20-4437-AD9A-39A60EC5D139}" type="slidenum">
              <a:rPr lang="en-US" altLang="zh-CN"/>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模型的优缺点</a:t>
            </a:r>
          </a:p>
        </p:txBody>
      </p:sp>
      <p:sp>
        <p:nvSpPr>
          <p:cNvPr id="327683" name="Rectangle 3"/>
          <p:cNvSpPr>
            <a:spLocks noGrp="1" noChangeArrowheads="1"/>
          </p:cNvSpPr>
          <p:nvPr>
            <p:ph idx="1"/>
          </p:nvPr>
        </p:nvSpPr>
        <p:spPr/>
        <p:txBody>
          <a:bodyPr/>
          <a:lstStyle/>
          <a:p>
            <a:r>
              <a:rPr lang="zh-CN" altLang="en-US" sz="3600" dirty="0"/>
              <a:t>优缺点：</a:t>
            </a:r>
          </a:p>
          <a:p>
            <a:pPr lvl="1"/>
            <a:r>
              <a:rPr lang="zh-CN" altLang="en-US" sz="3200" dirty="0"/>
              <a:t>优点：</a:t>
            </a:r>
          </a:p>
          <a:p>
            <a:pPr lvl="2"/>
            <a:r>
              <a:rPr lang="en-US" altLang="zh-CN" sz="2800" dirty="0">
                <a:latin typeface="Times New Roman" pitchFamily="18" charset="0"/>
              </a:rPr>
              <a:t>BIM</a:t>
            </a:r>
            <a:r>
              <a:rPr lang="zh-CN" altLang="en-US" sz="2800" dirty="0">
                <a:latin typeface="Times New Roman" pitchFamily="18" charset="0"/>
              </a:rPr>
              <a:t>模型建立在数学基础上，理论性较强</a:t>
            </a:r>
          </a:p>
          <a:p>
            <a:pPr lvl="1"/>
            <a:r>
              <a:rPr lang="zh-CN" altLang="en-US" sz="3200" dirty="0">
                <a:latin typeface="Times New Roman" pitchFamily="18" charset="0"/>
              </a:rPr>
              <a:t>缺点：</a:t>
            </a:r>
          </a:p>
          <a:p>
            <a:pPr lvl="2"/>
            <a:r>
              <a:rPr lang="zh-CN" altLang="en-US" sz="2800" dirty="0">
                <a:latin typeface="Times New Roman" pitchFamily="18" charset="0"/>
              </a:rPr>
              <a:t>需要估计参数</a:t>
            </a:r>
          </a:p>
          <a:p>
            <a:pPr lvl="2"/>
            <a:r>
              <a:rPr lang="zh-CN" altLang="en-US" sz="2800" dirty="0">
                <a:latin typeface="Times New Roman" pitchFamily="18" charset="0"/>
              </a:rPr>
              <a:t>原始的</a:t>
            </a:r>
            <a:r>
              <a:rPr lang="en-US" altLang="zh-CN" sz="2800" dirty="0">
                <a:latin typeface="Times New Roman" pitchFamily="18" charset="0"/>
              </a:rPr>
              <a:t>BIM</a:t>
            </a:r>
            <a:r>
              <a:rPr lang="zh-CN" altLang="en-US" sz="2800" dirty="0">
                <a:latin typeface="Times New Roman" pitchFamily="18" charset="0"/>
              </a:rPr>
              <a:t>没有考虑</a:t>
            </a:r>
            <a:r>
              <a:rPr lang="en-US" altLang="zh-CN" sz="2800" dirty="0" smtClean="0">
                <a:latin typeface="Times New Roman" pitchFamily="18" charset="0"/>
              </a:rPr>
              <a:t>TF</a:t>
            </a:r>
            <a:r>
              <a:rPr lang="zh-CN" altLang="en-US" sz="2800" dirty="0" smtClean="0">
                <a:latin typeface="Times New Roman" pitchFamily="18" charset="0"/>
              </a:rPr>
              <a:t>、文档长度因素</a:t>
            </a:r>
            <a:endParaRPr lang="en-US" altLang="zh-CN" sz="2800" dirty="0">
              <a:latin typeface="Times New Roman" pitchFamily="18" charset="0"/>
            </a:endParaRPr>
          </a:p>
          <a:p>
            <a:pPr lvl="2"/>
            <a:r>
              <a:rPr lang="en-US" altLang="zh-CN" sz="2800" dirty="0">
                <a:latin typeface="Times New Roman" pitchFamily="18" charset="0"/>
              </a:rPr>
              <a:t>BIM</a:t>
            </a:r>
            <a:r>
              <a:rPr lang="zh-CN" altLang="en-US" sz="2800" dirty="0">
                <a:latin typeface="Times New Roman" pitchFamily="18" charset="0"/>
              </a:rPr>
              <a:t>中同样存</a:t>
            </a:r>
            <a:r>
              <a:rPr lang="zh-CN" altLang="en-US" sz="2800" dirty="0" smtClean="0">
                <a:latin typeface="Times New Roman" pitchFamily="18" charset="0"/>
              </a:rPr>
              <a:t>在词项独</a:t>
            </a:r>
            <a:r>
              <a:rPr lang="zh-CN" altLang="en-US" sz="2800" dirty="0">
                <a:latin typeface="Times New Roman" pitchFamily="18" charset="0"/>
              </a:rPr>
              <a:t>立性假设</a:t>
            </a:r>
          </a:p>
        </p:txBody>
      </p:sp>
      <p:sp>
        <p:nvSpPr>
          <p:cNvPr id="6" name="灯片编号占位符 5"/>
          <p:cNvSpPr>
            <a:spLocks noGrp="1"/>
          </p:cNvSpPr>
          <p:nvPr>
            <p:ph type="sldNum" sz="quarter" idx="12"/>
          </p:nvPr>
        </p:nvSpPr>
        <p:spPr/>
        <p:txBody>
          <a:bodyPr/>
          <a:lstStyle/>
          <a:p>
            <a:fld id="{D5C584F7-1994-4254-9432-EC558A5A7CFD}" type="slidenum">
              <a:rPr lang="en-US" altLang="zh-CN"/>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提纲</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52</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chemeClr val="accent1">
                    <a:lumMod val="20000"/>
                    <a:lumOff val="80000"/>
                  </a:schemeClr>
                </a:solidFill>
                <a:latin typeface="Calibri" charset="0"/>
                <a:ea typeface="黑体" pitchFamily="49" charset="-122"/>
              </a:rPr>
              <a:t>上一讲及向量空间模型回顾</a:t>
            </a:r>
            <a:endParaRPr lang="en-US" altLang="zh-CN"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smtClean="0">
                <a:solidFill>
                  <a:schemeClr val="accent1">
                    <a:lumMod val="20000"/>
                    <a:lumOff val="80000"/>
                  </a:schemeClr>
                </a:solidFill>
                <a:latin typeface="Calibri" charset="0"/>
                <a:ea typeface="黑体" pitchFamily="49" charset="-122"/>
              </a:rPr>
              <a:t>基本概率统计知识</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chemeClr val="accent1">
                    <a:lumMod val="20000"/>
                    <a:lumOff val="80000"/>
                  </a:schemeClr>
                </a:solidFill>
                <a:latin typeface="Calibri" charset="0"/>
                <a:ea typeface="黑体" pitchFamily="49" charset="-122"/>
              </a:rPr>
              <a:t>Logistic</a:t>
            </a:r>
            <a:r>
              <a:rPr lang="zh-CN" altLang="en-US" sz="3200" dirty="0" smtClean="0">
                <a:solidFill>
                  <a:schemeClr val="accent1">
                    <a:lumMod val="20000"/>
                    <a:lumOff val="80000"/>
                  </a:schemeClr>
                </a:solidFill>
                <a:latin typeface="Calibri" charset="0"/>
                <a:ea typeface="黑体" pitchFamily="49" charset="-122"/>
              </a:rPr>
              <a:t>回归模型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accent1">
                    <a:lumMod val="20000"/>
                    <a:lumOff val="80000"/>
                  </a:schemeClr>
                </a:solidFill>
                <a:latin typeface="Calibri" charset="0"/>
                <a:ea typeface="黑体" pitchFamily="49" charset="-122"/>
              </a:rPr>
              <a:t>BIM</a:t>
            </a:r>
            <a:r>
              <a:rPr lang="zh-CN" altLang="en-US" sz="3200" dirty="0" smtClean="0">
                <a:solidFill>
                  <a:schemeClr val="accent1">
                    <a:lumMod val="20000"/>
                    <a:lumOff val="80000"/>
                  </a:schemeClr>
                </a:solidFill>
                <a:latin typeface="Calibri" charset="0"/>
                <a:ea typeface="黑体" pitchFamily="49" charset="-122"/>
              </a:rPr>
              <a:t>模型</a:t>
            </a:r>
            <a:endParaRPr lang="en-US"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smtClean="0">
                <a:solidFill>
                  <a:srgbClr val="336699"/>
                </a:solidFill>
                <a:latin typeface="Calibri" charset="0"/>
                <a:ea typeface="黑体" pitchFamily="49" charset="-122"/>
              </a:rPr>
              <a:t>BM25</a:t>
            </a:r>
            <a:r>
              <a:rPr lang="zh-CN" altLang="en-US" sz="3200" dirty="0" smtClean="0">
                <a:solidFill>
                  <a:srgbClr val="336699"/>
                </a:solidFill>
                <a:latin typeface="Calibri" charset="0"/>
                <a:ea typeface="黑体" pitchFamily="49" charset="-122"/>
              </a:rPr>
              <a:t>模型</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Okapi BM25: </a:t>
            </a:r>
            <a:r>
              <a:rPr lang="zh-CN" altLang="en-US" dirty="0" smtClean="0"/>
              <a:t>一个非二值模型</a:t>
            </a:r>
            <a:endParaRPr lang="zh-CN" altLang="en-US" dirty="0"/>
          </a:p>
        </p:txBody>
      </p:sp>
      <p:sp>
        <p:nvSpPr>
          <p:cNvPr id="3" name="内容占位符 2"/>
          <p:cNvSpPr>
            <a:spLocks noGrp="1"/>
          </p:cNvSpPr>
          <p:nvPr>
            <p:ph idx="1"/>
          </p:nvPr>
        </p:nvSpPr>
        <p:spPr/>
        <p:txBody>
          <a:bodyPr/>
          <a:lstStyle/>
          <a:p>
            <a:r>
              <a:rPr lang="en-US" altLang="zh-CN" dirty="0" smtClean="0"/>
              <a:t>BIM</a:t>
            </a:r>
            <a:r>
              <a:rPr lang="zh-CN" altLang="en-US" dirty="0" smtClean="0"/>
              <a:t>是最简单的文档评分方式：</a:t>
            </a:r>
            <a:endParaRPr lang="en-US" altLang="zh-CN" dirty="0" smtClean="0"/>
          </a:p>
          <a:p>
            <a:endParaRPr lang="en-US" altLang="zh-CN" dirty="0" smtClean="0"/>
          </a:p>
          <a:p>
            <a:endParaRPr lang="en-US" altLang="zh-CN" dirty="0" smtClean="0"/>
          </a:p>
          <a:p>
            <a:r>
              <a:rPr lang="zh-CN" altLang="en-US" dirty="0" smtClean="0"/>
              <a:t>考虑词项在文档中的</a:t>
            </a:r>
            <a:r>
              <a:rPr lang="en-US" altLang="zh-CN" dirty="0" err="1" smtClean="0"/>
              <a:t>tf</a:t>
            </a:r>
            <a:r>
              <a:rPr lang="zh-CN" altLang="en-US" dirty="0" smtClean="0"/>
              <a:t>权重，有：</a:t>
            </a:r>
            <a:endParaRPr lang="en-US" altLang="zh-CN" dirty="0" smtClean="0"/>
          </a:p>
          <a:p>
            <a:endParaRPr lang="en-US" altLang="zh-CN" dirty="0" smtClean="0"/>
          </a:p>
          <a:p>
            <a:endParaRPr lang="en-US" altLang="zh-CN" dirty="0" smtClean="0"/>
          </a:p>
          <a:p>
            <a:pPr lvl="1">
              <a:buClr>
                <a:srgbClr val="336699"/>
              </a:buClr>
            </a:pPr>
            <a:r>
              <a:rPr lang="en-US" altLang="zh-CN" dirty="0" err="1" smtClean="0">
                <a:ea typeface="黑体" pitchFamily="49" charset="-122"/>
              </a:rPr>
              <a:t>tf</a:t>
            </a:r>
            <a:r>
              <a:rPr lang="en-US" altLang="zh-CN" i="1" baseline="-25000" dirty="0" smtClean="0">
                <a:ea typeface="黑体" pitchFamily="49" charset="-122"/>
              </a:rPr>
              <a:t> </a:t>
            </a:r>
            <a:r>
              <a:rPr lang="en-US" altLang="zh-CN" i="1" baseline="-25000" dirty="0" err="1" smtClean="0">
                <a:ea typeface="黑体" pitchFamily="49" charset="-122"/>
              </a:rPr>
              <a:t>ti,D</a:t>
            </a:r>
            <a:r>
              <a:rPr lang="en-US" altLang="zh-CN" i="1" baseline="-25000" dirty="0" smtClean="0">
                <a:ea typeface="黑体" pitchFamily="49" charset="-122"/>
              </a:rPr>
              <a:t> </a:t>
            </a:r>
            <a:r>
              <a:rPr lang="en-US" altLang="zh-CN" dirty="0" smtClean="0">
                <a:ea typeface="黑体" pitchFamily="49" charset="-122"/>
              </a:rPr>
              <a:t>: </a:t>
            </a:r>
            <a:r>
              <a:rPr lang="zh-CN" altLang="en-US" dirty="0" smtClean="0">
                <a:ea typeface="黑体" pitchFamily="49" charset="-122"/>
              </a:rPr>
              <a:t>词项</a:t>
            </a:r>
            <a:r>
              <a:rPr lang="en-US" altLang="zh-CN" dirty="0" err="1" smtClean="0">
                <a:ea typeface="黑体" pitchFamily="49" charset="-122"/>
              </a:rPr>
              <a:t>ti</a:t>
            </a:r>
            <a:r>
              <a:rPr lang="zh-CN" altLang="en-US" dirty="0" smtClean="0">
                <a:ea typeface="黑体" pitchFamily="49" charset="-122"/>
              </a:rPr>
              <a:t>在文档</a:t>
            </a:r>
            <a:r>
              <a:rPr lang="en-US" altLang="zh-CN" dirty="0" smtClean="0">
                <a:ea typeface="黑体" pitchFamily="49" charset="-122"/>
              </a:rPr>
              <a:t>D</a:t>
            </a:r>
            <a:r>
              <a:rPr lang="zh-CN" altLang="en-US" dirty="0" smtClean="0">
                <a:ea typeface="黑体" pitchFamily="49" charset="-122"/>
              </a:rPr>
              <a:t>中的词项频率</a:t>
            </a:r>
            <a:endParaRPr lang="en-US" altLang="zh-CN" dirty="0" smtClean="0">
              <a:ea typeface="黑体" pitchFamily="49" charset="-122"/>
            </a:endParaRPr>
          </a:p>
          <a:p>
            <a:pPr lvl="1">
              <a:buClr>
                <a:srgbClr val="336699"/>
              </a:buClr>
            </a:pPr>
            <a:r>
              <a:rPr lang="en-US" altLang="zh-CN" i="1" dirty="0" smtClean="0">
                <a:ea typeface="黑体" pitchFamily="49" charset="-122"/>
              </a:rPr>
              <a:t>L</a:t>
            </a:r>
            <a:r>
              <a:rPr lang="en-US" altLang="zh-CN" i="1" baseline="-25000" dirty="0" smtClean="0">
                <a:ea typeface="黑体" pitchFamily="49" charset="-122"/>
              </a:rPr>
              <a:t>D</a:t>
            </a:r>
            <a:r>
              <a:rPr lang="en-US" altLang="zh-CN" dirty="0" smtClean="0">
                <a:ea typeface="黑体" pitchFamily="49" charset="-122"/>
              </a:rPr>
              <a:t> (</a:t>
            </a:r>
            <a:r>
              <a:rPr lang="en-US" altLang="zh-CN" i="1" dirty="0" smtClean="0">
                <a:ea typeface="黑体" pitchFamily="49" charset="-122"/>
              </a:rPr>
              <a:t>L</a:t>
            </a:r>
            <a:r>
              <a:rPr lang="en-US" altLang="zh-CN" i="1" baseline="-25000" dirty="0" smtClean="0">
                <a:ea typeface="黑体" pitchFamily="49" charset="-122"/>
              </a:rPr>
              <a:t>ave</a:t>
            </a:r>
            <a:r>
              <a:rPr lang="en-US" altLang="zh-CN" dirty="0" smtClean="0">
                <a:ea typeface="黑体" pitchFamily="49" charset="-122"/>
              </a:rPr>
              <a:t>): </a:t>
            </a:r>
            <a:r>
              <a:rPr lang="zh-CN" altLang="en-US" dirty="0" smtClean="0">
                <a:ea typeface="黑体" pitchFamily="49" charset="-122"/>
              </a:rPr>
              <a:t>文档</a:t>
            </a:r>
            <a:r>
              <a:rPr lang="en-US" altLang="zh-CN" dirty="0" smtClean="0">
                <a:ea typeface="黑体" pitchFamily="49" charset="-122"/>
              </a:rPr>
              <a:t>D</a:t>
            </a:r>
            <a:r>
              <a:rPr lang="zh-CN" altLang="en-US" dirty="0" smtClean="0">
                <a:ea typeface="黑体" pitchFamily="49" charset="-122"/>
              </a:rPr>
              <a:t>的长度</a:t>
            </a:r>
            <a:r>
              <a:rPr lang="en-US" altLang="zh-CN" dirty="0" smtClean="0">
                <a:ea typeface="黑体" pitchFamily="49" charset="-122"/>
              </a:rPr>
              <a:t>(</a:t>
            </a:r>
            <a:r>
              <a:rPr lang="zh-CN" altLang="en-US" dirty="0" smtClean="0">
                <a:ea typeface="黑体" pitchFamily="49" charset="-122"/>
              </a:rPr>
              <a:t>整个文档集的平均长度</a:t>
            </a:r>
            <a:r>
              <a:rPr lang="en-US" altLang="zh-CN" dirty="0" smtClean="0">
                <a:ea typeface="黑体" pitchFamily="49" charset="-122"/>
              </a:rPr>
              <a:t>)</a:t>
            </a:r>
            <a:endParaRPr lang="de-DE" altLang="zh-CN" dirty="0" smtClean="0">
              <a:ea typeface="黑体" pitchFamily="49" charset="-122"/>
            </a:endParaRPr>
          </a:p>
          <a:p>
            <a:pPr lvl="1">
              <a:buClr>
                <a:srgbClr val="336699"/>
              </a:buClr>
            </a:pPr>
            <a:r>
              <a:rPr lang="en-US" altLang="zh-CN" i="1" dirty="0" smtClean="0">
                <a:ea typeface="黑体" pitchFamily="49" charset="-122"/>
              </a:rPr>
              <a:t>k</a:t>
            </a:r>
            <a:r>
              <a:rPr lang="en-US" altLang="zh-CN" i="1" baseline="-25000" dirty="0" smtClean="0">
                <a:ea typeface="黑体" pitchFamily="49" charset="-122"/>
              </a:rPr>
              <a:t>1</a:t>
            </a:r>
            <a:r>
              <a:rPr lang="en-US" altLang="zh-CN" dirty="0" smtClean="0">
                <a:ea typeface="黑体" pitchFamily="49" charset="-122"/>
              </a:rPr>
              <a:t>: </a:t>
            </a:r>
            <a:r>
              <a:rPr lang="zh-CN" altLang="en-US" dirty="0" smtClean="0">
                <a:ea typeface="黑体" pitchFamily="49" charset="-122"/>
              </a:rPr>
              <a:t>用于控制文档中词项频率比重的调节参数</a:t>
            </a:r>
            <a:endParaRPr lang="en-US" altLang="zh-CN" dirty="0" smtClean="0">
              <a:ea typeface="黑体" pitchFamily="49" charset="-122"/>
            </a:endParaRPr>
          </a:p>
          <a:p>
            <a:pPr lvl="1">
              <a:buClr>
                <a:srgbClr val="336699"/>
              </a:buClr>
            </a:pPr>
            <a:r>
              <a:rPr lang="en-US" altLang="zh-CN" i="1" dirty="0" smtClean="0">
                <a:ea typeface="黑体" pitchFamily="49" charset="-122"/>
              </a:rPr>
              <a:t>b</a:t>
            </a:r>
            <a:r>
              <a:rPr lang="en-US" altLang="zh-CN" dirty="0" smtClean="0">
                <a:ea typeface="黑体" pitchFamily="49" charset="-122"/>
              </a:rPr>
              <a:t>: </a:t>
            </a:r>
            <a:r>
              <a:rPr lang="zh-CN" altLang="en-US" dirty="0" smtClean="0">
                <a:ea typeface="黑体" pitchFamily="49" charset="-122"/>
              </a:rPr>
              <a:t>用于控制文档长度比重的调节参数</a:t>
            </a:r>
            <a:endParaRPr lang="en-US" altLang="zh-CN" dirty="0" smtClean="0">
              <a:ea typeface="黑体" pitchFamily="49" charset="-122"/>
            </a:endParaRP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53</a:t>
            </a:fld>
            <a:endParaRPr lang="en-US"/>
          </a:p>
        </p:txBody>
      </p:sp>
      <p:graphicFrame>
        <p:nvGraphicFramePr>
          <p:cNvPr id="7" name="对象 6"/>
          <p:cNvGraphicFramePr>
            <a:graphicFrameLocks noChangeAspect="1"/>
          </p:cNvGraphicFramePr>
          <p:nvPr/>
        </p:nvGraphicFramePr>
        <p:xfrm>
          <a:off x="2371725" y="2205038"/>
          <a:ext cx="3036888" cy="792162"/>
        </p:xfrm>
        <a:graphic>
          <a:graphicData uri="http://schemas.openxmlformats.org/presentationml/2006/ole">
            <p:oleObj spid="_x0000_s1173505" name="公式" r:id="rId3" imgW="1460160" imgH="380880" progId="Equation.3">
              <p:embed/>
            </p:oleObj>
          </a:graphicData>
        </a:graphic>
      </p:graphicFrame>
      <p:graphicFrame>
        <p:nvGraphicFramePr>
          <p:cNvPr id="1173508" name="Object 4"/>
          <p:cNvGraphicFramePr>
            <a:graphicFrameLocks noChangeAspect="1"/>
          </p:cNvGraphicFramePr>
          <p:nvPr/>
        </p:nvGraphicFramePr>
        <p:xfrm>
          <a:off x="879475" y="3676650"/>
          <a:ext cx="7077075" cy="1003300"/>
        </p:xfrm>
        <a:graphic>
          <a:graphicData uri="http://schemas.openxmlformats.org/presentationml/2006/ole">
            <p:oleObj spid="_x0000_s1173508" name="公式" r:id="rId4" imgW="3403440" imgH="48240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Okapi BM25: </a:t>
            </a:r>
            <a:r>
              <a:rPr lang="zh-CN" altLang="en-US" dirty="0" smtClean="0"/>
              <a:t>一个非二值模型</a:t>
            </a:r>
            <a:endParaRPr lang="zh-CN" altLang="en-US" dirty="0"/>
          </a:p>
        </p:txBody>
      </p:sp>
      <p:sp>
        <p:nvSpPr>
          <p:cNvPr id="3" name="内容占位符 2"/>
          <p:cNvSpPr>
            <a:spLocks noGrp="1"/>
          </p:cNvSpPr>
          <p:nvPr>
            <p:ph idx="1"/>
          </p:nvPr>
        </p:nvSpPr>
        <p:spPr/>
        <p:txBody>
          <a:bodyPr/>
          <a:lstStyle/>
          <a:p>
            <a:r>
              <a:rPr lang="zh-CN" altLang="en-US" dirty="0" smtClean="0"/>
              <a:t>如果查询比较长，则加入查询的</a:t>
            </a:r>
            <a:r>
              <a:rPr lang="en-US" altLang="zh-CN" dirty="0" err="1" smtClean="0"/>
              <a:t>tf</a:t>
            </a:r>
            <a:endParaRPr lang="en-US" altLang="zh-CN" dirty="0" smtClean="0"/>
          </a:p>
          <a:p>
            <a:endParaRPr lang="en-US" altLang="zh-CN" dirty="0" smtClean="0"/>
          </a:p>
          <a:p>
            <a:endParaRPr lang="en-US" altLang="zh-CN" dirty="0" smtClean="0"/>
          </a:p>
          <a:p>
            <a:endParaRPr lang="en-US" altLang="zh-CN" dirty="0" smtClean="0"/>
          </a:p>
          <a:p>
            <a:pPr lvl="1">
              <a:buClr>
                <a:srgbClr val="336699"/>
              </a:buClr>
            </a:pPr>
            <a:r>
              <a:rPr lang="en-US" altLang="zh-CN" sz="2200" dirty="0" err="1" smtClean="0">
                <a:ea typeface="黑体" pitchFamily="49" charset="-122"/>
              </a:rPr>
              <a:t>tf</a:t>
            </a:r>
            <a:r>
              <a:rPr lang="en-US" altLang="zh-CN" sz="2200" dirty="0" smtClean="0">
                <a:ea typeface="黑体" pitchFamily="49" charset="-122"/>
              </a:rPr>
              <a:t> </a:t>
            </a:r>
            <a:r>
              <a:rPr lang="en-US" altLang="zh-CN" sz="2200" i="1" baseline="-25000" dirty="0" err="1" smtClean="0">
                <a:ea typeface="黑体" pitchFamily="49" charset="-122"/>
              </a:rPr>
              <a:t>ti</a:t>
            </a:r>
            <a:r>
              <a:rPr lang="en-US" altLang="zh-CN" sz="2200" i="1" baseline="-25000" dirty="0" smtClean="0">
                <a:ea typeface="黑体" pitchFamily="49" charset="-122"/>
              </a:rPr>
              <a:t>, Q</a:t>
            </a:r>
            <a:r>
              <a:rPr lang="en-US" altLang="zh-CN" sz="2200" dirty="0" smtClean="0">
                <a:ea typeface="黑体" pitchFamily="49" charset="-122"/>
              </a:rPr>
              <a:t>: </a:t>
            </a:r>
            <a:r>
              <a:rPr lang="zh-CN" altLang="en-US" sz="2200" dirty="0" smtClean="0">
                <a:ea typeface="黑体" pitchFamily="49" charset="-122"/>
              </a:rPr>
              <a:t>词项</a:t>
            </a:r>
            <a:r>
              <a:rPr lang="en-US" altLang="zh-CN" sz="2200" dirty="0" err="1" smtClean="0">
                <a:ea typeface="黑体" pitchFamily="49" charset="-122"/>
              </a:rPr>
              <a:t>ti</a:t>
            </a:r>
            <a:r>
              <a:rPr lang="zh-CN" altLang="en-US" sz="2200" dirty="0" smtClean="0">
                <a:ea typeface="黑体" pitchFamily="49" charset="-122"/>
              </a:rPr>
              <a:t>在</a:t>
            </a:r>
            <a:r>
              <a:rPr lang="en-US" altLang="zh-CN" sz="2200" dirty="0" smtClean="0">
                <a:ea typeface="黑体" pitchFamily="49" charset="-122"/>
              </a:rPr>
              <a:t>Q</a:t>
            </a:r>
            <a:r>
              <a:rPr lang="zh-CN" altLang="en-US" sz="2200" dirty="0" smtClean="0">
                <a:ea typeface="黑体" pitchFamily="49" charset="-122"/>
              </a:rPr>
              <a:t>中的词项频率</a:t>
            </a:r>
            <a:endParaRPr lang="en-US" altLang="zh-CN" sz="2200" dirty="0" smtClean="0">
              <a:ea typeface="黑体" pitchFamily="49" charset="-122"/>
            </a:endParaRPr>
          </a:p>
          <a:p>
            <a:pPr lvl="1">
              <a:buClr>
                <a:srgbClr val="336699"/>
              </a:buClr>
            </a:pPr>
            <a:r>
              <a:rPr lang="en-US" altLang="zh-CN" sz="2200" i="1" dirty="0" smtClean="0">
                <a:ea typeface="黑体" pitchFamily="49" charset="-122"/>
              </a:rPr>
              <a:t>k</a:t>
            </a:r>
            <a:r>
              <a:rPr lang="en-US" altLang="zh-CN" sz="2200" i="1" baseline="-25000" dirty="0" smtClean="0">
                <a:ea typeface="黑体" pitchFamily="49" charset="-122"/>
              </a:rPr>
              <a:t>3</a:t>
            </a:r>
            <a:r>
              <a:rPr lang="en-US" altLang="zh-CN" sz="2200" dirty="0" smtClean="0">
                <a:ea typeface="黑体" pitchFamily="49" charset="-122"/>
              </a:rPr>
              <a:t>:</a:t>
            </a:r>
            <a:r>
              <a:rPr lang="zh-CN" altLang="en-US" sz="2000" dirty="0" smtClean="0">
                <a:ea typeface="黑体" pitchFamily="49" charset="-122"/>
              </a:rPr>
              <a:t>用于控制查询中词项频率比重的调节参数</a:t>
            </a:r>
            <a:endParaRPr lang="de-DE" altLang="zh-CN" sz="2200" dirty="0" smtClean="0">
              <a:ea typeface="黑体" pitchFamily="49" charset="-122"/>
            </a:endParaRPr>
          </a:p>
          <a:p>
            <a:pPr lvl="1">
              <a:buClr>
                <a:srgbClr val="336699"/>
              </a:buClr>
            </a:pPr>
            <a:r>
              <a:rPr lang="zh-CN" altLang="en-US" sz="2200" dirty="0" smtClean="0">
                <a:ea typeface="黑体" pitchFamily="49" charset="-122"/>
              </a:rPr>
              <a:t>没有查询长度的归一化</a:t>
            </a:r>
            <a:r>
              <a:rPr lang="en-US" altLang="zh-CN" sz="2200" dirty="0" smtClean="0">
                <a:ea typeface="黑体" pitchFamily="49" charset="-122"/>
              </a:rPr>
              <a:t> (</a:t>
            </a:r>
            <a:r>
              <a:rPr lang="zh-CN" altLang="en-US" sz="2200" dirty="0" smtClean="0">
                <a:ea typeface="黑体" pitchFamily="49" charset="-122"/>
              </a:rPr>
              <a:t>由于查询对于所有文档都是固定的</a:t>
            </a:r>
            <a:r>
              <a:rPr lang="en-US" altLang="zh-CN" sz="2200" dirty="0" smtClean="0">
                <a:ea typeface="黑体" pitchFamily="49" charset="-122"/>
              </a:rPr>
              <a:t>)</a:t>
            </a:r>
          </a:p>
          <a:p>
            <a:pPr lvl="1">
              <a:buClr>
                <a:srgbClr val="336699"/>
              </a:buClr>
            </a:pPr>
            <a:r>
              <a:rPr lang="zh-CN" altLang="en-US" sz="2200" dirty="0" smtClean="0">
                <a:ea typeface="黑体" pitchFamily="49" charset="-122"/>
              </a:rPr>
              <a:t>理想情况下，上述参数都必须在开发测试集上调到最优。一般情况下，实验表明，</a:t>
            </a:r>
            <a:r>
              <a:rPr lang="en-US" altLang="zh-CN" sz="2200" i="1" dirty="0" smtClean="0">
                <a:ea typeface="黑体" pitchFamily="49" charset="-122"/>
              </a:rPr>
              <a:t>k</a:t>
            </a:r>
            <a:r>
              <a:rPr lang="en-US" altLang="zh-CN" sz="2200" i="1" baseline="-25000" dirty="0" smtClean="0">
                <a:ea typeface="黑体" pitchFamily="49" charset="-122"/>
              </a:rPr>
              <a:t>1</a:t>
            </a:r>
            <a:r>
              <a:rPr lang="en-US" altLang="zh-CN" sz="2200" dirty="0" smtClean="0">
                <a:ea typeface="黑体" pitchFamily="49" charset="-122"/>
              </a:rPr>
              <a:t> </a:t>
            </a:r>
            <a:r>
              <a:rPr lang="zh-CN" altLang="en-US" sz="2200" dirty="0" smtClean="0">
                <a:ea typeface="黑体" pitchFamily="49" charset="-122"/>
              </a:rPr>
              <a:t>和</a:t>
            </a:r>
            <a:r>
              <a:rPr lang="en-US" altLang="zh-CN" sz="2200" dirty="0" smtClean="0">
                <a:ea typeface="黑体" pitchFamily="49" charset="-122"/>
              </a:rPr>
              <a:t> </a:t>
            </a:r>
            <a:r>
              <a:rPr lang="en-US" altLang="zh-CN" sz="2200" i="1" dirty="0" smtClean="0">
                <a:ea typeface="黑体" pitchFamily="49" charset="-122"/>
              </a:rPr>
              <a:t>k</a:t>
            </a:r>
            <a:r>
              <a:rPr lang="en-US" altLang="zh-CN" sz="2200" i="1" baseline="-25000" dirty="0" smtClean="0">
                <a:ea typeface="黑体" pitchFamily="49" charset="-122"/>
              </a:rPr>
              <a:t>3</a:t>
            </a:r>
            <a:r>
              <a:rPr lang="en-US" altLang="zh-CN" sz="2200" dirty="0" smtClean="0">
                <a:ea typeface="黑体" pitchFamily="49" charset="-122"/>
              </a:rPr>
              <a:t> </a:t>
            </a:r>
            <a:r>
              <a:rPr lang="zh-CN" altLang="en-US" sz="2200" dirty="0" smtClean="0">
                <a:ea typeface="黑体" pitchFamily="49" charset="-122"/>
              </a:rPr>
              <a:t>应该设在</a:t>
            </a:r>
            <a:r>
              <a:rPr lang="en-US" altLang="zh-CN" sz="2200" dirty="0" smtClean="0">
                <a:ea typeface="黑体" pitchFamily="49" charset="-122"/>
              </a:rPr>
              <a:t> 1.2</a:t>
            </a:r>
            <a:r>
              <a:rPr lang="zh-CN" altLang="en-US" sz="2200" dirty="0" smtClean="0">
                <a:ea typeface="黑体" pitchFamily="49" charset="-122"/>
              </a:rPr>
              <a:t>到</a:t>
            </a:r>
            <a:r>
              <a:rPr lang="en-US" altLang="zh-CN" sz="2200" dirty="0" smtClean="0">
                <a:ea typeface="黑体" pitchFamily="49" charset="-122"/>
              </a:rPr>
              <a:t>2</a:t>
            </a:r>
            <a:r>
              <a:rPr lang="zh-CN" altLang="en-US" sz="2200" dirty="0" smtClean="0">
                <a:ea typeface="黑体" pitchFamily="49" charset="-122"/>
              </a:rPr>
              <a:t>之间，</a:t>
            </a:r>
            <a:r>
              <a:rPr lang="en-US" altLang="zh-CN" sz="2200" dirty="0" smtClean="0">
                <a:ea typeface="黑体" pitchFamily="49" charset="-122"/>
              </a:rPr>
              <a:t> </a:t>
            </a:r>
            <a:r>
              <a:rPr lang="de-DE" altLang="zh-CN" sz="2200" i="1" dirty="0" smtClean="0">
                <a:ea typeface="黑体" pitchFamily="49" charset="-122"/>
              </a:rPr>
              <a:t>b</a:t>
            </a:r>
            <a:r>
              <a:rPr lang="de-DE" altLang="zh-CN" sz="2200" dirty="0" smtClean="0">
                <a:ea typeface="黑体" pitchFamily="49" charset="-122"/>
              </a:rPr>
              <a:t> </a:t>
            </a:r>
            <a:r>
              <a:rPr lang="zh-CN" altLang="en-US" sz="2200" dirty="0" smtClean="0">
                <a:ea typeface="黑体" pitchFamily="49" charset="-122"/>
              </a:rPr>
              <a:t>设成</a:t>
            </a:r>
            <a:r>
              <a:rPr lang="de-DE" altLang="zh-CN" sz="2200" dirty="0" smtClean="0">
                <a:ea typeface="黑体" pitchFamily="49" charset="-122"/>
              </a:rPr>
              <a:t> 0.75</a:t>
            </a:r>
            <a:r>
              <a:rPr lang="zh-CN" altLang="en-US" sz="2200" dirty="0" smtClean="0">
                <a:ea typeface="黑体" pitchFamily="49" charset="-122"/>
              </a:rPr>
              <a:t>。</a:t>
            </a:r>
            <a:endParaRPr lang="de-DE" altLang="zh-CN" sz="2200" dirty="0" smtClean="0">
              <a:ea typeface="黑体"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54</a:t>
            </a:fld>
            <a:endParaRPr lang="en-US" dirty="0"/>
          </a:p>
        </p:txBody>
      </p:sp>
      <p:graphicFrame>
        <p:nvGraphicFramePr>
          <p:cNvPr id="1172481" name="Object 1"/>
          <p:cNvGraphicFramePr>
            <a:graphicFrameLocks noChangeAspect="1"/>
          </p:cNvGraphicFramePr>
          <p:nvPr/>
        </p:nvGraphicFramePr>
        <p:xfrm>
          <a:off x="0" y="2276872"/>
          <a:ext cx="8794751" cy="1004887"/>
        </p:xfrm>
        <a:graphic>
          <a:graphicData uri="http://schemas.openxmlformats.org/presentationml/2006/ole">
            <p:oleObj spid="_x0000_s1172481" name="公式" r:id="rId3" imgW="4228920" imgH="482400" progId="Equation.3">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另一个</a:t>
            </a:r>
            <a:r>
              <a:rPr lang="en-US" altLang="zh-CN" sz="3600" dirty="0" smtClean="0"/>
              <a:t>BM25</a:t>
            </a:r>
            <a:r>
              <a:rPr lang="zh-CN" altLang="en-US" sz="3600" dirty="0" smtClean="0"/>
              <a:t>写法</a:t>
            </a:r>
            <a:endParaRPr lang="zh-CN" altLang="en-US" sz="3600"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i="1" dirty="0" err="1" smtClean="0"/>
              <a:t>df</a:t>
            </a:r>
            <a:r>
              <a:rPr lang="en-US" altLang="zh-CN" i="1" baseline="-25000" dirty="0" err="1" smtClean="0"/>
              <a:t>i</a:t>
            </a:r>
            <a:r>
              <a:rPr lang="zh-CN" altLang="en-US" dirty="0" smtClean="0"/>
              <a:t>是词项</a:t>
            </a:r>
            <a:r>
              <a:rPr lang="en-US" altLang="zh-CN" i="1" dirty="0" err="1" smtClean="0"/>
              <a:t>t</a:t>
            </a:r>
            <a:r>
              <a:rPr lang="en-US" altLang="zh-CN" i="1" baseline="-25000" dirty="0" err="1" smtClean="0"/>
              <a:t>i</a:t>
            </a:r>
            <a:r>
              <a:rPr lang="zh-CN" altLang="en-US" dirty="0" smtClean="0"/>
              <a:t>的</a:t>
            </a:r>
            <a:r>
              <a:rPr lang="en-US" altLang="zh-CN" i="1" dirty="0" err="1" smtClean="0"/>
              <a:t>df</a:t>
            </a:r>
            <a:endParaRPr lang="zh-CN" altLang="en-US" i="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55</a:t>
            </a:fld>
            <a:endParaRPr lang="en-US"/>
          </a:p>
        </p:txBody>
      </p:sp>
      <p:sp>
        <p:nvSpPr>
          <p:cNvPr id="10" name="Text Box 7"/>
          <p:cNvSpPr txBox="1">
            <a:spLocks noChangeArrowheads="1"/>
          </p:cNvSpPr>
          <p:nvPr/>
        </p:nvSpPr>
        <p:spPr bwMode="auto">
          <a:xfrm>
            <a:off x="610419" y="4035723"/>
            <a:ext cx="1008063" cy="457200"/>
          </a:xfrm>
          <a:prstGeom prst="rect">
            <a:avLst/>
          </a:prstGeom>
          <a:noFill/>
          <a:ln w="9525">
            <a:noFill/>
            <a:miter lim="800000"/>
            <a:headEnd/>
            <a:tailEnd/>
          </a:ln>
          <a:effectLst/>
        </p:spPr>
        <p:txBody>
          <a:bodyPr>
            <a:spAutoFit/>
          </a:bodyPr>
          <a:lstStyle/>
          <a:p>
            <a:pPr>
              <a:spcBef>
                <a:spcPct val="50000"/>
              </a:spcBef>
            </a:pPr>
            <a:r>
              <a:rPr lang="en-US" altLang="zh-CN" i="1"/>
              <a:t>IDF</a:t>
            </a:r>
          </a:p>
        </p:txBody>
      </p:sp>
      <p:sp>
        <p:nvSpPr>
          <p:cNvPr id="13" name="Text Box 10"/>
          <p:cNvSpPr txBox="1">
            <a:spLocks noChangeArrowheads="1"/>
          </p:cNvSpPr>
          <p:nvPr/>
        </p:nvSpPr>
        <p:spPr bwMode="auto">
          <a:xfrm>
            <a:off x="6300019" y="2308523"/>
            <a:ext cx="1079500" cy="457200"/>
          </a:xfrm>
          <a:prstGeom prst="rect">
            <a:avLst/>
          </a:prstGeom>
          <a:noFill/>
          <a:ln w="9525">
            <a:noFill/>
            <a:miter lim="800000"/>
            <a:headEnd/>
            <a:tailEnd/>
          </a:ln>
          <a:effectLst/>
        </p:spPr>
        <p:txBody>
          <a:bodyPr>
            <a:spAutoFit/>
          </a:bodyPr>
          <a:lstStyle/>
          <a:p>
            <a:pPr>
              <a:spcBef>
                <a:spcPct val="50000"/>
              </a:spcBef>
            </a:pPr>
            <a:r>
              <a:rPr lang="en-US" altLang="zh-CN" i="1"/>
              <a:t>TF</a:t>
            </a:r>
            <a:r>
              <a:rPr lang="en-US" altLang="zh-CN" i="1" baseline="-25000"/>
              <a:t>doc</a:t>
            </a:r>
          </a:p>
        </p:txBody>
      </p:sp>
      <p:sp>
        <p:nvSpPr>
          <p:cNvPr id="19" name="Text Box 16"/>
          <p:cNvSpPr txBox="1">
            <a:spLocks noChangeArrowheads="1"/>
          </p:cNvSpPr>
          <p:nvPr/>
        </p:nvSpPr>
        <p:spPr bwMode="auto">
          <a:xfrm>
            <a:off x="2339207" y="4108748"/>
            <a:ext cx="1655762" cy="336550"/>
          </a:xfrm>
          <a:prstGeom prst="rect">
            <a:avLst/>
          </a:prstGeom>
          <a:noFill/>
          <a:ln w="9525">
            <a:noFill/>
            <a:miter lim="800000"/>
            <a:headEnd/>
            <a:tailEnd/>
          </a:ln>
          <a:effectLst/>
        </p:spPr>
        <p:txBody>
          <a:bodyPr>
            <a:spAutoFit/>
          </a:bodyPr>
          <a:lstStyle/>
          <a:p>
            <a:pPr>
              <a:spcBef>
                <a:spcPct val="50000"/>
              </a:spcBef>
            </a:pPr>
            <a:r>
              <a:rPr lang="zh-CN" altLang="en-US" sz="1600"/>
              <a:t>长度归一化</a:t>
            </a:r>
          </a:p>
        </p:txBody>
      </p:sp>
      <p:graphicFrame>
        <p:nvGraphicFramePr>
          <p:cNvPr id="1171458" name="Object 2"/>
          <p:cNvGraphicFramePr>
            <a:graphicFrameLocks noChangeAspect="1"/>
          </p:cNvGraphicFramePr>
          <p:nvPr/>
        </p:nvGraphicFramePr>
        <p:xfrm>
          <a:off x="560388" y="2132856"/>
          <a:ext cx="8583612" cy="2009775"/>
        </p:xfrm>
        <a:graphic>
          <a:graphicData uri="http://schemas.openxmlformats.org/presentationml/2006/ole">
            <p:oleObj spid="_x0000_s1171458" name="公式" r:id="rId3" imgW="4127400" imgH="9651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BM25</a:t>
            </a:r>
            <a:r>
              <a:rPr lang="zh-CN" altLang="en-US" dirty="0" smtClean="0"/>
              <a:t>公式的推导</a:t>
            </a:r>
            <a:endParaRPr lang="zh-CN" altLang="en-US" dirty="0"/>
          </a:p>
        </p:txBody>
      </p:sp>
      <p:sp>
        <p:nvSpPr>
          <p:cNvPr id="3" name="内容占位符 2"/>
          <p:cNvSpPr>
            <a:spLocks noGrp="1"/>
          </p:cNvSpPr>
          <p:nvPr>
            <p:ph idx="1"/>
          </p:nvPr>
        </p:nvSpPr>
        <p:spPr/>
        <p:txBody>
          <a:bodyPr/>
          <a:lstStyle/>
          <a:p>
            <a:r>
              <a:rPr lang="zh-CN" altLang="en-US" dirty="0" smtClean="0"/>
              <a:t>参考</a:t>
            </a:r>
            <a:r>
              <a:rPr lang="en-US" altLang="zh-CN" dirty="0" smtClean="0"/>
              <a:t>S.E Roberson and S. Walker,</a:t>
            </a:r>
            <a:r>
              <a:rPr lang="zh-CN" altLang="en-US" dirty="0" smtClean="0"/>
              <a:t> </a:t>
            </a:r>
            <a:r>
              <a:rPr lang="en-US" altLang="zh-CN" dirty="0" smtClean="0"/>
              <a:t>Some simple effective approximations to the 2-Poisson model for probabilistic weighted retrieval, SIGIR’94</a:t>
            </a:r>
          </a:p>
          <a:p>
            <a:endParaRPr lang="en-US" altLang="zh-CN" b="1" dirty="0" smtClean="0"/>
          </a:p>
          <a:p>
            <a:r>
              <a:rPr lang="en-US" altLang="zh-CN" dirty="0" smtClean="0"/>
              <a:t>S.E </a:t>
            </a:r>
            <a:r>
              <a:rPr lang="en-US" altLang="zh-CN" dirty="0" err="1" smtClean="0"/>
              <a:t>Roberston</a:t>
            </a:r>
            <a:r>
              <a:rPr lang="en-US" altLang="zh-CN" dirty="0" smtClean="0"/>
              <a:t>, S. Walker, S. Jones, Okapi at TREC-3, in Proceedings of TREC-3</a:t>
            </a:r>
          </a:p>
          <a:p>
            <a:endParaRPr lang="en-US" altLang="zh-CN" b="1" dirty="0" smtClean="0"/>
          </a:p>
          <a:p>
            <a:r>
              <a:rPr lang="zh-CN" altLang="en-US" dirty="0" smtClean="0"/>
              <a:t>非常有意思，建议看看。。。</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z="3600" dirty="0" smtClean="0"/>
              <a:t>参考资料</a:t>
            </a:r>
            <a:endParaRPr lang="de-DE" sz="3600" dirty="0" smtClean="0"/>
          </a:p>
        </p:txBody>
      </p:sp>
      <p:sp>
        <p:nvSpPr>
          <p:cNvPr id="5" name="内容占位符 4"/>
          <p:cNvSpPr>
            <a:spLocks noGrp="1"/>
          </p:cNvSpPr>
          <p:nvPr>
            <p:ph idx="1"/>
          </p:nvPr>
        </p:nvSpPr>
        <p:spPr>
          <a:xfrm>
            <a:off x="611560" y="1628800"/>
            <a:ext cx="8229600" cy="4953000"/>
          </a:xfrm>
        </p:spPr>
        <p:txBody>
          <a:bodyPr/>
          <a:lstStyle/>
          <a:p>
            <a:pPr marL="342900" lvl="1" indent="-342900">
              <a:buClr>
                <a:srgbClr val="437085"/>
              </a:buClr>
            </a:pPr>
            <a:r>
              <a:rPr lang="en-US" altLang="zh-CN" sz="2600" dirty="0" smtClean="0">
                <a:latin typeface="+mj-lt"/>
                <a:ea typeface="黑体" pitchFamily="49" charset="-122"/>
              </a:rPr>
              <a:t>《</a:t>
            </a:r>
            <a:r>
              <a:rPr lang="zh-CN" altLang="en-US" sz="2600" dirty="0" smtClean="0">
                <a:latin typeface="+mj-lt"/>
                <a:ea typeface="黑体" pitchFamily="49" charset="-122"/>
              </a:rPr>
              <a:t>现代信息检索</a:t>
            </a:r>
            <a:r>
              <a:rPr lang="en-US" altLang="zh-CN" sz="2600" dirty="0" smtClean="0">
                <a:latin typeface="+mj-lt"/>
                <a:ea typeface="黑体" pitchFamily="49" charset="-122"/>
              </a:rPr>
              <a:t>》</a:t>
            </a:r>
            <a:r>
              <a:rPr lang="zh-CN" altLang="en-US" sz="2600" dirty="0" smtClean="0">
                <a:latin typeface="+mj-lt"/>
                <a:ea typeface="黑体" pitchFamily="49" charset="-122"/>
              </a:rPr>
              <a:t>第</a:t>
            </a:r>
            <a:r>
              <a:rPr lang="en-US" altLang="zh-CN" sz="2600" dirty="0" smtClean="0">
                <a:latin typeface="+mj-lt"/>
                <a:ea typeface="黑体" pitchFamily="49" charset="-122"/>
              </a:rPr>
              <a:t>11</a:t>
            </a:r>
            <a:r>
              <a:rPr lang="zh-CN" altLang="en-US" sz="2600" dirty="0" smtClean="0">
                <a:latin typeface="+mj-lt"/>
                <a:ea typeface="黑体" pitchFamily="49" charset="-122"/>
              </a:rPr>
              <a:t>章</a:t>
            </a:r>
            <a:endParaRPr lang="en-US" altLang="zh-CN" sz="2600" dirty="0" smtClean="0">
              <a:latin typeface="+mj-lt"/>
              <a:ea typeface="黑体" pitchFamily="49" charset="-122"/>
            </a:endParaRPr>
          </a:p>
          <a:p>
            <a:pPr marL="342900" lvl="1" indent="-342900">
              <a:buClr>
                <a:srgbClr val="437085"/>
              </a:buClr>
            </a:pPr>
            <a:endParaRPr lang="en-US" altLang="zh-CN" sz="2600" dirty="0" smtClean="0">
              <a:latin typeface="+mj-lt"/>
              <a:ea typeface="黑体" pitchFamily="49" charset="-122"/>
            </a:endParaRPr>
          </a:p>
          <a:p>
            <a:pPr marL="342900" lvl="1" indent="-342900">
              <a:buClr>
                <a:srgbClr val="437085"/>
              </a:buClr>
            </a:pPr>
            <a:r>
              <a:rPr lang="de-DE" altLang="zh-CN" dirty="0" smtClean="0">
                <a:latin typeface="Courier New" pitchFamily="49" charset="0"/>
                <a:ea typeface="黑体" pitchFamily="49" charset="-122"/>
                <a:cs typeface="Courier New" pitchFamily="49" charset="0"/>
              </a:rPr>
              <a:t>http://ifnlp.org/ir</a:t>
            </a:r>
            <a:endParaRPr lang="en-US" altLang="zh-CN" dirty="0" smtClean="0">
              <a:latin typeface="Courier New" pitchFamily="49" charset="0"/>
              <a:ea typeface="黑体" pitchFamily="49" charset="-122"/>
              <a:cs typeface="Courier New" pitchFamily="49" charset="0"/>
            </a:endParaRPr>
          </a:p>
          <a:p>
            <a:pPr marL="342900" lvl="1" indent="-342900">
              <a:buClr>
                <a:srgbClr val="437085"/>
              </a:buClr>
            </a:pPr>
            <a:endParaRPr lang="en-US" altLang="zh-CN" sz="2600" dirty="0" smtClean="0">
              <a:latin typeface="+mj-lt"/>
              <a:ea typeface="黑体" pitchFamily="49" charset="-122"/>
            </a:endParaRPr>
          </a:p>
          <a:p>
            <a:endParaRPr lang="zh-CN" altLang="en-US"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57</a:t>
            </a:fld>
            <a:endParaRPr lang="en-US" dirty="0"/>
          </a:p>
        </p:txBody>
      </p:sp>
      <p:sp>
        <p:nvSpPr>
          <p:cNvPr id="80899" name="Text Box 3"/>
          <p:cNvSpPr txBox="1">
            <a:spLocks noChangeArrowheads="1"/>
          </p:cNvSpPr>
          <p:nvPr/>
        </p:nvSpPr>
        <p:spPr bwMode="auto">
          <a:xfrm>
            <a:off x="138113" y="2571768"/>
            <a:ext cx="8505825" cy="3929066"/>
          </a:xfrm>
          <a:prstGeom prst="rect">
            <a:avLst/>
          </a:prstGeom>
          <a:noFill/>
          <a:ln w="9525">
            <a:noFill/>
            <a:round/>
            <a:headEnd/>
            <a:tailEnd/>
          </a:ln>
        </p:spPr>
        <p:txBody>
          <a:bodyPr/>
          <a:lstStyle/>
          <a:p>
            <a:pPr lvl="1">
              <a:buClr>
                <a:srgbClr val="336699"/>
              </a:buClr>
              <a:buFont typeface="Wingdings" pitchFamily="2" charset="2"/>
              <a:buChar char="§"/>
            </a:pPr>
            <a:endParaRPr lang="en-US" sz="2600" dirty="0" smtClean="0">
              <a:solidFill>
                <a:schemeClr val="tx1"/>
              </a:solidFill>
              <a:latin typeface="+mj-lt"/>
              <a:ea typeface="黑体" pitchFamily="49" charset="-122"/>
              <a:cs typeface="Courier New" pitchFamily="49"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11-1</a:t>
            </a:r>
          </a:p>
          <a:p>
            <a:endParaRPr lang="en-US" altLang="zh-CN" dirty="0" smtClean="0"/>
          </a:p>
          <a:p>
            <a:r>
              <a:rPr lang="zh-CN" altLang="en-US" dirty="0" smtClean="0"/>
              <a:t>习题</a:t>
            </a:r>
            <a:r>
              <a:rPr lang="en-US" altLang="zh-CN" dirty="0" smtClean="0"/>
              <a:t>11-3</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挑战</a:t>
            </a:r>
            <a:r>
              <a:rPr lang="en-US" altLang="zh-CN" sz="3600" dirty="0" smtClean="0">
                <a:solidFill>
                  <a:srgbClr val="000000"/>
                </a:solidFill>
                <a:latin typeface="Calibri" charset="0"/>
                <a:ea typeface="黑体" pitchFamily="49" charset="-122"/>
                <a:cs typeface="Times New Roman" pitchFamily="16" charset="0"/>
              </a:rPr>
              <a:t>1</a:t>
            </a:r>
            <a:r>
              <a:rPr lang="en-US" sz="3600" dirty="0" smtClean="0">
                <a:solidFill>
                  <a:srgbClr val="000000"/>
                </a:solidFill>
                <a:latin typeface="Calibri" charset="0"/>
                <a:ea typeface="黑体" pitchFamily="49" charset="-122"/>
                <a:cs typeface="Times New Roman" pitchFamily="16" charset="0"/>
              </a:rPr>
              <a:t>: </a:t>
            </a:r>
            <a:r>
              <a:rPr lang="zh-CN" altLang="en-US" sz="3600" dirty="0" smtClean="0">
                <a:solidFill>
                  <a:srgbClr val="000000"/>
                </a:solidFill>
                <a:latin typeface="Calibri" charset="0"/>
                <a:ea typeface="黑体" pitchFamily="49" charset="-122"/>
                <a:cs typeface="Times New Roman" pitchFamily="16" charset="0"/>
              </a:rPr>
              <a:t>返回文档的一部分</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0" y="1500198"/>
            <a:ext cx="8858280"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r>
              <a:rPr lang="en-US" dirty="0" smtClean="0">
                <a:solidFill>
                  <a:srgbClr val="000000"/>
                </a:solidFill>
                <a:latin typeface="Calibri" charset="0"/>
                <a:ea typeface="黑体" pitchFamily="49" charset="-122"/>
                <a:cs typeface="Times New Roman" pitchFamily="16" charset="0"/>
              </a:rPr>
              <a:t> XML</a:t>
            </a:r>
            <a:r>
              <a:rPr lang="zh-CN" altLang="en-US" dirty="0" smtClean="0">
                <a:solidFill>
                  <a:srgbClr val="000000"/>
                </a:solidFill>
                <a:latin typeface="Calibri" charset="0"/>
                <a:ea typeface="黑体" pitchFamily="49" charset="-122"/>
                <a:cs typeface="Times New Roman" pitchFamily="16" charset="0"/>
              </a:rPr>
              <a:t>检索中，</a:t>
            </a:r>
            <a:r>
              <a:rPr lang="zh-CN" altLang="zh-CN" dirty="0" smtClean="0">
                <a:solidFill>
                  <a:schemeClr val="tx1"/>
                </a:solidFill>
                <a:latin typeface="Times New Roman" pitchFamily="18" charset="0"/>
                <a:ea typeface="黑体" pitchFamily="49" charset="-122"/>
              </a:rPr>
              <a:t>用户希望返回文档的一部分（即</a:t>
            </a:r>
            <a:r>
              <a:rPr lang="en-US" altLang="zh-CN" dirty="0" smtClean="0">
                <a:solidFill>
                  <a:schemeClr val="tx1"/>
                </a:solidFill>
                <a:latin typeface="Times New Roman" pitchFamily="18" charset="0"/>
                <a:ea typeface="黑体" pitchFamily="49" charset="-122"/>
              </a:rPr>
              <a:t> XML</a:t>
            </a:r>
            <a:r>
              <a:rPr lang="zh-CN" altLang="zh-CN" dirty="0" smtClean="0">
                <a:solidFill>
                  <a:schemeClr val="tx1"/>
                </a:solidFill>
                <a:latin typeface="Times New Roman" pitchFamily="18" charset="0"/>
                <a:ea typeface="黑体" pitchFamily="49" charset="-122"/>
              </a:rPr>
              <a:t>元素），而不像非结构化检索那样往往返回整个文档</a:t>
            </a:r>
            <a:endParaRPr lang="en-US" dirty="0" smtClean="0">
              <a:solidFill>
                <a:schemeClr val="tx1"/>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cs typeface="Times New Roman" pitchFamily="16" charset="0"/>
              </a:rPr>
              <a:t>上述情况下，用户可能在查找</a:t>
            </a: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场</a:t>
            </a:r>
            <a:r>
              <a:rPr lang="en-US" altLang="zh-CN" sz="2200" dirty="0" smtClean="0">
                <a:solidFill>
                  <a:srgbClr val="000000"/>
                </a:solidFill>
                <a:latin typeface="Calibri" charset="0"/>
                <a:ea typeface="黑体" pitchFamily="49" charset="-122"/>
                <a:cs typeface="Times New Roman" pitchFamily="16" charset="0"/>
              </a:rPr>
              <a:t>(</a:t>
            </a:r>
            <a:r>
              <a:rPr lang="en-US" sz="2200" dirty="0" smtClean="0">
                <a:solidFill>
                  <a:srgbClr val="000000"/>
                </a:solidFill>
                <a:latin typeface="Calibri" charset="0"/>
                <a:ea typeface="黑体" pitchFamily="49" charset="-122"/>
                <a:cs typeface="Times New Roman" pitchFamily="16" charset="0"/>
              </a:rPr>
              <a:t>scene)</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cs typeface="Times New Roman" pitchFamily="16" charset="0"/>
              </a:rPr>
              <a:t>但是</a:t>
            </a:r>
            <a:r>
              <a:rPr lang="zh-CN" altLang="en-US" sz="2200" dirty="0" smtClean="0">
                <a:solidFill>
                  <a:schemeClr val="tx1"/>
                </a:solidFill>
                <a:latin typeface="Calibri" charset="0"/>
                <a:ea typeface="黑体" pitchFamily="49" charset="-122"/>
                <a:cs typeface="Times New Roman" pitchFamily="16" charset="0"/>
              </a:rPr>
              <a:t>，</a:t>
            </a:r>
            <a:r>
              <a:rPr lang="zh-CN" altLang="zh-CN" sz="2200" dirty="0" smtClean="0">
                <a:solidFill>
                  <a:schemeClr val="tx1"/>
                </a:solidFill>
                <a:latin typeface="Times New Roman" pitchFamily="18" charset="0"/>
                <a:ea typeface="黑体" pitchFamily="49" charset="-122"/>
              </a:rPr>
              <a:t>另一个没有具体指定返回节点的查询</a:t>
            </a:r>
            <a:r>
              <a:rPr lang="en-US" altLang="zh-CN" sz="2200" dirty="0" smtClean="0">
                <a:solidFill>
                  <a:schemeClr val="tx1"/>
                </a:solidFill>
                <a:latin typeface="Times New Roman" pitchFamily="18" charset="0"/>
                <a:ea typeface="黑体" pitchFamily="49" charset="-122"/>
              </a:rPr>
              <a:t>Macbeth</a:t>
            </a:r>
            <a:r>
              <a:rPr lang="zh-CN" altLang="zh-CN" sz="2200" dirty="0" smtClean="0">
                <a:solidFill>
                  <a:schemeClr val="tx1"/>
                </a:solidFill>
                <a:latin typeface="Times New Roman" pitchFamily="18" charset="0"/>
                <a:ea typeface="黑体" pitchFamily="49" charset="-122"/>
              </a:rPr>
              <a:t>，应该返回剧本的名称而不是某个子单位</a:t>
            </a:r>
            <a:endParaRPr lang="en-US" altLang="zh-CN" sz="2200" dirty="0" smtClean="0">
              <a:solidFill>
                <a:schemeClr val="tx1"/>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chemeClr val="tx1"/>
              </a:solidFill>
              <a:latin typeface="Calibri"/>
              <a:ea typeface="黑体" pitchFamily="49" charset="-122"/>
              <a:cs typeface="Calibri"/>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解决办法</a:t>
            </a:r>
            <a:r>
              <a:rPr lang="en-US" dirty="0" smtClean="0">
                <a:solidFill>
                  <a:srgbClr val="000000"/>
                </a:solidFill>
                <a:latin typeface="Calibri" charset="0"/>
                <a:ea typeface="黑体" pitchFamily="49" charset="-122"/>
                <a:cs typeface="Times New Roman" pitchFamily="16" charset="0"/>
              </a:rPr>
              <a:t>: </a:t>
            </a:r>
            <a:r>
              <a:rPr lang="zh-CN" altLang="en-US" dirty="0" smtClean="0">
                <a:solidFill>
                  <a:srgbClr val="000000"/>
                </a:solidFill>
                <a:latin typeface="Calibri" charset="0"/>
                <a:ea typeface="黑体" pitchFamily="49" charset="-122"/>
                <a:cs typeface="Times New Roman" pitchFamily="16" charset="0"/>
              </a:rPr>
              <a:t>结构化文档检索原理</a:t>
            </a:r>
            <a:r>
              <a:rPr lang="en-US" altLang="zh-CN" dirty="0" smtClean="0">
                <a:solidFill>
                  <a:srgbClr val="000000"/>
                </a:solidFill>
                <a:latin typeface="Calibri" charset="0"/>
                <a:ea typeface="黑体" pitchFamily="49" charset="-122"/>
                <a:cs typeface="Times New Roman" pitchFamily="16" charset="0"/>
              </a:rPr>
              <a:t>(</a:t>
            </a:r>
            <a:r>
              <a:rPr lang="en-US" dirty="0" smtClean="0">
                <a:solidFill>
                  <a:srgbClr val="000000"/>
                </a:solidFill>
                <a:latin typeface="Calibri" charset="0"/>
                <a:ea typeface="黑体" pitchFamily="49" charset="-122"/>
                <a:cs typeface="Times New Roman" pitchFamily="16" charset="0"/>
              </a:rPr>
              <a:t>structured document retrieval principle)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395536" y="2513324"/>
          <a:ext cx="7929618" cy="1275716"/>
        </p:xfrm>
        <a:graphic>
          <a:graphicData uri="http://schemas.openxmlformats.org/drawingml/2006/table">
            <a:tbl>
              <a:tblPr firstRow="1" bandRow="1">
                <a:tableStyleId>{5C22544A-7EE6-4342-B048-85BDC9FD1C3A}</a:tableStyleId>
              </a:tblPr>
              <a:tblGrid>
                <a:gridCol w="7929618"/>
              </a:tblGrid>
              <a:tr h="513716">
                <a:tc>
                  <a:txBody>
                    <a:bodyPr/>
                    <a:lstStyle/>
                    <a:p>
                      <a:r>
                        <a:rPr lang="zh-CN" altLang="en-US" sz="2600" b="0" dirty="0" smtClean="0">
                          <a:solidFill>
                            <a:schemeClr val="bg1"/>
                          </a:solidFill>
                        </a:rPr>
                        <a:t>例子</a:t>
                      </a:r>
                      <a:endParaRPr lang="de-DE" sz="2600" b="0" dirty="0">
                        <a:solidFill>
                          <a:schemeClr val="bg1"/>
                        </a:solidFill>
                      </a:endParaRPr>
                    </a:p>
                  </a:txBody>
                  <a:tcPr>
                    <a:solidFill>
                      <a:srgbClr val="2A7041"/>
                    </a:solidFill>
                  </a:tcPr>
                </a:tc>
              </a:tr>
              <a:tr h="513716">
                <a:tc>
                  <a:txBody>
                    <a:bodyPr/>
                    <a:lstStyle/>
                    <a:p>
                      <a:r>
                        <a:rPr lang="zh-CN" altLang="zh-CN" sz="2200" kern="1200" dirty="0" smtClean="0">
                          <a:solidFill>
                            <a:schemeClr val="dk1"/>
                          </a:solidFill>
                          <a:latin typeface="+mn-lt"/>
                          <a:ea typeface="+mn-ea"/>
                          <a:cs typeface="+mn-cs"/>
                        </a:rPr>
                        <a:t>如果在</a:t>
                      </a:r>
                      <a:r>
                        <a:rPr lang="en-US" altLang="zh-CN" sz="2200" kern="1200" dirty="0" smtClean="0">
                          <a:solidFill>
                            <a:schemeClr val="dk1"/>
                          </a:solidFill>
                          <a:latin typeface="+mn-lt"/>
                          <a:ea typeface="+mn-ea"/>
                          <a:cs typeface="+mn-cs"/>
                        </a:rPr>
                        <a:t>《</a:t>
                      </a:r>
                      <a:r>
                        <a:rPr lang="zh-CN" altLang="zh-CN" sz="2200" kern="1200" dirty="0" smtClean="0">
                          <a:solidFill>
                            <a:schemeClr val="dk1"/>
                          </a:solidFill>
                          <a:latin typeface="+mn-lt"/>
                          <a:ea typeface="+mn-ea"/>
                          <a:cs typeface="+mn-cs"/>
                        </a:rPr>
                        <a:t>莎士比亚</a:t>
                      </a:r>
                      <a:r>
                        <a:rPr lang="zh-CN" altLang="en-US" sz="2200" kern="1200" dirty="0" smtClean="0">
                          <a:solidFill>
                            <a:schemeClr val="dk1"/>
                          </a:solidFill>
                          <a:latin typeface="+mn-lt"/>
                          <a:ea typeface="+mn-ea"/>
                          <a:cs typeface="+mn-cs"/>
                        </a:rPr>
                        <a:t>全集</a:t>
                      </a:r>
                      <a:r>
                        <a:rPr lang="en-US" altLang="zh-CN" sz="2200" kern="1200" dirty="0" smtClean="0">
                          <a:solidFill>
                            <a:schemeClr val="dk1"/>
                          </a:solidFill>
                          <a:latin typeface="+mn-lt"/>
                          <a:ea typeface="+mn-ea"/>
                          <a:cs typeface="+mn-cs"/>
                        </a:rPr>
                        <a:t>》</a:t>
                      </a:r>
                      <a:r>
                        <a:rPr lang="zh-CN" altLang="zh-CN" sz="2200" kern="1200" dirty="0" smtClean="0">
                          <a:solidFill>
                            <a:schemeClr val="dk1"/>
                          </a:solidFill>
                          <a:latin typeface="+mn-lt"/>
                          <a:ea typeface="+mn-ea"/>
                          <a:cs typeface="+mn-cs"/>
                        </a:rPr>
                        <a:t>中查找</a:t>
                      </a:r>
                      <a:r>
                        <a:rPr lang="en-US" altLang="zh-CN" sz="2200" kern="1200" dirty="0" smtClean="0">
                          <a:solidFill>
                            <a:schemeClr val="dk1"/>
                          </a:solidFill>
                          <a:latin typeface="+mn-lt"/>
                          <a:ea typeface="+mn-ea"/>
                          <a:cs typeface="+mn-cs"/>
                        </a:rPr>
                        <a:t>Macbeth’s castle</a:t>
                      </a:r>
                      <a:r>
                        <a:rPr lang="zh-CN" altLang="zh-CN" sz="2200" kern="1200" dirty="0" smtClean="0">
                          <a:solidFill>
                            <a:schemeClr val="dk1"/>
                          </a:solidFill>
                          <a:latin typeface="+mn-lt"/>
                          <a:ea typeface="+mn-ea"/>
                          <a:cs typeface="+mn-cs"/>
                        </a:rPr>
                        <a:t>，那么到底应该返回场（</a:t>
                      </a:r>
                      <a:r>
                        <a:rPr lang="en-US" altLang="zh-CN" sz="2200" kern="1200" dirty="0" smtClean="0">
                          <a:solidFill>
                            <a:schemeClr val="dk1"/>
                          </a:solidFill>
                          <a:latin typeface="+mn-lt"/>
                          <a:ea typeface="+mn-ea"/>
                          <a:cs typeface="+mn-cs"/>
                        </a:rPr>
                        <a:t>scene</a:t>
                      </a:r>
                      <a:r>
                        <a:rPr lang="zh-CN" altLang="zh-CN" sz="2200" kern="1200" dirty="0" smtClean="0">
                          <a:solidFill>
                            <a:schemeClr val="dk1"/>
                          </a:solidFill>
                          <a:latin typeface="+mn-lt"/>
                          <a:ea typeface="+mn-ea"/>
                          <a:cs typeface="+mn-cs"/>
                        </a:rPr>
                        <a:t>）、幕（</a:t>
                      </a:r>
                      <a:r>
                        <a:rPr lang="en-US" altLang="zh-CN" sz="2200" kern="1200" dirty="0" smtClean="0">
                          <a:solidFill>
                            <a:schemeClr val="dk1"/>
                          </a:solidFill>
                          <a:latin typeface="+mn-lt"/>
                          <a:ea typeface="+mn-ea"/>
                          <a:cs typeface="+mn-cs"/>
                        </a:rPr>
                        <a:t>act</a:t>
                      </a:r>
                      <a:r>
                        <a:rPr lang="zh-CN" altLang="zh-CN" sz="2200" kern="1200" dirty="0" smtClean="0">
                          <a:solidFill>
                            <a:schemeClr val="dk1"/>
                          </a:solidFill>
                          <a:latin typeface="+mn-lt"/>
                          <a:ea typeface="+mn-ea"/>
                          <a:cs typeface="+mn-cs"/>
                        </a:rPr>
                        <a:t>）还是整个剧本呢？</a:t>
                      </a:r>
                      <a:endParaRPr lang="de-DE" sz="2200" dirty="0">
                        <a:solidFill>
                          <a:schemeClr val="tx1"/>
                        </a:solidFill>
                      </a:endParaRPr>
                    </a:p>
                  </a:txBody>
                  <a:tcPr>
                    <a:solidFill>
                      <a:schemeClr val="bg2">
                        <a:lumMod val="20000"/>
                        <a:lumOff val="80000"/>
                      </a:schemeClr>
                    </a:solidFill>
                  </a:tcPr>
                </a:tc>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结构化文档检索原理</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42908" y="1500198"/>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endParaRPr lang="en-US"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latin typeface="Times New Roman" pitchFamily="18" charset="0"/>
                <a:ea typeface="黑体" pitchFamily="49" charset="-122"/>
              </a:rPr>
              <a:t>上述原理会引发这样一种检索策略，即返回包含信息需求的最小单位</a:t>
            </a:r>
            <a:endParaRPr lang="en-US" altLang="zh-CN" sz="2200" dirty="0" smtClean="0">
              <a:solidFill>
                <a:schemeClr val="tx1"/>
              </a:solidFill>
              <a:latin typeface="Times New Roman" pitchFamily="18"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latin typeface="Times New Roman" pitchFamily="18" charset="0"/>
                <a:ea typeface="黑体" pitchFamily="49" charset="-122"/>
                <a:cs typeface="Times New Roman" pitchFamily="18" charset="0"/>
              </a:rPr>
              <a:t>但是，要在算法上实现这种原理是非常困难的</a:t>
            </a:r>
            <a:r>
              <a:rPr lang="zh-CN" altLang="en-US" sz="2200" dirty="0" smtClean="0">
                <a:solidFill>
                  <a:schemeClr val="tx1"/>
                </a:solidFill>
                <a:latin typeface="Times New Roman" pitchFamily="18" charset="0"/>
                <a:ea typeface="黑体" pitchFamily="49" charset="-122"/>
                <a:cs typeface="Times New Roman" pitchFamily="18" charset="0"/>
              </a:rPr>
              <a:t>。比如查询：</a:t>
            </a:r>
            <a:r>
              <a:rPr lang="en-US" sz="2200" dirty="0" smtClean="0">
                <a:solidFill>
                  <a:schemeClr val="tx1"/>
                </a:solidFill>
                <a:latin typeface="Times New Roman" pitchFamily="18" charset="0"/>
                <a:ea typeface="黑体" pitchFamily="49" charset="-122"/>
                <a:cs typeface="Times New Roman" pitchFamily="18" charset="0"/>
              </a:rPr>
              <a:t> </a:t>
            </a:r>
            <a:r>
              <a:rPr lang="en-US" sz="2200" dirty="0" err="1" smtClean="0">
                <a:solidFill>
                  <a:schemeClr val="tx1"/>
                </a:solidFill>
                <a:latin typeface="Times New Roman" pitchFamily="18" charset="0"/>
                <a:ea typeface="黑体" pitchFamily="49" charset="-122"/>
                <a:cs typeface="Times New Roman" pitchFamily="18" charset="0"/>
              </a:rPr>
              <a:t>title:</a:t>
            </a:r>
            <a:r>
              <a:rPr lang="en-US" sz="2200" i="1" dirty="0" err="1" smtClean="0">
                <a:solidFill>
                  <a:schemeClr val="tx1"/>
                </a:solidFill>
                <a:latin typeface="Times New Roman" pitchFamily="18" charset="0"/>
                <a:ea typeface="黑体" pitchFamily="49" charset="-122"/>
                <a:cs typeface="Times New Roman" pitchFamily="18" charset="0"/>
              </a:rPr>
              <a:t>Macbeth</a:t>
            </a:r>
            <a:r>
              <a:rPr lang="zh-CN" altLang="en-US" sz="2200" i="1" dirty="0" smtClean="0">
                <a:solidFill>
                  <a:schemeClr val="tx1"/>
                </a:solidFill>
                <a:latin typeface="Times New Roman" pitchFamily="18" charset="0"/>
                <a:ea typeface="黑体" pitchFamily="49" charset="-122"/>
                <a:cs typeface="Times New Roman" pitchFamily="18" charset="0"/>
              </a:rPr>
              <a:t>， </a:t>
            </a:r>
            <a:r>
              <a:rPr lang="zh-CN" altLang="zh-CN" sz="2200" dirty="0" smtClean="0">
                <a:solidFill>
                  <a:schemeClr val="tx1"/>
                </a:solidFill>
                <a:latin typeface="Times New Roman" pitchFamily="18" charset="0"/>
                <a:ea typeface="黑体" pitchFamily="49" charset="-122"/>
                <a:cs typeface="Times New Roman" pitchFamily="18" charset="0"/>
              </a:rPr>
              <a:t>整个剧本的标题</a:t>
            </a:r>
            <a:r>
              <a:rPr lang="en-US" altLang="zh-CN" sz="2200" i="1" dirty="0" err="1" smtClean="0">
                <a:solidFill>
                  <a:schemeClr val="tx1"/>
                </a:solidFill>
                <a:latin typeface="Times New Roman" pitchFamily="18" charset="0"/>
                <a:ea typeface="黑体" pitchFamily="49" charset="-122"/>
                <a:cs typeface="Times New Roman" pitchFamily="18" charset="0"/>
              </a:rPr>
              <a:t>Maccbeth</a:t>
            </a:r>
            <a:r>
              <a:rPr lang="zh-CN" altLang="zh-CN" sz="2200" dirty="0" smtClean="0">
                <a:solidFill>
                  <a:schemeClr val="tx1"/>
                </a:solidFill>
                <a:latin typeface="Times New Roman" pitchFamily="18" charset="0"/>
                <a:ea typeface="黑体" pitchFamily="49" charset="-122"/>
                <a:cs typeface="Times New Roman" pitchFamily="18" charset="0"/>
              </a:rPr>
              <a:t>以及第一幕第六场的标题</a:t>
            </a:r>
            <a:r>
              <a:rPr lang="en-US" altLang="zh-CN" sz="2200" i="1" dirty="0" smtClean="0">
                <a:solidFill>
                  <a:schemeClr val="tx1"/>
                </a:solidFill>
                <a:latin typeface="Times New Roman" pitchFamily="18" charset="0"/>
                <a:ea typeface="黑体" pitchFamily="49" charset="-122"/>
                <a:cs typeface="Times New Roman" pitchFamily="18" charset="0"/>
              </a:rPr>
              <a:t>Macbeth’s castle</a:t>
            </a:r>
            <a:r>
              <a:rPr lang="zh-CN" altLang="zh-CN" sz="2200" dirty="0" smtClean="0">
                <a:solidFill>
                  <a:schemeClr val="tx1"/>
                </a:solidFill>
                <a:latin typeface="Times New Roman" pitchFamily="18" charset="0"/>
                <a:ea typeface="黑体" pitchFamily="49" charset="-122"/>
                <a:cs typeface="Times New Roman" pitchFamily="18" charset="0"/>
              </a:rPr>
              <a:t>都是包含匹配词项</a:t>
            </a:r>
            <a:r>
              <a:rPr lang="en-US" altLang="zh-CN" sz="2200" dirty="0" smtClean="0">
                <a:solidFill>
                  <a:schemeClr val="tx1"/>
                </a:solidFill>
                <a:latin typeface="Times New Roman" pitchFamily="18" charset="0"/>
                <a:ea typeface="黑体" pitchFamily="49" charset="-122"/>
                <a:cs typeface="Times New Roman" pitchFamily="18" charset="0"/>
              </a:rPr>
              <a:t>Macbeth</a:t>
            </a:r>
            <a:r>
              <a:rPr lang="zh-CN" altLang="zh-CN" sz="2200" dirty="0" smtClean="0">
                <a:solidFill>
                  <a:schemeClr val="tx1"/>
                </a:solidFill>
                <a:latin typeface="Times New Roman" pitchFamily="18" charset="0"/>
                <a:ea typeface="黑体" pitchFamily="49" charset="-122"/>
                <a:cs typeface="Times New Roman" pitchFamily="18" charset="0"/>
              </a:rPr>
              <a:t>的较好的命中结果。</a:t>
            </a:r>
            <a:endParaRPr lang="en-US" sz="2200" dirty="0" smtClean="0">
              <a:solidFill>
                <a:schemeClr val="tx1"/>
              </a:solidFill>
              <a:latin typeface="Times New Roman" pitchFamily="18" charset="0"/>
              <a:ea typeface="黑体" pitchFamily="49" charset="-122"/>
              <a:cs typeface="Times New Roman" pitchFamily="18" charset="0"/>
            </a:endParaRP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000" dirty="0" smtClean="0">
                <a:solidFill>
                  <a:schemeClr val="tx1"/>
                </a:solidFill>
                <a:latin typeface="Times New Roman" pitchFamily="18" charset="0"/>
                <a:ea typeface="黑体" pitchFamily="49" charset="-122"/>
              </a:rPr>
              <a:t>然而</a:t>
            </a:r>
            <a:r>
              <a:rPr lang="zh-CN" altLang="zh-CN" sz="2000" dirty="0" smtClean="0">
                <a:solidFill>
                  <a:schemeClr val="tx1"/>
                </a:solidFill>
                <a:latin typeface="Times New Roman" pitchFamily="18" charset="0"/>
                <a:ea typeface="黑体" pitchFamily="49" charset="-122"/>
              </a:rPr>
              <a:t>在这个例子中，剧本的标题这个位于更高层的节点作为答案却更合适</a:t>
            </a:r>
            <a:endParaRPr lang="en-US" altLang="zh-CN" sz="2000" dirty="0" smtClean="0">
              <a:solidFill>
                <a:schemeClr val="tx1"/>
              </a:solidFill>
              <a:latin typeface="Times New Roman" pitchFamily="18" charset="0"/>
              <a:ea typeface="黑体" pitchFamily="49" charset="-122"/>
            </a:endParaRP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000" dirty="0" smtClean="0">
                <a:solidFill>
                  <a:schemeClr val="tx1"/>
                </a:solidFill>
                <a:latin typeface="Times New Roman" pitchFamily="18" charset="0"/>
                <a:ea typeface="黑体" pitchFamily="49" charset="-122"/>
              </a:rPr>
              <a:t>确定查询应答的正确层次是非常困难的</a:t>
            </a:r>
            <a:r>
              <a:rPr lang="zh-CN" altLang="zh-CN" sz="2000" dirty="0" smtClean="0">
                <a:latin typeface="Times New Roman" pitchFamily="18" charset="0"/>
                <a:ea typeface="黑体" pitchFamily="49" charset="-122"/>
              </a:rPr>
              <a:t>。</a:t>
            </a:r>
            <a:endParaRPr lang="en-US" dirty="0" smtClean="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500034" y="1571612"/>
          <a:ext cx="8143932" cy="1188720"/>
        </p:xfrm>
        <a:graphic>
          <a:graphicData uri="http://schemas.openxmlformats.org/drawingml/2006/table">
            <a:tbl>
              <a:tblPr firstRow="1" bandRow="1">
                <a:tableStyleId>{5C22544A-7EE6-4342-B048-85BDC9FD1C3A}</a:tableStyleId>
              </a:tblPr>
              <a:tblGrid>
                <a:gridCol w="814393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0" dirty="0" smtClean="0">
                          <a:solidFill>
                            <a:schemeClr val="bg1"/>
                          </a:solidFill>
                          <a:latin typeface="Calibri" charset="0"/>
                        </a:rPr>
                        <a:t>结构化文档检索原理</a:t>
                      </a:r>
                      <a:endParaRPr lang="en-US" sz="2200" b="0" dirty="0" smtClean="0">
                        <a:solidFill>
                          <a:schemeClr val="bg1"/>
                        </a:solidFill>
                        <a:latin typeface="Calibri" charset="0"/>
                      </a:endParaRPr>
                    </a:p>
                  </a:txBody>
                  <a:tcPr>
                    <a:solidFill>
                      <a:srgbClr val="336699"/>
                    </a:solidFill>
                  </a:tcPr>
                </a:tc>
              </a:tr>
              <a:tr h="513716">
                <a:tc>
                  <a:txBody>
                    <a:bodyPr/>
                    <a:lstStyle/>
                    <a:p>
                      <a:r>
                        <a:rPr lang="zh-CN" altLang="zh-CN" sz="2200" kern="1200" dirty="0" smtClean="0">
                          <a:solidFill>
                            <a:schemeClr val="dk1"/>
                          </a:solidFill>
                          <a:latin typeface="+mn-lt"/>
                          <a:ea typeface="+mn-ea"/>
                          <a:cs typeface="+mn-cs"/>
                        </a:rPr>
                        <a:t>选择最合适的文档部分</a:t>
                      </a:r>
                      <a:r>
                        <a:rPr lang="de-DE" sz="2200" b="0" dirty="0" smtClean="0">
                          <a:solidFill>
                            <a:schemeClr val="tx1"/>
                          </a:solidFill>
                        </a:rPr>
                        <a:t>:</a:t>
                      </a:r>
                    </a:p>
                    <a:p>
                      <a:r>
                        <a:rPr lang="zh-CN" altLang="zh-CN" sz="2200" kern="1200" dirty="0" smtClean="0">
                          <a:solidFill>
                            <a:schemeClr val="dk1"/>
                          </a:solidFill>
                          <a:latin typeface="+mn-lt"/>
                          <a:ea typeface="+mn-ea"/>
                          <a:cs typeface="+mn-cs"/>
                        </a:rPr>
                        <a:t>系统应该总是检索出回答查询的最明确最具体的文档部分</a:t>
                      </a:r>
                      <a:endParaRPr lang="de-DE" sz="2200" b="0" i="1" dirty="0">
                        <a:solidFill>
                          <a:schemeClr val="tx1"/>
                        </a:solidFill>
                      </a:endParaRPr>
                    </a:p>
                  </a:txBody>
                  <a:tcPr>
                    <a:solidFill>
                      <a:schemeClr val="bg2">
                        <a:lumMod val="20000"/>
                        <a:lumOff val="80000"/>
                      </a:schemeClr>
                    </a:solidFill>
                  </a:tcPr>
                </a:tc>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挑战</a:t>
            </a:r>
            <a:r>
              <a:rPr lang="en-US" altLang="zh-CN" sz="3600" dirty="0" smtClean="0"/>
              <a:t>2</a:t>
            </a:r>
            <a:r>
              <a:rPr lang="en-US" sz="3600" dirty="0" smtClean="0"/>
              <a:t>: </a:t>
            </a:r>
            <a:r>
              <a:rPr lang="zh-CN" altLang="en-US" sz="3600" dirty="0" smtClean="0"/>
              <a:t>如何确定文档的索引单位</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8</a:t>
            </a:fld>
            <a:endParaRPr lang="en-US"/>
          </a:p>
        </p:txBody>
      </p:sp>
      <p:sp>
        <p:nvSpPr>
          <p:cNvPr id="80899" name="Text Box 3"/>
          <p:cNvSpPr txBox="1">
            <a:spLocks noChangeArrowheads="1"/>
          </p:cNvSpPr>
          <p:nvPr/>
        </p:nvSpPr>
        <p:spPr bwMode="auto">
          <a:xfrm>
            <a:off x="138113" y="1714512"/>
            <a:ext cx="8505825"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alibri" charset="0"/>
                <a:ea typeface="黑体" pitchFamily="49" charset="-122"/>
                <a:cs typeface="Times New Roman" pitchFamily="16" charset="0"/>
              </a:rPr>
              <a:t> IR</a:t>
            </a:r>
            <a:r>
              <a:rPr lang="zh-CN" altLang="en-US" dirty="0" smtClean="0">
                <a:solidFill>
                  <a:srgbClr val="000000"/>
                </a:solidFill>
                <a:latin typeface="Calibri" charset="0"/>
                <a:ea typeface="黑体" pitchFamily="49" charset="-122"/>
                <a:cs typeface="Times New Roman" pitchFamily="16" charset="0"/>
              </a:rPr>
              <a:t>索引和排名中的核心概念：文档单</a:t>
            </a:r>
            <a:r>
              <a:rPr lang="zh-CN" altLang="en-US" dirty="0" smtClean="0">
                <a:solidFill>
                  <a:schemeClr val="tx1"/>
                </a:solidFill>
                <a:latin typeface="Calibri" charset="0"/>
                <a:ea typeface="黑体" pitchFamily="49" charset="-122"/>
                <a:cs typeface="Times New Roman" pitchFamily="16" charset="0"/>
              </a:rPr>
              <a:t>位或索引单位</a:t>
            </a:r>
            <a:endParaRPr lang="en-US" dirty="0" smtClean="0">
              <a:solidFill>
                <a:schemeClr val="tx1"/>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latin typeface="Times New Roman" pitchFamily="18" charset="0"/>
                <a:ea typeface="黑体" pitchFamily="49" charset="-122"/>
              </a:rPr>
              <a:t>在非结构化检索中，合适的文档单位往往比较明显，如</a:t>
            </a:r>
            <a:r>
              <a:rPr lang="en-US" altLang="zh-CN" dirty="0" smtClean="0">
                <a:solidFill>
                  <a:schemeClr val="tx1"/>
                </a:solidFill>
                <a:latin typeface="Times New Roman" pitchFamily="18" charset="0"/>
                <a:ea typeface="黑体" pitchFamily="49" charset="-122"/>
              </a:rPr>
              <a:t>PC</a:t>
            </a:r>
            <a:r>
              <a:rPr lang="zh-CN" altLang="zh-CN" dirty="0" smtClean="0">
                <a:solidFill>
                  <a:schemeClr val="tx1"/>
                </a:solidFill>
                <a:latin typeface="Times New Roman" pitchFamily="18" charset="0"/>
                <a:ea typeface="黑体" pitchFamily="49" charset="-122"/>
              </a:rPr>
              <a:t>上的文档、邮件、</a:t>
            </a:r>
            <a:r>
              <a:rPr lang="en-US" altLang="zh-CN" dirty="0" smtClean="0">
                <a:solidFill>
                  <a:schemeClr val="tx1"/>
                </a:solidFill>
                <a:latin typeface="Times New Roman" pitchFamily="18" charset="0"/>
                <a:ea typeface="黑体" pitchFamily="49" charset="-122"/>
              </a:rPr>
              <a:t>Web</a:t>
            </a:r>
            <a:r>
              <a:rPr lang="zh-CN" altLang="zh-CN" dirty="0" smtClean="0">
                <a:solidFill>
                  <a:schemeClr val="tx1"/>
                </a:solidFill>
                <a:latin typeface="Times New Roman" pitchFamily="18" charset="0"/>
                <a:ea typeface="黑体" pitchFamily="49" charset="-122"/>
              </a:rPr>
              <a:t>上的网页等等</a:t>
            </a:r>
            <a:endParaRPr lang="en-US" dirty="0" smtClean="0">
              <a:solidFill>
                <a:schemeClr val="tx1"/>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latin typeface="Times New Roman" pitchFamily="18" charset="0"/>
                <a:ea typeface="黑体" pitchFamily="49" charset="-122"/>
              </a:rPr>
              <a:t>而在结构化检索中，却有定义索引单位的一系列不同的方法</a:t>
            </a:r>
            <a:endParaRPr lang="en-US" dirty="0" smtClean="0">
              <a:solidFill>
                <a:schemeClr val="tx1"/>
              </a:solidFill>
              <a:latin typeface="Calibri" charset="0"/>
              <a:ea typeface="黑体" pitchFamily="49" charset="-122"/>
            </a:endParaRPr>
          </a:p>
          <a:p>
            <a:pPr marL="1257300" lvl="1"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kern="1000" dirty="0" smtClean="0">
                <a:solidFill>
                  <a:schemeClr val="tx1"/>
                </a:solidFill>
                <a:latin typeface="Times New Roman"/>
                <a:ea typeface="汉仪书宋一简"/>
                <a:cs typeface="Times New Roman"/>
              </a:rPr>
              <a:t>将节点分组，形成多个互不重叠的伪文档（</a:t>
            </a:r>
            <a:r>
              <a:rPr lang="en-US" altLang="zh-CN" sz="2200" kern="1000" dirty="0" err="1" smtClean="0">
                <a:solidFill>
                  <a:schemeClr val="tx1"/>
                </a:solidFill>
                <a:latin typeface="Times New Roman"/>
                <a:ea typeface="汉仪书宋一简"/>
              </a:rPr>
              <a:t>pseudodocument</a:t>
            </a:r>
            <a:r>
              <a:rPr lang="en-US" altLang="zh-CN" sz="2200" kern="1000" dirty="0" smtClean="0">
                <a:solidFill>
                  <a:schemeClr val="tx1"/>
                </a:solidFill>
                <a:latin typeface="Times New Roman"/>
                <a:ea typeface="汉仪书宋一简"/>
              </a:rPr>
              <a:t> )</a:t>
            </a:r>
            <a:endParaRPr lang="en-US" sz="2200" dirty="0" smtClean="0">
              <a:solidFill>
                <a:schemeClr val="tx1"/>
              </a:solidFill>
              <a:latin typeface="Calibri" charset="0"/>
              <a:ea typeface="黑体" pitchFamily="49" charset="-122"/>
            </a:endParaRPr>
          </a:p>
          <a:p>
            <a:pPr marL="1257300" lvl="1"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latin typeface="Times New Roman" pitchFamily="18" charset="0"/>
                <a:ea typeface="黑体" pitchFamily="49" charset="-122"/>
              </a:rPr>
              <a:t>索引最大元素，然后</a:t>
            </a:r>
            <a:r>
              <a:rPr lang="zh-CN" altLang="zh-CN" sz="2200" dirty="0" smtClean="0">
                <a:solidFill>
                  <a:schemeClr val="tx1"/>
                </a:solidFill>
                <a:latin typeface="Times New Roman" pitchFamily="18" charset="0"/>
                <a:ea typeface="黑体" pitchFamily="49" charset="-122"/>
              </a:rPr>
              <a:t>自顶向下</a:t>
            </a:r>
            <a:r>
              <a:rPr lang="en-US" altLang="zh-CN" sz="2200" dirty="0" smtClean="0">
                <a:solidFill>
                  <a:schemeClr val="tx1"/>
                </a:solidFill>
                <a:latin typeface="Times New Roman" pitchFamily="18" charset="0"/>
                <a:ea typeface="黑体" pitchFamily="49" charset="-122"/>
              </a:rPr>
              <a:t>(</a:t>
            </a:r>
            <a:r>
              <a:rPr lang="en-US" sz="2200" dirty="0" smtClean="0">
                <a:solidFill>
                  <a:schemeClr val="tx1"/>
                </a:solidFill>
                <a:latin typeface="Calibri" charset="0"/>
                <a:ea typeface="黑体" pitchFamily="49" charset="-122"/>
              </a:rPr>
              <a:t>top down)</a:t>
            </a:r>
            <a:r>
              <a:rPr lang="zh-CN" altLang="en-US" sz="2200" dirty="0" smtClean="0">
                <a:solidFill>
                  <a:schemeClr val="tx1"/>
                </a:solidFill>
                <a:latin typeface="Calibri" charset="0"/>
                <a:ea typeface="黑体" pitchFamily="49" charset="-122"/>
              </a:rPr>
              <a:t>后处理</a:t>
            </a:r>
            <a:endParaRPr lang="en-US" sz="2200" dirty="0" smtClean="0">
              <a:solidFill>
                <a:schemeClr val="tx1"/>
              </a:solidFill>
              <a:latin typeface="Calibri" charset="0"/>
              <a:ea typeface="黑体" pitchFamily="49" charset="-122"/>
            </a:endParaRPr>
          </a:p>
          <a:p>
            <a:pPr marL="1257300" lvl="1" indent="-514350">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latin typeface="Times New Roman" pitchFamily="18" charset="0"/>
                <a:ea typeface="黑体" pitchFamily="49" charset="-122"/>
              </a:rPr>
              <a:t>索引叶节点，然后</a:t>
            </a:r>
            <a:r>
              <a:rPr lang="zh-CN" altLang="zh-CN" sz="2200" dirty="0" smtClean="0">
                <a:solidFill>
                  <a:schemeClr val="tx1"/>
                </a:solidFill>
                <a:latin typeface="Times New Roman" pitchFamily="18" charset="0"/>
                <a:ea typeface="黑体" pitchFamily="49" charset="-122"/>
              </a:rPr>
              <a:t>自底向上</a:t>
            </a:r>
            <a:r>
              <a:rPr lang="en-US" altLang="zh-CN" sz="2200" dirty="0" smtClean="0">
                <a:solidFill>
                  <a:schemeClr val="tx1"/>
                </a:solidFill>
                <a:latin typeface="Times New Roman" pitchFamily="18" charset="0"/>
                <a:ea typeface="黑体" pitchFamily="49" charset="-122"/>
              </a:rPr>
              <a:t>(</a:t>
            </a:r>
            <a:r>
              <a:rPr lang="en-US" sz="2200" dirty="0" smtClean="0">
                <a:solidFill>
                  <a:schemeClr val="tx1"/>
                </a:solidFill>
                <a:latin typeface="Calibri" charset="0"/>
                <a:ea typeface="黑体" pitchFamily="49" charset="-122"/>
              </a:rPr>
              <a:t>bottom up)</a:t>
            </a:r>
            <a:r>
              <a:rPr lang="zh-CN" altLang="en-US" sz="2200" dirty="0" smtClean="0">
                <a:solidFill>
                  <a:schemeClr val="tx1"/>
                </a:solidFill>
                <a:latin typeface="Calibri" charset="0"/>
                <a:ea typeface="黑体" pitchFamily="49" charset="-122"/>
              </a:rPr>
              <a:t>进行后处理扩展</a:t>
            </a:r>
            <a:endParaRPr lang="en-US" sz="2200" dirty="0" smtClean="0">
              <a:solidFill>
                <a:schemeClr val="tx1"/>
              </a:solidFill>
              <a:latin typeface="Calibri" charset="0"/>
              <a:ea typeface="黑体" pitchFamily="49" charset="-122"/>
            </a:endParaRPr>
          </a:p>
          <a:p>
            <a:pPr marL="1257300" lvl="1" indent="-514350">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latin typeface="Times New Roman" pitchFamily="18" charset="0"/>
                <a:ea typeface="黑体" pitchFamily="49" charset="-122"/>
              </a:rPr>
              <a:t>对所有元素建立索引</a:t>
            </a:r>
            <a:endParaRPr lang="en-US" sz="2200" dirty="0" smtClean="0">
              <a:solidFill>
                <a:schemeClr val="tx1"/>
              </a:solidFill>
              <a:latin typeface="Calibri" charset="0"/>
              <a:ea typeface="黑体" pitchFamily="49" charset="-122"/>
            </a:endParaRPr>
          </a:p>
          <a:p>
            <a:pPr marL="1257300" lvl="1"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chemeClr val="tx1"/>
              </a:solidFill>
              <a:latin typeface="Calibri" charset="0"/>
              <a:ea typeface="黑体" pitchFamily="49" charset="-122"/>
            </a:endParaRP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chemeClr val="tx1"/>
              </a:solidFill>
              <a:latin typeface="Calibri" charset="0"/>
              <a:ea typeface="黑体" pitchFamily="49" charset="-122"/>
            </a:endParaRPr>
          </a:p>
          <a:p>
            <a:pPr marL="514350" indent="-514350">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a:solidFill>
                <a:schemeClr val="tx1"/>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挑战</a:t>
            </a:r>
            <a:r>
              <a:rPr lang="en-US" altLang="zh-CN" sz="3600" dirty="0" smtClean="0">
                <a:solidFill>
                  <a:srgbClr val="000000"/>
                </a:solidFill>
                <a:latin typeface="Calibri" charset="0"/>
                <a:ea typeface="黑体" pitchFamily="49" charset="-122"/>
                <a:cs typeface="Times New Roman" pitchFamily="16" charset="0"/>
              </a:rPr>
              <a:t>3</a:t>
            </a:r>
            <a:r>
              <a:rPr lang="zh-CN" altLang="en-US" sz="3600" dirty="0" smtClean="0">
                <a:solidFill>
                  <a:srgbClr val="000000"/>
                </a:solidFill>
                <a:latin typeface="Calibri" charset="0"/>
                <a:ea typeface="黑体" pitchFamily="49" charset="-122"/>
                <a:cs typeface="Times New Roman" pitchFamily="16" charset="0"/>
              </a:rPr>
              <a:t>：元素嵌套</a:t>
            </a:r>
            <a:endParaRPr lang="en-US" sz="3600" dirty="0">
              <a:solidFill>
                <a:srgbClr val="000000"/>
              </a:solidFill>
              <a:latin typeface="Calibri" charset="0"/>
              <a:ea typeface="黑体" pitchFamily="49" charset="-122"/>
            </a:endParaRPr>
          </a:p>
        </p:txBody>
      </p:sp>
      <p:sp>
        <p:nvSpPr>
          <p:cNvPr id="4" name="Text Box 3"/>
          <p:cNvSpPr txBox="1">
            <a:spLocks noChangeArrowheads="1"/>
          </p:cNvSpPr>
          <p:nvPr/>
        </p:nvSpPr>
        <p:spPr bwMode="auto">
          <a:xfrm>
            <a:off x="357158" y="1500174"/>
            <a:ext cx="8786842" cy="5011739"/>
          </a:xfrm>
          <a:prstGeom prst="rect">
            <a:avLst/>
          </a:prstGeom>
          <a:noFill/>
          <a:ln w="9525">
            <a:noFill/>
            <a:round/>
            <a:headEnd/>
            <a:tailEnd/>
          </a:ln>
        </p:spPr>
        <p:txBody>
          <a:bodyPr/>
          <a:lstStyle/>
          <a:p>
            <a:pPr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latin typeface="Times New Roman" pitchFamily="18" charset="0"/>
                <a:ea typeface="黑体" pitchFamily="49" charset="-122"/>
              </a:rPr>
              <a:t>针对元素嵌套所造成的冗余性，普遍的做法是对返回元素进行限制。这些限制策略包括： </a:t>
            </a:r>
            <a:r>
              <a:rPr lang="zh-CN" altLang="en-US" dirty="0" smtClean="0">
                <a:solidFill>
                  <a:schemeClr val="tx1"/>
                </a:solidFill>
                <a:latin typeface="Times New Roman" pitchFamily="18" charset="0"/>
                <a:ea typeface="黑体" pitchFamily="49" charset="-122"/>
              </a:rPr>
              <a:t>这些限制策略包括：</a:t>
            </a:r>
            <a:endParaRPr lang="en-US" dirty="0" smtClean="0">
              <a:solidFill>
                <a:schemeClr val="tx1"/>
              </a:solidFill>
              <a:latin typeface="Calibri"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latin typeface="Times New Roman" pitchFamily="18" charset="0"/>
                <a:ea typeface="黑体" pitchFamily="49" charset="-122"/>
              </a:rPr>
              <a:t>忽略所有的小元素</a:t>
            </a:r>
            <a:endParaRPr lang="en-US" dirty="0" smtClean="0">
              <a:solidFill>
                <a:schemeClr val="tx1"/>
              </a:solidFill>
              <a:latin typeface="Calibri"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latin typeface="Times New Roman" pitchFamily="18" charset="0"/>
                <a:ea typeface="黑体" pitchFamily="49" charset="-122"/>
              </a:rPr>
              <a:t>忽略用户不会浏览的所有元素类型（这需要记录当前</a:t>
            </a:r>
            <a:r>
              <a:rPr lang="en-US" altLang="zh-CN" dirty="0" smtClean="0">
                <a:solidFill>
                  <a:schemeClr val="tx1"/>
                </a:solidFill>
                <a:latin typeface="Times New Roman" pitchFamily="18" charset="0"/>
                <a:ea typeface="黑体" pitchFamily="49" charset="-122"/>
              </a:rPr>
              <a:t>XML</a:t>
            </a:r>
            <a:r>
              <a:rPr lang="zh-CN" altLang="zh-CN" dirty="0" smtClean="0">
                <a:solidFill>
                  <a:schemeClr val="tx1"/>
                </a:solidFill>
                <a:latin typeface="Times New Roman" pitchFamily="18" charset="0"/>
                <a:ea typeface="黑体" pitchFamily="49" charset="-122"/>
              </a:rPr>
              <a:t>检索系统的运行日志信息</a:t>
            </a:r>
            <a:endParaRPr lang="en-US" dirty="0" smtClean="0">
              <a:solidFill>
                <a:schemeClr val="tx1"/>
              </a:solidFill>
              <a:latin typeface="Calibri"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latin typeface="Times New Roman" pitchFamily="18" charset="0"/>
                <a:ea typeface="黑体" pitchFamily="49" charset="-122"/>
              </a:rPr>
              <a:t>忽略通常被评估者判定为不相关性的元素类型（如果有相关性判定的话） </a:t>
            </a:r>
            <a:endParaRPr lang="en-US" altLang="zh-CN" dirty="0" smtClean="0">
              <a:solidFill>
                <a:schemeClr val="tx1"/>
              </a:solidFill>
              <a:latin typeface="Times New Roman" pitchFamily="18"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latin typeface="Times New Roman" pitchFamily="18" charset="0"/>
                <a:ea typeface="黑体" pitchFamily="49" charset="-122"/>
              </a:rPr>
              <a:t>只保留系统设计人员或图书馆员认定为有用的检索结果所对应的元素类型</a:t>
            </a:r>
            <a:endParaRPr lang="en-US" altLang="zh-CN" dirty="0" smtClean="0">
              <a:solidFill>
                <a:schemeClr val="tx1"/>
              </a:solidFill>
              <a:latin typeface="Times New Roman" pitchFamily="18"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dirty="0" smtClean="0">
              <a:solidFill>
                <a:schemeClr val="tx1"/>
              </a:solidFill>
              <a:latin typeface="Times New Roman" pitchFamily="18" charset="0"/>
              <a:ea typeface="黑体" pitchFamily="49" charset="-122"/>
            </a:endParaRPr>
          </a:p>
          <a:p>
            <a:pPr marL="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latin typeface="Times New Roman" pitchFamily="18" charset="0"/>
                <a:ea typeface="黑体" pitchFamily="49" charset="-122"/>
              </a:rPr>
              <a:t>在大部分上述方法中，结果集中仍然包含嵌套元素</a:t>
            </a:r>
            <a:r>
              <a:rPr lang="zh-CN" altLang="en-US" dirty="0" smtClean="0">
                <a:solidFill>
                  <a:schemeClr val="tx1"/>
                </a:solidFill>
                <a:latin typeface="Times New Roman" pitchFamily="18" charset="0"/>
                <a:ea typeface="黑体" pitchFamily="49" charset="-122"/>
              </a:rPr>
              <a:t>。</a:t>
            </a:r>
            <a:endParaRPr lang="en-US" dirty="0">
              <a:solidFill>
                <a:schemeClr val="tx1"/>
              </a:solidFill>
              <a:latin typeface="Calibri" charset="0"/>
              <a:ea typeface="黑体" pitchFamily="49" charset="-122"/>
            </a:endParaRPr>
          </a:p>
        </p:txBody>
      </p:sp>
      <p:sp>
        <p:nvSpPr>
          <p:cNvPr id="5" name="Slide Number Placeholder 4"/>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1334</TotalTime>
  <Words>5476</Words>
  <Application>Microsoft Office PowerPoint</Application>
  <PresentationFormat>全屏显示(4:3)</PresentationFormat>
  <Paragraphs>549</Paragraphs>
  <Slides>58</Slides>
  <Notes>31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61" baseType="lpstr">
      <vt:lpstr>manning</vt:lpstr>
      <vt:lpstr>Equation</vt:lpstr>
      <vt:lpstr>公式</vt:lpstr>
      <vt:lpstr>幻灯片 1</vt:lpstr>
      <vt:lpstr>提纲</vt:lpstr>
      <vt:lpstr>提纲</vt:lpstr>
      <vt:lpstr>幻灯片 4</vt:lpstr>
      <vt:lpstr>幻灯片 5</vt:lpstr>
      <vt:lpstr>幻灯片 6</vt:lpstr>
      <vt:lpstr>幻灯片 7</vt:lpstr>
      <vt:lpstr>挑战2: 如何确定文档的索引单位</vt:lpstr>
      <vt:lpstr>幻灯片 9</vt:lpstr>
      <vt:lpstr>幻灯片 10</vt:lpstr>
      <vt:lpstr>幻灯片 11</vt:lpstr>
      <vt:lpstr>向量空间模型</vt:lpstr>
      <vt:lpstr>幻灯片 13</vt:lpstr>
      <vt:lpstr>向量空间模型的优缺点</vt:lpstr>
      <vt:lpstr>本讲内容</vt:lpstr>
      <vt:lpstr>提纲</vt:lpstr>
      <vt:lpstr>概率 vs. 统计</vt:lpstr>
      <vt:lpstr>概率统计初步</vt:lpstr>
      <vt:lpstr>随机试验和随机事件</vt:lpstr>
      <vt:lpstr>概率和条件概率</vt:lpstr>
      <vt:lpstr>乘法公式、全概率公式和贝叶斯公式</vt:lpstr>
      <vt:lpstr>事件的独立性</vt:lpstr>
      <vt:lpstr>随机变量</vt:lpstr>
      <vt:lpstr>各种分布关系图</vt:lpstr>
      <vt:lpstr>贝努利</vt:lpstr>
      <vt:lpstr>概率检索模型</vt:lpstr>
      <vt:lpstr>概率检索模型</vt:lpstr>
      <vt:lpstr>概率排序原理(PRP)</vt:lpstr>
      <vt:lpstr>几种概率检索模型</vt:lpstr>
      <vt:lpstr>提纲</vt:lpstr>
      <vt:lpstr>回归(Regression)</vt:lpstr>
      <vt:lpstr>Logistic 回归</vt:lpstr>
      <vt:lpstr>Logistic 回归IR模型</vt:lpstr>
      <vt:lpstr> 特征函数fi的选择</vt:lpstr>
      <vt:lpstr>Logistic 回归IR模型(续)</vt:lpstr>
      <vt:lpstr>提纲</vt:lpstr>
      <vt:lpstr>二值独立概率模型BIM</vt:lpstr>
      <vt:lpstr>BIM模型(续)</vt:lpstr>
      <vt:lpstr>文档是怎么生成的？</vt:lpstr>
      <vt:lpstr>两种常用的文档生成的总体分布</vt:lpstr>
      <vt:lpstr>BIM中P(D|R=1)或P(D|R=0)的计算</vt:lpstr>
      <vt:lpstr>BIM模型公式的推导</vt:lpstr>
      <vt:lpstr>一个例子</vt:lpstr>
      <vt:lpstr>BIM模型公式的推导</vt:lpstr>
      <vt:lpstr>pi qi参数的计算</vt:lpstr>
      <vt:lpstr>RSJ权重</vt:lpstr>
      <vt:lpstr>pi qi参数的计算(续)</vt:lpstr>
      <vt:lpstr>pi qi参数的计算(续)</vt:lpstr>
      <vt:lpstr>pi qi参数的计算(续)</vt:lpstr>
      <vt:lpstr>BIM模型小结</vt:lpstr>
      <vt:lpstr>BIM模型的优缺点</vt:lpstr>
      <vt:lpstr>提纲</vt:lpstr>
      <vt:lpstr>Okapi BM25: 一个非二值模型</vt:lpstr>
      <vt:lpstr>Okapi BM25: 一个非二值模型</vt:lpstr>
      <vt:lpstr>另一个BM25写法</vt:lpstr>
      <vt:lpstr>BM25公式的推导</vt:lpstr>
      <vt:lpstr>参考资料</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965</cp:revision>
  <cp:lastPrinted>2009-09-22T15:48:09Z</cp:lastPrinted>
  <dcterms:created xsi:type="dcterms:W3CDTF">2009-09-21T23:46:17Z</dcterms:created>
  <dcterms:modified xsi:type="dcterms:W3CDTF">2011-11-07T12:32:55Z</dcterms:modified>
</cp:coreProperties>
</file>