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5" r:id="rId1"/>
  </p:sldMasterIdLst>
  <p:notesMasterIdLst>
    <p:notesMasterId r:id="rId63"/>
  </p:notesMasterIdLst>
  <p:handoutMasterIdLst>
    <p:handoutMasterId r:id="rId64"/>
  </p:handoutMasterIdLst>
  <p:sldIdLst>
    <p:sldId id="256" r:id="rId2"/>
    <p:sldId id="374" r:id="rId3"/>
    <p:sldId id="838" r:id="rId4"/>
    <p:sldId id="895" r:id="rId5"/>
    <p:sldId id="893" r:id="rId6"/>
    <p:sldId id="894" r:id="rId7"/>
    <p:sldId id="896" r:id="rId8"/>
    <p:sldId id="897" r:id="rId9"/>
    <p:sldId id="898" r:id="rId10"/>
    <p:sldId id="807" r:id="rId11"/>
    <p:sldId id="845" r:id="rId12"/>
    <p:sldId id="899" r:id="rId13"/>
    <p:sldId id="808" r:id="rId14"/>
    <p:sldId id="846" r:id="rId15"/>
    <p:sldId id="847" r:id="rId16"/>
    <p:sldId id="848" r:id="rId17"/>
    <p:sldId id="849" r:id="rId18"/>
    <p:sldId id="850" r:id="rId19"/>
    <p:sldId id="851" r:id="rId20"/>
    <p:sldId id="852" r:id="rId21"/>
    <p:sldId id="853" r:id="rId22"/>
    <p:sldId id="854" r:id="rId23"/>
    <p:sldId id="855" r:id="rId24"/>
    <p:sldId id="856" r:id="rId25"/>
    <p:sldId id="857" r:id="rId26"/>
    <p:sldId id="858" r:id="rId27"/>
    <p:sldId id="859" r:id="rId28"/>
    <p:sldId id="860" r:id="rId29"/>
    <p:sldId id="861" r:id="rId30"/>
    <p:sldId id="862" r:id="rId31"/>
    <p:sldId id="863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76" r:id="rId45"/>
    <p:sldId id="877" r:id="rId46"/>
    <p:sldId id="878" r:id="rId47"/>
    <p:sldId id="879" r:id="rId48"/>
    <p:sldId id="880" r:id="rId49"/>
    <p:sldId id="881" r:id="rId50"/>
    <p:sldId id="882" r:id="rId51"/>
    <p:sldId id="883" r:id="rId52"/>
    <p:sldId id="884" r:id="rId53"/>
    <p:sldId id="885" r:id="rId54"/>
    <p:sldId id="886" r:id="rId55"/>
    <p:sldId id="887" r:id="rId56"/>
    <p:sldId id="888" r:id="rId57"/>
    <p:sldId id="889" r:id="rId58"/>
    <p:sldId id="890" r:id="rId59"/>
    <p:sldId id="900" r:id="rId60"/>
    <p:sldId id="892" r:id="rId61"/>
    <p:sldId id="901" r:id="rId62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1656" y="-3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05.12.2011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3F843-C9A7-4A50-AD6C-4507152BC56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2E98A-C646-439E-B22E-1CC2F4F67B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c(w,D)&gt;delta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D0C75-B682-474A-AF73-0987E33FB45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EC758-7DF7-40A7-8CB6-1523A5105E9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 smtClean="0">
                <a:latin typeface="Times New Roman" pitchFamily="18" charset="0"/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中科院研究生院2011年度秋季课程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12" y="177281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中科院研究生院2011年度秋季课程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09" y="751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中科院研究生院2011年度秋季课程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 baseline="0">
          <a:solidFill>
            <a:schemeClr val="tx1"/>
          </a:solidFill>
          <a:latin typeface="Times New Roman" pitchFamily="18" charset="0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 文本分类及朴素贝叶斯分类器</a:t>
            </a:r>
            <a:endParaRPr lang="en-US" altLang="zh-CN" dirty="0" smtClean="0"/>
          </a:p>
          <a:p>
            <a:r>
              <a:rPr lang="en-US" altLang="zh-CN" dirty="0" smtClean="0"/>
              <a:t>Text Classification &amp; Naïve </a:t>
            </a:r>
            <a:r>
              <a:rPr lang="en-US" altLang="zh-CN" dirty="0" err="1" smtClean="0"/>
              <a:t>Bayes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smtClean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2011/12/05</a:t>
            </a:r>
            <a:endParaRPr lang="en-US" altLang="zh-CN" sz="1200" dirty="0">
              <a:solidFill>
                <a:srgbClr val="FBFCFF"/>
              </a:solidFill>
              <a:latin typeface="Arial" pitchFamily="34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本讲内容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/>
              <a:t>文本分类的概念及其与</a:t>
            </a:r>
            <a:r>
              <a:rPr lang="en-US" altLang="zh-CN" dirty="0" smtClean="0"/>
              <a:t>IR</a:t>
            </a:r>
            <a:r>
              <a:rPr lang="zh-CN" altLang="en-US" dirty="0" smtClean="0"/>
              <a:t>的关系</a:t>
            </a:r>
            <a:endParaRPr lang="de-DE" altLang="zh-CN" dirty="0" smtClean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 smtClean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/>
              <a:t>朴素贝叶斯分类器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朴素贝叶斯</a:t>
            </a:r>
            <a:r>
              <a:rPr lang="de-DE" altLang="zh-CN" dirty="0" smtClean="0"/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altLang="zh-CN" dirty="0" smtClean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/>
              <a:t>文本分类的评价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 classification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Text Categorization</a:t>
            </a:r>
            <a:r>
              <a:rPr lang="zh-CN" altLang="en-US" dirty="0" smtClean="0"/>
              <a:t>：给定分类体系，将一篇文本分到其中一个或者多个类别中的过程。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按类别数目：</a:t>
            </a:r>
            <a:r>
              <a:rPr lang="en-US" altLang="zh-CN" dirty="0" smtClean="0"/>
              <a:t>binary vs. multi-class </a:t>
            </a:r>
          </a:p>
          <a:p>
            <a:r>
              <a:rPr lang="zh-CN" altLang="en-US" dirty="0" smtClean="0"/>
              <a:t>按每篇文档赋予的标签数目：</a:t>
            </a:r>
            <a:r>
              <a:rPr lang="en-US" altLang="zh-CN" dirty="0" smtClean="0"/>
              <a:t>sing label vs. multi label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一个文本分类任务：垃圾邮件过滤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90" y="993893"/>
            <a:ext cx="857252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sz="1800" dirty="0" smtClean="0">
              <a:solidFill>
                <a:schemeClr val="tx1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pPr>
              <a:buClr>
                <a:srgbClr val="336699"/>
              </a:buClr>
            </a:pPr>
            <a:endParaRPr lang="de-DE" sz="1800" dirty="0" smtClean="0">
              <a:solidFill>
                <a:schemeClr val="tx1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From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: ‘‘’’ &lt;takworlld@hotmail.com&gt;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Subject: real estate is the only way... gem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oalvgkay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Anyone can buy real estate with no money down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Stop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paying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rent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TODAY !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There is no need to spend hundreds or even thousands for similar courses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I am 22 years old and I have already purchased 6 properties using the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methods outlined in this truly INCREDIBLE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ebook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.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Change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your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life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NOW !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=================================================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Click Below </a:t>
            </a:r>
            <a:r>
              <a:rPr lang="de-DE" sz="18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to</a:t>
            </a:r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order: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http://www.wholesaledaily.com/sales/nmd.htm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=================================================</a:t>
            </a:r>
          </a:p>
          <a:p>
            <a:endParaRPr lang="en-US" altLang="zh-CN" sz="2200" dirty="0" smtClean="0">
              <a:solidFill>
                <a:srgbClr val="00B050"/>
              </a:solidFill>
              <a:latin typeface="+mj-lt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2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Courier New" pitchFamily="49" charset="0"/>
              </a:rPr>
              <a:t>如何编程实现对上类信息的识别和过滤？</a:t>
            </a:r>
            <a:endParaRPr lang="en-US" sz="2200" dirty="0" smtClean="0">
              <a:solidFill>
                <a:srgbClr val="FF0000"/>
              </a:solidFill>
              <a:latin typeface="+mj-lt"/>
              <a:ea typeface="黑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文本分类的形式化定义： 训练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4780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给定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文档空间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文档都在该空间下表示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通常都是某种高维空间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固定的类别集合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 = {c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. . . 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}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类别往往根据应用的需求来认为定义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相关类 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不相关类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训练集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，文档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来标记，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&lt;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&gt; ∈ X × C</a:t>
            </a:r>
          </a:p>
          <a:p>
            <a:pPr lvl="1">
              <a:spcBef>
                <a:spcPts val="7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利用学习算法，可以学习一个分类器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zh-CN" altLang="en-US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，它可以将文档映射成类别：</a:t>
            </a:r>
            <a:endParaRPr lang="en-US" altLang="zh-CN" dirty="0" smtClean="0">
              <a:solidFill>
                <a:schemeClr val="tx1"/>
              </a:solidFill>
              <a:latin typeface="Calibri"/>
              <a:ea typeface="黑体" pitchFamily="49" charset="-122"/>
              <a:cs typeface="Calibri"/>
            </a:endParaRPr>
          </a:p>
          <a:p>
            <a:pPr lvl="1"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Calibri"/>
              <a:ea typeface="黑体" pitchFamily="49" charset="-122"/>
              <a:cs typeface="Calibri"/>
            </a:endParaRPr>
          </a:p>
          <a:p>
            <a:pPr lvl="1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</a:t>
            </a:r>
            <a:r>
              <a:rPr lang="el-GR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: X → C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文本分类的形式化定义：应用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测试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1428736"/>
            <a:ext cx="8572528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给定： 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∈ X 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确定：  </a:t>
            </a:r>
            <a:r>
              <a:rPr lang="el-GR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∈ C, 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即确定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最可能属于的类别</a:t>
            </a:r>
            <a:endParaRPr lang="de-DE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主题分类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7200800" cy="404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课堂练习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71470" y="2216530"/>
            <a:ext cx="857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试举出文本分类在信息检索中的应用例子</a:t>
            </a:r>
            <a:endParaRPr lang="de-DE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搜索引擎中的文本分类应用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语言识别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类别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English vs. French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等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垃圾网页的识别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垃圾网页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正常网页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是否包含淫秽内容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色情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非色情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领域搜索或垂直搜索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–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搜索对象限制在某个垂直领域（如健康医疗）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属于该领域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不属于该领域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静态查询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如，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 Alerts)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情感识别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影评或产品评论是贬还是褒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褒评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贬评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分类方法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1.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手工方法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571612"/>
            <a:ext cx="857252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发展的初期，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Yahoo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使用人工分类方法来组织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Yahoo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目录，类似工作还有：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ODP,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PubMed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如果是专家来分类精度会非常高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如果问题规模和分类团队规模都很小的时候，能否保持分类结果的一致性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但是对人工分类进行规模扩展将十分困难，代价昂贵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→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因此，需要自动分类方法</a:t>
            </a:r>
            <a:endParaRPr lang="de-DE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分类方法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2.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规则方法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412776"/>
            <a:ext cx="857252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Alerts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的例子是基于规则分类的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存在一些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IDE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开发环境来高效撰写非常复杂的规则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Verity)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通常情况下都是布尔表达式组合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Google Alerts)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如果规则经过专家长时间的精心调优，精度会非常高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建立和维护基于规则的分类系统非常繁琐，开销也大</a:t>
            </a:r>
            <a:endParaRPr lang="de-DE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一个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Verity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主题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(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一条复杂的分类规则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168638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623512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分类方法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3.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统计</a:t>
            </a:r>
            <a:r>
              <a:rPr lang="en-US" altLang="zh-CN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概率方法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14422"/>
            <a:ext cx="8572528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文本分类被定义为一个学习问题，这也是本书中的定义，包括：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通过有监督的学习，得到分类函数</a:t>
            </a:r>
            <a:r>
              <a:rPr lang="el-GR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ϒ</a:t>
            </a:r>
            <a:r>
              <a:rPr lang="zh-CN" altLang="en-US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，然后将其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(ii)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应用于对新文档的分类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后面将介绍一系列分类方法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Rocchio, kNN, SVM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当然，没有免费的午餐：需要手工构建训练集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但是，该手工工作一般人就可以完成，不需要专家。</a:t>
            </a:r>
            <a:endParaRPr lang="de-DE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朴素贝叶斯分类器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8572528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朴素贝叶斯是一个概率分类器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属于类别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的概率计算如下：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</a:p>
          <a:p>
            <a:pPr marL="400050" lvl="2" indent="0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是文档的长度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词条的个数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是词项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出现在类别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中文档的概率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度量的是当</a:t>
            </a:r>
            <a:r>
              <a:rPr lang="en-US" altLang="zh-CN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是正确类别时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的贡献</a:t>
            </a:r>
            <a:endParaRPr lang="en-US" altLang="zh-CN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是类别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的先验概率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如果文档的词项无法提供属于哪个类别的信息，那么我们直接选择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最高的那个类别</a:t>
            </a:r>
            <a:endParaRPr lang="de-DE" sz="2200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2" name="Picture 11" descr="13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1490" y="2500306"/>
            <a:ext cx="3542146" cy="6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具有最大后验概率的类别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739099"/>
            <a:ext cx="8572528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朴素贝叶斯分类的目标是寻找“最佳”的类别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最佳类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别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具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有最大后验概率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maximum a posteriori </a:t>
            </a:r>
            <a:r>
              <a:rPr lang="de-DE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-MAP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的类别</a:t>
            </a:r>
            <a:r>
              <a:rPr lang="de-DE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  <a:endParaRPr lang="de-DE" sz="4800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3958884"/>
            <a:ext cx="6509289" cy="7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对数计算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很多小概率的乘积会导致浮点数下溢出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由于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log(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xy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= log(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+ log(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可以通过取对数将原来的乘积计算变成求和计算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由于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log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是单调函数，因此得分最高的类别不会发生改变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因此，实际中常常使用的是：</a:t>
            </a:r>
            <a:endParaRPr lang="de-DE" sz="8800" i="1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4857760"/>
            <a:ext cx="5669998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06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朴素贝叶斯分类器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285860"/>
            <a:ext cx="8572528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分类规则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简单说明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每个条件参数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是反映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的贡献高低的一个权重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先验概率                  是反映类别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的相对频率的一个权重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因此，所有权重的求和反映的是文档属于类别的可能性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选择最具可能性的类别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2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2357430"/>
            <a:ext cx="5760002" cy="720000"/>
          </a:xfrm>
          <a:prstGeom prst="rect">
            <a:avLst/>
          </a:prstGeom>
        </p:spPr>
      </p:pic>
      <p:pic>
        <p:nvPicPr>
          <p:cNvPr id="12" name="Picture 11" descr="132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3568504"/>
            <a:ext cx="877934" cy="432000"/>
          </a:xfrm>
          <a:prstGeom prst="rect">
            <a:avLst/>
          </a:prstGeom>
        </p:spPr>
      </p:pic>
      <p:pic>
        <p:nvPicPr>
          <p:cNvPr id="13" name="Picture 12" descr="132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7" y="4005064"/>
            <a:ext cx="58666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参数估计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1: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极大似然估计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000108"/>
            <a:ext cx="9001124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如何从训练数据中估计          和               ？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先验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类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中的文档数目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所有文档的总数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条件概率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是训练集中类别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中的词条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的个数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多次出现要计算多次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给定如下的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朴素贝叶斯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独立性假设</a:t>
            </a:r>
            <a:r>
              <a:rPr lang="en-US" altLang="zh-CN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independence assumption)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  <p:pic>
        <p:nvPicPr>
          <p:cNvPr id="11" name="Picture 10" descr="132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143116"/>
            <a:ext cx="1464479" cy="648000"/>
          </a:xfrm>
          <a:prstGeom prst="rect">
            <a:avLst/>
          </a:prstGeom>
        </p:spPr>
      </p:pic>
      <p:pic>
        <p:nvPicPr>
          <p:cNvPr id="14" name="Picture 13" descr="132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8476" y="3744008"/>
            <a:ext cx="2778718" cy="828000"/>
          </a:xfrm>
          <a:prstGeom prst="rect">
            <a:avLst/>
          </a:prstGeom>
        </p:spPr>
      </p:pic>
      <p:pic>
        <p:nvPicPr>
          <p:cNvPr id="15" name="Picture 14" descr="132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5857892"/>
            <a:ext cx="2220007" cy="396000"/>
          </a:xfrm>
          <a:prstGeom prst="rect">
            <a:avLst/>
          </a:prstGeom>
        </p:spPr>
      </p:pic>
      <p:pic>
        <p:nvPicPr>
          <p:cNvPr id="16" name="Picture 15" descr="1327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7339" y="1500174"/>
            <a:ext cx="586669" cy="360000"/>
          </a:xfrm>
          <a:prstGeom prst="rect">
            <a:avLst/>
          </a:prstGeom>
        </p:spPr>
      </p:pic>
      <p:pic>
        <p:nvPicPr>
          <p:cNvPr id="17" name="Picture 16" descr="1327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62218" y="1490400"/>
            <a:ext cx="877934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</a:t>
            </a:r>
            <a:r>
              <a:rPr lang="en-US" altLang="zh-CN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MLE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估计中的问题：零概率问题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3508367"/>
            <a:ext cx="9001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∝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BEIJING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AND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      ・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TAIPEI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JOIN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・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WTO|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WTO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在训练集中没有出现在类别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China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中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  <p:pic>
        <p:nvPicPr>
          <p:cNvPr id="13" name="Picture 12" descr="132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500174"/>
            <a:ext cx="7176576" cy="2052000"/>
          </a:xfrm>
          <a:prstGeom prst="rect">
            <a:avLst/>
          </a:prstGeom>
        </p:spPr>
      </p:pic>
      <p:pic>
        <p:nvPicPr>
          <p:cNvPr id="18" name="Picture 17" descr="132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4055" y="5429264"/>
            <a:ext cx="6928407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MLE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估计中的问题：零概率问题（续）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12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WTO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在训练集中没有出现在类别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China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中，那么就会有如下的零概率估计：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→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那么，对于任意包含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WTO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的文档，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P(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China|d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= 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一旦发生零概率，将无法判断类别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2928934"/>
            <a:ext cx="5587212" cy="9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避免零概率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加一平滑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1933435"/>
            <a:ext cx="9001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平滑前：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平滑后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对每个量都加上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是不同的词语个数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这种情况下词汇表大小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|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| =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3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2428868"/>
            <a:ext cx="2619935" cy="756000"/>
          </a:xfrm>
          <a:prstGeom prst="rect">
            <a:avLst/>
          </a:prstGeom>
        </p:spPr>
      </p:pic>
      <p:pic>
        <p:nvPicPr>
          <p:cNvPr id="12" name="Picture 11" descr="133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929066"/>
            <a:ext cx="5855610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避免零概率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加一平滑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（续）</a:t>
            </a:r>
            <a:endParaRPr lang="en-US" altLang="zh-CN" sz="3600" dirty="0" smtClean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876" y="2351569"/>
            <a:ext cx="9001124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利用加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平滑从训练集中估计参数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对于新文档，对于每个类别，计算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先验的对数值之和以及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(ii)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词项条件概率的对数之和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将文档归于得分最高的那个类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训练过程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1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7" y="1643050"/>
            <a:ext cx="8272696" cy="43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测试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Picture 8" descr="13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2643182"/>
            <a:ext cx="6412331" cy="26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课堂练习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3829131"/>
            <a:ext cx="8572560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估计朴素贝叶斯分类器的参数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对测试文档进行分类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例子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参数估计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214818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上述计算中的分母分别是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(8 + 6)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(3 + 6)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，这是因为</a:t>
            </a:r>
            <a:r>
              <a:rPr lang="en-US" altLang="zh-CN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text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的大小分别是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，词汇表大小是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643050"/>
            <a:ext cx="8054636" cy="2357454"/>
          </a:xfrm>
          <a:prstGeom prst="rect">
            <a:avLst/>
          </a:prstGeom>
        </p:spPr>
      </p:pic>
      <p:pic>
        <p:nvPicPr>
          <p:cNvPr id="11" name="Picture 10" descr="1336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0392" y="4293096"/>
            <a:ext cx="736363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例子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9290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分类器将测试文档分到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China</a:t>
            </a:r>
            <a:r>
              <a:rPr lang="zh-CN" alt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类，这是因为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起正向作用的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CHINESE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出现</a:t>
            </a:r>
            <a:r>
              <a:rPr lang="en-US" altLang="zh-CN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次的权重高于起反向作用的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JAPAN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和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TOKYO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的权重之和。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5" y="2714620"/>
            <a:ext cx="6122724" cy="9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朴素贝叶斯的时间复杂度分析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857496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ave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训练文档的平均长度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测试文档的平均长度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测试文档中不同的词项个数        训练文档，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词汇表，      类别集合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是计算所有数字的时间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是从上述数字计算参数的时间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通常来说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测试时间也是线性的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相对于测试文档的长度而言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因此：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朴素贝叶斯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对于训练集的大小和测试文档的大小而言是线性的。这是最优的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214" y="1571612"/>
            <a:ext cx="5416546" cy="1224000"/>
          </a:xfrm>
          <a:prstGeom prst="rect">
            <a:avLst/>
          </a:prstGeom>
        </p:spPr>
      </p:pic>
      <p:pic>
        <p:nvPicPr>
          <p:cNvPr id="11" name="Picture 10" descr="133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3961694"/>
            <a:ext cx="1262250" cy="396000"/>
          </a:xfrm>
          <a:prstGeom prst="rect">
            <a:avLst/>
          </a:prstGeom>
        </p:spPr>
      </p:pic>
      <p:pic>
        <p:nvPicPr>
          <p:cNvPr id="12" name="Picture 11" descr="133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400" y="4390884"/>
            <a:ext cx="1128005" cy="324000"/>
          </a:xfrm>
          <a:prstGeom prst="rect">
            <a:avLst/>
          </a:prstGeom>
        </p:spPr>
      </p:pic>
      <p:pic>
        <p:nvPicPr>
          <p:cNvPr id="13" name="Picture 12" descr="1338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1977" y="4725144"/>
            <a:ext cx="1883999" cy="360000"/>
          </a:xfrm>
          <a:prstGeom prst="rect">
            <a:avLst/>
          </a:prstGeom>
        </p:spPr>
      </p:pic>
      <p:pic>
        <p:nvPicPr>
          <p:cNvPr id="14" name="Picture 13" descr="1338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4008" y="3284984"/>
            <a:ext cx="337499" cy="324000"/>
          </a:xfrm>
          <a:prstGeom prst="rect">
            <a:avLst/>
          </a:prstGeom>
        </p:spPr>
      </p:pic>
      <p:pic>
        <p:nvPicPr>
          <p:cNvPr id="15" name="Picture 14" descr="1338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4368" y="3284984"/>
            <a:ext cx="388175" cy="2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统计语言建模</a:t>
            </a:r>
            <a:r>
              <a:rPr lang="en-US" altLang="zh-CN">
                <a:latin typeface="Times New Roman" pitchFamily="18" charset="0"/>
              </a:rPr>
              <a:t>IR</a:t>
            </a:r>
            <a:r>
              <a:rPr lang="zh-CN" altLang="en-US">
                <a:latin typeface="Times New Roman" pitchFamily="18" charset="0"/>
              </a:rPr>
              <a:t>模型</a:t>
            </a:r>
            <a:r>
              <a:rPr lang="en-US" altLang="zh-CN">
                <a:latin typeface="Times New Roman" pitchFamily="18" charset="0"/>
              </a:rPr>
              <a:t>(SLMIR)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8137525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马萨诸塞大学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</a:rPr>
              <a:t>University of Massachusetts, UMass)</a:t>
            </a:r>
            <a:r>
              <a:rPr lang="zh-CN" altLang="en-US" sz="2800" dirty="0">
                <a:latin typeface="Times New Roman" pitchFamily="18" charset="0"/>
              </a:rPr>
              <a:t>大学</a:t>
            </a:r>
            <a:r>
              <a:rPr lang="en-US" altLang="zh-CN" sz="2800" dirty="0">
                <a:latin typeface="Times New Roman" pitchFamily="18" charset="0"/>
              </a:rPr>
              <a:t>Ponte</a:t>
            </a:r>
            <a:r>
              <a:rPr lang="zh-CN" altLang="en-US" sz="2800" dirty="0">
                <a:latin typeface="Times New Roman" pitchFamily="18" charset="0"/>
              </a:rPr>
              <a:t>、</a:t>
            </a:r>
            <a:r>
              <a:rPr lang="en-US" altLang="zh-CN" sz="2800" dirty="0">
                <a:latin typeface="Times New Roman" pitchFamily="18" charset="0"/>
              </a:rPr>
              <a:t>Croft</a:t>
            </a:r>
            <a:r>
              <a:rPr lang="zh-CN" altLang="en-US" sz="2800" dirty="0">
                <a:latin typeface="Times New Roman" pitchFamily="18" charset="0"/>
              </a:rPr>
              <a:t>等人于</a:t>
            </a:r>
            <a:r>
              <a:rPr lang="en-US" altLang="zh-CN" sz="2800" dirty="0">
                <a:latin typeface="Times New Roman" pitchFamily="18" charset="0"/>
              </a:rPr>
              <a:t>1998</a:t>
            </a:r>
            <a:r>
              <a:rPr lang="zh-CN" altLang="en-US" sz="2800" dirty="0">
                <a:latin typeface="Times New Roman" pitchFamily="18" charset="0"/>
              </a:rPr>
              <a:t>年提出。随后又发展了出了一系列基于</a:t>
            </a:r>
            <a:r>
              <a:rPr lang="en-US" altLang="zh-CN" sz="2800" dirty="0">
                <a:latin typeface="Times New Roman" pitchFamily="18" charset="0"/>
              </a:rPr>
              <a:t>SLM</a:t>
            </a:r>
            <a:r>
              <a:rPr lang="zh-CN" altLang="en-US" sz="2800" dirty="0">
                <a:latin typeface="Times New Roman" pitchFamily="18" charset="0"/>
              </a:rPr>
              <a:t>的模型。代表系统</a:t>
            </a:r>
            <a:r>
              <a:rPr lang="en-US" altLang="zh-CN" sz="2800" dirty="0" smtClean="0">
                <a:latin typeface="Times New Roman" pitchFamily="18" charset="0"/>
              </a:rPr>
              <a:t>Lemur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查询似然模型</a:t>
            </a:r>
            <a:r>
              <a:rPr lang="zh-CN" altLang="en-US" sz="2400" dirty="0">
                <a:solidFill>
                  <a:schemeClr val="hlink"/>
                </a:solidFill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Times New Roman" pitchFamily="18" charset="0"/>
              </a:rPr>
              <a:t>把相关度看成是每篇文档对应的语言下生成该查询的可能性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翻译模型</a:t>
            </a:r>
            <a:r>
              <a:rPr lang="zh-CN" altLang="en-US" sz="2400" dirty="0">
                <a:latin typeface="Times New Roman" pitchFamily="18" charset="0"/>
              </a:rPr>
              <a:t>：假设查询经过某个噪声信道变形成某篇文章，则由文档还原成该查询的概率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翻译模型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可以视为相关度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</a:rPr>
              <a:t>KL</a:t>
            </a:r>
            <a:r>
              <a:rPr lang="zh-CN" altLang="en-US" sz="2400" b="1" dirty="0">
                <a:latin typeface="Times New Roman" pitchFamily="18" charset="0"/>
              </a:rPr>
              <a:t>距离模型</a:t>
            </a:r>
            <a:r>
              <a:rPr lang="zh-CN" altLang="en-US" sz="2400" dirty="0">
                <a:latin typeface="Times New Roman" pitchFamily="18" charset="0"/>
              </a:rPr>
              <a:t>：查询对应某种语言，每篇文档对应某种语言，查询语言和文档语言的</a:t>
            </a:r>
            <a:r>
              <a:rPr lang="en-US" altLang="zh-CN" sz="2400" dirty="0">
                <a:latin typeface="Times New Roman" pitchFamily="18" charset="0"/>
              </a:rPr>
              <a:t>KL</a:t>
            </a:r>
            <a:r>
              <a:rPr lang="zh-CN" altLang="en-US" sz="2400" dirty="0">
                <a:latin typeface="Times New Roman" pitchFamily="18" charset="0"/>
              </a:rPr>
              <a:t>距离作为相关度度量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本讲义主要介绍查询似然模型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3E7-FDB9-438A-8D68-6E74E896646D}" type="slidenum">
              <a:rPr lang="en-US" altLang="zh-CN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分析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857496"/>
            <a:ext cx="8572560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接下来对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朴素贝叶斯的性质进行更深层次的理解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包括形式化地推导出分类规则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. . .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然后介绍在推导中的假设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朴素贝叶斯规则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8572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给定文档的条件下，我们希望得到最可能的类别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应用贝叶斯定律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le</a:t>
            </a:r>
          </a:p>
          <a:p>
            <a:endParaRPr lang="en-US" sz="1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1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由于分母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P(d)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对所有类别都一样，因此可以去掉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  <p:pic>
        <p:nvPicPr>
          <p:cNvPr id="8" name="Picture 7" descr="134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2368" y="2214554"/>
            <a:ext cx="3372802" cy="612000"/>
          </a:xfrm>
          <a:prstGeom prst="rect">
            <a:avLst/>
          </a:prstGeom>
        </p:spPr>
      </p:pic>
      <p:pic>
        <p:nvPicPr>
          <p:cNvPr id="9" name="Picture 8" descr="134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6626" y="3071810"/>
            <a:ext cx="2661431" cy="540000"/>
          </a:xfrm>
          <a:prstGeom prst="rect">
            <a:avLst/>
          </a:prstGeom>
        </p:spPr>
      </p:pic>
      <p:pic>
        <p:nvPicPr>
          <p:cNvPr id="11" name="Picture 10" descr="134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0233" y="3739388"/>
            <a:ext cx="3986851" cy="792000"/>
          </a:xfrm>
          <a:prstGeom prst="rect">
            <a:avLst/>
          </a:prstGeom>
        </p:spPr>
      </p:pic>
      <p:pic>
        <p:nvPicPr>
          <p:cNvPr id="12" name="Picture 11" descr="134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1669" y="5357825"/>
            <a:ext cx="4170144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过多参数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/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稀疏性问题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714752"/>
            <a:ext cx="857256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上式中存在过多的参数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                      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每个参数都是一个类别和一个词语序列的组合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要估计这么多参数，必须需要大量的训练样例。但是，训练集的规模总是有限的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于是出现数据稀疏性（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 data sparseness </a:t>
            </a: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）问题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8" name="Picture 7" descr="134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2214554"/>
            <a:ext cx="6408792" cy="1296000"/>
          </a:xfrm>
          <a:prstGeom prst="rect">
            <a:avLst/>
          </a:prstGeom>
        </p:spPr>
      </p:pic>
      <p:pic>
        <p:nvPicPr>
          <p:cNvPr id="9" name="Picture 8" descr="134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753080"/>
            <a:ext cx="2938069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朴素贝叶斯条件独立性假设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4450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5736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为减少参数数目，给出朴素贝叶斯条件独立性假设：</a:t>
            </a:r>
            <a:endParaRPr lang="en-US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假定上述联合概率等于某个独立概率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X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的乘积。前面我们提到可以通过如下方法来估计这些先验概率和条件概率：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273230" cy="785818"/>
          </a:xfrm>
          <a:prstGeom prst="rect">
            <a:avLst/>
          </a:prstGeom>
        </p:spPr>
      </p:pic>
      <p:pic>
        <p:nvPicPr>
          <p:cNvPr id="12" name="Picture 11" descr="134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4941168"/>
            <a:ext cx="478154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生成式</a:t>
            </a:r>
            <a:r>
              <a:rPr lang="en-US" altLang="zh-CN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(Generative)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模型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4286256"/>
            <a:ext cx="857256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利用概率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产生一个类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以该类为条件，（在各自位置上）基于概率</a:t>
            </a:r>
            <a:r>
              <a:rPr lang="de-DE" altLang="zh-CN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lang="de-DE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de-DE" altLang="zh-CN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de-DE" altLang="zh-CN" sz="2200" i="1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|</a:t>
            </a:r>
            <a:r>
              <a:rPr lang="de-DE" altLang="zh-CN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de-DE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产生每个词语，这些词语之间相互独立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对文档分类时，找出最有可能生成该文档的类别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134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560" y="3786190"/>
            <a:ext cx="3588002" cy="468000"/>
          </a:xfrm>
          <a:prstGeom prst="rect">
            <a:avLst/>
          </a:prstGeom>
        </p:spPr>
      </p:pic>
      <p:pic>
        <p:nvPicPr>
          <p:cNvPr id="14" name="Picture 13" descr="1344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74"/>
            <a:ext cx="7192814" cy="205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第二个独立性假设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410865"/>
            <a:ext cx="8572560" cy="257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例如，对于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UK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类别中的一篇文档，在第一个位置上生成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QUEEN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的概率和在最后一个位置上生成它的概率一样</a:t>
            </a:r>
            <a:endParaRPr lang="en-US" alt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上述两个独立性假设实际上是词袋模型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bag of </a:t>
            </a:r>
            <a:r>
              <a:rPr lang="de-DE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words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model)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134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2357430"/>
            <a:ext cx="254724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4604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另一个朴素贝叶斯模型：</a:t>
            </a:r>
            <a:r>
              <a:rPr 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4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贝努利模型</a:t>
            </a:r>
            <a:endParaRPr lang="en-US" sz="34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9" name="Picture 8" descr="134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000240"/>
            <a:ext cx="8311125" cy="20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朴素贝叶斯独立性假设不成立的情况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981680"/>
            <a:ext cx="8572560" cy="5360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自然语言文本中，上述独立性假设并不成立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条件独立性假设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位置独立性假设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课堂练习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给出条件独立性假设不成立的例子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给出位置独立性假设不成立的例子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在这些假设都不成立的情况下，为什么朴素贝叶斯方法有用？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2" name="Picture 11" descr="134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1" y="2420968"/>
            <a:ext cx="4766897" cy="720000"/>
          </a:xfrm>
          <a:prstGeom prst="rect">
            <a:avLst/>
          </a:prstGeom>
        </p:spPr>
      </p:pic>
      <p:pic>
        <p:nvPicPr>
          <p:cNvPr id="13" name="Picture 12" descr="134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391" y="3681072"/>
            <a:ext cx="2401553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朴素贝叶斯方法起作用的原因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00108"/>
            <a:ext cx="8572560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即使在条件独立性假设严重不成立的情况下，朴素贝叶斯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方法能够高效地工作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例子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概率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被过低估计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(0.01)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，而概率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被过高估计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(0.99)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分类的目标是预测正确的类别，并不是准确地估计概率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准确估计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⇒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精确预测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反之并不成立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!</a:t>
            </a:r>
          </a:p>
        </p:txBody>
      </p:sp>
      <p:pic>
        <p:nvPicPr>
          <p:cNvPr id="11" name="Picture 10" descr="1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708920"/>
            <a:ext cx="6962728" cy="13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并不朴素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062695"/>
            <a:ext cx="8572560" cy="490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朴素贝叶斯在多次竞赛中胜出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比如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KDD-CUP 97)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相对于其他很多更复杂的学习方法，朴素贝叶斯对非相关特征更具鲁棒性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相对于其他很多更复杂的学习方法，朴素贝叶斯对概念漂移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concept drift)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更鲁棒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概念漂移是指类别的定义随时间变化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当有很多同等重要的特征时，该方法由于类似于决策树的方法</a:t>
            </a:r>
            <a:endParaRPr lang="en-US" altLang="zh-CN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一个很好的文本分类基准方法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当然，不是最优的方法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如果满足独立性假设，那么朴素贝叶斯是最优的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文本当中用于成立，但是对某些领域可能成立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非常快</a:t>
            </a:r>
            <a:endParaRPr lang="en-US" altLang="zh-CN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存储开销少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查询似然模型</a:t>
            </a:r>
            <a:r>
              <a:rPr lang="en-US" altLang="zh-CN" dirty="0" smtClean="0"/>
              <a:t>QLM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QLM</a:t>
            </a:r>
            <a:r>
              <a:rPr lang="zh-CN" altLang="en-US" dirty="0" smtClean="0"/>
              <a:t>计算公式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于是检索问题转化为估计文档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的一元语言模型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D</a:t>
            </a:r>
            <a:r>
              <a:rPr lang="zh-CN" altLang="en-US" dirty="0" smtClean="0"/>
              <a:t>，也即求所有词项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的概率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w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D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599" y="2204864"/>
          <a:ext cx="4968553" cy="2331611"/>
        </p:xfrm>
        <a:graphic>
          <a:graphicData uri="http://schemas.openxmlformats.org/presentationml/2006/ole">
            <p:oleObj spid="_x0000_s1026" name="公式" r:id="rId3" imgW="2273040" imgH="1066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文本分类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朴素贝叶斯理论</a:t>
            </a:r>
            <a:endParaRPr lang="en-US" sz="34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文本分类评价</a:t>
            </a:r>
            <a:endParaRPr lang="en-US" sz="34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Reuters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语料上的评价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48880"/>
            <a:ext cx="7200800" cy="404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例子：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Reuters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语料</a:t>
            </a:r>
            <a:endParaRPr lang="en-US" sz="3600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9" name="Picture 8" descr="13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974" y="1714488"/>
            <a:ext cx="8049678" cy="36316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一篇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Reuters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文档</a:t>
            </a:r>
            <a:endParaRPr lang="en-US" sz="3600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7" descr="13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785926"/>
            <a:ext cx="8039308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分类评价</a:t>
            </a:r>
            <a:endParaRPr lang="en-US" sz="3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评价必须基于测试数据进行，而且该测试数据是与训练数据完全独立的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通常两者样本之间无交集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很容易通过训练可以在训练集上达到很高的性能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比如记忆所有的测试集合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正确率、召回率、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F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值、分类精确率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classification accuracy)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等等</a:t>
            </a:r>
            <a:endParaRPr lang="de-DE" sz="48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正确率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及召回率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i="1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3680302"/>
            <a:ext cx="857256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 (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+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4">
              <a:spcBef>
                <a:spcPts val="700"/>
              </a:spcBef>
              <a:buClr>
                <a:srgbClr val="336699"/>
              </a:buClr>
            </a:pP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 (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+ 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FN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pic>
        <p:nvPicPr>
          <p:cNvPr id="8" name="Picture 7" descr="13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285992"/>
            <a:ext cx="8572557" cy="11430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	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i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值</a:t>
            </a:r>
            <a:endParaRPr lang="en-US" sz="36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许在正确率和召回率之间达到某种均衡</a:t>
            </a:r>
            <a:endParaRPr lang="en-US" alt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也就是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的调和平均值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:</a:t>
            </a:r>
          </a:p>
        </p:txBody>
      </p:sp>
      <p:pic>
        <p:nvPicPr>
          <p:cNvPr id="8" name="Picture 7" descr="135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2571744"/>
            <a:ext cx="3409089" cy="900000"/>
          </a:xfrm>
          <a:prstGeom prst="rect">
            <a:avLst/>
          </a:prstGeom>
        </p:spPr>
      </p:pic>
      <p:pic>
        <p:nvPicPr>
          <p:cNvPr id="9" name="Picture 8" descr="1356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7978" y="3571875"/>
            <a:ext cx="2137262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	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微平均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vs.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宏平均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822914"/>
            <a:ext cx="8572560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对于一个类我们得到评价指标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但是我们希望得到在所有类别上的综合性能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宏平均</a:t>
            </a:r>
            <a:r>
              <a:rPr lang="en-US" altLang="zh-CN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(</a:t>
            </a:r>
            <a:r>
              <a:rPr lang="de-DE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Macroaveraging)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对类别集合</a:t>
            </a:r>
            <a:r>
              <a:rPr lang="en-US" altLang="zh-CN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中的每个类都计算一个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值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altLang="zh-CN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个结果求平均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Average these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numbers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微平均</a:t>
            </a:r>
            <a:r>
              <a:rPr lang="en-US" altLang="zh-CN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(</a:t>
            </a:r>
            <a:r>
              <a:rPr lang="de-DE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Microaveraging)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类别集合</a:t>
            </a:r>
            <a:r>
              <a:rPr lang="en-US" altLang="zh-CN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中的每个类都计算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FP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200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中的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这些数字累加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基于累加的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TP, FP, FN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 	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朴素贝叶斯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vs. </a:t>
            </a:r>
            <a:r>
              <a:rPr lang="zh-CN" alt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其他方法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8" name="Picture 7" descr="13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571612"/>
            <a:ext cx="6296383" cy="49321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本讲小结</a:t>
            </a:r>
            <a:endParaRPr lang="zh-CN" altLang="en-US" b="1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/>
              <a:t>文本分类的概念及其与</a:t>
            </a:r>
            <a:r>
              <a:rPr lang="en-US" altLang="zh-CN" dirty="0" smtClean="0"/>
              <a:t>IR</a:t>
            </a:r>
            <a:r>
              <a:rPr lang="zh-CN" altLang="en-US" dirty="0" smtClean="0"/>
              <a:t>的关系</a:t>
            </a:r>
            <a:endParaRPr lang="de-DE" altLang="zh-CN" dirty="0" smtClean="0"/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dirty="0" smtClean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/>
              <a:t>朴素贝叶斯分类器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朴素贝叶斯</a:t>
            </a:r>
            <a:r>
              <a:rPr lang="de-DE" altLang="zh-CN" dirty="0" smtClean="0"/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altLang="zh-CN" dirty="0" smtClean="0"/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 smtClean="0"/>
              <a:t>文本分类的评价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QLM</a:t>
            </a:r>
            <a:r>
              <a:rPr lang="zh-CN" altLang="en-US">
                <a:latin typeface="Times New Roman" pitchFamily="18" charset="0"/>
              </a:rPr>
              <a:t>求解步骤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第一步：根据文档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样本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，估计文档模型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i="1" baseline="-25000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总体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，在一元模型下，即计算所</a:t>
            </a:r>
            <a:r>
              <a:rPr lang="zh-CN" altLang="en-US" dirty="0" smtClean="0">
                <a:latin typeface="Times New Roman" pitchFamily="18" charset="0"/>
              </a:rPr>
              <a:t>有词项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</a:rPr>
              <a:t>的概率</a:t>
            </a:r>
            <a:r>
              <a:rPr lang="en-US" altLang="zh-CN" i="1" dirty="0">
                <a:latin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w</a:t>
            </a:r>
            <a:r>
              <a:rPr lang="en-US" altLang="zh-CN" dirty="0" err="1">
                <a:latin typeface="Times New Roman" pitchFamily="18" charset="0"/>
              </a:rPr>
              <a:t>|</a:t>
            </a:r>
            <a:r>
              <a:rPr lang="en-US" altLang="zh-CN" i="1" dirty="0" err="1">
                <a:latin typeface="Times New Roman" pitchFamily="18" charset="0"/>
              </a:rPr>
              <a:t>M</a:t>
            </a:r>
            <a:r>
              <a:rPr lang="en-US" altLang="zh-CN" i="1" baseline="-25000" dirty="0" err="1">
                <a:latin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第二步：计算在模型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n-US" altLang="zh-CN" i="1" baseline="-25000" dirty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下生成查询</a:t>
            </a:r>
            <a:r>
              <a:rPr lang="en-US" altLang="zh-CN" i="1" dirty="0">
                <a:latin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</a:rPr>
              <a:t>的似然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即概率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第</a:t>
            </a:r>
            <a:r>
              <a:rPr lang="zh-CN" altLang="en-US" dirty="0">
                <a:latin typeface="Times New Roman" pitchFamily="18" charset="0"/>
              </a:rPr>
              <a:t>三步：按照得分对所有文档排序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035D-DA34-481F-9E8A-3ED48E059AA8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4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 	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参考资料</a:t>
            </a:r>
            <a:endParaRPr lang="en-US" sz="3600" i="1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2053675"/>
            <a:ext cx="857256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信息检索导论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de-DE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章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http://ifnlp.org/ir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Weka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一个包含了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朴素贝叶斯在内的数据挖掘工具包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Reuters-21578 –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最著名的文本分类语料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当然，当前已经显得规模太小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13-2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13-9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6768752" cy="762000"/>
          </a:xfrm>
        </p:spPr>
        <p:txBody>
          <a:bodyPr/>
          <a:lstStyle/>
          <a:p>
            <a:r>
              <a:rPr lang="zh-CN" altLang="en-US" dirty="0"/>
              <a:t>几种</a:t>
            </a:r>
            <a:r>
              <a:rPr lang="en-US" altLang="zh-CN" dirty="0">
                <a:latin typeface="Times New Roman" pitchFamily="18" charset="0"/>
              </a:rPr>
              <a:t>QLM</a:t>
            </a:r>
            <a:r>
              <a:rPr lang="zh-CN" altLang="en-US" dirty="0"/>
              <a:t>中常用的平滑方法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72816"/>
            <a:ext cx="8007350" cy="4051300"/>
          </a:xfrm>
        </p:spPr>
        <p:txBody>
          <a:bodyPr/>
          <a:lstStyle/>
          <a:p>
            <a:r>
              <a:rPr lang="en-US" altLang="zh-CN" sz="2400" dirty="0" err="1">
                <a:latin typeface="Times New Roman" pitchFamily="18" charset="0"/>
              </a:rPr>
              <a:t>Jelinek</a:t>
            </a:r>
            <a:r>
              <a:rPr lang="en-US" altLang="zh-CN" sz="2400" dirty="0">
                <a:latin typeface="Times New Roman" pitchFamily="18" charset="0"/>
              </a:rPr>
              <a:t>-Mercer(JM)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l-GR" altLang="zh-CN" sz="2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cs typeface="Times New Roman" pitchFamily="18" charset="0"/>
              </a:rPr>
              <a:t>，文档模型和文档集模型的混合</a:t>
            </a:r>
            <a:endParaRPr lang="el-GR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</a:endParaRPr>
          </a:p>
          <a:p>
            <a:pPr lvl="1"/>
            <a:r>
              <a:rPr lang="zh-CN" altLang="en-US" sz="2000" dirty="0">
                <a:latin typeface="Times New Roman" pitchFamily="18" charset="0"/>
              </a:rPr>
              <a:t>课堂提问，对于</a:t>
            </a:r>
            <a:r>
              <a:rPr lang="en-US" altLang="zh-CN" sz="2000" i="1" dirty="0" err="1">
                <a:latin typeface="Times New Roman" pitchFamily="18" charset="0"/>
              </a:rPr>
              <a:t>w</a:t>
            </a:r>
            <a:r>
              <a:rPr lang="en-US" altLang="zh-CN" sz="2000" dirty="0" err="1">
                <a:latin typeface="宋体" charset="-122"/>
              </a:rPr>
              <a:t>∈</a:t>
            </a:r>
            <a:r>
              <a:rPr lang="en-US" altLang="zh-CN" sz="2000" i="1" dirty="0" err="1">
                <a:latin typeface="宋体" charset="-122"/>
              </a:rPr>
              <a:t>D</a:t>
            </a:r>
            <a:r>
              <a:rPr lang="zh-CN" altLang="en-US" sz="2000" dirty="0">
                <a:latin typeface="宋体" charset="-122"/>
              </a:rPr>
              <a:t>，</a:t>
            </a:r>
            <a:r>
              <a:rPr lang="zh-CN" altLang="en-US" sz="2000" dirty="0">
                <a:latin typeface="Times New Roman" pitchFamily="18" charset="0"/>
              </a:rPr>
              <a:t>折扣后的</a:t>
            </a:r>
            <a:r>
              <a:rPr lang="en-US" altLang="zh-CN" sz="2000" i="1" dirty="0">
                <a:latin typeface="Times New Roman" pitchFamily="18" charset="0"/>
              </a:rPr>
              <a:t>P</a:t>
            </a:r>
            <a:r>
              <a:rPr lang="en-US" altLang="zh-CN" sz="2000" i="1" baseline="-25000" dirty="0">
                <a:latin typeface="Times New Roman" pitchFamily="18" charset="0"/>
              </a:rPr>
              <a:t>DML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i="1" dirty="0" err="1">
                <a:latin typeface="Times New Roman" pitchFamily="18" charset="0"/>
              </a:rPr>
              <a:t>w</a:t>
            </a:r>
            <a:r>
              <a:rPr lang="en-US" altLang="zh-CN" sz="2000" dirty="0" err="1">
                <a:latin typeface="Times New Roman" pitchFamily="18" charset="0"/>
              </a:rPr>
              <a:t>|</a:t>
            </a:r>
            <a:r>
              <a:rPr lang="en-US" altLang="zh-CN" sz="2000" i="1" dirty="0" err="1">
                <a:latin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</a:rPr>
              <a:t>是不是一定小于</a:t>
            </a:r>
            <a:r>
              <a:rPr lang="en-US" altLang="zh-CN" sz="2000" i="1" dirty="0">
                <a:latin typeface="Times New Roman" pitchFamily="18" charset="0"/>
              </a:rPr>
              <a:t>P</a:t>
            </a:r>
            <a:r>
              <a:rPr lang="en-US" altLang="zh-CN" sz="2000" i="1" baseline="-25000" dirty="0">
                <a:latin typeface="Times New Roman" pitchFamily="18" charset="0"/>
              </a:rPr>
              <a:t>ML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i="1" dirty="0" err="1">
                <a:latin typeface="Times New Roman" pitchFamily="18" charset="0"/>
              </a:rPr>
              <a:t>w|D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</a:rPr>
              <a:t>？</a:t>
            </a:r>
          </a:p>
          <a:p>
            <a:r>
              <a:rPr lang="en-US" altLang="zh-CN" sz="2400" dirty="0" err="1">
                <a:latin typeface="Times New Roman" pitchFamily="18" charset="0"/>
              </a:rPr>
              <a:t>Dirichlet</a:t>
            </a:r>
            <a:r>
              <a:rPr lang="en-US" altLang="zh-CN" sz="2400" dirty="0">
                <a:latin typeface="Times New Roman" pitchFamily="18" charset="0"/>
              </a:rPr>
              <a:t> Priors(Dir)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l-GR" altLang="zh-CN" sz="2400" i="1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altLang="zh-CN" sz="24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JM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可以互相转化</a:t>
            </a:r>
            <a:endParaRPr lang="zh-CN" altLang="el-GR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  <a:p>
            <a:endParaRPr lang="zh-CN" altLang="en-US" sz="2400" dirty="0">
              <a:latin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</a:rPr>
              <a:t>Absolute Discounting(Abs)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l-GR" altLang="zh-CN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中不相同的词个数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=unique)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07E4-D45C-41F3-8B63-97ED8BC77860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12765"/>
            <a:ext cx="47529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194026"/>
            <a:ext cx="367188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844430"/>
            <a:ext cx="5616575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基于翻译模型的</a:t>
            </a:r>
            <a:r>
              <a:rPr lang="en-US" altLang="zh-CN" dirty="0">
                <a:latin typeface="Times New Roman" pitchFamily="18" charset="0"/>
              </a:rPr>
              <a:t>IR</a:t>
            </a:r>
            <a:r>
              <a:rPr lang="zh-CN" altLang="en-US" dirty="0">
                <a:latin typeface="Times New Roman" pitchFamily="18" charset="0"/>
              </a:rPr>
              <a:t>模型</a:t>
            </a:r>
          </a:p>
        </p:txBody>
      </p:sp>
      <p:graphicFrame>
        <p:nvGraphicFramePr>
          <p:cNvPr id="338950" name="Object 6"/>
          <p:cNvGraphicFramePr>
            <a:graphicFrameLocks noChangeAspect="1"/>
          </p:cNvGraphicFramePr>
          <p:nvPr>
            <p:ph idx="1"/>
          </p:nvPr>
        </p:nvGraphicFramePr>
        <p:xfrm>
          <a:off x="1631950" y="4451350"/>
          <a:ext cx="5243513" cy="993775"/>
        </p:xfrm>
        <a:graphic>
          <a:graphicData uri="http://schemas.openxmlformats.org/presentationml/2006/ole">
            <p:oleObj spid="_x0000_s2050" name="Equation" r:id="rId4" imgW="2882880" imgH="545760" progId="Equation.3">
              <p:embed/>
            </p:oleObj>
          </a:graphicData>
        </a:graphic>
      </p:graphicFrame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4CD1-6D4B-4218-95E6-95CB99C39FF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0938" y="1773238"/>
            <a:ext cx="7993062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基本的</a:t>
            </a:r>
            <a:r>
              <a:rPr lang="en-US" altLang="zh-CN" sz="2400" dirty="0" smtClean="0">
                <a:latin typeface="Times New Roman" pitchFamily="18" charset="0"/>
              </a:rPr>
              <a:t>QLM</a:t>
            </a:r>
            <a:r>
              <a:rPr lang="zh-CN" altLang="en-US" sz="2400" dirty="0" smtClean="0">
                <a:latin typeface="Times New Roman" pitchFamily="18" charset="0"/>
              </a:rPr>
              <a:t>模型不能解决词语失配</a:t>
            </a:r>
            <a:r>
              <a:rPr lang="en-US" altLang="zh-CN" sz="2400" dirty="0" smtClean="0">
                <a:latin typeface="Times New Roman" pitchFamily="18" charset="0"/>
              </a:rPr>
              <a:t>(word mismatch)</a:t>
            </a:r>
            <a:r>
              <a:rPr lang="zh-CN" altLang="en-US" sz="2400" dirty="0" smtClean="0">
                <a:latin typeface="Times New Roman" pitchFamily="18" charset="0"/>
              </a:rPr>
              <a:t>问题，即查询中的用词和文档中的用词不一致，如：电脑 </a:t>
            </a:r>
            <a:r>
              <a:rPr lang="en-US" altLang="zh-CN" sz="2400" dirty="0" smtClean="0">
                <a:latin typeface="Times New Roman" pitchFamily="18" charset="0"/>
              </a:rPr>
              <a:t>vs. </a:t>
            </a:r>
            <a:r>
              <a:rPr lang="zh-CN" altLang="en-US" sz="2400" dirty="0" smtClean="0">
                <a:latin typeface="Times New Roman" pitchFamily="18" charset="0"/>
              </a:rPr>
              <a:t>计算机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假</a:t>
            </a:r>
            <a:r>
              <a:rPr lang="zh-CN" altLang="en-US" sz="2400" dirty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Q</a:t>
            </a:r>
            <a:r>
              <a:rPr lang="zh-CN" altLang="en-US" sz="2400" dirty="0">
                <a:latin typeface="Times New Roman" pitchFamily="18" charset="0"/>
              </a:rPr>
              <a:t>通过一个有噪声</a:t>
            </a:r>
            <a:r>
              <a:rPr lang="zh-CN" altLang="en-US" sz="2400" dirty="0" smtClean="0">
                <a:latin typeface="Times New Roman" pitchFamily="18" charset="0"/>
              </a:rPr>
              <a:t>的香农信</a:t>
            </a:r>
            <a:r>
              <a:rPr lang="zh-CN" altLang="en-US" sz="2400" dirty="0">
                <a:latin typeface="Times New Roman" pitchFamily="18" charset="0"/>
              </a:rPr>
              <a:t>道变成</a:t>
            </a: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，从</a:t>
            </a:r>
            <a:r>
              <a:rPr lang="en-US" altLang="zh-CN" sz="2400" i="1" dirty="0">
                <a:latin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估计原始的</a:t>
            </a:r>
            <a:r>
              <a:rPr lang="en-US" altLang="zh-CN" sz="2400" i="1" dirty="0">
                <a:latin typeface="Times New Roman" pitchFamily="18" charset="0"/>
              </a:rPr>
              <a:t>Q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翻</a:t>
            </a:r>
            <a:r>
              <a:rPr lang="zh-CN" altLang="en-US" sz="2400" dirty="0">
                <a:latin typeface="Times New Roman" pitchFamily="18" charset="0"/>
              </a:rPr>
              <a:t>译概</a:t>
            </a:r>
            <a:r>
              <a:rPr lang="zh-CN" altLang="en-US" sz="2400" dirty="0" smtClean="0">
                <a:latin typeface="Times New Roman" pitchFamily="18" charset="0"/>
              </a:rPr>
              <a:t>率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</a:rPr>
              <a:t>q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</a:rPr>
              <a:t>|</a:t>
            </a:r>
            <a:r>
              <a:rPr lang="en-US" altLang="zh-CN" sz="2400" i="1" dirty="0" err="1" smtClean="0">
                <a:latin typeface="Times New Roman" pitchFamily="18" charset="0"/>
              </a:rPr>
              <a:t>w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latin typeface="Times New Roman" pitchFamily="18" charset="0"/>
              </a:rPr>
              <a:t>计算时可</a:t>
            </a:r>
            <a:r>
              <a:rPr lang="zh-CN" altLang="en-US" sz="2400" dirty="0">
                <a:latin typeface="Times New Roman" pitchFamily="18" charset="0"/>
              </a:rPr>
              <a:t>以</a:t>
            </a:r>
            <a:r>
              <a:rPr lang="zh-CN" altLang="en-US" sz="2400" dirty="0" smtClean="0">
                <a:latin typeface="Times New Roman" pitchFamily="18" charset="0"/>
              </a:rPr>
              <a:t>将词项之</a:t>
            </a:r>
            <a:r>
              <a:rPr lang="zh-CN" altLang="en-US" sz="2400" dirty="0">
                <a:latin typeface="Times New Roman" pitchFamily="18" charset="0"/>
              </a:rPr>
              <a:t>间的关系融</a:t>
            </a:r>
            <a:r>
              <a:rPr lang="zh-CN" altLang="en-US" sz="2400" dirty="0" smtClean="0">
                <a:latin typeface="Times New Roman" pitchFamily="18" charset="0"/>
              </a:rPr>
              <a:t>入。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基于词典来计算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人工或者自动构造的同义词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近义词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翻译词典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基于语料库来计算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标题、摘要 </a:t>
            </a:r>
            <a:r>
              <a:rPr lang="en-US" altLang="zh-CN" sz="2000" dirty="0" smtClean="0">
                <a:latin typeface="Times New Roman" pitchFamily="18" charset="0"/>
              </a:rPr>
              <a:t>vs. </a:t>
            </a:r>
            <a:r>
              <a:rPr lang="zh-CN" altLang="en-US" sz="2000" dirty="0" smtClean="0">
                <a:latin typeface="Times New Roman" pitchFamily="18" charset="0"/>
              </a:rPr>
              <a:t>文本；文档锚文本 </a:t>
            </a:r>
            <a:r>
              <a:rPr lang="en-US" altLang="zh-CN" sz="2000" dirty="0" smtClean="0">
                <a:latin typeface="Times New Roman" pitchFamily="18" charset="0"/>
              </a:rPr>
              <a:t>vs. </a:t>
            </a:r>
            <a:r>
              <a:rPr lang="zh-CN" altLang="en-US" sz="2000" dirty="0" smtClean="0">
                <a:latin typeface="Times New Roman" pitchFamily="18" charset="0"/>
              </a:rPr>
              <a:t>文档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3203848" y="3443609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翻译概率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3995936" y="3875657"/>
            <a:ext cx="1165228" cy="6480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6444208" y="3443609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生成概率</a:t>
            </a:r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 flipV="1">
            <a:off x="6313936" y="3875657"/>
            <a:ext cx="850351" cy="64757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zh-CN" sz="3600">
                <a:latin typeface="Times New Roman" pitchFamily="18" charset="0"/>
              </a:rPr>
              <a:t>KL</a:t>
            </a:r>
            <a:r>
              <a:rPr lang="zh-CN" altLang="fr-CA" sz="3600">
                <a:latin typeface="Times New Roman" pitchFamily="18" charset="0"/>
              </a:rPr>
              <a:t>距离</a:t>
            </a:r>
            <a:r>
              <a:rPr lang="fr-CA" altLang="zh-CN" sz="3600">
                <a:latin typeface="Times New Roman" pitchFamily="18" charset="0"/>
              </a:rPr>
              <a:t>(</a:t>
            </a:r>
            <a:r>
              <a:rPr lang="zh-CN" altLang="fr-CA" sz="3600">
                <a:latin typeface="Times New Roman" pitchFamily="18" charset="0"/>
              </a:rPr>
              <a:t>相对熵</a:t>
            </a:r>
            <a:r>
              <a:rPr lang="fr-CA" altLang="zh-CN" sz="3600">
                <a:latin typeface="Times New Roman" pitchFamily="18" charset="0"/>
              </a:rPr>
              <a:t>)</a:t>
            </a:r>
            <a:r>
              <a:rPr lang="zh-CN" altLang="fr-CA" sz="3600">
                <a:latin typeface="Times New Roman" pitchFamily="18" charset="0"/>
              </a:rPr>
              <a:t>模型</a:t>
            </a:r>
            <a:endParaRPr lang="zh-CN" altLang="en-US" sz="3200" i="1" baseline="-25000">
              <a:latin typeface="Times New Roman" pitchFamily="18" charset="0"/>
            </a:endParaRPr>
          </a:p>
        </p:txBody>
      </p:sp>
      <p:graphicFrame>
        <p:nvGraphicFramePr>
          <p:cNvPr id="342025" name="Object 9"/>
          <p:cNvGraphicFramePr>
            <a:graphicFrameLocks noChangeAspect="1"/>
          </p:cNvGraphicFramePr>
          <p:nvPr>
            <p:ph idx="1"/>
          </p:nvPr>
        </p:nvGraphicFramePr>
        <p:xfrm>
          <a:off x="1331640" y="4005064"/>
          <a:ext cx="4991100" cy="2120900"/>
        </p:xfrm>
        <a:graphic>
          <a:graphicData uri="http://schemas.openxmlformats.org/presentationml/2006/ole">
            <p:oleObj spid="_x0000_s3074" name="Equation" r:id="rId4" imgW="4991040" imgH="2120760" progId="">
              <p:embed/>
            </p:oleObj>
          </a:graphicData>
        </a:graphic>
      </p:graphicFrame>
      <p:sp>
        <p:nvSpPr>
          <p:cNvPr id="2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9BE1-B21F-4102-B476-B4E50C6EE9C4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899592" y="2780928"/>
          <a:ext cx="3733800" cy="747713"/>
        </p:xfrm>
        <a:graphic>
          <a:graphicData uri="http://schemas.openxmlformats.org/presentationml/2006/ole">
            <p:oleObj spid="_x0000_s3075" name="Equation" r:id="rId5" imgW="2286000" imgH="457200" progId="Equation.3">
              <p:embed/>
            </p:oleObj>
          </a:graphicData>
        </a:graphic>
      </p:graphicFrame>
      <p:graphicFrame>
        <p:nvGraphicFramePr>
          <p:cNvPr id="342029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546725" y="1557338"/>
          <a:ext cx="3597275" cy="1512887"/>
        </p:xfrm>
        <a:graphic>
          <a:graphicData uri="http://schemas.openxmlformats.org/presentationml/2006/ole">
            <p:oleObj spid="_x0000_s3077" name="Equation" r:id="rId6" imgW="2717640" imgH="1143000" progId="Equation.3">
              <p:embed/>
            </p:oleObj>
          </a:graphicData>
        </a:graphic>
      </p:graphicFrame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0" y="297433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827584" y="1772816"/>
          <a:ext cx="3024188" cy="725487"/>
        </p:xfrm>
        <a:graphic>
          <a:graphicData uri="http://schemas.openxmlformats.org/presentationml/2006/ole">
            <p:oleObj spid="_x0000_s3076" name="Equation" r:id="rId7" imgW="1815840" imgH="431640" progId="Equation.3">
              <p:embed/>
            </p:oleObj>
          </a:graphicData>
        </a:graphic>
      </p:graphicFrame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2483768" y="4928592"/>
            <a:ext cx="1045708" cy="228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4355976" y="5229200"/>
            <a:ext cx="2241274" cy="38156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7308850" y="4581525"/>
            <a:ext cx="15843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对同一</a:t>
            </a:r>
            <a:r>
              <a:rPr lang="en-US" altLang="zh-CN" sz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lang="zh-CN" altLang="en-US" sz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，为常数</a:t>
            </a:r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 flipV="1">
            <a:off x="3635896" y="4941930"/>
            <a:ext cx="4389079" cy="143254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6" name="Line 20"/>
          <p:cNvSpPr>
            <a:spLocks noChangeShapeType="1"/>
          </p:cNvSpPr>
          <p:nvPr/>
        </p:nvSpPr>
        <p:spPr bwMode="auto">
          <a:xfrm flipV="1">
            <a:off x="6516216" y="4941888"/>
            <a:ext cx="1532227" cy="503336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38" name="Text Box 22"/>
          <p:cNvSpPr txBox="1">
            <a:spLocks noChangeArrowheads="1"/>
          </p:cNvSpPr>
          <p:nvPr/>
        </p:nvSpPr>
        <p:spPr bwMode="auto">
          <a:xfrm>
            <a:off x="2339752" y="6237312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负的交叉熵</a:t>
            </a:r>
          </a:p>
        </p:txBody>
      </p:sp>
      <p:sp>
        <p:nvSpPr>
          <p:cNvPr id="342039" name="Text Box 23"/>
          <p:cNvSpPr txBox="1">
            <a:spLocks noChangeArrowheads="1"/>
          </p:cNvSpPr>
          <p:nvPr/>
        </p:nvSpPr>
        <p:spPr bwMode="auto">
          <a:xfrm>
            <a:off x="6156176" y="3573015"/>
            <a:ext cx="1643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多项分</a:t>
            </a:r>
            <a:r>
              <a:rPr lang="zh-CN" altLang="en-US" sz="1600" dirty="0" smtClean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布</a:t>
            </a:r>
            <a:endParaRPr lang="en-US" altLang="zh-CN" sz="1600" dirty="0">
              <a:solidFill>
                <a:schemeClr val="hlin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 flipV="1">
            <a:off x="6804248" y="3068960"/>
            <a:ext cx="0" cy="3815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394</TotalTime>
  <Words>3728</Words>
  <Application>Microsoft Office PowerPoint</Application>
  <PresentationFormat>全屏显示(4:3)</PresentationFormat>
  <Paragraphs>529</Paragraphs>
  <Slides>61</Slides>
  <Notes>51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4" baseType="lpstr">
      <vt:lpstr>manning</vt:lpstr>
      <vt:lpstr>公式</vt:lpstr>
      <vt:lpstr>Equation</vt:lpstr>
      <vt:lpstr>幻灯片 1</vt:lpstr>
      <vt:lpstr>提纲</vt:lpstr>
      <vt:lpstr>提纲</vt:lpstr>
      <vt:lpstr>统计语言建模IR模型(SLMIR)</vt:lpstr>
      <vt:lpstr>查询似然模型QLM</vt:lpstr>
      <vt:lpstr>QLM求解步骤</vt:lpstr>
      <vt:lpstr>几种QLM中常用的平滑方法</vt:lpstr>
      <vt:lpstr>基于翻译模型的IR模型</vt:lpstr>
      <vt:lpstr>KL距离(相对熵)模型</vt:lpstr>
      <vt:lpstr>本讲内容</vt:lpstr>
      <vt:lpstr>提纲</vt:lpstr>
      <vt:lpstr>文本分类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提纲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提纲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提纲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本讲小结</vt:lpstr>
      <vt:lpstr>幻灯片 60</vt:lpstr>
      <vt:lpstr>课后习题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wangbin</cp:lastModifiedBy>
  <cp:revision>1052</cp:revision>
  <cp:lastPrinted>2009-09-22T15:48:09Z</cp:lastPrinted>
  <dcterms:created xsi:type="dcterms:W3CDTF">2009-09-21T23:46:17Z</dcterms:created>
  <dcterms:modified xsi:type="dcterms:W3CDTF">2011-12-05T01:55:33Z</dcterms:modified>
</cp:coreProperties>
</file>