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92"/>
  </p:notesMasterIdLst>
  <p:handoutMasterIdLst>
    <p:handoutMasterId r:id="rId93"/>
  </p:handoutMasterIdLst>
  <p:sldIdLst>
    <p:sldId id="256" r:id="rId2"/>
    <p:sldId id="374" r:id="rId3"/>
    <p:sldId id="960" r:id="rId4"/>
    <p:sldId id="1047" r:id="rId5"/>
    <p:sldId id="1048" r:id="rId6"/>
    <p:sldId id="1049" r:id="rId7"/>
    <p:sldId id="1050" r:id="rId8"/>
    <p:sldId id="1051" r:id="rId9"/>
    <p:sldId id="1052" r:id="rId10"/>
    <p:sldId id="1053" r:id="rId11"/>
    <p:sldId id="1054" r:id="rId12"/>
    <p:sldId id="1055" r:id="rId13"/>
    <p:sldId id="970" r:id="rId14"/>
    <p:sldId id="971" r:id="rId15"/>
    <p:sldId id="972" r:id="rId16"/>
    <p:sldId id="973" r:id="rId17"/>
    <p:sldId id="974" r:id="rId18"/>
    <p:sldId id="975" r:id="rId19"/>
    <p:sldId id="976" r:id="rId20"/>
    <p:sldId id="977" r:id="rId21"/>
    <p:sldId id="978" r:id="rId22"/>
    <p:sldId id="979" r:id="rId23"/>
    <p:sldId id="980" r:id="rId24"/>
    <p:sldId id="981" r:id="rId25"/>
    <p:sldId id="982" r:id="rId26"/>
    <p:sldId id="983" r:id="rId27"/>
    <p:sldId id="984" r:id="rId28"/>
    <p:sldId id="985" r:id="rId29"/>
    <p:sldId id="986" r:id="rId30"/>
    <p:sldId id="987" r:id="rId31"/>
    <p:sldId id="1056" r:id="rId32"/>
    <p:sldId id="989" r:id="rId33"/>
    <p:sldId id="990" r:id="rId34"/>
    <p:sldId id="991" r:id="rId35"/>
    <p:sldId id="992" r:id="rId36"/>
    <p:sldId id="993" r:id="rId37"/>
    <p:sldId id="994" r:id="rId38"/>
    <p:sldId id="995" r:id="rId39"/>
    <p:sldId id="996" r:id="rId40"/>
    <p:sldId id="997" r:id="rId41"/>
    <p:sldId id="998" r:id="rId42"/>
    <p:sldId id="999" r:id="rId43"/>
    <p:sldId id="1000" r:id="rId44"/>
    <p:sldId id="1001" r:id="rId45"/>
    <p:sldId id="1002" r:id="rId46"/>
    <p:sldId id="1003" r:id="rId47"/>
    <p:sldId id="1004" r:id="rId48"/>
    <p:sldId id="1005" r:id="rId49"/>
    <p:sldId id="1006" r:id="rId50"/>
    <p:sldId id="1007" r:id="rId51"/>
    <p:sldId id="1008" r:id="rId52"/>
    <p:sldId id="1009" r:id="rId53"/>
    <p:sldId id="1010" r:id="rId54"/>
    <p:sldId id="1011" r:id="rId55"/>
    <p:sldId id="1012" r:id="rId56"/>
    <p:sldId id="1013" r:id="rId57"/>
    <p:sldId id="1014" r:id="rId58"/>
    <p:sldId id="1015" r:id="rId59"/>
    <p:sldId id="1016" r:id="rId60"/>
    <p:sldId id="1017" r:id="rId61"/>
    <p:sldId id="1018" r:id="rId62"/>
    <p:sldId id="1019" r:id="rId63"/>
    <p:sldId id="1020" r:id="rId64"/>
    <p:sldId id="1021" r:id="rId65"/>
    <p:sldId id="1022" r:id="rId66"/>
    <p:sldId id="1023" r:id="rId67"/>
    <p:sldId id="1024" r:id="rId68"/>
    <p:sldId id="1025" r:id="rId69"/>
    <p:sldId id="1026" r:id="rId70"/>
    <p:sldId id="1027" r:id="rId71"/>
    <p:sldId id="1028" r:id="rId72"/>
    <p:sldId id="1029" r:id="rId73"/>
    <p:sldId id="1030" r:id="rId74"/>
    <p:sldId id="1031" r:id="rId75"/>
    <p:sldId id="1032" r:id="rId76"/>
    <p:sldId id="1033" r:id="rId77"/>
    <p:sldId id="1034" r:id="rId78"/>
    <p:sldId id="1035" r:id="rId79"/>
    <p:sldId id="1036" r:id="rId80"/>
    <p:sldId id="1037" r:id="rId81"/>
    <p:sldId id="1038" r:id="rId82"/>
    <p:sldId id="1039" r:id="rId83"/>
    <p:sldId id="1040" r:id="rId84"/>
    <p:sldId id="1041" r:id="rId85"/>
    <p:sldId id="1042" r:id="rId86"/>
    <p:sldId id="1043" r:id="rId87"/>
    <p:sldId id="1044" r:id="rId88"/>
    <p:sldId id="1057" r:id="rId89"/>
    <p:sldId id="1046" r:id="rId90"/>
    <p:sldId id="1058" r:id="rId91"/>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6699"/>
    <a:srgbClr val="BDD3E9"/>
    <a:srgbClr val="2A704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96" autoAdjust="0"/>
    <p:restoredTop sz="86335" autoAdjust="0"/>
  </p:normalViewPr>
  <p:slideViewPr>
    <p:cSldViewPr>
      <p:cViewPr varScale="1">
        <p:scale>
          <a:sx n="64" d="100"/>
          <a:sy n="64" d="100"/>
        </p:scale>
        <p:origin x="-1344" y="-90"/>
      </p:cViewPr>
      <p:guideLst>
        <p:guide orient="horz" pos="2160"/>
        <p:guide pos="2880"/>
      </p:guideLst>
    </p:cSldViewPr>
  </p:slideViewPr>
  <p:outlineViewPr>
    <p:cViewPr varScale="1">
      <p:scale>
        <a:sx n="170" d="200"/>
        <a:sy n="170" d="200"/>
      </p:scale>
      <p:origin x="18" y="0"/>
    </p:cViewPr>
  </p:outlineViewPr>
  <p:notesTextViewPr>
    <p:cViewPr>
      <p:scale>
        <a:sx n="100" d="100"/>
        <a:sy n="100" d="100"/>
      </p:scale>
      <p:origin x="0" y="0"/>
    </p:cViewPr>
  </p:notesTextViewPr>
  <p:sorterViewPr>
    <p:cViewPr>
      <p:scale>
        <a:sx n="66" d="100"/>
        <a:sy n="66" d="100"/>
      </p:scale>
      <p:origin x="0" y="3696"/>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24.11.2011</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40</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41</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43</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44</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45</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46</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47</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48</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49</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50</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51</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52</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53</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54</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55</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56</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57</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58</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59</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60</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61</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62</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63</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黑体" pitchFamily="49" charset="-122"/>
              </a:rPr>
              <a:pPr/>
              <a:t>64</a:t>
            </a:fld>
            <a:endParaRPr lang="en-US" dirty="0" smtClean="0">
              <a:ea typeface="黑体" pitchFamily="49" charset="-122"/>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4914" name="Rectangle 10"/>
          <p:cNvSpPr>
            <a:spLocks noGrp="1" noChangeArrowheads="1"/>
          </p:cNvSpPr>
          <p:nvPr>
            <p:ph type="sldNum" sz="quarter"/>
          </p:nvPr>
        </p:nvSpPr>
        <p:spPr>
          <a:noFill/>
        </p:spPr>
        <p:txBody>
          <a:bodyPr/>
          <a:lstStyle/>
          <a:p>
            <a:fld id="{07E9EBE4-F62A-4290-BD6C-7C4CBDECEB6B}" type="slidenum">
              <a:rPr lang="en-US" smtClean="0">
                <a:ea typeface="黑体" pitchFamily="49" charset="-122"/>
              </a:rPr>
              <a:pPr/>
              <a:t>87</a:t>
            </a:fld>
            <a:endParaRPr lang="en-US" dirty="0" smtClean="0">
              <a:ea typeface="黑体" pitchFamily="49" charset="-122"/>
            </a:endParaRPr>
          </a:p>
        </p:txBody>
      </p:sp>
      <p:sp>
        <p:nvSpPr>
          <p:cNvPr id="29491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491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Times New Roman" pitchFamily="18" charset="0"/>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Times New Roman" pitchFamily="18" charset="0"/>
                <a:ea typeface="宋体" pitchFamily="2" charset="-122"/>
              </a:rPr>
              <a:t>*改编自</a:t>
            </a:r>
            <a:r>
              <a:rPr lang="en-US" altLang="zh-CN" sz="1200" dirty="0" smtClean="0">
                <a:latin typeface="Times New Roman" pitchFamily="18" charset="0"/>
                <a:ea typeface="宋体" pitchFamily="2" charset="-122"/>
              </a:rPr>
              <a:t>”An introduction to  Information retrieval”</a:t>
            </a:r>
            <a:r>
              <a:rPr lang="zh-CN" altLang="en-US" sz="1200" dirty="0" smtClean="0">
                <a:latin typeface="Times New Roman" pitchFamily="18" charset="0"/>
                <a:ea typeface="宋体" pitchFamily="2" charset="-122"/>
              </a:rPr>
              <a:t>网上公开的课件，地址 </a:t>
            </a:r>
            <a:r>
              <a:rPr lang="en-US" altLang="zh-CN" sz="1200" dirty="0" smtClean="0">
                <a:latin typeface="Times New Roman" pitchFamily="18" charset="0"/>
                <a:ea typeface="黑体" pitchFamily="49" charset="-122"/>
              </a:rPr>
              <a:t>http://nlp.stanford.edu/IR-book/</a:t>
            </a:r>
            <a:endParaRPr lang="zh-CN" altLang="en-US" sz="1200" dirty="0">
              <a:latin typeface="Times New Roman" pitchFamily="18"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04775"/>
            <a:ext cx="8223250" cy="1306513"/>
          </a:xfrm>
        </p:spPr>
        <p:txBody>
          <a:bodyPr/>
          <a:lstStyle/>
          <a:p>
            <a:r>
              <a:rPr lang="en-US" smtClean="0"/>
              <a:t>Click to edit Master title style</a:t>
            </a:r>
            <a:endParaRPr lang="de-DE"/>
          </a:p>
        </p:txBody>
      </p:sp>
      <p:sp>
        <p:nvSpPr>
          <p:cNvPr id="3" name="ClipArt Placeholder 2"/>
          <p:cNvSpPr>
            <a:spLocks noGrp="1"/>
          </p:cNvSpPr>
          <p:nvPr>
            <p:ph type="clipArt" sz="half" idx="1"/>
          </p:nvPr>
        </p:nvSpPr>
        <p:spPr>
          <a:xfrm>
            <a:off x="457200" y="1600200"/>
            <a:ext cx="4035425" cy="4870450"/>
          </a:xfrm>
        </p:spPr>
        <p:txBody>
          <a:bodyPr/>
          <a:lstStyle/>
          <a:p>
            <a:pPr lvl="0"/>
            <a:endParaRPr lang="de-DE" noProof="0" smtClean="0"/>
          </a:p>
        </p:txBody>
      </p:sp>
      <p:sp>
        <p:nvSpPr>
          <p:cNvPr id="4" name="Text Placeholder 3"/>
          <p:cNvSpPr>
            <a:spLocks noGrp="1"/>
          </p:cNvSpPr>
          <p:nvPr>
            <p:ph type="body" sz="half" idx="2"/>
          </p:nvPr>
        </p:nvSpPr>
        <p:spPr>
          <a:xfrm>
            <a:off x="4645025" y="1600200"/>
            <a:ext cx="4035425" cy="487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9"/>
          <p:cNvSpPr>
            <a:spLocks noGrp="1" noChangeArrowheads="1"/>
          </p:cNvSpPr>
          <p:nvPr>
            <p:ph type="sldNum" idx="10"/>
          </p:nvPr>
        </p:nvSpPr>
        <p:spPr>
          <a:ln/>
        </p:spPr>
        <p:txBody>
          <a:bodyPr/>
          <a:lstStyle>
            <a:lvl1pPr>
              <a:defRPr/>
            </a:lvl1pPr>
          </a:lstStyle>
          <a:p>
            <a:pPr>
              <a:defRPr/>
            </a:pPr>
            <a:fld id="{34D0DBE6-CC6A-4EC5-BBD5-8C98EA0601A8}"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smtClean="0"/>
              <a:t>中科院研究生院2011年度秋季课程</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smtClean="0"/>
              <a:t>中科院研究生院2011年度秋季课程</a:t>
            </a: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Times New Roman" pitchFamily="18" charset="0"/>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imes New Roman" pitchFamily="18"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Times New Roman" pitchFamily="18" charset="0"/>
                <a:ea typeface="宋体" pitchFamily="2" charset="-122"/>
              </a:defRPr>
            </a:lvl1pPr>
          </a:lstStyle>
          <a:p>
            <a:pPr>
              <a:defRPr/>
            </a:pPr>
            <a:r>
              <a:rPr lang="en-US" altLang="zh-CN" dirty="0" smtClean="0"/>
              <a:t>中科院研究生院2011年度秋季课程</a:t>
            </a: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imes New Roman" pitchFamily="18"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Times New Roman" pitchFamily="18" charset="0"/>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11.xml"/><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1.xml"/><Relationship Id="rId1" Type="http://schemas.openxmlformats.org/officeDocument/2006/relationships/slideLayout" Target="../slideLayouts/slideLayout1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2.xml"/><Relationship Id="rId1" Type="http://schemas.openxmlformats.org/officeDocument/2006/relationships/slideLayout" Target="../slideLayouts/slideLayout11.xml"/><Relationship Id="rId4" Type="http://schemas.openxmlformats.org/officeDocument/2006/relationships/image" Target="../media/image55.png"/></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3200" dirty="0" smtClean="0"/>
              <a:t>第</a:t>
            </a:r>
            <a:r>
              <a:rPr lang="en-US" altLang="zh-CN" sz="3200" dirty="0" smtClean="0"/>
              <a:t>16</a:t>
            </a:r>
            <a:r>
              <a:rPr lang="zh-CN" altLang="en-US" sz="3200" dirty="0" smtClean="0"/>
              <a:t>讲 扁平聚类</a:t>
            </a:r>
            <a:endParaRPr lang="en-US" altLang="zh-CN" sz="3200" dirty="0" smtClean="0"/>
          </a:p>
          <a:p>
            <a:r>
              <a:rPr lang="en-US" altLang="zh-CN" sz="3200" dirty="0" smtClean="0"/>
              <a:t>Flat Clustering</a:t>
            </a:r>
            <a:r>
              <a:rPr lang="zh-CN" altLang="en-US" sz="3200" dirty="0" smtClean="0"/>
              <a:t> </a:t>
            </a:r>
            <a:endParaRPr lang="zh-CN" altLang="en-US" sz="3200"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2011/11/18</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基于机器学习的检索结果排序</a:t>
            </a:r>
            <a:endParaRPr lang="en-US"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28596" y="1643050"/>
            <a:ext cx="8429684" cy="4500594"/>
          </a:xfrm>
          <a:prstGeom prst="rect">
            <a:avLst/>
          </a:prstGeom>
          <a:noFill/>
          <a:ln w="9525">
            <a:noFill/>
            <a:round/>
            <a:headEnd/>
            <a:tailEnd/>
          </a:ln>
        </p:spPr>
        <p:txBody>
          <a:bodyPr/>
          <a:lstStyle/>
          <a:p>
            <a:pPr>
              <a:spcBef>
                <a:spcPts val="700"/>
              </a:spcBef>
              <a:buClr>
                <a:srgbClr val="336699"/>
              </a:buClr>
            </a:pPr>
            <a:r>
              <a:rPr lang="zh-CN" altLang="en-US" dirty="0" smtClean="0">
                <a:solidFill>
                  <a:schemeClr val="tx1"/>
                </a:solidFill>
                <a:latin typeface="Times New Roman" pitchFamily="18" charset="0"/>
                <a:ea typeface="黑体" pitchFamily="49" charset="-122"/>
              </a:rPr>
              <a:t>然而，利用上述方法来进行</a:t>
            </a:r>
            <a:r>
              <a:rPr lang="en-US" altLang="zh-CN" dirty="0" smtClean="0">
                <a:solidFill>
                  <a:schemeClr val="tx1"/>
                </a:solidFill>
                <a:latin typeface="Times New Roman" pitchFamily="18" charset="0"/>
                <a:ea typeface="黑体" pitchFamily="49" charset="-122"/>
              </a:rPr>
              <a:t>IR</a:t>
            </a:r>
            <a:r>
              <a:rPr lang="zh-CN" altLang="en-US" dirty="0" smtClean="0">
                <a:solidFill>
                  <a:schemeClr val="tx1"/>
                </a:solidFill>
                <a:latin typeface="Times New Roman" pitchFamily="18" charset="0"/>
                <a:ea typeface="黑体" pitchFamily="49" charset="-122"/>
              </a:rPr>
              <a:t>的排序未必是正确的问题处理方法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统计学家通常将问题分成分类问题</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预测一个类别型变量</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和回归问题</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预测一个实数型变量</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在这两者之间，有一个特别的称为序回归</a:t>
            </a:r>
            <a:r>
              <a:rPr lang="en-US" altLang="zh-CN" dirty="0" smtClean="0">
                <a:solidFill>
                  <a:schemeClr val="tx1"/>
                </a:solidFill>
                <a:latin typeface="Times New Roman" pitchFamily="18" charset="0"/>
                <a:ea typeface="黑体" pitchFamily="49" charset="-122"/>
              </a:rPr>
              <a:t>(</a:t>
            </a:r>
            <a:r>
              <a:rPr lang="en-US" b="1" dirty="0" smtClean="0">
                <a:solidFill>
                  <a:schemeClr val="tx1"/>
                </a:solidFill>
                <a:latin typeface="Times New Roman" pitchFamily="18" charset="0"/>
                <a:ea typeface="黑体" pitchFamily="49" charset="-122"/>
              </a:rPr>
              <a:t>ordinal regression)</a:t>
            </a:r>
            <a:r>
              <a:rPr lang="zh-CN" altLang="en-US" b="1" dirty="0" smtClean="0">
                <a:solidFill>
                  <a:schemeClr val="tx1"/>
                </a:solidFill>
                <a:latin typeface="Times New Roman" pitchFamily="18" charset="0"/>
                <a:ea typeface="黑体" pitchFamily="49" charset="-122"/>
              </a:rPr>
              <a:t>的领域，其目标是预测一个序</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基于机器学习的</a:t>
            </a:r>
            <a:r>
              <a:rPr lang="en-US" dirty="0" smtClean="0">
                <a:solidFill>
                  <a:schemeClr val="tx1"/>
                </a:solidFill>
                <a:latin typeface="Times New Roman" pitchFamily="18" charset="0"/>
                <a:ea typeface="黑体" pitchFamily="49" charset="-122"/>
              </a:rPr>
              <a:t>Ad hoc</a:t>
            </a:r>
            <a:r>
              <a:rPr lang="zh-CN" altLang="en-US" dirty="0" smtClean="0">
                <a:solidFill>
                  <a:schemeClr val="tx1"/>
                </a:solidFill>
                <a:latin typeface="Times New Roman" pitchFamily="18" charset="0"/>
                <a:ea typeface="黑体" pitchFamily="49" charset="-122"/>
              </a:rPr>
              <a:t>检索可以看成是一个序回归问题，这是因为检索的目标是，给定</a:t>
            </a:r>
            <a:r>
              <a:rPr lang="en-US" altLang="zh-CN" dirty="0" smtClean="0">
                <a:solidFill>
                  <a:schemeClr val="tx1"/>
                </a:solidFill>
                <a:latin typeface="Times New Roman" pitchFamily="18" charset="0"/>
                <a:ea typeface="黑体" pitchFamily="49" charset="-122"/>
              </a:rPr>
              <a:t>q</a:t>
            </a:r>
            <a:r>
              <a:rPr lang="zh-CN" altLang="en-US" dirty="0" smtClean="0">
                <a:solidFill>
                  <a:schemeClr val="tx1"/>
                </a:solidFill>
                <a:latin typeface="Times New Roman" pitchFamily="18" charset="0"/>
                <a:ea typeface="黑体" pitchFamily="49" charset="-122"/>
              </a:rPr>
              <a:t>的情况下，对所有的文档进行排序</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排序</a:t>
            </a:r>
            <a:r>
              <a:rPr lang="en-US" sz="3600" dirty="0" smtClean="0">
                <a:solidFill>
                  <a:schemeClr val="tx1"/>
                </a:solidFill>
                <a:latin typeface="Times New Roman" pitchFamily="18" charset="0"/>
                <a:ea typeface="黑体" pitchFamily="49" charset="-122"/>
              </a:rPr>
              <a:t>SVM</a:t>
            </a:r>
            <a:r>
              <a:rPr lang="zh-CN" altLang="en-US" sz="3600" dirty="0" smtClean="0">
                <a:solidFill>
                  <a:schemeClr val="tx1"/>
                </a:solidFill>
                <a:latin typeface="Times New Roman" pitchFamily="18" charset="0"/>
                <a:ea typeface="黑体" pitchFamily="49" charset="-122"/>
              </a:rPr>
              <a:t>的构建</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143116"/>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依据假设，</a:t>
            </a:r>
            <a:r>
              <a:rPr lang="en-US"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i</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a:t>
            </a:r>
            <a:r>
              <a:rPr lang="en-US" i="1" dirty="0" err="1" smtClean="0">
                <a:solidFill>
                  <a:schemeClr val="tx1"/>
                </a:solidFill>
                <a:latin typeface="Times New Roman" pitchFamily="18" charset="0"/>
                <a:ea typeface="黑体" pitchFamily="49" charset="-122"/>
                <a:cs typeface="Times New Roman" pitchFamily="18" charset="0"/>
              </a:rPr>
              <a:t>d</a:t>
            </a:r>
            <a:r>
              <a:rPr lang="en-US" baseline="-25000" dirty="0" err="1" smtClean="0">
                <a:solidFill>
                  <a:schemeClr val="tx1"/>
                </a:solidFill>
                <a:latin typeface="Times New Roman" pitchFamily="18" charset="0"/>
                <a:ea typeface="黑体" pitchFamily="49" charset="-122"/>
                <a:cs typeface="Times New Roman" pitchFamily="18" charset="0"/>
              </a:rPr>
              <a:t>j</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中的一个更相关</a:t>
            </a:r>
            <a:endParaRPr lang="en-US"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如果</a:t>
            </a:r>
            <a:r>
              <a:rPr lang="en-US"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i</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比</a:t>
            </a:r>
            <a:r>
              <a:rPr lang="en-US"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j</a:t>
            </a:r>
            <a:r>
              <a:rPr lang="zh-CN" altLang="en-US" dirty="0" smtClean="0">
                <a:solidFill>
                  <a:schemeClr val="tx1"/>
                </a:solidFill>
                <a:latin typeface="Times New Roman" pitchFamily="18" charset="0"/>
                <a:ea typeface="黑体" pitchFamily="49" charset="-122"/>
                <a:cs typeface="Times New Roman" pitchFamily="18" charset="0"/>
              </a:rPr>
              <a:t>更相关，记为</a:t>
            </a:r>
            <a:r>
              <a:rPr lang="en-US" i="1" dirty="0" err="1" smtClean="0">
                <a:solidFill>
                  <a:schemeClr val="tx1"/>
                </a:solidFill>
                <a:latin typeface="Times New Roman" pitchFamily="18" charset="0"/>
                <a:ea typeface="黑体" pitchFamily="49" charset="-122"/>
                <a:cs typeface="Times New Roman" pitchFamily="18" charset="0"/>
              </a:rPr>
              <a:t>d</a:t>
            </a:r>
            <a:r>
              <a:rPr lang="en-US" baseline="-25000" dirty="0" err="1" smtClean="0">
                <a:solidFill>
                  <a:schemeClr val="tx1"/>
                </a:solidFill>
                <a:latin typeface="Times New Roman" pitchFamily="18" charset="0"/>
                <a:ea typeface="黑体" pitchFamily="49" charset="-122"/>
                <a:cs typeface="Times New Roman" pitchFamily="18" charset="0"/>
              </a:rPr>
              <a:t>i</a:t>
            </a:r>
            <a:r>
              <a:rPr lang="en-US" baseline="-25000" dirty="0" smtClean="0">
                <a:solidFill>
                  <a:schemeClr val="tx1"/>
                </a:solidFill>
                <a:latin typeface="Times New Roman" pitchFamily="18" charset="0"/>
                <a:ea typeface="黑体" pitchFamily="49" charset="-122"/>
                <a:cs typeface="Times New Roman" pitchFamily="18" charset="0"/>
              </a:rPr>
              <a:t> </a:t>
            </a:r>
            <a:r>
              <a:rPr lang="en-US" dirty="0" smtClean="0">
                <a:solidFill>
                  <a:schemeClr val="tx1"/>
                </a:solidFill>
                <a:latin typeface="Times New Roman" pitchFamily="18" charset="0"/>
                <a:ea typeface="黑体" pitchFamily="49" charset="-122"/>
                <a:cs typeface="Times New Roman" pitchFamily="18" charset="0"/>
              </a:rPr>
              <a:t>≺ </a:t>
            </a:r>
            <a:r>
              <a:rPr lang="en-US"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j</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在检索结果中，</a:t>
            </a:r>
            <a:r>
              <a:rPr lang="en-US"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i</a:t>
            </a:r>
            <a:r>
              <a:rPr lang="en-US" baseline="-25000"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应该出现在</a:t>
            </a:r>
            <a:r>
              <a:rPr lang="en-US"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j</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前面</a:t>
            </a:r>
            <a:r>
              <a:rPr lang="en-US"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那么分配给</a:t>
            </a:r>
            <a:r>
              <a:rPr lang="az-Cyrl-AZ" dirty="0" smtClean="0">
                <a:solidFill>
                  <a:schemeClr val="tx1"/>
                </a:solidFill>
                <a:latin typeface="Times New Roman" pitchFamily="18" charset="0"/>
                <a:ea typeface="黑体" pitchFamily="49" charset="-122"/>
                <a:cs typeface="Times New Roman" pitchFamily="18" charset="0"/>
              </a:rPr>
              <a:t>Ф</a:t>
            </a:r>
            <a:r>
              <a:rPr lang="en-US" dirty="0" smtClean="0">
                <a:solidFill>
                  <a:schemeClr val="tx1"/>
                </a:solidFill>
                <a:latin typeface="Times New Roman" pitchFamily="18" charset="0"/>
                <a:ea typeface="黑体" pitchFamily="49" charset="-122"/>
                <a:cs typeface="Times New Roman" pitchFamily="18" charset="0"/>
              </a:rPr>
              <a:t>(</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i</a:t>
            </a:r>
            <a:r>
              <a:rPr lang="en-US" dirty="0" smtClean="0">
                <a:solidFill>
                  <a:schemeClr val="tx1"/>
                </a:solidFill>
                <a:latin typeface="Times New Roman" pitchFamily="18" charset="0"/>
                <a:ea typeface="黑体" pitchFamily="49" charset="-122"/>
                <a:cs typeface="Times New Roman" pitchFamily="18" charset="0"/>
              </a:rPr>
              <a:t> ,</a:t>
            </a:r>
            <a:r>
              <a:rPr lang="en-US" i="1"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d</a:t>
            </a:r>
            <a:r>
              <a:rPr lang="en-US" i="1" baseline="-25000" dirty="0" err="1" smtClean="0">
                <a:solidFill>
                  <a:schemeClr val="tx1"/>
                </a:solidFill>
                <a:latin typeface="Times New Roman" pitchFamily="18" charset="0"/>
                <a:ea typeface="黑体" pitchFamily="49" charset="-122"/>
                <a:cs typeface="Times New Roman" pitchFamily="18" charset="0"/>
              </a:rPr>
              <a:t>j</a:t>
            </a:r>
            <a:r>
              <a:rPr lang="en-US" i="1" dirty="0" smtClean="0">
                <a:solidFill>
                  <a:schemeClr val="tx1"/>
                </a:solidFill>
                <a:latin typeface="Times New Roman" pitchFamily="18" charset="0"/>
                <a:ea typeface="黑体" pitchFamily="49" charset="-122"/>
                <a:cs typeface="Times New Roman" pitchFamily="18" charset="0"/>
              </a:rPr>
              <a:t> </a:t>
            </a:r>
            <a:r>
              <a:rPr lang="en-US" dirty="0" smtClean="0">
                <a:solidFill>
                  <a:schemeClr val="tx1"/>
                </a:solidFill>
                <a:latin typeface="Times New Roman" pitchFamily="18" charset="0"/>
                <a:ea typeface="黑体" pitchFamily="49" charset="-122"/>
                <a:cs typeface="Times New Roman" pitchFamily="18" charset="0"/>
              </a:rPr>
              <a:t>, </a:t>
            </a:r>
            <a:r>
              <a:rPr lang="en-US" i="1" dirty="0" smtClean="0">
                <a:solidFill>
                  <a:schemeClr val="tx1"/>
                </a:solidFill>
                <a:latin typeface="Times New Roman" pitchFamily="18" charset="0"/>
                <a:ea typeface="黑体" pitchFamily="49" charset="-122"/>
                <a:cs typeface="Times New Roman" pitchFamily="18" charset="0"/>
              </a:rPr>
              <a:t>q</a:t>
            </a:r>
            <a:r>
              <a:rPr lang="en-US" dirty="0" smtClean="0">
                <a:solidFill>
                  <a:schemeClr val="tx1"/>
                </a:solidFill>
                <a:latin typeface="Times New Roman" pitchFamily="18" charset="0"/>
                <a:ea typeface="黑体" pitchFamily="49" charset="-122"/>
                <a:cs typeface="Times New Roman" pitchFamily="18" charset="0"/>
              </a:rPr>
              <a:t>)</a:t>
            </a:r>
            <a:r>
              <a:rPr lang="zh-CN" altLang="en-US" dirty="0" smtClean="0">
                <a:solidFill>
                  <a:schemeClr val="tx1"/>
                </a:solidFill>
                <a:latin typeface="Times New Roman" pitchFamily="18" charset="0"/>
                <a:ea typeface="黑体" pitchFamily="49" charset="-122"/>
                <a:cs typeface="Times New Roman" pitchFamily="18" charset="0"/>
              </a:rPr>
              <a:t>向量的类别为</a:t>
            </a:r>
            <a:r>
              <a:rPr lang="en-US" i="1" dirty="0" smtClean="0">
                <a:solidFill>
                  <a:schemeClr val="tx1"/>
                </a:solidFill>
                <a:latin typeface="Times New Roman" pitchFamily="18" charset="0"/>
                <a:ea typeface="黑体" pitchFamily="49" charset="-122"/>
                <a:cs typeface="Times New Roman" pitchFamily="18" charset="0"/>
              </a:rPr>
              <a:t> </a:t>
            </a:r>
            <a:r>
              <a:rPr lang="en-US" i="1" dirty="0" err="1" smtClean="0">
                <a:solidFill>
                  <a:schemeClr val="tx1"/>
                </a:solidFill>
                <a:latin typeface="Times New Roman" pitchFamily="18" charset="0"/>
                <a:ea typeface="黑体" pitchFamily="49" charset="-122"/>
                <a:cs typeface="Times New Roman" pitchFamily="18" charset="0"/>
              </a:rPr>
              <a:t>y</a:t>
            </a:r>
            <a:r>
              <a:rPr lang="en-US" i="1" baseline="-25000" dirty="0" err="1" smtClean="0">
                <a:solidFill>
                  <a:schemeClr val="tx1"/>
                </a:solidFill>
                <a:latin typeface="Times New Roman" pitchFamily="18" charset="0"/>
                <a:ea typeface="黑体" pitchFamily="49" charset="-122"/>
                <a:cs typeface="Times New Roman" pitchFamily="18" charset="0"/>
              </a:rPr>
              <a:t>ijq</a:t>
            </a:r>
            <a:r>
              <a:rPr lang="en-US" i="1" dirty="0" smtClean="0">
                <a:solidFill>
                  <a:schemeClr val="tx1"/>
                </a:solidFill>
                <a:latin typeface="Times New Roman" pitchFamily="18" charset="0"/>
                <a:ea typeface="黑体" pitchFamily="49" charset="-122"/>
                <a:cs typeface="Times New Roman" pitchFamily="18" charset="0"/>
              </a:rPr>
              <a:t> </a:t>
            </a:r>
            <a:r>
              <a:rPr lang="en-US" dirty="0" smtClean="0">
                <a:solidFill>
                  <a:schemeClr val="tx1"/>
                </a:solidFill>
                <a:latin typeface="Times New Roman" pitchFamily="18" charset="0"/>
                <a:ea typeface="黑体" pitchFamily="49" charset="-122"/>
                <a:cs typeface="Times New Roman" pitchFamily="18" charset="0"/>
              </a:rPr>
              <a:t>= +1</a:t>
            </a:r>
            <a:r>
              <a:rPr lang="zh-CN" altLang="en-US" dirty="0" smtClean="0">
                <a:solidFill>
                  <a:schemeClr val="tx1"/>
                </a:solidFill>
                <a:latin typeface="Times New Roman" pitchFamily="18" charset="0"/>
                <a:ea typeface="黑体" pitchFamily="49" charset="-122"/>
                <a:cs typeface="Times New Roman" pitchFamily="18" charset="0"/>
              </a:rPr>
              <a:t>，否则为</a:t>
            </a:r>
            <a:r>
              <a:rPr lang="en-US" dirty="0" smtClean="0">
                <a:solidFill>
                  <a:schemeClr val="tx1"/>
                </a:solidFill>
                <a:latin typeface="Times New Roman" pitchFamily="18" charset="0"/>
                <a:ea typeface="黑体" pitchFamily="49" charset="-122"/>
                <a:cs typeface="Times New Roman" pitchFamily="18" charset="0"/>
              </a:rPr>
              <a:t> −1</a:t>
            </a: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学习的目标是建立一个分类器，满足：</a:t>
            </a:r>
            <a:endParaRPr lang="en-US"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pPr>
            <a:r>
              <a:rPr lang="en-US" dirty="0" smtClean="0">
                <a:solidFill>
                  <a:schemeClr val="tx1"/>
                </a:solidFill>
                <a:latin typeface="Times New Roman" pitchFamily="18" charset="0"/>
                <a:ea typeface="黑体" pitchFamily="49" charset="-122"/>
                <a:cs typeface="Times New Roman" pitchFamily="18" charset="0"/>
              </a:rPr>
              <a:t>					</a:t>
            </a:r>
            <a:r>
              <a:rPr lang="it-IT" i="1" dirty="0" err="1" smtClean="0">
                <a:solidFill>
                  <a:schemeClr val="tx1"/>
                </a:solidFill>
                <a:latin typeface="Times New Roman" pitchFamily="18" charset="0"/>
                <a:ea typeface="黑体" pitchFamily="49" charset="-122"/>
                <a:cs typeface="Times New Roman" pitchFamily="18" charset="0"/>
              </a:rPr>
              <a:t>w</a:t>
            </a:r>
            <a:r>
              <a:rPr lang="it-IT" baseline="30000" dirty="0" err="1" smtClean="0">
                <a:solidFill>
                  <a:schemeClr val="tx1"/>
                </a:solidFill>
                <a:latin typeface="Times New Roman" pitchFamily="18" charset="0"/>
                <a:ea typeface="黑体" pitchFamily="49" charset="-122"/>
                <a:cs typeface="Times New Roman" pitchFamily="18" charset="0"/>
              </a:rPr>
              <a:t>T</a:t>
            </a:r>
            <a:r>
              <a:rPr lang="it-IT" baseline="30000" dirty="0" smtClean="0">
                <a:solidFill>
                  <a:schemeClr val="tx1"/>
                </a:solidFill>
                <a:latin typeface="Times New Roman" pitchFamily="18" charset="0"/>
                <a:ea typeface="黑体" pitchFamily="49" charset="-122"/>
                <a:cs typeface="Times New Roman" pitchFamily="18" charset="0"/>
              </a:rPr>
              <a:t> </a:t>
            </a:r>
            <a:r>
              <a:rPr lang="az-Cyrl-AZ" dirty="0" smtClean="0">
                <a:solidFill>
                  <a:schemeClr val="tx1"/>
                </a:solidFill>
                <a:latin typeface="Times New Roman" pitchFamily="18" charset="0"/>
                <a:ea typeface="黑体" pitchFamily="49" charset="-122"/>
                <a:cs typeface="Times New Roman" pitchFamily="18" charset="0"/>
              </a:rPr>
              <a:t>Ф</a:t>
            </a:r>
            <a:r>
              <a:rPr lang="it-IT" dirty="0" smtClean="0">
                <a:solidFill>
                  <a:schemeClr val="tx1"/>
                </a:solidFill>
                <a:latin typeface="Times New Roman" pitchFamily="18" charset="0"/>
                <a:ea typeface="黑体" pitchFamily="49" charset="-122"/>
                <a:cs typeface="Times New Roman" pitchFamily="18" charset="0"/>
              </a:rPr>
              <a:t>(</a:t>
            </a:r>
            <a:r>
              <a:rPr lang="it-IT" i="1" dirty="0" smtClean="0">
                <a:solidFill>
                  <a:schemeClr val="tx1"/>
                </a:solidFill>
                <a:latin typeface="Times New Roman" pitchFamily="18" charset="0"/>
                <a:ea typeface="黑体" pitchFamily="49" charset="-122"/>
                <a:cs typeface="Times New Roman" pitchFamily="18" charset="0"/>
              </a:rPr>
              <a:t>d</a:t>
            </a:r>
            <a:r>
              <a:rPr lang="it-IT" i="1" baseline="-25000" dirty="0" smtClean="0">
                <a:solidFill>
                  <a:schemeClr val="tx1"/>
                </a:solidFill>
                <a:latin typeface="Times New Roman" pitchFamily="18" charset="0"/>
                <a:ea typeface="黑体" pitchFamily="49" charset="-122"/>
                <a:cs typeface="Times New Roman" pitchFamily="18" charset="0"/>
              </a:rPr>
              <a:t>i</a:t>
            </a:r>
            <a:r>
              <a:rPr lang="it-IT" dirty="0" smtClean="0">
                <a:solidFill>
                  <a:schemeClr val="tx1"/>
                </a:solidFill>
                <a:latin typeface="Times New Roman" pitchFamily="18" charset="0"/>
                <a:ea typeface="黑体" pitchFamily="49" charset="-122"/>
                <a:cs typeface="Times New Roman" pitchFamily="18" charset="0"/>
              </a:rPr>
              <a:t> , </a:t>
            </a:r>
            <a:r>
              <a:rPr lang="it-IT" i="1" dirty="0" smtClean="0">
                <a:solidFill>
                  <a:schemeClr val="tx1"/>
                </a:solidFill>
                <a:latin typeface="Times New Roman" pitchFamily="18" charset="0"/>
                <a:ea typeface="黑体" pitchFamily="49" charset="-122"/>
                <a:cs typeface="Times New Roman" pitchFamily="18" charset="0"/>
              </a:rPr>
              <a:t>d</a:t>
            </a:r>
            <a:r>
              <a:rPr lang="it-IT" i="1" baseline="-25000" dirty="0" smtClean="0">
                <a:solidFill>
                  <a:schemeClr val="tx1"/>
                </a:solidFill>
                <a:latin typeface="Times New Roman" pitchFamily="18" charset="0"/>
                <a:ea typeface="黑体" pitchFamily="49" charset="-122"/>
                <a:cs typeface="Times New Roman" pitchFamily="18" charset="0"/>
              </a:rPr>
              <a:t>j</a:t>
            </a:r>
            <a:r>
              <a:rPr lang="it-IT" dirty="0" smtClean="0">
                <a:solidFill>
                  <a:schemeClr val="tx1"/>
                </a:solidFill>
                <a:latin typeface="Times New Roman" pitchFamily="18" charset="0"/>
                <a:ea typeface="黑体" pitchFamily="49" charset="-122"/>
                <a:cs typeface="Times New Roman" pitchFamily="18" charset="0"/>
              </a:rPr>
              <a:t> , </a:t>
            </a:r>
            <a:r>
              <a:rPr lang="it-IT" i="1" dirty="0" smtClean="0">
                <a:solidFill>
                  <a:schemeClr val="tx1"/>
                </a:solidFill>
                <a:latin typeface="Times New Roman" pitchFamily="18" charset="0"/>
                <a:ea typeface="黑体" pitchFamily="49" charset="-122"/>
                <a:cs typeface="Times New Roman" pitchFamily="18" charset="0"/>
              </a:rPr>
              <a:t>q</a:t>
            </a:r>
            <a:r>
              <a:rPr lang="it-IT" dirty="0" smtClean="0">
                <a:solidFill>
                  <a:schemeClr val="tx1"/>
                </a:solidFill>
                <a:latin typeface="Times New Roman" pitchFamily="18" charset="0"/>
                <a:ea typeface="黑体" pitchFamily="49" charset="-122"/>
                <a:cs typeface="Times New Roman" pitchFamily="18" charset="0"/>
              </a:rPr>
              <a:t>) &gt; 0 </a:t>
            </a:r>
            <a:r>
              <a:rPr lang="it-IT" dirty="0" err="1" smtClean="0">
                <a:solidFill>
                  <a:schemeClr val="tx1"/>
                </a:solidFill>
                <a:latin typeface="Times New Roman" pitchFamily="18" charset="0"/>
                <a:ea typeface="黑体" pitchFamily="49" charset="-122"/>
                <a:cs typeface="Times New Roman" pitchFamily="18" charset="0"/>
              </a:rPr>
              <a:t>iff</a:t>
            </a:r>
            <a:r>
              <a:rPr lang="it-IT" dirty="0" smtClean="0">
                <a:solidFill>
                  <a:schemeClr val="tx1"/>
                </a:solidFill>
                <a:latin typeface="Times New Roman" pitchFamily="18" charset="0"/>
                <a:ea typeface="黑体" pitchFamily="49" charset="-122"/>
                <a:cs typeface="Times New Roman" pitchFamily="18" charset="0"/>
              </a:rPr>
              <a:t> </a:t>
            </a:r>
            <a:r>
              <a:rPr lang="it-IT" i="1" dirty="0" smtClean="0">
                <a:solidFill>
                  <a:schemeClr val="tx1"/>
                </a:solidFill>
                <a:latin typeface="Times New Roman" pitchFamily="18" charset="0"/>
                <a:ea typeface="黑体" pitchFamily="49" charset="-122"/>
                <a:cs typeface="Times New Roman" pitchFamily="18" charset="0"/>
              </a:rPr>
              <a:t>d</a:t>
            </a:r>
            <a:r>
              <a:rPr lang="it-IT" i="1" baseline="-25000" dirty="0" smtClean="0">
                <a:solidFill>
                  <a:schemeClr val="tx1"/>
                </a:solidFill>
                <a:latin typeface="Times New Roman" pitchFamily="18" charset="0"/>
                <a:ea typeface="黑体" pitchFamily="49" charset="-122"/>
                <a:cs typeface="Times New Roman" pitchFamily="18" charset="0"/>
              </a:rPr>
              <a:t>i</a:t>
            </a:r>
            <a:r>
              <a:rPr lang="it-IT" dirty="0" smtClean="0">
                <a:solidFill>
                  <a:schemeClr val="tx1"/>
                </a:solidFill>
                <a:latin typeface="Times New Roman" pitchFamily="18" charset="0"/>
                <a:ea typeface="黑体" pitchFamily="49" charset="-122"/>
                <a:cs typeface="Times New Roman" pitchFamily="18" charset="0"/>
              </a:rPr>
              <a:t> ≺ </a:t>
            </a:r>
            <a:r>
              <a:rPr lang="it-IT" i="1" dirty="0" smtClean="0">
                <a:solidFill>
                  <a:schemeClr val="tx1"/>
                </a:solidFill>
                <a:latin typeface="Times New Roman" pitchFamily="18" charset="0"/>
                <a:ea typeface="黑体" pitchFamily="49" charset="-122"/>
                <a:cs typeface="Times New Roman" pitchFamily="18" charset="0"/>
              </a:rPr>
              <a:t>d</a:t>
            </a:r>
            <a:r>
              <a:rPr lang="it-IT" i="1" baseline="-25000" dirty="0" smtClean="0">
                <a:solidFill>
                  <a:schemeClr val="tx1"/>
                </a:solidFill>
                <a:latin typeface="Times New Roman" pitchFamily="18" charset="0"/>
                <a:ea typeface="黑体" pitchFamily="49" charset="-122"/>
                <a:cs typeface="Times New Roman" pitchFamily="18" charset="0"/>
              </a:rPr>
              <a:t>j</a:t>
            </a:r>
            <a:r>
              <a:rPr lang="it-IT" i="1" dirty="0" smtClean="0">
                <a:solidFill>
                  <a:schemeClr val="tx1"/>
                </a:solidFill>
                <a:latin typeface="Times New Roman" pitchFamily="18" charset="0"/>
                <a:ea typeface="黑体" pitchFamily="49" charset="-122"/>
                <a:cs typeface="Times New Roman" pitchFamily="18" charset="0"/>
              </a:rPr>
              <a:t>	</a:t>
            </a:r>
            <a:r>
              <a:rPr lang="it-IT" dirty="0" smtClean="0">
                <a:solidFill>
                  <a:schemeClr val="tx1"/>
                </a:solidFill>
                <a:latin typeface="Times New Roman" pitchFamily="18" charset="0"/>
                <a:ea typeface="黑体" pitchFamily="49" charset="-122"/>
                <a:cs typeface="Times New Roman" pitchFamily="18" charset="0"/>
              </a:rPr>
              <a:t>				 (9)</a:t>
            </a:r>
          </a:p>
          <a:p>
            <a:pPr lvl="1">
              <a:spcBef>
                <a:spcPts val="700"/>
              </a:spcBef>
              <a:buClr>
                <a:srgbClr val="336699"/>
              </a:buClr>
              <a:buFont typeface="Wingdings" pitchFamily="2" charset="2"/>
              <a:buChar char="§"/>
            </a:pPr>
            <a:endParaRPr lang="it-IT" dirty="0" smtClean="0">
              <a:solidFill>
                <a:schemeClr val="tx1"/>
              </a:solidFill>
              <a:latin typeface="Times New Roman" pitchFamily="18" charset="0"/>
              <a:ea typeface="黑体" pitchFamily="49" charset="-122"/>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11</a:t>
            </a:fld>
            <a:endParaRPr lang="en-US"/>
          </a:p>
        </p:txBody>
      </p:sp>
      <p:graphicFrame>
        <p:nvGraphicFramePr>
          <p:cNvPr id="7" name="Object 6"/>
          <p:cNvGraphicFramePr>
            <a:graphicFrameLocks noChangeAspect="1"/>
          </p:cNvGraphicFramePr>
          <p:nvPr/>
        </p:nvGraphicFramePr>
        <p:xfrm>
          <a:off x="2571736" y="5229216"/>
          <a:ext cx="196364" cy="144000"/>
        </p:xfrm>
        <a:graphic>
          <a:graphicData uri="http://schemas.openxmlformats.org/presentationml/2006/ole">
            <p:oleObj spid="_x0000_s2050" name="Vergelijking" r:id="rId4" imgW="190440" imgH="13968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cs typeface="Times New Roman" pitchFamily="18" charset="0"/>
              </a:rPr>
              <a:t>排序</a:t>
            </a:r>
            <a:r>
              <a:rPr lang="en-US" altLang="zh-CN" sz="3600" dirty="0" smtClean="0">
                <a:solidFill>
                  <a:schemeClr val="tx1"/>
                </a:solidFill>
                <a:latin typeface="Times New Roman" pitchFamily="18" charset="0"/>
                <a:ea typeface="黑体" pitchFamily="49" charset="-122"/>
                <a:cs typeface="Times New Roman" pitchFamily="18" charset="0"/>
              </a:rPr>
              <a:t>SVM(</a:t>
            </a:r>
            <a:r>
              <a:rPr lang="de-DE" sz="3600" dirty="0" smtClean="0">
                <a:solidFill>
                  <a:schemeClr val="tx1"/>
                </a:solidFill>
                <a:latin typeface="Times New Roman" pitchFamily="18" charset="0"/>
                <a:ea typeface="黑体" pitchFamily="49" charset="-122"/>
                <a:cs typeface="Times New Roman" pitchFamily="18" charset="0"/>
              </a:rPr>
              <a:t>Ranking SVM)</a:t>
            </a:r>
          </a:p>
        </p:txBody>
      </p:sp>
      <p:sp>
        <p:nvSpPr>
          <p:cNvPr id="84996" name="Text Box 3"/>
          <p:cNvSpPr txBox="1">
            <a:spLocks noChangeArrowheads="1"/>
          </p:cNvSpPr>
          <p:nvPr/>
        </p:nvSpPr>
        <p:spPr bwMode="auto">
          <a:xfrm>
            <a:off x="214282" y="2571744"/>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该方法已经被用于构建排序函数，在标准数据集的</a:t>
            </a:r>
            <a:r>
              <a:rPr lang="en-US" altLang="zh-CN" dirty="0" smtClean="0">
                <a:solidFill>
                  <a:schemeClr val="tx1"/>
                </a:solidFill>
                <a:latin typeface="Times New Roman" pitchFamily="18" charset="0"/>
                <a:ea typeface="黑体" pitchFamily="49" charset="-122"/>
                <a:cs typeface="Times New Roman" pitchFamily="18" charset="0"/>
              </a:rPr>
              <a:t>IR</a:t>
            </a:r>
            <a:r>
              <a:rPr lang="zh-CN" altLang="en-US" dirty="0" smtClean="0">
                <a:solidFill>
                  <a:schemeClr val="tx1"/>
                </a:solidFill>
                <a:latin typeface="Times New Roman" pitchFamily="18" charset="0"/>
                <a:ea typeface="黑体" pitchFamily="49" charset="-122"/>
                <a:cs typeface="Times New Roman" pitchFamily="18" charset="0"/>
              </a:rPr>
              <a:t>评测中表现的性能优于普通的人工排序函数</a:t>
            </a:r>
            <a:endParaRPr lang="en-US" altLang="zh-CN"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参考</a:t>
            </a:r>
            <a:r>
              <a:rPr lang="en-US" altLang="zh-CN" dirty="0" smtClean="0">
                <a:solidFill>
                  <a:schemeClr val="tx1"/>
                </a:solidFill>
                <a:latin typeface="Times New Roman" pitchFamily="18" charset="0"/>
                <a:ea typeface="黑体" pitchFamily="49" charset="-122"/>
                <a:cs typeface="Times New Roman" pitchFamily="18" charset="0"/>
              </a:rPr>
              <a:t>《</a:t>
            </a:r>
            <a:r>
              <a:rPr lang="zh-CN" altLang="en-US" dirty="0" smtClean="0">
                <a:solidFill>
                  <a:schemeClr val="tx1"/>
                </a:solidFill>
                <a:latin typeface="Times New Roman" pitchFamily="18" charset="0"/>
                <a:ea typeface="黑体" pitchFamily="49" charset="-122"/>
                <a:cs typeface="Times New Roman" pitchFamily="18" charset="0"/>
              </a:rPr>
              <a:t>信息检索导论</a:t>
            </a:r>
            <a:r>
              <a:rPr lang="en-US" altLang="zh-CN" dirty="0" smtClean="0">
                <a:solidFill>
                  <a:schemeClr val="tx1"/>
                </a:solidFill>
                <a:latin typeface="Times New Roman" pitchFamily="18" charset="0"/>
                <a:ea typeface="黑体" pitchFamily="49" charset="-122"/>
                <a:cs typeface="Times New Roman" pitchFamily="18" charset="0"/>
              </a:rPr>
              <a:t>》</a:t>
            </a:r>
            <a:r>
              <a:rPr lang="zh-CN" altLang="en-US" dirty="0" smtClean="0">
                <a:solidFill>
                  <a:schemeClr val="tx1"/>
                </a:solidFill>
                <a:latin typeface="Times New Roman" pitchFamily="18" charset="0"/>
                <a:ea typeface="黑体" pitchFamily="49" charset="-122"/>
                <a:cs typeface="Times New Roman" pitchFamily="18" charset="0"/>
              </a:rPr>
              <a:t>第</a:t>
            </a:r>
            <a:r>
              <a:rPr lang="en-US" altLang="zh-CN" dirty="0" smtClean="0">
                <a:solidFill>
                  <a:schemeClr val="tx1"/>
                </a:solidFill>
                <a:latin typeface="Times New Roman" pitchFamily="18" charset="0"/>
                <a:ea typeface="黑体" pitchFamily="49" charset="-122"/>
                <a:cs typeface="Times New Roman" pitchFamily="18" charset="0"/>
              </a:rPr>
              <a:t>239</a:t>
            </a:r>
            <a:r>
              <a:rPr lang="zh-CN" altLang="en-US" dirty="0" smtClean="0">
                <a:solidFill>
                  <a:schemeClr val="tx1"/>
                </a:solidFill>
                <a:latin typeface="Times New Roman" pitchFamily="18" charset="0"/>
                <a:ea typeface="黑体" pitchFamily="49" charset="-122"/>
                <a:cs typeface="Times New Roman" pitchFamily="18" charset="0"/>
              </a:rPr>
              <a:t>页的一些参考文献</a:t>
            </a:r>
            <a:endParaRPr lang="de-DE"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endParaRPr lang="it-IT"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本讲内容</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14554"/>
            <a:ext cx="8505825" cy="395075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聚类的概念</a:t>
            </a:r>
            <a:r>
              <a:rPr lang="en-US" altLang="zh-CN" dirty="0" smtClean="0">
                <a:solidFill>
                  <a:schemeClr val="tx1"/>
                </a:solidFill>
                <a:latin typeface="Times New Roman" pitchFamily="18" charset="0"/>
                <a:ea typeface="黑体" pitchFamily="49" charset="-122"/>
                <a:cs typeface="Times New Roman" pitchFamily="18" charset="0"/>
              </a:rPr>
              <a:t>(</a:t>
            </a:r>
            <a:r>
              <a:rPr lang="de-DE" dirty="0" smtClean="0">
                <a:solidFill>
                  <a:schemeClr val="tx1"/>
                </a:solidFill>
                <a:latin typeface="Times New Roman" pitchFamily="18" charset="0"/>
                <a:ea typeface="黑体" pitchFamily="49" charset="-122"/>
                <a:cs typeface="Times New Roman" pitchFamily="18" charset="0"/>
              </a:rPr>
              <a:t>What is clustering?)</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聚类在</a:t>
            </a:r>
            <a:r>
              <a:rPr lang="en-US" altLang="zh-CN" dirty="0" smtClean="0">
                <a:solidFill>
                  <a:schemeClr val="tx1"/>
                </a:solidFill>
                <a:latin typeface="Times New Roman" pitchFamily="18" charset="0"/>
                <a:ea typeface="黑体" pitchFamily="49" charset="-122"/>
                <a:cs typeface="Times New Roman" pitchFamily="18" charset="0"/>
              </a:rPr>
              <a:t>IR</a:t>
            </a:r>
            <a:r>
              <a:rPr lang="zh-CN" altLang="en-US" dirty="0" smtClean="0">
                <a:solidFill>
                  <a:schemeClr val="tx1"/>
                </a:solidFill>
                <a:latin typeface="Times New Roman" pitchFamily="18" charset="0"/>
                <a:ea typeface="黑体" pitchFamily="49" charset="-122"/>
                <a:cs typeface="Times New Roman" pitchFamily="18" charset="0"/>
              </a:rPr>
              <a:t>中的应用</a:t>
            </a:r>
            <a:endParaRPr lang="en-US"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en-US" altLang="zh-CN" i="1" dirty="0" smtClean="0">
                <a:solidFill>
                  <a:schemeClr val="tx1"/>
                </a:solidFill>
                <a:latin typeface="Times New Roman" pitchFamily="18" charset="0"/>
                <a:ea typeface="黑体" pitchFamily="49" charset="-122"/>
                <a:cs typeface="Times New Roman" pitchFamily="18" charset="0"/>
              </a:rPr>
              <a:t>K-</a:t>
            </a:r>
            <a:r>
              <a:rPr lang="zh-CN" altLang="en-US" dirty="0" smtClean="0">
                <a:solidFill>
                  <a:schemeClr val="tx1"/>
                </a:solidFill>
                <a:latin typeface="Times New Roman" pitchFamily="18" charset="0"/>
                <a:ea typeface="黑体" pitchFamily="49" charset="-122"/>
                <a:cs typeface="Times New Roman" pitchFamily="18" charset="0"/>
              </a:rPr>
              <a:t>均值</a:t>
            </a:r>
            <a:r>
              <a:rPr lang="en-US" altLang="zh-CN" dirty="0" smtClean="0">
                <a:solidFill>
                  <a:schemeClr val="tx1"/>
                </a:solidFill>
                <a:latin typeface="Times New Roman" pitchFamily="18" charset="0"/>
                <a:ea typeface="黑体" pitchFamily="49" charset="-122"/>
                <a:cs typeface="Times New Roman" pitchFamily="18" charset="0"/>
              </a:rPr>
              <a:t>(</a:t>
            </a:r>
            <a:r>
              <a:rPr lang="en-US" altLang="zh-CN" i="1" dirty="0" smtClean="0">
                <a:solidFill>
                  <a:schemeClr val="tx1"/>
                </a:solidFill>
                <a:latin typeface="Times New Roman" pitchFamily="18" charset="0"/>
                <a:ea typeface="黑体" pitchFamily="49" charset="-122"/>
                <a:cs typeface="Times New Roman" pitchFamily="18" charset="0"/>
              </a:rPr>
              <a:t>K-Means</a:t>
            </a:r>
            <a:r>
              <a:rPr lang="en-US" altLang="zh-CN" dirty="0" smtClean="0">
                <a:solidFill>
                  <a:schemeClr val="tx1"/>
                </a:solidFill>
                <a:latin typeface="Times New Roman" pitchFamily="18" charset="0"/>
                <a:ea typeface="黑体" pitchFamily="49" charset="-122"/>
                <a:cs typeface="Times New Roman" pitchFamily="18" charset="0"/>
              </a:rPr>
              <a:t>)</a:t>
            </a:r>
            <a:r>
              <a:rPr lang="zh-CN" altLang="en-US" dirty="0" smtClean="0">
                <a:solidFill>
                  <a:schemeClr val="tx1"/>
                </a:solidFill>
                <a:latin typeface="Times New Roman" pitchFamily="18" charset="0"/>
                <a:ea typeface="黑体" pitchFamily="49" charset="-122"/>
                <a:cs typeface="Times New Roman" pitchFamily="18" charset="0"/>
              </a:rPr>
              <a:t>聚类算法</a:t>
            </a:r>
            <a:endParaRPr lang="de-DE"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聚类评价</a:t>
            </a:r>
            <a:endParaRPr lang="de-DE"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簇</a:t>
            </a:r>
            <a:r>
              <a:rPr lang="en-US" altLang="zh-CN" dirty="0" smtClean="0">
                <a:solidFill>
                  <a:schemeClr val="tx1"/>
                </a:solidFill>
                <a:latin typeface="Times New Roman" pitchFamily="18" charset="0"/>
                <a:ea typeface="黑体" pitchFamily="49" charset="-122"/>
                <a:cs typeface="Times New Roman" pitchFamily="18" charset="0"/>
              </a:rPr>
              <a:t>(cluster)</a:t>
            </a:r>
            <a:r>
              <a:rPr lang="zh-CN" altLang="en-US" dirty="0" smtClean="0">
                <a:solidFill>
                  <a:schemeClr val="tx1"/>
                </a:solidFill>
                <a:latin typeface="Times New Roman" pitchFamily="18" charset="0"/>
                <a:ea typeface="黑体" pitchFamily="49" charset="-122"/>
                <a:cs typeface="Times New Roman" pitchFamily="18" charset="0"/>
              </a:rPr>
              <a:t>个数</a:t>
            </a:r>
            <a:r>
              <a:rPr lang="en-US" altLang="zh-CN" dirty="0" smtClean="0">
                <a:solidFill>
                  <a:schemeClr val="tx1"/>
                </a:solidFill>
                <a:latin typeface="Times New Roman" pitchFamily="18" charset="0"/>
                <a:ea typeface="黑体" pitchFamily="49" charset="-122"/>
                <a:cs typeface="Times New Roman" pitchFamily="18" charset="0"/>
              </a:rPr>
              <a:t>(</a:t>
            </a:r>
            <a:r>
              <a:rPr lang="zh-CN" altLang="en-US" dirty="0" smtClean="0">
                <a:solidFill>
                  <a:schemeClr val="tx1"/>
                </a:solidFill>
                <a:latin typeface="Times New Roman" pitchFamily="18" charset="0"/>
                <a:ea typeface="黑体" pitchFamily="49" charset="-122"/>
                <a:cs typeface="Times New Roman" pitchFamily="18" charset="0"/>
              </a:rPr>
              <a:t>即聚类的结果类别个数</a:t>
            </a:r>
            <a:r>
              <a:rPr lang="en-US" altLang="zh-CN" dirty="0" smtClean="0">
                <a:solidFill>
                  <a:schemeClr val="tx1"/>
                </a:solidFill>
                <a:latin typeface="Times New Roman" pitchFamily="18" charset="0"/>
                <a:ea typeface="黑体" pitchFamily="49" charset="-122"/>
                <a:cs typeface="Times New Roman" pitchFamily="18" charset="0"/>
              </a:rPr>
              <a:t>)</a:t>
            </a:r>
            <a:r>
              <a:rPr lang="zh-CN" altLang="en-US" dirty="0" smtClean="0">
                <a:solidFill>
                  <a:schemeClr val="tx1"/>
                </a:solidFill>
                <a:latin typeface="Times New Roman" pitchFamily="18" charset="0"/>
                <a:ea typeface="黑体" pitchFamily="49" charset="-122"/>
                <a:cs typeface="Times New Roman" pitchFamily="18" charset="0"/>
              </a:rPr>
              <a:t>确定</a:t>
            </a:r>
            <a:endParaRPr lang="de-DE" dirty="0" smtClean="0">
              <a:solidFill>
                <a:schemeClr val="tx1"/>
              </a:solidFill>
              <a:latin typeface="Times New Roman" pitchFamily="18" charset="0"/>
              <a:ea typeface="黑体" pitchFamily="49" charset="-122"/>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14</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pitchFamily="34"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endParaRPr lang="en-US" alt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聚类介绍</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聚类在</a:t>
            </a:r>
            <a:r>
              <a:rPr lang="en-US" altLang="zh-CN" sz="3000" dirty="0" smtClean="0">
                <a:solidFill>
                  <a:srgbClr val="BDD3E9"/>
                </a:solidFill>
                <a:latin typeface="Times New Roman" pitchFamily="18" charset="0"/>
                <a:ea typeface="黑体" pitchFamily="49" charset="-122"/>
              </a:rPr>
              <a:t>IR</a:t>
            </a:r>
            <a:r>
              <a:rPr lang="zh-CN" altLang="en-US" sz="3000" dirty="0" smtClean="0">
                <a:solidFill>
                  <a:srgbClr val="BDD3E9"/>
                </a:solidFill>
                <a:latin typeface="Times New Roman" pitchFamily="18" charset="0"/>
                <a:ea typeface="黑体" pitchFamily="49" charset="-122"/>
              </a:rPr>
              <a:t>中的应用</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000" dirty="0" smtClean="0">
                <a:solidFill>
                  <a:srgbClr val="BDD3E9"/>
                </a:solidFill>
                <a:latin typeface="Times New Roman" pitchFamily="18" charset="0"/>
                <a:ea typeface="黑体" pitchFamily="49" charset="-122"/>
              </a:rPr>
              <a:t>K-</a:t>
            </a:r>
            <a:r>
              <a:rPr lang="zh-CN" altLang="en-US" sz="3000" dirty="0" smtClean="0">
                <a:solidFill>
                  <a:srgbClr val="BDD3E9"/>
                </a:solidFill>
                <a:latin typeface="Times New Roman" pitchFamily="18" charset="0"/>
                <a:ea typeface="黑体" pitchFamily="49" charset="-122"/>
              </a:rPr>
              <a:t>均值聚类算法</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聚类评价</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簇个数确定</a:t>
            </a: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聚类</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Clustering)</a:t>
            </a:r>
            <a:r>
              <a:rPr lang="zh-CN" altLang="en-US" sz="3600" dirty="0" smtClean="0">
                <a:solidFill>
                  <a:schemeClr val="tx1"/>
                </a:solidFill>
                <a:latin typeface="Times New Roman" pitchFamily="18" charset="0"/>
                <a:ea typeface="黑体" pitchFamily="49" charset="-122"/>
              </a:rPr>
              <a:t>的定义</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文档</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聚类是将一系列文档按照相似性聚团成子集或者簇</a:t>
            </a:r>
            <a:r>
              <a:rPr lang="en-US" altLang="zh-CN" dirty="0" smtClean="0">
                <a:solidFill>
                  <a:schemeClr val="tx1"/>
                </a:solidFill>
                <a:latin typeface="Times New Roman" pitchFamily="18" charset="0"/>
                <a:ea typeface="黑体" pitchFamily="49" charset="-122"/>
              </a:rPr>
              <a:t>(cluster)</a:t>
            </a:r>
            <a:r>
              <a:rPr lang="zh-CN" altLang="en-US" dirty="0" smtClean="0">
                <a:solidFill>
                  <a:schemeClr val="tx1"/>
                </a:solidFill>
                <a:latin typeface="Times New Roman" pitchFamily="18" charset="0"/>
                <a:ea typeface="黑体" pitchFamily="49" charset="-122"/>
              </a:rPr>
              <a:t>的过程</a:t>
            </a:r>
            <a:endParaRPr lang="en-US" dirty="0" smtClean="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簇内文档之间应该彼此相似</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簇间文档之间相似度不大</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聚类是一种最常见的无监督学习</a:t>
            </a:r>
            <a:r>
              <a:rPr lang="en-US" altLang="zh-CN" dirty="0" smtClean="0">
                <a:solidFill>
                  <a:schemeClr val="tx1"/>
                </a:solidFill>
                <a:latin typeface="Times New Roman" pitchFamily="18" charset="0"/>
                <a:ea typeface="黑体" pitchFamily="49" charset="-122"/>
              </a:rPr>
              <a:t>(unsupervised learning)</a:t>
            </a:r>
            <a:r>
              <a:rPr lang="zh-CN" altLang="en-US" dirty="0" smtClean="0">
                <a:solidFill>
                  <a:schemeClr val="tx1"/>
                </a:solidFill>
                <a:latin typeface="Times New Roman" pitchFamily="18" charset="0"/>
                <a:ea typeface="黑体" pitchFamily="49" charset="-122"/>
              </a:rPr>
              <a:t>方法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无监督意味着没有已标注好的数据集</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一个具有清晰簇结构的数据集</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572132" y="1857364"/>
            <a:ext cx="3214710" cy="4786346"/>
          </a:xfrm>
          <a:prstGeom prst="rect">
            <a:avLst/>
          </a:prstGeom>
          <a:noFill/>
          <a:ln w="9525">
            <a:noFill/>
            <a:round/>
            <a:headEnd/>
            <a:tailEnd/>
          </a:ln>
        </p:spPr>
        <p:txBody>
          <a:bodyPr/>
          <a:lstStyle/>
          <a:p>
            <a:pPr lvl="1">
              <a:spcBef>
                <a:spcPts val="700"/>
              </a:spcBef>
              <a:buClr>
                <a:srgbClr val="336699"/>
              </a:buCl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提出一个算法来寻找该例中的簇结构</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615.png"/>
          <p:cNvPicPr>
            <a:picLocks noChangeAspect="1"/>
          </p:cNvPicPr>
          <p:nvPr/>
        </p:nvPicPr>
        <p:blipFill>
          <a:blip r:embed="rId3" cstate="print"/>
          <a:stretch>
            <a:fillRect/>
          </a:stretch>
        </p:blipFill>
        <p:spPr>
          <a:xfrm>
            <a:off x="500034" y="1643050"/>
            <a:ext cx="5072098" cy="4635923"/>
          </a:xfrm>
          <a:prstGeom prst="rect">
            <a:avLst/>
          </a:prstGeom>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分类</a:t>
            </a:r>
            <a:r>
              <a:rPr lang="de-DE" sz="3600" dirty="0" smtClean="0">
                <a:solidFill>
                  <a:schemeClr val="tx1"/>
                </a:solidFill>
                <a:latin typeface="Times New Roman" pitchFamily="18" charset="0"/>
                <a:ea typeface="黑体" pitchFamily="49" charset="-122"/>
              </a:rPr>
              <a:t> vs. </a:t>
            </a:r>
            <a:r>
              <a:rPr lang="zh-CN" altLang="en-US" sz="3600" dirty="0" smtClean="0">
                <a:solidFill>
                  <a:schemeClr val="tx1"/>
                </a:solidFill>
                <a:latin typeface="Times New Roman" pitchFamily="18" charset="0"/>
                <a:ea typeface="黑体" pitchFamily="49" charset="-122"/>
              </a:rPr>
              <a:t>聚类</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357298"/>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分类</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有监督的学习</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聚类：无监督的学习</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分类：类别事先人工定义好，并且是学习算法的输入的一部分</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聚类</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簇在没有人工输入的情况下从数据中推理而得</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但是，很多因素会影响聚类的输出结果：簇的个数、相似度计算方法、文档的表示方式，等等</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18</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pitchFamily="34"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endParaRPr lang="en-US" altLang="zh-CN"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聚类介绍</a:t>
            </a:r>
            <a:endParaRPr lang="en-US" altLang="zh-CN"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聚类在</a:t>
            </a:r>
            <a:r>
              <a:rPr lang="en-US" altLang="zh-CN" sz="3000" dirty="0" smtClean="0">
                <a:solidFill>
                  <a:srgbClr val="336699"/>
                </a:solidFill>
                <a:latin typeface="Times New Roman" pitchFamily="18" charset="0"/>
                <a:ea typeface="黑体" pitchFamily="49" charset="-122"/>
              </a:rPr>
              <a:t>IR</a:t>
            </a:r>
            <a:r>
              <a:rPr lang="zh-CN" altLang="en-US" sz="3000" dirty="0" smtClean="0">
                <a:solidFill>
                  <a:srgbClr val="336699"/>
                </a:solidFill>
                <a:latin typeface="Times New Roman" pitchFamily="18" charset="0"/>
                <a:ea typeface="黑体" pitchFamily="49" charset="-122"/>
              </a:rPr>
              <a:t>中的应用</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000" dirty="0" smtClean="0">
                <a:solidFill>
                  <a:srgbClr val="BDD3E9"/>
                </a:solidFill>
                <a:latin typeface="Times New Roman" pitchFamily="18" charset="0"/>
                <a:ea typeface="黑体" pitchFamily="49" charset="-122"/>
              </a:rPr>
              <a:t>K-</a:t>
            </a:r>
            <a:r>
              <a:rPr lang="zh-CN" altLang="en-US" sz="3000" dirty="0" smtClean="0">
                <a:solidFill>
                  <a:srgbClr val="BDD3E9"/>
                </a:solidFill>
                <a:latin typeface="Times New Roman" pitchFamily="18" charset="0"/>
                <a:ea typeface="黑体" pitchFamily="49" charset="-122"/>
              </a:rPr>
              <a:t>均值聚类算法</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聚类评价</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簇个数确定</a:t>
            </a: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聚类假设</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71472" y="1500174"/>
            <a:ext cx="8572528" cy="4786346"/>
          </a:xfrm>
          <a:prstGeom prst="rect">
            <a:avLst/>
          </a:prstGeom>
          <a:noFill/>
          <a:ln w="9525">
            <a:noFill/>
            <a:round/>
            <a:headEnd/>
            <a:tailEnd/>
          </a:ln>
        </p:spPr>
        <p:txBody>
          <a:bodyPr/>
          <a:lstStyle/>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r>
              <a:rPr lang="zh-CN" altLang="en-US" b="1" dirty="0" smtClean="0">
                <a:solidFill>
                  <a:schemeClr val="tx1"/>
                </a:solidFill>
                <a:latin typeface="Times New Roman" pitchFamily="18" charset="0"/>
                <a:ea typeface="黑体" pitchFamily="49" charset="-122"/>
              </a:rPr>
              <a:t>聚类假设：</a:t>
            </a:r>
            <a:r>
              <a:rPr lang="zh-CN" altLang="zh-CN" dirty="0" smtClean="0">
                <a:solidFill>
                  <a:schemeClr val="tx1"/>
                </a:solidFill>
                <a:latin typeface="Times New Roman" pitchFamily="18" charset="0"/>
                <a:ea typeface="黑体" pitchFamily="49" charset="-122"/>
              </a:rPr>
              <a:t>在考虑文档和信息需求之间的相关性时，同一簇中的文档表现互相类似。</a:t>
            </a:r>
            <a:r>
              <a:rPr lang="en-US" dirty="0" smtClean="0">
                <a:solidFill>
                  <a:schemeClr val="tx1"/>
                </a:solidFill>
                <a:latin typeface="Times New Roman" pitchFamily="18" charset="0"/>
                <a:ea typeface="黑体" pitchFamily="49" charset="-122"/>
              </a:rPr>
              <a:t>. </a:t>
            </a: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聚类在</a:t>
            </a:r>
            <a:r>
              <a:rPr lang="en-US" altLang="zh-CN" dirty="0" smtClean="0">
                <a:solidFill>
                  <a:schemeClr val="tx1"/>
                </a:solidFill>
                <a:latin typeface="Times New Roman" pitchFamily="18" charset="0"/>
                <a:ea typeface="黑体" pitchFamily="49" charset="-122"/>
              </a:rPr>
              <a:t>IR</a:t>
            </a:r>
            <a:r>
              <a:rPr lang="zh-CN" altLang="en-US" dirty="0" smtClean="0">
                <a:solidFill>
                  <a:schemeClr val="tx1"/>
                </a:solidFill>
                <a:latin typeface="Times New Roman" pitchFamily="18" charset="0"/>
                <a:ea typeface="黑体" pitchFamily="49" charset="-122"/>
              </a:rPr>
              <a:t>中的应用所有应用都直接或间接基于上述聚类假设</a:t>
            </a:r>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Van Rijsbergen</a:t>
            </a:r>
            <a:r>
              <a:rPr lang="zh-CN" altLang="en-US" dirty="0" smtClean="0">
                <a:solidFill>
                  <a:schemeClr val="tx1"/>
                </a:solidFill>
                <a:latin typeface="Times New Roman" pitchFamily="18" charset="0"/>
                <a:ea typeface="黑体" pitchFamily="49" charset="-122"/>
              </a:rPr>
              <a:t>的原始定义</a:t>
            </a:r>
            <a:r>
              <a:rPr lang="de-DE" dirty="0" smtClean="0">
                <a:solidFill>
                  <a:schemeClr val="tx1"/>
                </a:solidFill>
                <a:latin typeface="Times New Roman" pitchFamily="18" charset="0"/>
                <a:ea typeface="黑体" pitchFamily="49" charset="-122"/>
              </a:rPr>
              <a:t>: “closely </a:t>
            </a:r>
            <a:r>
              <a:rPr lang="en-US" dirty="0" smtClean="0">
                <a:solidFill>
                  <a:schemeClr val="tx1"/>
                </a:solidFill>
                <a:latin typeface="Times New Roman" pitchFamily="18" charset="0"/>
                <a:ea typeface="黑体" pitchFamily="49" charset="-122"/>
              </a:rPr>
              <a:t>associated documents tend to be relevant to the same requests” </a:t>
            </a:r>
            <a:r>
              <a:rPr lang="zh-CN" altLang="en-US" dirty="0" smtClean="0">
                <a:solidFill>
                  <a:schemeClr val="tx1"/>
                </a:solidFill>
                <a:latin typeface="Times New Roman" pitchFamily="18" charset="0"/>
                <a:ea typeface="黑体" pitchFamily="49" charset="-122"/>
              </a:rPr>
              <a:t>（彼此密切关联的文档和同一信息需求相关）</a:t>
            </a:r>
            <a:endParaRPr lang="en-US"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上一讲回顾</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聚类介绍</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聚类在</a:t>
            </a:r>
            <a:r>
              <a:rPr lang="en-US" altLang="zh-CN" sz="3000" dirty="0" smtClean="0">
                <a:solidFill>
                  <a:srgbClr val="336699"/>
                </a:solidFill>
                <a:latin typeface="Times New Roman" pitchFamily="18" charset="0"/>
                <a:ea typeface="黑体" pitchFamily="49" charset="-122"/>
              </a:rPr>
              <a:t>IR</a:t>
            </a:r>
            <a:r>
              <a:rPr lang="zh-CN" altLang="en-US" sz="3000" dirty="0" smtClean="0">
                <a:solidFill>
                  <a:srgbClr val="336699"/>
                </a:solidFill>
                <a:latin typeface="Times New Roman" pitchFamily="18" charset="0"/>
                <a:ea typeface="黑体" pitchFamily="49" charset="-122"/>
              </a:rPr>
              <a:t>中的应用</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000" dirty="0" smtClean="0">
                <a:solidFill>
                  <a:srgbClr val="336699"/>
                </a:solidFill>
                <a:latin typeface="Times New Roman" pitchFamily="18" charset="0"/>
                <a:ea typeface="黑体" pitchFamily="49" charset="-122"/>
              </a:rPr>
              <a:t>K-</a:t>
            </a:r>
            <a:r>
              <a:rPr lang="zh-CN" altLang="en-US" sz="3000" dirty="0" smtClean="0">
                <a:solidFill>
                  <a:srgbClr val="336699"/>
                </a:solidFill>
                <a:latin typeface="Times New Roman" pitchFamily="18" charset="0"/>
                <a:ea typeface="黑体" pitchFamily="49" charset="-122"/>
              </a:rPr>
              <a:t>均值聚类算法</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聚类评价</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簇个数确定</a:t>
            </a: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聚类在</a:t>
            </a:r>
            <a:r>
              <a:rPr lang="en-US" altLang="zh-CN" sz="3600" dirty="0" smtClean="0">
                <a:solidFill>
                  <a:schemeClr val="tx1"/>
                </a:solidFill>
                <a:latin typeface="Times New Roman" pitchFamily="18" charset="0"/>
                <a:ea typeface="黑体" pitchFamily="49" charset="-122"/>
              </a:rPr>
              <a:t>IR</a:t>
            </a:r>
            <a:r>
              <a:rPr lang="zh-CN" altLang="en-US" sz="3600" dirty="0" smtClean="0">
                <a:solidFill>
                  <a:schemeClr val="tx1"/>
                </a:solidFill>
                <a:latin typeface="Times New Roman" pitchFamily="18" charset="0"/>
                <a:ea typeface="黑体" pitchFamily="49" charset="-122"/>
              </a:rPr>
              <a:t>中的应用</a:t>
            </a:r>
            <a:endParaRPr lang="de-DE" sz="3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20</a:t>
            </a:fld>
            <a:endParaRPr lang="en-US"/>
          </a:p>
        </p:txBody>
      </p:sp>
      <p:graphicFrame>
        <p:nvGraphicFramePr>
          <p:cNvPr id="8" name="Table 7"/>
          <p:cNvGraphicFramePr>
            <a:graphicFrameLocks noGrp="1"/>
          </p:cNvGraphicFramePr>
          <p:nvPr/>
        </p:nvGraphicFramePr>
        <p:xfrm>
          <a:off x="357157" y="1607848"/>
          <a:ext cx="8572560" cy="4392698"/>
        </p:xfrm>
        <a:graphic>
          <a:graphicData uri="http://schemas.openxmlformats.org/drawingml/2006/table">
            <a:tbl>
              <a:tblPr firstRow="1" bandRow="1">
                <a:tableStyleId>{5FD0F851-EC5A-4D38-B0AD-8093EC10F338}</a:tableStyleId>
              </a:tblPr>
              <a:tblGrid>
                <a:gridCol w="2857520"/>
                <a:gridCol w="2857520"/>
                <a:gridCol w="2857520"/>
              </a:tblGrid>
              <a:tr h="755290">
                <a:tc>
                  <a:txBody>
                    <a:bodyPr/>
                    <a:lstStyle/>
                    <a:p>
                      <a:r>
                        <a:rPr lang="zh-CN" altLang="en-US" dirty="0" smtClean="0">
                          <a:latin typeface="Times New Roman" pitchFamily="18" charset="0"/>
                        </a:rPr>
                        <a:t>应　　用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聚类对象</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优　　点</a:t>
                      </a:r>
                      <a:endParaRPr lang="zh-CN" altLang="en-US" dirty="0">
                        <a:latin typeface="Times New Roman" pitchFamily="18" charset="0"/>
                      </a:endParaRPr>
                    </a:p>
                  </a:txBody>
                  <a:tcPr marL="68580" marR="68580" marT="0" marB="0" anchor="ctr"/>
                </a:tc>
              </a:tr>
              <a:tr h="705822">
                <a:tc>
                  <a:txBody>
                    <a:bodyPr/>
                    <a:lstStyle/>
                    <a:p>
                      <a:r>
                        <a:rPr lang="zh-CN" altLang="en-US" dirty="0" smtClean="0">
                          <a:latin typeface="Times New Roman" pitchFamily="18" charset="0"/>
                        </a:rPr>
                        <a:t>搜索结果聚类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搜索结果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提供面向用户的更有效的展示</a:t>
                      </a:r>
                      <a:endParaRPr lang="zh-CN" altLang="en-US" dirty="0">
                        <a:latin typeface="Times New Roman" pitchFamily="18" charset="0"/>
                      </a:endParaRPr>
                    </a:p>
                  </a:txBody>
                  <a:tcPr marL="68580" marR="68580" marT="0" marB="0" anchor="ctr"/>
                </a:tc>
              </a:tr>
              <a:tr h="818966">
                <a:tc>
                  <a:txBody>
                    <a:bodyPr/>
                    <a:lstStyle/>
                    <a:p>
                      <a:r>
                        <a:rPr lang="zh-CN" altLang="en-US" dirty="0" smtClean="0">
                          <a:latin typeface="Times New Roman" pitchFamily="18" charset="0"/>
                        </a:rPr>
                        <a:t>“分散</a:t>
                      </a:r>
                      <a:r>
                        <a:rPr lang="en-US" altLang="zh-CN" dirty="0" smtClean="0">
                          <a:latin typeface="Times New Roman" pitchFamily="18" charset="0"/>
                        </a:rPr>
                        <a:t>—</a:t>
                      </a:r>
                      <a:r>
                        <a:rPr lang="zh-CN" altLang="en-US" dirty="0" smtClean="0">
                          <a:latin typeface="Times New Roman" pitchFamily="18" charset="0"/>
                        </a:rPr>
                        <a:t>集中”界面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文档集和文档子集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提供了另一种用户界面，即不需要人工输入关键词的搜索界面</a:t>
                      </a:r>
                      <a:endParaRPr lang="zh-CN" altLang="en-US" dirty="0">
                        <a:latin typeface="Times New Roman" pitchFamily="18" charset="0"/>
                      </a:endParaRPr>
                    </a:p>
                  </a:txBody>
                  <a:tcPr marL="68580" marR="68580" marT="0" marB="0" anchor="ctr"/>
                </a:tc>
              </a:tr>
              <a:tr h="716086">
                <a:tc>
                  <a:txBody>
                    <a:bodyPr/>
                    <a:lstStyle/>
                    <a:p>
                      <a:r>
                        <a:rPr lang="zh-CN" altLang="en-US" dirty="0" smtClean="0">
                          <a:latin typeface="Times New Roman" pitchFamily="18" charset="0"/>
                        </a:rPr>
                        <a:t>文档集聚类</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提供了一种面向探索式浏览的有效的信息展示方法</a:t>
                      </a:r>
                      <a:endParaRPr lang="zh-CN" altLang="en-US" dirty="0">
                        <a:latin typeface="Times New Roman" pitchFamily="18" charset="0"/>
                      </a:endParaRPr>
                    </a:p>
                  </a:txBody>
                  <a:tcPr marL="68580" marR="68580" marT="0" marB="0" anchor="ctr"/>
                </a:tc>
              </a:tr>
              <a:tr h="696270">
                <a:tc>
                  <a:txBody>
                    <a:bodyPr/>
                    <a:lstStyle/>
                    <a:p>
                      <a:r>
                        <a:rPr lang="zh-CN" altLang="en-US" dirty="0" smtClean="0">
                          <a:latin typeface="Times New Roman" pitchFamily="18" charset="0"/>
                        </a:rPr>
                        <a:t>基于语言建模的</a:t>
                      </a:r>
                      <a:r>
                        <a:rPr lang="en-US" altLang="zh-CN" dirty="0" smtClean="0">
                          <a:latin typeface="Times New Roman" pitchFamily="18" charset="0"/>
                        </a:rPr>
                        <a:t>IR	</a:t>
                      </a:r>
                      <a:r>
                        <a:rPr lang="zh-CN" altLang="en-US" dirty="0" smtClean="0">
                          <a:latin typeface="Times New Roman" pitchFamily="18" charset="0"/>
                        </a:rPr>
                        <a:t>文档集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提高了正确率和</a:t>
                      </a:r>
                      <a:r>
                        <a:rPr lang="en-US" altLang="zh-CN" dirty="0" smtClean="0">
                          <a:latin typeface="Times New Roman" pitchFamily="18" charset="0"/>
                        </a:rPr>
                        <a:t>/</a:t>
                      </a:r>
                      <a:r>
                        <a:rPr lang="zh-CN" altLang="en-US" dirty="0" smtClean="0">
                          <a:latin typeface="Times New Roman" pitchFamily="18" charset="0"/>
                        </a:rPr>
                        <a:t>或召回率</a:t>
                      </a:r>
                      <a:endParaRPr lang="zh-CN" altLang="en-US" dirty="0">
                        <a:latin typeface="Times New Roman" pitchFamily="18" charset="0"/>
                      </a:endParaRPr>
                    </a:p>
                  </a:txBody>
                  <a:tcPr marL="68580" marR="68580" marT="0" marB="0" anchor="ctr"/>
                </a:tc>
              </a:tr>
              <a:tr h="6962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itchFamily="18" charset="0"/>
                        </a:rPr>
                        <a:t>基于聚类的检索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a:t>
                      </a:r>
                      <a:endParaRPr lang="zh-CN" altLang="en-US" dirty="0">
                        <a:latin typeface="Times New Roman" pitchFamily="18" charset="0"/>
                      </a:endParaRPr>
                    </a:p>
                  </a:txBody>
                  <a:tcPr marL="68580" marR="6858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itchFamily="18" charset="0"/>
                        </a:rPr>
                        <a:t>加快了搜索的速度</a:t>
                      </a:r>
                      <a:endParaRPr lang="zh-CN" altLang="en-US" dirty="0">
                        <a:latin typeface="Times New Roman" pitchFamily="18" charset="0"/>
                      </a:endParaRPr>
                    </a:p>
                  </a:txBody>
                  <a:tcPr marL="68580" marR="68580" marT="0" marB="0" anchor="ct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86852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搜索结果的聚类：更好地浏览</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620.png"/>
          <p:cNvPicPr>
            <a:picLocks noChangeAspect="1"/>
          </p:cNvPicPr>
          <p:nvPr/>
        </p:nvPicPr>
        <p:blipFill>
          <a:blip r:embed="rId3" cstate="print"/>
          <a:stretch>
            <a:fillRect/>
          </a:stretch>
        </p:blipFill>
        <p:spPr>
          <a:xfrm>
            <a:off x="285720" y="1560130"/>
            <a:ext cx="8715404" cy="4928354"/>
          </a:xfrm>
          <a:prstGeom prst="rect">
            <a:avLst/>
          </a:prstGeom>
        </p:spPr>
      </p:pic>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分散</a:t>
            </a:r>
            <a:r>
              <a:rPr lang="en-US" altLang="zh-CN" sz="3600" dirty="0" smtClean="0">
                <a:solidFill>
                  <a:schemeClr val="tx1"/>
                </a:solidFill>
                <a:latin typeface="Times New Roman" pitchFamily="18" charset="0"/>
                <a:ea typeface="黑体" pitchFamily="49" charset="-122"/>
              </a:rPr>
              <a:t>-</a:t>
            </a:r>
            <a:r>
              <a:rPr lang="zh-CN" altLang="en-US" sz="3600" dirty="0" smtClean="0">
                <a:solidFill>
                  <a:schemeClr val="tx1"/>
                </a:solidFill>
                <a:latin typeface="Times New Roman" pitchFamily="18" charset="0"/>
                <a:ea typeface="黑体" pitchFamily="49" charset="-122"/>
              </a:rPr>
              <a:t>集中</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Scatter-Gather)</a:t>
            </a:r>
            <a:r>
              <a:rPr lang="de-DE" sz="3200" dirty="0" smtClean="0">
                <a:solidFill>
                  <a:schemeClr val="tx1"/>
                </a:solidFill>
                <a:latin typeface="Times New Roman" pitchFamily="18" charset="0"/>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21.png"/>
          <p:cNvPicPr>
            <a:picLocks noChangeAspect="1"/>
          </p:cNvPicPr>
          <p:nvPr/>
        </p:nvPicPr>
        <p:blipFill>
          <a:blip r:embed="rId3" cstate="print"/>
          <a:stretch>
            <a:fillRect/>
          </a:stretch>
        </p:blipFill>
        <p:spPr>
          <a:xfrm>
            <a:off x="925832" y="1571612"/>
            <a:ext cx="6360812" cy="4748675"/>
          </a:xfrm>
          <a:prstGeom prst="rect">
            <a:avLst/>
          </a:prstGeom>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全局浏览</a:t>
            </a:r>
            <a:r>
              <a:rPr lang="de-DE" sz="3600" dirty="0" smtClean="0">
                <a:solidFill>
                  <a:schemeClr val="tx1"/>
                </a:solidFill>
                <a:latin typeface="Times New Roman" pitchFamily="18" charset="0"/>
                <a:ea typeface="黑体" pitchFamily="49" charset="-122"/>
              </a:rPr>
              <a:t>: Yahoo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622.png"/>
          <p:cNvPicPr>
            <a:picLocks noChangeAspect="1"/>
          </p:cNvPicPr>
          <p:nvPr/>
        </p:nvPicPr>
        <p:blipFill>
          <a:blip r:embed="rId3" cstate="print"/>
          <a:stretch>
            <a:fillRect/>
          </a:stretch>
        </p:blipFill>
        <p:spPr>
          <a:xfrm>
            <a:off x="571473" y="1500174"/>
            <a:ext cx="5661448" cy="5148000"/>
          </a:xfrm>
          <a:prstGeom prst="rect">
            <a:avLst/>
          </a:prstGeom>
        </p:spPr>
      </p:pic>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4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4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4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4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400" dirty="0" smtClean="0">
                <a:solidFill>
                  <a:schemeClr val="tx1"/>
                </a:solidFill>
                <a:latin typeface="Times New Roman" pitchFamily="18" charset="0"/>
                <a:ea typeface="黑体" pitchFamily="49" charset="-122"/>
              </a:rPr>
              <a:t>全局浏览</a:t>
            </a:r>
            <a:r>
              <a:rPr lang="de-DE" sz="3400" dirty="0" smtClean="0">
                <a:solidFill>
                  <a:schemeClr val="tx1"/>
                </a:solidFill>
                <a:latin typeface="Times New Roman" pitchFamily="18" charset="0"/>
                <a:ea typeface="黑体" pitchFamily="49" charset="-122"/>
              </a:rPr>
              <a:t>: MESH (</a:t>
            </a:r>
            <a:r>
              <a:rPr lang="zh-CN" altLang="en-US" sz="3400" dirty="0" smtClean="0">
                <a:solidFill>
                  <a:schemeClr val="tx1"/>
                </a:solidFill>
                <a:latin typeface="Times New Roman" pitchFamily="18" charset="0"/>
                <a:ea typeface="黑体" pitchFamily="49" charset="-122"/>
              </a:rPr>
              <a:t>上层目录</a:t>
            </a:r>
            <a:r>
              <a:rPr lang="de-DE" sz="3400" dirty="0" smtClean="0">
                <a:solidFill>
                  <a:schemeClr val="tx1"/>
                </a:solidFill>
                <a:latin typeface="Times New Roman" pitchFamily="18" charset="0"/>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23.png"/>
          <p:cNvPicPr>
            <a:picLocks noChangeAspect="1"/>
          </p:cNvPicPr>
          <p:nvPr/>
        </p:nvPicPr>
        <p:blipFill>
          <a:blip r:embed="rId3" cstate="print"/>
          <a:stretch>
            <a:fillRect/>
          </a:stretch>
        </p:blipFill>
        <p:spPr>
          <a:xfrm>
            <a:off x="733475" y="1500174"/>
            <a:ext cx="5198149" cy="5076000"/>
          </a:xfrm>
          <a:prstGeom prst="rect">
            <a:avLst/>
          </a:prstGeom>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solidFill>
                  <a:schemeClr val="tx1"/>
                </a:solidFill>
                <a:latin typeface="Times New Roman" pitchFamily="18" charset="0"/>
                <a:ea typeface="黑体" pitchFamily="49" charset="-122"/>
              </a:rPr>
              <a:t>全局浏览</a:t>
            </a:r>
            <a:r>
              <a:rPr lang="de-DE" sz="3200" dirty="0" smtClean="0">
                <a:solidFill>
                  <a:schemeClr val="tx1"/>
                </a:solidFill>
                <a:latin typeface="Times New Roman" pitchFamily="18" charset="0"/>
                <a:ea typeface="黑体" pitchFamily="49" charset="-122"/>
              </a:rPr>
              <a:t>: MESH (</a:t>
            </a:r>
            <a:r>
              <a:rPr lang="zh-CN" altLang="en-US" sz="3200" dirty="0" smtClean="0">
                <a:solidFill>
                  <a:schemeClr val="tx1"/>
                </a:solidFill>
                <a:latin typeface="Times New Roman" pitchFamily="18" charset="0"/>
                <a:ea typeface="黑体" pitchFamily="49" charset="-122"/>
              </a:rPr>
              <a:t>低层目录</a:t>
            </a:r>
            <a:r>
              <a:rPr lang="de-DE" sz="3200" dirty="0" smtClean="0">
                <a:solidFill>
                  <a:schemeClr val="tx1"/>
                </a:solidFill>
                <a:latin typeface="Times New Roman" pitchFamily="18" charset="0"/>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624.png"/>
          <p:cNvPicPr>
            <a:picLocks noChangeAspect="1"/>
          </p:cNvPicPr>
          <p:nvPr/>
        </p:nvPicPr>
        <p:blipFill>
          <a:blip r:embed="rId3" cstate="print"/>
          <a:stretch>
            <a:fillRect/>
          </a:stretch>
        </p:blipFill>
        <p:spPr>
          <a:xfrm>
            <a:off x="714348" y="1571611"/>
            <a:ext cx="3783268" cy="4896000"/>
          </a:xfrm>
          <a:prstGeom prst="rect">
            <a:avLst/>
          </a:prstGeom>
        </p:spPr>
      </p:pic>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solidFill>
                  <a:schemeClr val="tx1"/>
                </a:solidFill>
                <a:latin typeface="Times New Roman" pitchFamily="18" charset="0"/>
                <a:ea typeface="黑体" pitchFamily="49" charset="-122"/>
              </a:rPr>
              <a:t>浏览的层次结构</a:t>
            </a:r>
            <a:r>
              <a:rPr lang="en-US" sz="3200" dirty="0" smtClean="0">
                <a:solidFill>
                  <a:schemeClr val="tx1"/>
                </a:solidFill>
                <a:latin typeface="Times New Roman" pitchFamily="18" charset="0"/>
                <a:ea typeface="黑体" pitchFamily="49" charset="-122"/>
              </a:rPr>
              <a:t>: </a:t>
            </a:r>
            <a:r>
              <a:rPr lang="zh-CN" altLang="en-US" sz="3200" dirty="0" smtClean="0">
                <a:solidFill>
                  <a:schemeClr val="tx1"/>
                </a:solidFill>
                <a:latin typeface="Times New Roman" pitchFamily="18" charset="0"/>
                <a:ea typeface="黑体" pitchFamily="49" charset="-122"/>
              </a:rPr>
              <a:t>人工构建</a:t>
            </a:r>
            <a:r>
              <a:rPr lang="en-US" sz="3200" dirty="0" smtClean="0">
                <a:solidFill>
                  <a:schemeClr val="tx1"/>
                </a:solidFill>
                <a:latin typeface="Times New Roman" pitchFamily="18" charset="0"/>
                <a:ea typeface="黑体" pitchFamily="49" charset="-122"/>
              </a:rPr>
              <a:t> vs. </a:t>
            </a:r>
            <a:r>
              <a:rPr lang="zh-CN" altLang="en-US" sz="3200" dirty="0" smtClean="0">
                <a:solidFill>
                  <a:schemeClr val="tx1"/>
                </a:solidFill>
                <a:latin typeface="Times New Roman" pitchFamily="18" charset="0"/>
                <a:ea typeface="黑体" pitchFamily="49" charset="-122"/>
              </a:rPr>
              <a:t>自动构建</a:t>
            </a:r>
            <a:endParaRPr lang="de-DE"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71472" y="1500174"/>
            <a:ext cx="8572528" cy="4786346"/>
          </a:xfrm>
          <a:prstGeom prst="rect">
            <a:avLst/>
          </a:prstGeom>
          <a:noFill/>
          <a:ln w="9525">
            <a:noFill/>
            <a:round/>
            <a:headEnd/>
            <a:tailEnd/>
          </a:ln>
        </p:spPr>
        <p:txBody>
          <a:bodyPr/>
          <a:lstStyle/>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注意</a:t>
            </a:r>
            <a:r>
              <a:rPr lang="en-US" dirty="0" smtClean="0">
                <a:solidFill>
                  <a:schemeClr val="tx1"/>
                </a:solidFill>
                <a:latin typeface="Times New Roman" pitchFamily="18" charset="0"/>
                <a:ea typeface="黑体" pitchFamily="49" charset="-122"/>
              </a:rPr>
              <a:t>: Yahoo/MESH </a:t>
            </a:r>
            <a:r>
              <a:rPr lang="zh-CN" altLang="en-US" dirty="0" smtClean="0">
                <a:solidFill>
                  <a:schemeClr val="tx1"/>
                </a:solidFill>
                <a:latin typeface="Times New Roman" pitchFamily="18" charset="0"/>
                <a:ea typeface="黑体" pitchFamily="49" charset="-122"/>
              </a:rPr>
              <a:t>并不是聚类的例子，只是说明聚类的用途</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但是它们都是根据目录进行浏览的著名的例子</a:t>
            </a: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也有一些例子是根据聚类进行全局浏览或探索</a:t>
            </a:r>
            <a:r>
              <a:rPr lang="de-DE" dirty="0" smtClean="0">
                <a:solidFill>
                  <a:schemeClr val="tx1"/>
                </a:solidFill>
                <a:latin typeface="Times New Roman" pitchFamily="18" charset="0"/>
                <a:ea typeface="黑体" pitchFamily="49" charset="-122"/>
              </a:rPr>
              <a:t>:</a:t>
            </a:r>
          </a:p>
          <a:p>
            <a:pPr lvl="2">
              <a:buClr>
                <a:srgbClr val="336699"/>
              </a:buClr>
              <a:buFont typeface="Wingdings" pitchFamily="2" charset="2"/>
              <a:buChar char="§"/>
            </a:pPr>
            <a:r>
              <a:rPr lang="de-DE" sz="2200" dirty="0" err="1" smtClean="0">
                <a:solidFill>
                  <a:schemeClr val="tx1"/>
                </a:solidFill>
                <a:latin typeface="Times New Roman" pitchFamily="18" charset="0"/>
                <a:ea typeface="黑体" pitchFamily="49" charset="-122"/>
              </a:rPr>
              <a:t>Cartia</a:t>
            </a:r>
            <a:endParaRPr lang="de-DE" sz="2200" dirty="0" smtClean="0">
              <a:solidFill>
                <a:schemeClr val="tx1"/>
              </a:solidFill>
              <a:latin typeface="Times New Roman" pitchFamily="18" charset="0"/>
              <a:ea typeface="黑体" pitchFamily="49" charset="-122"/>
            </a:endParaRPr>
          </a:p>
          <a:p>
            <a:pPr lvl="2">
              <a:buClr>
                <a:srgbClr val="336699"/>
              </a:buClr>
              <a:buFont typeface="Wingdings" pitchFamily="2" charset="2"/>
              <a:buChar char="§"/>
            </a:pPr>
            <a:r>
              <a:rPr lang="de-DE" sz="2200" dirty="0" err="1" smtClean="0">
                <a:solidFill>
                  <a:schemeClr val="tx1"/>
                </a:solidFill>
                <a:latin typeface="Times New Roman" pitchFamily="18" charset="0"/>
                <a:ea typeface="黑体" pitchFamily="49" charset="-122"/>
              </a:rPr>
              <a:t>Themescapes</a:t>
            </a:r>
            <a:endParaRPr lang="de-DE" sz="2200" dirty="0" smtClean="0">
              <a:solidFill>
                <a:schemeClr val="tx1"/>
              </a:solidFill>
              <a:latin typeface="Times New Roman" pitchFamily="18" charset="0"/>
              <a:ea typeface="黑体" pitchFamily="49" charset="-122"/>
            </a:endParaRPr>
          </a:p>
          <a:p>
            <a:pPr lvl="2">
              <a:buClr>
                <a:srgbClr val="336699"/>
              </a:buClr>
              <a:buFont typeface="Wingdings" pitchFamily="2" charset="2"/>
              <a:buChar char="§"/>
            </a:pPr>
            <a:r>
              <a:rPr lang="de-DE" sz="2200" dirty="0" smtClean="0">
                <a:solidFill>
                  <a:schemeClr val="tx1"/>
                </a:solidFill>
                <a:latin typeface="Times New Roman" pitchFamily="18" charset="0"/>
                <a:ea typeface="黑体" pitchFamily="49" charset="-122"/>
              </a:rPr>
              <a:t>Google News</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200" dirty="0" smtClean="0">
                <a:solidFill>
                  <a:schemeClr val="tx1"/>
                </a:solidFill>
                <a:latin typeface="Times New Roman" pitchFamily="18" charset="0"/>
                <a:ea typeface="黑体" pitchFamily="49" charset="-122"/>
              </a:rPr>
              <a:t> </a:t>
            </a:r>
            <a:r>
              <a:rPr lang="zh-CN" altLang="en-US" sz="3200" dirty="0" smtClean="0">
                <a:solidFill>
                  <a:schemeClr val="tx1"/>
                </a:solidFill>
                <a:latin typeface="Times New Roman" pitchFamily="18" charset="0"/>
                <a:ea typeface="黑体" pitchFamily="49" charset="-122"/>
              </a:rPr>
              <a:t>融合可视化技术的全局浏览</a:t>
            </a:r>
            <a:r>
              <a:rPr lang="en-US" sz="3200" dirty="0" smtClean="0">
                <a:solidFill>
                  <a:schemeClr val="tx1"/>
                </a:solidFill>
                <a:latin typeface="Times New Roman" pitchFamily="18" charset="0"/>
                <a:ea typeface="黑体" pitchFamily="49" charset="-122"/>
              </a:rPr>
              <a:t> (1)</a:t>
            </a:r>
            <a:r>
              <a:rPr lang="de-DE" sz="3200" dirty="0" smtClean="0">
                <a:solidFill>
                  <a:schemeClr val="tx1"/>
                </a:solidFill>
                <a:latin typeface="Times New Roman" pitchFamily="18" charset="0"/>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626.png"/>
          <p:cNvPicPr>
            <a:picLocks noChangeAspect="1"/>
          </p:cNvPicPr>
          <p:nvPr/>
        </p:nvPicPr>
        <p:blipFill>
          <a:blip r:embed="rId3" cstate="print"/>
          <a:stretch>
            <a:fillRect/>
          </a:stretch>
        </p:blipFill>
        <p:spPr>
          <a:xfrm>
            <a:off x="1071544" y="1574339"/>
            <a:ext cx="5931619" cy="4428000"/>
          </a:xfrm>
          <a:prstGeom prst="rect">
            <a:avLst/>
          </a:prstGeom>
        </p:spPr>
      </p:pic>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71543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solidFill>
                  <a:schemeClr val="tx1"/>
                </a:solidFill>
                <a:latin typeface="Times New Roman" pitchFamily="18" charset="0"/>
                <a:ea typeface="黑体" pitchFamily="49" charset="-122"/>
              </a:rPr>
              <a:t>融合可视化技术的全局浏览 </a:t>
            </a:r>
            <a:r>
              <a:rPr lang="en-US" sz="3200" dirty="0" smtClean="0">
                <a:solidFill>
                  <a:schemeClr val="tx1"/>
                </a:solidFill>
                <a:latin typeface="Times New Roman" pitchFamily="18" charset="0"/>
                <a:ea typeface="黑体" pitchFamily="49" charset="-122"/>
              </a:rPr>
              <a:t>(2)</a:t>
            </a:r>
            <a:r>
              <a:rPr lang="de-DE" sz="3200" dirty="0" smtClean="0">
                <a:solidFill>
                  <a:schemeClr val="tx1"/>
                </a:solidFill>
                <a:latin typeface="Times New Roman" pitchFamily="18" charset="0"/>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27.png"/>
          <p:cNvPicPr>
            <a:picLocks noChangeAspect="1"/>
          </p:cNvPicPr>
          <p:nvPr/>
        </p:nvPicPr>
        <p:blipFill>
          <a:blip r:embed="rId3" cstate="print"/>
          <a:stretch>
            <a:fillRect/>
          </a:stretch>
        </p:blipFill>
        <p:spPr>
          <a:xfrm>
            <a:off x="1643042" y="1570520"/>
            <a:ext cx="5396948" cy="4464000"/>
          </a:xfrm>
          <a:prstGeom prst="rect">
            <a:avLst/>
          </a:prstGeom>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全局浏览的例子</a:t>
            </a:r>
            <a:r>
              <a:rPr lang="en-US" sz="3600" dirty="0" smtClean="0">
                <a:solidFill>
                  <a:schemeClr val="tx1"/>
                </a:solidFill>
                <a:latin typeface="Times New Roman" pitchFamily="18" charset="0"/>
                <a:ea typeface="黑体" pitchFamily="49" charset="-122"/>
              </a:rPr>
              <a:t>: Google News</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71472" y="1500174"/>
            <a:ext cx="8572528" cy="4786346"/>
          </a:xfrm>
          <a:prstGeom prst="rect">
            <a:avLst/>
          </a:prstGeom>
          <a:noFill/>
          <a:ln w="9525">
            <a:noFill/>
            <a:round/>
            <a:headEnd/>
            <a:tailEnd/>
          </a:ln>
        </p:spPr>
        <p:txBody>
          <a:bodyPr/>
          <a:lstStyle/>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pPr>
            <a:r>
              <a:rPr lang="en-US" sz="2200" dirty="0" smtClean="0">
                <a:solidFill>
                  <a:schemeClr val="tx1"/>
                </a:solidFill>
                <a:latin typeface="Times New Roman" pitchFamily="18" charset="0"/>
                <a:ea typeface="黑体" pitchFamily="49" charset="-122"/>
              </a:rPr>
              <a:t>http</a:t>
            </a:r>
            <a:r>
              <a:rPr lang="en-US" sz="2200" dirty="0" smtClean="0">
                <a:solidFill>
                  <a:schemeClr val="tx1"/>
                </a:solidFill>
                <a:latin typeface="Times New Roman" pitchFamily="18" charset="0"/>
                <a:ea typeface="黑体" pitchFamily="49" charset="-122"/>
              </a:rPr>
              <a:t>://news.google.com</a:t>
            </a:r>
            <a:endParaRPr lang="de-DE"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29</a:t>
            </a:fld>
            <a:endParaRPr lang="en-US"/>
          </a:p>
        </p:txBody>
      </p:sp>
      <p:pic>
        <p:nvPicPr>
          <p:cNvPr id="34818" name="Picture 2"/>
          <p:cNvPicPr>
            <a:picLocks noChangeAspect="1" noChangeArrowheads="1"/>
          </p:cNvPicPr>
          <p:nvPr/>
        </p:nvPicPr>
        <p:blipFill>
          <a:blip r:embed="rId3" cstate="print"/>
          <a:srcRect/>
          <a:stretch>
            <a:fillRect/>
          </a:stretch>
        </p:blipFill>
        <p:spPr bwMode="auto">
          <a:xfrm>
            <a:off x="179512" y="1564440"/>
            <a:ext cx="8574732" cy="524893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上一讲回顾</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聚类介绍</a:t>
            </a:r>
            <a:endParaRPr lang="en-US" alt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聚类在</a:t>
            </a:r>
            <a:r>
              <a:rPr lang="en-US" altLang="zh-CN" sz="3000" dirty="0" smtClean="0">
                <a:solidFill>
                  <a:srgbClr val="BDD3E9"/>
                </a:solidFill>
                <a:latin typeface="Times New Roman" pitchFamily="18" charset="0"/>
                <a:ea typeface="黑体" pitchFamily="49" charset="-122"/>
              </a:rPr>
              <a:t>IR</a:t>
            </a:r>
            <a:r>
              <a:rPr lang="zh-CN" altLang="en-US" sz="3000" dirty="0" smtClean="0">
                <a:solidFill>
                  <a:srgbClr val="BDD3E9"/>
                </a:solidFill>
                <a:latin typeface="Times New Roman" pitchFamily="18" charset="0"/>
                <a:ea typeface="黑体" pitchFamily="49" charset="-122"/>
              </a:rPr>
              <a:t>中的应用</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000" dirty="0" smtClean="0">
                <a:solidFill>
                  <a:srgbClr val="BDD3E9"/>
                </a:solidFill>
                <a:latin typeface="Times New Roman" pitchFamily="18" charset="0"/>
                <a:ea typeface="黑体" pitchFamily="49" charset="-122"/>
              </a:rPr>
              <a:t>K-</a:t>
            </a:r>
            <a:r>
              <a:rPr lang="zh-CN" altLang="en-US" sz="3000" dirty="0" smtClean="0">
                <a:solidFill>
                  <a:srgbClr val="BDD3E9"/>
                </a:solidFill>
                <a:latin typeface="Times New Roman" pitchFamily="18" charset="0"/>
                <a:ea typeface="黑体" pitchFamily="49" charset="-122"/>
              </a:rPr>
              <a:t>均值聚类算法</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聚类评价</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簇个数确定</a:t>
            </a: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文档聚类用于提高召回率</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71472" y="1357298"/>
            <a:ext cx="8572528" cy="4786346"/>
          </a:xfrm>
          <a:prstGeom prst="rect">
            <a:avLst/>
          </a:prstGeom>
          <a:noFill/>
          <a:ln w="9525">
            <a:noFill/>
            <a:round/>
            <a:headEnd/>
            <a:tailEnd/>
          </a:ln>
        </p:spPr>
        <p:txBody>
          <a:bodyPr/>
          <a:lstStyle/>
          <a:p>
            <a:pPr lvl="2">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为提高搜索召回率</a:t>
            </a:r>
            <a:r>
              <a:rPr lang="de-DE"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可以实现将文档集中的文档进行聚类</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当文档</a:t>
            </a:r>
            <a:r>
              <a:rPr lang="en-US" altLang="zh-CN" sz="2200" i="1" dirty="0" smtClean="0">
                <a:solidFill>
                  <a:schemeClr val="tx1"/>
                </a:solidFill>
                <a:latin typeface="Times New Roman" pitchFamily="18" charset="0"/>
                <a:ea typeface="黑体" pitchFamily="49" charset="-122"/>
              </a:rPr>
              <a:t>d</a:t>
            </a:r>
            <a:r>
              <a:rPr lang="zh-CN" altLang="en-US" sz="2200" dirty="0" smtClean="0">
                <a:solidFill>
                  <a:schemeClr val="tx1"/>
                </a:solidFill>
                <a:latin typeface="Times New Roman" pitchFamily="18" charset="0"/>
                <a:ea typeface="黑体" pitchFamily="49" charset="-122"/>
              </a:rPr>
              <a:t>和查询匹配时，也返回包含</a:t>
            </a:r>
            <a:r>
              <a:rPr lang="en-US" altLang="zh-CN" sz="2200" dirty="0" smtClean="0">
                <a:solidFill>
                  <a:schemeClr val="tx1"/>
                </a:solidFill>
                <a:latin typeface="Times New Roman" pitchFamily="18" charset="0"/>
                <a:ea typeface="黑体" pitchFamily="49" charset="-122"/>
              </a:rPr>
              <a:t>d</a:t>
            </a:r>
            <a:r>
              <a:rPr lang="zh-CN" altLang="en-US" sz="2200" dirty="0" smtClean="0">
                <a:solidFill>
                  <a:schemeClr val="tx1"/>
                </a:solidFill>
                <a:latin typeface="Times New Roman" pitchFamily="18" charset="0"/>
                <a:ea typeface="黑体" pitchFamily="49" charset="-122"/>
              </a:rPr>
              <a:t>的簇所包含的其它文档</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我们希望通过上述做法，在输入查询</a:t>
            </a:r>
            <a:r>
              <a:rPr lang="de-DE" altLang="zh-CN"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car</a:t>
            </a:r>
            <a:r>
              <a:rPr lang="de-DE"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时，也能够返回包含</a:t>
            </a: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“automobile”</a:t>
            </a:r>
            <a:r>
              <a:rPr lang="zh-CN" altLang="en-US" dirty="0" smtClean="0">
                <a:solidFill>
                  <a:schemeClr val="tx1"/>
                </a:solidFill>
                <a:latin typeface="Times New Roman" pitchFamily="18" charset="0"/>
                <a:ea typeface="黑体" pitchFamily="49" charset="-122"/>
              </a:rPr>
              <a:t>的文档</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由于聚类算法会把包含</a:t>
            </a:r>
            <a:r>
              <a:rPr lang="en-US" sz="2200" dirty="0" smtClean="0">
                <a:solidFill>
                  <a:schemeClr val="tx1"/>
                </a:solidFill>
                <a:latin typeface="Times New Roman" pitchFamily="18" charset="0"/>
                <a:ea typeface="黑体" pitchFamily="49" charset="-122"/>
              </a:rPr>
              <a:t> “car”</a:t>
            </a:r>
            <a:r>
              <a:rPr lang="zh-CN" altLang="en-US" sz="2200" dirty="0" smtClean="0">
                <a:solidFill>
                  <a:schemeClr val="tx1"/>
                </a:solidFill>
                <a:latin typeface="Times New Roman" pitchFamily="18" charset="0"/>
                <a:ea typeface="黑体" pitchFamily="49" charset="-122"/>
              </a:rPr>
              <a:t>的文档和包含</a:t>
            </a:r>
            <a:r>
              <a:rPr lang="en-US" sz="2200" dirty="0" smtClean="0">
                <a:solidFill>
                  <a:schemeClr val="tx1"/>
                </a:solidFill>
                <a:latin typeface="Times New Roman" pitchFamily="18" charset="0"/>
                <a:ea typeface="黑体" pitchFamily="49" charset="-122"/>
              </a:rPr>
              <a:t> “automobile”</a:t>
            </a:r>
            <a:r>
              <a:rPr lang="zh-CN" altLang="en-US" sz="2200" dirty="0" smtClean="0">
                <a:solidFill>
                  <a:schemeClr val="tx1"/>
                </a:solidFill>
                <a:latin typeface="Times New Roman" pitchFamily="18" charset="0"/>
                <a:ea typeface="黑体" pitchFamily="49" charset="-122"/>
              </a:rPr>
              <a:t>的文档聚在一起</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两种文档都包含诸如</a:t>
            </a:r>
            <a:r>
              <a:rPr lang="en-US" sz="2200" dirty="0" smtClean="0">
                <a:solidFill>
                  <a:schemeClr val="tx1"/>
                </a:solidFill>
                <a:latin typeface="Times New Roman" pitchFamily="18" charset="0"/>
                <a:ea typeface="黑体" pitchFamily="49" charset="-122"/>
              </a:rPr>
              <a:t> “parts”</a:t>
            </a:r>
            <a:r>
              <a:rPr lang="zh-CN" altLang="en-US" sz="2200" dirty="0" smtClean="0">
                <a:solidFill>
                  <a:schemeClr val="tx1"/>
                </a:solidFill>
                <a:latin typeface="Times New Roman" pitchFamily="18" charset="0"/>
                <a:ea typeface="黑体" pitchFamily="49" charset="-122"/>
              </a:rPr>
              <a:t>、</a:t>
            </a:r>
            <a:r>
              <a:rPr lang="en-US" sz="2200" dirty="0" smtClean="0">
                <a:solidFill>
                  <a:schemeClr val="tx1"/>
                </a:solidFill>
                <a:latin typeface="Times New Roman" pitchFamily="18" charset="0"/>
                <a:ea typeface="黑体" pitchFamily="49" charset="-122"/>
              </a:rPr>
              <a:t> “dealer”</a:t>
            </a:r>
            <a:r>
              <a:rPr lang="zh-CN" altLang="en-US" sz="2200" dirty="0" smtClean="0">
                <a:solidFill>
                  <a:schemeClr val="tx1"/>
                </a:solidFill>
                <a:latin typeface="Times New Roman" pitchFamily="18" charset="0"/>
                <a:ea typeface="黑体" pitchFamily="49" charset="-122"/>
              </a:rPr>
              <a:t>、</a:t>
            </a:r>
            <a:r>
              <a:rPr lang="en-US" sz="2200" dirty="0" smtClean="0">
                <a:solidFill>
                  <a:schemeClr val="tx1"/>
                </a:solidFill>
                <a:latin typeface="Times New Roman" pitchFamily="18" charset="0"/>
                <a:ea typeface="黑体" pitchFamily="49" charset="-122"/>
              </a:rPr>
              <a:t> </a:t>
            </a:r>
            <a:r>
              <a:rPr lang="de-DE" sz="2200" dirty="0" smtClean="0">
                <a:solidFill>
                  <a:schemeClr val="tx1"/>
                </a:solidFill>
                <a:latin typeface="Times New Roman" pitchFamily="18" charset="0"/>
                <a:ea typeface="黑体" pitchFamily="49" charset="-122"/>
              </a:rPr>
              <a:t>“mercedes”</a:t>
            </a:r>
            <a:r>
              <a:rPr lang="zh-CN" altLang="en-US" sz="2200" dirty="0" smtClean="0">
                <a:solidFill>
                  <a:schemeClr val="tx1"/>
                </a:solidFill>
                <a:latin typeface="Times New Roman" pitchFamily="18" charset="0"/>
                <a:ea typeface="黑体" pitchFamily="49" charset="-122"/>
              </a:rPr>
              <a:t>和</a:t>
            </a:r>
            <a:r>
              <a:rPr lang="de-DE" sz="2200" dirty="0" smtClean="0">
                <a:solidFill>
                  <a:schemeClr val="tx1"/>
                </a:solidFill>
                <a:latin typeface="Times New Roman" pitchFamily="18" charset="0"/>
                <a:ea typeface="黑体" pitchFamily="49" charset="-122"/>
              </a:rPr>
              <a:t>“road trip”</a:t>
            </a:r>
            <a:r>
              <a:rPr lang="zh-CN" altLang="en-US" sz="2200" dirty="0" smtClean="0">
                <a:solidFill>
                  <a:schemeClr val="tx1"/>
                </a:solidFill>
                <a:latin typeface="Times New Roman" pitchFamily="18" charset="0"/>
                <a:ea typeface="黑体" pitchFamily="49" charset="-122"/>
              </a:rPr>
              <a:t>之类的词语</a:t>
            </a:r>
            <a:endParaRPr lang="de-DE"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一个具有清晰簇结构的数据集</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572132" y="1857364"/>
            <a:ext cx="3214710" cy="4786346"/>
          </a:xfrm>
          <a:prstGeom prst="rect">
            <a:avLst/>
          </a:prstGeom>
          <a:noFill/>
          <a:ln w="9525">
            <a:noFill/>
            <a:round/>
            <a:headEnd/>
            <a:tailEnd/>
          </a:ln>
        </p:spPr>
        <p:txBody>
          <a:bodyPr/>
          <a:lstStyle/>
          <a:p>
            <a:pPr lvl="1">
              <a:spcBef>
                <a:spcPts val="700"/>
              </a:spcBef>
              <a:buClr>
                <a:srgbClr val="336699"/>
              </a:buCl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提出一个算法来寻找该例中的簇结构</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615.png"/>
          <p:cNvPicPr>
            <a:picLocks noChangeAspect="1"/>
          </p:cNvPicPr>
          <p:nvPr/>
        </p:nvPicPr>
        <p:blipFill>
          <a:blip r:embed="rId3" cstate="print"/>
          <a:stretch>
            <a:fillRect/>
          </a:stretch>
        </p:blipFill>
        <p:spPr>
          <a:xfrm>
            <a:off x="500034" y="1643050"/>
            <a:ext cx="5072098" cy="4635923"/>
          </a:xfrm>
          <a:prstGeom prst="rect">
            <a:avLst/>
          </a:prstGeom>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聚类的要求</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71472" y="1214422"/>
            <a:ext cx="8572528" cy="4786346"/>
          </a:xfrm>
          <a:prstGeom prst="rect">
            <a:avLst/>
          </a:prstGeom>
          <a:noFill/>
          <a:ln w="9525">
            <a:noFill/>
            <a:round/>
            <a:headEnd/>
            <a:tailEnd/>
          </a:ln>
        </p:spPr>
        <p:txBody>
          <a:bodyPr/>
          <a:lstStyle/>
          <a:p>
            <a:pPr lvl="3">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一般目标：将相关文档放到一个簇中，将不相关文档放到不同簇中</a:t>
            </a:r>
            <a:endParaRPr lang="en-US" dirty="0" smtClean="0">
              <a:solidFill>
                <a:srgbClr val="0070C0"/>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如何对上述目标进行形式化？</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簇的数目应该合适，以便与聚类的数据集相吻合</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一开始，我们假设给定簇的数目为</a:t>
            </a:r>
            <a:r>
              <a:rPr lang="en-US" altLang="zh-CN" sz="2200" i="1" dirty="0" smtClean="0">
                <a:solidFill>
                  <a:schemeClr val="tx1"/>
                </a:solidFill>
                <a:latin typeface="Times New Roman" pitchFamily="18" charset="0"/>
                <a:ea typeface="黑体" pitchFamily="49" charset="-122"/>
              </a:rPr>
              <a:t>K</a:t>
            </a:r>
            <a:r>
              <a:rPr lang="zh-CN" altLang="en-US" sz="2200" dirty="0" smtClean="0">
                <a:solidFill>
                  <a:schemeClr val="tx1"/>
                </a:solidFill>
                <a:latin typeface="Times New Roman" pitchFamily="18" charset="0"/>
                <a:ea typeface="黑体" pitchFamily="49" charset="-122"/>
              </a:rPr>
              <a:t>。</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后面会介绍确定</a:t>
            </a:r>
            <a:r>
              <a:rPr lang="en-US" altLang="zh-CN" sz="2200" i="1" dirty="0" smtClean="0">
                <a:solidFill>
                  <a:schemeClr val="tx1"/>
                </a:solidFill>
                <a:latin typeface="Times New Roman" pitchFamily="18" charset="0"/>
                <a:ea typeface="黑体" pitchFamily="49" charset="-122"/>
              </a:rPr>
              <a:t>K</a:t>
            </a:r>
            <a:r>
              <a:rPr lang="zh-CN" altLang="en-US" sz="2200" dirty="0" smtClean="0">
                <a:solidFill>
                  <a:schemeClr val="tx1"/>
                </a:solidFill>
                <a:latin typeface="Times New Roman" pitchFamily="18" charset="0"/>
                <a:ea typeface="黑体" pitchFamily="49" charset="-122"/>
              </a:rPr>
              <a:t>的半自动的方法</a:t>
            </a:r>
            <a:endParaRPr lang="en-US" sz="2200"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rgbClr val="0070C0"/>
                </a:solidFill>
                <a:latin typeface="Times New Roman" pitchFamily="18" charset="0"/>
                <a:ea typeface="黑体" pitchFamily="49" charset="-122"/>
              </a:rPr>
              <a:t>聚类的其它目标</a:t>
            </a:r>
            <a:endParaRPr lang="de-DE" dirty="0" smtClean="0">
              <a:solidFill>
                <a:srgbClr val="0070C0"/>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避免非常小和非常大的簇</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定义的簇对用户来说很容易理解</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其它</a:t>
            </a:r>
            <a:r>
              <a:rPr lang="en-US" altLang="zh-CN" sz="2200" dirty="0" smtClean="0">
                <a:solidFill>
                  <a:schemeClr val="tx1"/>
                </a:solidFill>
                <a:latin typeface="Times New Roman" pitchFamily="18" charset="0"/>
                <a:ea typeface="黑体" pitchFamily="49" charset="-122"/>
              </a:rPr>
              <a:t>……</a:t>
            </a:r>
            <a:endParaRPr lang="de-DE"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扁平聚类</a:t>
            </a:r>
            <a:r>
              <a:rPr lang="de-DE" sz="3600" dirty="0" smtClean="0">
                <a:solidFill>
                  <a:schemeClr val="tx1"/>
                </a:solidFill>
                <a:latin typeface="Times New Roman" pitchFamily="18" charset="0"/>
                <a:ea typeface="黑体" pitchFamily="49" charset="-122"/>
              </a:rPr>
              <a:t> vs. </a:t>
            </a:r>
            <a:r>
              <a:rPr lang="zh-CN" altLang="en-US" sz="3600" dirty="0" smtClean="0">
                <a:solidFill>
                  <a:schemeClr val="tx1"/>
                </a:solidFill>
                <a:latin typeface="Times New Roman" pitchFamily="18" charset="0"/>
                <a:ea typeface="黑体" pitchFamily="49" charset="-122"/>
              </a:rPr>
              <a:t>层次聚类</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71472" y="1214422"/>
            <a:ext cx="8572528" cy="478634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扁平算法</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通过一开始将全部或部分文档随机划分为不同的组</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通过迭代方式不断修正</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代表算法：</a:t>
            </a:r>
            <a:r>
              <a:rPr lang="en-US" altLang="zh-CN" sz="2200" dirty="0" smtClean="0">
                <a:solidFill>
                  <a:schemeClr val="tx1"/>
                </a:solidFill>
                <a:latin typeface="Times New Roman" pitchFamily="18" charset="0"/>
                <a:ea typeface="黑体" pitchFamily="49" charset="-122"/>
              </a:rPr>
              <a:t>K-</a:t>
            </a:r>
            <a:r>
              <a:rPr lang="zh-CN" altLang="en-US" sz="2200" dirty="0" smtClean="0">
                <a:solidFill>
                  <a:schemeClr val="tx1"/>
                </a:solidFill>
                <a:latin typeface="Times New Roman" pitchFamily="18" charset="0"/>
                <a:ea typeface="黑体" pitchFamily="49" charset="-122"/>
              </a:rPr>
              <a:t>均值聚类算法</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层次算法</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构建具有层次结构的簇</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自底向上</a:t>
            </a:r>
            <a:r>
              <a:rPr lang="en-US" altLang="zh-CN" sz="2200" dirty="0" smtClean="0">
                <a:solidFill>
                  <a:schemeClr val="tx1"/>
                </a:solidFill>
                <a:latin typeface="Times New Roman" pitchFamily="18" charset="0"/>
                <a:ea typeface="黑体" pitchFamily="49" charset="-122"/>
              </a:rPr>
              <a:t>(</a:t>
            </a:r>
            <a:r>
              <a:rPr lang="de-DE" sz="2200" dirty="0" smtClean="0">
                <a:solidFill>
                  <a:schemeClr val="tx1"/>
                </a:solidFill>
                <a:latin typeface="Times New Roman" pitchFamily="18" charset="0"/>
                <a:ea typeface="黑体" pitchFamily="49" charset="-122"/>
              </a:rPr>
              <a:t>Bottom-up)</a:t>
            </a:r>
            <a:r>
              <a:rPr lang="zh-CN" altLang="en-US" sz="2200" dirty="0" smtClean="0">
                <a:solidFill>
                  <a:schemeClr val="tx1"/>
                </a:solidFill>
                <a:latin typeface="Times New Roman" pitchFamily="18" charset="0"/>
                <a:ea typeface="黑体" pitchFamily="49" charset="-122"/>
              </a:rPr>
              <a:t>的算法称为凝聚式</a:t>
            </a:r>
            <a:r>
              <a:rPr lang="en-US" altLang="zh-CN" sz="2200" dirty="0" smtClean="0">
                <a:solidFill>
                  <a:schemeClr val="tx1"/>
                </a:solidFill>
                <a:latin typeface="Times New Roman" pitchFamily="18" charset="0"/>
                <a:ea typeface="黑体" pitchFamily="49" charset="-122"/>
              </a:rPr>
              <a:t>(</a:t>
            </a:r>
            <a:r>
              <a:rPr lang="de-DE" altLang="zh-CN" sz="2200" dirty="0" smtClean="0">
                <a:solidFill>
                  <a:schemeClr val="tx1"/>
                </a:solidFill>
                <a:latin typeface="Times New Roman" pitchFamily="18" charset="0"/>
                <a:ea typeface="黑体" pitchFamily="49" charset="-122"/>
              </a:rPr>
              <a:t>agglomerative</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算法</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自顶向下</a:t>
            </a:r>
            <a:r>
              <a:rPr lang="en-US" altLang="zh-CN" sz="2200" dirty="0" smtClean="0">
                <a:solidFill>
                  <a:schemeClr val="tx1"/>
                </a:solidFill>
                <a:latin typeface="Times New Roman" pitchFamily="18" charset="0"/>
                <a:ea typeface="黑体" pitchFamily="49" charset="-122"/>
              </a:rPr>
              <a:t>(</a:t>
            </a:r>
            <a:r>
              <a:rPr lang="de-DE" sz="2200" dirty="0" smtClean="0">
                <a:solidFill>
                  <a:schemeClr val="tx1"/>
                </a:solidFill>
                <a:latin typeface="Times New Roman" pitchFamily="18" charset="0"/>
                <a:ea typeface="黑体" pitchFamily="49" charset="-122"/>
              </a:rPr>
              <a:t>Top-down)</a:t>
            </a:r>
            <a:r>
              <a:rPr lang="zh-CN" altLang="en-US" sz="2200" dirty="0" smtClean="0">
                <a:solidFill>
                  <a:schemeClr val="tx1"/>
                </a:solidFill>
                <a:latin typeface="Times New Roman" pitchFamily="18" charset="0"/>
                <a:ea typeface="黑体" pitchFamily="49" charset="-122"/>
              </a:rPr>
              <a:t>的算法称为分裂式</a:t>
            </a:r>
            <a:r>
              <a:rPr lang="en-US" altLang="zh-CN" sz="2200" dirty="0" smtClean="0">
                <a:solidFill>
                  <a:schemeClr val="tx1"/>
                </a:solidFill>
                <a:latin typeface="Times New Roman" pitchFamily="18" charset="0"/>
                <a:ea typeface="黑体" pitchFamily="49" charset="-122"/>
              </a:rPr>
              <a:t>(</a:t>
            </a:r>
            <a:r>
              <a:rPr lang="de-DE" sz="2200" dirty="0" smtClean="0">
                <a:solidFill>
                  <a:schemeClr val="tx1"/>
                </a:solidFill>
                <a:latin typeface="Times New Roman" pitchFamily="18" charset="0"/>
                <a:ea typeface="黑体" pitchFamily="49" charset="-122"/>
              </a:rPr>
              <a:t>divisive)</a:t>
            </a:r>
            <a:r>
              <a:rPr lang="zh-CN" altLang="en-US" sz="2200" dirty="0" smtClean="0">
                <a:solidFill>
                  <a:schemeClr val="tx1"/>
                </a:solidFill>
                <a:latin typeface="Times New Roman" pitchFamily="18" charset="0"/>
                <a:ea typeface="黑体" pitchFamily="49" charset="-122"/>
              </a:rPr>
              <a:t>算法</a:t>
            </a:r>
            <a:endParaRPr lang="de-DE"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硬聚类</a:t>
            </a:r>
            <a:r>
              <a:rPr lang="de-DE" sz="3600" dirty="0" smtClean="0">
                <a:solidFill>
                  <a:schemeClr val="tx1"/>
                </a:solidFill>
                <a:latin typeface="Times New Roman" pitchFamily="18" charset="0"/>
                <a:ea typeface="黑体" pitchFamily="49" charset="-122"/>
              </a:rPr>
              <a:t> vs. </a:t>
            </a:r>
            <a:r>
              <a:rPr lang="zh-CN" altLang="en-US" sz="3600" dirty="0" smtClean="0">
                <a:solidFill>
                  <a:schemeClr val="tx1"/>
                </a:solidFill>
                <a:latin typeface="Times New Roman" pitchFamily="18" charset="0"/>
                <a:ea typeface="黑体" pitchFamily="49" charset="-122"/>
              </a:rPr>
              <a:t>软聚类</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71472" y="1142984"/>
            <a:ext cx="8572528" cy="4786346"/>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硬聚类</a:t>
            </a:r>
            <a:r>
              <a:rPr lang="en-US" altLang="zh-CN"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Hard clustering): </a:t>
            </a:r>
            <a:r>
              <a:rPr lang="zh-CN" altLang="en-US" dirty="0" smtClean="0">
                <a:solidFill>
                  <a:schemeClr val="tx1"/>
                </a:solidFill>
                <a:latin typeface="Times New Roman" pitchFamily="18" charset="0"/>
                <a:ea typeface="黑体" pitchFamily="49" charset="-122"/>
              </a:rPr>
              <a:t>每篇文档仅仅属于一个簇</a:t>
            </a:r>
            <a:endParaRPr lang="de-DE" dirty="0" smtClean="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很普遍并且相对容易实现</a:t>
            </a:r>
            <a:endParaRPr lang="en-US"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软聚类</a:t>
            </a:r>
            <a:r>
              <a:rPr lang="en-US" altLang="zh-CN"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Soft clustering): </a:t>
            </a:r>
            <a:r>
              <a:rPr lang="zh-CN" altLang="en-US" dirty="0" smtClean="0">
                <a:solidFill>
                  <a:schemeClr val="tx1"/>
                </a:solidFill>
                <a:latin typeface="Times New Roman" pitchFamily="18" charset="0"/>
                <a:ea typeface="黑体" pitchFamily="49" charset="-122"/>
              </a:rPr>
              <a:t>一篇文档可以属于多个簇</a:t>
            </a:r>
            <a:endParaRPr lang="de-DE" dirty="0" smtClean="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对于诸如浏览目录之类的应用来说很有意义</a:t>
            </a:r>
            <a:endParaRPr lang="de-DE" sz="2200" dirty="0" smtClean="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比如，将</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胶底运动鞋 </a:t>
            </a:r>
            <a:r>
              <a:rPr lang="en-US" altLang="zh-CN" sz="2200" dirty="0" smtClean="0">
                <a:solidFill>
                  <a:schemeClr val="tx1"/>
                </a:solidFill>
                <a:latin typeface="Times New Roman" pitchFamily="18" charset="0"/>
                <a:ea typeface="黑体" pitchFamily="49" charset="-122"/>
              </a:rPr>
              <a:t>(</a:t>
            </a:r>
            <a:r>
              <a:rPr lang="en-US" sz="2200" dirty="0" smtClean="0">
                <a:solidFill>
                  <a:schemeClr val="tx1"/>
                </a:solidFill>
                <a:latin typeface="Times New Roman" pitchFamily="18" charset="0"/>
                <a:ea typeface="黑体" pitchFamily="49" charset="-122"/>
              </a:rPr>
              <a:t>sneakers) </a:t>
            </a:r>
            <a:r>
              <a:rPr lang="zh-CN" altLang="en-US" sz="2200" dirty="0" smtClean="0">
                <a:solidFill>
                  <a:schemeClr val="tx1"/>
                </a:solidFill>
                <a:latin typeface="Times New Roman" pitchFamily="18" charset="0"/>
                <a:ea typeface="黑体" pitchFamily="49" charset="-122"/>
              </a:rPr>
              <a:t>放到两个簇中：</a:t>
            </a:r>
            <a:endParaRPr lang="en-US" sz="2200" dirty="0" smtClean="0">
              <a:solidFill>
                <a:schemeClr val="tx1"/>
              </a:solidFill>
              <a:latin typeface="Times New Roman" pitchFamily="18" charset="0"/>
              <a:ea typeface="黑体" pitchFamily="49" charset="-122"/>
            </a:endParaRPr>
          </a:p>
          <a:p>
            <a:pPr lvl="3">
              <a:buClr>
                <a:srgbClr val="336699"/>
              </a:buClr>
              <a:buFont typeface="Wingdings" pitchFamily="2" charset="2"/>
              <a:buChar char="§"/>
            </a:pPr>
            <a:r>
              <a:rPr lang="zh-CN" altLang="en-US" sz="2000" dirty="0" smtClean="0">
                <a:solidFill>
                  <a:schemeClr val="tx1"/>
                </a:solidFill>
                <a:latin typeface="Times New Roman" pitchFamily="18" charset="0"/>
                <a:ea typeface="黑体" pitchFamily="49" charset="-122"/>
              </a:rPr>
              <a:t>体育服装</a:t>
            </a:r>
            <a:r>
              <a:rPr lang="en-US" altLang="zh-CN" sz="2000" dirty="0" smtClean="0">
                <a:solidFill>
                  <a:schemeClr val="tx1"/>
                </a:solidFill>
                <a:latin typeface="Times New Roman" pitchFamily="18" charset="0"/>
                <a:ea typeface="黑体" pitchFamily="49" charset="-122"/>
              </a:rPr>
              <a:t>(</a:t>
            </a:r>
            <a:r>
              <a:rPr lang="de-DE" sz="2000" dirty="0" smtClean="0">
                <a:solidFill>
                  <a:schemeClr val="tx1"/>
                </a:solidFill>
                <a:latin typeface="Times New Roman" pitchFamily="18" charset="0"/>
                <a:ea typeface="黑体" pitchFamily="49" charset="-122"/>
              </a:rPr>
              <a:t>sports apparel)</a:t>
            </a:r>
          </a:p>
          <a:p>
            <a:pPr lvl="3">
              <a:buClr>
                <a:srgbClr val="336699"/>
              </a:buClr>
              <a:buFont typeface="Wingdings" pitchFamily="2" charset="2"/>
              <a:buChar char="§"/>
            </a:pPr>
            <a:r>
              <a:rPr lang="zh-CN" altLang="en-US" sz="2000" dirty="0" smtClean="0">
                <a:solidFill>
                  <a:schemeClr val="tx1"/>
                </a:solidFill>
                <a:latin typeface="Times New Roman" pitchFamily="18" charset="0"/>
                <a:ea typeface="黑体" pitchFamily="49" charset="-122"/>
              </a:rPr>
              <a:t>鞋类</a:t>
            </a:r>
            <a:r>
              <a:rPr lang="en-US" altLang="zh-CN" sz="2000" dirty="0" smtClean="0">
                <a:solidFill>
                  <a:schemeClr val="tx1"/>
                </a:solidFill>
                <a:latin typeface="Times New Roman" pitchFamily="18" charset="0"/>
                <a:ea typeface="黑体" pitchFamily="49" charset="-122"/>
              </a:rPr>
              <a:t>(</a:t>
            </a:r>
            <a:r>
              <a:rPr lang="de-DE" sz="2000" dirty="0" smtClean="0">
                <a:solidFill>
                  <a:schemeClr val="tx1"/>
                </a:solidFill>
                <a:latin typeface="Times New Roman" pitchFamily="18" charset="0"/>
                <a:ea typeface="黑体" pitchFamily="49" charset="-122"/>
              </a:rPr>
              <a:t>shoes)</a:t>
            </a:r>
          </a:p>
          <a:p>
            <a:pPr lvl="2">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只有通过软聚类才能做到这一点</a:t>
            </a:r>
            <a:endParaRPr lang="en-US"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本节课关注扁平的硬聚类算法</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有关软聚类和层次聚类参考</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信息检索导论</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第</a:t>
            </a:r>
            <a:r>
              <a:rPr lang="en-US" dirty="0" smtClean="0">
                <a:solidFill>
                  <a:schemeClr val="tx1"/>
                </a:solidFill>
                <a:latin typeface="Times New Roman" pitchFamily="18" charset="0"/>
                <a:ea typeface="黑体" pitchFamily="49" charset="-122"/>
              </a:rPr>
              <a:t>16.5</a:t>
            </a:r>
            <a:r>
              <a:rPr lang="zh-CN" altLang="en-US" dirty="0" smtClean="0">
                <a:solidFill>
                  <a:schemeClr val="tx1"/>
                </a:solidFill>
                <a:latin typeface="Times New Roman" pitchFamily="18" charset="0"/>
                <a:ea typeface="黑体" pitchFamily="49" charset="-122"/>
              </a:rPr>
              <a:t>节、第</a:t>
            </a:r>
            <a:r>
              <a:rPr lang="en-US" altLang="zh-CN" dirty="0" smtClean="0">
                <a:solidFill>
                  <a:schemeClr val="tx1"/>
                </a:solidFill>
                <a:latin typeface="Times New Roman" pitchFamily="18" charset="0"/>
                <a:ea typeface="黑体" pitchFamily="49" charset="-122"/>
              </a:rPr>
              <a:t>17</a:t>
            </a:r>
            <a:r>
              <a:rPr lang="zh-CN" altLang="en-US" dirty="0" smtClean="0">
                <a:solidFill>
                  <a:schemeClr val="tx1"/>
                </a:solidFill>
                <a:latin typeface="Times New Roman" pitchFamily="18" charset="0"/>
                <a:ea typeface="黑体" pitchFamily="49" charset="-122"/>
              </a:rPr>
              <a:t>章和第</a:t>
            </a:r>
            <a:r>
              <a:rPr lang="en-US" altLang="zh-CN" dirty="0" smtClean="0">
                <a:solidFill>
                  <a:schemeClr val="tx1"/>
                </a:solidFill>
                <a:latin typeface="Times New Roman" pitchFamily="18" charset="0"/>
                <a:ea typeface="黑体" pitchFamily="49" charset="-122"/>
              </a:rPr>
              <a:t>18</a:t>
            </a:r>
            <a:r>
              <a:rPr lang="zh-CN" altLang="en-US" dirty="0" smtClean="0">
                <a:solidFill>
                  <a:schemeClr val="tx1"/>
                </a:solidFill>
                <a:latin typeface="Times New Roman" pitchFamily="18" charset="0"/>
                <a:ea typeface="黑体" pitchFamily="49" charset="-122"/>
              </a:rPr>
              <a:t>章</a:t>
            </a: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扁平算法</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71472" y="1357298"/>
            <a:ext cx="8286808" cy="4786346"/>
          </a:xfrm>
          <a:prstGeom prst="rect">
            <a:avLst/>
          </a:prstGeom>
          <a:noFill/>
          <a:ln w="9525">
            <a:noFill/>
            <a:round/>
            <a:headEnd/>
            <a:tailEnd/>
          </a:ln>
        </p:spPr>
        <p:txBody>
          <a:bodyPr/>
          <a:lstStyle/>
          <a:p>
            <a:pPr lvl="3">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扁平算法将</a:t>
            </a:r>
            <a:r>
              <a:rPr lang="en-US" altLang="zh-CN" dirty="0" smtClean="0">
                <a:solidFill>
                  <a:schemeClr val="tx1"/>
                </a:solidFill>
                <a:latin typeface="Times New Roman" pitchFamily="18" charset="0"/>
                <a:ea typeface="黑体" pitchFamily="49" charset="-122"/>
              </a:rPr>
              <a:t>N</a:t>
            </a:r>
            <a:r>
              <a:rPr lang="zh-CN" altLang="en-US" dirty="0" smtClean="0">
                <a:solidFill>
                  <a:schemeClr val="tx1"/>
                </a:solidFill>
                <a:latin typeface="Times New Roman" pitchFamily="18" charset="0"/>
                <a:ea typeface="黑体" pitchFamily="49" charset="-122"/>
              </a:rPr>
              <a:t>篇文档划分成</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个簇</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给定一个文档集合及聚类结果簇的个数</a:t>
            </a:r>
            <a:r>
              <a:rPr lang="en-US" i="1" dirty="0" smtClean="0">
                <a:solidFill>
                  <a:schemeClr val="tx1"/>
                </a:solidFill>
                <a:latin typeface="Times New Roman" pitchFamily="18" charset="0"/>
                <a:ea typeface="黑体" pitchFamily="49" charset="-122"/>
              </a:rPr>
              <a:t>K</a:t>
            </a:r>
          </a:p>
          <a:p>
            <a:pPr lvl="1">
              <a:spcBef>
                <a:spcPts val="700"/>
              </a:spcBef>
              <a:buClr>
                <a:srgbClr val="336699"/>
              </a:buClr>
              <a:buFont typeface="Wingdings" pitchFamily="2" charset="2"/>
              <a:buChar char="§"/>
            </a:pPr>
            <a:r>
              <a:rPr lang="zh-CN" altLang="en-US" dirty="0" smtClean="0">
                <a:solidFill>
                  <a:srgbClr val="0070C0"/>
                </a:solidFill>
                <a:latin typeface="Times New Roman" pitchFamily="18" charset="0"/>
                <a:ea typeface="黑体" pitchFamily="49" charset="-122"/>
              </a:rPr>
              <a:t>寻找一个划分将这个文档集合分成</a:t>
            </a:r>
            <a:r>
              <a:rPr lang="en-US" altLang="zh-CN" dirty="0" smtClean="0">
                <a:solidFill>
                  <a:srgbClr val="0070C0"/>
                </a:solidFill>
                <a:latin typeface="Times New Roman" pitchFamily="18" charset="0"/>
                <a:ea typeface="黑体" pitchFamily="49" charset="-122"/>
              </a:rPr>
              <a:t>K</a:t>
            </a:r>
            <a:r>
              <a:rPr lang="zh-CN" altLang="en-US" dirty="0" smtClean="0">
                <a:solidFill>
                  <a:srgbClr val="0070C0"/>
                </a:solidFill>
                <a:latin typeface="Times New Roman" pitchFamily="18" charset="0"/>
                <a:ea typeface="黑体" pitchFamily="49" charset="-122"/>
              </a:rPr>
              <a:t>个簇，该结果满足某个最优划分准则</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全局优化：穷举所有的划分结果，从中选择最优的那个划分结果</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无法处理</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高效的启发式方法</a:t>
            </a:r>
            <a:r>
              <a:rPr lang="en-US"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均值聚类算法</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36</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pitchFamily="34"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endParaRPr lang="en-US" alt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聚类介绍</a:t>
            </a:r>
            <a:endParaRPr lang="en-US" alt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聚类在</a:t>
            </a:r>
            <a:r>
              <a:rPr lang="en-US" altLang="zh-CN" sz="3000" dirty="0" smtClean="0">
                <a:solidFill>
                  <a:srgbClr val="BDD3E9"/>
                </a:solidFill>
                <a:latin typeface="Times New Roman" pitchFamily="18" charset="0"/>
                <a:ea typeface="黑体" pitchFamily="49" charset="-122"/>
              </a:rPr>
              <a:t>IR</a:t>
            </a:r>
            <a:r>
              <a:rPr lang="zh-CN" altLang="en-US" sz="3000" dirty="0" smtClean="0">
                <a:solidFill>
                  <a:srgbClr val="BDD3E9"/>
                </a:solidFill>
                <a:latin typeface="Times New Roman" pitchFamily="18" charset="0"/>
                <a:ea typeface="黑体" pitchFamily="49" charset="-122"/>
              </a:rPr>
              <a:t>中的应用</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000" dirty="0" smtClean="0">
                <a:solidFill>
                  <a:srgbClr val="336699"/>
                </a:solidFill>
                <a:latin typeface="Times New Roman" pitchFamily="18" charset="0"/>
                <a:ea typeface="黑体" pitchFamily="49" charset="-122"/>
              </a:rPr>
              <a:t>K-</a:t>
            </a:r>
            <a:r>
              <a:rPr lang="zh-CN" altLang="en-US" sz="3000" dirty="0" smtClean="0">
                <a:solidFill>
                  <a:srgbClr val="336699"/>
                </a:solidFill>
                <a:latin typeface="Times New Roman" pitchFamily="18" charset="0"/>
                <a:ea typeface="黑体" pitchFamily="49" charset="-122"/>
              </a:rPr>
              <a:t>均值聚类算法</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聚类评价</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簇个数确定</a:t>
            </a: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altLang="zh-CN" sz="3200" dirty="0" smtClean="0">
                <a:solidFill>
                  <a:schemeClr val="tx1"/>
                </a:solidFill>
                <a:latin typeface="Times New Roman" pitchFamily="18" charset="0"/>
                <a:ea typeface="黑体" pitchFamily="49" charset="-122"/>
              </a:rPr>
              <a:t>K-</a:t>
            </a:r>
            <a:r>
              <a:rPr lang="zh-CN" altLang="en-US" sz="3200" dirty="0" smtClean="0">
                <a:solidFill>
                  <a:schemeClr val="tx1"/>
                </a:solidFill>
                <a:latin typeface="Times New Roman" pitchFamily="18" charset="0"/>
                <a:ea typeface="黑体" pitchFamily="49" charset="-122"/>
              </a:rPr>
              <a:t>均值聚类算法</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71472" y="1643050"/>
            <a:ext cx="8286808" cy="4786346"/>
          </a:xfrm>
          <a:prstGeom prst="rect">
            <a:avLst/>
          </a:prstGeom>
          <a:noFill/>
          <a:ln w="9525">
            <a:noFill/>
            <a:round/>
            <a:headEnd/>
            <a:tailEnd/>
          </a:ln>
        </p:spPr>
        <p:txBody>
          <a:bodyPr/>
          <a:lstStyle/>
          <a:p>
            <a:pPr lvl="3">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或许是最著名的聚类算法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算法十分简单，但是在很多情况下效果不错</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是文档聚类的默认或基准算法</a:t>
            </a:r>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聚类中的文档表示</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71472" y="1643050"/>
            <a:ext cx="8286808" cy="4786346"/>
          </a:xfrm>
          <a:prstGeom prst="rect">
            <a:avLst/>
          </a:prstGeom>
          <a:noFill/>
          <a:ln w="9525">
            <a:noFill/>
            <a:round/>
            <a:headEnd/>
            <a:tailEnd/>
          </a:ln>
        </p:spPr>
        <p:txBody>
          <a:bodyPr/>
          <a:lstStyle/>
          <a:p>
            <a:pPr lvl="4">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向量空间模型</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同基于向量空间的分类一样，这里我们也采用欧氏距离的方法来计算向量之间的相关性</a:t>
            </a:r>
            <a:r>
              <a:rPr lang="en-US" dirty="0" smtClean="0">
                <a:solidFill>
                  <a:schemeClr val="tx1"/>
                </a:solidFill>
                <a:latin typeface="Times New Roman" pitchFamily="18" charset="0"/>
                <a:ea typeface="黑体" pitchFamily="49" charset="-122"/>
              </a:rPr>
              <a:t>. . .</a:t>
            </a: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欧氏距离与余弦相似度差不多等价</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如果两个向量都基于长度归一化，那么欧氏距离和余弦相似度是等价的</a:t>
            </a:r>
            <a:r>
              <a:rPr lang="en-US" altLang="zh-CN" dirty="0" smtClean="0">
                <a:solidFill>
                  <a:schemeClr val="tx1"/>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然而，质心向量通常都没有基于长度进行归一化</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altLang="zh-CN" sz="3600" i="1" dirty="0" smtClean="0">
                <a:solidFill>
                  <a:schemeClr val="tx1"/>
                </a:solidFill>
                <a:latin typeface="Times New Roman" pitchFamily="18" charset="0"/>
                <a:ea typeface="黑体" pitchFamily="49" charset="-122"/>
              </a:rPr>
              <a:t>K</a:t>
            </a:r>
            <a:r>
              <a:rPr lang="en-US" altLang="zh-CN" sz="3600" dirty="0" smtClean="0">
                <a:solidFill>
                  <a:schemeClr val="tx1"/>
                </a:solidFill>
                <a:latin typeface="Times New Roman" pitchFamily="18" charset="0"/>
                <a:ea typeface="黑体" pitchFamily="49" charset="-122"/>
              </a:rPr>
              <a:t>-</a:t>
            </a:r>
            <a:r>
              <a:rPr lang="zh-CN" altLang="en-US" sz="3600" dirty="0" smtClean="0">
                <a:solidFill>
                  <a:schemeClr val="tx1"/>
                </a:solidFill>
                <a:latin typeface="Times New Roman" pitchFamily="18" charset="0"/>
                <a:ea typeface="黑体" pitchFamily="49" charset="-122"/>
              </a:rPr>
              <a:t>均值聚类算法</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71472" y="1214422"/>
            <a:ext cx="8286808" cy="5429288"/>
          </a:xfrm>
          <a:prstGeom prst="rect">
            <a:avLst/>
          </a:prstGeom>
          <a:noFill/>
          <a:ln w="9525">
            <a:noFill/>
            <a:round/>
            <a:headEnd/>
            <a:tailEnd/>
          </a:ln>
        </p:spPr>
        <p:txBody>
          <a:bodyPr/>
          <a:lstStyle/>
          <a:p>
            <a:pPr lvl="2">
              <a:spcBef>
                <a:spcPts val="700"/>
              </a:spcBef>
              <a:buClr>
                <a:srgbClr val="336699"/>
              </a:buClr>
            </a:pP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均值聚类算法中的每个簇都定义为其质心向量</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划分准则： 使得所有文档到其所在簇的质心向量的平方和最小</a:t>
            </a:r>
            <a:endParaRPr lang="de-DE" dirty="0" smtClean="0">
              <a:solidFill>
                <a:srgbClr val="0070C0"/>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质心向量的定义：</a:t>
            </a:r>
            <a:endParaRPr lang="de-DE" dirty="0" smtClean="0">
              <a:solidFill>
                <a:schemeClr val="tx1"/>
              </a:solidFill>
              <a:latin typeface="Times New Roman" pitchFamily="18" charset="0"/>
              <a:ea typeface="黑体" pitchFamily="49" charset="-122"/>
            </a:endParaRPr>
          </a:p>
          <a:p>
            <a:pPr lvl="1">
              <a:buClr>
                <a:srgbClr val="336699"/>
              </a:buClr>
            </a:pPr>
            <a:endParaRPr lang="en-US" dirty="0" smtClean="0">
              <a:solidFill>
                <a:schemeClr val="tx1"/>
              </a:solidFill>
              <a:latin typeface="Times New Roman" pitchFamily="18" charset="0"/>
              <a:ea typeface="黑体" pitchFamily="49" charset="-122"/>
            </a:endParaRPr>
          </a:p>
          <a:p>
            <a:pPr lvl="1">
              <a:buClr>
                <a:srgbClr val="336699"/>
              </a:buClr>
            </a:pPr>
            <a:endParaRPr lang="de-DE" dirty="0" smtClean="0">
              <a:solidFill>
                <a:schemeClr val="tx1"/>
              </a:solidFill>
              <a:latin typeface="Times New Roman" pitchFamily="18" charset="0"/>
              <a:ea typeface="黑体" pitchFamily="49" charset="-122"/>
            </a:endParaRPr>
          </a:p>
          <a:p>
            <a:pPr lvl="1">
              <a:buClr>
                <a:srgbClr val="336699"/>
              </a:buClr>
            </a:pPr>
            <a:r>
              <a:rPr lang="de-DE" dirty="0" smtClean="0">
                <a:solidFill>
                  <a:schemeClr val="tx1"/>
                </a:solidFill>
                <a:latin typeface="Times New Roman" pitchFamily="18" charset="0"/>
                <a:ea typeface="黑体" pitchFamily="49" charset="-122"/>
              </a:rPr>
              <a:t>	</a:t>
            </a:r>
          </a:p>
          <a:p>
            <a:pPr lvl="1">
              <a:buClr>
                <a:srgbClr val="336699"/>
              </a:buClr>
            </a:pPr>
            <a:r>
              <a:rPr lang="zh-CN" altLang="en-US" dirty="0" smtClean="0">
                <a:solidFill>
                  <a:schemeClr val="tx1"/>
                </a:solidFill>
                <a:latin typeface="Times New Roman" pitchFamily="18" charset="0"/>
                <a:ea typeface="黑体" pitchFamily="49" charset="-122"/>
              </a:rPr>
              <a:t>其中</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ω</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代表一个簇</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通过下列两步来实现目标优化</a:t>
            </a:r>
            <a:r>
              <a:rPr lang="de-DE" dirty="0" smtClean="0">
                <a:solidFill>
                  <a:schemeClr val="tx1"/>
                </a:solidFill>
                <a:latin typeface="Times New Roman" pitchFamily="18" charset="0"/>
                <a:ea typeface="黑体" pitchFamily="49" charset="-122"/>
              </a:rPr>
              <a:t>:</a:t>
            </a:r>
          </a:p>
          <a:p>
            <a:pPr lvl="2">
              <a:buClr>
                <a:srgbClr val="336699"/>
              </a:buClr>
              <a:buFont typeface="Wingdings" pitchFamily="2" charset="2"/>
              <a:buChar char="§"/>
            </a:pPr>
            <a:r>
              <a:rPr lang="zh-CN" altLang="en-US" sz="2200" dirty="0" smtClean="0">
                <a:solidFill>
                  <a:srgbClr val="0070C0"/>
                </a:solidFill>
                <a:latin typeface="Times New Roman" pitchFamily="18" charset="0"/>
                <a:ea typeface="黑体" pitchFamily="49" charset="-122"/>
              </a:rPr>
              <a:t>重分配</a:t>
            </a:r>
            <a:r>
              <a:rPr lang="en-US" altLang="zh-CN" sz="2200" dirty="0" smtClean="0">
                <a:solidFill>
                  <a:srgbClr val="0070C0"/>
                </a:solidFill>
                <a:latin typeface="Times New Roman" pitchFamily="18" charset="0"/>
                <a:ea typeface="黑体" pitchFamily="49" charset="-122"/>
              </a:rPr>
              <a:t>(</a:t>
            </a:r>
            <a:r>
              <a:rPr lang="en-US" sz="2200" dirty="0" smtClean="0">
                <a:solidFill>
                  <a:srgbClr val="0070C0"/>
                </a:solidFill>
                <a:latin typeface="Times New Roman" pitchFamily="18" charset="0"/>
                <a:ea typeface="黑体" pitchFamily="49" charset="-122"/>
              </a:rPr>
              <a:t>reassignment)</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将每篇文档分配给离它最近的簇</a:t>
            </a:r>
            <a:endParaRPr lang="en-US" sz="2200" dirty="0" smtClean="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sz="2200" dirty="0" smtClean="0">
                <a:solidFill>
                  <a:srgbClr val="0070C0"/>
                </a:solidFill>
                <a:latin typeface="Times New Roman" pitchFamily="18" charset="0"/>
                <a:ea typeface="黑体" pitchFamily="49" charset="-122"/>
              </a:rPr>
              <a:t>重计算</a:t>
            </a:r>
            <a:r>
              <a:rPr lang="en-US" altLang="zh-CN" sz="2200" dirty="0" smtClean="0">
                <a:solidFill>
                  <a:srgbClr val="0070C0"/>
                </a:solidFill>
                <a:latin typeface="Times New Roman" pitchFamily="18" charset="0"/>
                <a:ea typeface="黑体" pitchFamily="49" charset="-122"/>
              </a:rPr>
              <a:t>(</a:t>
            </a:r>
            <a:r>
              <a:rPr lang="en-US" sz="2200" dirty="0" err="1" smtClean="0">
                <a:solidFill>
                  <a:srgbClr val="0070C0"/>
                </a:solidFill>
                <a:latin typeface="Times New Roman" pitchFamily="18" charset="0"/>
                <a:ea typeface="黑体" pitchFamily="49" charset="-122"/>
              </a:rPr>
              <a:t>recomputation</a:t>
            </a:r>
            <a:r>
              <a:rPr lang="en-US" sz="2200" dirty="0" smtClean="0">
                <a:solidFill>
                  <a:srgbClr val="0070C0"/>
                </a:solidFill>
                <a:latin typeface="Times New Roman" pitchFamily="18" charset="0"/>
                <a:ea typeface="黑体" pitchFamily="49" charset="-122"/>
              </a:rPr>
              <a:t>)</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重新计算每个簇的质心向量</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38.png"/>
          <p:cNvPicPr>
            <a:picLocks noChangeAspect="1"/>
          </p:cNvPicPr>
          <p:nvPr/>
        </p:nvPicPr>
        <p:blipFill>
          <a:blip r:embed="rId3" cstate="print"/>
          <a:stretch>
            <a:fillRect/>
          </a:stretch>
        </p:blipFill>
        <p:spPr>
          <a:xfrm>
            <a:off x="3096696" y="3143248"/>
            <a:ext cx="2332560" cy="834950"/>
          </a:xfrm>
          <a:prstGeom prst="rect">
            <a:avLst/>
          </a:prstGeom>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支持向量机</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071678"/>
            <a:ext cx="4786314" cy="37147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类训练数据</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决策面</a:t>
            </a:r>
            <a:r>
              <a:rPr lang="de-DE" dirty="0" smtClean="0">
                <a:solidFill>
                  <a:schemeClr val="tx1"/>
                </a:solidFill>
                <a:latin typeface="Times New Roman" pitchFamily="18" charset="0"/>
                <a:ea typeface="黑体" pitchFamily="49" charset="-122"/>
              </a:rPr>
              <a:t> </a:t>
            </a:r>
          </a:p>
          <a:p>
            <a:pPr lvl="1">
              <a:spcBef>
                <a:spcPts val="700"/>
              </a:spcBef>
              <a:buClr>
                <a:srgbClr val="336699"/>
              </a:buClr>
            </a:pPr>
            <a:r>
              <a:rPr lang="de-DE"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线性分类面</a:t>
            </a:r>
            <a:endParaRPr lang="de-DE" b="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准则</a:t>
            </a:r>
            <a:r>
              <a:rPr lang="de-DE"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离任何数据点最远</a:t>
            </a:r>
            <a:endParaRPr lang="de-DE" dirty="0" smtClean="0">
              <a:solidFill>
                <a:schemeClr val="tx1"/>
              </a:solidFill>
              <a:latin typeface="Times New Roman" pitchFamily="18" charset="0"/>
              <a:ea typeface="黑体" pitchFamily="49" charset="-122"/>
            </a:endParaRPr>
          </a:p>
          <a:p>
            <a:pPr lvl="1">
              <a:spcBef>
                <a:spcPts val="700"/>
              </a:spcBef>
              <a:buClr>
                <a:srgbClr val="336699"/>
              </a:buClr>
            </a:pPr>
            <a:r>
              <a:rPr lang="de-DE"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确定分类器</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pPr>
            <a:r>
              <a:rPr lang="en-US" b="1" dirty="0" smtClean="0">
                <a:solidFill>
                  <a:schemeClr val="tx1"/>
                </a:solidFill>
                <a:latin typeface="Times New Roman" pitchFamily="18" charset="0"/>
                <a:ea typeface="黑体" pitchFamily="49" charset="-122"/>
              </a:rPr>
              <a:t>     </a:t>
            </a:r>
            <a:r>
              <a:rPr lang="zh-CN" altLang="en-US" b="1" dirty="0" smtClean="0">
                <a:solidFill>
                  <a:schemeClr val="tx1"/>
                </a:solidFill>
                <a:latin typeface="Times New Roman" pitchFamily="18" charset="0"/>
                <a:ea typeface="黑体" pitchFamily="49" charset="-122"/>
              </a:rPr>
              <a:t>间隔</a:t>
            </a:r>
            <a:r>
              <a:rPr lang="en-US" altLang="zh-CN" b="1" dirty="0" smtClean="0">
                <a:solidFill>
                  <a:schemeClr val="tx1"/>
                </a:solidFill>
                <a:latin typeface="Times New Roman" pitchFamily="18" charset="0"/>
                <a:ea typeface="黑体" pitchFamily="49" charset="-122"/>
              </a:rPr>
              <a:t>(</a:t>
            </a:r>
            <a:r>
              <a:rPr lang="de-DE" b="1" dirty="0" smtClean="0">
                <a:solidFill>
                  <a:schemeClr val="tx1"/>
                </a:solidFill>
                <a:latin typeface="Times New Roman" pitchFamily="18" charset="0"/>
                <a:ea typeface="黑体" pitchFamily="49" charset="-122"/>
              </a:rPr>
              <a:t>margin)</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线性分类面的位置基于支持向量</a:t>
            </a:r>
            <a:r>
              <a:rPr lang="en-US" altLang="zh-CN" dirty="0" smtClean="0">
                <a:solidFill>
                  <a:schemeClr val="tx1"/>
                </a:solidFill>
                <a:latin typeface="Times New Roman" pitchFamily="18" charset="0"/>
                <a:ea typeface="黑体" pitchFamily="49" charset="-122"/>
              </a:rPr>
              <a:t>(support vector)</a:t>
            </a:r>
            <a:r>
              <a:rPr lang="zh-CN" altLang="en-US" dirty="0" smtClean="0">
                <a:solidFill>
                  <a:schemeClr val="tx1"/>
                </a:solidFill>
                <a:latin typeface="Times New Roman" pitchFamily="18" charset="0"/>
                <a:ea typeface="黑体" pitchFamily="49" charset="-122"/>
              </a:rPr>
              <a:t>来定义</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a:t>
            </a:fld>
            <a:endParaRPr lang="en-US"/>
          </a:p>
        </p:txBody>
      </p:sp>
      <p:pic>
        <p:nvPicPr>
          <p:cNvPr id="1061889" name="Picture 1"/>
          <p:cNvPicPr>
            <a:picLocks noChangeAspect="1" noChangeArrowheads="1"/>
          </p:cNvPicPr>
          <p:nvPr/>
        </p:nvPicPr>
        <p:blipFill>
          <a:blip r:embed="rId3" cstate="print"/>
          <a:srcRect/>
          <a:stretch>
            <a:fillRect/>
          </a:stretch>
        </p:blipFill>
        <p:spPr bwMode="auto">
          <a:xfrm>
            <a:off x="4716016" y="1800572"/>
            <a:ext cx="4267200" cy="40767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1"/>
          <p:cNvPicPr>
            <a:picLocks noChangeAspect="1" noChangeArrowheads="1"/>
          </p:cNvPicPr>
          <p:nvPr/>
        </p:nvPicPr>
        <p:blipFill>
          <a:blip r:embed="rId3" cstate="print"/>
          <a:srcRect/>
          <a:stretch>
            <a:fillRect/>
          </a:stretch>
        </p:blipFill>
        <p:spPr bwMode="auto">
          <a:xfrm>
            <a:off x="368299" y="1643050"/>
            <a:ext cx="8213417" cy="4833937"/>
          </a:xfrm>
          <a:prstGeom prst="rect">
            <a:avLst/>
          </a:prstGeom>
          <a:noFill/>
          <a:ln w="9525">
            <a:noFill/>
            <a:round/>
            <a:headEnd/>
            <a:tailEnd/>
          </a:ln>
        </p:spPr>
      </p:pic>
      <p:sp>
        <p:nvSpPr>
          <p:cNvPr id="83971" name="Rectangle 2"/>
          <p:cNvSpPr>
            <a:spLocks noGrp="1" noChangeArrowheads="1"/>
          </p:cNvSpPr>
          <p:nvPr>
            <p:ph type="title"/>
          </p:nvPr>
        </p:nvSpPr>
        <p:spPr>
          <a:xfrm>
            <a:off x="457200" y="100013"/>
            <a:ext cx="822801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3600" i="1" dirty="0" smtClean="0"/>
              <a:t>K-</a:t>
            </a:r>
            <a:r>
              <a:rPr lang="zh-CN" altLang="en-US" sz="3600" dirty="0" smtClean="0"/>
              <a:t>均值聚类算法</a:t>
            </a:r>
            <a:endParaRPr lang="en-US"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t>例子</a:t>
            </a:r>
            <a:endParaRPr lang="en-US" sz="36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41</a:t>
            </a:fld>
            <a:endParaRPr lang="en-US"/>
          </a:p>
        </p:txBody>
      </p:sp>
      <p:pic>
        <p:nvPicPr>
          <p:cNvPr id="4" name="Picture 3" descr="1640.png"/>
          <p:cNvPicPr>
            <a:picLocks noChangeAspect="1"/>
          </p:cNvPicPr>
          <p:nvPr/>
        </p:nvPicPr>
        <p:blipFill>
          <a:blip r:embed="rId3" cstate="print"/>
          <a:stretch>
            <a:fillRect/>
          </a:stretch>
        </p:blipFill>
        <p:spPr>
          <a:xfrm>
            <a:off x="500034" y="2000240"/>
            <a:ext cx="4857784" cy="388622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2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solidFill>
                  <a:schemeClr val="tx1"/>
                </a:solidFill>
                <a:latin typeface="Times New Roman" pitchFamily="18" charset="0"/>
                <a:ea typeface="黑体" pitchFamily="49" charset="-122"/>
              </a:rPr>
              <a:t>例子：随机选择两个种子</a:t>
            </a:r>
            <a:r>
              <a:rPr lang="en-US" altLang="zh-CN" sz="3200" dirty="0" smtClean="0">
                <a:solidFill>
                  <a:schemeClr val="tx1"/>
                </a:solidFill>
                <a:latin typeface="Times New Roman" pitchFamily="18" charset="0"/>
                <a:ea typeface="黑体" pitchFamily="49" charset="-122"/>
              </a:rPr>
              <a:t>(</a:t>
            </a:r>
            <a:r>
              <a:rPr lang="en-US" altLang="zh-CN" sz="3200" i="1" dirty="0" smtClean="0">
                <a:solidFill>
                  <a:schemeClr val="tx1"/>
                </a:solidFill>
                <a:latin typeface="Times New Roman" pitchFamily="18" charset="0"/>
                <a:ea typeface="黑体" pitchFamily="49" charset="-122"/>
              </a:rPr>
              <a:t>K</a:t>
            </a:r>
            <a:r>
              <a:rPr lang="en-US" altLang="zh-CN" sz="3200" dirty="0" smtClean="0">
                <a:solidFill>
                  <a:schemeClr val="tx1"/>
                </a:solidFill>
                <a:latin typeface="Times New Roman" pitchFamily="18" charset="0"/>
                <a:ea typeface="黑体" pitchFamily="49" charset="-122"/>
              </a:rPr>
              <a:t>=2)</a:t>
            </a:r>
            <a:endParaRPr lang="de-DE" sz="3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41.png"/>
          <p:cNvPicPr>
            <a:picLocks noChangeAspect="1"/>
          </p:cNvPicPr>
          <p:nvPr/>
        </p:nvPicPr>
        <p:blipFill>
          <a:blip r:embed="rId3" cstate="print"/>
          <a:stretch>
            <a:fillRect/>
          </a:stretch>
        </p:blipFill>
        <p:spPr>
          <a:xfrm>
            <a:off x="785786" y="1857364"/>
            <a:ext cx="4160688" cy="3286148"/>
          </a:xfrm>
          <a:prstGeom prst="rect">
            <a:avLst/>
          </a:prstGeom>
        </p:spPr>
      </p:pic>
      <p:sp>
        <p:nvSpPr>
          <p:cNvPr id="8" name="Rectangle 7"/>
          <p:cNvSpPr/>
          <p:nvPr/>
        </p:nvSpPr>
        <p:spPr>
          <a:xfrm>
            <a:off x="1" y="4835217"/>
            <a:ext cx="7956376" cy="1379865"/>
          </a:xfrm>
          <a:prstGeom prst="rect">
            <a:avLst/>
          </a:prstGeom>
        </p:spPr>
        <p:txBody>
          <a:bodyPr wrap="square">
            <a:spAutoFit/>
          </a:bodyPr>
          <a:lstStyle/>
          <a:p>
            <a:pPr lvl="1">
              <a:spcBef>
                <a:spcPts val="700"/>
              </a:spcBef>
              <a:buClr>
                <a:srgbClr val="336699"/>
              </a:buClr>
            </a:pPr>
            <a:r>
              <a:rPr lang="en-US" dirty="0" smtClean="0">
                <a:solidFill>
                  <a:schemeClr val="tx1"/>
                </a:solidFill>
                <a:latin typeface="Times New Roman" pitchFamily="18" charset="0"/>
                <a:ea typeface="黑体" pitchFamily="49" charset="-122"/>
              </a:rPr>
              <a:t>                                                                    </a:t>
            </a:r>
          </a:p>
          <a:p>
            <a:pPr lvl="1">
              <a:spcBef>
                <a:spcPts val="700"/>
              </a:spcBef>
              <a:buClr>
                <a:srgbClr val="336699"/>
              </a:buCl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课堂练习</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猜猜最后划分的两个簇是什么？</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pPr>
            <a:r>
              <a:rPr lang="en-US" dirty="0" smtClean="0">
                <a:solidFill>
                  <a:schemeClr val="tx1"/>
                </a:solidFill>
                <a:latin typeface="Times New Roman" pitchFamily="18" charset="0"/>
                <a:ea typeface="黑体" pitchFamily="49" charset="-122"/>
              </a:rPr>
              <a:t>                     (ii) </a:t>
            </a:r>
            <a:r>
              <a:rPr lang="zh-CN" altLang="en-US" dirty="0" smtClean="0">
                <a:solidFill>
                  <a:schemeClr val="tx1"/>
                </a:solidFill>
                <a:latin typeface="Times New Roman" pitchFamily="18" charset="0"/>
                <a:ea typeface="黑体" pitchFamily="49" charset="-122"/>
              </a:rPr>
              <a:t>计算簇的质心向量</a:t>
            </a:r>
            <a:endParaRPr lang="de-DE" dirty="0" smtClean="0">
              <a:solidFill>
                <a:schemeClr val="tx1"/>
              </a:solidFill>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0" y="100013"/>
            <a:ext cx="8964488"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例子：将文档分配给离它最近的质心向量</a:t>
            </a:r>
            <a:r>
              <a:rPr lang="en-US" altLang="zh-CN" sz="3200" dirty="0" smtClean="0"/>
              <a:t>(</a:t>
            </a:r>
            <a:r>
              <a:rPr lang="zh-CN" altLang="en-US" sz="3200" dirty="0" smtClean="0"/>
              <a:t>第一次</a:t>
            </a:r>
            <a:r>
              <a:rPr lang="en-US" altLang="zh-CN" sz="3200" dirty="0" smtClean="0"/>
              <a:t>)</a:t>
            </a:r>
            <a:endParaRPr lang="en-US" sz="32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43</a:t>
            </a:fld>
            <a:endParaRPr lang="en-US"/>
          </a:p>
        </p:txBody>
      </p:sp>
      <p:pic>
        <p:nvPicPr>
          <p:cNvPr id="5" name="Picture 4" descr="1642.png"/>
          <p:cNvPicPr>
            <a:picLocks noChangeAspect="1"/>
          </p:cNvPicPr>
          <p:nvPr/>
        </p:nvPicPr>
        <p:blipFill>
          <a:blip r:embed="rId3" cstate="print"/>
          <a:stretch>
            <a:fillRect/>
          </a:stretch>
        </p:blipFill>
        <p:spPr>
          <a:xfrm>
            <a:off x="714348" y="2357430"/>
            <a:ext cx="4357718" cy="342491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400" dirty="0" smtClean="0"/>
              <a:t>例子：分配后的簇</a:t>
            </a:r>
            <a:r>
              <a:rPr lang="en-US" altLang="zh-CN" sz="3600" dirty="0" smtClean="0"/>
              <a:t>(</a:t>
            </a:r>
            <a:r>
              <a:rPr lang="zh-CN" altLang="en-US" sz="3600" dirty="0" smtClean="0"/>
              <a:t>第一次</a:t>
            </a:r>
            <a:r>
              <a:rPr lang="en-US" altLang="zh-CN" sz="3600" dirty="0" smtClean="0"/>
              <a:t>)</a:t>
            </a:r>
            <a:endParaRPr lang="en-US" sz="34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44</a:t>
            </a:fld>
            <a:endParaRPr lang="en-US"/>
          </a:p>
        </p:txBody>
      </p:sp>
      <p:pic>
        <p:nvPicPr>
          <p:cNvPr id="4" name="Picture 3" descr="1643.png"/>
          <p:cNvPicPr>
            <a:picLocks noChangeAspect="1"/>
          </p:cNvPicPr>
          <p:nvPr/>
        </p:nvPicPr>
        <p:blipFill>
          <a:blip r:embed="rId3" cstate="print"/>
          <a:stretch>
            <a:fillRect/>
          </a:stretch>
        </p:blipFill>
        <p:spPr>
          <a:xfrm>
            <a:off x="741225" y="2357430"/>
            <a:ext cx="4330841" cy="339295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例子：重新计算质心向量</a:t>
            </a:r>
            <a:endParaRPr lang="en-US" sz="32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45</a:t>
            </a:fld>
            <a:endParaRPr lang="en-US"/>
          </a:p>
        </p:txBody>
      </p:sp>
      <p:pic>
        <p:nvPicPr>
          <p:cNvPr id="5" name="Picture 4" descr="1644.png"/>
          <p:cNvPicPr>
            <a:picLocks noChangeAspect="1"/>
          </p:cNvPicPr>
          <p:nvPr/>
        </p:nvPicPr>
        <p:blipFill>
          <a:blip r:embed="rId3" cstate="print"/>
          <a:stretch>
            <a:fillRect/>
          </a:stretch>
        </p:blipFill>
        <p:spPr>
          <a:xfrm>
            <a:off x="500034" y="2191178"/>
            <a:ext cx="4216975" cy="330952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0" y="100013"/>
            <a:ext cx="8858280"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例子：将文档分配给离它最近的质心向量</a:t>
            </a:r>
            <a:r>
              <a:rPr lang="en-US" altLang="zh-CN" sz="3200" dirty="0" smtClean="0"/>
              <a:t>(</a:t>
            </a:r>
            <a:r>
              <a:rPr lang="zh-CN" altLang="en-US" sz="3200" dirty="0" smtClean="0"/>
              <a:t>第二次</a:t>
            </a:r>
            <a:r>
              <a:rPr lang="en-US" altLang="zh-CN" sz="3200" dirty="0" smtClean="0"/>
              <a:t>)</a:t>
            </a:r>
            <a:endParaRPr lang="en-US" sz="32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46</a:t>
            </a:fld>
            <a:endParaRPr lang="en-US"/>
          </a:p>
        </p:txBody>
      </p:sp>
      <p:pic>
        <p:nvPicPr>
          <p:cNvPr id="4" name="Picture 3" descr="1645.png"/>
          <p:cNvPicPr>
            <a:picLocks noChangeAspect="1"/>
          </p:cNvPicPr>
          <p:nvPr/>
        </p:nvPicPr>
        <p:blipFill>
          <a:blip r:embed="rId3" cstate="print"/>
          <a:stretch>
            <a:fillRect/>
          </a:stretch>
        </p:blipFill>
        <p:spPr>
          <a:xfrm>
            <a:off x="642910" y="2214554"/>
            <a:ext cx="4415520" cy="350046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400" dirty="0" smtClean="0"/>
              <a:t>例子：重新分配的结果</a:t>
            </a:r>
            <a:endParaRPr lang="en-US" sz="34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47</a:t>
            </a:fld>
            <a:endParaRPr lang="en-US"/>
          </a:p>
        </p:txBody>
      </p:sp>
      <p:pic>
        <p:nvPicPr>
          <p:cNvPr id="5" name="Picture 4" descr="1646.png"/>
          <p:cNvPicPr>
            <a:picLocks noChangeAspect="1"/>
          </p:cNvPicPr>
          <p:nvPr/>
        </p:nvPicPr>
        <p:blipFill>
          <a:blip r:embed="rId3" cstate="print"/>
          <a:stretch>
            <a:fillRect/>
          </a:stretch>
        </p:blipFill>
        <p:spPr>
          <a:xfrm>
            <a:off x="571472" y="2285992"/>
            <a:ext cx="4572032" cy="371389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例子：重新计算质心向量</a:t>
            </a:r>
            <a:endParaRPr lang="en-US" sz="32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48</a:t>
            </a:fld>
            <a:endParaRPr lang="en-US"/>
          </a:p>
        </p:txBody>
      </p:sp>
      <p:pic>
        <p:nvPicPr>
          <p:cNvPr id="4" name="Picture 3" descr="1647.png"/>
          <p:cNvPicPr>
            <a:picLocks noChangeAspect="1"/>
          </p:cNvPicPr>
          <p:nvPr/>
        </p:nvPicPr>
        <p:blipFill>
          <a:blip r:embed="rId3" cstate="print"/>
          <a:stretch>
            <a:fillRect/>
          </a:stretch>
        </p:blipFill>
        <p:spPr>
          <a:xfrm>
            <a:off x="571472" y="2071678"/>
            <a:ext cx="4643470" cy="379920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572560"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例子：再重新分配</a:t>
            </a:r>
            <a:r>
              <a:rPr lang="en-US" altLang="zh-CN" sz="3200" dirty="0" smtClean="0"/>
              <a:t>(</a:t>
            </a:r>
            <a:r>
              <a:rPr lang="zh-CN" altLang="en-US" sz="3200" dirty="0" smtClean="0"/>
              <a:t>第三次</a:t>
            </a:r>
            <a:r>
              <a:rPr lang="en-US" altLang="zh-CN" sz="3200" dirty="0" smtClean="0"/>
              <a:t>)</a:t>
            </a:r>
            <a:endParaRPr lang="en-US" sz="32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49</a:t>
            </a:fld>
            <a:endParaRPr lang="en-US"/>
          </a:p>
        </p:txBody>
      </p:sp>
      <p:pic>
        <p:nvPicPr>
          <p:cNvPr id="5" name="Picture 4" descr="1648.png"/>
          <p:cNvPicPr>
            <a:picLocks noChangeAspect="1"/>
          </p:cNvPicPr>
          <p:nvPr/>
        </p:nvPicPr>
        <p:blipFill>
          <a:blip r:embed="rId3" cstate="print"/>
          <a:stretch>
            <a:fillRect/>
          </a:stretch>
        </p:blipFill>
        <p:spPr>
          <a:xfrm>
            <a:off x="714348" y="2357430"/>
            <a:ext cx="4608904"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线性</a:t>
            </a:r>
            <a:r>
              <a:rPr lang="en-US" altLang="zh-CN" sz="3600" dirty="0" smtClean="0">
                <a:solidFill>
                  <a:schemeClr val="tx1"/>
                </a:solidFill>
                <a:latin typeface="Times New Roman" pitchFamily="18" charset="0"/>
                <a:ea typeface="黑体" pitchFamily="49" charset="-122"/>
              </a:rPr>
              <a:t>SVM</a:t>
            </a:r>
            <a:r>
              <a:rPr lang="zh-CN" altLang="en-US" sz="3600" dirty="0" smtClean="0">
                <a:solidFill>
                  <a:schemeClr val="tx1"/>
                </a:solidFill>
                <a:latin typeface="Times New Roman" pitchFamily="18" charset="0"/>
                <a:ea typeface="黑体" pitchFamily="49" charset="-122"/>
              </a:rPr>
              <a:t>的数学推导</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501122" cy="4214818"/>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规范化距离：</a:t>
            </a:r>
            <a:endParaRPr lang="en-US" altLang="zh-CN"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假定所有数据到分类面的距离至少是</a:t>
            </a:r>
            <a:r>
              <a:rPr lang="en-US" altLang="zh-CN"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a:t>
            </a:r>
          </a:p>
          <a:p>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                                                                                        (4)</a:t>
            </a:r>
          </a:p>
          <a:p>
            <a:endParaRPr lang="en-US" dirty="0" smtClean="0">
              <a:solidFill>
                <a:schemeClr val="tx1"/>
              </a:solidFill>
              <a:latin typeface="Times New Roman" pitchFamily="18" charset="0"/>
              <a:ea typeface="黑体" pitchFamily="49" charset="-122"/>
            </a:endParaRPr>
          </a:p>
          <a:p>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每个点到分类面的距离为</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，几何间隔为：</a:t>
            </a:r>
            <a:endParaRPr lang="en-US" altLang="zh-CN"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我们的目标就是最大化                       ，也就是说在满足</a:t>
            </a:r>
            <a:endParaRPr lang="en-US" altLang="zh-CN"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的条件下，寻找</a:t>
            </a:r>
            <a:r>
              <a:rPr lang="en-US" altLang="zh-CN" i="1" dirty="0" smtClean="0">
                <a:solidFill>
                  <a:schemeClr val="tx1"/>
                </a:solidFill>
                <a:latin typeface="Times New Roman" pitchFamily="18" charset="0"/>
                <a:ea typeface="黑体" pitchFamily="49" charset="-122"/>
              </a:rPr>
              <a:t>w</a:t>
            </a:r>
            <a:r>
              <a:rPr lang="zh-CN" altLang="en-US" dirty="0" smtClean="0">
                <a:solidFill>
                  <a:schemeClr val="tx1"/>
                </a:solidFill>
                <a:latin typeface="Times New Roman" pitchFamily="18" charset="0"/>
                <a:ea typeface="黑体" pitchFamily="49" charset="-122"/>
              </a:rPr>
              <a:t>和</a:t>
            </a:r>
            <a:r>
              <a:rPr lang="en-US" altLang="zh-CN" i="1" dirty="0" smtClean="0">
                <a:solidFill>
                  <a:schemeClr val="tx1"/>
                </a:solidFill>
                <a:latin typeface="Times New Roman" pitchFamily="18" charset="0"/>
                <a:ea typeface="黑体" pitchFamily="49" charset="-122"/>
              </a:rPr>
              <a:t>b</a:t>
            </a:r>
            <a:r>
              <a:rPr lang="zh-CN" altLang="en-US" dirty="0" smtClean="0">
                <a:solidFill>
                  <a:schemeClr val="tx1"/>
                </a:solidFill>
                <a:latin typeface="Times New Roman" pitchFamily="18" charset="0"/>
                <a:ea typeface="黑体" pitchFamily="49" charset="-122"/>
              </a:rPr>
              <a:t>，使得                      最大</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a:t>
            </a:fld>
            <a:endParaRPr lang="en-US" dirty="0"/>
          </a:p>
        </p:txBody>
      </p:sp>
      <p:graphicFrame>
        <p:nvGraphicFramePr>
          <p:cNvPr id="1053701" name="Object 5"/>
          <p:cNvGraphicFramePr>
            <a:graphicFrameLocks noChangeAspect="1"/>
          </p:cNvGraphicFramePr>
          <p:nvPr/>
        </p:nvGraphicFramePr>
        <p:xfrm>
          <a:off x="2581300" y="6313636"/>
          <a:ext cx="190500" cy="139700"/>
        </p:xfrm>
        <a:graphic>
          <a:graphicData uri="http://schemas.openxmlformats.org/presentationml/2006/ole">
            <p:oleObj spid="_x0000_s1026" name="Vergelijking" r:id="rId4" imgW="190440" imgH="139680" progId="Equation.3">
              <p:embed/>
            </p:oleObj>
          </a:graphicData>
        </a:graphic>
      </p:graphicFrame>
      <p:pic>
        <p:nvPicPr>
          <p:cNvPr id="11" name="Picture 10" descr="152122.png"/>
          <p:cNvPicPr>
            <a:picLocks noChangeAspect="1"/>
          </p:cNvPicPr>
          <p:nvPr/>
        </p:nvPicPr>
        <p:blipFill>
          <a:blip r:embed="rId5" cstate="print"/>
          <a:stretch>
            <a:fillRect/>
          </a:stretch>
        </p:blipFill>
        <p:spPr>
          <a:xfrm>
            <a:off x="3923928" y="3717032"/>
            <a:ext cx="2821655" cy="368041"/>
          </a:xfrm>
          <a:prstGeom prst="rect">
            <a:avLst/>
          </a:prstGeom>
        </p:spPr>
      </p:pic>
      <p:pic>
        <p:nvPicPr>
          <p:cNvPr id="12" name="Picture 11" descr="15212.png"/>
          <p:cNvPicPr>
            <a:picLocks noChangeAspect="1"/>
          </p:cNvPicPr>
          <p:nvPr/>
        </p:nvPicPr>
        <p:blipFill>
          <a:blip r:embed="rId6" cstate="print"/>
          <a:stretch>
            <a:fillRect/>
          </a:stretch>
        </p:blipFill>
        <p:spPr>
          <a:xfrm>
            <a:off x="2827289" y="2928934"/>
            <a:ext cx="2173339" cy="360000"/>
          </a:xfrm>
          <a:prstGeom prst="rect">
            <a:avLst/>
          </a:prstGeom>
        </p:spPr>
      </p:pic>
      <p:pic>
        <p:nvPicPr>
          <p:cNvPr id="13" name="Picture 12" descr="152123.png"/>
          <p:cNvPicPr>
            <a:picLocks noChangeAspect="1"/>
          </p:cNvPicPr>
          <p:nvPr/>
        </p:nvPicPr>
        <p:blipFill>
          <a:blip r:embed="rId7" cstate="print"/>
          <a:stretch>
            <a:fillRect/>
          </a:stretch>
        </p:blipFill>
        <p:spPr>
          <a:xfrm>
            <a:off x="1911132" y="4439962"/>
            <a:ext cx="1292716" cy="357190"/>
          </a:xfrm>
          <a:prstGeom prst="rect">
            <a:avLst/>
          </a:prstGeom>
        </p:spPr>
      </p:pic>
      <p:pic>
        <p:nvPicPr>
          <p:cNvPr id="15" name="Picture 14" descr="152124.png"/>
          <p:cNvPicPr>
            <a:picLocks noChangeAspect="1"/>
          </p:cNvPicPr>
          <p:nvPr/>
        </p:nvPicPr>
        <p:blipFill>
          <a:blip r:embed="rId8" cstate="print"/>
          <a:stretch>
            <a:fillRect/>
          </a:stretch>
        </p:blipFill>
        <p:spPr>
          <a:xfrm>
            <a:off x="2000232" y="5736106"/>
            <a:ext cx="3533629" cy="357190"/>
          </a:xfrm>
          <a:prstGeom prst="rect">
            <a:avLst/>
          </a:prstGeom>
        </p:spPr>
      </p:pic>
      <p:pic>
        <p:nvPicPr>
          <p:cNvPr id="16" name="Picture 15" descr="152123.png"/>
          <p:cNvPicPr>
            <a:picLocks noChangeAspect="1"/>
          </p:cNvPicPr>
          <p:nvPr/>
        </p:nvPicPr>
        <p:blipFill>
          <a:blip r:embed="rId7" cstate="print"/>
          <a:stretch>
            <a:fillRect/>
          </a:stretch>
        </p:blipFill>
        <p:spPr>
          <a:xfrm>
            <a:off x="3707904" y="5232050"/>
            <a:ext cx="1292716" cy="357190"/>
          </a:xfrm>
          <a:prstGeom prst="rect">
            <a:avLst/>
          </a:prstGeom>
        </p:spPr>
      </p:pic>
      <p:pic>
        <p:nvPicPr>
          <p:cNvPr id="14" name="Picture 15" descr="152123.png"/>
          <p:cNvPicPr>
            <a:picLocks noChangeAspect="1"/>
          </p:cNvPicPr>
          <p:nvPr/>
        </p:nvPicPr>
        <p:blipFill>
          <a:blip r:embed="rId7" cstate="print"/>
          <a:stretch>
            <a:fillRect/>
          </a:stretch>
        </p:blipFill>
        <p:spPr>
          <a:xfrm>
            <a:off x="4287396" y="6312170"/>
            <a:ext cx="1292716" cy="35719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400" dirty="0" smtClean="0"/>
              <a:t>例子：分配结果</a:t>
            </a:r>
            <a:endParaRPr lang="en-US" sz="34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50</a:t>
            </a:fld>
            <a:endParaRPr lang="en-US"/>
          </a:p>
        </p:txBody>
      </p:sp>
      <p:pic>
        <p:nvPicPr>
          <p:cNvPr id="5" name="Picture 4" descr="1649.png"/>
          <p:cNvPicPr>
            <a:picLocks noChangeAspect="1"/>
          </p:cNvPicPr>
          <p:nvPr/>
        </p:nvPicPr>
        <p:blipFill>
          <a:blip r:embed="rId3" cstate="print"/>
          <a:stretch>
            <a:fillRect/>
          </a:stretch>
        </p:blipFill>
        <p:spPr>
          <a:xfrm>
            <a:off x="642910" y="2143116"/>
            <a:ext cx="4653795"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例子：重新计算质心向量</a:t>
            </a:r>
            <a:endParaRPr lang="en-US" sz="32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51</a:t>
            </a:fld>
            <a:endParaRPr lang="en-US"/>
          </a:p>
        </p:txBody>
      </p:sp>
      <p:pic>
        <p:nvPicPr>
          <p:cNvPr id="4" name="Picture 3" descr="1650.png"/>
          <p:cNvPicPr>
            <a:picLocks noChangeAspect="1"/>
          </p:cNvPicPr>
          <p:nvPr/>
        </p:nvPicPr>
        <p:blipFill>
          <a:blip r:embed="rId3" cstate="print"/>
          <a:stretch>
            <a:fillRect/>
          </a:stretch>
        </p:blipFill>
        <p:spPr>
          <a:xfrm>
            <a:off x="571472" y="2214554"/>
            <a:ext cx="4714908" cy="363135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572560"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例子：再重新分配</a:t>
            </a:r>
            <a:r>
              <a:rPr lang="en-US" altLang="zh-CN" sz="3200" dirty="0" smtClean="0"/>
              <a:t>(</a:t>
            </a:r>
            <a:r>
              <a:rPr lang="zh-CN" altLang="en-US" sz="3200" dirty="0" smtClean="0"/>
              <a:t>第四次</a:t>
            </a:r>
            <a:r>
              <a:rPr lang="en-US" altLang="zh-CN" sz="3200" dirty="0" smtClean="0"/>
              <a:t>)</a:t>
            </a:r>
            <a:endParaRPr lang="en-US" sz="32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52</a:t>
            </a:fld>
            <a:endParaRPr lang="en-US"/>
          </a:p>
        </p:txBody>
      </p:sp>
      <p:pic>
        <p:nvPicPr>
          <p:cNvPr id="4" name="Picture 3" descr="1651.png"/>
          <p:cNvPicPr>
            <a:picLocks noChangeAspect="1"/>
          </p:cNvPicPr>
          <p:nvPr/>
        </p:nvPicPr>
        <p:blipFill>
          <a:blip r:embed="rId3" cstate="print"/>
          <a:stretch>
            <a:fillRect/>
          </a:stretch>
        </p:blipFill>
        <p:spPr>
          <a:xfrm>
            <a:off x="500034" y="2428868"/>
            <a:ext cx="4714908" cy="373143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400" dirty="0" smtClean="0"/>
              <a:t>例子：分配结果</a:t>
            </a:r>
            <a:endParaRPr lang="en-US" sz="34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53</a:t>
            </a:fld>
            <a:endParaRPr lang="en-US"/>
          </a:p>
        </p:txBody>
      </p:sp>
      <p:pic>
        <p:nvPicPr>
          <p:cNvPr id="4" name="Picture 3" descr="1652.png"/>
          <p:cNvPicPr>
            <a:picLocks noChangeAspect="1"/>
          </p:cNvPicPr>
          <p:nvPr/>
        </p:nvPicPr>
        <p:blipFill>
          <a:blip r:embed="rId3" cstate="print"/>
          <a:stretch>
            <a:fillRect/>
          </a:stretch>
        </p:blipFill>
        <p:spPr>
          <a:xfrm>
            <a:off x="428596" y="1927094"/>
            <a:ext cx="4702247" cy="378792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例子：重新计算质心向量</a:t>
            </a:r>
            <a:endParaRPr lang="en-US" sz="32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54</a:t>
            </a:fld>
            <a:endParaRPr lang="en-US"/>
          </a:p>
        </p:txBody>
      </p:sp>
      <p:pic>
        <p:nvPicPr>
          <p:cNvPr id="5" name="Picture 4" descr="1653.png"/>
          <p:cNvPicPr>
            <a:picLocks noChangeAspect="1"/>
          </p:cNvPicPr>
          <p:nvPr/>
        </p:nvPicPr>
        <p:blipFill>
          <a:blip r:embed="rId3" cstate="print"/>
          <a:stretch>
            <a:fillRect/>
          </a:stretch>
        </p:blipFill>
        <p:spPr>
          <a:xfrm>
            <a:off x="571472" y="2143116"/>
            <a:ext cx="4491724" cy="364688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572560"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例子：重新分配</a:t>
            </a:r>
            <a:r>
              <a:rPr lang="en-US" altLang="zh-CN" sz="3200" dirty="0" smtClean="0"/>
              <a:t>(</a:t>
            </a:r>
            <a:r>
              <a:rPr lang="zh-CN" altLang="en-US" sz="3200" dirty="0" smtClean="0"/>
              <a:t>第五次</a:t>
            </a:r>
            <a:r>
              <a:rPr lang="en-US" altLang="zh-CN" sz="3200" dirty="0" smtClean="0"/>
              <a:t>)</a:t>
            </a:r>
            <a:endParaRPr lang="en-US" sz="32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55</a:t>
            </a:fld>
            <a:endParaRPr lang="en-US"/>
          </a:p>
        </p:txBody>
      </p:sp>
      <p:pic>
        <p:nvPicPr>
          <p:cNvPr id="4" name="Picture 3" descr="1654.png"/>
          <p:cNvPicPr>
            <a:picLocks noChangeAspect="1"/>
          </p:cNvPicPr>
          <p:nvPr/>
        </p:nvPicPr>
        <p:blipFill>
          <a:blip r:embed="rId3" cstate="print"/>
          <a:stretch>
            <a:fillRect/>
          </a:stretch>
        </p:blipFill>
        <p:spPr>
          <a:xfrm>
            <a:off x="500034" y="2214554"/>
            <a:ext cx="4547180" cy="363774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例子：分配结果</a:t>
            </a:r>
            <a:endParaRPr lang="en-US" sz="32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56</a:t>
            </a:fld>
            <a:endParaRPr lang="en-US"/>
          </a:p>
        </p:txBody>
      </p:sp>
      <p:pic>
        <p:nvPicPr>
          <p:cNvPr id="5" name="Picture 4" descr="1655.png"/>
          <p:cNvPicPr>
            <a:picLocks noChangeAspect="1"/>
          </p:cNvPicPr>
          <p:nvPr/>
        </p:nvPicPr>
        <p:blipFill>
          <a:blip r:embed="rId3" cstate="print"/>
          <a:stretch>
            <a:fillRect/>
          </a:stretch>
        </p:blipFill>
        <p:spPr>
          <a:xfrm>
            <a:off x="500034" y="2143116"/>
            <a:ext cx="4512315" cy="354733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例子：重新计算质心向量</a:t>
            </a:r>
            <a:endParaRPr lang="en-US" sz="32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57</a:t>
            </a:fld>
            <a:endParaRPr lang="en-US"/>
          </a:p>
        </p:txBody>
      </p:sp>
      <p:pic>
        <p:nvPicPr>
          <p:cNvPr id="4" name="Picture 3" descr="1656.png"/>
          <p:cNvPicPr>
            <a:picLocks noChangeAspect="1"/>
          </p:cNvPicPr>
          <p:nvPr/>
        </p:nvPicPr>
        <p:blipFill>
          <a:blip r:embed="rId3" cstate="print"/>
          <a:stretch>
            <a:fillRect/>
          </a:stretch>
        </p:blipFill>
        <p:spPr>
          <a:xfrm>
            <a:off x="471616" y="2047550"/>
            <a:ext cx="4886201" cy="381034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572560"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例子：重新分配</a:t>
            </a:r>
            <a:r>
              <a:rPr lang="en-US" altLang="zh-CN" sz="3200" dirty="0" smtClean="0"/>
              <a:t>(</a:t>
            </a:r>
            <a:r>
              <a:rPr lang="zh-CN" altLang="en-US" sz="3200" dirty="0" smtClean="0"/>
              <a:t>第六次</a:t>
            </a:r>
            <a:r>
              <a:rPr lang="en-US" altLang="zh-CN" sz="3200" dirty="0" smtClean="0"/>
              <a:t>)</a:t>
            </a:r>
            <a:endParaRPr lang="en-US" sz="32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58</a:t>
            </a:fld>
            <a:endParaRPr lang="en-US"/>
          </a:p>
        </p:txBody>
      </p:sp>
      <p:pic>
        <p:nvPicPr>
          <p:cNvPr id="5" name="Picture 4" descr="1657.png"/>
          <p:cNvPicPr>
            <a:picLocks noChangeAspect="1"/>
          </p:cNvPicPr>
          <p:nvPr/>
        </p:nvPicPr>
        <p:blipFill>
          <a:blip r:embed="rId3" cstate="print"/>
          <a:stretch>
            <a:fillRect/>
          </a:stretch>
        </p:blipFill>
        <p:spPr>
          <a:xfrm>
            <a:off x="664715" y="2387493"/>
            <a:ext cx="4621665" cy="354183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例子：分配结果</a:t>
            </a:r>
            <a:endParaRPr lang="en-US" sz="32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59</a:t>
            </a:fld>
            <a:endParaRPr lang="en-US"/>
          </a:p>
        </p:txBody>
      </p:sp>
      <p:pic>
        <p:nvPicPr>
          <p:cNvPr id="4" name="Picture 3" descr="1658.png"/>
          <p:cNvPicPr>
            <a:picLocks noChangeAspect="1"/>
          </p:cNvPicPr>
          <p:nvPr/>
        </p:nvPicPr>
        <p:blipFill>
          <a:blip r:embed="rId3" cstate="print"/>
          <a:stretch>
            <a:fillRect/>
          </a:stretch>
        </p:blipFill>
        <p:spPr>
          <a:xfrm>
            <a:off x="500034" y="2143116"/>
            <a:ext cx="4679944" cy="370918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软间隔</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Soft margin)</a:t>
            </a:r>
            <a:r>
              <a:rPr lang="zh-CN" altLang="en-US" sz="3600" dirty="0" smtClean="0">
                <a:solidFill>
                  <a:schemeClr val="tx1"/>
                </a:solidFill>
                <a:latin typeface="Times New Roman" pitchFamily="18" charset="0"/>
                <a:ea typeface="黑体" pitchFamily="49" charset="-122"/>
              </a:rPr>
              <a:t>分类</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60"/>
            <a:ext cx="8501122" cy="5429264"/>
          </a:xfrm>
          <a:prstGeom prst="rect">
            <a:avLst/>
          </a:prstGeom>
          <a:noFill/>
          <a:ln w="9525">
            <a:noFill/>
            <a:round/>
            <a:headEnd/>
            <a:tailEnd/>
          </a:ln>
        </p:spPr>
        <p:txBody>
          <a:bodyPr/>
          <a:lstStyle/>
          <a:p>
            <a:r>
              <a:rPr lang="zh-CN" altLang="en-US" sz="2200" dirty="0" smtClean="0">
                <a:solidFill>
                  <a:schemeClr val="tx1"/>
                </a:solidFill>
                <a:latin typeface="Times New Roman" pitchFamily="18" charset="0"/>
                <a:ea typeface="黑体" pitchFamily="49" charset="-122"/>
              </a:rPr>
              <a:t>如果数据不线性可分？</a:t>
            </a:r>
            <a:endParaRPr lang="en-US"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标准做法：允许在宽间隔条件下犯少许错误</a:t>
            </a:r>
            <a:endParaRPr lang="de-DE" sz="2200" dirty="0" smtClean="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sz="2000" dirty="0" smtClean="0">
                <a:solidFill>
                  <a:schemeClr val="tx1"/>
                </a:solidFill>
                <a:latin typeface="Times New Roman" pitchFamily="18" charset="0"/>
                <a:ea typeface="黑体" pitchFamily="49" charset="-122"/>
              </a:rPr>
              <a:t>某些点、离群点或者噪音点可以在间隔之内或者在间隔的错误一方</a:t>
            </a:r>
            <a:endParaRPr lang="en-US" sz="20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计算每个错误点的代价，具体的计算它们到分类面的距离。</a:t>
            </a:r>
            <a:endParaRPr lang="en-US" altLang="zh-CN"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sz="2200" dirty="0" smtClean="0">
              <a:solidFill>
                <a:schemeClr val="tx1"/>
              </a:solidFill>
              <a:latin typeface="Times New Roman" pitchFamily="18" charset="0"/>
              <a:ea typeface="黑体" pitchFamily="49" charset="-122"/>
            </a:endParaRPr>
          </a:p>
          <a:p>
            <a:r>
              <a:rPr lang="zh-CN" altLang="en-US" sz="2200" dirty="0" smtClean="0">
                <a:solidFill>
                  <a:schemeClr val="tx1"/>
                </a:solidFill>
                <a:latin typeface="Times New Roman" pitchFamily="18" charset="0"/>
                <a:ea typeface="黑体" pitchFamily="49" charset="-122"/>
              </a:rPr>
              <a:t>松弛变量</a:t>
            </a:r>
            <a:r>
              <a:rPr lang="en-US" sz="2200" dirty="0" smtClean="0">
                <a:solidFill>
                  <a:schemeClr val="tx1"/>
                </a:solidFill>
                <a:latin typeface="Times New Roman" pitchFamily="18" charset="0"/>
                <a:ea typeface="黑体" pitchFamily="49" charset="-122"/>
              </a:rPr>
              <a:t> </a:t>
            </a:r>
            <a:r>
              <a:rPr lang="en-US" sz="2200" i="1" dirty="0" err="1" smtClean="0">
                <a:solidFill>
                  <a:schemeClr val="tx1"/>
                </a:solidFill>
                <a:latin typeface="Times New Roman" pitchFamily="18" charset="0"/>
                <a:ea typeface="黑体" pitchFamily="49" charset="-122"/>
              </a:rPr>
              <a:t>ξ</a:t>
            </a:r>
            <a:r>
              <a:rPr lang="en-US" sz="2200" i="1" baseline="-25000" dirty="0" err="1" smtClean="0">
                <a:solidFill>
                  <a:schemeClr val="tx1"/>
                </a:solidFill>
                <a:latin typeface="Times New Roman" pitchFamily="18" charset="0"/>
                <a:ea typeface="黑体" pitchFamily="49" charset="-122"/>
              </a:rPr>
              <a:t>i</a:t>
            </a:r>
            <a:r>
              <a:rPr lang="en-US" sz="2200" dirty="0" smtClean="0">
                <a:solidFill>
                  <a:schemeClr val="tx1"/>
                </a:solidFill>
                <a:latin typeface="Times New Roman" pitchFamily="18" charset="0"/>
                <a:ea typeface="黑体" pitchFamily="49" charset="-122"/>
              </a:rPr>
              <a:t> : </a:t>
            </a:r>
            <a:r>
              <a:rPr lang="zh-CN" altLang="en-US" sz="2200" dirty="0" smtClean="0">
                <a:solidFill>
                  <a:schemeClr val="tx1"/>
                </a:solidFill>
                <a:latin typeface="Times New Roman" pitchFamily="18" charset="0"/>
                <a:ea typeface="黑体" pitchFamily="49" charset="-122"/>
              </a:rPr>
              <a:t>允许点      不满足间隔要求，但是其错误代价正比于</a:t>
            </a:r>
            <a:r>
              <a:rPr lang="en-US" sz="2200" i="1" dirty="0" err="1" smtClean="0">
                <a:solidFill>
                  <a:schemeClr val="tx1"/>
                </a:solidFill>
                <a:latin typeface="Times New Roman" pitchFamily="18" charset="0"/>
                <a:ea typeface="黑体" pitchFamily="49" charset="-122"/>
              </a:rPr>
              <a:t>ξ</a:t>
            </a:r>
            <a:r>
              <a:rPr lang="en-US" sz="2200" i="1" baseline="-25000" dirty="0" err="1" smtClean="0">
                <a:solidFill>
                  <a:schemeClr val="tx1"/>
                </a:solidFill>
                <a:latin typeface="Times New Roman" pitchFamily="18" charset="0"/>
                <a:ea typeface="黑体" pitchFamily="49" charset="-122"/>
              </a:rPr>
              <a:t>i</a:t>
            </a:r>
            <a:r>
              <a:rPr lang="en-US" sz="2200" dirty="0" smtClean="0">
                <a:solidFill>
                  <a:schemeClr val="tx1"/>
                </a:solidFill>
                <a:latin typeface="Times New Roman" pitchFamily="18" charset="0"/>
                <a:ea typeface="黑体" pitchFamily="49" charset="-122"/>
              </a:rPr>
              <a:t>  </a:t>
            </a:r>
          </a:p>
          <a:p>
            <a:endParaRPr lang="en-US" sz="2200" dirty="0" smtClean="0">
              <a:solidFill>
                <a:schemeClr val="tx1"/>
              </a:solidFill>
              <a:latin typeface="Times New Roman" pitchFamily="18" charset="0"/>
              <a:ea typeface="黑体" pitchFamily="49" charset="-122"/>
            </a:endParaRPr>
          </a:p>
          <a:p>
            <a:r>
              <a:rPr lang="zh-CN" altLang="en-US" sz="2200" dirty="0" smtClean="0">
                <a:solidFill>
                  <a:schemeClr val="tx1"/>
                </a:solidFill>
                <a:latin typeface="Times New Roman" pitchFamily="18" charset="0"/>
                <a:ea typeface="黑体" pitchFamily="49" charset="-122"/>
              </a:rPr>
              <a:t>优化问题：在间隔的宽度 和 那些需要在计算间隔时去掉的点数之间折中</a:t>
            </a:r>
            <a:endParaRPr lang="en-US" altLang="zh-CN" sz="2200" dirty="0" smtClean="0">
              <a:solidFill>
                <a:schemeClr val="tx1"/>
              </a:solidFill>
              <a:latin typeface="Times New Roman" pitchFamily="18" charset="0"/>
              <a:ea typeface="黑体" pitchFamily="49" charset="-122"/>
            </a:endParaRPr>
          </a:p>
          <a:p>
            <a:endParaRPr lang="en-US" sz="2200" dirty="0" smtClean="0">
              <a:solidFill>
                <a:schemeClr val="tx1"/>
              </a:solidFill>
              <a:latin typeface="Times New Roman" pitchFamily="18" charset="0"/>
              <a:ea typeface="黑体" pitchFamily="49" charset="-122"/>
            </a:endParaRPr>
          </a:p>
          <a:p>
            <a:r>
              <a:rPr lang="en-US" sz="2200" i="1" dirty="0" err="1" smtClean="0">
                <a:solidFill>
                  <a:schemeClr val="tx1"/>
                </a:solidFill>
                <a:latin typeface="Times New Roman" pitchFamily="18" charset="0"/>
                <a:ea typeface="黑体" pitchFamily="49" charset="-122"/>
              </a:rPr>
              <a:t>ξ</a:t>
            </a:r>
            <a:r>
              <a:rPr lang="en-US" sz="2200" i="1" baseline="-25000" dirty="0" err="1" smtClean="0">
                <a:solidFill>
                  <a:schemeClr val="tx1"/>
                </a:solidFill>
                <a:latin typeface="Times New Roman" pitchFamily="18" charset="0"/>
                <a:ea typeface="黑体" pitchFamily="49" charset="-122"/>
              </a:rPr>
              <a:t>i</a:t>
            </a:r>
            <a:r>
              <a:rPr lang="en-US" sz="2200" i="1" baseline="-250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的和给出了所有训练错误的上界</a:t>
            </a:r>
            <a:endParaRPr lang="en-US" altLang="zh-CN" sz="2200" dirty="0" smtClean="0">
              <a:solidFill>
                <a:schemeClr val="tx1"/>
              </a:solidFill>
              <a:latin typeface="Times New Roman" pitchFamily="18" charset="0"/>
              <a:ea typeface="黑体" pitchFamily="49" charset="-122"/>
            </a:endParaRPr>
          </a:p>
          <a:p>
            <a:endParaRPr lang="en-US" sz="2200" dirty="0" smtClean="0">
              <a:solidFill>
                <a:schemeClr val="tx1"/>
              </a:solidFill>
              <a:latin typeface="Times New Roman" pitchFamily="18" charset="0"/>
              <a:ea typeface="黑体" pitchFamily="49" charset="-122"/>
            </a:endParaRPr>
          </a:p>
          <a:p>
            <a:r>
              <a:rPr lang="zh-CN" altLang="en-US" sz="2200" dirty="0" smtClean="0">
                <a:solidFill>
                  <a:schemeClr val="tx1"/>
                </a:solidFill>
                <a:latin typeface="Times New Roman" pitchFamily="18" charset="0"/>
                <a:ea typeface="黑体" pitchFamily="49" charset="-122"/>
              </a:rPr>
              <a:t>软间隔</a:t>
            </a:r>
            <a:r>
              <a:rPr lang="en-US" sz="2200" dirty="0" smtClean="0">
                <a:solidFill>
                  <a:schemeClr val="tx1"/>
                </a:solidFill>
                <a:latin typeface="Times New Roman" pitchFamily="18" charset="0"/>
                <a:ea typeface="黑体" pitchFamily="49" charset="-122"/>
              </a:rPr>
              <a:t>SVM</a:t>
            </a:r>
            <a:r>
              <a:rPr lang="zh-CN" altLang="en-US" sz="2200" dirty="0" smtClean="0">
                <a:solidFill>
                  <a:schemeClr val="tx1"/>
                </a:solidFill>
                <a:latin typeface="Times New Roman" pitchFamily="18" charset="0"/>
                <a:ea typeface="黑体" pitchFamily="49" charset="-122"/>
              </a:rPr>
              <a:t>主要在最小化训练错误和最大化间隔之间折中</a:t>
            </a:r>
            <a:endParaRPr lang="de-DE"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a:t>
            </a:fld>
            <a:endParaRPr lang="en-US"/>
          </a:p>
        </p:txBody>
      </p:sp>
      <p:pic>
        <p:nvPicPr>
          <p:cNvPr id="8" name="Picture 7" descr="152159.png"/>
          <p:cNvPicPr>
            <a:picLocks noChangeAspect="1"/>
          </p:cNvPicPr>
          <p:nvPr/>
        </p:nvPicPr>
        <p:blipFill>
          <a:blip r:embed="rId3" cstate="print"/>
          <a:stretch>
            <a:fillRect/>
          </a:stretch>
        </p:blipFill>
        <p:spPr>
          <a:xfrm>
            <a:off x="2843808" y="3356992"/>
            <a:ext cx="288000"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例子：重新计算质心向量</a:t>
            </a:r>
            <a:endParaRPr lang="en-US" sz="32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60</a:t>
            </a:fld>
            <a:endParaRPr lang="en-US"/>
          </a:p>
        </p:txBody>
      </p:sp>
      <p:pic>
        <p:nvPicPr>
          <p:cNvPr id="5" name="Picture 4" descr="1659.png"/>
          <p:cNvPicPr>
            <a:picLocks noChangeAspect="1"/>
          </p:cNvPicPr>
          <p:nvPr/>
        </p:nvPicPr>
        <p:blipFill>
          <a:blip r:embed="rId3" cstate="print"/>
          <a:stretch>
            <a:fillRect/>
          </a:stretch>
        </p:blipFill>
        <p:spPr>
          <a:xfrm>
            <a:off x="500034" y="2571744"/>
            <a:ext cx="4547084" cy="347962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572560"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例子：重新分配</a:t>
            </a:r>
            <a:r>
              <a:rPr lang="en-US" altLang="zh-CN" sz="3200" dirty="0" smtClean="0"/>
              <a:t>(</a:t>
            </a:r>
            <a:r>
              <a:rPr lang="zh-CN" altLang="en-US" sz="3200" dirty="0" smtClean="0"/>
              <a:t>第七次</a:t>
            </a:r>
            <a:r>
              <a:rPr lang="en-US" altLang="zh-CN" sz="3200" dirty="0" smtClean="0"/>
              <a:t>)</a:t>
            </a:r>
            <a:endParaRPr lang="en-US" sz="32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61</a:t>
            </a:fld>
            <a:endParaRPr lang="en-US"/>
          </a:p>
        </p:txBody>
      </p:sp>
      <p:pic>
        <p:nvPicPr>
          <p:cNvPr id="4" name="Picture 3" descr="1660.png"/>
          <p:cNvPicPr>
            <a:picLocks noChangeAspect="1"/>
          </p:cNvPicPr>
          <p:nvPr/>
        </p:nvPicPr>
        <p:blipFill>
          <a:blip r:embed="rId3" cstate="print"/>
          <a:stretch>
            <a:fillRect/>
          </a:stretch>
        </p:blipFill>
        <p:spPr>
          <a:xfrm>
            <a:off x="571472" y="2657919"/>
            <a:ext cx="4428877" cy="355716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39949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400" dirty="0" smtClean="0"/>
              <a:t>例子：分配结果</a:t>
            </a:r>
            <a:endParaRPr lang="en-US" sz="34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62</a:t>
            </a:fld>
            <a:endParaRPr lang="en-US"/>
          </a:p>
        </p:txBody>
      </p:sp>
      <p:pic>
        <p:nvPicPr>
          <p:cNvPr id="4" name="Picture 3" descr="1661.png"/>
          <p:cNvPicPr>
            <a:picLocks noChangeAspect="1"/>
          </p:cNvPicPr>
          <p:nvPr/>
        </p:nvPicPr>
        <p:blipFill>
          <a:blip r:embed="rId3" cstate="print"/>
          <a:stretch>
            <a:fillRect/>
          </a:stretch>
        </p:blipFill>
        <p:spPr>
          <a:xfrm>
            <a:off x="500034" y="2428868"/>
            <a:ext cx="4540371"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0" y="100013"/>
            <a:ext cx="8685213"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t>   </a:t>
            </a:r>
            <a:r>
              <a:rPr lang="zh-CN" altLang="en-US" sz="3200" dirty="0" smtClean="0"/>
              <a:t>例子：重新计算质心向量</a:t>
            </a:r>
            <a:endParaRPr lang="en-US" sz="32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63</a:t>
            </a:fld>
            <a:endParaRPr lang="en-US"/>
          </a:p>
        </p:txBody>
      </p:sp>
      <p:pic>
        <p:nvPicPr>
          <p:cNvPr id="5" name="Picture 4" descr="1662.png"/>
          <p:cNvPicPr>
            <a:picLocks noChangeAspect="1"/>
          </p:cNvPicPr>
          <p:nvPr/>
        </p:nvPicPr>
        <p:blipFill>
          <a:blip r:embed="rId3" cstate="print"/>
          <a:stretch>
            <a:fillRect/>
          </a:stretch>
        </p:blipFill>
        <p:spPr>
          <a:xfrm>
            <a:off x="500034" y="2428868"/>
            <a:ext cx="4373309" cy="342952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85720" y="100013"/>
            <a:ext cx="8572560" cy="131445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smtClean="0"/>
              <a:t>质心向量和分配结果最终收敛</a:t>
            </a:r>
            <a:endParaRPr lang="en-US" sz="32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64</a:t>
            </a:fld>
            <a:endParaRPr lang="en-US"/>
          </a:p>
        </p:txBody>
      </p:sp>
      <p:pic>
        <p:nvPicPr>
          <p:cNvPr id="4" name="Picture 3" descr="1663.png"/>
          <p:cNvPicPr>
            <a:picLocks noChangeAspect="1"/>
          </p:cNvPicPr>
          <p:nvPr/>
        </p:nvPicPr>
        <p:blipFill>
          <a:blip r:embed="rId3" cstate="print"/>
          <a:stretch>
            <a:fillRect/>
          </a:stretch>
        </p:blipFill>
        <p:spPr>
          <a:xfrm>
            <a:off x="533876" y="2285992"/>
            <a:ext cx="4323876" cy="345390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8858280"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 </a:t>
            </a:r>
            <a:r>
              <a:rPr lang="en-US" altLang="zh-CN" sz="3600" dirty="0" smtClean="0">
                <a:solidFill>
                  <a:schemeClr val="tx1"/>
                </a:solidFill>
                <a:latin typeface="Times New Roman" pitchFamily="18" charset="0"/>
                <a:ea typeface="黑体" pitchFamily="49" charset="-122"/>
              </a:rPr>
              <a:t>K-</a:t>
            </a:r>
            <a:r>
              <a:rPr lang="zh-CN" altLang="en-US" sz="3600" dirty="0" smtClean="0">
                <a:solidFill>
                  <a:schemeClr val="tx1"/>
                </a:solidFill>
                <a:latin typeface="Times New Roman" pitchFamily="18" charset="0"/>
                <a:ea typeface="黑体" pitchFamily="49" charset="-122"/>
              </a:rPr>
              <a:t>均值聚类算法一定会收敛</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证明</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RSS = </a:t>
            </a:r>
            <a:r>
              <a:rPr lang="zh-CN" altLang="en-US" dirty="0" smtClean="0">
                <a:solidFill>
                  <a:schemeClr val="tx1"/>
                </a:solidFill>
                <a:latin typeface="Times New Roman" pitchFamily="18" charset="0"/>
                <a:ea typeface="黑体" pitchFamily="49" charset="-122"/>
              </a:rPr>
              <a:t>所有簇上的文档向量到</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最近的</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质心向量的距离平方和的总和</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每次重新分配之后</a:t>
            </a:r>
            <a:r>
              <a:rPr lang="en-US" dirty="0" smtClean="0">
                <a:solidFill>
                  <a:schemeClr val="tx1"/>
                </a:solidFill>
                <a:latin typeface="Times New Roman" pitchFamily="18" charset="0"/>
                <a:ea typeface="黑体" pitchFamily="49" charset="-122"/>
              </a:rPr>
              <a:t>RSS</a:t>
            </a:r>
            <a:r>
              <a:rPr lang="zh-CN" altLang="en-US" dirty="0" smtClean="0">
                <a:solidFill>
                  <a:schemeClr val="tx1"/>
                </a:solidFill>
                <a:latin typeface="Times New Roman" pitchFamily="18" charset="0"/>
                <a:ea typeface="黑体" pitchFamily="49" charset="-122"/>
              </a:rPr>
              <a:t>会下降</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这是因为每个向量都被移到离它最近的质心向量所代表的簇中</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每次重新计算之后</a:t>
            </a:r>
            <a:r>
              <a:rPr lang="en-US" dirty="0" smtClean="0">
                <a:solidFill>
                  <a:schemeClr val="tx1"/>
                </a:solidFill>
                <a:latin typeface="Times New Roman" pitchFamily="18" charset="0"/>
                <a:ea typeface="黑体" pitchFamily="49" charset="-122"/>
              </a:rPr>
              <a:t>RSS</a:t>
            </a:r>
            <a:r>
              <a:rPr lang="zh-CN" altLang="en-US" dirty="0" smtClean="0">
                <a:solidFill>
                  <a:schemeClr val="tx1"/>
                </a:solidFill>
                <a:latin typeface="Times New Roman" pitchFamily="18" charset="0"/>
                <a:ea typeface="黑体" pitchFamily="49" charset="-122"/>
              </a:rPr>
              <a:t>也会下降</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参见下一页幻灯片</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可能的聚类结果是有穷的</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因此：一定会收敛到一个固定点</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当然，这里有一个假设就是假定出现了等值的情况，算法都采用前后一致的方法来处理</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比如，某个向量到两个质心向量的距离相等</a:t>
            </a:r>
            <a:r>
              <a:rPr lang="en-US" altLang="zh-CN" dirty="0" smtClean="0">
                <a:solidFill>
                  <a:schemeClr val="tx1"/>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0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重新计算之后</a:t>
            </a:r>
            <a:r>
              <a:rPr lang="en-US" altLang="zh-CN" sz="3600" dirty="0" smtClean="0">
                <a:solidFill>
                  <a:schemeClr val="tx1"/>
                </a:solidFill>
                <a:latin typeface="Times New Roman" pitchFamily="18" charset="0"/>
                <a:ea typeface="黑体" pitchFamily="49" charset="-122"/>
              </a:rPr>
              <a:t>RSS</a:t>
            </a:r>
            <a:r>
              <a:rPr lang="zh-CN" altLang="en-US" sz="3600" dirty="0" smtClean="0">
                <a:solidFill>
                  <a:schemeClr val="tx1"/>
                </a:solidFill>
                <a:latin typeface="Times New Roman" pitchFamily="18" charset="0"/>
                <a:ea typeface="黑体" pitchFamily="49" charset="-122"/>
              </a:rPr>
              <a:t>也会下降的证明</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500174"/>
            <a:ext cx="8505825" cy="4786346"/>
          </a:xfrm>
          <a:prstGeom prst="rect">
            <a:avLst/>
          </a:prstGeom>
          <a:noFill/>
          <a:ln w="9525">
            <a:noFill/>
            <a:round/>
            <a:headEnd/>
            <a:tailEnd/>
          </a:ln>
        </p:spPr>
        <p:txBody>
          <a:bodyPr/>
          <a:lstStyle/>
          <a:p>
            <a:r>
              <a:rPr lang="de-DE"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 </a:t>
            </a: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zh-CN" dirty="0" smtClean="0">
                <a:solidFill>
                  <a:schemeClr val="tx1"/>
                </a:solidFill>
                <a:latin typeface="Times New Roman" pitchFamily="18" charset="0"/>
                <a:ea typeface="黑体" pitchFamily="49" charset="-122"/>
              </a:rPr>
              <a:t>这正好是基于每个向量分量来计算的质心的定义。因此，当将旧质心替换为新质心时，我们让</a:t>
            </a:r>
            <a:r>
              <a:rPr lang="en-US" altLang="zh-CN" dirty="0" err="1" smtClean="0">
                <a:solidFill>
                  <a:schemeClr val="tx1"/>
                </a:solidFill>
                <a:latin typeface="Times New Roman" pitchFamily="18" charset="0"/>
                <a:ea typeface="黑体" pitchFamily="49" charset="-122"/>
              </a:rPr>
              <a:t>RSS</a:t>
            </a:r>
            <a:r>
              <a:rPr lang="en-US" altLang="zh-CN" i="1" baseline="-25000" dirty="0" err="1" smtClean="0">
                <a:solidFill>
                  <a:schemeClr val="tx1"/>
                </a:solidFill>
                <a:latin typeface="Times New Roman" pitchFamily="18" charset="0"/>
                <a:ea typeface="黑体" pitchFamily="49" charset="-122"/>
              </a:rPr>
              <a:t>k</a:t>
            </a:r>
            <a:r>
              <a:rPr lang="zh-CN" altLang="zh-CN" dirty="0" smtClean="0">
                <a:solidFill>
                  <a:schemeClr val="tx1"/>
                </a:solidFill>
                <a:latin typeface="Times New Roman" pitchFamily="18" charset="0"/>
                <a:ea typeface="黑体" pitchFamily="49" charset="-122"/>
              </a:rPr>
              <a:t>极小化。重新计算之后，作为</a:t>
            </a:r>
            <a:r>
              <a:rPr lang="en-US" altLang="zh-CN" dirty="0" err="1" smtClean="0">
                <a:solidFill>
                  <a:schemeClr val="tx1"/>
                </a:solidFill>
                <a:latin typeface="Times New Roman" pitchFamily="18" charset="0"/>
                <a:ea typeface="黑体" pitchFamily="49" charset="-122"/>
              </a:rPr>
              <a:t>RSS</a:t>
            </a:r>
            <a:r>
              <a:rPr lang="en-US" altLang="zh-CN" i="1" baseline="-25000" dirty="0" err="1" smtClean="0">
                <a:solidFill>
                  <a:schemeClr val="tx1"/>
                </a:solidFill>
                <a:latin typeface="Times New Roman" pitchFamily="18" charset="0"/>
                <a:ea typeface="黑体" pitchFamily="49" charset="-122"/>
              </a:rPr>
              <a:t>k</a:t>
            </a:r>
            <a:r>
              <a:rPr lang="zh-CN" altLang="zh-CN" dirty="0" smtClean="0">
                <a:solidFill>
                  <a:schemeClr val="tx1"/>
                </a:solidFill>
                <a:latin typeface="Times New Roman" pitchFamily="18" charset="0"/>
                <a:ea typeface="黑体" pitchFamily="49" charset="-122"/>
              </a:rPr>
              <a:t>之和的</a:t>
            </a:r>
            <a:r>
              <a:rPr lang="en-US" altLang="zh-CN" dirty="0" smtClean="0">
                <a:solidFill>
                  <a:schemeClr val="tx1"/>
                </a:solidFill>
                <a:latin typeface="Times New Roman" pitchFamily="18" charset="0"/>
                <a:ea typeface="黑体" pitchFamily="49" charset="-122"/>
              </a:rPr>
              <a:t>RSS</a:t>
            </a:r>
            <a:r>
              <a:rPr lang="zh-CN" altLang="zh-CN" dirty="0" smtClean="0">
                <a:solidFill>
                  <a:schemeClr val="tx1"/>
                </a:solidFill>
                <a:latin typeface="Times New Roman" pitchFamily="18" charset="0"/>
                <a:ea typeface="黑体" pitchFamily="49" charset="-122"/>
              </a:rPr>
              <a:t>一定也会下降。</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65.png"/>
          <p:cNvPicPr>
            <a:picLocks noChangeAspect="1"/>
          </p:cNvPicPr>
          <p:nvPr/>
        </p:nvPicPr>
        <p:blipFill>
          <a:blip r:embed="rId3" cstate="print"/>
          <a:stretch>
            <a:fillRect/>
          </a:stretch>
        </p:blipFill>
        <p:spPr>
          <a:xfrm>
            <a:off x="1960302" y="1556840"/>
            <a:ext cx="2107642" cy="432000"/>
          </a:xfrm>
          <a:prstGeom prst="rect">
            <a:avLst/>
          </a:prstGeom>
        </p:spPr>
      </p:pic>
      <p:pic>
        <p:nvPicPr>
          <p:cNvPr id="7" name="Picture 6" descr="16652.png"/>
          <p:cNvPicPr>
            <a:picLocks noChangeAspect="1"/>
          </p:cNvPicPr>
          <p:nvPr/>
        </p:nvPicPr>
        <p:blipFill>
          <a:blip r:embed="rId4" cstate="print"/>
          <a:stretch>
            <a:fillRect/>
          </a:stretch>
        </p:blipFill>
        <p:spPr>
          <a:xfrm>
            <a:off x="1785918" y="2071678"/>
            <a:ext cx="5455190" cy="2808000"/>
          </a:xfrm>
          <a:prstGeom prst="rect">
            <a:avLst/>
          </a:prstGeom>
        </p:spPr>
      </p:pic>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66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8858280" cy="1403350"/>
          </a:xfrm>
          <a:prstGeom prst="rect">
            <a:avLst/>
          </a:prstGeom>
          <a:noFill/>
          <a:ln w="9525">
            <a:noFill/>
            <a:round/>
            <a:headEnd/>
            <a:tailEnd/>
          </a:ln>
        </p:spPr>
        <p:txBody>
          <a:bodyPr anchor="b"/>
          <a:lstStyle/>
          <a:p>
            <a:r>
              <a:rPr lang="en-US" sz="3600" i="1" dirty="0" smtClean="0">
                <a:solidFill>
                  <a:schemeClr val="tx1"/>
                </a:solidFill>
                <a:latin typeface="Times New Roman" pitchFamily="18" charset="0"/>
                <a:ea typeface="黑体" pitchFamily="49" charset="-122"/>
              </a:rPr>
              <a:t>  </a:t>
            </a:r>
            <a:r>
              <a:rPr lang="en-US" altLang="zh-CN" sz="3600" i="1" dirty="0" smtClean="0">
                <a:solidFill>
                  <a:schemeClr val="tx1"/>
                </a:solidFill>
                <a:latin typeface="Times New Roman" pitchFamily="18" charset="0"/>
                <a:ea typeface="黑体" pitchFamily="49" charset="-122"/>
              </a:rPr>
              <a:t>K-</a:t>
            </a:r>
            <a:r>
              <a:rPr lang="zh-CN" altLang="en-US" sz="3600" dirty="0" smtClean="0">
                <a:solidFill>
                  <a:schemeClr val="tx1"/>
                </a:solidFill>
                <a:latin typeface="Times New Roman" pitchFamily="18" charset="0"/>
                <a:ea typeface="黑体" pitchFamily="49" charset="-122"/>
              </a:rPr>
              <a:t>均值聚类算法一定是收敛的</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000240"/>
            <a:ext cx="8505825" cy="4786346"/>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但是不知道达到收敛所需要的时间</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如果不太关心少许文档在不同簇之间来回交叉的话，收敛速度通常会很快</a:t>
            </a:r>
            <a:r>
              <a:rPr lang="en-US" dirty="0" smtClean="0">
                <a:solidFill>
                  <a:schemeClr val="tx1"/>
                </a:solidFill>
                <a:latin typeface="Times New Roman" pitchFamily="18" charset="0"/>
                <a:ea typeface="黑体" pitchFamily="49" charset="-122"/>
              </a:rPr>
              <a:t> (&lt; 10-20</a:t>
            </a:r>
            <a:r>
              <a:rPr lang="zh-CN" altLang="en-US" dirty="0" smtClean="0">
                <a:solidFill>
                  <a:schemeClr val="tx1"/>
                </a:solidFill>
                <a:latin typeface="Times New Roman" pitchFamily="18" charset="0"/>
                <a:ea typeface="黑体" pitchFamily="49" charset="-122"/>
              </a:rPr>
              <a:t>次迭代</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但是，完全的收敛需要多得多的迭代过程</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8858280" cy="1403350"/>
          </a:xfrm>
          <a:prstGeom prst="rect">
            <a:avLst/>
          </a:prstGeom>
          <a:noFill/>
          <a:ln w="9525">
            <a:noFill/>
            <a:round/>
            <a:headEnd/>
            <a:tailEnd/>
          </a:ln>
        </p:spPr>
        <p:txBody>
          <a:bodyPr anchor="b"/>
          <a:lstStyle/>
          <a:p>
            <a:r>
              <a:rPr lang="en-US" altLang="zh-CN" sz="3600" dirty="0" smtClean="0">
                <a:solidFill>
                  <a:schemeClr val="tx1"/>
                </a:solidFill>
                <a:latin typeface="Times New Roman" pitchFamily="18" charset="0"/>
                <a:ea typeface="黑体" pitchFamily="49" charset="-122"/>
              </a:rPr>
              <a:t>K-</a:t>
            </a:r>
            <a:r>
              <a:rPr lang="zh-CN" altLang="en-US" sz="3600" dirty="0" smtClean="0">
                <a:solidFill>
                  <a:schemeClr val="tx1"/>
                </a:solidFill>
                <a:latin typeface="Times New Roman" pitchFamily="18" charset="0"/>
                <a:ea typeface="黑体" pitchFamily="49" charset="-122"/>
              </a:rPr>
              <a:t>均值聚类算法的最优性</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000240"/>
            <a:ext cx="8505825" cy="478634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收敛并不意味着会达到全局最优的聚类结果</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这是</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均值聚类算法的最大缺点之一</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如果开始的种子选的不好，那么最终的聚类结果可能会非常糟糕</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8858280"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有关收敛性的课堂练习：次优的聚类结果</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85926"/>
            <a:ext cx="8505825" cy="4786346"/>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K=2</a:t>
            </a:r>
            <a:r>
              <a:rPr lang="zh-CN" altLang="en-US" dirty="0" smtClean="0">
                <a:solidFill>
                  <a:schemeClr val="tx1"/>
                </a:solidFill>
                <a:latin typeface="Times New Roman" pitchFamily="18" charset="0"/>
                <a:ea typeface="黑体" pitchFamily="49" charset="-122"/>
              </a:rPr>
              <a:t>情况下的最优聚类结果是什么？</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对于任意的种子</a:t>
            </a:r>
            <a:r>
              <a:rPr lang="en-US" altLang="zh-CN" i="1" dirty="0" err="1" smtClean="0">
                <a:solidFill>
                  <a:schemeClr val="tx1"/>
                </a:solidFill>
                <a:latin typeface="Times New Roman" pitchFamily="18" charset="0"/>
                <a:ea typeface="黑体" pitchFamily="49" charset="-122"/>
              </a:rPr>
              <a:t>d</a:t>
            </a:r>
            <a:r>
              <a:rPr lang="en-US" altLang="zh-CN" i="1" baseline="-25000" dirty="0" err="1" smtClean="0">
                <a:solidFill>
                  <a:schemeClr val="tx1"/>
                </a:solidFill>
                <a:latin typeface="Times New Roman" pitchFamily="18" charset="0"/>
                <a:ea typeface="黑体" pitchFamily="49" charset="-122"/>
              </a:rPr>
              <a:t>i</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 </a:t>
            </a:r>
            <a:r>
              <a:rPr lang="en-US" altLang="zh-CN" i="1" dirty="0" err="1" smtClean="0">
                <a:solidFill>
                  <a:schemeClr val="tx1"/>
                </a:solidFill>
                <a:latin typeface="Times New Roman" pitchFamily="18" charset="0"/>
                <a:ea typeface="黑体" pitchFamily="49" charset="-122"/>
              </a:rPr>
              <a:t>d</a:t>
            </a:r>
            <a:r>
              <a:rPr lang="en-US" altLang="zh-CN" i="1" baseline="-25000" dirty="0" err="1" smtClean="0">
                <a:solidFill>
                  <a:schemeClr val="tx1"/>
                </a:solidFill>
                <a:latin typeface="Times New Roman" pitchFamily="18" charset="0"/>
                <a:ea typeface="黑体" pitchFamily="49" charset="-122"/>
              </a:rPr>
              <a:t>j</a:t>
            </a:r>
            <a:r>
              <a:rPr lang="en-US" altLang="zh-CN" i="1" baseline="-25000"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我们是否都会收敛于该聚类结果？</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68.png"/>
          <p:cNvPicPr>
            <a:picLocks noChangeAspect="1"/>
          </p:cNvPicPr>
          <p:nvPr/>
        </p:nvPicPr>
        <p:blipFill>
          <a:blip r:embed="rId3" cstate="print"/>
          <a:stretch>
            <a:fillRect/>
          </a:stretch>
        </p:blipFill>
        <p:spPr>
          <a:xfrm>
            <a:off x="1000104" y="1643050"/>
            <a:ext cx="3757419" cy="3096000"/>
          </a:xfrm>
          <a:prstGeom prst="rect">
            <a:avLst/>
          </a:prstGeom>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权重学习基本思路</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98"/>
            <a:ext cx="864399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词项权重</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如</a:t>
            </a:r>
            <a:r>
              <a:rPr lang="en-US" altLang="zh-CN" dirty="0" err="1" smtClean="0">
                <a:solidFill>
                  <a:schemeClr val="tx1"/>
                </a:solidFill>
                <a:latin typeface="Times New Roman" pitchFamily="18" charset="0"/>
                <a:ea typeface="黑体" pitchFamily="49" charset="-122"/>
              </a:rPr>
              <a:t>tfidf</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的目标是为了度量词项的重要性</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将一篇文档中所有词项的权重加起来便可以计算文档和查询的相关度，基于该相关度可以对所有文档排序</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rgbClr val="FF0000"/>
                </a:solidFill>
                <a:latin typeface="Times New Roman" pitchFamily="18" charset="0"/>
                <a:ea typeface="黑体" pitchFamily="49" charset="-122"/>
              </a:rPr>
              <a:t>上述过程可以想象成一个文本分类问题</a:t>
            </a:r>
            <a:endParaRPr lang="en-US" dirty="0" smtClean="0">
              <a:solidFill>
                <a:srgbClr val="FF0000"/>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词项权重可以从已判定的训练集合中学习得到</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pP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上述研究方法被归入一类称为机器学习的相关度</a:t>
            </a:r>
            <a:r>
              <a:rPr lang="en-US" altLang="zh-CN" dirty="0" smtClean="0">
                <a:solidFill>
                  <a:schemeClr val="tx1"/>
                </a:solidFill>
                <a:latin typeface="Times New Roman" pitchFamily="18" charset="0"/>
                <a:ea typeface="黑体" pitchFamily="49" charset="-122"/>
              </a:rPr>
              <a:t>(</a:t>
            </a:r>
            <a:r>
              <a:rPr lang="en-US" altLang="zh-CN" b="1" dirty="0" smtClean="0">
                <a:solidFill>
                  <a:schemeClr val="tx1"/>
                </a:solidFill>
                <a:latin typeface="Times New Roman" pitchFamily="18" charset="0"/>
                <a:ea typeface="黑体" pitchFamily="49" charset="-122"/>
                <a:cs typeface="Times New Roman" pitchFamily="18" charset="0"/>
              </a:rPr>
              <a:t>machine learned relevance </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或排序学习</a:t>
            </a:r>
            <a:r>
              <a:rPr lang="en-US" altLang="zh-CN" dirty="0" smtClean="0">
                <a:solidFill>
                  <a:schemeClr val="tx1"/>
                </a:solidFill>
                <a:latin typeface="Times New Roman" pitchFamily="18" charset="0"/>
                <a:ea typeface="黑体" pitchFamily="49" charset="-122"/>
              </a:rPr>
              <a:t>(</a:t>
            </a:r>
            <a:r>
              <a:rPr lang="en-US" altLang="zh-CN" b="1" dirty="0" smtClean="0">
                <a:solidFill>
                  <a:schemeClr val="tx1"/>
                </a:solidFill>
                <a:latin typeface="Times New Roman" pitchFamily="18" charset="0"/>
                <a:ea typeface="黑体" pitchFamily="49" charset="-122"/>
              </a:rPr>
              <a:t>learning to rank</a:t>
            </a:r>
            <a:r>
              <a:rPr lang="en-US" altLang="zh-CN" dirty="0" smtClean="0">
                <a:solidFill>
                  <a:schemeClr val="tx1"/>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8858280" cy="1403350"/>
          </a:xfrm>
          <a:prstGeom prst="rect">
            <a:avLst/>
          </a:prstGeom>
          <a:noFill/>
          <a:ln w="9525">
            <a:noFill/>
            <a:round/>
            <a:headEnd/>
            <a:tailEnd/>
          </a:ln>
        </p:spPr>
        <p:txBody>
          <a:bodyPr anchor="b"/>
          <a:lstStyle/>
          <a:p>
            <a:r>
              <a:rPr lang="en-US" altLang="zh-CN" sz="3600" dirty="0" smtClean="0">
                <a:solidFill>
                  <a:schemeClr val="tx1"/>
                </a:solidFill>
                <a:latin typeface="Times New Roman" pitchFamily="18" charset="0"/>
                <a:ea typeface="黑体" pitchFamily="49" charset="-122"/>
              </a:rPr>
              <a:t>K-</a:t>
            </a:r>
            <a:r>
              <a:rPr lang="zh-CN" altLang="en-US" sz="3600" dirty="0" smtClean="0">
                <a:solidFill>
                  <a:schemeClr val="tx1"/>
                </a:solidFill>
                <a:latin typeface="Times New Roman" pitchFamily="18" charset="0"/>
                <a:ea typeface="黑体" pitchFamily="49" charset="-122"/>
              </a:rPr>
              <a:t>均值聚类算法的初始化</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071546"/>
            <a:ext cx="8505825" cy="478634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种子的随机选择只是</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均值聚类算法的一种初始化方法之一</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随机选择不太鲁棒：可能会获得一个次优的聚类结果</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一些确定初始质心向量的更好办法：</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非随机地采用某些启发式方法来选择种子</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比如，过滤掉一些离群点，或者寻找具有较好文档空间覆盖度的种子集合</a:t>
            </a:r>
            <a:r>
              <a:rPr lang="en-US" altLang="zh-CN" sz="2200"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采用层级聚类算法寻找好的种子</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选择</a:t>
            </a:r>
            <a:r>
              <a:rPr lang="en-US" sz="2200" dirty="0" smtClean="0">
                <a:solidFill>
                  <a:schemeClr val="tx1"/>
                </a:solidFill>
                <a:latin typeface="Times New Roman" pitchFamily="18" charset="0"/>
                <a:ea typeface="黑体" pitchFamily="49" charset="-122"/>
              </a:rPr>
              <a:t> </a:t>
            </a:r>
            <a:r>
              <a:rPr lang="en-US" sz="2200" i="1" dirty="0" err="1" smtClean="0">
                <a:solidFill>
                  <a:schemeClr val="tx1"/>
                </a:solidFill>
                <a:latin typeface="Times New Roman" pitchFamily="18" charset="0"/>
                <a:ea typeface="黑体" pitchFamily="49" charset="-122"/>
              </a:rPr>
              <a:t>i</a:t>
            </a:r>
            <a:r>
              <a:rPr lang="en-US" sz="2200" i="1" dirty="0" smtClean="0">
                <a:solidFill>
                  <a:schemeClr val="tx1"/>
                </a:solidFill>
                <a:latin typeface="Times New Roman" pitchFamily="18" charset="0"/>
                <a:ea typeface="黑体" pitchFamily="49" charset="-122"/>
              </a:rPr>
              <a:t> </a:t>
            </a:r>
            <a:r>
              <a:rPr lang="en-US"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比如</a:t>
            </a:r>
            <a:r>
              <a:rPr lang="en-US" sz="2200" dirty="0" smtClean="0">
                <a:solidFill>
                  <a:schemeClr val="tx1"/>
                </a:solidFill>
                <a:latin typeface="Times New Roman" pitchFamily="18" charset="0"/>
                <a:ea typeface="黑体" pitchFamily="49" charset="-122"/>
              </a:rPr>
              <a:t> </a:t>
            </a:r>
            <a:r>
              <a:rPr lang="en-US" sz="2200" i="1" dirty="0" err="1" smtClean="0">
                <a:solidFill>
                  <a:schemeClr val="tx1"/>
                </a:solidFill>
                <a:latin typeface="Times New Roman" pitchFamily="18" charset="0"/>
                <a:ea typeface="黑体" pitchFamily="49" charset="-122"/>
              </a:rPr>
              <a:t>i</a:t>
            </a:r>
            <a:r>
              <a:rPr lang="en-US" sz="2200" dirty="0" smtClean="0">
                <a:solidFill>
                  <a:schemeClr val="tx1"/>
                </a:solidFill>
                <a:latin typeface="Times New Roman" pitchFamily="18" charset="0"/>
                <a:ea typeface="黑体" pitchFamily="49" charset="-122"/>
              </a:rPr>
              <a:t> = 10) </a:t>
            </a:r>
            <a:r>
              <a:rPr lang="zh-CN" altLang="en-US" sz="2200" dirty="0" smtClean="0">
                <a:solidFill>
                  <a:schemeClr val="tx1"/>
                </a:solidFill>
                <a:latin typeface="Times New Roman" pitchFamily="18" charset="0"/>
                <a:ea typeface="黑体" pitchFamily="49" charset="-122"/>
              </a:rPr>
              <a:t>次不同的随机种子集合，对每次产生的随机种子集合运行</a:t>
            </a:r>
            <a:r>
              <a:rPr lang="en-US" altLang="zh-CN" sz="2200" dirty="0" smtClean="0">
                <a:solidFill>
                  <a:schemeClr val="tx1"/>
                </a:solidFill>
                <a:latin typeface="Times New Roman" pitchFamily="18" charset="0"/>
                <a:ea typeface="黑体" pitchFamily="49" charset="-122"/>
              </a:rPr>
              <a:t>K-</a:t>
            </a:r>
            <a:r>
              <a:rPr lang="zh-CN" altLang="en-US" sz="2200" dirty="0" smtClean="0">
                <a:solidFill>
                  <a:schemeClr val="tx1"/>
                </a:solidFill>
                <a:latin typeface="Times New Roman" pitchFamily="18" charset="0"/>
                <a:ea typeface="黑体" pitchFamily="49" charset="-122"/>
              </a:rPr>
              <a:t>均值聚类算法</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，最后选择具有最小</a:t>
            </a:r>
            <a:r>
              <a:rPr lang="de-DE" sz="2200" dirty="0" smtClean="0">
                <a:solidFill>
                  <a:schemeClr val="tx1"/>
                </a:solidFill>
                <a:latin typeface="Times New Roman" pitchFamily="18" charset="0"/>
                <a:ea typeface="黑体" pitchFamily="49" charset="-122"/>
              </a:rPr>
              <a:t>RSS</a:t>
            </a:r>
            <a:r>
              <a:rPr lang="zh-CN" altLang="en-US" sz="2200" dirty="0" smtClean="0">
                <a:solidFill>
                  <a:schemeClr val="tx1"/>
                </a:solidFill>
                <a:latin typeface="Times New Roman" pitchFamily="18" charset="0"/>
                <a:ea typeface="黑体" pitchFamily="49" charset="-122"/>
              </a:rPr>
              <a:t>值的聚类结果</a:t>
            </a:r>
            <a:endParaRPr lang="de-DE"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8858280" cy="1403350"/>
          </a:xfrm>
          <a:prstGeom prst="rect">
            <a:avLst/>
          </a:prstGeom>
          <a:noFill/>
          <a:ln w="9525">
            <a:noFill/>
            <a:round/>
            <a:headEnd/>
            <a:tailEnd/>
          </a:ln>
        </p:spPr>
        <p:txBody>
          <a:bodyPr anchor="b"/>
          <a:lstStyle/>
          <a:p>
            <a:r>
              <a:rPr lang="en-US" altLang="zh-CN" sz="3600" dirty="0" smtClean="0">
                <a:solidFill>
                  <a:schemeClr val="tx1"/>
                </a:solidFill>
                <a:latin typeface="Times New Roman" pitchFamily="18" charset="0"/>
                <a:ea typeface="黑体" pitchFamily="49" charset="-122"/>
              </a:rPr>
              <a:t>K-</a:t>
            </a:r>
            <a:r>
              <a:rPr lang="zh-CN" altLang="en-US" sz="3600" dirty="0" smtClean="0">
                <a:solidFill>
                  <a:schemeClr val="tx1"/>
                </a:solidFill>
                <a:latin typeface="Times New Roman" pitchFamily="18" charset="0"/>
                <a:ea typeface="黑体" pitchFamily="49" charset="-122"/>
              </a:rPr>
              <a:t>均值聚类算法的时间复杂度</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214422"/>
            <a:ext cx="8505825" cy="4929222"/>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计算两个向量的距离的时间复杂度为</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M</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重分配过程</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KNM</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需要计算</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KN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个文档</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质心的距离</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重计算过程： </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NM</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在计算质心向量时，需要累加簇内的文档向量</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假定迭代次数的上界是</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I</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整体复杂度</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IKNM</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线性</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但是，上述分析并没有考虑到实际中的最坏情况</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在一些非正常的情况下，复杂度可能会比线性更糟</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smtClean="0"/>
              <a:t>提纲</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72</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pitchFamily="34"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endParaRPr lang="en-US" altLang="zh-CN"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聚类介绍</a:t>
            </a:r>
            <a:endParaRPr lang="en-US" altLang="zh-CN"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聚类在</a:t>
            </a:r>
            <a:r>
              <a:rPr lang="en-US" altLang="zh-CN" sz="3000" dirty="0" smtClean="0">
                <a:solidFill>
                  <a:srgbClr val="BDD3E9"/>
                </a:solidFill>
                <a:latin typeface="Times New Roman" pitchFamily="18" charset="0"/>
                <a:ea typeface="黑体" pitchFamily="49" charset="-122"/>
              </a:rPr>
              <a:t>IR</a:t>
            </a:r>
            <a:r>
              <a:rPr lang="zh-CN" altLang="en-US" sz="3000" dirty="0" smtClean="0">
                <a:solidFill>
                  <a:srgbClr val="BDD3E9"/>
                </a:solidFill>
                <a:latin typeface="Times New Roman" pitchFamily="18" charset="0"/>
                <a:ea typeface="黑体" pitchFamily="49" charset="-122"/>
              </a:rPr>
              <a:t>中的应用</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000" dirty="0" smtClean="0">
                <a:solidFill>
                  <a:srgbClr val="BDD3E9"/>
                </a:solidFill>
                <a:latin typeface="Times New Roman" pitchFamily="18" charset="0"/>
                <a:ea typeface="黑体" pitchFamily="49" charset="-122"/>
              </a:rPr>
              <a:t>K-</a:t>
            </a:r>
            <a:r>
              <a:rPr lang="zh-CN" altLang="en-US" sz="3000" dirty="0" smtClean="0">
                <a:solidFill>
                  <a:srgbClr val="BDD3E9"/>
                </a:solidFill>
                <a:latin typeface="Times New Roman" pitchFamily="18" charset="0"/>
                <a:ea typeface="黑体" pitchFamily="49" charset="-122"/>
              </a:rPr>
              <a:t>均值聚类算法</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聚类评价</a:t>
            </a:r>
            <a:endParaRPr lang="en-US" alt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簇个数确定</a:t>
            </a: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200" dirty="0" smtClean="0">
                <a:solidFill>
                  <a:schemeClr val="tx1"/>
                </a:solidFill>
                <a:latin typeface="Times New Roman" pitchFamily="18" charset="0"/>
                <a:ea typeface="黑体" pitchFamily="49" charset="-122"/>
              </a:rPr>
              <a:t>怎样判断聚类结果的好坏</a:t>
            </a:r>
            <a:r>
              <a:rPr lang="en-US" sz="3200" dirty="0" smtClean="0">
                <a:solidFill>
                  <a:schemeClr val="tx1"/>
                </a:solidFill>
                <a:latin typeface="Times New Roman" pitchFamily="18" charset="0"/>
                <a:ea typeface="黑体" pitchFamily="49" charset="-122"/>
              </a:rPr>
              <a:t>?</a:t>
            </a:r>
          </a:p>
        </p:txBody>
      </p:sp>
      <p:sp>
        <p:nvSpPr>
          <p:cNvPr id="84996" name="Text Box 3"/>
          <p:cNvSpPr txBox="1">
            <a:spLocks noChangeArrowheads="1"/>
          </p:cNvSpPr>
          <p:nvPr/>
        </p:nvSpPr>
        <p:spPr bwMode="auto">
          <a:xfrm>
            <a:off x="281017" y="1357298"/>
            <a:ext cx="8505825" cy="4929222"/>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内部准则</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Internal criteria)</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一个内部准则的例子：</a:t>
            </a:r>
            <a:r>
              <a:rPr lang="en-US" sz="2200" dirty="0" smtClean="0">
                <a:solidFill>
                  <a:schemeClr val="tx1"/>
                </a:solidFill>
                <a:latin typeface="Times New Roman" pitchFamily="18" charset="0"/>
                <a:ea typeface="黑体" pitchFamily="49" charset="-122"/>
              </a:rPr>
              <a:t> </a:t>
            </a:r>
            <a:r>
              <a:rPr lang="en-US" altLang="zh-CN" sz="2200" dirty="0" smtClean="0">
                <a:solidFill>
                  <a:schemeClr val="tx1"/>
                </a:solidFill>
                <a:latin typeface="Times New Roman" pitchFamily="18" charset="0"/>
                <a:ea typeface="黑体" pitchFamily="49" charset="-122"/>
              </a:rPr>
              <a:t>K-</a:t>
            </a:r>
            <a:r>
              <a:rPr lang="zh-CN" altLang="en-US" sz="2200" dirty="0" smtClean="0">
                <a:solidFill>
                  <a:schemeClr val="tx1"/>
                </a:solidFill>
                <a:latin typeface="Times New Roman" pitchFamily="18" charset="0"/>
                <a:ea typeface="黑体" pitchFamily="49" charset="-122"/>
              </a:rPr>
              <a:t>均值聚类算法的</a:t>
            </a:r>
            <a:r>
              <a:rPr lang="en-US" altLang="zh-CN" sz="2200" dirty="0" smtClean="0">
                <a:solidFill>
                  <a:schemeClr val="tx1"/>
                </a:solidFill>
                <a:latin typeface="Times New Roman" pitchFamily="18" charset="0"/>
                <a:ea typeface="黑体" pitchFamily="49" charset="-122"/>
              </a:rPr>
              <a:t>RSS</a:t>
            </a:r>
            <a:r>
              <a:rPr lang="zh-CN" altLang="en-US" sz="2200" dirty="0" smtClean="0">
                <a:solidFill>
                  <a:schemeClr val="tx1"/>
                </a:solidFill>
                <a:latin typeface="Times New Roman" pitchFamily="18" charset="0"/>
                <a:ea typeface="黑体" pitchFamily="49" charset="-122"/>
              </a:rPr>
              <a:t>值</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但是内部准则往往不能评价聚类在应用中的实际效用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替代方法：外部准则</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External criteria)</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按照用户定义的分类结果来评价，即对一个分好类的数据集进行聚类，将聚类结果和事先的类别情况进行比照，得到最后的评价结果</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外部准则</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92922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基于已有标注的标准数据集</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如</a:t>
            </a:r>
            <a:r>
              <a:rPr lang="en-US" altLang="zh-CN" dirty="0" smtClean="0">
                <a:solidFill>
                  <a:schemeClr val="tx1"/>
                </a:solidFill>
                <a:latin typeface="Times New Roman" pitchFamily="18" charset="0"/>
                <a:ea typeface="黑体" pitchFamily="49" charset="-122"/>
              </a:rPr>
              <a:t>Reuters</a:t>
            </a:r>
            <a:r>
              <a:rPr lang="zh-CN" altLang="en-US" dirty="0" smtClean="0">
                <a:solidFill>
                  <a:schemeClr val="tx1"/>
                </a:solidFill>
                <a:latin typeface="Times New Roman" pitchFamily="18" charset="0"/>
                <a:ea typeface="黑体" pitchFamily="49" charset="-122"/>
              </a:rPr>
              <a:t>语料库</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来进行聚类评价</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目标：聚类结果和给定分类结果一致</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当然，聚类中我们并不知道最后每个簇的标签，而只是关注如何将文档分到不同的组中</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一个评价指标：纯度</a:t>
            </a:r>
            <a:r>
              <a:rPr lang="en-US" altLang="zh-CN" dirty="0" smtClean="0">
                <a:solidFill>
                  <a:schemeClr val="tx1"/>
                </a:solidFill>
                <a:latin typeface="Times New Roman" pitchFamily="18" charset="0"/>
                <a:ea typeface="黑体" pitchFamily="49" charset="-122"/>
              </a:rPr>
              <a:t>(</a:t>
            </a:r>
            <a:r>
              <a:rPr lang="de-DE" dirty="0" smtClean="0">
                <a:solidFill>
                  <a:srgbClr val="0070C0"/>
                </a:solidFill>
                <a:latin typeface="Times New Roman" pitchFamily="18" charset="0"/>
                <a:ea typeface="黑体" pitchFamily="49" charset="-122"/>
              </a:rPr>
              <a:t>purity)</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外部准则</a:t>
            </a: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纯度</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929222"/>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l-GR" dirty="0" smtClean="0">
                <a:solidFill>
                  <a:schemeClr val="tx1"/>
                </a:solidFill>
                <a:latin typeface="Times New Roman" pitchFamily="18" charset="0"/>
                <a:ea typeface="黑体" pitchFamily="49" charset="-122"/>
                <a:cs typeface="Times New Roman" pitchFamily="18" charset="0"/>
              </a:rPr>
              <a:t>Ω</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ω</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ω</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 . , </a:t>
            </a:r>
            <a:r>
              <a:rPr lang="en-US" i="1" dirty="0" err="1" smtClean="0">
                <a:solidFill>
                  <a:schemeClr val="tx1"/>
                </a:solidFill>
                <a:latin typeface="Times New Roman" pitchFamily="18" charset="0"/>
                <a:ea typeface="黑体" pitchFamily="49" charset="-122"/>
              </a:rPr>
              <a:t>ω</a:t>
            </a:r>
            <a:r>
              <a:rPr lang="en-US" i="1" baseline="-25000" dirty="0" err="1" smtClean="0">
                <a:solidFill>
                  <a:schemeClr val="tx1"/>
                </a:solidFill>
                <a:latin typeface="Times New Roman" pitchFamily="18" charset="0"/>
                <a:ea typeface="黑体" pitchFamily="49" charset="-122"/>
              </a:rPr>
              <a:t>K</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是簇的集合</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i="1" dirty="0" smtClean="0">
                <a:solidFill>
                  <a:schemeClr val="tx1"/>
                </a:solidFill>
                <a:latin typeface="Times New Roman" pitchFamily="18" charset="0"/>
                <a:ea typeface="黑体" pitchFamily="49" charset="-122"/>
              </a:rPr>
              <a:t>C</a:t>
            </a: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c</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c</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 . , </a:t>
            </a:r>
            <a:r>
              <a:rPr lang="en-US" i="1" dirty="0" err="1" smtClean="0">
                <a:solidFill>
                  <a:schemeClr val="tx1"/>
                </a:solidFill>
                <a:latin typeface="Times New Roman" pitchFamily="18" charset="0"/>
                <a:ea typeface="黑体" pitchFamily="49" charset="-122"/>
              </a:rPr>
              <a:t>c</a:t>
            </a:r>
            <a:r>
              <a:rPr lang="en-US"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是类别的集合</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对每个簇</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ω</a:t>
            </a:r>
            <a:r>
              <a:rPr lang="en-US" i="1" baseline="-25000" dirty="0" err="1" smtClean="0">
                <a:solidFill>
                  <a:schemeClr val="tx1"/>
                </a:solidFill>
                <a:latin typeface="Times New Roman" pitchFamily="18" charset="0"/>
                <a:ea typeface="黑体" pitchFamily="49" charset="-122"/>
              </a:rPr>
              <a:t>k</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找到一个类别</a:t>
            </a:r>
            <a:r>
              <a:rPr lang="en-US" i="1" dirty="0" err="1" smtClean="0">
                <a:solidFill>
                  <a:schemeClr val="tx1"/>
                </a:solidFill>
                <a:latin typeface="Times New Roman" pitchFamily="18" charset="0"/>
                <a:ea typeface="黑体" pitchFamily="49" charset="-122"/>
              </a:rPr>
              <a:t>c</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，该类别包含</a:t>
            </a:r>
            <a:r>
              <a:rPr lang="en-US" altLang="zh-CN" i="1" dirty="0" err="1" smtClean="0">
                <a:solidFill>
                  <a:schemeClr val="tx1"/>
                </a:solidFill>
                <a:latin typeface="Times New Roman" pitchFamily="18" charset="0"/>
                <a:ea typeface="黑体" pitchFamily="49" charset="-122"/>
              </a:rPr>
              <a:t>ω</a:t>
            </a:r>
            <a:r>
              <a:rPr lang="en-US" altLang="zh-CN" i="1" baseline="-25000" dirty="0" err="1"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中的元素最多，为</a:t>
            </a:r>
            <a:r>
              <a:rPr lang="en-US" i="1" dirty="0" err="1" smtClean="0">
                <a:solidFill>
                  <a:schemeClr val="tx1"/>
                </a:solidFill>
                <a:latin typeface="Times New Roman" pitchFamily="18" charset="0"/>
                <a:ea typeface="黑体" pitchFamily="49" charset="-122"/>
              </a:rPr>
              <a:t>n</a:t>
            </a:r>
            <a:r>
              <a:rPr lang="en-US" i="1" baseline="-25000" dirty="0" err="1" smtClean="0">
                <a:solidFill>
                  <a:schemeClr val="tx1"/>
                </a:solidFill>
                <a:latin typeface="Times New Roman" pitchFamily="18" charset="0"/>
                <a:ea typeface="黑体" pitchFamily="49" charset="-122"/>
              </a:rPr>
              <a:t>kj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个，也就是说</a:t>
            </a:r>
            <a:r>
              <a:rPr lang="en-US" altLang="zh-CN" i="1" dirty="0" err="1" smtClean="0">
                <a:solidFill>
                  <a:schemeClr val="tx1"/>
                </a:solidFill>
                <a:latin typeface="Times New Roman" pitchFamily="18" charset="0"/>
                <a:ea typeface="黑体" pitchFamily="49" charset="-122"/>
              </a:rPr>
              <a:t>ω</a:t>
            </a:r>
            <a:r>
              <a:rPr lang="en-US" altLang="zh-CN" i="1" baseline="-25000" dirty="0" err="1"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的元素最多分布在</a:t>
            </a:r>
            <a:r>
              <a:rPr lang="en-US" altLang="zh-CN" i="1" dirty="0" err="1" smtClean="0">
                <a:solidFill>
                  <a:schemeClr val="tx1"/>
                </a:solidFill>
                <a:latin typeface="Times New Roman" pitchFamily="18" charset="0"/>
                <a:ea typeface="黑体" pitchFamily="49" charset="-122"/>
              </a:rPr>
              <a:t>c</a:t>
            </a:r>
            <a:r>
              <a:rPr lang="en-US" altLang="zh-CN" i="1" baseline="-25000" dirty="0" err="1" smtClean="0">
                <a:solidFill>
                  <a:schemeClr val="tx1"/>
                </a:solidFill>
                <a:latin typeface="Times New Roman" pitchFamily="18" charset="0"/>
                <a:ea typeface="黑体" pitchFamily="49" charset="-122"/>
              </a:rPr>
              <a:t>j</a:t>
            </a:r>
            <a:r>
              <a:rPr lang="zh-CN" altLang="en-US" dirty="0" smtClean="0">
                <a:solidFill>
                  <a:schemeClr val="tx1"/>
                </a:solidFill>
                <a:latin typeface="Times New Roman" pitchFamily="18" charset="0"/>
                <a:ea typeface="黑体" pitchFamily="49" charset="-122"/>
              </a:rPr>
              <a:t>中</a:t>
            </a:r>
            <a:endParaRPr lang="en-US" i="1" baseline="-250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将所有</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n</a:t>
            </a:r>
            <a:r>
              <a:rPr lang="en-US" i="1" baseline="-25000" dirty="0" err="1" smtClean="0">
                <a:solidFill>
                  <a:schemeClr val="tx1"/>
                </a:solidFill>
                <a:latin typeface="Times New Roman" pitchFamily="18" charset="0"/>
                <a:ea typeface="黑体" pitchFamily="49" charset="-122"/>
              </a:rPr>
              <a:t>kj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求和，然后除以所有的文档数目</a:t>
            </a:r>
            <a:endParaRPr lang="en-US" dirty="0" smtClean="0">
              <a:solidFill>
                <a:schemeClr val="tx1"/>
              </a:solidFill>
              <a:latin typeface="Times New Roman" pitchFamily="18" charset="0"/>
              <a:ea typeface="黑体" pitchFamily="49" charset="-122"/>
            </a:endParaRPr>
          </a:p>
          <a:p>
            <a:pPr lvl="1">
              <a:spcBef>
                <a:spcPts val="700"/>
              </a:spcBef>
              <a:buClr>
                <a:srgbClr val="336699"/>
              </a:buCl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74.png"/>
          <p:cNvPicPr>
            <a:picLocks noChangeAspect="1"/>
          </p:cNvPicPr>
          <p:nvPr/>
        </p:nvPicPr>
        <p:blipFill>
          <a:blip r:embed="rId3" cstate="print"/>
          <a:stretch>
            <a:fillRect/>
          </a:stretch>
        </p:blipFill>
        <p:spPr>
          <a:xfrm>
            <a:off x="1714481" y="2643182"/>
            <a:ext cx="4557917" cy="936000"/>
          </a:xfrm>
          <a:prstGeom prst="rect">
            <a:avLst/>
          </a:prstGeom>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纯度计算的例子</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929222"/>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pPr>
            <a:endParaRPr lang="en-US"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为计算纯度</a:t>
            </a:r>
            <a:endParaRPr lang="en-US" altLang="zh-CN" dirty="0" smtClean="0">
              <a:solidFill>
                <a:schemeClr val="tx1"/>
              </a:solidFill>
              <a:latin typeface="Times New Roman" pitchFamily="18" charset="0"/>
              <a:ea typeface="黑体" pitchFamily="49" charset="-122"/>
            </a:endParaRPr>
          </a:p>
          <a:p>
            <a:r>
              <a:rPr lang="en-US" altLang="zh-CN" dirty="0" smtClean="0">
                <a:solidFill>
                  <a:schemeClr val="tx1"/>
                </a:solidFill>
                <a:latin typeface="Times New Roman" pitchFamily="18" charset="0"/>
                <a:ea typeface="黑体" pitchFamily="49" charset="-122"/>
              </a:rPr>
              <a:t>  </a:t>
            </a:r>
            <a:r>
              <a:rPr lang="de-DE" altLang="zh-CN" dirty="0" smtClean="0">
                <a:solidFill>
                  <a:schemeClr val="tx1"/>
                </a:solidFill>
                <a:latin typeface="Times New Roman" pitchFamily="18" charset="0"/>
                <a:ea typeface="黑体" pitchFamily="49" charset="-122"/>
              </a:rPr>
              <a:t>max</a:t>
            </a:r>
            <a:r>
              <a:rPr lang="de-DE" altLang="zh-CN" baseline="-25000" dirty="0" smtClean="0">
                <a:solidFill>
                  <a:schemeClr val="tx1"/>
                </a:solidFill>
                <a:latin typeface="Times New Roman" pitchFamily="18" charset="0"/>
                <a:ea typeface="黑体" pitchFamily="49" charset="-122"/>
              </a:rPr>
              <a:t>j </a:t>
            </a:r>
            <a:r>
              <a:rPr lang="de-DE" altLang="zh-CN" dirty="0" smtClean="0">
                <a:solidFill>
                  <a:schemeClr val="tx1"/>
                </a:solidFill>
                <a:latin typeface="Times New Roman" pitchFamily="18" charset="0"/>
                <a:ea typeface="黑体" pitchFamily="49" charset="-122"/>
              </a:rPr>
              <a:t>|</a:t>
            </a:r>
            <a:r>
              <a:rPr lang="el-GR" altLang="zh-CN" i="1" dirty="0" smtClean="0">
                <a:solidFill>
                  <a:schemeClr val="tx1"/>
                </a:solidFill>
                <a:latin typeface="Times New Roman" pitchFamily="18" charset="0"/>
                <a:ea typeface="黑体" pitchFamily="49" charset="-122"/>
                <a:cs typeface="Times New Roman" pitchFamily="18" charset="0"/>
              </a:rPr>
              <a:t>ω</a:t>
            </a:r>
            <a:r>
              <a:rPr lang="el-GR" altLang="zh-CN" baseline="-25000" dirty="0" smtClean="0">
                <a:solidFill>
                  <a:schemeClr val="tx1"/>
                </a:solidFill>
                <a:latin typeface="Times New Roman" pitchFamily="18" charset="0"/>
                <a:ea typeface="黑体" pitchFamily="49" charset="-122"/>
                <a:cs typeface="Times New Roman" pitchFamily="18" charset="0"/>
              </a:rPr>
              <a:t>1</a:t>
            </a:r>
            <a:r>
              <a:rPr lang="el-GR" altLang="zh-CN" dirty="0" smtClean="0">
                <a:solidFill>
                  <a:schemeClr val="tx1"/>
                </a:solidFill>
                <a:latin typeface="Times New Roman" pitchFamily="18" charset="0"/>
                <a:ea typeface="黑体" pitchFamily="49" charset="-122"/>
                <a:cs typeface="Times New Roman" pitchFamily="18" charset="0"/>
              </a:rPr>
              <a:t> ∩ </a:t>
            </a:r>
            <a:r>
              <a:rPr lang="de-DE" altLang="zh-CN" i="1" dirty="0" smtClean="0">
                <a:solidFill>
                  <a:schemeClr val="tx1"/>
                </a:solidFill>
                <a:latin typeface="Times New Roman" pitchFamily="18" charset="0"/>
                <a:ea typeface="黑体" pitchFamily="49" charset="-122"/>
                <a:cs typeface="Times New Roman" pitchFamily="18" charset="0"/>
              </a:rPr>
              <a:t>c</a:t>
            </a:r>
            <a:r>
              <a:rPr lang="de-DE" altLang="zh-CN" i="1" baseline="-25000" dirty="0" smtClean="0">
                <a:solidFill>
                  <a:schemeClr val="tx1"/>
                </a:solidFill>
                <a:latin typeface="Times New Roman" pitchFamily="18" charset="0"/>
                <a:ea typeface="黑体" pitchFamily="49" charset="-122"/>
                <a:cs typeface="Times New Roman" pitchFamily="18" charset="0"/>
              </a:rPr>
              <a:t>j</a:t>
            </a:r>
            <a:r>
              <a:rPr lang="de-DE" altLang="zh-CN" i="1" dirty="0" smtClean="0">
                <a:solidFill>
                  <a:schemeClr val="tx1"/>
                </a:solidFill>
                <a:latin typeface="Times New Roman" pitchFamily="18" charset="0"/>
                <a:ea typeface="黑体" pitchFamily="49" charset="-122"/>
                <a:cs typeface="Times New Roman" pitchFamily="18" charset="0"/>
              </a:rPr>
              <a:t> </a:t>
            </a:r>
            <a:r>
              <a:rPr lang="de-DE" altLang="zh-CN"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 5   (class x, cluster 1);</a:t>
            </a:r>
          </a:p>
          <a:p>
            <a:r>
              <a:rPr lang="de-DE" dirty="0" smtClean="0">
                <a:solidFill>
                  <a:schemeClr val="tx1"/>
                </a:solidFill>
                <a:latin typeface="Times New Roman" pitchFamily="18" charset="0"/>
                <a:ea typeface="黑体" pitchFamily="49" charset="-122"/>
              </a:rPr>
              <a:t>  max</a:t>
            </a:r>
            <a:r>
              <a:rPr lang="de-DE" baseline="-25000" dirty="0" smtClean="0">
                <a:solidFill>
                  <a:schemeClr val="tx1"/>
                </a:solidFill>
                <a:latin typeface="Times New Roman" pitchFamily="18" charset="0"/>
                <a:ea typeface="黑体" pitchFamily="49" charset="-122"/>
              </a:rPr>
              <a:t>j</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ω</a:t>
            </a:r>
            <a:r>
              <a:rPr lang="el-GR" baseline="-25000" dirty="0" smtClean="0">
                <a:solidFill>
                  <a:schemeClr val="tx1"/>
                </a:solidFill>
                <a:latin typeface="Times New Roman" pitchFamily="18" charset="0"/>
                <a:ea typeface="黑体" pitchFamily="49" charset="-122"/>
              </a:rPr>
              <a:t>2 </a:t>
            </a:r>
            <a:r>
              <a:rPr lang="el-GR" dirty="0" smtClean="0">
                <a:solidFill>
                  <a:schemeClr val="tx1"/>
                </a:solidFill>
                <a:latin typeface="Times New Roman" pitchFamily="18" charset="0"/>
                <a:ea typeface="黑体" pitchFamily="49" charset="-122"/>
              </a:rPr>
              <a:t>∩ </a:t>
            </a:r>
            <a:r>
              <a:rPr lang="de-DE" i="1" dirty="0" err="1" smtClean="0">
                <a:solidFill>
                  <a:schemeClr val="tx1"/>
                </a:solidFill>
                <a:latin typeface="Times New Roman" pitchFamily="18" charset="0"/>
                <a:ea typeface="黑体" pitchFamily="49" charset="-122"/>
              </a:rPr>
              <a:t>c</a:t>
            </a:r>
            <a:r>
              <a:rPr lang="de-DE" i="1" baseline="-25000" dirty="0" err="1" smtClean="0">
                <a:solidFill>
                  <a:schemeClr val="tx1"/>
                </a:solidFill>
                <a:latin typeface="Times New Roman" pitchFamily="18" charset="0"/>
                <a:ea typeface="黑体" pitchFamily="49" charset="-122"/>
              </a:rPr>
              <a:t>j</a:t>
            </a:r>
            <a:r>
              <a:rPr lang="de-DE" dirty="0" smtClean="0">
                <a:solidFill>
                  <a:schemeClr val="tx1"/>
                </a:solidFill>
                <a:latin typeface="Times New Roman" pitchFamily="18" charset="0"/>
                <a:ea typeface="黑体" pitchFamily="49" charset="-122"/>
              </a:rPr>
              <a:t> | </a:t>
            </a:r>
            <a:r>
              <a:rPr lang="en-US" dirty="0" smtClean="0">
                <a:solidFill>
                  <a:schemeClr val="tx1"/>
                </a:solidFill>
                <a:latin typeface="Times New Roman" pitchFamily="18" charset="0"/>
                <a:ea typeface="黑体" pitchFamily="49" charset="-122"/>
              </a:rPr>
              <a:t>(class o, cluster 2); </a:t>
            </a:r>
          </a:p>
          <a:p>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max</a:t>
            </a:r>
            <a:r>
              <a:rPr lang="en-US"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ω</a:t>
            </a:r>
            <a:r>
              <a:rPr lang="en-US" baseline="-25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 ∩ </a:t>
            </a:r>
            <a:r>
              <a:rPr lang="en-US" i="1" dirty="0" err="1" smtClean="0">
                <a:solidFill>
                  <a:schemeClr val="tx1"/>
                </a:solidFill>
                <a:latin typeface="Times New Roman" pitchFamily="18" charset="0"/>
                <a:ea typeface="黑体" pitchFamily="49" charset="-122"/>
              </a:rPr>
              <a:t>c</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 </a:t>
            </a:r>
            <a:r>
              <a:rPr lang="en-US" altLang="zh-CN" dirty="0" smtClean="0">
                <a:solidFill>
                  <a:schemeClr val="tx1"/>
                </a:solidFill>
                <a:latin typeface="Times New Roman" pitchFamily="18" charset="0"/>
                <a:ea typeface="黑体" pitchFamily="49" charset="-122"/>
              </a:rPr>
              <a:t>= 3</a:t>
            </a:r>
            <a:r>
              <a:rPr lang="en-US" dirty="0" smtClean="0">
                <a:solidFill>
                  <a:schemeClr val="tx1"/>
                </a:solidFill>
                <a:latin typeface="Times New Roman" pitchFamily="18" charset="0"/>
                <a:ea typeface="黑体" pitchFamily="49" charset="-122"/>
              </a:rPr>
              <a:t> (class ⋄, cluster 3)</a:t>
            </a:r>
          </a:p>
          <a:p>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纯度为  </a:t>
            </a:r>
            <a:r>
              <a:rPr lang="en-US" dirty="0" smtClean="0">
                <a:solidFill>
                  <a:schemeClr val="tx1"/>
                </a:solidFill>
                <a:latin typeface="Times New Roman" pitchFamily="18" charset="0"/>
                <a:ea typeface="黑体" pitchFamily="49" charset="-122"/>
              </a:rPr>
              <a:t> (1/17) × (5 + 4 + 3) ≈ 0.71.</a:t>
            </a:r>
          </a:p>
          <a:p>
            <a:pPr lvl="1">
              <a:spcBef>
                <a:spcPts val="700"/>
              </a:spcBef>
              <a:buClr>
                <a:srgbClr val="336699"/>
              </a:buCl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10" name="Slide Number Placeholder 9"/>
          <p:cNvSpPr>
            <a:spLocks noGrp="1"/>
          </p:cNvSpPr>
          <p:nvPr>
            <p:ph type="sldNum" sz="quarter" idx="12"/>
          </p:nvPr>
        </p:nvSpPr>
        <p:spPr/>
        <p:txBody>
          <a:bodyPr/>
          <a:lstStyle/>
          <a:p>
            <a:pPr>
              <a:defRPr/>
            </a:pPr>
            <a:fld id="{74BF2C0F-05D6-4882-A325-BE394602789D}" type="slidenum">
              <a:rPr lang="en-US" smtClean="0"/>
              <a:pPr>
                <a:defRPr/>
              </a:pPr>
              <a:t>76</a:t>
            </a:fld>
            <a:endParaRPr lang="en-US"/>
          </a:p>
        </p:txBody>
      </p:sp>
      <p:pic>
        <p:nvPicPr>
          <p:cNvPr id="8" name="Picture 7" descr="1675n.png"/>
          <p:cNvPicPr>
            <a:picLocks noChangeAspect="1"/>
          </p:cNvPicPr>
          <p:nvPr/>
        </p:nvPicPr>
        <p:blipFill>
          <a:blip r:embed="rId3" cstate="print"/>
          <a:stretch>
            <a:fillRect/>
          </a:stretch>
        </p:blipFill>
        <p:spPr>
          <a:xfrm>
            <a:off x="1714480" y="2071678"/>
            <a:ext cx="5535964" cy="212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兰迪指数</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Rand index)</a:t>
            </a:r>
          </a:p>
        </p:txBody>
      </p:sp>
      <p:sp>
        <p:nvSpPr>
          <p:cNvPr id="84996" name="Text Box 3"/>
          <p:cNvSpPr txBox="1">
            <a:spLocks noChangeArrowheads="1"/>
          </p:cNvSpPr>
          <p:nvPr/>
        </p:nvSpPr>
        <p:spPr bwMode="auto">
          <a:xfrm>
            <a:off x="281017" y="1643050"/>
            <a:ext cx="8505825" cy="4929222"/>
          </a:xfrm>
          <a:prstGeom prst="rect">
            <a:avLst/>
          </a:prstGeom>
          <a:noFill/>
          <a:ln w="9525">
            <a:noFill/>
            <a:round/>
            <a:headEnd/>
            <a:tailEnd/>
          </a:ln>
        </p:spPr>
        <p:txBody>
          <a:bodyPr/>
          <a:lstStyle/>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定义</a:t>
            </a:r>
            <a:r>
              <a:rPr lang="de-DE" dirty="0" smtClean="0">
                <a:solidFill>
                  <a:schemeClr val="tx1"/>
                </a:solidFill>
                <a:latin typeface="Times New Roman" pitchFamily="18" charset="0"/>
                <a:ea typeface="黑体" pitchFamily="49" charset="-122"/>
              </a:rPr>
              <a:t>:</a:t>
            </a:r>
          </a:p>
          <a:p>
            <a:pPr lvl="1">
              <a:buClr>
                <a:srgbClr val="336699"/>
              </a:buClr>
            </a:pPr>
            <a:r>
              <a:rPr lang="de-DE" dirty="0" smtClean="0">
                <a:solidFill>
                  <a:schemeClr val="tx1"/>
                </a:solidFill>
                <a:latin typeface="Times New Roman" pitchFamily="18" charset="0"/>
                <a:ea typeface="黑体" pitchFamily="49" charset="-122"/>
              </a:rPr>
              <a:t> </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考虑所有两个文档之间</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文档对</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的关系，可以得到</a:t>
            </a:r>
            <a:r>
              <a:rPr lang="en-US" dirty="0" smtClean="0">
                <a:solidFill>
                  <a:schemeClr val="tx1"/>
                </a:solidFill>
                <a:latin typeface="Times New Roman" pitchFamily="18" charset="0"/>
                <a:ea typeface="黑体" pitchFamily="49" charset="-122"/>
              </a:rPr>
              <a:t> 2x2 </a:t>
            </a:r>
            <a:r>
              <a:rPr lang="zh-CN" altLang="en-US" dirty="0" smtClean="0">
                <a:solidFill>
                  <a:schemeClr val="tx1"/>
                </a:solidFill>
                <a:latin typeface="Times New Roman" pitchFamily="18" charset="0"/>
                <a:ea typeface="黑体" pitchFamily="49" charset="-122"/>
              </a:rPr>
              <a:t>的列联表：</a:t>
            </a:r>
            <a:endParaRPr lang="en-US" dirty="0" smtClean="0">
              <a:solidFill>
                <a:srgbClr val="0070C0"/>
              </a:solidFill>
              <a:latin typeface="Times New Roman" pitchFamily="18" charset="0"/>
              <a:ea typeface="黑体" pitchFamily="49" charset="-122"/>
            </a:endParaRPr>
          </a:p>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总的文档对数目为</a:t>
            </a:r>
            <a:r>
              <a:rPr lang="en-US" dirty="0" smtClean="0">
                <a:solidFill>
                  <a:schemeClr val="tx1"/>
                </a:solidFill>
                <a:latin typeface="Times New Roman" pitchFamily="18" charset="0"/>
                <a:ea typeface="黑体" pitchFamily="49" charset="-122"/>
              </a:rPr>
              <a:t>TP+FN+FP+TN</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a:t>
            </a:r>
            <a:r>
              <a:rPr lang="en-US" altLang="zh-CN" dirty="0" smtClean="0">
                <a:solidFill>
                  <a:schemeClr val="tx1"/>
                </a:solidFill>
                <a:latin typeface="Times New Roman" pitchFamily="18" charset="0"/>
                <a:ea typeface="黑体" pitchFamily="49" charset="-122"/>
              </a:rPr>
              <a:t>N</a:t>
            </a:r>
            <a:r>
              <a:rPr lang="zh-CN" altLang="en-US" dirty="0" smtClean="0">
                <a:solidFill>
                  <a:schemeClr val="tx1"/>
                </a:solidFill>
                <a:latin typeface="Times New Roman" pitchFamily="18" charset="0"/>
                <a:ea typeface="黑体" pitchFamily="49" charset="-122"/>
              </a:rPr>
              <a:t>篇文档，总共有     个文档对</a:t>
            </a: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例子</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上例中，</a:t>
            </a:r>
            <a:r>
              <a:rPr lang="de-DE"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 136 </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每个文档对要么为</a:t>
            </a:r>
            <a:r>
              <a:rPr lang="en-US" dirty="0" smtClean="0">
                <a:solidFill>
                  <a:schemeClr val="tx1"/>
                </a:solidFill>
                <a:latin typeface="Times New Roman" pitchFamily="18" charset="0"/>
                <a:ea typeface="黑体" pitchFamily="49" charset="-122"/>
              </a:rPr>
              <a:t>positive</a:t>
            </a:r>
            <a:r>
              <a:rPr lang="zh-CN" altLang="en-US" dirty="0" smtClean="0">
                <a:solidFill>
                  <a:schemeClr val="tx1"/>
                </a:solidFill>
                <a:latin typeface="Times New Roman" pitchFamily="18" charset="0"/>
                <a:ea typeface="黑体" pitchFamily="49" charset="-122"/>
              </a:rPr>
              <a:t>或</a:t>
            </a:r>
            <a:r>
              <a:rPr lang="en-US" dirty="0" smtClean="0">
                <a:solidFill>
                  <a:schemeClr val="tx1"/>
                </a:solidFill>
                <a:latin typeface="Times New Roman" pitchFamily="18" charset="0"/>
                <a:ea typeface="黑体" pitchFamily="49" charset="-122"/>
              </a:rPr>
              <a:t>negative (</a:t>
            </a:r>
            <a:r>
              <a:rPr lang="zh-CN" altLang="en-US" dirty="0" smtClean="0">
                <a:solidFill>
                  <a:schemeClr val="tx1"/>
                </a:solidFill>
                <a:latin typeface="Times New Roman" pitchFamily="18" charset="0"/>
                <a:ea typeface="黑体" pitchFamily="49" charset="-122"/>
              </a:rPr>
              <a:t>聚类算法要么将这两个文档放在同一簇中，要么放在不同簇中</a:t>
            </a:r>
            <a:r>
              <a:rPr lang="en-US" dirty="0" smtClean="0">
                <a:solidFill>
                  <a:schemeClr val="tx1"/>
                </a:solidFill>
                <a:latin typeface="Times New Roman" pitchFamily="18" charset="0"/>
                <a:ea typeface="黑体" pitchFamily="49" charset="-122"/>
              </a:rPr>
              <a:t>) . . .</a:t>
            </a:r>
          </a:p>
          <a:p>
            <a:pPr lvl="1">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聚类结果要么</a:t>
            </a:r>
            <a:r>
              <a:rPr lang="en-US" dirty="0" smtClean="0">
                <a:solidFill>
                  <a:schemeClr val="tx1"/>
                </a:solidFill>
                <a:latin typeface="Times New Roman" pitchFamily="18" charset="0"/>
                <a:ea typeface="黑体" pitchFamily="49" charset="-122"/>
              </a:rPr>
              <a:t> “true” (correct) </a:t>
            </a:r>
            <a:r>
              <a:rPr lang="zh-CN" altLang="en-US" dirty="0" smtClean="0">
                <a:solidFill>
                  <a:schemeClr val="tx1"/>
                </a:solidFill>
                <a:latin typeface="Times New Roman" pitchFamily="18" charset="0"/>
                <a:ea typeface="黑体" pitchFamily="49" charset="-122"/>
              </a:rPr>
              <a:t>要么</a:t>
            </a:r>
            <a:r>
              <a:rPr lang="en-US" dirty="0" smtClean="0">
                <a:solidFill>
                  <a:schemeClr val="tx1"/>
                </a:solidFill>
                <a:latin typeface="Times New Roman" pitchFamily="18" charset="0"/>
                <a:ea typeface="黑体" pitchFamily="49" charset="-122"/>
              </a:rPr>
              <a:t> “false” (incorrect): </a:t>
            </a:r>
            <a:r>
              <a:rPr lang="zh-CN" altLang="en-US" dirty="0" smtClean="0">
                <a:solidFill>
                  <a:schemeClr val="tx1"/>
                </a:solidFill>
                <a:latin typeface="Times New Roman" pitchFamily="18" charset="0"/>
                <a:ea typeface="黑体" pitchFamily="49" charset="-122"/>
              </a:rPr>
              <a:t>即聚类的结果要么正确要么不正确</a:t>
            </a:r>
            <a:endParaRPr lang="en-US" dirty="0" smtClean="0">
              <a:solidFill>
                <a:schemeClr val="tx1"/>
              </a:solidFill>
              <a:latin typeface="Times New Roman" pitchFamily="18" charset="0"/>
              <a:ea typeface="黑体" pitchFamily="49" charset="-122"/>
            </a:endParaRPr>
          </a:p>
          <a:p>
            <a:pPr lvl="1"/>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76.png"/>
          <p:cNvPicPr>
            <a:picLocks noChangeAspect="1"/>
          </p:cNvPicPr>
          <p:nvPr/>
        </p:nvPicPr>
        <p:blipFill>
          <a:blip r:embed="rId3" cstate="print"/>
          <a:stretch>
            <a:fillRect/>
          </a:stretch>
        </p:blipFill>
        <p:spPr>
          <a:xfrm>
            <a:off x="2477918" y="1639116"/>
            <a:ext cx="2451272" cy="504000"/>
          </a:xfrm>
          <a:prstGeom prst="rect">
            <a:avLst/>
          </a:prstGeom>
        </p:spPr>
      </p:pic>
      <p:pic>
        <p:nvPicPr>
          <p:cNvPr id="8" name="Picture 7" descr="16763.png"/>
          <p:cNvPicPr>
            <a:picLocks noChangeAspect="1"/>
          </p:cNvPicPr>
          <p:nvPr/>
        </p:nvPicPr>
        <p:blipFill>
          <a:blip r:embed="rId4" cstate="print"/>
          <a:stretch>
            <a:fillRect/>
          </a:stretch>
        </p:blipFill>
        <p:spPr>
          <a:xfrm>
            <a:off x="3838876" y="4581176"/>
            <a:ext cx="445092" cy="432000"/>
          </a:xfrm>
          <a:prstGeom prst="rect">
            <a:avLst/>
          </a:prstGeom>
        </p:spPr>
      </p:pic>
      <p:pic>
        <p:nvPicPr>
          <p:cNvPr id="9" name="Picture 8" descr="16764.png"/>
          <p:cNvPicPr>
            <a:picLocks noChangeAspect="1"/>
          </p:cNvPicPr>
          <p:nvPr/>
        </p:nvPicPr>
        <p:blipFill>
          <a:blip r:embed="rId5" cstate="print"/>
          <a:stretch>
            <a:fillRect/>
          </a:stretch>
        </p:blipFill>
        <p:spPr>
          <a:xfrm>
            <a:off x="3263558" y="4941216"/>
            <a:ext cx="444346" cy="432000"/>
          </a:xfrm>
          <a:prstGeom prst="rect">
            <a:avLst/>
          </a:prstGeom>
        </p:spPr>
      </p:pic>
      <p:pic>
        <p:nvPicPr>
          <p:cNvPr id="11" name="Picture 10" descr="1676n.png"/>
          <p:cNvPicPr>
            <a:picLocks noChangeAspect="1"/>
          </p:cNvPicPr>
          <p:nvPr/>
        </p:nvPicPr>
        <p:blipFill>
          <a:blip r:embed="rId6" cstate="print"/>
          <a:stretch>
            <a:fillRect/>
          </a:stretch>
        </p:blipFill>
        <p:spPr>
          <a:xfrm>
            <a:off x="1102045" y="3033064"/>
            <a:ext cx="6710315" cy="972000"/>
          </a:xfrm>
          <a:prstGeom prst="rect">
            <a:avLst/>
          </a:prstGeom>
        </p:spPr>
      </p:pic>
      <p:sp>
        <p:nvSpPr>
          <p:cNvPr id="12" name="Slide Number Placeholder 11"/>
          <p:cNvSpPr>
            <a:spLocks noGrp="1"/>
          </p:cNvSpPr>
          <p:nvPr>
            <p:ph type="sldNum" sz="quarter" idx="12"/>
          </p:nvPr>
        </p:nvSpPr>
        <p:spPr/>
        <p:txBody>
          <a:bodyPr/>
          <a:lstStyle/>
          <a:p>
            <a:pPr>
              <a:defRPr/>
            </a:pPr>
            <a:fld id="{74BF2C0F-05D6-4882-A325-BE394602789D}" type="slidenum">
              <a:rPr lang="en-US" smtClean="0"/>
              <a:pPr>
                <a:defRPr/>
              </a:pPr>
              <a:t>77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兰迪指数：例子</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428736"/>
            <a:ext cx="8505825" cy="4929222"/>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回到上例，三个簇中分别包含</a:t>
            </a:r>
            <a:r>
              <a:rPr lang="en-US" altLang="zh-CN" dirty="0" smtClean="0">
                <a:solidFill>
                  <a:schemeClr val="tx1"/>
                </a:solidFill>
                <a:latin typeface="Times New Roman" pitchFamily="18" charset="0"/>
                <a:ea typeface="黑体" pitchFamily="49" charset="-122"/>
              </a:rPr>
              <a:t>6</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6</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5</a:t>
            </a:r>
            <a:r>
              <a:rPr lang="zh-CN" altLang="en-US" dirty="0" smtClean="0">
                <a:solidFill>
                  <a:schemeClr val="tx1"/>
                </a:solidFill>
                <a:latin typeface="Times New Roman" pitchFamily="18" charset="0"/>
                <a:ea typeface="黑体" pitchFamily="49" charset="-122"/>
              </a:rPr>
              <a:t>个点，因此处于同一簇的文档对的个数为：</a:t>
            </a:r>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其中，</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簇</a:t>
            </a:r>
            <a:r>
              <a:rPr lang="en-US" altLang="zh-CN" dirty="0" smtClean="0">
                <a:solidFill>
                  <a:schemeClr val="tx1"/>
                </a:solidFill>
                <a:latin typeface="Times New Roman" pitchFamily="18" charset="0"/>
                <a:ea typeface="黑体" pitchFamily="49" charset="-122"/>
              </a:rPr>
              <a:t>1</a:t>
            </a:r>
            <a:r>
              <a:rPr lang="zh-CN" altLang="en-US" dirty="0" smtClean="0">
                <a:solidFill>
                  <a:schemeClr val="tx1"/>
                </a:solidFill>
                <a:latin typeface="Times New Roman" pitchFamily="18" charset="0"/>
                <a:ea typeface="黑体" pitchFamily="49" charset="-122"/>
              </a:rPr>
              <a:t>中的</a:t>
            </a:r>
            <a:r>
              <a:rPr lang="en-US" dirty="0" smtClean="0">
                <a:solidFill>
                  <a:schemeClr val="tx1"/>
                </a:solidFill>
                <a:latin typeface="Times New Roman" pitchFamily="18" charset="0"/>
                <a:ea typeface="黑体" pitchFamily="49" charset="-122"/>
              </a:rPr>
              <a:t>x </a:t>
            </a:r>
            <a:r>
              <a:rPr lang="zh-CN" altLang="en-US" dirty="0" smtClean="0">
                <a:solidFill>
                  <a:schemeClr val="tx1"/>
                </a:solidFill>
                <a:latin typeface="Times New Roman" pitchFamily="18" charset="0"/>
                <a:ea typeface="黑体" pitchFamily="49" charset="-122"/>
              </a:rPr>
              <a:t>对，簇</a:t>
            </a:r>
            <a:r>
              <a:rPr lang="en-US" altLang="zh-CN"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中的</a:t>
            </a:r>
            <a:r>
              <a:rPr lang="en-US" dirty="0" smtClean="0">
                <a:solidFill>
                  <a:schemeClr val="tx1"/>
                </a:solidFill>
                <a:latin typeface="Times New Roman" pitchFamily="18" charset="0"/>
                <a:ea typeface="黑体" pitchFamily="49" charset="-122"/>
              </a:rPr>
              <a:t> o </a:t>
            </a:r>
            <a:r>
              <a:rPr lang="zh-CN" altLang="en-US" dirty="0" smtClean="0">
                <a:solidFill>
                  <a:schemeClr val="tx1"/>
                </a:solidFill>
                <a:latin typeface="Times New Roman" pitchFamily="18" charset="0"/>
                <a:ea typeface="黑体" pitchFamily="49" charset="-122"/>
              </a:rPr>
              <a:t>对，簇</a:t>
            </a:r>
            <a:r>
              <a:rPr lang="en-US" altLang="zh-CN" dirty="0" smtClean="0">
                <a:solidFill>
                  <a:schemeClr val="tx1"/>
                </a:solidFill>
                <a:latin typeface="Times New Roman" pitchFamily="18" charset="0"/>
                <a:ea typeface="黑体" pitchFamily="49" charset="-122"/>
              </a:rPr>
              <a:t>3</a:t>
            </a:r>
            <a:r>
              <a:rPr lang="zh-CN" altLang="en-US" dirty="0" smtClean="0">
                <a:solidFill>
                  <a:schemeClr val="tx1"/>
                </a:solidFill>
                <a:latin typeface="Times New Roman" pitchFamily="18" charset="0"/>
                <a:ea typeface="黑体" pitchFamily="49" charset="-122"/>
              </a:rPr>
              <a:t>中的</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对，以及簇</a:t>
            </a:r>
            <a:r>
              <a:rPr lang="en-US" altLang="zh-CN" dirty="0" smtClean="0">
                <a:solidFill>
                  <a:schemeClr val="tx1"/>
                </a:solidFill>
                <a:latin typeface="Times New Roman" pitchFamily="18" charset="0"/>
                <a:ea typeface="黑体" pitchFamily="49" charset="-122"/>
              </a:rPr>
              <a:t>3</a:t>
            </a:r>
            <a:r>
              <a:rPr lang="zh-CN" altLang="en-US" dirty="0" smtClean="0">
                <a:solidFill>
                  <a:schemeClr val="tx1"/>
                </a:solidFill>
                <a:latin typeface="Times New Roman" pitchFamily="18" charset="0"/>
                <a:ea typeface="黑体" pitchFamily="49" charset="-122"/>
              </a:rPr>
              <a:t>中的</a:t>
            </a:r>
            <a:r>
              <a:rPr lang="en-US" dirty="0" smtClean="0">
                <a:solidFill>
                  <a:schemeClr val="tx1"/>
                </a:solidFill>
                <a:latin typeface="Times New Roman" pitchFamily="18" charset="0"/>
                <a:ea typeface="黑体" pitchFamily="49" charset="-122"/>
              </a:rPr>
              <a:t>x </a:t>
            </a:r>
            <a:r>
              <a:rPr lang="zh-CN" altLang="en-US" dirty="0" smtClean="0">
                <a:solidFill>
                  <a:schemeClr val="tx1"/>
                </a:solidFill>
                <a:latin typeface="Times New Roman" pitchFamily="18" charset="0"/>
                <a:ea typeface="黑体" pitchFamily="49" charset="-122"/>
              </a:rPr>
              <a:t>对，都是真正例：</a:t>
            </a:r>
            <a:endParaRPr lang="en-US"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于是</a:t>
            </a:r>
            <a:r>
              <a:rPr lang="en-US" dirty="0" smtClean="0">
                <a:solidFill>
                  <a:schemeClr val="tx1"/>
                </a:solidFill>
                <a:latin typeface="Times New Roman" pitchFamily="18" charset="0"/>
                <a:ea typeface="黑体" pitchFamily="49" charset="-122"/>
              </a:rPr>
              <a:t>, FP = 40 − 20 = 20</a:t>
            </a:r>
            <a:r>
              <a:rPr lang="zh-CN" altLang="en-US" dirty="0" smtClean="0">
                <a:solidFill>
                  <a:schemeClr val="tx1"/>
                </a:solidFill>
                <a:latin typeface="Times New Roman" pitchFamily="18" charset="0"/>
                <a:ea typeface="黑体" pitchFamily="49" charset="-122"/>
              </a:rPr>
              <a:t>。类似地，可以计算出</a:t>
            </a:r>
            <a:r>
              <a:rPr lang="en-US" dirty="0" smtClean="0">
                <a:solidFill>
                  <a:schemeClr val="tx1"/>
                </a:solidFill>
                <a:latin typeface="Times New Roman" pitchFamily="18" charset="0"/>
                <a:ea typeface="黑体" pitchFamily="49" charset="-122"/>
              </a:rPr>
              <a:t>FN</a:t>
            </a:r>
            <a:r>
              <a:rPr lang="zh-CN" altLang="en-US" dirty="0" smtClean="0">
                <a:solidFill>
                  <a:schemeClr val="tx1"/>
                </a:solidFill>
                <a:latin typeface="Times New Roman" pitchFamily="18" charset="0"/>
                <a:ea typeface="黑体" pitchFamily="49" charset="-122"/>
              </a:rPr>
              <a:t>和</a:t>
            </a:r>
            <a:r>
              <a:rPr lang="en-US" dirty="0" smtClean="0">
                <a:solidFill>
                  <a:schemeClr val="tx1"/>
                </a:solidFill>
                <a:latin typeface="Times New Roman" pitchFamily="18" charset="0"/>
                <a:ea typeface="黑体" pitchFamily="49" charset="-122"/>
              </a:rPr>
              <a:t>TN</a:t>
            </a:r>
            <a:r>
              <a:rPr lang="zh-CN" altLang="en-US" dirty="0" smtClean="0">
                <a:solidFill>
                  <a:schemeClr val="tx1"/>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77.png"/>
          <p:cNvPicPr>
            <a:picLocks noChangeAspect="1"/>
          </p:cNvPicPr>
          <p:nvPr/>
        </p:nvPicPr>
        <p:blipFill>
          <a:blip r:embed="rId3" cstate="print"/>
          <a:stretch>
            <a:fillRect/>
          </a:stretch>
        </p:blipFill>
        <p:spPr>
          <a:xfrm>
            <a:off x="1643042" y="2132856"/>
            <a:ext cx="5275739" cy="792000"/>
          </a:xfrm>
          <a:prstGeom prst="rect">
            <a:avLst/>
          </a:prstGeom>
        </p:spPr>
      </p:pic>
      <p:pic>
        <p:nvPicPr>
          <p:cNvPr id="7" name="Picture 6" descr="16772.png"/>
          <p:cNvPicPr>
            <a:picLocks noChangeAspect="1"/>
          </p:cNvPicPr>
          <p:nvPr/>
        </p:nvPicPr>
        <p:blipFill>
          <a:blip r:embed="rId4" cstate="print"/>
          <a:stretch>
            <a:fillRect/>
          </a:stretch>
        </p:blipFill>
        <p:spPr>
          <a:xfrm>
            <a:off x="1668868" y="3861136"/>
            <a:ext cx="5735610" cy="792000"/>
          </a:xfrm>
          <a:prstGeom prst="rect">
            <a:avLst/>
          </a:prstGeom>
        </p:spPr>
      </p:pic>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78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兰迪指数</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929222"/>
          </a:xfrm>
          <a:prstGeom prst="rect">
            <a:avLst/>
          </a:prstGeom>
          <a:noFill/>
          <a:ln w="9525">
            <a:noFill/>
            <a:round/>
            <a:headEnd/>
            <a:tailEnd/>
          </a:ln>
        </p:spPr>
        <p:txBody>
          <a:bodyPr/>
          <a:lstStyle/>
          <a:p>
            <a:r>
              <a:rPr lang="en-US" dirty="0" smtClean="0">
                <a:solidFill>
                  <a:schemeClr val="tx1"/>
                </a:solidFill>
                <a:latin typeface="Times New Roman" pitchFamily="18" charset="0"/>
                <a:ea typeface="黑体" pitchFamily="49" charset="-122"/>
              </a:rPr>
              <a:t> </a:t>
            </a: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       </a:t>
            </a:r>
          </a:p>
          <a:p>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       (20 + 72)/(20 + 20 + 24 + 72) ≈ 0.68.</a:t>
            </a:r>
          </a:p>
          <a:p>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78.png"/>
          <p:cNvPicPr>
            <a:picLocks noChangeAspect="1"/>
          </p:cNvPicPr>
          <p:nvPr/>
        </p:nvPicPr>
        <p:blipFill>
          <a:blip r:embed="rId3" cstate="print"/>
          <a:stretch>
            <a:fillRect/>
          </a:stretch>
        </p:blipFill>
        <p:spPr>
          <a:xfrm>
            <a:off x="714348" y="2978301"/>
            <a:ext cx="7907610" cy="1379393"/>
          </a:xfrm>
          <a:prstGeom prst="rect">
            <a:avLst/>
          </a:prstGeom>
        </p:spPr>
      </p:pic>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79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权重学习</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lvl="1">
              <a:spcBef>
                <a:spcPts val="700"/>
              </a:spcBef>
              <a:buClr>
                <a:srgbClr val="336699"/>
              </a:buClr>
            </a:pPr>
            <a:r>
              <a:rPr lang="zh-CN" altLang="en-US" dirty="0" smtClean="0">
                <a:solidFill>
                  <a:schemeClr val="tx1"/>
                </a:solidFill>
                <a:latin typeface="Times New Roman" pitchFamily="18" charset="0"/>
                <a:ea typeface="黑体" pitchFamily="49" charset="-122"/>
              </a:rPr>
              <a:t>主要方法：</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给定训练样例集合，每个样例表示为三元组</a:t>
            </a:r>
            <a:r>
              <a:rPr lang="en-US" altLang="zh-CN" dirty="0" smtClean="0">
                <a:solidFill>
                  <a:schemeClr val="tx1"/>
                </a:solidFill>
                <a:latin typeface="Times New Roman" pitchFamily="18" charset="0"/>
                <a:ea typeface="黑体" pitchFamily="49" charset="-122"/>
              </a:rPr>
              <a:t>&lt;q, d, R(</a:t>
            </a:r>
            <a:r>
              <a:rPr lang="en-US" altLang="zh-CN" dirty="0" err="1" smtClean="0">
                <a:solidFill>
                  <a:schemeClr val="tx1"/>
                </a:solidFill>
                <a:latin typeface="Times New Roman" pitchFamily="18" charset="0"/>
                <a:ea typeface="黑体" pitchFamily="49" charset="-122"/>
              </a:rPr>
              <a:t>d,q</a:t>
            </a:r>
            <a:r>
              <a:rPr lang="en-US" altLang="zh-CN" dirty="0" smtClean="0">
                <a:solidFill>
                  <a:schemeClr val="tx1"/>
                </a:solidFill>
                <a:latin typeface="Times New Roman" pitchFamily="18" charset="0"/>
                <a:ea typeface="黑体" pitchFamily="49" charset="-122"/>
              </a:rPr>
              <a:t>)&gt;</a:t>
            </a:r>
            <a:endParaRPr lang="de-DE" i="1"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最简单的情况： 相关性判定结果</a:t>
            </a:r>
            <a:r>
              <a:rPr lang="en-US" sz="2200" i="1" dirty="0" smtClean="0">
                <a:solidFill>
                  <a:schemeClr val="tx1"/>
                </a:solidFill>
                <a:latin typeface="Times New Roman" pitchFamily="18" charset="0"/>
                <a:ea typeface="黑体" pitchFamily="49" charset="-122"/>
              </a:rPr>
              <a:t>R</a:t>
            </a:r>
            <a:r>
              <a:rPr lang="en-US" sz="2200" dirty="0" smtClean="0">
                <a:solidFill>
                  <a:schemeClr val="tx1"/>
                </a:solidFill>
                <a:latin typeface="Times New Roman" pitchFamily="18" charset="0"/>
                <a:ea typeface="黑体" pitchFamily="49" charset="-122"/>
              </a:rPr>
              <a:t>(</a:t>
            </a:r>
            <a:r>
              <a:rPr lang="en-US" sz="2200" i="1" dirty="0" smtClean="0">
                <a:solidFill>
                  <a:schemeClr val="tx1"/>
                </a:solidFill>
                <a:latin typeface="Times New Roman" pitchFamily="18" charset="0"/>
                <a:ea typeface="黑体" pitchFamily="49" charset="-122"/>
              </a:rPr>
              <a:t>d</a:t>
            </a:r>
            <a:r>
              <a:rPr lang="en-US" sz="2200" dirty="0" smtClean="0">
                <a:solidFill>
                  <a:schemeClr val="tx1"/>
                </a:solidFill>
                <a:latin typeface="Times New Roman" pitchFamily="18" charset="0"/>
                <a:ea typeface="黑体" pitchFamily="49" charset="-122"/>
              </a:rPr>
              <a:t>, </a:t>
            </a:r>
            <a:r>
              <a:rPr lang="en-US" sz="2200" i="1" dirty="0" smtClean="0">
                <a:solidFill>
                  <a:schemeClr val="tx1"/>
                </a:solidFill>
                <a:latin typeface="Times New Roman" pitchFamily="18" charset="0"/>
                <a:ea typeface="黑体" pitchFamily="49" charset="-122"/>
              </a:rPr>
              <a:t>q</a:t>
            </a:r>
            <a:r>
              <a:rPr lang="en-US"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要么为</a:t>
            </a:r>
            <a:r>
              <a:rPr lang="en-US" altLang="zh-CN" sz="2200" dirty="0" smtClean="0">
                <a:solidFill>
                  <a:schemeClr val="tx1"/>
                </a:solidFill>
                <a:latin typeface="Times New Roman" pitchFamily="18" charset="0"/>
                <a:ea typeface="黑体" pitchFamily="49" charset="-122"/>
              </a:rPr>
              <a:t>1 (</a:t>
            </a:r>
            <a:r>
              <a:rPr lang="zh-CN" altLang="en-US" sz="2200" dirty="0" smtClean="0">
                <a:solidFill>
                  <a:schemeClr val="tx1"/>
                </a:solidFill>
                <a:latin typeface="Times New Roman" pitchFamily="18" charset="0"/>
                <a:ea typeface="黑体" pitchFamily="49" charset="-122"/>
              </a:rPr>
              <a:t>相关</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，要么为</a:t>
            </a:r>
            <a:r>
              <a:rPr lang="en-US" altLang="zh-CN" sz="2200" dirty="0" smtClean="0">
                <a:solidFill>
                  <a:schemeClr val="tx1"/>
                </a:solidFill>
                <a:latin typeface="Times New Roman" pitchFamily="18" charset="0"/>
                <a:ea typeface="黑体" pitchFamily="49" charset="-122"/>
              </a:rPr>
              <a:t>0 </a:t>
            </a:r>
            <a:r>
              <a:rPr lang="zh-CN" altLang="en-US" sz="2200" dirty="0" smtClean="0">
                <a:solidFill>
                  <a:schemeClr val="tx1"/>
                </a:solidFill>
                <a:latin typeface="Times New Roman" pitchFamily="18" charset="0"/>
                <a:ea typeface="黑体" pitchFamily="49" charset="-122"/>
              </a:rPr>
              <a:t>（不相关）</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更复杂的情况：多级相关</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从上述样例中学习权重，使得学到的评分接近训练集中的相关性判定结果。</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下面以域加权评分</a:t>
            </a:r>
            <a:r>
              <a:rPr lang="en-US" altLang="zh-CN" dirty="0" smtClean="0">
                <a:solidFill>
                  <a:schemeClr val="tx1"/>
                </a:solidFill>
                <a:latin typeface="Times New Roman" pitchFamily="18" charset="0"/>
                <a:ea typeface="黑体" pitchFamily="49" charset="-122"/>
              </a:rPr>
              <a:t>(</a:t>
            </a:r>
            <a:r>
              <a:rPr lang="de-DE" altLang="zh-CN" i="1" dirty="0" smtClean="0">
                <a:solidFill>
                  <a:schemeClr val="tx1"/>
                </a:solidFill>
                <a:latin typeface="Times New Roman" pitchFamily="18" charset="0"/>
                <a:ea typeface="黑体" pitchFamily="49" charset="-122"/>
                <a:cs typeface="Times New Roman" pitchFamily="18" charset="0"/>
              </a:rPr>
              <a:t>Weighted zone scoring</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为例来介绍</a:t>
            </a:r>
            <a:endParaRPr lang="de-DE"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另外两种聚类评价指标</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929222"/>
          </a:xfrm>
          <a:prstGeom prst="rect">
            <a:avLst/>
          </a:prstGeom>
          <a:noFill/>
          <a:ln w="9525">
            <a:noFill/>
            <a:round/>
            <a:headEnd/>
            <a:tailEnd/>
          </a:ln>
        </p:spPr>
        <p:txBody>
          <a:bodyPr/>
          <a:lstStyle/>
          <a:p>
            <a:pPr lvl="1">
              <a:spcBef>
                <a:spcPts val="700"/>
              </a:spcBef>
              <a:buClr>
                <a:srgbClr val="336699"/>
              </a:buClr>
            </a:pPr>
            <a:r>
              <a:rPr lang="en-US" dirty="0" smtClean="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归一化互信息</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Normalized mutual information, NMI)</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聚类结果包含多少分类信息？</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单点簇</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簇个数</a:t>
            </a:r>
            <a:r>
              <a:rPr lang="en-US" sz="2200" dirty="0" smtClean="0">
                <a:solidFill>
                  <a:schemeClr val="tx1"/>
                </a:solidFill>
                <a:latin typeface="Times New Roman" pitchFamily="18" charset="0"/>
                <a:ea typeface="黑体" pitchFamily="49" charset="-122"/>
              </a:rPr>
              <a:t> = </a:t>
            </a:r>
            <a:r>
              <a:rPr lang="zh-CN" altLang="en-US" sz="2200" dirty="0" smtClean="0">
                <a:solidFill>
                  <a:schemeClr val="tx1"/>
                </a:solidFill>
                <a:latin typeface="Times New Roman" pitchFamily="18" charset="0"/>
                <a:ea typeface="黑体" pitchFamily="49" charset="-122"/>
              </a:rPr>
              <a:t>文档个数</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具有最大的</a:t>
            </a:r>
            <a:r>
              <a:rPr lang="en-US" altLang="zh-CN" sz="2200" dirty="0" smtClean="0">
                <a:solidFill>
                  <a:schemeClr val="tx1"/>
                </a:solidFill>
                <a:latin typeface="Times New Roman" pitchFamily="18" charset="0"/>
                <a:ea typeface="黑体" pitchFamily="49" charset="-122"/>
              </a:rPr>
              <a:t>MI</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因此，需要给予簇和类的熵进行归一化</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F </a:t>
            </a:r>
            <a:r>
              <a:rPr lang="zh-CN" altLang="en-US" dirty="0" smtClean="0">
                <a:solidFill>
                  <a:schemeClr val="tx1"/>
                </a:solidFill>
                <a:latin typeface="Times New Roman" pitchFamily="18" charset="0"/>
                <a:ea typeface="黑体" pitchFamily="49" charset="-122"/>
              </a:rPr>
              <a:t>值</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类似兰迪指数，但是正确率和召回率可以加权平均。</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200" dirty="0" smtClean="0">
                <a:solidFill>
                  <a:schemeClr val="tx1"/>
                </a:solidFill>
                <a:latin typeface="Times New Roman" pitchFamily="18" charset="0"/>
                <a:ea typeface="黑体" pitchFamily="49" charset="-122"/>
              </a:rPr>
              <a:t>聚类评价结果比较</a:t>
            </a:r>
            <a:endParaRPr lang="de-DE"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929222"/>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pPr>
            <a:r>
              <a:rPr lang="en-US" dirty="0" smtClean="0">
                <a:solidFill>
                  <a:schemeClr val="tx1"/>
                </a:solidFill>
                <a:latin typeface="Times New Roman" pitchFamily="18" charset="0"/>
                <a:ea typeface="黑体" pitchFamily="49" charset="-122"/>
              </a:rPr>
              <a:t> </a:t>
            </a:r>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所有指标都从</a:t>
            </a:r>
            <a:r>
              <a:rPr lang="en-US" dirty="0" smtClean="0">
                <a:solidFill>
                  <a:schemeClr val="tx1"/>
                </a:solidFill>
                <a:latin typeface="Times New Roman" pitchFamily="18" charset="0"/>
                <a:ea typeface="黑体" pitchFamily="49" charset="-122"/>
              </a:rPr>
              <a:t>0 (</a:t>
            </a:r>
            <a:r>
              <a:rPr lang="zh-CN" altLang="en-US" dirty="0" smtClean="0">
                <a:solidFill>
                  <a:schemeClr val="tx1"/>
                </a:solidFill>
                <a:latin typeface="Times New Roman" pitchFamily="18" charset="0"/>
                <a:ea typeface="黑体" pitchFamily="49" charset="-122"/>
              </a:rPr>
              <a:t>非常差的聚类结果</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到</a:t>
            </a:r>
            <a:r>
              <a:rPr lang="en-US" dirty="0" smtClean="0">
                <a:solidFill>
                  <a:schemeClr val="tx1"/>
                </a:solidFill>
                <a:latin typeface="Times New Roman" pitchFamily="18" charset="0"/>
                <a:ea typeface="黑体" pitchFamily="49" charset="-122"/>
              </a:rPr>
              <a:t> 1 (</a:t>
            </a:r>
            <a:r>
              <a:rPr lang="zh-CN" altLang="en-US" dirty="0" smtClean="0">
                <a:solidFill>
                  <a:schemeClr val="tx1"/>
                </a:solidFill>
                <a:latin typeface="Times New Roman" pitchFamily="18" charset="0"/>
                <a:ea typeface="黑体" pitchFamily="49" charset="-122"/>
              </a:rPr>
              <a:t>完美聚类</a:t>
            </a:r>
            <a:r>
              <a:rPr lang="de-DE" dirty="0" smtClean="0">
                <a:solidFill>
                  <a:schemeClr val="tx1"/>
                </a:solidFill>
                <a:latin typeface="Times New Roman" pitchFamily="18" charset="0"/>
                <a:ea typeface="黑体" pitchFamily="49" charset="-122"/>
              </a:rPr>
              <a:t>)</a:t>
            </a:r>
          </a:p>
          <a:p>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680n.png"/>
          <p:cNvPicPr>
            <a:picLocks noChangeAspect="1"/>
          </p:cNvPicPr>
          <p:nvPr/>
        </p:nvPicPr>
        <p:blipFill>
          <a:blip r:embed="rId3" cstate="print"/>
          <a:stretch>
            <a:fillRect/>
          </a:stretch>
        </p:blipFill>
        <p:spPr>
          <a:xfrm>
            <a:off x="714347" y="2236504"/>
            <a:ext cx="6207662" cy="1764000"/>
          </a:xfrm>
          <a:prstGeom prst="rect">
            <a:avLst/>
          </a:prstGeom>
        </p:spPr>
      </p:pic>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81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smtClean="0"/>
              <a:t>提纲</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82</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pitchFamily="34"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endParaRPr lang="en-US" alt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聚类介绍</a:t>
            </a:r>
            <a:endParaRPr lang="en-US" alt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聚类在</a:t>
            </a:r>
            <a:r>
              <a:rPr lang="en-US" altLang="zh-CN" sz="3000" dirty="0" smtClean="0">
                <a:solidFill>
                  <a:srgbClr val="BDD3E9"/>
                </a:solidFill>
                <a:latin typeface="Times New Roman" pitchFamily="18" charset="0"/>
                <a:ea typeface="黑体" pitchFamily="49" charset="-122"/>
              </a:rPr>
              <a:t>IR</a:t>
            </a:r>
            <a:r>
              <a:rPr lang="zh-CN" altLang="en-US" sz="3000" dirty="0" smtClean="0">
                <a:solidFill>
                  <a:srgbClr val="BDD3E9"/>
                </a:solidFill>
                <a:latin typeface="Times New Roman" pitchFamily="18" charset="0"/>
                <a:ea typeface="黑体" pitchFamily="49" charset="-122"/>
              </a:rPr>
              <a:t>中的应用</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000" dirty="0" smtClean="0">
                <a:solidFill>
                  <a:srgbClr val="BDD3E9"/>
                </a:solidFill>
                <a:latin typeface="Times New Roman" pitchFamily="18" charset="0"/>
                <a:ea typeface="黑体" pitchFamily="49" charset="-122"/>
              </a:rPr>
              <a:t>K-</a:t>
            </a:r>
            <a:r>
              <a:rPr lang="zh-CN" altLang="en-US" sz="3000" dirty="0" smtClean="0">
                <a:solidFill>
                  <a:srgbClr val="BDD3E9"/>
                </a:solidFill>
                <a:latin typeface="Times New Roman" pitchFamily="18" charset="0"/>
                <a:ea typeface="黑体" pitchFamily="49" charset="-122"/>
              </a:rPr>
              <a:t>均值聚类算法</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聚类评价</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簇个数确定</a:t>
            </a: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200" dirty="0" smtClean="0">
                <a:solidFill>
                  <a:schemeClr val="tx1"/>
                </a:solidFill>
                <a:latin typeface="Times New Roman" pitchFamily="18" charset="0"/>
                <a:ea typeface="黑体" pitchFamily="49" charset="-122"/>
              </a:rPr>
              <a:t>簇个数确定</a:t>
            </a:r>
            <a:endParaRPr lang="de-DE"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285860"/>
            <a:ext cx="8505825" cy="4929222"/>
          </a:xfrm>
          <a:prstGeom prst="rect">
            <a:avLst/>
          </a:prstGeom>
          <a:noFill/>
          <a:ln w="9525">
            <a:noFill/>
            <a:round/>
            <a:headEnd/>
            <a:tailEnd/>
          </a:ln>
        </p:spPr>
        <p:txBody>
          <a:bodyPr/>
          <a:lstStyle/>
          <a:p>
            <a:pPr lvl="2">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在很多应用中，簇个数</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K</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是事先给定的</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比如，可能存在对</a:t>
            </a:r>
            <a:r>
              <a:rPr lang="en-US" sz="2200" i="1" dirty="0" smtClean="0">
                <a:solidFill>
                  <a:schemeClr val="tx1"/>
                </a:solidFill>
                <a:latin typeface="Times New Roman" pitchFamily="18" charset="0"/>
                <a:ea typeface="黑体" pitchFamily="49" charset="-122"/>
              </a:rPr>
              <a:t>K</a:t>
            </a:r>
            <a:r>
              <a:rPr lang="zh-CN" altLang="en-US" sz="2200" dirty="0" smtClean="0">
                <a:solidFill>
                  <a:schemeClr val="tx1"/>
                </a:solidFill>
                <a:latin typeface="Times New Roman" pitchFamily="18" charset="0"/>
                <a:ea typeface="黑体" pitchFamily="49" charset="-122"/>
              </a:rPr>
              <a:t>的外部限制</a:t>
            </a:r>
            <a:r>
              <a:rPr lang="en-US" sz="2200" dirty="0" smtClean="0">
                <a:solidFill>
                  <a:schemeClr val="tx1"/>
                </a:solidFill>
                <a:latin typeface="Times New Roman" pitchFamily="18" charset="0"/>
                <a:ea typeface="黑体" pitchFamily="49" charset="-122"/>
              </a:rPr>
              <a:t> </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例子：在“分散</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集中”应用中，在显示器上</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上世纪</a:t>
            </a:r>
            <a:r>
              <a:rPr lang="en-US" altLang="zh-CN" sz="2200" dirty="0" smtClean="0">
                <a:solidFill>
                  <a:schemeClr val="tx1"/>
                </a:solidFill>
                <a:latin typeface="Times New Roman" pitchFamily="18" charset="0"/>
                <a:ea typeface="黑体" pitchFamily="49" charset="-122"/>
              </a:rPr>
              <a:t>90</a:t>
            </a:r>
            <a:r>
              <a:rPr lang="zh-CN" altLang="en-US" sz="2200" dirty="0" smtClean="0">
                <a:solidFill>
                  <a:schemeClr val="tx1"/>
                </a:solidFill>
                <a:latin typeface="Times New Roman" pitchFamily="18" charset="0"/>
                <a:ea typeface="黑体" pitchFamily="49" charset="-122"/>
              </a:rPr>
              <a:t>年代</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很难显示超过</a:t>
            </a:r>
            <a:r>
              <a:rPr lang="en-US" altLang="zh-CN" sz="2200" dirty="0" smtClean="0">
                <a:solidFill>
                  <a:schemeClr val="tx1"/>
                </a:solidFill>
                <a:latin typeface="Times New Roman" pitchFamily="18" charset="0"/>
                <a:ea typeface="黑体" pitchFamily="49" charset="-122"/>
              </a:rPr>
              <a:t>10-20</a:t>
            </a:r>
            <a:r>
              <a:rPr lang="zh-CN" altLang="en-US" sz="2200" dirty="0" smtClean="0">
                <a:solidFill>
                  <a:schemeClr val="tx1"/>
                </a:solidFill>
                <a:latin typeface="Times New Roman" pitchFamily="18" charset="0"/>
                <a:ea typeface="黑体" pitchFamily="49" charset="-122"/>
              </a:rPr>
              <a:t>个簇</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如果没有外部的限制会怎样？是否存在正确的簇个数？</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一种办法：定义一个优化准则</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给定文档，找到达到最优情况的</a:t>
            </a:r>
            <a:r>
              <a:rPr lang="en-US" sz="2200" i="1" dirty="0" smtClean="0">
                <a:solidFill>
                  <a:schemeClr val="tx1"/>
                </a:solidFill>
                <a:latin typeface="Times New Roman" pitchFamily="18" charset="0"/>
                <a:ea typeface="黑体" pitchFamily="49" charset="-122"/>
              </a:rPr>
              <a:t>K</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值</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能够使用的最优准则有哪些？</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我们不能使用前面所提到的</a:t>
            </a:r>
            <a:r>
              <a:rPr lang="en-US" sz="2200" dirty="0" smtClean="0">
                <a:solidFill>
                  <a:schemeClr val="tx1"/>
                </a:solidFill>
                <a:latin typeface="Times New Roman" pitchFamily="18" charset="0"/>
                <a:ea typeface="黑体" pitchFamily="49" charset="-122"/>
              </a:rPr>
              <a:t>RSS</a:t>
            </a:r>
            <a:r>
              <a:rPr lang="zh-CN" altLang="en-US" sz="2200" dirty="0" smtClean="0">
                <a:solidFill>
                  <a:schemeClr val="tx1"/>
                </a:solidFill>
                <a:latin typeface="Times New Roman" pitchFamily="18" charset="0"/>
                <a:ea typeface="黑体" pitchFamily="49" charset="-122"/>
              </a:rPr>
              <a:t>或到质心的平均平方距离等准则，因为它们会导致</a:t>
            </a:r>
            <a:r>
              <a:rPr lang="en-US" sz="2200" i="1" dirty="0" smtClean="0">
                <a:solidFill>
                  <a:schemeClr val="tx1"/>
                </a:solidFill>
                <a:latin typeface="Times New Roman" pitchFamily="18" charset="0"/>
                <a:ea typeface="黑体" pitchFamily="49" charset="-122"/>
              </a:rPr>
              <a:t>K</a:t>
            </a:r>
            <a:r>
              <a:rPr lang="en-US" sz="2200" dirty="0" smtClean="0">
                <a:solidFill>
                  <a:schemeClr val="tx1"/>
                </a:solidFill>
                <a:latin typeface="Times New Roman" pitchFamily="18" charset="0"/>
                <a:ea typeface="黑体" pitchFamily="49" charset="-122"/>
              </a:rPr>
              <a:t> = </a:t>
            </a:r>
            <a:r>
              <a:rPr lang="en-US" sz="2200" i="1" dirty="0" smtClean="0">
                <a:solidFill>
                  <a:schemeClr val="tx1"/>
                </a:solidFill>
                <a:latin typeface="Times New Roman" pitchFamily="18" charset="0"/>
                <a:ea typeface="黑体" pitchFamily="49" charset="-122"/>
              </a:rPr>
              <a:t>N</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个簇</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de-DE" sz="3200" dirty="0" smtClean="0">
                <a:solidFill>
                  <a:schemeClr val="tx1"/>
                </a:solidFill>
                <a:latin typeface="Times New Roman" pitchFamily="18" charset="0"/>
                <a:ea typeface="黑体" pitchFamily="49" charset="-122"/>
              </a:rPr>
              <a:t> </a:t>
            </a:r>
            <a:r>
              <a:rPr lang="zh-CN" altLang="en-US" sz="3200" dirty="0" smtClean="0">
                <a:solidFill>
                  <a:schemeClr val="tx1"/>
                </a:solidFill>
                <a:latin typeface="Times New Roman" pitchFamily="18" charset="0"/>
                <a:ea typeface="黑体" pitchFamily="49" charset="-122"/>
              </a:rPr>
              <a:t>课堂练习</a:t>
            </a:r>
            <a:endParaRPr lang="de-DE"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428736"/>
            <a:ext cx="8505825" cy="4929222"/>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你的任务是开发一个聚类算法来和</a:t>
            </a:r>
            <a:r>
              <a:rPr lang="de-DE" dirty="0" smtClean="0">
                <a:solidFill>
                  <a:schemeClr val="tx1"/>
                </a:solidFill>
                <a:latin typeface="Times New Roman" pitchFamily="18" charset="0"/>
                <a:ea typeface="黑体" pitchFamily="49" charset="-122"/>
              </a:rPr>
              <a:t>news.google.com</a:t>
            </a:r>
            <a:r>
              <a:rPr lang="zh-CN" altLang="en-US" dirty="0" smtClean="0">
                <a:solidFill>
                  <a:schemeClr val="tx1"/>
                </a:solidFill>
                <a:latin typeface="Times New Roman" pitchFamily="18" charset="0"/>
                <a:ea typeface="黑体" pitchFamily="49" charset="-122"/>
              </a:rPr>
              <a:t>竞争</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你想使用</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均值聚类算法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如何确定</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K</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200" dirty="0" smtClean="0">
                <a:solidFill>
                  <a:schemeClr val="tx1"/>
                </a:solidFill>
                <a:latin typeface="Times New Roman" pitchFamily="18" charset="0"/>
                <a:ea typeface="黑体" pitchFamily="49" charset="-122"/>
              </a:rPr>
              <a:t>简单的目标函数</a:t>
            </a:r>
            <a:r>
              <a:rPr lang="en-US" sz="3200" dirty="0" smtClean="0">
                <a:solidFill>
                  <a:schemeClr val="tx1"/>
                </a:solidFill>
                <a:latin typeface="Times New Roman" pitchFamily="18" charset="0"/>
                <a:ea typeface="黑体" pitchFamily="49" charset="-122"/>
              </a:rPr>
              <a:t> </a:t>
            </a:r>
            <a:r>
              <a:rPr lang="en-US" sz="3600" dirty="0" smtClean="0">
                <a:solidFill>
                  <a:schemeClr val="tx1"/>
                </a:solidFill>
                <a:latin typeface="Times New Roman" pitchFamily="18" charset="0"/>
                <a:ea typeface="黑体" pitchFamily="49" charset="-122"/>
              </a:rPr>
              <a:t>(1)</a:t>
            </a:r>
          </a:p>
        </p:txBody>
      </p:sp>
      <p:sp>
        <p:nvSpPr>
          <p:cNvPr id="84996" name="Text Box 3"/>
          <p:cNvSpPr txBox="1">
            <a:spLocks noChangeArrowheads="1"/>
          </p:cNvSpPr>
          <p:nvPr/>
        </p:nvSpPr>
        <p:spPr bwMode="auto">
          <a:xfrm>
            <a:off x="281017" y="1428736"/>
            <a:ext cx="8505825" cy="4929222"/>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2">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基本思路</a:t>
            </a:r>
            <a:r>
              <a:rPr lang="de-DE"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从</a:t>
            </a:r>
            <a:r>
              <a:rPr lang="en-US" altLang="zh-CN" sz="2200" dirty="0" smtClean="0">
                <a:solidFill>
                  <a:schemeClr val="tx1"/>
                </a:solidFill>
                <a:latin typeface="Times New Roman" pitchFamily="18" charset="0"/>
                <a:ea typeface="黑体" pitchFamily="49" charset="-122"/>
              </a:rPr>
              <a:t>1</a:t>
            </a:r>
            <a:r>
              <a:rPr lang="zh-CN" altLang="en-US" sz="2200" dirty="0" smtClean="0">
                <a:solidFill>
                  <a:schemeClr val="tx1"/>
                </a:solidFill>
                <a:latin typeface="Times New Roman" pitchFamily="18" charset="0"/>
                <a:ea typeface="黑体" pitchFamily="49" charset="-122"/>
              </a:rPr>
              <a:t>个簇开始</a:t>
            </a:r>
            <a:r>
              <a:rPr lang="en-US" sz="2200" dirty="0" smtClean="0">
                <a:solidFill>
                  <a:schemeClr val="tx1"/>
                </a:solidFill>
                <a:latin typeface="Times New Roman" pitchFamily="18" charset="0"/>
                <a:ea typeface="黑体" pitchFamily="49" charset="-122"/>
              </a:rPr>
              <a:t> (</a:t>
            </a:r>
            <a:r>
              <a:rPr lang="en-US" sz="2200" i="1" dirty="0" smtClean="0">
                <a:solidFill>
                  <a:schemeClr val="tx1"/>
                </a:solidFill>
                <a:latin typeface="Times New Roman" pitchFamily="18" charset="0"/>
                <a:ea typeface="黑体" pitchFamily="49" charset="-122"/>
              </a:rPr>
              <a:t>K</a:t>
            </a:r>
            <a:r>
              <a:rPr lang="en-US" sz="2200" dirty="0" smtClean="0">
                <a:solidFill>
                  <a:schemeClr val="tx1"/>
                </a:solidFill>
                <a:latin typeface="Times New Roman" pitchFamily="18" charset="0"/>
                <a:ea typeface="黑体" pitchFamily="49" charset="-122"/>
              </a:rPr>
              <a:t> = 1)</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不断增加簇</a:t>
            </a:r>
            <a:r>
              <a:rPr lang="en-US" sz="2200" dirty="0" smtClean="0">
                <a:solidFill>
                  <a:schemeClr val="tx1"/>
                </a:solidFill>
                <a:latin typeface="Times New Roman" pitchFamily="18" charset="0"/>
                <a:ea typeface="黑体" pitchFamily="49" charset="-122"/>
              </a:rPr>
              <a:t> (= </a:t>
            </a:r>
            <a:r>
              <a:rPr lang="zh-CN" altLang="en-US" sz="2200" dirty="0" smtClean="0">
                <a:solidFill>
                  <a:schemeClr val="tx1"/>
                </a:solidFill>
                <a:latin typeface="Times New Roman" pitchFamily="18" charset="0"/>
                <a:ea typeface="黑体" pitchFamily="49" charset="-122"/>
              </a:rPr>
              <a:t>不断增大</a:t>
            </a:r>
            <a:r>
              <a:rPr lang="en-US" sz="2200" i="1" dirty="0" smtClean="0">
                <a:solidFill>
                  <a:schemeClr val="tx1"/>
                </a:solidFill>
                <a:latin typeface="Times New Roman" pitchFamily="18" charset="0"/>
                <a:ea typeface="黑体" pitchFamily="49" charset="-122"/>
              </a:rPr>
              <a:t> K</a:t>
            </a:r>
            <a:r>
              <a:rPr lang="en-US" sz="2200"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对每个新的簇增加一个惩罚项</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在惩罚项和</a:t>
            </a:r>
            <a:r>
              <a:rPr lang="en-US" altLang="zh-CN" dirty="0" smtClean="0">
                <a:solidFill>
                  <a:schemeClr val="tx1"/>
                </a:solidFill>
                <a:latin typeface="Times New Roman" pitchFamily="18" charset="0"/>
                <a:ea typeface="黑体" pitchFamily="49" charset="-122"/>
              </a:rPr>
              <a:t>RSS</a:t>
            </a:r>
            <a:r>
              <a:rPr lang="zh-CN" altLang="en-US" dirty="0" smtClean="0">
                <a:solidFill>
                  <a:schemeClr val="tx1"/>
                </a:solidFill>
                <a:latin typeface="Times New Roman" pitchFamily="18" charset="0"/>
                <a:ea typeface="黑体" pitchFamily="49" charset="-122"/>
              </a:rPr>
              <a:t>之间折中</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选择满足最佳折中条件的</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K</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简单的目标函数 </a:t>
            </a:r>
            <a:r>
              <a:rPr lang="en-US" sz="3600" dirty="0" smtClean="0">
                <a:solidFill>
                  <a:schemeClr val="tx1"/>
                </a:solidFill>
                <a:latin typeface="Times New Roman" pitchFamily="18" charset="0"/>
                <a:ea typeface="黑体" pitchFamily="49" charset="-122"/>
              </a:rPr>
              <a:t>(2)</a:t>
            </a:r>
          </a:p>
        </p:txBody>
      </p:sp>
      <p:sp>
        <p:nvSpPr>
          <p:cNvPr id="84996" name="Text Box 3"/>
          <p:cNvSpPr txBox="1">
            <a:spLocks noChangeArrowheads="1"/>
          </p:cNvSpPr>
          <p:nvPr/>
        </p:nvSpPr>
        <p:spPr bwMode="auto">
          <a:xfrm>
            <a:off x="281017" y="1571612"/>
            <a:ext cx="8505825" cy="492922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给定聚类结果，定义文档的代价为其到质心向量的</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平方</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距离（失真率）</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定义全部失真率</a:t>
            </a:r>
            <a:r>
              <a:rPr lang="en-US" dirty="0" smtClean="0">
                <a:solidFill>
                  <a:schemeClr val="tx1"/>
                </a:solidFill>
                <a:latin typeface="Times New Roman" pitchFamily="18" charset="0"/>
                <a:ea typeface="黑体" pitchFamily="49" charset="-122"/>
              </a:rPr>
              <a:t> RSS(K) </a:t>
            </a:r>
            <a:r>
              <a:rPr lang="zh-CN" altLang="en-US" dirty="0" smtClean="0">
                <a:solidFill>
                  <a:schemeClr val="tx1"/>
                </a:solidFill>
                <a:latin typeface="Times New Roman" pitchFamily="18" charset="0"/>
                <a:ea typeface="黑体" pitchFamily="49" charset="-122"/>
              </a:rPr>
              <a:t>为所有文档代价的和</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然后：对每个簇一个惩罚项</a:t>
            </a:r>
            <a:r>
              <a:rPr lang="en-US" dirty="0" smtClean="0">
                <a:solidFill>
                  <a:schemeClr val="tx1"/>
                </a:solidFill>
                <a:latin typeface="Times New Roman" pitchFamily="18" charset="0"/>
                <a:ea typeface="黑体" pitchFamily="49" charset="-122"/>
              </a:rPr>
              <a:t> λ</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于是，对于具有</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K</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个簇的聚类结果，总的聚类惩罚项为</a:t>
            </a:r>
            <a:r>
              <a:rPr lang="en-US"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K</a:t>
            </a:r>
            <a:r>
              <a:rPr lang="el-GR" dirty="0" smtClean="0">
                <a:solidFill>
                  <a:schemeClr val="tx1"/>
                </a:solidFill>
                <a:latin typeface="Times New Roman" pitchFamily="18" charset="0"/>
                <a:ea typeface="黑体" pitchFamily="49" charset="-122"/>
              </a:rPr>
              <a:t>λ</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定义聚类结果的所有开销为失真率和总聚类惩罚项的和：</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RSS(K) + </a:t>
            </a:r>
            <a:r>
              <a:rPr lang="de-DE" i="1" dirty="0" smtClean="0">
                <a:solidFill>
                  <a:schemeClr val="tx1"/>
                </a:solidFill>
                <a:latin typeface="Times New Roman" pitchFamily="18" charset="0"/>
                <a:ea typeface="黑体" pitchFamily="49" charset="-122"/>
              </a:rPr>
              <a:t>K</a:t>
            </a:r>
            <a:r>
              <a:rPr lang="el-GR" dirty="0" smtClean="0">
                <a:solidFill>
                  <a:schemeClr val="tx1"/>
                </a:solidFill>
                <a:latin typeface="Times New Roman" pitchFamily="18" charset="0"/>
                <a:ea typeface="黑体" pitchFamily="49" charset="-122"/>
              </a:rPr>
              <a:t>λ</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选择使得</a:t>
            </a:r>
            <a:r>
              <a:rPr lang="en-US" dirty="0" smtClean="0">
                <a:solidFill>
                  <a:schemeClr val="tx1"/>
                </a:solidFill>
                <a:latin typeface="Times New Roman" pitchFamily="18" charset="0"/>
                <a:ea typeface="黑体" pitchFamily="49" charset="-122"/>
              </a:rPr>
              <a:t> (RSS(K) + </a:t>
            </a:r>
            <a:r>
              <a:rPr lang="en-US" i="1" dirty="0" err="1" smtClean="0">
                <a:solidFill>
                  <a:schemeClr val="tx1"/>
                </a:solidFill>
                <a:latin typeface="Times New Roman" pitchFamily="18" charset="0"/>
                <a:ea typeface="黑体" pitchFamily="49" charset="-122"/>
              </a:rPr>
              <a:t>K</a:t>
            </a:r>
            <a:r>
              <a:rPr lang="en-US" dirty="0" err="1" smtClean="0">
                <a:solidFill>
                  <a:schemeClr val="tx1"/>
                </a:solidFill>
                <a:latin typeface="Times New Roman" pitchFamily="18" charset="0"/>
                <a:ea typeface="黑体" pitchFamily="49" charset="-122"/>
              </a:rPr>
              <a:t>λ</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最小的</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值</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当然，还要考虑较好的</a:t>
            </a:r>
            <a:r>
              <a:rPr lang="en-US" dirty="0" smtClean="0">
                <a:solidFill>
                  <a:schemeClr val="tx1"/>
                </a:solidFill>
                <a:latin typeface="Times New Roman" pitchFamily="18" charset="0"/>
                <a:ea typeface="黑体" pitchFamily="49" charset="-122"/>
              </a:rPr>
              <a:t>λ</a:t>
            </a:r>
            <a:r>
              <a:rPr lang="zh-CN" altLang="en-US" dirty="0" smtClean="0">
                <a:solidFill>
                  <a:schemeClr val="tx1"/>
                </a:solidFill>
                <a:latin typeface="Times New Roman" pitchFamily="18" charset="0"/>
                <a:ea typeface="黑体" pitchFamily="49" charset="-122"/>
              </a:rPr>
              <a:t>值</a:t>
            </a:r>
            <a:r>
              <a:rPr lang="en-US" dirty="0" smtClean="0">
                <a:solidFill>
                  <a:schemeClr val="tx1"/>
                </a:solidFill>
                <a:latin typeface="Times New Roman" pitchFamily="18" charset="0"/>
                <a:ea typeface="黑体" pitchFamily="49" charset="-122"/>
              </a:rPr>
              <a:t> . .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3"/>
          <p:cNvSpPr>
            <a:spLocks noGrp="1" noChangeArrowheads="1"/>
          </p:cNvSpPr>
          <p:nvPr>
            <p:ph type="title"/>
          </p:nvPr>
        </p:nvSpPr>
        <p:spPr>
          <a:xfrm>
            <a:off x="457200" y="12700"/>
            <a:ext cx="8228013" cy="1403350"/>
          </a:xfrm>
        </p:spPr>
        <p:txBody>
          <a:bodyPr lIns="91440" tIns="45720" rIns="91440" bIns="45720"/>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t>在曲线中寻找拐点</a:t>
            </a:r>
            <a:endParaRPr lang="en-US" sz="3600" dirty="0" smtClean="0"/>
          </a:p>
        </p:txBody>
      </p:sp>
      <p:sp>
        <p:nvSpPr>
          <p:cNvPr id="88066" name="Rectangle 1"/>
          <p:cNvSpPr>
            <a:spLocks noGrp="1" noChangeArrowheads="1"/>
          </p:cNvSpPr>
          <p:nvPr>
            <p:ph type="body" sz="half" idx="2"/>
          </p:nvPr>
        </p:nvSpPr>
        <p:spPr>
          <a:xfrm>
            <a:off x="5257800" y="2489200"/>
            <a:ext cx="3430588" cy="3886200"/>
          </a:xfrm>
        </p:spPr>
        <p:txBody>
          <a:bodyPr lIns="91440" tIns="45720" rIns="91440" bIns="45720"/>
          <a:lstStyle/>
          <a:p>
            <a:pPr marL="339725" indent="-336550" eaLnBrk="1" hangingPunct="1">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400" dirty="0" smtClean="0"/>
          </a:p>
          <a:p>
            <a:pPr marL="339725" indent="-336550" eaLnBrk="1" hangingPunct="1">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400" dirty="0" smtClean="0"/>
          </a:p>
          <a:p>
            <a:pPr marL="339725" indent="-336550" eaLnBrk="1" hangingPunct="1">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400" dirty="0" smtClean="0"/>
          </a:p>
          <a:p>
            <a:pPr marL="339725" indent="-336550" eaLnBrk="1" hangingPunct="1">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400" dirty="0" smtClean="0"/>
          </a:p>
          <a:p>
            <a:pPr marL="339725" indent="-336550" eaLnBrk="1" hangingPunct="1">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zh-CN" altLang="en-US" sz="2400" dirty="0" smtClean="0"/>
              <a:t>本图中两个拐点：</a:t>
            </a:r>
            <a:r>
              <a:rPr lang="en-US" sz="2400" dirty="0" smtClean="0"/>
              <a:t>4 </a:t>
            </a:r>
            <a:r>
              <a:rPr lang="zh-CN" altLang="en-US" sz="2400" dirty="0" smtClean="0"/>
              <a:t>和</a:t>
            </a:r>
            <a:r>
              <a:rPr lang="en-US" sz="2400" dirty="0" smtClean="0"/>
              <a:t> 9</a:t>
            </a:r>
          </a:p>
        </p:txBody>
      </p:sp>
      <p:sp>
        <p:nvSpPr>
          <p:cNvPr id="7" name="Slide Number Placeholder 6"/>
          <p:cNvSpPr>
            <a:spLocks noGrp="1"/>
          </p:cNvSpPr>
          <p:nvPr>
            <p:ph type="sldNum" idx="10"/>
          </p:nvPr>
        </p:nvSpPr>
        <p:spPr/>
        <p:txBody>
          <a:bodyPr/>
          <a:lstStyle/>
          <a:p>
            <a:pPr>
              <a:defRPr/>
            </a:pPr>
            <a:fld id="{34D0DBE6-CC6A-4EC5-BBD5-8C98EA0601A8}" type="slidenum">
              <a:rPr lang="en-US" smtClean="0"/>
              <a:pPr>
                <a:defRPr/>
              </a:pPr>
              <a:t>87</a:t>
            </a:fld>
            <a:endParaRPr lang="en-US"/>
          </a:p>
        </p:txBody>
      </p:sp>
      <p:sp>
        <p:nvSpPr>
          <p:cNvPr id="88067" name="Text Box 2"/>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E16CF82-1FE7-4A59-9553-F2395471D7EB}"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87</a:t>
            </a:fld>
            <a:endParaRPr lang="en-US" sz="1200" dirty="0">
              <a:solidFill>
                <a:srgbClr val="898989"/>
              </a:solidFill>
              <a:latin typeface="Times New Roman" pitchFamily="18" charset="0"/>
              <a:ea typeface="黑体" pitchFamily="49" charset="-122"/>
            </a:endParaRPr>
          </a:p>
        </p:txBody>
      </p:sp>
      <p:sp>
        <p:nvSpPr>
          <p:cNvPr id="88069"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8070" name="Picture 5"/>
          <p:cNvPicPr>
            <a:picLocks noChangeAspect="1" noChangeArrowheads="1"/>
          </p:cNvPicPr>
          <p:nvPr/>
        </p:nvPicPr>
        <p:blipFill>
          <a:blip r:embed="rId3" cstate="print"/>
          <a:srcRect/>
          <a:stretch>
            <a:fillRect/>
          </a:stretch>
        </p:blipFill>
        <p:spPr bwMode="auto">
          <a:xfrm>
            <a:off x="357188" y="2116138"/>
            <a:ext cx="4664075" cy="41783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本讲小结</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14554"/>
            <a:ext cx="8505825" cy="395075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聚类的概念</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What is clustering?)</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聚类在</a:t>
            </a:r>
            <a:r>
              <a:rPr lang="en-US" altLang="zh-CN" dirty="0" smtClean="0">
                <a:solidFill>
                  <a:schemeClr val="tx1"/>
                </a:solidFill>
                <a:latin typeface="Times New Roman" pitchFamily="18" charset="0"/>
                <a:ea typeface="黑体" pitchFamily="49" charset="-122"/>
              </a:rPr>
              <a:t>IR</a:t>
            </a:r>
            <a:r>
              <a:rPr lang="zh-CN" altLang="en-US" dirty="0" smtClean="0">
                <a:solidFill>
                  <a:schemeClr val="tx1"/>
                </a:solidFill>
                <a:latin typeface="Times New Roman" pitchFamily="18" charset="0"/>
                <a:ea typeface="黑体" pitchFamily="49" charset="-122"/>
              </a:rPr>
              <a:t>中的应用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i="1"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a:t>
            </a:r>
            <a:r>
              <a:rPr lang="en-US" altLang="zh-CN" dirty="0" smtClean="0">
                <a:solidFill>
                  <a:schemeClr val="tx1"/>
                </a:solidFill>
                <a:latin typeface="Times New Roman" pitchFamily="18" charset="0"/>
                <a:ea typeface="黑体" pitchFamily="49" charset="-122"/>
              </a:rPr>
              <a:t>(</a:t>
            </a:r>
            <a:r>
              <a:rPr lang="en-US" altLang="zh-CN" i="1" dirty="0" smtClean="0">
                <a:solidFill>
                  <a:schemeClr val="tx1"/>
                </a:solidFill>
                <a:latin typeface="Times New Roman" pitchFamily="18" charset="0"/>
                <a:ea typeface="黑体" pitchFamily="49" charset="-122"/>
              </a:rPr>
              <a:t>K-Means</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聚类算法</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聚类评价</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簇</a:t>
            </a:r>
            <a:r>
              <a:rPr lang="en-US" altLang="zh-CN" dirty="0" smtClean="0">
                <a:solidFill>
                  <a:schemeClr val="tx1"/>
                </a:solidFill>
                <a:latin typeface="Times New Roman" pitchFamily="18" charset="0"/>
                <a:ea typeface="黑体" pitchFamily="49" charset="-122"/>
              </a:rPr>
              <a:t>(cluster)</a:t>
            </a:r>
            <a:r>
              <a:rPr lang="zh-CN" altLang="en-US" dirty="0" smtClean="0">
                <a:solidFill>
                  <a:schemeClr val="tx1"/>
                </a:solidFill>
                <a:latin typeface="Times New Roman" pitchFamily="18" charset="0"/>
                <a:ea typeface="黑体" pitchFamily="49" charset="-122"/>
              </a:rPr>
              <a:t>个数</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即聚类的结果类别个数</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确定</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参考资料</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428736"/>
            <a:ext cx="8505825" cy="4929222"/>
          </a:xfrm>
          <a:prstGeom prst="rect">
            <a:avLst/>
          </a:prstGeom>
          <a:noFill/>
          <a:ln w="9525">
            <a:noFill/>
            <a:round/>
            <a:headEnd/>
            <a:tailEnd/>
          </a:ln>
        </p:spPr>
        <p:txBody>
          <a:bodyPr/>
          <a:lstStyle/>
          <a:p>
            <a:pPr lvl="3">
              <a:spcBef>
                <a:spcPts val="700"/>
              </a:spcBef>
              <a:buClr>
                <a:srgbClr val="336699"/>
              </a:buClr>
            </a:pPr>
            <a:endParaRPr lang="en-US"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信息检索导论</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第</a:t>
            </a:r>
            <a:r>
              <a:rPr lang="en-US" altLang="zh-CN" dirty="0" smtClean="0">
                <a:solidFill>
                  <a:schemeClr val="tx1"/>
                </a:solidFill>
                <a:latin typeface="Times New Roman" pitchFamily="18" charset="0"/>
                <a:ea typeface="黑体" pitchFamily="49" charset="-122"/>
              </a:rPr>
              <a:t>16</a:t>
            </a:r>
            <a:r>
              <a:rPr lang="zh-CN" altLang="en-US" dirty="0" smtClean="0">
                <a:solidFill>
                  <a:schemeClr val="tx1"/>
                </a:solidFill>
                <a:latin typeface="Times New Roman" pitchFamily="18" charset="0"/>
                <a:ea typeface="黑体" pitchFamily="49" charset="-122"/>
              </a:rPr>
              <a:t>章</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cs typeface="Courier New" pitchFamily="49" charset="0"/>
              </a:rPr>
              <a:t>http://ifnlp.org/ir</a:t>
            </a:r>
          </a:p>
          <a:p>
            <a:pPr lvl="2">
              <a:spcBef>
                <a:spcPts val="700"/>
              </a:spcBef>
              <a:buClr>
                <a:srgbClr val="336699"/>
              </a:buClr>
              <a:buFont typeface="Wingdings" pitchFamily="2" charset="2"/>
              <a:buChar char="§"/>
            </a:pPr>
            <a:r>
              <a:rPr lang="en-US" altLang="zh-CN" sz="2200" i="1" dirty="0" smtClean="0">
                <a:solidFill>
                  <a:schemeClr val="tx1"/>
                </a:solidFill>
                <a:latin typeface="Times New Roman" pitchFamily="18" charset="0"/>
                <a:ea typeface="黑体" pitchFamily="49" charset="-122"/>
              </a:rPr>
              <a:t>K-</a:t>
            </a:r>
            <a:r>
              <a:rPr lang="zh-CN" altLang="en-US" sz="2200" dirty="0" smtClean="0">
                <a:solidFill>
                  <a:schemeClr val="tx1"/>
                </a:solidFill>
                <a:latin typeface="Times New Roman" pitchFamily="18" charset="0"/>
                <a:ea typeface="黑体" pitchFamily="49" charset="-122"/>
              </a:rPr>
              <a:t>均值聚类算法的例子</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黑体" pitchFamily="49" charset="-122"/>
              </a:rPr>
              <a:t>Keith van </a:t>
            </a:r>
            <a:r>
              <a:rPr lang="en-US" sz="2200" dirty="0" err="1" smtClean="0">
                <a:solidFill>
                  <a:schemeClr val="tx1"/>
                </a:solidFill>
                <a:latin typeface="Times New Roman" pitchFamily="18" charset="0"/>
                <a:ea typeface="黑体" pitchFamily="49" charset="-122"/>
              </a:rPr>
              <a:t>Rijsbergen</a:t>
            </a:r>
            <a:r>
              <a:rPr lang="zh-CN" altLang="en-US" sz="2200" dirty="0" smtClean="0">
                <a:solidFill>
                  <a:schemeClr val="tx1"/>
                </a:solidFill>
                <a:latin typeface="Times New Roman" pitchFamily="18" charset="0"/>
                <a:ea typeface="黑体" pitchFamily="49" charset="-122"/>
              </a:rPr>
              <a:t>有关聚类假设的论述</a:t>
            </a:r>
            <a:r>
              <a:rPr lang="en-US" sz="2200" dirty="0" smtClean="0">
                <a:solidFill>
                  <a:schemeClr val="tx1"/>
                </a:solidFill>
                <a:latin typeface="Times New Roman" pitchFamily="18" charset="0"/>
                <a:ea typeface="黑体" pitchFamily="49" charset="-122"/>
              </a:rPr>
              <a:t> </a:t>
            </a:r>
          </a:p>
          <a:p>
            <a:pPr lvl="2">
              <a:spcBef>
                <a:spcPts val="700"/>
              </a:spcBef>
              <a:buClr>
                <a:srgbClr val="336699"/>
              </a:buClr>
              <a:buFont typeface="Wingdings" pitchFamily="2" charset="2"/>
              <a:buChar char="§"/>
            </a:pPr>
            <a:r>
              <a:rPr lang="de-DE" sz="2200" dirty="0" smtClean="0">
                <a:solidFill>
                  <a:schemeClr val="tx1"/>
                </a:solidFill>
                <a:latin typeface="Times New Roman" pitchFamily="18" charset="0"/>
                <a:ea typeface="黑体" pitchFamily="49" charset="-122"/>
              </a:rPr>
              <a:t>Bing/Carrot2/Clusty: </a:t>
            </a:r>
            <a:r>
              <a:rPr lang="zh-CN" altLang="en-US" sz="2200" dirty="0" smtClean="0">
                <a:solidFill>
                  <a:schemeClr val="tx1"/>
                </a:solidFill>
                <a:latin typeface="Times New Roman" pitchFamily="18" charset="0"/>
                <a:ea typeface="黑体" pitchFamily="49" charset="-122"/>
              </a:rPr>
              <a:t>搜索结果聚类</a:t>
            </a:r>
            <a:endParaRPr lang="de-DE"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200" dirty="0" smtClean="0">
                <a:solidFill>
                  <a:schemeClr val="tx1"/>
                </a:solidFill>
                <a:latin typeface="Times New Roman" pitchFamily="18" charset="0"/>
                <a:ea typeface="黑体" pitchFamily="49" charset="-122"/>
              </a:rPr>
              <a:t>一个简单的机器学习评分的例子</a:t>
            </a:r>
            <a:endParaRPr lang="en-US" altLang="zh-CN"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1857388"/>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给定训练集，对每个样例计算</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向量空间余弦相似度</a:t>
            </a:r>
            <a:r>
              <a:rPr lang="de-DE" i="1"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α</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窗口宽度</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ω</a:t>
            </a:r>
          </a:p>
          <a:p>
            <a:r>
              <a:rPr lang="zh-CN" altLang="en-US" dirty="0" smtClean="0">
                <a:solidFill>
                  <a:schemeClr val="tx1"/>
                </a:solidFill>
                <a:latin typeface="Times New Roman" pitchFamily="18" charset="0"/>
                <a:ea typeface="黑体" pitchFamily="49" charset="-122"/>
              </a:rPr>
              <a:t>上述结果构成训练集，与前面不同的是，我们引入的是两个实数特征因子</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α</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ω</a:t>
            </a:r>
            <a:r>
              <a:rPr lang="en-US" dirty="0" smtClean="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285720" y="3357586"/>
          <a:ext cx="8072494" cy="3214686"/>
        </p:xfrm>
        <a:graphic>
          <a:graphicData uri="http://schemas.openxmlformats.org/drawingml/2006/table">
            <a:tbl>
              <a:tblPr firstRow="1" bandRow="1">
                <a:tableStyleId>{5C22544A-7EE6-4342-B048-85BDC9FD1C3A}</a:tableStyleId>
              </a:tblPr>
              <a:tblGrid>
                <a:gridCol w="8072494"/>
              </a:tblGrid>
              <a:tr h="537586">
                <a:tc>
                  <a:txBody>
                    <a:bodyPr/>
                    <a:lstStyle/>
                    <a:p>
                      <a:r>
                        <a:rPr lang="zh-CN" altLang="en-US" sz="2600" b="0" dirty="0" smtClean="0">
                          <a:solidFill>
                            <a:schemeClr val="bg1"/>
                          </a:solidFill>
                          <a:latin typeface="Times New Roman" pitchFamily="18" charset="0"/>
                        </a:rPr>
                        <a:t>例子</a:t>
                      </a:r>
                      <a:endParaRPr lang="de-DE" sz="2600" b="0" dirty="0">
                        <a:solidFill>
                          <a:schemeClr val="bg1"/>
                        </a:solidFill>
                        <a:latin typeface="Times New Roman" pitchFamily="18" charset="0"/>
                      </a:endParaRPr>
                    </a:p>
                  </a:txBody>
                  <a:tcPr>
                    <a:solidFill>
                      <a:srgbClr val="2A7041"/>
                    </a:solidFill>
                  </a:tcPr>
                </a:tc>
              </a:tr>
              <a:tr h="2677100">
                <a:tc>
                  <a:txBody>
                    <a:bodyPr/>
                    <a:lstStyle/>
                    <a:p>
                      <a:pPr marL="336550" indent="-336550">
                        <a:spcBef>
                          <a:spcPts val="700"/>
                        </a:spcBef>
                        <a:buClr>
                          <a:srgbClr val="2A7041"/>
                        </a:buClr>
                        <a:buSzPct val="100000"/>
                        <a:buFont typeface="Wingdings" charset="2"/>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400" i="1" baseline="0" dirty="0" smtClean="0">
                        <a:solidFill>
                          <a:srgbClr val="000000"/>
                        </a:solidFill>
                        <a:latin typeface="Times New Roman" pitchFamily="18" charset="0"/>
                      </a:endParaRPr>
                    </a:p>
                  </a:txBody>
                  <a:tcPr>
                    <a:solidFill>
                      <a:srgbClr val="E6F2ED"/>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9</a:t>
            </a:fld>
            <a:endParaRPr lang="en-US"/>
          </a:p>
        </p:txBody>
      </p:sp>
      <p:pic>
        <p:nvPicPr>
          <p:cNvPr id="10" name="Picture 9" descr="1518.png"/>
          <p:cNvPicPr>
            <a:picLocks noChangeAspect="1"/>
          </p:cNvPicPr>
          <p:nvPr/>
        </p:nvPicPr>
        <p:blipFill>
          <a:blip r:embed="rId3" cstate="print"/>
          <a:stretch>
            <a:fillRect/>
          </a:stretch>
        </p:blipFill>
        <p:spPr>
          <a:xfrm>
            <a:off x="500034" y="3929066"/>
            <a:ext cx="7630052" cy="257176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16-3</a:t>
            </a:r>
          </a:p>
          <a:p>
            <a:r>
              <a:rPr lang="zh-CN" altLang="en-US" dirty="0" smtClean="0"/>
              <a:t>习题</a:t>
            </a:r>
            <a:r>
              <a:rPr lang="en-US" altLang="zh-CN" dirty="0" smtClean="0"/>
              <a:t>16-4</a:t>
            </a:r>
          </a:p>
          <a:p>
            <a:r>
              <a:rPr lang="zh-CN" altLang="en-US" dirty="0" smtClean="0"/>
              <a:t>习题</a:t>
            </a:r>
            <a:r>
              <a:rPr lang="en-US" altLang="zh-CN" dirty="0" smtClean="0"/>
              <a:t>16-5</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90</a:t>
            </a:fld>
            <a:endParaRPr lang="en-US"/>
          </a:p>
        </p:txBody>
      </p:sp>
    </p:spTree>
  </p:cSld>
  <p:clrMapOvr>
    <a:masterClrMapping/>
  </p:clrMapOvr>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2843</TotalTime>
  <Words>5776</Words>
  <Application>Microsoft Office PowerPoint</Application>
  <PresentationFormat>全屏显示(4:3)</PresentationFormat>
  <Paragraphs>764</Paragraphs>
  <Slides>90</Slides>
  <Notes>82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92" baseType="lpstr">
      <vt:lpstr>manning</vt:lpstr>
      <vt:lpstr>Vergelijking</vt:lpstr>
      <vt:lpstr>幻灯片 1</vt:lpstr>
      <vt:lpstr>提纲</vt:lpstr>
      <vt:lpstr>提纲</vt:lpstr>
      <vt:lpstr>幻灯片 4</vt:lpstr>
      <vt:lpstr>幻灯片 5</vt:lpstr>
      <vt:lpstr>幻灯片 6</vt:lpstr>
      <vt:lpstr>幻灯片 7</vt:lpstr>
      <vt:lpstr>幻灯片 8</vt:lpstr>
      <vt:lpstr>幻灯片 9</vt:lpstr>
      <vt:lpstr>幻灯片 10</vt:lpstr>
      <vt:lpstr>幻灯片 11</vt:lpstr>
      <vt:lpstr>幻灯片 12</vt:lpstr>
      <vt:lpstr>幻灯片 13</vt:lpstr>
      <vt:lpstr>提纲</vt:lpstr>
      <vt:lpstr>幻灯片 15</vt:lpstr>
      <vt:lpstr>幻灯片 16</vt:lpstr>
      <vt:lpstr>幻灯片 17</vt:lpstr>
      <vt:lpstr>提纲</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提纲</vt:lpstr>
      <vt:lpstr>幻灯片 37</vt:lpstr>
      <vt:lpstr>幻灯片 38</vt:lpstr>
      <vt:lpstr>幻灯片 39</vt:lpstr>
      <vt:lpstr>K-均值聚类算法</vt:lpstr>
      <vt:lpstr>例子</vt:lpstr>
      <vt:lpstr>幻灯片 42</vt:lpstr>
      <vt:lpstr>例子：将文档分配给离它最近的质心向量(第一次)</vt:lpstr>
      <vt:lpstr>例子：分配后的簇(第一次)</vt:lpstr>
      <vt:lpstr>例子：重新计算质心向量</vt:lpstr>
      <vt:lpstr>例子：将文档分配给离它最近的质心向量(第二次)</vt:lpstr>
      <vt:lpstr>例子：重新分配的结果</vt:lpstr>
      <vt:lpstr>例子：重新计算质心向量</vt:lpstr>
      <vt:lpstr>例子：再重新分配(第三次)</vt:lpstr>
      <vt:lpstr>例子：分配结果</vt:lpstr>
      <vt:lpstr>例子：重新计算质心向量</vt:lpstr>
      <vt:lpstr>例子：再重新分配(第四次)</vt:lpstr>
      <vt:lpstr>例子：分配结果</vt:lpstr>
      <vt:lpstr>例子：重新计算质心向量</vt:lpstr>
      <vt:lpstr>例子：重新分配(第五次)</vt:lpstr>
      <vt:lpstr>例子：分配结果</vt:lpstr>
      <vt:lpstr>例子：重新计算质心向量</vt:lpstr>
      <vt:lpstr>例子：重新分配(第六次)</vt:lpstr>
      <vt:lpstr>例子：分配结果</vt:lpstr>
      <vt:lpstr>例子：重新计算质心向量</vt:lpstr>
      <vt:lpstr>例子：重新分配(第七次)</vt:lpstr>
      <vt:lpstr>例子：分配结果</vt:lpstr>
      <vt:lpstr>   例子：重新计算质心向量</vt:lpstr>
      <vt:lpstr>质心向量和分配结果最终收敛</vt:lpstr>
      <vt:lpstr>幻灯片 65</vt:lpstr>
      <vt:lpstr>幻灯片 66</vt:lpstr>
      <vt:lpstr>幻灯片 67</vt:lpstr>
      <vt:lpstr>幻灯片 68</vt:lpstr>
      <vt:lpstr>幻灯片 69</vt:lpstr>
      <vt:lpstr>幻灯片 70</vt:lpstr>
      <vt:lpstr>幻灯片 71</vt:lpstr>
      <vt:lpstr>提纲</vt:lpstr>
      <vt:lpstr>幻灯片 73</vt:lpstr>
      <vt:lpstr>幻灯片 74</vt:lpstr>
      <vt:lpstr>幻灯片 75</vt:lpstr>
      <vt:lpstr>幻灯片 76</vt:lpstr>
      <vt:lpstr>幻灯片 77</vt:lpstr>
      <vt:lpstr>幻灯片 78</vt:lpstr>
      <vt:lpstr>幻灯片 79</vt:lpstr>
      <vt:lpstr>幻灯片 80</vt:lpstr>
      <vt:lpstr>幻灯片 81</vt:lpstr>
      <vt:lpstr>提纲</vt:lpstr>
      <vt:lpstr>幻灯片 83</vt:lpstr>
      <vt:lpstr>幻灯片 84</vt:lpstr>
      <vt:lpstr>幻灯片 85</vt:lpstr>
      <vt:lpstr>幻灯片 86</vt:lpstr>
      <vt:lpstr>在曲线中寻找拐点</vt:lpstr>
      <vt:lpstr>幻灯片 88</vt:lpstr>
      <vt:lpstr>幻灯片 89</vt:lpstr>
      <vt:lpstr>课后练习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1186</cp:revision>
  <cp:lastPrinted>2009-09-22T15:48:09Z</cp:lastPrinted>
  <dcterms:created xsi:type="dcterms:W3CDTF">2009-09-21T23:46:17Z</dcterms:created>
  <dcterms:modified xsi:type="dcterms:W3CDTF">2011-11-25T04:33:21Z</dcterms:modified>
</cp:coreProperties>
</file>