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69"/>
  </p:notesMasterIdLst>
  <p:handoutMasterIdLst>
    <p:handoutMasterId r:id="rId70"/>
  </p:handoutMasterIdLst>
  <p:sldIdLst>
    <p:sldId id="256" r:id="rId2"/>
    <p:sldId id="374" r:id="rId3"/>
    <p:sldId id="1047" r:id="rId4"/>
    <p:sldId id="1114" r:id="rId5"/>
    <p:sldId id="1049" r:id="rId6"/>
    <p:sldId id="1115" r:id="rId7"/>
    <p:sldId id="1116"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66" r:id="rId24"/>
    <p:sldId id="1067" r:id="rId25"/>
    <p:sldId id="1068" r:id="rId26"/>
    <p:sldId id="1069" r:id="rId27"/>
    <p:sldId id="1070" r:id="rId28"/>
    <p:sldId id="1071" r:id="rId29"/>
    <p:sldId id="1072" r:id="rId30"/>
    <p:sldId id="1112" r:id="rId31"/>
    <p:sldId id="1074" r:id="rId32"/>
    <p:sldId id="1113" r:id="rId33"/>
    <p:sldId id="1076" r:id="rId34"/>
    <p:sldId id="1077" r:id="rId35"/>
    <p:sldId id="1078" r:id="rId36"/>
    <p:sldId id="1079" r:id="rId37"/>
    <p:sldId id="1080" r:id="rId38"/>
    <p:sldId id="1081" r:id="rId39"/>
    <p:sldId id="1082" r:id="rId40"/>
    <p:sldId id="1083" r:id="rId41"/>
    <p:sldId id="1084" r:id="rId42"/>
    <p:sldId id="1085" r:id="rId43"/>
    <p:sldId id="1086" r:id="rId44"/>
    <p:sldId id="1087" r:id="rId45"/>
    <p:sldId id="1088" r:id="rId46"/>
    <p:sldId id="1089" r:id="rId47"/>
    <p:sldId id="1090" r:id="rId48"/>
    <p:sldId id="1092" r:id="rId49"/>
    <p:sldId id="1093" r:id="rId50"/>
    <p:sldId id="1094" r:id="rId51"/>
    <p:sldId id="1095" r:id="rId52"/>
    <p:sldId id="1096" r:id="rId53"/>
    <p:sldId id="1097" r:id="rId54"/>
    <p:sldId id="1098" r:id="rId55"/>
    <p:sldId id="1099" r:id="rId56"/>
    <p:sldId id="1101" r:id="rId57"/>
    <p:sldId id="1102" r:id="rId58"/>
    <p:sldId id="1103" r:id="rId59"/>
    <p:sldId id="1104" r:id="rId60"/>
    <p:sldId id="1105" r:id="rId61"/>
    <p:sldId id="1106" r:id="rId62"/>
    <p:sldId id="1107" r:id="rId63"/>
    <p:sldId id="1108" r:id="rId64"/>
    <p:sldId id="1109" r:id="rId65"/>
    <p:sldId id="1110" r:id="rId66"/>
    <p:sldId id="1111" r:id="rId67"/>
    <p:sldId id="1117" r:id="rId68"/>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6" autoAdjust="0"/>
    <p:restoredTop sz="86335" autoAdjust="0"/>
  </p:normalViewPr>
  <p:slideViewPr>
    <p:cSldViewPr>
      <p:cViewPr>
        <p:scale>
          <a:sx n="53" d="100"/>
          <a:sy n="53" d="100"/>
        </p:scale>
        <p:origin x="-1644" y="-318"/>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22.11.2011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1" dirty="0" smtClean="0">
                <a:solidFill>
                  <a:srgbClr val="FFFFFF"/>
                </a:solidFill>
                <a:latin typeface="Times New Roman" pitchFamily="18" charset="0"/>
                <a:ea typeface="黑体" pitchFamily="49" charset="-122"/>
                <a:cs typeface="ＭＳ Ｐゴシック" charset="-128"/>
              </a:rPr>
              <a:t>层次聚类介绍</a:t>
            </a:r>
            <a:r>
              <a:rPr lang="en-US" sz="1600" i="1" dirty="0" smtClean="0">
                <a:solidFill>
                  <a:srgbClr val="FFFFFF"/>
                </a:solidFill>
                <a:latin typeface="Times New Roman" pitchFamily="18" charset="0"/>
                <a:ea typeface="黑体" pitchFamily="49" charset="-122"/>
                <a:cs typeface="ＭＳ Ｐゴシック" charset="-128"/>
              </a:rPr>
              <a:t> </a:t>
            </a:r>
            <a:r>
              <a:rPr lang="en-US" sz="1600" i="1" dirty="0">
                <a:solidFill>
                  <a:srgbClr val="FFFFFF"/>
                </a:solidFill>
                <a:latin typeface="Times New Roman" pitchFamily="18" charset="0"/>
                <a:ea typeface="黑体" pitchFamily="49" charset="-122"/>
                <a:cs typeface="ＭＳ Ｐゴシック" charset="-128"/>
              </a:rPr>
              <a:t>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Times New Roman" pitchFamily="18" charset="0"/>
                <a:ea typeface="宋体" pitchFamily="2" charset="-122"/>
              </a:rPr>
              <a:t>*改编自</a:t>
            </a:r>
            <a:r>
              <a:rPr lang="en-US" altLang="zh-CN" sz="1200" dirty="0" smtClean="0">
                <a:latin typeface="Times New Roman" pitchFamily="18" charset="0"/>
                <a:ea typeface="宋体" pitchFamily="2" charset="-122"/>
              </a:rPr>
              <a:t>”An </a:t>
            </a:r>
            <a:r>
              <a:rPr lang="zh-CN" altLang="en-US" sz="1200" dirty="0" smtClean="0">
                <a:latin typeface="Times New Roman" pitchFamily="18" charset="0"/>
                <a:ea typeface="宋体" pitchFamily="2" charset="-122"/>
              </a:rPr>
              <a:t>层次聚类介绍</a:t>
            </a:r>
            <a:r>
              <a:rPr lang="en-US" altLang="zh-CN" sz="1200" dirty="0" smtClean="0">
                <a:latin typeface="Times New Roman" pitchFamily="18" charset="0"/>
                <a:ea typeface="宋体" pitchFamily="2" charset="-122"/>
              </a:rPr>
              <a:t> to  Information retrieval”</a:t>
            </a:r>
            <a:r>
              <a:rPr lang="zh-CN" altLang="en-US" sz="1200" dirty="0" smtClean="0">
                <a:latin typeface="Times New Roman" pitchFamily="18"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Times New Roman" pitchFamily="18"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ea typeface="宋体" pitchFamily="2" charset="-122"/>
              </a:defRPr>
            </a:lvl1pPr>
          </a:lstStyle>
          <a:p>
            <a:pPr>
              <a:defRPr/>
            </a:pPr>
            <a:r>
              <a:rPr lang="en-US" altLang="zh-CN" dirty="0" smtClean="0"/>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smtClean="0"/>
              <a:t>第</a:t>
            </a:r>
            <a:r>
              <a:rPr lang="en-US" altLang="zh-CN" sz="3200" dirty="0" smtClean="0"/>
              <a:t>17</a:t>
            </a:r>
            <a:r>
              <a:rPr lang="zh-CN" altLang="en-US" sz="3200" dirty="0" smtClean="0"/>
              <a:t>讲 层次聚类</a:t>
            </a:r>
            <a:endParaRPr lang="en-US" altLang="zh-CN" sz="3200" dirty="0" smtClean="0"/>
          </a:p>
          <a:p>
            <a:r>
              <a:rPr lang="en-US" altLang="zh-CN" sz="3200" dirty="0" smtClean="0"/>
              <a:t>Hierarchical Clustering</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2011/11/21</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层次聚类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286808" cy="5500726"/>
          </a:xfrm>
          <a:prstGeom prst="rect">
            <a:avLst/>
          </a:prstGeom>
          <a:noFill/>
          <a:ln w="9525">
            <a:noFill/>
            <a:round/>
            <a:headEnd/>
            <a:tailEnd/>
          </a:ln>
        </p:spPr>
        <p:txBody>
          <a:bodyPr/>
          <a:lstStyle/>
          <a:p>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层次聚类的目标是生成类似于前面提到的</a:t>
            </a:r>
            <a:r>
              <a:rPr lang="en-US" altLang="zh-CN" dirty="0" smtClean="0">
                <a:solidFill>
                  <a:schemeClr val="tx1"/>
                </a:solidFill>
                <a:latin typeface="Times New Roman" pitchFamily="18" charset="0"/>
                <a:ea typeface="黑体" pitchFamily="49" charset="-122"/>
              </a:rPr>
              <a:t>Reuters</a:t>
            </a:r>
            <a:r>
              <a:rPr lang="zh-CN" altLang="en-US" dirty="0" smtClean="0">
                <a:solidFill>
                  <a:schemeClr val="tx1"/>
                </a:solidFill>
                <a:latin typeface="Times New Roman" pitchFamily="18" charset="0"/>
                <a:ea typeface="黑体" pitchFamily="49" charset="-122"/>
              </a:rPr>
              <a:t>目录的一个层次结构：</a:t>
            </a:r>
            <a:endParaRPr lang="de-DE"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altLang="zh-CN"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这个层次结构是自动创建的，可以通过自顶向下或自底向上的方法来实现。最著名的自底向上的方法是层次凝聚式聚类</a:t>
            </a:r>
            <a:r>
              <a:rPr lang="en-US" altLang="zh-CN" dirty="0" smtClean="0">
                <a:solidFill>
                  <a:schemeClr val="tx1"/>
                </a:solidFill>
                <a:latin typeface="Times New Roman" pitchFamily="18" charset="0"/>
                <a:ea typeface="黑体" pitchFamily="49" charset="-122"/>
              </a:rPr>
              <a:t>(</a:t>
            </a:r>
            <a:r>
              <a:rPr lang="de-DE" dirty="0" smtClean="0">
                <a:solidFill>
                  <a:srgbClr val="0070C0"/>
                </a:solidFill>
                <a:latin typeface="Times New Roman" pitchFamily="18" charset="0"/>
                <a:ea typeface="黑体" pitchFamily="49" charset="-122"/>
              </a:rPr>
              <a:t>hierarchical agglomerative clustering</a:t>
            </a:r>
            <a:r>
              <a:rPr lang="zh-CN" altLang="en-US" dirty="0" smtClean="0">
                <a:solidFill>
                  <a:srgbClr val="0070C0"/>
                </a:solidFill>
                <a:latin typeface="Times New Roman" pitchFamily="18" charset="0"/>
                <a:ea typeface="黑体" pitchFamily="49" charset="-122"/>
              </a:rPr>
              <a:t>，</a:t>
            </a:r>
            <a:r>
              <a:rPr lang="en-US" altLang="zh-CN" dirty="0" smtClean="0">
                <a:solidFill>
                  <a:srgbClr val="0070C0"/>
                </a:solidFill>
                <a:latin typeface="Times New Roman" pitchFamily="18" charset="0"/>
                <a:ea typeface="黑体" pitchFamily="49" charset="-122"/>
              </a:rPr>
              <a:t>HAC)</a:t>
            </a:r>
            <a:r>
              <a:rPr lang="zh-CN" altLang="en-US" dirty="0" smtClean="0">
                <a:solidFill>
                  <a:srgbClr val="0070C0"/>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10</a:t>
            </a:fld>
            <a:endParaRPr lang="en-US" dirty="0"/>
          </a:p>
        </p:txBody>
      </p:sp>
      <p:pic>
        <p:nvPicPr>
          <p:cNvPr id="7" name="Picture 6" descr="1709.png"/>
          <p:cNvPicPr>
            <a:picLocks noChangeAspect="1"/>
          </p:cNvPicPr>
          <p:nvPr/>
        </p:nvPicPr>
        <p:blipFill>
          <a:blip r:embed="rId3" cstate="print"/>
          <a:stretch>
            <a:fillRect/>
          </a:stretch>
        </p:blipFill>
        <p:spPr>
          <a:xfrm>
            <a:off x="728849" y="2204864"/>
            <a:ext cx="7495517" cy="22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层次凝聚式聚类</a:t>
            </a:r>
            <a:r>
              <a:rPr lang="de-DE" sz="3600" dirty="0" smtClean="0">
                <a:solidFill>
                  <a:schemeClr val="tx1"/>
                </a:solidFill>
                <a:latin typeface="Times New Roman" pitchFamily="18" charset="0"/>
                <a:ea typeface="黑体" pitchFamily="49" charset="-122"/>
              </a:rPr>
              <a:t> (HAC)</a:t>
            </a:r>
          </a:p>
        </p:txBody>
      </p:sp>
      <p:sp>
        <p:nvSpPr>
          <p:cNvPr id="84996" name="Text Box 3"/>
          <p:cNvSpPr txBox="1">
            <a:spLocks noChangeArrowheads="1"/>
          </p:cNvSpPr>
          <p:nvPr/>
        </p:nvSpPr>
        <p:spPr bwMode="auto">
          <a:xfrm>
            <a:off x="357158" y="1428736"/>
            <a:ext cx="8286808"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HAC</a:t>
            </a:r>
            <a:r>
              <a:rPr lang="zh-CN" altLang="en-US" dirty="0" smtClean="0">
                <a:solidFill>
                  <a:schemeClr val="tx1"/>
                </a:solidFill>
                <a:latin typeface="Times New Roman" pitchFamily="18" charset="0"/>
                <a:ea typeface="黑体" pitchFamily="49" charset="-122"/>
              </a:rPr>
              <a:t>会生成一棵二叉树形式的类别层次结构</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到目前为止，我们的相似度都定义在文档之间，现在我们假设相似度定义在两个簇之间</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接下来我们考察不同的簇相似度计算方法</a:t>
            </a:r>
            <a:endParaRPr lang="en-US" dirty="0" smtClean="0">
              <a:solidFill>
                <a:schemeClr val="tx1"/>
              </a:solidFill>
              <a:latin typeface="Times New Roman" pitchFamily="18" charset="0"/>
              <a:ea typeface="黑体" pitchFamily="49" charset="-122"/>
            </a:endParaRPr>
          </a:p>
          <a:p>
            <a:pPr lvl="1">
              <a:spcBef>
                <a:spcPts val="700"/>
              </a:spcBef>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层次凝聚式聚类</a:t>
            </a:r>
            <a:r>
              <a:rPr lang="de-DE" sz="3600" dirty="0" smtClean="0">
                <a:solidFill>
                  <a:schemeClr val="tx1"/>
                </a:solidFill>
                <a:latin typeface="Times New Roman" pitchFamily="18" charset="0"/>
                <a:ea typeface="黑体" pitchFamily="49" charset="-122"/>
              </a:rPr>
              <a:t> (</a:t>
            </a:r>
            <a:r>
              <a:rPr lang="de-DE" sz="3600" dirty="0" smtClean="0">
                <a:solidFill>
                  <a:schemeClr val="tx1"/>
                </a:solidFill>
                <a:latin typeface="Times New Roman" pitchFamily="18" charset="0"/>
                <a:ea typeface="黑体" pitchFamily="49" charset="-122"/>
              </a:rPr>
              <a:t>HAC)</a:t>
            </a:r>
          </a:p>
        </p:txBody>
      </p:sp>
      <p:sp>
        <p:nvSpPr>
          <p:cNvPr id="84996" name="Text Box 3"/>
          <p:cNvSpPr txBox="1">
            <a:spLocks noChangeArrowheads="1"/>
          </p:cNvSpPr>
          <p:nvPr/>
        </p:nvSpPr>
        <p:spPr bwMode="auto">
          <a:xfrm>
            <a:off x="357158" y="1428736"/>
            <a:ext cx="8286808" cy="478634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一开始每篇文档作为一个独立的簇</a:t>
            </a:r>
            <a:endParaRPr lang="en-US"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然后，将其中最相似的两个簇进行合并</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a:t>
            </a:r>
            <a:r>
              <a:rPr lang="zh-CN" altLang="en-US" dirty="0" smtClean="0">
                <a:solidFill>
                  <a:schemeClr val="tx1"/>
                </a:solidFill>
                <a:latin typeface="Times New Roman" pitchFamily="18" charset="0"/>
                <a:ea typeface="黑体" pitchFamily="49" charset="-122"/>
              </a:rPr>
              <a:t>复上一步直至仅剩一个簇</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整个合并的历史构成一个二叉树</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一个标准的描述层次聚类合并历史的方法是</a:t>
            </a:r>
            <a:r>
              <a:rPr lang="zh-CN" altLang="en-US" dirty="0" smtClean="0">
                <a:solidFill>
                  <a:schemeClr val="tx1"/>
                </a:solidFill>
                <a:latin typeface="Times New Roman" pitchFamily="18" charset="0"/>
                <a:ea typeface="黑体" pitchFamily="49" charset="-122"/>
              </a:rPr>
              <a:t>采用</a:t>
            </a:r>
            <a:r>
              <a:rPr lang="zh-CN" altLang="en-US" dirty="0" smtClean="0">
                <a:solidFill>
                  <a:schemeClr val="tx1"/>
                </a:solidFill>
                <a:latin typeface="Times New Roman" pitchFamily="18" charset="0"/>
                <a:ea typeface="黑体" pitchFamily="49" charset="-122"/>
              </a:rPr>
              <a:t>树状图</a:t>
            </a:r>
            <a:r>
              <a:rPr lang="en-US" altLang="zh-CN" dirty="0" smtClean="0">
                <a:solidFill>
                  <a:schemeClr val="tx1"/>
                </a:solidFill>
                <a:latin typeface="Times New Roman" pitchFamily="18" charset="0"/>
                <a:ea typeface="黑体" pitchFamily="49" charset="-122"/>
              </a:rPr>
              <a:t>(</a:t>
            </a:r>
            <a:r>
              <a:rPr lang="en-US" dirty="0" err="1" smtClean="0">
                <a:solidFill>
                  <a:srgbClr val="0070C0"/>
                </a:solidFill>
                <a:latin typeface="Times New Roman" pitchFamily="18" charset="0"/>
                <a:ea typeface="黑体" pitchFamily="49" charset="-122"/>
              </a:rPr>
              <a:t>dendrogram</a:t>
            </a:r>
            <a:r>
              <a:rPr lang="en-US"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树状图</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857752" y="1571612"/>
            <a:ext cx="4143404"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合并的历史可以从底往上生成</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水平线上给出的是每次合并的相似度</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我们可以在特定点截断</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比如</a:t>
            </a:r>
            <a:r>
              <a:rPr lang="en-US" dirty="0" smtClean="0">
                <a:solidFill>
                  <a:schemeClr val="tx1"/>
                </a:solidFill>
                <a:latin typeface="Times New Roman" pitchFamily="18" charset="0"/>
                <a:ea typeface="黑体" pitchFamily="49" charset="-122"/>
              </a:rPr>
              <a:t> 0.1 </a:t>
            </a:r>
            <a:r>
              <a:rPr lang="zh-CN" altLang="en-US" dirty="0" smtClean="0">
                <a:solidFill>
                  <a:schemeClr val="tx1"/>
                </a:solidFill>
                <a:latin typeface="Times New Roman" pitchFamily="18" charset="0"/>
                <a:ea typeface="黑体" pitchFamily="49" charset="-122"/>
              </a:rPr>
              <a:t>或</a:t>
            </a:r>
            <a:r>
              <a:rPr lang="en-US" dirty="0" smtClean="0">
                <a:solidFill>
                  <a:schemeClr val="tx1"/>
                </a:solidFill>
                <a:latin typeface="Times New Roman" pitchFamily="18" charset="0"/>
                <a:ea typeface="黑体" pitchFamily="49" charset="-122"/>
              </a:rPr>
              <a:t> 0.4) </a:t>
            </a:r>
            <a:r>
              <a:rPr lang="zh-CN" altLang="en-US" dirty="0" smtClean="0">
                <a:solidFill>
                  <a:schemeClr val="tx1"/>
                </a:solidFill>
                <a:latin typeface="Times New Roman" pitchFamily="18" charset="0"/>
                <a:ea typeface="黑体" pitchFamily="49" charset="-122"/>
              </a:rPr>
              <a:t>来获得一个扁平的聚类结果</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pic>
        <p:nvPicPr>
          <p:cNvPr id="7" name="Picture 6" descr="1712.png"/>
          <p:cNvPicPr>
            <a:picLocks noChangeAspect="1"/>
          </p:cNvPicPr>
          <p:nvPr/>
        </p:nvPicPr>
        <p:blipFill>
          <a:blip r:embed="rId3" cstate="print"/>
          <a:stretch>
            <a:fillRect/>
          </a:stretch>
        </p:blipFill>
        <p:spPr>
          <a:xfrm>
            <a:off x="357158" y="1643050"/>
            <a:ext cx="4558425"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分裂式聚类</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78634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分裂式聚类是从顶往下</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HAC (</a:t>
            </a:r>
            <a:r>
              <a:rPr lang="zh-CN" altLang="en-US" dirty="0" smtClean="0">
                <a:solidFill>
                  <a:schemeClr val="tx1"/>
                </a:solidFill>
                <a:latin typeface="Times New Roman" pitchFamily="18" charset="0"/>
                <a:ea typeface="黑体" pitchFamily="49" charset="-122"/>
              </a:rPr>
              <a:t>自底往上</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的一种替代形式</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分裂式聚类：</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一开始所有文档聚成一类</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然后，不断迭代进行类别分割</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最终，每个节点构成一个类</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Bisecting </a:t>
            </a:r>
            <a:r>
              <a:rPr lang="en-US" i="1" dirty="0"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均值算法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接下来介绍</a:t>
            </a:r>
            <a:r>
              <a:rPr lang="de-DE" dirty="0" smtClean="0">
                <a:solidFill>
                  <a:schemeClr val="tx1"/>
                </a:solidFill>
                <a:latin typeface="Times New Roman" pitchFamily="18" charset="0"/>
                <a:ea typeface="黑体" pitchFamily="49" charset="-122"/>
              </a:rPr>
              <a:t> HAC</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原始的</a:t>
            </a:r>
            <a:r>
              <a:rPr lang="de-DE" sz="3600" dirty="0" smtClean="0">
                <a:solidFill>
                  <a:schemeClr val="tx1"/>
                </a:solidFill>
                <a:latin typeface="Times New Roman" pitchFamily="18" charset="0"/>
                <a:ea typeface="黑体" pitchFamily="49" charset="-122"/>
              </a:rPr>
              <a:t>HAC</a:t>
            </a:r>
            <a:r>
              <a:rPr lang="zh-CN" altLang="en-US" sz="3600" dirty="0" smtClean="0">
                <a:solidFill>
                  <a:schemeClr val="tx1"/>
                </a:solidFill>
                <a:latin typeface="Times New Roman" pitchFamily="18" charset="0"/>
                <a:ea typeface="黑体" pitchFamily="49" charset="-122"/>
              </a:rPr>
              <a:t>算法</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dirty="0"/>
          </a:p>
        </p:txBody>
      </p:sp>
      <p:pic>
        <p:nvPicPr>
          <p:cNvPr id="7" name="Picture 6" descr="1714.png"/>
          <p:cNvPicPr>
            <a:picLocks noChangeAspect="1"/>
          </p:cNvPicPr>
          <p:nvPr/>
        </p:nvPicPr>
        <p:blipFill>
          <a:blip r:embed="rId3" cstate="print"/>
          <a:stretch>
            <a:fillRect/>
          </a:stretch>
        </p:blipFill>
        <p:spPr>
          <a:xfrm>
            <a:off x="500034" y="1643050"/>
            <a:ext cx="6535714" cy="485778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200" dirty="0" smtClean="0">
                <a:solidFill>
                  <a:schemeClr val="tx1"/>
                </a:solidFill>
                <a:latin typeface="Times New Roman" pitchFamily="18" charset="0"/>
                <a:ea typeface="黑体" pitchFamily="49" charset="-122"/>
              </a:rPr>
              <a:t>  </a:t>
            </a:r>
            <a:r>
              <a:rPr lang="zh-CN" altLang="en-US" sz="3200" dirty="0" smtClean="0">
                <a:solidFill>
                  <a:schemeClr val="tx1"/>
                </a:solidFill>
                <a:latin typeface="Times New Roman" pitchFamily="18" charset="0"/>
                <a:ea typeface="黑体" pitchFamily="49" charset="-122"/>
              </a:rPr>
              <a:t>原始算法的计算复杂度</a:t>
            </a:r>
            <a:endParaRPr lang="de-DE"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142984"/>
            <a:ext cx="8286808" cy="5429264"/>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首先，我们需要计算</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 N </a:t>
            </a:r>
            <a:r>
              <a:rPr lang="zh-CN" altLang="en-US" dirty="0" smtClean="0">
                <a:solidFill>
                  <a:schemeClr val="tx1"/>
                </a:solidFill>
                <a:latin typeface="Times New Roman" pitchFamily="18" charset="0"/>
                <a:ea typeface="黑体" pitchFamily="49" charset="-122"/>
              </a:rPr>
              <a:t>个文档对之间的相似度</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其次，在</a:t>
            </a:r>
            <a:r>
              <a:rPr lang="en-US" altLang="zh-CN" i="1" dirty="0" smtClean="0">
                <a:solidFill>
                  <a:schemeClr val="tx1"/>
                </a:solidFill>
                <a:latin typeface="Times New Roman" pitchFamily="18" charset="0"/>
                <a:ea typeface="黑体" pitchFamily="49" charset="-122"/>
              </a:rPr>
              <a:t>N</a:t>
            </a:r>
            <a:r>
              <a:rPr lang="zh-CN" altLang="en-US" dirty="0" smtClean="0">
                <a:solidFill>
                  <a:schemeClr val="tx1"/>
                </a:solidFill>
                <a:latin typeface="Times New Roman" pitchFamily="18" charset="0"/>
                <a:ea typeface="黑体" pitchFamily="49" charset="-122"/>
              </a:rPr>
              <a:t>次迭代的每一次迭代中</a:t>
            </a:r>
            <a:r>
              <a:rPr lang="en-US"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扫描</a:t>
            </a:r>
            <a:r>
              <a:rPr lang="en-US" sz="2200" i="1" dirty="0" smtClean="0">
                <a:solidFill>
                  <a:schemeClr val="tx1"/>
                </a:solidFill>
                <a:latin typeface="Times New Roman" pitchFamily="18" charset="0"/>
                <a:ea typeface="黑体" pitchFamily="49" charset="-122"/>
              </a:rPr>
              <a:t>O(N</a:t>
            </a:r>
            <a:r>
              <a:rPr lang="en-US" sz="2200" dirty="0" smtClean="0">
                <a:solidFill>
                  <a:schemeClr val="tx1"/>
                </a:solidFill>
                <a:latin typeface="Times New Roman" pitchFamily="18" charset="0"/>
                <a:ea typeface="黑体" pitchFamily="49" charset="-122"/>
              </a:rPr>
              <a:t> × </a:t>
            </a:r>
            <a:r>
              <a:rPr lang="en-US" sz="2200" i="1" dirty="0" smtClean="0">
                <a:solidFill>
                  <a:schemeClr val="tx1"/>
                </a:solidFill>
                <a:latin typeface="Times New Roman" pitchFamily="18" charset="0"/>
                <a:ea typeface="黑体" pitchFamily="49" charset="-122"/>
              </a:rPr>
              <a:t>N</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个相似度来寻找最大相似度</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合并具有最大相似度的两个簇</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计算合并后的簇和先前其它簇之间的相似度</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迭代次数是</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，每次迭代需要</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O(N</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扫描</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操作</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整体复杂度为</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O</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N</a:t>
            </a:r>
            <a:r>
              <a:rPr lang="de-DE" baseline="30000" dirty="0" smtClean="0">
                <a:solidFill>
                  <a:schemeClr val="tx1"/>
                </a:solidFill>
                <a:latin typeface="Times New Roman" pitchFamily="18" charset="0"/>
                <a:ea typeface="黑体" pitchFamily="49" charset="-122"/>
              </a:rPr>
              <a:t>3</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后面我们将考察更高效的算法</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关键问题：如何定义簇相似度</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142984"/>
            <a:ext cx="8286808" cy="5429264"/>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单连接</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Single-link): </a:t>
            </a:r>
            <a:r>
              <a:rPr lang="zh-CN" altLang="en-US" dirty="0" smtClean="0">
                <a:solidFill>
                  <a:schemeClr val="tx1"/>
                </a:solidFill>
                <a:latin typeface="Times New Roman" pitchFamily="18" charset="0"/>
                <a:ea typeface="黑体" pitchFamily="49" charset="-122"/>
              </a:rPr>
              <a:t>最大相似度</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计算任意两篇文档之间的相似度，取其中的最大值</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全连接</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Complete-link): </a:t>
            </a:r>
            <a:r>
              <a:rPr lang="zh-CN" altLang="en-US" dirty="0" smtClean="0">
                <a:solidFill>
                  <a:schemeClr val="tx1"/>
                </a:solidFill>
                <a:latin typeface="Times New Roman" pitchFamily="18" charset="0"/>
                <a:ea typeface="黑体" pitchFamily="49" charset="-122"/>
              </a:rPr>
              <a:t>最小相似度</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计算任意两篇文档之间的相似度，取其中的最小值</a:t>
            </a:r>
            <a:endParaRPr lang="en-US" altLang="zh-CN"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质心法</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平均的类间相似度</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所有的簇间文档对之间相似度的平均值</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不包括同一个簇内的文档之间的相似度</a:t>
            </a:r>
            <a:r>
              <a:rPr lang="en-US"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这等价于两个簇质心之间的相似度</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组平均</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Group-average): </a:t>
            </a:r>
            <a:r>
              <a:rPr lang="zh-CN" altLang="en-US" dirty="0" smtClean="0">
                <a:solidFill>
                  <a:schemeClr val="tx1"/>
                </a:solidFill>
                <a:latin typeface="Times New Roman" pitchFamily="18" charset="0"/>
                <a:ea typeface="黑体" pitchFamily="49" charset="-122"/>
              </a:rPr>
              <a:t>平均的类内和类间相似度</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所有的簇间文档对之间相似度的平均值</a:t>
            </a:r>
            <a:r>
              <a:rPr lang="en-US" altLang="zh-CN"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包括同一个簇内的文档之间的相似度</a:t>
            </a:r>
            <a:r>
              <a:rPr lang="en-US" altLang="zh-CN" sz="2200"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簇间相似度</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例子</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18</a:t>
            </a:fld>
            <a:endParaRPr lang="en-US" dirty="0"/>
          </a:p>
        </p:txBody>
      </p:sp>
      <p:pic>
        <p:nvPicPr>
          <p:cNvPr id="7" name="Picture 6" descr="1717.png"/>
          <p:cNvPicPr>
            <a:picLocks noChangeAspect="1"/>
          </p:cNvPicPr>
          <p:nvPr/>
        </p:nvPicPr>
        <p:blipFill>
          <a:blip r:embed="rId3" cstate="print"/>
          <a:stretch>
            <a:fillRect/>
          </a:stretch>
        </p:blipFill>
        <p:spPr>
          <a:xfrm>
            <a:off x="428596" y="2071679"/>
            <a:ext cx="5679320" cy="378621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单连接</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最大相似度</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最短距离</a:t>
            </a:r>
            <a:r>
              <a:rPr lang="en-US" altLang="zh-CN" sz="3600" dirty="0" smtClean="0">
                <a:solidFill>
                  <a:schemeClr val="tx1"/>
                </a:solidFill>
                <a:latin typeface="Times New Roman" pitchFamily="18" charset="0"/>
                <a:ea typeface="黑体" pitchFamily="49" charset="-122"/>
              </a:rPr>
              <a:t>)</a:t>
            </a:r>
            <a:r>
              <a:rPr lang="en-US" sz="3600" dirty="0" smtClean="0">
                <a:solidFill>
                  <a:schemeClr val="tx1"/>
                </a:solidFill>
                <a:latin typeface="Times New Roman" pitchFamily="18" charset="0"/>
                <a:ea typeface="黑体" pitchFamily="49" charset="-122"/>
              </a:rPr>
              <a:t> </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19</a:t>
            </a:fld>
            <a:endParaRPr lang="en-US" dirty="0"/>
          </a:p>
        </p:txBody>
      </p:sp>
      <p:pic>
        <p:nvPicPr>
          <p:cNvPr id="8" name="Picture 7" descr="1718.png"/>
          <p:cNvPicPr>
            <a:picLocks noChangeAspect="1"/>
          </p:cNvPicPr>
          <p:nvPr/>
        </p:nvPicPr>
        <p:blipFill>
          <a:blip r:embed="rId3" cstate="print"/>
          <a:stretch>
            <a:fillRect/>
          </a:stretch>
        </p:blipFill>
        <p:spPr>
          <a:xfrm>
            <a:off x="428596" y="2285992"/>
            <a:ext cx="5717564"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层次聚类介绍</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单连接</a:t>
            </a:r>
            <a:r>
              <a:rPr lang="en-US" altLang="zh-CN" sz="3000" dirty="0" smtClean="0">
                <a:solidFill>
                  <a:srgbClr val="336699"/>
                </a:solidFill>
                <a:latin typeface="Times New Roman" pitchFamily="18" charset="0"/>
                <a:ea typeface="黑体" pitchFamily="49" charset="-122"/>
              </a:rPr>
              <a:t>/</a:t>
            </a:r>
            <a:r>
              <a:rPr lang="zh-CN" altLang="en-US" sz="3000" dirty="0" smtClean="0">
                <a:solidFill>
                  <a:srgbClr val="336699"/>
                </a:solidFill>
                <a:latin typeface="Times New Roman" pitchFamily="18" charset="0"/>
                <a:ea typeface="黑体" pitchFamily="49" charset="-122"/>
              </a:rPr>
              <a:t>全连接算法</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质心</a:t>
            </a:r>
            <a:r>
              <a:rPr lang="en-US" altLang="zh-CN" sz="3000" dirty="0" smtClean="0">
                <a:solidFill>
                  <a:srgbClr val="336699"/>
                </a:solidFill>
                <a:latin typeface="Times New Roman" pitchFamily="18" charset="0"/>
                <a:ea typeface="黑体" pitchFamily="49" charset="-122"/>
              </a:rPr>
              <a:t>/</a:t>
            </a:r>
            <a:r>
              <a:rPr lang="en-US" sz="3000" dirty="0" smtClean="0">
                <a:solidFill>
                  <a:srgbClr val="336699"/>
                </a:solidFill>
                <a:latin typeface="Times New Roman" pitchFamily="18" charset="0"/>
                <a:ea typeface="黑体" pitchFamily="49" charset="-122"/>
              </a:rPr>
              <a:t>GAAC</a:t>
            </a:r>
            <a:r>
              <a:rPr lang="zh-CN" altLang="en-US" sz="3000" dirty="0" smtClean="0">
                <a:solidFill>
                  <a:srgbClr val="336699"/>
                </a:solidFill>
                <a:latin typeface="Times New Roman" pitchFamily="18" charset="0"/>
                <a:ea typeface="黑体" pitchFamily="49" charset="-122"/>
              </a:rPr>
              <a:t>算法</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其他实现变种</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簇标签生成</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全连接</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最小相似度</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20</a:t>
            </a:fld>
            <a:endParaRPr lang="en-US" dirty="0"/>
          </a:p>
        </p:txBody>
      </p:sp>
      <p:pic>
        <p:nvPicPr>
          <p:cNvPr id="7" name="Picture 6" descr="1719.png"/>
          <p:cNvPicPr>
            <a:picLocks noChangeAspect="1"/>
          </p:cNvPicPr>
          <p:nvPr/>
        </p:nvPicPr>
        <p:blipFill>
          <a:blip r:embed="rId3" cstate="print"/>
          <a:stretch>
            <a:fillRect/>
          </a:stretch>
        </p:blipFill>
        <p:spPr>
          <a:xfrm>
            <a:off x="490181" y="2214554"/>
            <a:ext cx="5653455"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质心法</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21</a:t>
            </a:fld>
            <a:endParaRPr lang="en-US" dirty="0"/>
          </a:p>
        </p:txBody>
      </p:sp>
      <p:pic>
        <p:nvPicPr>
          <p:cNvPr id="7" name="Picture 6" descr="1720.png"/>
          <p:cNvPicPr>
            <a:picLocks noChangeAspect="1"/>
          </p:cNvPicPr>
          <p:nvPr/>
        </p:nvPicPr>
        <p:blipFill>
          <a:blip r:embed="rId3" cstate="print"/>
          <a:stretch>
            <a:fillRect/>
          </a:stretch>
        </p:blipFill>
        <p:spPr>
          <a:xfrm>
            <a:off x="428596" y="2500306"/>
            <a:ext cx="5500726" cy="35933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组平均</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22</a:t>
            </a:fld>
            <a:endParaRPr lang="en-US" dirty="0"/>
          </a:p>
        </p:txBody>
      </p:sp>
      <p:pic>
        <p:nvPicPr>
          <p:cNvPr id="8" name="Picture 7" descr="1721.png"/>
          <p:cNvPicPr>
            <a:picLocks noChangeAspect="1"/>
          </p:cNvPicPr>
          <p:nvPr/>
        </p:nvPicPr>
        <p:blipFill>
          <a:blip r:embed="rId3" cstate="print"/>
          <a:stretch>
            <a:fillRect/>
          </a:stretch>
        </p:blipFill>
        <p:spPr>
          <a:xfrm>
            <a:off x="357158" y="2575629"/>
            <a:ext cx="5666517" cy="34268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簇间相似度：一个更大的例子</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23</a:t>
            </a:fld>
            <a:endParaRPr lang="en-US" dirty="0"/>
          </a:p>
        </p:txBody>
      </p:sp>
      <p:pic>
        <p:nvPicPr>
          <p:cNvPr id="9" name="Picture 8" descr="1722.png"/>
          <p:cNvPicPr>
            <a:picLocks noChangeAspect="1"/>
          </p:cNvPicPr>
          <p:nvPr/>
        </p:nvPicPr>
        <p:blipFill>
          <a:blip r:embed="rId3" cstate="print"/>
          <a:stretch>
            <a:fillRect/>
          </a:stretch>
        </p:blipFill>
        <p:spPr>
          <a:xfrm>
            <a:off x="398346" y="2428868"/>
            <a:ext cx="5530976" cy="350046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单连接法</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24</a:t>
            </a:fld>
            <a:endParaRPr lang="en-US" dirty="0"/>
          </a:p>
        </p:txBody>
      </p:sp>
      <p:pic>
        <p:nvPicPr>
          <p:cNvPr id="7" name="Picture 6" descr="1723.png"/>
          <p:cNvPicPr>
            <a:picLocks noChangeAspect="1"/>
          </p:cNvPicPr>
          <p:nvPr/>
        </p:nvPicPr>
        <p:blipFill>
          <a:blip r:embed="rId3" cstate="print"/>
          <a:stretch>
            <a:fillRect/>
          </a:stretch>
        </p:blipFill>
        <p:spPr>
          <a:xfrm>
            <a:off x="357158" y="2311104"/>
            <a:ext cx="5647819" cy="376110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全连接法</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25</a:t>
            </a:fld>
            <a:endParaRPr lang="en-US" dirty="0"/>
          </a:p>
        </p:txBody>
      </p:sp>
      <p:pic>
        <p:nvPicPr>
          <p:cNvPr id="8" name="Picture 7" descr="1724.png"/>
          <p:cNvPicPr>
            <a:picLocks noChangeAspect="1"/>
          </p:cNvPicPr>
          <p:nvPr/>
        </p:nvPicPr>
        <p:blipFill>
          <a:blip r:embed="rId3" cstate="print"/>
          <a:stretch>
            <a:fillRect/>
          </a:stretch>
        </p:blipFill>
        <p:spPr>
          <a:xfrm>
            <a:off x="357158" y="2176734"/>
            <a:ext cx="5711314" cy="370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质心法</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dirty="0"/>
          </a:p>
        </p:txBody>
      </p:sp>
      <p:pic>
        <p:nvPicPr>
          <p:cNvPr id="8" name="Picture 7" descr="1725.png"/>
          <p:cNvPicPr>
            <a:picLocks noChangeAspect="1"/>
          </p:cNvPicPr>
          <p:nvPr/>
        </p:nvPicPr>
        <p:blipFill>
          <a:blip r:embed="rId3" cstate="print"/>
          <a:stretch>
            <a:fillRect/>
          </a:stretch>
        </p:blipFill>
        <p:spPr>
          <a:xfrm>
            <a:off x="357158" y="2285992"/>
            <a:ext cx="5729603" cy="36577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组平均法</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dirty="0"/>
          </a:p>
        </p:txBody>
      </p:sp>
      <p:pic>
        <p:nvPicPr>
          <p:cNvPr id="9" name="Picture 8" descr="1726.png"/>
          <p:cNvPicPr>
            <a:picLocks noChangeAspect="1"/>
          </p:cNvPicPr>
          <p:nvPr/>
        </p:nvPicPr>
        <p:blipFill>
          <a:blip r:embed="rId3" cstate="print"/>
          <a:stretch>
            <a:fillRect/>
          </a:stretch>
        </p:blipFill>
        <p:spPr>
          <a:xfrm>
            <a:off x="285720" y="2285992"/>
            <a:ext cx="5715040" cy="366218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28</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层次聚类介绍</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单连接</a:t>
            </a:r>
            <a:r>
              <a:rPr lang="en-US" altLang="zh-CN" sz="3000" dirty="0" smtClean="0">
                <a:solidFill>
                  <a:srgbClr val="336699"/>
                </a:solidFill>
                <a:latin typeface="Times New Roman" pitchFamily="18" charset="0"/>
                <a:ea typeface="黑体" pitchFamily="49" charset="-122"/>
              </a:rPr>
              <a:t>/</a:t>
            </a:r>
            <a:r>
              <a:rPr lang="zh-CN" altLang="en-US" sz="3000" dirty="0" smtClean="0">
                <a:solidFill>
                  <a:srgbClr val="336699"/>
                </a:solidFill>
                <a:latin typeface="Times New Roman" pitchFamily="18" charset="0"/>
                <a:ea typeface="黑体" pitchFamily="49" charset="-122"/>
              </a:rPr>
              <a:t>全连接算法</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质心</a:t>
            </a:r>
            <a:r>
              <a:rPr lang="en-US" altLang="zh-CN" sz="3000" dirty="0" smtClean="0">
                <a:solidFill>
                  <a:srgbClr val="BDD3E9"/>
                </a:solidFill>
                <a:latin typeface="Times New Roman" pitchFamily="18" charset="0"/>
                <a:ea typeface="黑体" pitchFamily="49" charset="-122"/>
              </a:rPr>
              <a:t>/</a:t>
            </a:r>
            <a:r>
              <a:rPr lang="en-US" sz="3000" dirty="0" smtClean="0">
                <a:solidFill>
                  <a:srgbClr val="BDD3E9"/>
                </a:solidFill>
                <a:latin typeface="Times New Roman" pitchFamily="18" charset="0"/>
                <a:ea typeface="黑体" pitchFamily="49" charset="-122"/>
              </a:rPr>
              <a:t>GAAC</a:t>
            </a:r>
            <a:r>
              <a:rPr lang="zh-CN" altLang="en-US" sz="3000" dirty="0" smtClean="0">
                <a:solidFill>
                  <a:srgbClr val="BDD3E9"/>
                </a:solidFill>
                <a:latin typeface="Times New Roman" pitchFamily="18" charset="0"/>
                <a:ea typeface="黑体" pitchFamily="49" charset="-122"/>
              </a:rPr>
              <a:t>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其他实现变种</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簇标签生成</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单连接</a:t>
            </a:r>
            <a:r>
              <a:rPr lang="de-DE" sz="3600" dirty="0" smtClean="0">
                <a:solidFill>
                  <a:schemeClr val="tx1"/>
                </a:solidFill>
                <a:latin typeface="Times New Roman" pitchFamily="18" charset="0"/>
                <a:ea typeface="黑体" pitchFamily="49" charset="-122"/>
              </a:rPr>
              <a:t>HAC</a:t>
            </a:r>
          </a:p>
        </p:txBody>
      </p:sp>
      <p:sp>
        <p:nvSpPr>
          <p:cNvPr id="84996" name="Text Box 3"/>
          <p:cNvSpPr txBox="1">
            <a:spLocks noChangeArrowheads="1"/>
          </p:cNvSpPr>
          <p:nvPr/>
        </p:nvSpPr>
        <p:spPr bwMode="auto">
          <a:xfrm>
            <a:off x="357158" y="1142984"/>
            <a:ext cx="8286808" cy="5429264"/>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两个簇的相似度等于最大的类间相似度</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一旦将两个簇合并，如何更新相似度矩阵？</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对于单连接法来说，非常简单</a:t>
            </a:r>
            <a:r>
              <a:rPr lang="en-US" dirty="0" smtClean="0">
                <a:solidFill>
                  <a:schemeClr val="tx1"/>
                </a:solidFill>
                <a:latin typeface="Times New Roman" pitchFamily="18" charset="0"/>
                <a:ea typeface="黑体" pitchFamily="49" charset="-122"/>
              </a:rPr>
              <a:t>: </a:t>
            </a:r>
          </a:p>
          <a:p>
            <a:pPr lvl="1">
              <a:spcBef>
                <a:spcPts val="700"/>
              </a:spcBef>
              <a:buClr>
                <a:srgbClr val="336699"/>
              </a:buClr>
            </a:pPr>
            <a:r>
              <a:rPr lang="de-DE" sz="2200" dirty="0" smtClean="0">
                <a:solidFill>
                  <a:schemeClr val="tx1"/>
                </a:solidFill>
                <a:latin typeface="Times New Roman" pitchFamily="18" charset="0"/>
                <a:ea typeface="黑体" pitchFamily="49" charset="-122"/>
              </a:rPr>
              <a:t>     </a:t>
            </a:r>
          </a:p>
          <a:p>
            <a:pPr lvl="1">
              <a:spcBef>
                <a:spcPts val="700"/>
              </a:spcBef>
              <a:buClr>
                <a:srgbClr val="336699"/>
              </a:buClr>
            </a:pPr>
            <a:r>
              <a:rPr lang="de-DE" sz="2200" dirty="0" smtClean="0">
                <a:solidFill>
                  <a:schemeClr val="tx1"/>
                </a:solidFill>
                <a:latin typeface="Times New Roman" pitchFamily="18" charset="0"/>
                <a:ea typeface="黑体" pitchFamily="49" charset="-122"/>
              </a:rPr>
              <a:t>     SIM</a:t>
            </a:r>
            <a:r>
              <a:rPr lang="de-DE" dirty="0" smtClean="0">
                <a:solidFill>
                  <a:schemeClr val="tx1"/>
                </a:solidFill>
                <a:latin typeface="Times New Roman" pitchFamily="18" charset="0"/>
                <a:ea typeface="黑体" pitchFamily="49" charset="-122"/>
              </a:rPr>
              <a:t>(</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i</a:t>
            </a:r>
            <a:r>
              <a:rPr lang="de-DE" dirty="0" smtClean="0">
                <a:solidFill>
                  <a:schemeClr val="tx1"/>
                </a:solidFill>
                <a:latin typeface="Times New Roman" pitchFamily="18" charset="0"/>
                <a:ea typeface="黑体" pitchFamily="49" charset="-122"/>
              </a:rPr>
              <a:t> ,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a:t>
            </a:r>
            <a:r>
              <a:rPr lang="de-DE" dirty="0" err="1" smtClean="0">
                <a:solidFill>
                  <a:schemeClr val="tx1"/>
                </a:solidFill>
                <a:latin typeface="Times New Roman" pitchFamily="18" charset="0"/>
                <a:ea typeface="黑体" pitchFamily="49" charset="-122"/>
              </a:rPr>
              <a:t>max</a:t>
            </a:r>
            <a:r>
              <a:rPr lang="de-DE" dirty="0" smtClean="0">
                <a:solidFill>
                  <a:schemeClr val="tx1"/>
                </a:solidFill>
                <a:latin typeface="Times New Roman" pitchFamily="18" charset="0"/>
                <a:ea typeface="黑体" pitchFamily="49" charset="-122"/>
              </a:rPr>
              <a:t>(</a:t>
            </a:r>
            <a:r>
              <a:rPr lang="de-DE" sz="2200" dirty="0" smtClean="0">
                <a:solidFill>
                  <a:schemeClr val="tx1"/>
                </a:solidFill>
                <a:latin typeface="Times New Roman" pitchFamily="18" charset="0"/>
                <a:ea typeface="黑体" pitchFamily="49" charset="-122"/>
              </a:rPr>
              <a:t>SIM</a:t>
            </a:r>
            <a:r>
              <a:rPr lang="de-DE" dirty="0" smtClean="0">
                <a:solidFill>
                  <a:schemeClr val="tx1"/>
                </a:solidFill>
                <a:latin typeface="Times New Roman" pitchFamily="18" charset="0"/>
                <a:ea typeface="黑体" pitchFamily="49" charset="-122"/>
              </a:rPr>
              <a:t>(</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i </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r>
              <a:rPr lang="de-DE" sz="2200" dirty="0" smtClean="0">
                <a:solidFill>
                  <a:schemeClr val="tx1"/>
                </a:solidFill>
                <a:latin typeface="Times New Roman" pitchFamily="18" charset="0"/>
                <a:ea typeface="黑体" pitchFamily="49" charset="-122"/>
              </a:rPr>
              <a:t>SIM</a:t>
            </a:r>
            <a:r>
              <a:rPr lang="de-DE" dirty="0" smtClean="0">
                <a:solidFill>
                  <a:schemeClr val="tx1"/>
                </a:solidFill>
                <a:latin typeface="Times New Roman" pitchFamily="18" charset="0"/>
                <a:ea typeface="黑体" pitchFamily="49" charset="-122"/>
              </a:rPr>
              <a:t>(</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i</a:t>
            </a:r>
            <a:r>
              <a:rPr lang="de-DE" i="1"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层次聚类介绍</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单连接</a:t>
            </a:r>
            <a:r>
              <a:rPr lang="en-US" altLang="zh-CN" sz="3000" dirty="0" smtClean="0">
                <a:solidFill>
                  <a:srgbClr val="BDD3E9"/>
                </a:solidFill>
                <a:latin typeface="Times New Roman" pitchFamily="18" charset="0"/>
                <a:ea typeface="黑体" pitchFamily="49" charset="-122"/>
              </a:rPr>
              <a:t>/</a:t>
            </a:r>
            <a:r>
              <a:rPr lang="zh-CN" altLang="en-US" sz="3000" dirty="0" smtClean="0">
                <a:solidFill>
                  <a:srgbClr val="BDD3E9"/>
                </a:solidFill>
                <a:latin typeface="Times New Roman" pitchFamily="18" charset="0"/>
                <a:ea typeface="黑体" pitchFamily="49" charset="-122"/>
              </a:rPr>
              <a:t>全连接算法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质心</a:t>
            </a:r>
            <a:r>
              <a:rPr lang="en-US" altLang="zh-CN" sz="3000" dirty="0" smtClean="0">
                <a:solidFill>
                  <a:srgbClr val="BDD3E9"/>
                </a:solidFill>
                <a:latin typeface="Times New Roman" pitchFamily="18" charset="0"/>
                <a:ea typeface="黑体" pitchFamily="49" charset="-122"/>
              </a:rPr>
              <a:t>/</a:t>
            </a:r>
            <a:r>
              <a:rPr lang="en-US" sz="3000" dirty="0" smtClean="0">
                <a:solidFill>
                  <a:srgbClr val="BDD3E9"/>
                </a:solidFill>
                <a:latin typeface="Times New Roman" pitchFamily="18" charset="0"/>
                <a:ea typeface="黑体" pitchFamily="49" charset="-122"/>
              </a:rPr>
              <a:t>GAAC</a:t>
            </a:r>
            <a:r>
              <a:rPr lang="zh-CN" altLang="en-US" sz="3000" dirty="0" smtClean="0">
                <a:solidFill>
                  <a:srgbClr val="BDD3E9"/>
                </a:solidFill>
                <a:latin typeface="Times New Roman" pitchFamily="18" charset="0"/>
                <a:ea typeface="黑体" pitchFamily="49" charset="-122"/>
              </a:rPr>
              <a:t>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其他实现变种</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簇标签生成</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单连接算法产生的树状图</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857752" y="1714488"/>
            <a:ext cx="4143404"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注意：很多很小的簇</a:t>
            </a:r>
            <a:r>
              <a:rPr lang="de-DE" dirty="0" smtClean="0">
                <a:solidFill>
                  <a:schemeClr val="tx1"/>
                </a:solidFill>
                <a:latin typeface="Times New Roman" pitchFamily="18" charset="0"/>
                <a:ea typeface="黑体" pitchFamily="49" charset="-122"/>
              </a:rPr>
              <a:t> (1 </a:t>
            </a:r>
            <a:r>
              <a:rPr lang="zh-CN" altLang="en-US" dirty="0" smtClean="0">
                <a:solidFill>
                  <a:schemeClr val="tx1"/>
                </a:solidFill>
                <a:latin typeface="Times New Roman" pitchFamily="18" charset="0"/>
                <a:ea typeface="黑体" pitchFamily="49" charset="-122"/>
              </a:rPr>
              <a:t>或</a:t>
            </a:r>
            <a:r>
              <a:rPr lang="de-DE" dirty="0" smtClean="0">
                <a:solidFill>
                  <a:schemeClr val="tx1"/>
                </a:solidFill>
                <a:latin typeface="Times New Roman" pitchFamily="18" charset="0"/>
                <a:ea typeface="黑体" pitchFamily="49" charset="-122"/>
              </a:rPr>
              <a:t> 2 </a:t>
            </a:r>
            <a:r>
              <a:rPr lang="zh-CN" altLang="en-US" dirty="0" smtClean="0">
                <a:solidFill>
                  <a:schemeClr val="tx1"/>
                </a:solidFill>
                <a:latin typeface="Times New Roman" pitchFamily="18" charset="0"/>
                <a:ea typeface="黑体" pitchFamily="49" charset="-122"/>
              </a:rPr>
              <a:t>个成员</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加入到一个大的主簇上面去</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不存在</a:t>
            </a:r>
            <a:r>
              <a:rPr lang="en-US" altLang="zh-CN"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个簇或者</a:t>
            </a:r>
            <a:r>
              <a:rPr lang="en-US" altLang="zh-CN" dirty="0" smtClean="0">
                <a:solidFill>
                  <a:schemeClr val="tx1"/>
                </a:solidFill>
                <a:latin typeface="Times New Roman" pitchFamily="18" charset="0"/>
                <a:ea typeface="黑体" pitchFamily="49" charset="-122"/>
              </a:rPr>
              <a:t>3</a:t>
            </a:r>
            <a:r>
              <a:rPr lang="zh-CN" altLang="en-US" dirty="0" smtClean="0">
                <a:solidFill>
                  <a:schemeClr val="tx1"/>
                </a:solidFill>
                <a:latin typeface="Times New Roman" pitchFamily="18" charset="0"/>
                <a:ea typeface="黑体" pitchFamily="49" charset="-122"/>
              </a:rPr>
              <a:t>个簇的非常均衡的结果</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dirty="0"/>
          </a:p>
        </p:txBody>
      </p:sp>
      <p:pic>
        <p:nvPicPr>
          <p:cNvPr id="7" name="Picture 6" descr="1712.png"/>
          <p:cNvPicPr>
            <a:picLocks noChangeAspect="1"/>
          </p:cNvPicPr>
          <p:nvPr/>
        </p:nvPicPr>
        <p:blipFill>
          <a:blip r:embed="rId3" cstate="print"/>
          <a:stretch>
            <a:fillRect/>
          </a:stretch>
        </p:blipFill>
        <p:spPr>
          <a:xfrm>
            <a:off x="357158" y="1643050"/>
            <a:ext cx="4558425"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全连接</a:t>
            </a:r>
            <a:r>
              <a:rPr lang="de-DE" sz="3600" dirty="0" smtClean="0">
                <a:solidFill>
                  <a:schemeClr val="tx1"/>
                </a:solidFill>
                <a:latin typeface="Times New Roman" pitchFamily="18" charset="0"/>
                <a:ea typeface="黑体" pitchFamily="49" charset="-122"/>
              </a:rPr>
              <a:t>HAC</a:t>
            </a:r>
          </a:p>
        </p:txBody>
      </p:sp>
      <p:sp>
        <p:nvSpPr>
          <p:cNvPr id="84996" name="Text Box 3"/>
          <p:cNvSpPr txBox="1">
            <a:spLocks noChangeArrowheads="1"/>
          </p:cNvSpPr>
          <p:nvPr/>
        </p:nvSpPr>
        <p:spPr bwMode="auto">
          <a:xfrm>
            <a:off x="357158" y="1142984"/>
            <a:ext cx="8501122" cy="5429264"/>
          </a:xfrm>
          <a:prstGeom prst="rect">
            <a:avLst/>
          </a:prstGeom>
          <a:noFill/>
          <a:ln w="9525">
            <a:noFill/>
            <a:round/>
            <a:headEnd/>
            <a:tailEnd/>
          </a:ln>
        </p:spPr>
        <p:txBody>
          <a:bodyPr/>
          <a:lstStyle/>
          <a:p>
            <a:pPr lvl="1">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两个簇的相似度等于最小的类间相似度</a:t>
            </a:r>
            <a:endParaRPr lang="en-US" altLang="zh-CN"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一旦将两个簇合并，如何更新相似度矩阵？</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对于全连接法来说，也非常简单</a:t>
            </a:r>
            <a:r>
              <a:rPr lang="en-US" altLang="zh-CN" dirty="0" smtClean="0">
                <a:solidFill>
                  <a:schemeClr val="tx1"/>
                </a:solidFill>
                <a:latin typeface="Times New Roman" pitchFamily="18" charset="0"/>
                <a:ea typeface="黑体" pitchFamily="49" charset="-122"/>
              </a:rPr>
              <a:t>: </a:t>
            </a: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buClr>
                <a:srgbClr val="336699"/>
              </a:buClr>
            </a:pPr>
            <a:r>
              <a:rPr lang="de-DE" sz="2200" dirty="0" smtClean="0">
                <a:solidFill>
                  <a:schemeClr val="tx1"/>
                </a:solidFill>
                <a:latin typeface="Times New Roman" pitchFamily="18" charset="0"/>
                <a:ea typeface="黑体" pitchFamily="49" charset="-122"/>
              </a:rPr>
              <a:t> SIM(</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i</a:t>
            </a:r>
            <a:r>
              <a:rPr lang="de-DE" dirty="0" smtClean="0">
                <a:solidFill>
                  <a:schemeClr val="tx1"/>
                </a:solidFill>
                <a:latin typeface="Times New Roman" pitchFamily="18" charset="0"/>
                <a:ea typeface="黑体" pitchFamily="49" charset="-122"/>
              </a:rPr>
              <a:t> ,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min(</a:t>
            </a:r>
            <a:r>
              <a:rPr lang="de-DE" sz="2200" dirty="0" smtClean="0">
                <a:solidFill>
                  <a:schemeClr val="tx1"/>
                </a:solidFill>
                <a:latin typeface="Times New Roman" pitchFamily="18" charset="0"/>
                <a:ea typeface="黑体" pitchFamily="49" charset="-122"/>
              </a:rPr>
              <a:t>SIM</a:t>
            </a:r>
            <a:r>
              <a:rPr lang="de-DE" dirty="0" smtClean="0">
                <a:solidFill>
                  <a:schemeClr val="tx1"/>
                </a:solidFill>
                <a:latin typeface="Times New Roman" pitchFamily="18" charset="0"/>
                <a:ea typeface="黑体" pitchFamily="49" charset="-122"/>
              </a:rPr>
              <a:t>(</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i </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r>
              <a:rPr lang="de-DE" sz="2200" dirty="0" smtClean="0">
                <a:solidFill>
                  <a:schemeClr val="tx1"/>
                </a:solidFill>
                <a:latin typeface="Times New Roman" pitchFamily="18" charset="0"/>
                <a:ea typeface="黑体" pitchFamily="49" charset="-122"/>
              </a:rPr>
              <a:t>SIM</a:t>
            </a:r>
            <a:r>
              <a:rPr lang="de-DE" dirty="0" smtClean="0">
                <a:solidFill>
                  <a:schemeClr val="tx1"/>
                </a:solidFill>
                <a:latin typeface="Times New Roman" pitchFamily="18" charset="0"/>
                <a:ea typeface="黑体" pitchFamily="49" charset="-122"/>
              </a:rPr>
              <a:t>(</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i</a:t>
            </a:r>
            <a:r>
              <a:rPr lang="de-DE" dirty="0" smtClean="0">
                <a:solidFill>
                  <a:schemeClr val="tx1"/>
                </a:solidFill>
                <a:latin typeface="Times New Roman" pitchFamily="18" charset="0"/>
                <a:ea typeface="黑体" pitchFamily="49" charset="-122"/>
              </a:rPr>
              <a:t> , </a:t>
            </a:r>
            <a:r>
              <a:rPr lang="el-GR" i="1" dirty="0" smtClean="0">
                <a:solidFill>
                  <a:schemeClr val="tx1"/>
                </a:solidFill>
                <a:latin typeface="Times New Roman" pitchFamily="18" charset="0"/>
                <a:ea typeface="黑体" pitchFamily="49" charset="-122"/>
              </a:rPr>
              <a:t>ω</a:t>
            </a:r>
            <a:r>
              <a:rPr lang="de-DE" i="1" baseline="-25000" dirty="0" smtClean="0">
                <a:solidFill>
                  <a:schemeClr val="tx1"/>
                </a:solidFill>
                <a:latin typeface="Times New Roman" pitchFamily="18" charset="0"/>
                <a:ea typeface="黑体" pitchFamily="49" charset="-122"/>
              </a:rPr>
              <a:t>k</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计算两个簇的相似度相当于计算合并后的簇的直径</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全连接聚类的树状图</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857752" y="1714488"/>
            <a:ext cx="4143404"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我们注意到该图比刚才单连接算法产生的树状图均衡得多</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我们可以生成一个</a:t>
            </a:r>
            <a:r>
              <a:rPr lang="en-US" altLang="zh-CN"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个簇的结果，每个簇大小基本相当</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dirty="0"/>
          </a:p>
        </p:txBody>
      </p:sp>
      <p:pic>
        <p:nvPicPr>
          <p:cNvPr id="8" name="Picture 7" descr="1731.png"/>
          <p:cNvPicPr>
            <a:picLocks noChangeAspect="1"/>
          </p:cNvPicPr>
          <p:nvPr/>
        </p:nvPicPr>
        <p:blipFill>
          <a:blip r:embed="rId3" cstate="print"/>
          <a:stretch>
            <a:fillRect/>
          </a:stretch>
        </p:blipFill>
        <p:spPr>
          <a:xfrm>
            <a:off x="428596" y="1643051"/>
            <a:ext cx="4429156" cy="469298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r>
              <a:rPr lang="de-DE" sz="3000" dirty="0" smtClean="0">
                <a:solidFill>
                  <a:schemeClr val="tx1"/>
                </a:solidFill>
                <a:latin typeface="Times New Roman" pitchFamily="18" charset="0"/>
                <a:ea typeface="黑体" pitchFamily="49" charset="-122"/>
              </a:rPr>
              <a:t> </a:t>
            </a:r>
            <a:r>
              <a:rPr lang="zh-CN" altLang="en-US" sz="3000" dirty="0" smtClean="0">
                <a:solidFill>
                  <a:schemeClr val="tx1"/>
                </a:solidFill>
                <a:latin typeface="Times New Roman" pitchFamily="18" charset="0"/>
                <a:ea typeface="黑体" pitchFamily="49" charset="-122"/>
              </a:rPr>
              <a:t>课堂练习： 采用单连接和全连接方法进行聚类</a:t>
            </a:r>
            <a:endParaRPr lang="de-DE" sz="3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dirty="0"/>
          </a:p>
        </p:txBody>
      </p:sp>
      <p:pic>
        <p:nvPicPr>
          <p:cNvPr id="7" name="Picture 6" descr="1732.png"/>
          <p:cNvPicPr>
            <a:picLocks noChangeAspect="1"/>
          </p:cNvPicPr>
          <p:nvPr/>
        </p:nvPicPr>
        <p:blipFill>
          <a:blip r:embed="rId3" cstate="print"/>
          <a:stretch>
            <a:fillRect/>
          </a:stretch>
        </p:blipFill>
        <p:spPr>
          <a:xfrm>
            <a:off x="642910" y="2500306"/>
            <a:ext cx="3736612" cy="324309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r>
              <a:rPr lang="de-DE" sz="3000" dirty="0" smtClean="0">
                <a:solidFill>
                  <a:schemeClr val="tx1"/>
                </a:solidFill>
                <a:latin typeface="Times New Roman" pitchFamily="18" charset="0"/>
                <a:ea typeface="黑体" pitchFamily="49" charset="-122"/>
              </a:rPr>
              <a:t>    </a:t>
            </a:r>
            <a:r>
              <a:rPr lang="zh-CN" altLang="en-US" sz="3000" dirty="0" smtClean="0">
                <a:solidFill>
                  <a:schemeClr val="tx1"/>
                </a:solidFill>
                <a:latin typeface="Times New Roman" pitchFamily="18" charset="0"/>
                <a:ea typeface="黑体" pitchFamily="49" charset="-122"/>
              </a:rPr>
              <a:t>单连接聚类</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dirty="0"/>
          </a:p>
        </p:txBody>
      </p:sp>
      <p:pic>
        <p:nvPicPr>
          <p:cNvPr id="9" name="Picture 8" descr="1733.png"/>
          <p:cNvPicPr>
            <a:picLocks noChangeAspect="1"/>
          </p:cNvPicPr>
          <p:nvPr/>
        </p:nvPicPr>
        <p:blipFill>
          <a:blip r:embed="rId3" cstate="print"/>
          <a:stretch>
            <a:fillRect/>
          </a:stretch>
        </p:blipFill>
        <p:spPr>
          <a:xfrm>
            <a:off x="1000100" y="2428868"/>
            <a:ext cx="3351654" cy="31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r>
              <a:rPr lang="de-DE" sz="3000" dirty="0" smtClean="0">
                <a:solidFill>
                  <a:schemeClr val="tx1"/>
                </a:solidFill>
                <a:latin typeface="Times New Roman" pitchFamily="18" charset="0"/>
                <a:ea typeface="黑体" pitchFamily="49" charset="-122"/>
              </a:rPr>
              <a:t>    </a:t>
            </a:r>
            <a:r>
              <a:rPr lang="zh-CN" altLang="en-US" sz="3000" dirty="0" smtClean="0">
                <a:solidFill>
                  <a:schemeClr val="tx1"/>
                </a:solidFill>
                <a:latin typeface="Times New Roman" pitchFamily="18" charset="0"/>
                <a:ea typeface="黑体" pitchFamily="49" charset="-122"/>
              </a:rPr>
              <a:t>全连接聚类</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dirty="0"/>
          </a:p>
        </p:txBody>
      </p:sp>
      <p:pic>
        <p:nvPicPr>
          <p:cNvPr id="7" name="Picture 6" descr="1734.png"/>
          <p:cNvPicPr>
            <a:picLocks noChangeAspect="1"/>
          </p:cNvPicPr>
          <p:nvPr/>
        </p:nvPicPr>
        <p:blipFill>
          <a:blip r:embed="rId3" cstate="print"/>
          <a:stretch>
            <a:fillRect/>
          </a:stretch>
        </p:blipFill>
        <p:spPr>
          <a:xfrm>
            <a:off x="928658" y="2500306"/>
            <a:ext cx="3663356" cy="31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r>
              <a:rPr lang="de-DE" sz="30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单连接</a:t>
            </a:r>
            <a:r>
              <a:rPr lang="de-DE" altLang="en-US" sz="3600" dirty="0" smtClean="0">
                <a:solidFill>
                  <a:schemeClr val="tx1"/>
                </a:solidFill>
                <a:latin typeface="Times New Roman" pitchFamily="18" charset="0"/>
                <a:ea typeface="黑体" pitchFamily="49" charset="-122"/>
              </a:rPr>
              <a:t> </a:t>
            </a:r>
            <a:r>
              <a:rPr lang="de-DE" sz="3600" dirty="0" smtClean="0">
                <a:solidFill>
                  <a:schemeClr val="tx1"/>
                </a:solidFill>
                <a:latin typeface="Times New Roman" pitchFamily="18" charset="0"/>
                <a:ea typeface="黑体" pitchFamily="49" charset="-122"/>
              </a:rPr>
              <a:t>vs. </a:t>
            </a:r>
            <a:r>
              <a:rPr lang="zh-CN" altLang="en-US" sz="3600" dirty="0" smtClean="0">
                <a:solidFill>
                  <a:schemeClr val="tx1"/>
                </a:solidFill>
                <a:latin typeface="Times New Roman" pitchFamily="18" charset="0"/>
                <a:ea typeface="黑体" pitchFamily="49" charset="-122"/>
              </a:rPr>
              <a:t>全连接聚类</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pic>
        <p:nvPicPr>
          <p:cNvPr id="8" name="Picture 7" descr="1735.png"/>
          <p:cNvPicPr>
            <a:picLocks noChangeAspect="1"/>
          </p:cNvPicPr>
          <p:nvPr/>
        </p:nvPicPr>
        <p:blipFill>
          <a:blip r:embed="rId3" cstate="print"/>
          <a:stretch>
            <a:fillRect/>
          </a:stretch>
        </p:blipFill>
        <p:spPr>
          <a:xfrm>
            <a:off x="500034" y="2285992"/>
            <a:ext cx="7347377" cy="27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单连接方法的链化</a:t>
            </a:r>
            <a:r>
              <a:rPr lang="de-DE" altLang="zh-CN" sz="3600" dirty="0" smtClean="0">
                <a:solidFill>
                  <a:schemeClr val="tx1"/>
                </a:solidFill>
                <a:latin typeface="Times New Roman" pitchFamily="18" charset="0"/>
                <a:ea typeface="黑体" pitchFamily="49" charset="-122"/>
              </a:rPr>
              <a:t>(Chaining)</a:t>
            </a:r>
            <a:r>
              <a:rPr lang="zh-CN" altLang="en-US" sz="3600" dirty="0" smtClean="0">
                <a:solidFill>
                  <a:schemeClr val="tx1"/>
                </a:solidFill>
                <a:latin typeface="Times New Roman" pitchFamily="18" charset="0"/>
                <a:ea typeface="黑体" pitchFamily="49" charset="-122"/>
              </a:rPr>
              <a:t>现象</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4000504"/>
            <a:ext cx="8286808" cy="2000264"/>
          </a:xfrm>
          <a:prstGeom prst="rect">
            <a:avLst/>
          </a:prstGeom>
          <a:noFill/>
          <a:ln w="9525">
            <a:noFill/>
            <a:round/>
            <a:headEnd/>
            <a:tailEnd/>
          </a:ln>
        </p:spPr>
        <p:txBody>
          <a:bodyPr/>
          <a:lstStyle/>
          <a:p>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单连接聚类算法往往产生长的、凌乱的簇结构。对大部分应用来说，这些簇结构并不是所期望的。</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37</a:t>
            </a:fld>
            <a:endParaRPr lang="en-US" dirty="0"/>
          </a:p>
        </p:txBody>
      </p:sp>
      <p:pic>
        <p:nvPicPr>
          <p:cNvPr id="7" name="Picture 6" descr="1736.png"/>
          <p:cNvPicPr>
            <a:picLocks noChangeAspect="1"/>
          </p:cNvPicPr>
          <p:nvPr/>
        </p:nvPicPr>
        <p:blipFill>
          <a:blip r:embed="rId3" cstate="print"/>
          <a:stretch>
            <a:fillRect/>
          </a:stretch>
        </p:blipFill>
        <p:spPr>
          <a:xfrm>
            <a:off x="571472" y="2357430"/>
            <a:ext cx="3495092" cy="192882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r>
              <a:rPr lang="en-US" sz="3200" dirty="0" smtClean="0">
                <a:solidFill>
                  <a:schemeClr val="tx1"/>
                </a:solidFill>
                <a:latin typeface="Times New Roman" pitchFamily="18" charset="0"/>
                <a:ea typeface="黑体" pitchFamily="49" charset="-122"/>
              </a:rPr>
              <a:t> </a:t>
            </a:r>
            <a:r>
              <a:rPr lang="zh-CN" altLang="en-US" sz="3200" dirty="0" smtClean="0">
                <a:solidFill>
                  <a:schemeClr val="tx1"/>
                </a:solidFill>
                <a:latin typeface="Times New Roman" pitchFamily="18" charset="0"/>
                <a:ea typeface="黑体" pitchFamily="49" charset="-122"/>
              </a:rPr>
              <a:t>全连接算法会产生怎样的</a:t>
            </a:r>
            <a:r>
              <a:rPr lang="en-US" altLang="zh-CN" sz="3200" dirty="0" smtClean="0">
                <a:solidFill>
                  <a:schemeClr val="tx1"/>
                </a:solidFill>
                <a:latin typeface="Times New Roman" pitchFamily="18" charset="0"/>
                <a:ea typeface="黑体" pitchFamily="49" charset="-122"/>
              </a:rPr>
              <a:t>2</a:t>
            </a:r>
            <a:r>
              <a:rPr lang="zh-CN" altLang="en-US" sz="3200" dirty="0" smtClean="0">
                <a:solidFill>
                  <a:schemeClr val="tx1"/>
                </a:solidFill>
                <a:latin typeface="Times New Roman" pitchFamily="18" charset="0"/>
                <a:ea typeface="黑体" pitchFamily="49" charset="-122"/>
              </a:rPr>
              <a:t>个簇的结果？</a:t>
            </a:r>
            <a:endParaRPr lang="en-US"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78634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a:t>
            </a: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a:t>
            </a:r>
          </a:p>
          <a:p>
            <a:r>
              <a:rPr lang="zh-CN" altLang="en-US" dirty="0" smtClean="0">
                <a:solidFill>
                  <a:schemeClr val="tx1"/>
                </a:solidFill>
                <a:latin typeface="Times New Roman" pitchFamily="18" charset="0"/>
                <a:ea typeface="黑体" pitchFamily="49" charset="-122"/>
              </a:rPr>
              <a:t>坐标：</a:t>
            </a:r>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       1 + 2 × </a:t>
            </a:r>
            <a:r>
              <a:rPr lang="el-GR" i="1" dirty="0" smtClean="0">
                <a:solidFill>
                  <a:schemeClr val="tx1"/>
                </a:solidFill>
                <a:latin typeface="Times New Roman" pitchFamily="18" charset="0"/>
                <a:ea typeface="黑体" pitchFamily="49" charset="-122"/>
                <a:cs typeface="Times New Roman" pitchFamily="18" charset="0"/>
              </a:rPr>
              <a:t>ϵ</a:t>
            </a:r>
            <a:r>
              <a:rPr lang="de-DE" dirty="0" smtClean="0">
                <a:solidFill>
                  <a:schemeClr val="tx1"/>
                </a:solidFill>
                <a:latin typeface="Times New Roman" pitchFamily="18" charset="0"/>
                <a:ea typeface="黑体" pitchFamily="49" charset="-122"/>
              </a:rPr>
              <a:t>, 4, 5 + 2 × </a:t>
            </a:r>
            <a:r>
              <a:rPr lang="el-GR" i="1" dirty="0" smtClean="0">
                <a:solidFill>
                  <a:schemeClr val="tx1"/>
                </a:solidFill>
                <a:latin typeface="Times New Roman" pitchFamily="18" charset="0"/>
                <a:ea typeface="黑体" pitchFamily="49" charset="-122"/>
                <a:cs typeface="Times New Roman" pitchFamily="18" charset="0"/>
              </a:rPr>
              <a:t>ϵ</a:t>
            </a:r>
            <a:r>
              <a:rPr lang="de-DE" dirty="0" smtClean="0">
                <a:solidFill>
                  <a:schemeClr val="tx1"/>
                </a:solidFill>
                <a:latin typeface="Times New Roman" pitchFamily="18" charset="0"/>
                <a:ea typeface="黑体" pitchFamily="49" charset="-122"/>
              </a:rPr>
              <a:t>, 6, 7 − </a:t>
            </a:r>
            <a:r>
              <a:rPr lang="el-GR" i="1" dirty="0" smtClean="0">
                <a:solidFill>
                  <a:schemeClr val="tx1"/>
                </a:solidFill>
                <a:latin typeface="Times New Roman" pitchFamily="18" charset="0"/>
                <a:ea typeface="黑体" pitchFamily="49" charset="-122"/>
                <a:cs typeface="Times New Roman" pitchFamily="18" charset="0"/>
              </a:rPr>
              <a:t>ϵ</a:t>
            </a:r>
            <a:endParaRPr lang="de-DE"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38</a:t>
            </a:fld>
            <a:endParaRPr lang="en-US" dirty="0"/>
          </a:p>
        </p:txBody>
      </p:sp>
      <p:pic>
        <p:nvPicPr>
          <p:cNvPr id="9" name="Picture 8" descr="1738.png"/>
          <p:cNvPicPr>
            <a:picLocks noChangeAspect="1"/>
          </p:cNvPicPr>
          <p:nvPr/>
        </p:nvPicPr>
        <p:blipFill>
          <a:blip r:embed="rId3" cstate="print"/>
          <a:stretch>
            <a:fillRect/>
          </a:stretch>
        </p:blipFill>
        <p:spPr>
          <a:xfrm>
            <a:off x="891976" y="2643182"/>
            <a:ext cx="3608586" cy="150019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全连接法</a:t>
            </a: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对离群点非常敏感</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全连接聚类将</a:t>
            </a:r>
            <a:r>
              <a:rPr lang="en-US" altLang="zh-CN" i="1" dirty="0" smtClean="0">
                <a:solidFill>
                  <a:schemeClr val="tx1"/>
                </a:solidFill>
                <a:latin typeface="Times New Roman" pitchFamily="18" charset="0"/>
                <a:ea typeface="黑体" pitchFamily="49" charset="-122"/>
              </a:rPr>
              <a:t>d</a:t>
            </a:r>
            <a:r>
              <a:rPr lang="en-US" altLang="zh-CN" baseline="-25000"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和它的正确邻居分开</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这显然不是我们所需要的</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出现上述结果的最主要原因是存在离群点</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这也表明单个离群点的存在会对全连接聚类的结果起负面影响</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单连接聚类能够较好地处理这种情况</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39</a:t>
            </a:fld>
            <a:endParaRPr lang="en-US" dirty="0"/>
          </a:p>
        </p:txBody>
      </p:sp>
      <p:pic>
        <p:nvPicPr>
          <p:cNvPr id="9" name="Picture 8" descr="1738.png"/>
          <p:cNvPicPr>
            <a:picLocks noChangeAspect="1"/>
          </p:cNvPicPr>
          <p:nvPr/>
        </p:nvPicPr>
        <p:blipFill>
          <a:blip r:embed="rId3" cstate="print"/>
          <a:stretch>
            <a:fillRect/>
          </a:stretch>
        </p:blipFill>
        <p:spPr>
          <a:xfrm>
            <a:off x="785786" y="1928802"/>
            <a:ext cx="3608586" cy="150019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err="1"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3600" dirty="0" smtClean="0">
              <a:solidFill>
                <a:schemeClr val="tx1"/>
              </a:solidFill>
              <a:latin typeface="Times New Roman" pitchFamily="18" charset="0"/>
              <a:ea typeface="黑体" pitchFamily="49" charset="-122"/>
            </a:endParaRPr>
          </a:p>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聚类在</a:t>
            </a:r>
            <a:r>
              <a:rPr lang="en-US" altLang="zh-CN" sz="3600" dirty="0" smtClean="0">
                <a:solidFill>
                  <a:schemeClr val="tx1"/>
                </a:solidFill>
                <a:latin typeface="Times New Roman" pitchFamily="18" charset="0"/>
                <a:ea typeface="黑体" pitchFamily="49" charset="-122"/>
              </a:rPr>
              <a:t>IR</a:t>
            </a:r>
            <a:r>
              <a:rPr lang="zh-CN" altLang="en-US" sz="3600" dirty="0" smtClean="0">
                <a:solidFill>
                  <a:schemeClr val="tx1"/>
                </a:solidFill>
                <a:latin typeface="Times New Roman" pitchFamily="18" charset="0"/>
                <a:ea typeface="黑体" pitchFamily="49" charset="-122"/>
              </a:rPr>
              <a:t>中的应用</a:t>
            </a:r>
            <a:endParaRPr lang="de-DE" sz="3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graphicFrame>
        <p:nvGraphicFramePr>
          <p:cNvPr id="8" name="Table 7"/>
          <p:cNvGraphicFramePr>
            <a:graphicFrameLocks noGrp="1"/>
          </p:cNvGraphicFramePr>
          <p:nvPr/>
        </p:nvGraphicFramePr>
        <p:xfrm>
          <a:off x="357157" y="1607848"/>
          <a:ext cx="8572560" cy="4392698"/>
        </p:xfrm>
        <a:graphic>
          <a:graphicData uri="http://schemas.openxmlformats.org/drawingml/2006/table">
            <a:tbl>
              <a:tblPr firstRow="1" bandRow="1">
                <a:tableStyleId>{5FD0F851-EC5A-4D38-B0AD-8093EC10F338}</a:tableStyleId>
              </a:tblPr>
              <a:tblGrid>
                <a:gridCol w="2857520"/>
                <a:gridCol w="2857520"/>
                <a:gridCol w="2857520"/>
              </a:tblGrid>
              <a:tr h="755290">
                <a:tc>
                  <a:txBody>
                    <a:bodyPr/>
                    <a:lstStyle/>
                    <a:p>
                      <a:r>
                        <a:rPr lang="zh-CN" altLang="en-US" dirty="0" smtClean="0">
                          <a:latin typeface="Times New Roman" pitchFamily="18" charset="0"/>
                        </a:rPr>
                        <a:t>应　　用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聚类对象</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优　　点</a:t>
                      </a:r>
                      <a:endParaRPr lang="zh-CN" altLang="en-US" dirty="0">
                        <a:latin typeface="Times New Roman" pitchFamily="18" charset="0"/>
                      </a:endParaRPr>
                    </a:p>
                  </a:txBody>
                  <a:tcPr marL="68580" marR="68580" marT="0" marB="0" anchor="ctr"/>
                </a:tc>
              </a:tr>
              <a:tr h="705822">
                <a:tc>
                  <a:txBody>
                    <a:bodyPr/>
                    <a:lstStyle/>
                    <a:p>
                      <a:r>
                        <a:rPr lang="zh-CN" altLang="en-US" dirty="0" smtClean="0">
                          <a:latin typeface="Times New Roman" pitchFamily="18" charset="0"/>
                        </a:rPr>
                        <a:t>搜索结果聚类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搜索结果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提供面向用户的更有效的展示</a:t>
                      </a:r>
                      <a:endParaRPr lang="zh-CN" altLang="en-US" dirty="0">
                        <a:latin typeface="Times New Roman" pitchFamily="18" charset="0"/>
                      </a:endParaRPr>
                    </a:p>
                  </a:txBody>
                  <a:tcPr marL="68580" marR="68580" marT="0" marB="0" anchor="ctr"/>
                </a:tc>
              </a:tr>
              <a:tr h="818966">
                <a:tc>
                  <a:txBody>
                    <a:bodyPr/>
                    <a:lstStyle/>
                    <a:p>
                      <a:r>
                        <a:rPr lang="zh-CN" altLang="en-US" dirty="0" smtClean="0">
                          <a:latin typeface="Times New Roman" pitchFamily="18" charset="0"/>
                        </a:rPr>
                        <a:t>“分散</a:t>
                      </a:r>
                      <a:r>
                        <a:rPr lang="en-US" altLang="zh-CN" dirty="0" smtClean="0">
                          <a:latin typeface="Times New Roman" pitchFamily="18" charset="0"/>
                        </a:rPr>
                        <a:t>—</a:t>
                      </a:r>
                      <a:r>
                        <a:rPr lang="zh-CN" altLang="en-US" dirty="0" smtClean="0">
                          <a:latin typeface="Times New Roman" pitchFamily="18" charset="0"/>
                        </a:rPr>
                        <a:t>集中”界面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文档集和文档子集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提供了另一种用户界面，即不需要人工输入关键词的搜索界面</a:t>
                      </a:r>
                      <a:endParaRPr lang="zh-CN" altLang="en-US" dirty="0">
                        <a:latin typeface="Times New Roman" pitchFamily="18" charset="0"/>
                      </a:endParaRPr>
                    </a:p>
                  </a:txBody>
                  <a:tcPr marL="68580" marR="68580" marT="0" marB="0" anchor="ctr"/>
                </a:tc>
              </a:tr>
              <a:tr h="716086">
                <a:tc>
                  <a:txBody>
                    <a:bodyPr/>
                    <a:lstStyle/>
                    <a:p>
                      <a:r>
                        <a:rPr lang="zh-CN" altLang="en-US" dirty="0" smtClean="0">
                          <a:latin typeface="Times New Roman" pitchFamily="18" charset="0"/>
                        </a:rPr>
                        <a:t>文档集聚类</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提供了一种面向探索式浏览的有效的信息展示方法</a:t>
                      </a:r>
                      <a:endParaRPr lang="zh-CN" altLang="en-US" dirty="0">
                        <a:latin typeface="Times New Roman" pitchFamily="18" charset="0"/>
                      </a:endParaRPr>
                    </a:p>
                  </a:txBody>
                  <a:tcPr marL="68580" marR="68580" marT="0" marB="0" anchor="ctr"/>
                </a:tc>
              </a:tr>
              <a:tr h="696270">
                <a:tc>
                  <a:txBody>
                    <a:bodyPr/>
                    <a:lstStyle/>
                    <a:p>
                      <a:r>
                        <a:rPr lang="zh-CN" altLang="en-US" dirty="0" smtClean="0">
                          <a:latin typeface="Times New Roman" pitchFamily="18" charset="0"/>
                        </a:rPr>
                        <a:t>基于语言建模的</a:t>
                      </a:r>
                      <a:r>
                        <a:rPr lang="en-US" altLang="zh-CN" dirty="0" smtClean="0">
                          <a:latin typeface="Times New Roman" pitchFamily="18" charset="0"/>
                        </a:rPr>
                        <a:t>IR	</a:t>
                      </a:r>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提高了正确率和</a:t>
                      </a:r>
                      <a:r>
                        <a:rPr lang="en-US" altLang="zh-CN" dirty="0" smtClean="0">
                          <a:latin typeface="Times New Roman" pitchFamily="18" charset="0"/>
                        </a:rPr>
                        <a:t>/</a:t>
                      </a:r>
                      <a:r>
                        <a:rPr lang="zh-CN" altLang="en-US" dirty="0" smtClean="0">
                          <a:latin typeface="Times New Roman" pitchFamily="18" charset="0"/>
                        </a:rPr>
                        <a:t>或召回率</a:t>
                      </a:r>
                      <a:endParaRPr lang="zh-CN" altLang="en-US" dirty="0">
                        <a:latin typeface="Times New Roman" pitchFamily="18" charset="0"/>
                      </a:endParaRPr>
                    </a:p>
                  </a:txBody>
                  <a:tcPr marL="68580" marR="68580" marT="0" marB="0" anchor="ctr"/>
                </a:tc>
              </a:tr>
              <a:tr h="6962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基于聚类的检索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加快了搜索的速度</a:t>
                      </a:r>
                      <a:endParaRPr lang="zh-CN" altLang="en-US" dirty="0">
                        <a:latin typeface="Times New Roman" pitchFamily="18" charset="0"/>
                      </a:endParaRPr>
                    </a:p>
                  </a:txBody>
                  <a:tcPr marL="68580" marR="68580" marT="0" marB="0" anchor="ct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40</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层次聚类介绍</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单连接</a:t>
            </a:r>
            <a:r>
              <a:rPr lang="en-US" altLang="zh-CN" sz="3000" dirty="0" smtClean="0">
                <a:solidFill>
                  <a:srgbClr val="BDD3E9"/>
                </a:solidFill>
                <a:latin typeface="Times New Roman" pitchFamily="18" charset="0"/>
                <a:ea typeface="黑体" pitchFamily="49" charset="-122"/>
              </a:rPr>
              <a:t>/</a:t>
            </a:r>
            <a:r>
              <a:rPr lang="zh-CN" altLang="en-US" sz="3000" dirty="0" smtClean="0">
                <a:solidFill>
                  <a:srgbClr val="BDD3E9"/>
                </a:solidFill>
                <a:latin typeface="Times New Roman" pitchFamily="18" charset="0"/>
                <a:ea typeface="黑体" pitchFamily="49" charset="-122"/>
              </a:rPr>
              <a:t>全连接算法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质心</a:t>
            </a:r>
            <a:r>
              <a:rPr lang="en-US" altLang="zh-CN" sz="3000" dirty="0" smtClean="0">
                <a:solidFill>
                  <a:srgbClr val="336699"/>
                </a:solidFill>
                <a:latin typeface="Times New Roman" pitchFamily="18" charset="0"/>
                <a:ea typeface="黑体" pitchFamily="49" charset="-122"/>
              </a:rPr>
              <a:t>/</a:t>
            </a:r>
            <a:r>
              <a:rPr lang="en-US" sz="3000" dirty="0" smtClean="0">
                <a:solidFill>
                  <a:srgbClr val="336699"/>
                </a:solidFill>
                <a:latin typeface="Times New Roman" pitchFamily="18" charset="0"/>
                <a:ea typeface="黑体" pitchFamily="49" charset="-122"/>
              </a:rPr>
              <a:t>GAAC</a:t>
            </a:r>
            <a:r>
              <a:rPr lang="zh-CN" altLang="en-US" sz="3000" dirty="0" smtClean="0">
                <a:solidFill>
                  <a:srgbClr val="336699"/>
                </a:solidFill>
                <a:latin typeface="Times New Roman" pitchFamily="18" charset="0"/>
                <a:ea typeface="黑体" pitchFamily="49" charset="-122"/>
              </a:rPr>
              <a:t>算法</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其他实现变种</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簇标签生成</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质心法</a:t>
            </a:r>
            <a:r>
              <a:rPr lang="de-DE" sz="3600" dirty="0" smtClean="0">
                <a:solidFill>
                  <a:schemeClr val="tx1"/>
                </a:solidFill>
                <a:latin typeface="Times New Roman" pitchFamily="18" charset="0"/>
                <a:ea typeface="黑体" pitchFamily="49" charset="-122"/>
              </a:rPr>
              <a:t>HAC</a:t>
            </a:r>
          </a:p>
        </p:txBody>
      </p:sp>
      <p:sp>
        <p:nvSpPr>
          <p:cNvPr id="84996" name="Text Box 3"/>
          <p:cNvSpPr txBox="1">
            <a:spLocks noChangeArrowheads="1"/>
          </p:cNvSpPr>
          <p:nvPr/>
        </p:nvSpPr>
        <p:spPr bwMode="auto">
          <a:xfrm>
            <a:off x="214282" y="1071546"/>
            <a:ext cx="8429684" cy="514353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簇相似度为所有簇间文档对之间相似度的平均值</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一个原始的粗糙实现方法效率不高</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，但是上述定义相当于计算两个簇质心之间的相似度：</a:t>
            </a:r>
            <a:endParaRPr lang="de-DE"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这也是质心</a:t>
            </a:r>
            <a:r>
              <a:rPr lang="en-US" altLang="zh-CN" dirty="0" smtClean="0">
                <a:solidFill>
                  <a:schemeClr val="tx1"/>
                </a:solidFill>
                <a:latin typeface="Times New Roman" pitchFamily="18" charset="0"/>
                <a:ea typeface="黑体" pitchFamily="49" charset="-122"/>
              </a:rPr>
              <a:t>HAC</a:t>
            </a:r>
            <a:r>
              <a:rPr lang="zh-CN" altLang="en-US" dirty="0" smtClean="0">
                <a:solidFill>
                  <a:schemeClr val="tx1"/>
                </a:solidFill>
                <a:latin typeface="Times New Roman" pitchFamily="18" charset="0"/>
                <a:ea typeface="黑体" pitchFamily="49" charset="-122"/>
              </a:rPr>
              <a:t>名称的由来</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注意：这里是内积计算，而非余弦相似度</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41</a:t>
            </a:fld>
            <a:endParaRPr lang="en-US" dirty="0"/>
          </a:p>
        </p:txBody>
      </p:sp>
      <p:pic>
        <p:nvPicPr>
          <p:cNvPr id="8" name="Picture 7" descr="1740.png"/>
          <p:cNvPicPr>
            <a:picLocks noChangeAspect="1"/>
          </p:cNvPicPr>
          <p:nvPr/>
        </p:nvPicPr>
        <p:blipFill>
          <a:blip r:embed="rId3" cstate="print"/>
          <a:stretch>
            <a:fillRect/>
          </a:stretch>
        </p:blipFill>
        <p:spPr>
          <a:xfrm>
            <a:off x="2071670" y="2780928"/>
            <a:ext cx="4725493" cy="44862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课堂练习：采用质心法进行聚类</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42</a:t>
            </a:fld>
            <a:endParaRPr lang="en-US" dirty="0"/>
          </a:p>
        </p:txBody>
      </p:sp>
      <p:pic>
        <p:nvPicPr>
          <p:cNvPr id="9" name="Picture 8" descr="1741.png"/>
          <p:cNvPicPr>
            <a:picLocks noChangeAspect="1"/>
          </p:cNvPicPr>
          <p:nvPr/>
        </p:nvPicPr>
        <p:blipFill>
          <a:blip r:embed="rId3" cstate="print"/>
          <a:stretch>
            <a:fillRect/>
          </a:stretch>
        </p:blipFill>
        <p:spPr>
          <a:xfrm>
            <a:off x="642910" y="2428868"/>
            <a:ext cx="4429156" cy="345382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质心法聚类</a:t>
            </a:r>
            <a:r>
              <a:rPr lang="en-US" sz="3600" dirty="0" smtClean="0">
                <a:solidFill>
                  <a:schemeClr val="tx1"/>
                </a:solidFill>
                <a:latin typeface="Times New Roman" pitchFamily="18" charset="0"/>
                <a:ea typeface="黑体" pitchFamily="49" charset="-122"/>
              </a:rPr>
              <a:t> </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dirty="0"/>
          </a:p>
        </p:txBody>
      </p:sp>
      <p:pic>
        <p:nvPicPr>
          <p:cNvPr id="7" name="Picture 6" descr="1742.png"/>
          <p:cNvPicPr>
            <a:picLocks noChangeAspect="1"/>
          </p:cNvPicPr>
          <p:nvPr/>
        </p:nvPicPr>
        <p:blipFill>
          <a:blip r:embed="rId3" cstate="print"/>
          <a:stretch>
            <a:fillRect/>
          </a:stretch>
        </p:blipFill>
        <p:spPr>
          <a:xfrm>
            <a:off x="695182" y="2357430"/>
            <a:ext cx="4448322" cy="345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质心法聚类过程中的相似度颠倒</a:t>
            </a:r>
            <a:r>
              <a:rPr lang="en-US" altLang="zh-CN" sz="3600" dirty="0" smtClean="0">
                <a:solidFill>
                  <a:schemeClr val="tx1"/>
                </a:solidFill>
                <a:latin typeface="Times New Roman" pitchFamily="18" charset="0"/>
                <a:ea typeface="黑体" pitchFamily="49" charset="-122"/>
              </a:rPr>
              <a:t>(Inversion)</a:t>
            </a:r>
            <a:r>
              <a:rPr lang="zh-CN" altLang="en-US" sz="3600" dirty="0" smtClean="0">
                <a:solidFill>
                  <a:schemeClr val="tx1"/>
                </a:solidFill>
                <a:latin typeface="Times New Roman" pitchFamily="18" charset="0"/>
                <a:ea typeface="黑体" pitchFamily="49" charset="-122"/>
              </a:rPr>
              <a:t>现象</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74"/>
            <a:ext cx="8429684" cy="514353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在相似度颠倒过程中，合并过程中相似度会增加，导致“颠倒”的树状图</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下图中，第一次合并</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的相似度是</a:t>
            </a:r>
            <a:r>
              <a:rPr lang="en-US" dirty="0" smtClean="0">
                <a:solidFill>
                  <a:schemeClr val="tx1"/>
                </a:solidFill>
                <a:latin typeface="Times New Roman" pitchFamily="18" charset="0"/>
                <a:ea typeface="黑体" pitchFamily="49" charset="-122"/>
              </a:rPr>
              <a:t>-4.0</a:t>
            </a:r>
            <a:r>
              <a:rPr lang="zh-CN" altLang="en-US" dirty="0" smtClean="0">
                <a:solidFill>
                  <a:schemeClr val="tx1"/>
                </a:solidFill>
                <a:latin typeface="Times New Roman" pitchFamily="18" charset="0"/>
                <a:ea typeface="黑体" pitchFamily="49" charset="-122"/>
              </a:rPr>
              <a:t>，第二次合并的相似度</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−3.5.</a:t>
            </a: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44</a:t>
            </a:fld>
            <a:endParaRPr lang="en-US" dirty="0"/>
          </a:p>
        </p:txBody>
      </p:sp>
      <p:pic>
        <p:nvPicPr>
          <p:cNvPr id="9" name="Picture 8" descr="1743.png"/>
          <p:cNvPicPr>
            <a:picLocks noChangeAspect="1"/>
          </p:cNvPicPr>
          <p:nvPr/>
        </p:nvPicPr>
        <p:blipFill>
          <a:blip r:embed="rId3" cstate="print"/>
          <a:stretch>
            <a:fillRect/>
          </a:stretch>
        </p:blipFill>
        <p:spPr>
          <a:xfrm>
            <a:off x="1000100" y="3357562"/>
            <a:ext cx="6001516" cy="277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关于相似度颠倒现象</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74"/>
            <a:ext cx="8429684" cy="514353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允许层次聚类的算法相对较差</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层次聚类的基本原理就是在任何给定的点，我们会找到给定大小的最连贯</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具有凝聚性</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 的结果</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直观上看：小簇应该比大簇更连贯</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相似度颠倒现象与此直觉相矛盾：我们产生了一个大簇，但是其连贯性超过其两个子簇</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400" dirty="0" smtClean="0">
                <a:solidFill>
                  <a:schemeClr val="tx1"/>
                </a:solidFill>
                <a:latin typeface="Times New Roman" pitchFamily="18" charset="0"/>
                <a:ea typeface="黑体" pitchFamily="49" charset="-122"/>
              </a:rPr>
              <a:t>组平均凝聚式算法</a:t>
            </a:r>
            <a:r>
              <a:rPr lang="de-DE" sz="3400" dirty="0" smtClean="0">
                <a:solidFill>
                  <a:schemeClr val="tx1"/>
                </a:solidFill>
                <a:latin typeface="Times New Roman" pitchFamily="18" charset="0"/>
                <a:ea typeface="黑体" pitchFamily="49" charset="-122"/>
              </a:rPr>
              <a:t>(GAAC)</a:t>
            </a:r>
          </a:p>
        </p:txBody>
      </p:sp>
      <p:sp>
        <p:nvSpPr>
          <p:cNvPr id="84996" name="Text Box 3"/>
          <p:cNvSpPr txBox="1">
            <a:spLocks noChangeArrowheads="1"/>
          </p:cNvSpPr>
          <p:nvPr/>
        </p:nvSpPr>
        <p:spPr bwMode="auto">
          <a:xfrm>
            <a:off x="214282" y="1500174"/>
            <a:ext cx="8429684" cy="514353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GAAC </a:t>
            </a:r>
            <a:r>
              <a:rPr lang="zh-CN" altLang="en-US" dirty="0" smtClean="0">
                <a:solidFill>
                  <a:schemeClr val="tx1"/>
                </a:solidFill>
                <a:latin typeface="Times New Roman" pitchFamily="18" charset="0"/>
                <a:ea typeface="黑体" pitchFamily="49" charset="-122"/>
              </a:rPr>
              <a:t>也称为平均相似度准则，但是这个算法中不存在相似度颠倒现象</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簇之间的相似度是所有文档对之间相似度的平均值</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包括来自同一簇的算法</a:t>
            </a:r>
            <a:r>
              <a:rPr lang="en-US" altLang="zh-CN" dirty="0" smtClean="0">
                <a:solidFill>
                  <a:schemeClr val="tx1"/>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但是不考虑文档自身的自相似度</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de-DE" sz="3400" dirty="0" smtClean="0">
                <a:solidFill>
                  <a:schemeClr val="tx1"/>
                </a:solidFill>
                <a:latin typeface="Times New Roman" pitchFamily="18" charset="0"/>
                <a:ea typeface="黑体" pitchFamily="49" charset="-122"/>
              </a:rPr>
              <a:t>GAAC</a:t>
            </a:r>
            <a:r>
              <a:rPr lang="zh-CN" altLang="en-US" sz="3400" dirty="0" smtClean="0">
                <a:solidFill>
                  <a:schemeClr val="tx1"/>
                </a:solidFill>
                <a:latin typeface="Times New Roman" pitchFamily="18" charset="0"/>
                <a:ea typeface="黑体" pitchFamily="49" charset="-122"/>
              </a:rPr>
              <a:t>凝聚式聚类算法</a:t>
            </a:r>
            <a:endParaRPr lang="de-DE"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74"/>
            <a:ext cx="8429684" cy="514353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同样，采用原始的简单实现算法复杂度会很高，达到</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，但是也存在一个等价的基于质心定义的高效算法：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同样需要指出，这里也是内积计算，而非余弦相似度</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47</a:t>
            </a:fld>
            <a:endParaRPr lang="en-US" dirty="0"/>
          </a:p>
        </p:txBody>
      </p:sp>
      <p:pic>
        <p:nvPicPr>
          <p:cNvPr id="7" name="Picture 6" descr="1746.png"/>
          <p:cNvPicPr>
            <a:picLocks noChangeAspect="1"/>
          </p:cNvPicPr>
          <p:nvPr/>
        </p:nvPicPr>
        <p:blipFill>
          <a:blip r:embed="rId3" cstate="print"/>
          <a:stretch>
            <a:fillRect/>
          </a:stretch>
        </p:blipFill>
        <p:spPr>
          <a:xfrm>
            <a:off x="1500166" y="2852936"/>
            <a:ext cx="6215106" cy="150938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pPr lvl="1">
              <a:spcBef>
                <a:spcPts val="700"/>
              </a:spcBef>
              <a:buClr>
                <a:srgbClr val="336699"/>
              </a:buClr>
            </a:pPr>
            <a:endParaRPr lang="de-DE" sz="3600" dirty="0" smtClean="0">
              <a:solidFill>
                <a:schemeClr val="tx1"/>
              </a:solidFill>
              <a:latin typeface="Times New Roman" pitchFamily="18" charset="0"/>
              <a:ea typeface="黑体" pitchFamily="49" charset="-122"/>
            </a:endParaRPr>
          </a:p>
          <a:p>
            <a:r>
              <a:rPr lang="zh-CN" altLang="en-US" sz="3600" dirty="0" smtClean="0">
                <a:solidFill>
                  <a:schemeClr val="tx1"/>
                </a:solidFill>
                <a:latin typeface="Times New Roman" pitchFamily="18" charset="0"/>
                <a:ea typeface="黑体" pitchFamily="49" charset="-122"/>
              </a:rPr>
              <a:t>到底使用哪一个</a:t>
            </a:r>
            <a:r>
              <a:rPr lang="en-US" sz="3600" dirty="0" smtClean="0">
                <a:solidFill>
                  <a:schemeClr val="tx1"/>
                </a:solidFill>
                <a:latin typeface="Times New Roman" pitchFamily="18" charset="0"/>
                <a:ea typeface="黑体" pitchFamily="49" charset="-122"/>
              </a:rPr>
              <a:t>HAC</a:t>
            </a:r>
            <a:r>
              <a:rPr lang="zh-CN" altLang="en-US" sz="3600" dirty="0" smtClean="0">
                <a:solidFill>
                  <a:schemeClr val="tx1"/>
                </a:solidFill>
                <a:latin typeface="Times New Roman" pitchFamily="18" charset="0"/>
                <a:ea typeface="黑体" pitchFamily="49" charset="-122"/>
              </a:rPr>
              <a:t>聚类算法？</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714488"/>
            <a:ext cx="8429684" cy="514353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由于存在相似度颠倒，不使用质心法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由于</a:t>
            </a:r>
            <a:r>
              <a:rPr lang="en-US" altLang="zh-CN" dirty="0" smtClean="0">
                <a:solidFill>
                  <a:schemeClr val="tx1"/>
                </a:solidFill>
                <a:latin typeface="Times New Roman" pitchFamily="18" charset="0"/>
                <a:ea typeface="黑体" pitchFamily="49" charset="-122"/>
              </a:rPr>
              <a:t>GAAC</a:t>
            </a:r>
            <a:r>
              <a:rPr lang="zh-CN" altLang="en-US" dirty="0" smtClean="0">
                <a:solidFill>
                  <a:schemeClr val="tx1"/>
                </a:solidFill>
                <a:latin typeface="Times New Roman" pitchFamily="18" charset="0"/>
                <a:ea typeface="黑体" pitchFamily="49" charset="-122"/>
              </a:rPr>
              <a:t>不会受限于链化，并且对离群点不敏感，所以大部分情况下，</a:t>
            </a:r>
            <a:r>
              <a:rPr lang="en-US" altLang="zh-CN" dirty="0" smtClean="0">
                <a:solidFill>
                  <a:schemeClr val="tx1"/>
                </a:solidFill>
                <a:latin typeface="Times New Roman" pitchFamily="18" charset="0"/>
                <a:ea typeface="黑体" pitchFamily="49" charset="-122"/>
              </a:rPr>
              <a:t>GAAC</a:t>
            </a:r>
            <a:r>
              <a:rPr lang="zh-CN" altLang="en-US" dirty="0" smtClean="0">
                <a:solidFill>
                  <a:schemeClr val="tx1"/>
                </a:solidFill>
                <a:latin typeface="Times New Roman" pitchFamily="18" charset="0"/>
                <a:ea typeface="黑体" pitchFamily="49" charset="-122"/>
              </a:rPr>
              <a:t>都是最佳选择</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然而，</a:t>
            </a:r>
            <a:r>
              <a:rPr lang="en-US" altLang="zh-CN" dirty="0" smtClean="0">
                <a:solidFill>
                  <a:schemeClr val="tx1"/>
                </a:solidFill>
                <a:latin typeface="Times New Roman" pitchFamily="18" charset="0"/>
                <a:ea typeface="黑体" pitchFamily="49" charset="-122"/>
              </a:rPr>
              <a:t>GAAC</a:t>
            </a:r>
            <a:r>
              <a:rPr lang="zh-CN" altLang="en-US" dirty="0" smtClean="0">
                <a:solidFill>
                  <a:schemeClr val="tx1"/>
                </a:solidFill>
                <a:latin typeface="Times New Roman" pitchFamily="18" charset="0"/>
                <a:ea typeface="黑体" pitchFamily="49" charset="-122"/>
              </a:rPr>
              <a:t>只能基于向量表示来计算</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对于其他文档表示方法</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或者如果仅仅提供了文档对之间的相似度</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时，使用全连接方法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有些应用中适合用单链算法</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比如，</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搜索中的重复性检测，判断一组文档重复并不受那些离它们较远的文档所影响</a:t>
            </a:r>
            <a:r>
              <a:rPr lang="de-DE"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扁平聚类还是层次聚类</a:t>
            </a:r>
            <a:r>
              <a:rPr lang="de-DE" sz="3600" dirty="0" smtClean="0">
                <a:solidFill>
                  <a:schemeClr val="tx1"/>
                </a:solidFill>
                <a:latin typeface="Times New Roman" pitchFamily="18" charset="0"/>
                <a:ea typeface="黑体" pitchFamily="49" charset="-122"/>
              </a:rPr>
              <a:t>?</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714488"/>
            <a:ext cx="8429684" cy="514353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为了达到高效性，使用扁平算法</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或者或许可以采用二分</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均值算法</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对于确定性结果</a:t>
            </a:r>
            <a:r>
              <a:rPr lang="de-DE" dirty="0" smtClean="0">
                <a:solidFill>
                  <a:schemeClr val="tx1"/>
                </a:solidFill>
                <a:latin typeface="Times New Roman" pitchFamily="18" charset="0"/>
                <a:ea typeface="黑体" pitchFamily="49" charset="-122"/>
              </a:rPr>
              <a:t>: HAC</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当需要层次结构时：层次算法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HAC</a:t>
            </a:r>
            <a:r>
              <a:rPr lang="zh-CN" altLang="en-US" dirty="0" smtClean="0">
                <a:solidFill>
                  <a:schemeClr val="tx1"/>
                </a:solidFill>
                <a:latin typeface="Times New Roman" pitchFamily="18" charset="0"/>
                <a:ea typeface="黑体" pitchFamily="49" charset="-122"/>
              </a:rPr>
              <a:t>也能在不确定</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的情况下使用</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r>
              <a:rPr lang="en-US" sz="3600" i="1" dirty="0" smtClean="0">
                <a:solidFill>
                  <a:schemeClr val="tx1"/>
                </a:solidFill>
                <a:latin typeface="Times New Roman" pitchFamily="18" charset="0"/>
                <a:ea typeface="黑体" pitchFamily="49" charset="-122"/>
              </a:rPr>
              <a:t>K</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均值算法</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pic>
        <p:nvPicPr>
          <p:cNvPr id="8" name="Picture 7" descr="1705.png"/>
          <p:cNvPicPr>
            <a:picLocks noChangeAspect="1"/>
          </p:cNvPicPr>
          <p:nvPr/>
        </p:nvPicPr>
        <p:blipFill>
          <a:blip r:embed="rId3" cstate="print"/>
          <a:stretch>
            <a:fillRect/>
          </a:stretch>
        </p:blipFill>
        <p:spPr>
          <a:xfrm>
            <a:off x="642910" y="1714488"/>
            <a:ext cx="7643866" cy="454635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50</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层次聚类介绍</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单连接</a:t>
            </a:r>
            <a:r>
              <a:rPr lang="en-US" altLang="zh-CN" sz="3000" dirty="0" smtClean="0">
                <a:solidFill>
                  <a:srgbClr val="BDD3E9"/>
                </a:solidFill>
                <a:latin typeface="Times New Roman" pitchFamily="18" charset="0"/>
                <a:ea typeface="黑体" pitchFamily="49" charset="-122"/>
              </a:rPr>
              <a:t>/</a:t>
            </a:r>
            <a:r>
              <a:rPr lang="zh-CN" altLang="en-US" sz="3000" dirty="0" smtClean="0">
                <a:solidFill>
                  <a:srgbClr val="BDD3E9"/>
                </a:solidFill>
                <a:latin typeface="Times New Roman" pitchFamily="18" charset="0"/>
                <a:ea typeface="黑体" pitchFamily="49" charset="-122"/>
              </a:rPr>
              <a:t>全连接算法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质心</a:t>
            </a:r>
            <a:r>
              <a:rPr lang="en-US" altLang="zh-CN" sz="3000" dirty="0" smtClean="0">
                <a:solidFill>
                  <a:srgbClr val="BDD3E9"/>
                </a:solidFill>
                <a:latin typeface="Times New Roman" pitchFamily="18" charset="0"/>
                <a:ea typeface="黑体" pitchFamily="49" charset="-122"/>
              </a:rPr>
              <a:t>/</a:t>
            </a:r>
            <a:r>
              <a:rPr lang="en-US" sz="3000" dirty="0" smtClean="0">
                <a:solidFill>
                  <a:srgbClr val="BDD3E9"/>
                </a:solidFill>
                <a:latin typeface="Times New Roman" pitchFamily="18" charset="0"/>
                <a:ea typeface="黑体" pitchFamily="49" charset="-122"/>
              </a:rPr>
              <a:t>GAAC</a:t>
            </a:r>
            <a:r>
              <a:rPr lang="zh-CN" altLang="en-US" sz="3000" dirty="0" smtClean="0">
                <a:solidFill>
                  <a:srgbClr val="BDD3E9"/>
                </a:solidFill>
                <a:latin typeface="Times New Roman" pitchFamily="18" charset="0"/>
                <a:ea typeface="黑体" pitchFamily="49" charset="-122"/>
              </a:rPr>
              <a:t>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其他实现变种</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簇标签生成</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高效的单连接聚类算法</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51</a:t>
            </a:fld>
            <a:endParaRPr lang="en-US" dirty="0"/>
          </a:p>
        </p:txBody>
      </p:sp>
      <p:pic>
        <p:nvPicPr>
          <p:cNvPr id="7" name="Picture 6" descr="1750.png"/>
          <p:cNvPicPr>
            <a:picLocks noChangeAspect="1"/>
          </p:cNvPicPr>
          <p:nvPr/>
        </p:nvPicPr>
        <p:blipFill>
          <a:blip r:embed="rId3" cstate="print"/>
          <a:stretch>
            <a:fillRect/>
          </a:stretch>
        </p:blipFill>
        <p:spPr>
          <a:xfrm>
            <a:off x="571472" y="1571612"/>
            <a:ext cx="7113110" cy="50006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de-DE" sz="3600" dirty="0" smtClean="0">
                <a:solidFill>
                  <a:schemeClr val="tx1"/>
                </a:solidFill>
                <a:latin typeface="Times New Roman" pitchFamily="18" charset="0"/>
                <a:ea typeface="黑体" pitchFamily="49" charset="-122"/>
              </a:rPr>
              <a:t>HAC</a:t>
            </a:r>
            <a:r>
              <a:rPr lang="zh-CN" altLang="en-US" sz="3600" dirty="0" smtClean="0">
                <a:solidFill>
                  <a:schemeClr val="tx1"/>
                </a:solidFill>
                <a:latin typeface="Times New Roman" pitchFamily="18" charset="0"/>
                <a:ea typeface="黑体" pitchFamily="49" charset="-122"/>
              </a:rPr>
              <a:t>的时间复杂度</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357298"/>
            <a:ext cx="8429684" cy="514353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刚才看到的单连接算法的复杂度是</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比前面提到的</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快很多！</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目前还没有听说有</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的全连接</a:t>
            </a:r>
            <a:r>
              <a:rPr lang="en-US" altLang="zh-CN" dirty="0" smtClean="0">
                <a:solidFill>
                  <a:schemeClr val="tx1"/>
                </a:solidFill>
                <a:latin typeface="Times New Roman" pitchFamily="18" charset="0"/>
                <a:ea typeface="黑体" pitchFamily="49" charset="-122"/>
              </a:rPr>
              <a:t>HAC</a:t>
            </a:r>
            <a:r>
              <a:rPr lang="zh-CN" altLang="en-US" dirty="0" smtClean="0">
                <a:solidFill>
                  <a:schemeClr val="tx1"/>
                </a:solidFill>
                <a:latin typeface="Times New Roman" pitchFamily="18" charset="0"/>
                <a:ea typeface="黑体" pitchFamily="49" charset="-122"/>
              </a:rPr>
              <a:t>、质心</a:t>
            </a:r>
            <a:r>
              <a:rPr lang="en-US" altLang="zh-CN" dirty="0" smtClean="0">
                <a:solidFill>
                  <a:schemeClr val="tx1"/>
                </a:solidFill>
                <a:latin typeface="Times New Roman" pitchFamily="18" charset="0"/>
                <a:ea typeface="黑体" pitchFamily="49" charset="-122"/>
              </a:rPr>
              <a:t>HAC</a:t>
            </a:r>
            <a:r>
              <a:rPr lang="zh-CN" altLang="en-US" dirty="0" smtClean="0">
                <a:solidFill>
                  <a:schemeClr val="tx1"/>
                </a:solidFill>
                <a:latin typeface="Times New Roman" pitchFamily="18" charset="0"/>
                <a:ea typeface="黑体" pitchFamily="49" charset="-122"/>
              </a:rPr>
              <a:t>和</a:t>
            </a:r>
            <a:r>
              <a:rPr lang="en-US" altLang="zh-CN" dirty="0" smtClean="0">
                <a:solidFill>
                  <a:schemeClr val="tx1"/>
                </a:solidFill>
                <a:latin typeface="Times New Roman" pitchFamily="18" charset="0"/>
                <a:ea typeface="黑体" pitchFamily="49" charset="-122"/>
              </a:rPr>
              <a:t>GAAC</a:t>
            </a:r>
            <a:r>
              <a:rPr lang="zh-CN" altLang="en-US" dirty="0" smtClean="0">
                <a:solidFill>
                  <a:schemeClr val="tx1"/>
                </a:solidFill>
                <a:latin typeface="Times New Roman" pitchFamily="18" charset="0"/>
                <a:ea typeface="黑体" pitchFamily="49" charset="-122"/>
              </a:rPr>
              <a:t>算法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后三种方法的最优时间复杂度为</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log</a:t>
            </a:r>
            <a:r>
              <a:rPr lang="en-US" i="1" dirty="0" smtClean="0">
                <a:solidFill>
                  <a:schemeClr val="tx1"/>
                </a:solidFill>
                <a:latin typeface="Times New Roman" pitchFamily="18" charset="0"/>
                <a:ea typeface="黑体" pitchFamily="49" charset="-122"/>
              </a:rPr>
              <a:t> N</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，参考教材相关部分。</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实际当中，</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log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的差别不大。</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00" cy="1403350"/>
          </a:xfrm>
          <a:prstGeom prst="rect">
            <a:avLst/>
          </a:prstGeom>
          <a:noFill/>
          <a:ln w="9525">
            <a:noFill/>
            <a:round/>
            <a:headEnd/>
            <a:tailEnd/>
          </a:ln>
        </p:spPr>
        <p:txBody>
          <a:bodyPr anchor="b"/>
          <a:lstStyle/>
          <a:p>
            <a:pPr lvl="1">
              <a:spcBef>
                <a:spcPts val="700"/>
              </a:spcBef>
              <a:buClr>
                <a:srgbClr val="336699"/>
              </a:buClr>
            </a:pPr>
            <a:r>
              <a:rPr lang="zh-CN" altLang="en-US" sz="3200" dirty="0" smtClean="0">
                <a:solidFill>
                  <a:schemeClr val="tx1"/>
                </a:solidFill>
                <a:latin typeface="Times New Roman" pitchFamily="18" charset="0"/>
                <a:ea typeface="黑体" pitchFamily="49" charset="-122"/>
              </a:rPr>
              <a:t>四种算法的组合相似度</a:t>
            </a:r>
            <a:r>
              <a:rPr lang="en-US" altLang="zh-CN" sz="3200" dirty="0" smtClean="0">
                <a:solidFill>
                  <a:schemeClr val="tx1"/>
                </a:solidFill>
                <a:latin typeface="Times New Roman" pitchFamily="18" charset="0"/>
                <a:ea typeface="黑体" pitchFamily="49" charset="-122"/>
              </a:rPr>
              <a:t>(</a:t>
            </a:r>
            <a:r>
              <a:rPr lang="en-US" sz="3200" dirty="0" smtClean="0">
                <a:solidFill>
                  <a:schemeClr val="tx1"/>
                </a:solidFill>
                <a:latin typeface="Times New Roman" pitchFamily="18" charset="0"/>
                <a:ea typeface="黑体" pitchFamily="49" charset="-122"/>
              </a:rPr>
              <a:t>Combination similarity)</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53</a:t>
            </a:fld>
            <a:endParaRPr lang="en-US" dirty="0"/>
          </a:p>
        </p:txBody>
      </p:sp>
      <p:pic>
        <p:nvPicPr>
          <p:cNvPr id="7" name="Picture 6" descr="1752.png"/>
          <p:cNvPicPr>
            <a:picLocks noChangeAspect="1"/>
          </p:cNvPicPr>
          <p:nvPr/>
        </p:nvPicPr>
        <p:blipFill>
          <a:blip r:embed="rId3" cstate="print"/>
          <a:stretch>
            <a:fillRect/>
          </a:stretch>
        </p:blipFill>
        <p:spPr>
          <a:xfrm>
            <a:off x="186428" y="2428868"/>
            <a:ext cx="8522714" cy="212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四种</a:t>
            </a:r>
            <a:r>
              <a:rPr lang="en-US" altLang="zh-CN" sz="3600" dirty="0" smtClean="0">
                <a:solidFill>
                  <a:schemeClr val="tx1"/>
                </a:solidFill>
                <a:latin typeface="Times New Roman" pitchFamily="18" charset="0"/>
                <a:ea typeface="黑体" pitchFamily="49" charset="-122"/>
              </a:rPr>
              <a:t>HAC</a:t>
            </a:r>
            <a:r>
              <a:rPr lang="zh-CN" altLang="en-US" sz="3600" dirty="0" smtClean="0">
                <a:solidFill>
                  <a:schemeClr val="tx1"/>
                </a:solidFill>
                <a:latin typeface="Times New Roman" pitchFamily="18" charset="0"/>
                <a:ea typeface="黑体" pitchFamily="49" charset="-122"/>
              </a:rPr>
              <a:t>算法的比较</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54</a:t>
            </a:fld>
            <a:endParaRPr lang="en-US" dirty="0"/>
          </a:p>
        </p:txBody>
      </p:sp>
      <p:graphicFrame>
        <p:nvGraphicFramePr>
          <p:cNvPr id="7" name="Table 6"/>
          <p:cNvGraphicFramePr>
            <a:graphicFrameLocks noGrp="1"/>
          </p:cNvGraphicFramePr>
          <p:nvPr/>
        </p:nvGraphicFramePr>
        <p:xfrm>
          <a:off x="285750" y="1571612"/>
          <a:ext cx="8572530" cy="3846236"/>
        </p:xfrm>
        <a:graphic>
          <a:graphicData uri="http://schemas.openxmlformats.org/drawingml/2006/table">
            <a:tbl>
              <a:tblPr firstRow="1" bandRow="1">
                <a:tableStyleId>{8799B23B-EC83-4686-B30A-512413B5E67A}</a:tableStyleId>
              </a:tblPr>
              <a:tblGrid>
                <a:gridCol w="1714506"/>
                <a:gridCol w="2357430"/>
                <a:gridCol w="1500198"/>
                <a:gridCol w="1285890"/>
                <a:gridCol w="1714506"/>
              </a:tblGrid>
              <a:tr h="720832">
                <a:tc>
                  <a:txBody>
                    <a:bodyPr/>
                    <a:lstStyle/>
                    <a:p>
                      <a:r>
                        <a:rPr lang="zh-CN" altLang="en-US" sz="2000" b="0" kern="1200" baseline="0" dirty="0" smtClean="0">
                          <a:latin typeface="Times New Roman" pitchFamily="18" charset="0"/>
                        </a:rPr>
                        <a:t>方　　法				</a:t>
                      </a:r>
                      <a:endParaRPr lang="en-US" sz="2000" b="0" kern="1200" baseline="0" dirty="0" smtClean="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结合相似度</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时间复杂度</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是否最优</a:t>
                      </a:r>
                      <a:r>
                        <a:rPr lang="en-US" sz="2000" b="0" kern="1200" baseline="0" dirty="0" smtClean="0">
                          <a:latin typeface="Times New Roman" pitchFamily="18" charset="0"/>
                        </a:rPr>
                        <a:t>? </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c>
                  <a:txBody>
                    <a:bodyPr/>
                    <a:lstStyle/>
                    <a:p>
                      <a:r>
                        <a:rPr lang="zh-CN" altLang="en-US" sz="2000" b="0" kern="1200" baseline="0" dirty="0" smtClean="0">
                          <a:latin typeface="Times New Roman" pitchFamily="18" charset="0"/>
                        </a:rPr>
                        <a:t>注　　释</a:t>
                      </a:r>
                      <a:endParaRPr lang="de-DE" sz="2000" b="0" dirty="0">
                        <a:solidFill>
                          <a:schemeClr val="tx1"/>
                        </a:solidFill>
                        <a:latin typeface="Times New Roman" pitchFamily="18" charset="0"/>
                      </a:endParaRPr>
                    </a:p>
                  </a:txBody>
                  <a:tcPr>
                    <a:lnB w="19050" cap="flat" cmpd="sng" algn="ctr">
                      <a:solidFill>
                        <a:schemeClr val="tx1"/>
                      </a:solidFill>
                      <a:prstDash val="solid"/>
                      <a:round/>
                      <a:headEnd type="none" w="med" len="med"/>
                      <a:tailEnd type="none" w="med" len="med"/>
                    </a:lnB>
                  </a:tcPr>
                </a:tc>
              </a:tr>
              <a:tr h="7079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smtClean="0">
                          <a:latin typeface="Times New Roman" pitchFamily="18" charset="0"/>
                        </a:rPr>
                        <a:t>单连接</a:t>
                      </a:r>
                      <a:endParaRPr lang="en-US" sz="2000" kern="1200" baseline="0" dirty="0" smtClean="0">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zh-CN" altLang="en-US" sz="2000" kern="1200" baseline="0" dirty="0" smtClean="0">
                          <a:latin typeface="Times New Roman" pitchFamily="18" charset="0"/>
                        </a:rPr>
                        <a:t>簇间文档的最大相似度</a:t>
                      </a:r>
                      <a:endParaRPr lang="de-DE" altLang="zh-CN"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US" sz="2000" kern="1200" baseline="0" dirty="0" smtClean="0">
                          <a:latin typeface="Times New Roman" pitchFamily="18" charset="0"/>
                          <a:cs typeface="Times New Roman" pitchFamily="18" charset="0"/>
                        </a:rPr>
                        <a:t>Ɵ</a:t>
                      </a:r>
                      <a:r>
                        <a:rPr lang="en-US" sz="2000" kern="1200" baseline="0" dirty="0" smtClean="0">
                          <a:latin typeface="Times New Roman" pitchFamily="18" charset="0"/>
                        </a:rPr>
                        <a:t>(</a:t>
                      </a:r>
                      <a:r>
                        <a:rPr lang="en-US" sz="2000" i="1" kern="1200" baseline="0" dirty="0" smtClean="0">
                          <a:latin typeface="Times New Roman" pitchFamily="18" charset="0"/>
                        </a:rPr>
                        <a:t>N</a:t>
                      </a:r>
                      <a:r>
                        <a:rPr lang="en-US" sz="2000" kern="1200" baseline="30000" dirty="0" smtClean="0">
                          <a:latin typeface="Times New Roman" pitchFamily="18" charset="0"/>
                        </a:rPr>
                        <a:t>2</a:t>
                      </a:r>
                      <a:r>
                        <a:rPr lang="en-US" sz="2000" kern="1200" baseline="0" dirty="0" smtClean="0">
                          <a:latin typeface="Times New Roman" pitchFamily="18" charset="0"/>
                        </a:rPr>
                        <a:t>)</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c>
                  <a:txBody>
                    <a:bodyPr/>
                    <a:lstStyle/>
                    <a:p>
                      <a:r>
                        <a:rPr lang="en-US" sz="2000" kern="1200" baseline="0" dirty="0" smtClean="0">
                          <a:latin typeface="Times New Roman" pitchFamily="18" charset="0"/>
                        </a:rPr>
                        <a:t>yes</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c>
                  <a:txBody>
                    <a:bodyPr/>
                    <a:lstStyle/>
                    <a:p>
                      <a:r>
                        <a:rPr lang="zh-CN" altLang="en-US" sz="2000" b="0" kern="1200" baseline="0" dirty="0" smtClean="0">
                          <a:solidFill>
                            <a:schemeClr val="tx1"/>
                          </a:solidFill>
                          <a:latin typeface="Times New Roman" pitchFamily="18" charset="0"/>
                        </a:rPr>
                        <a:t>链化效应</a:t>
                      </a:r>
                      <a:endParaRPr lang="de-DE" sz="2000" b="0" dirty="0">
                        <a:solidFill>
                          <a:schemeClr val="tx1"/>
                        </a:solidFill>
                        <a:latin typeface="Times New Roman" pitchFamily="18" charset="0"/>
                      </a:endParaRPr>
                    </a:p>
                  </a:txBody>
                  <a:tcPr>
                    <a:lnT w="19050" cap="flat" cmpd="sng" algn="ctr">
                      <a:solidFill>
                        <a:schemeClr val="tx1"/>
                      </a:solidFill>
                      <a:prstDash val="solid"/>
                      <a:round/>
                      <a:headEnd type="none" w="med" len="med"/>
                      <a:tailEnd type="none" w="med" len="med"/>
                    </a:lnT>
                  </a:tcPr>
                </a:tc>
              </a:tr>
              <a:tr h="785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smtClean="0">
                          <a:latin typeface="Times New Roman" pitchFamily="18" charset="0"/>
                        </a:rPr>
                        <a:t>全连接</a:t>
                      </a:r>
                      <a:endParaRPr lang="en-US" sz="2000" kern="1200" baseline="0" dirty="0" smtClean="0">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smtClean="0">
                          <a:latin typeface="Times New Roman" pitchFamily="18" charset="0"/>
                        </a:rPr>
                        <a:t>簇间文档的最小相似度</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smtClean="0">
                          <a:latin typeface="Times New Roman" pitchFamily="18" charset="0"/>
                          <a:cs typeface="Times New Roman" pitchFamily="18" charset="0"/>
                        </a:rPr>
                        <a:t>Ɵ</a:t>
                      </a:r>
                      <a:r>
                        <a:rPr lang="en-US" sz="2000" kern="1200" baseline="0" dirty="0" smtClean="0">
                          <a:latin typeface="Times New Roman" pitchFamily="18" charset="0"/>
                        </a:rPr>
                        <a:t>(</a:t>
                      </a:r>
                      <a:r>
                        <a:rPr lang="en-US" sz="2000" i="1" kern="1200" baseline="0" dirty="0" smtClean="0">
                          <a:latin typeface="Times New Roman" pitchFamily="18" charset="0"/>
                        </a:rPr>
                        <a:t>N</a:t>
                      </a:r>
                      <a:r>
                        <a:rPr lang="en-US" sz="2000" kern="1200" baseline="30000" dirty="0" smtClean="0">
                          <a:latin typeface="Times New Roman" pitchFamily="18" charset="0"/>
                        </a:rPr>
                        <a:t>2</a:t>
                      </a:r>
                      <a:r>
                        <a:rPr lang="en-US" sz="2000" kern="1200" baseline="0" dirty="0" smtClean="0">
                          <a:latin typeface="Times New Roman" pitchFamily="18" charset="0"/>
                        </a:rPr>
                        <a:t> log</a:t>
                      </a:r>
                      <a:r>
                        <a:rPr lang="en-US" sz="2000" i="1" kern="1200" baseline="0" dirty="0" smtClean="0">
                          <a:latin typeface="Times New Roman" pitchFamily="18" charset="0"/>
                        </a:rPr>
                        <a:t> N</a:t>
                      </a:r>
                      <a:r>
                        <a:rPr lang="en-US" sz="2000" kern="1200" baseline="0" dirty="0" smtClean="0">
                          <a:latin typeface="Times New Roman" pitchFamily="18" charset="0"/>
                        </a:rPr>
                        <a:t>)</a:t>
                      </a:r>
                      <a:endParaRPr lang="de-DE" sz="2000" b="0" dirty="0">
                        <a:solidFill>
                          <a:schemeClr val="tx1"/>
                        </a:solidFill>
                        <a:latin typeface="Times New Roman" pitchFamily="18" charset="0"/>
                      </a:endParaRPr>
                    </a:p>
                  </a:txBody>
                  <a:tcPr/>
                </a:tc>
                <a:tc>
                  <a:txBody>
                    <a:bodyPr/>
                    <a:lstStyle/>
                    <a:p>
                      <a:r>
                        <a:rPr lang="en-US" sz="2000" kern="1200" baseline="0" dirty="0" smtClean="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b="0" dirty="0" smtClean="0">
                          <a:solidFill>
                            <a:schemeClr val="tx1"/>
                          </a:solidFill>
                          <a:latin typeface="Times New Roman" pitchFamily="18" charset="0"/>
                        </a:rPr>
                        <a:t>对离群点敏感</a:t>
                      </a:r>
                      <a:endParaRPr lang="de-DE" sz="2000" b="0" dirty="0">
                        <a:solidFill>
                          <a:schemeClr val="tx1"/>
                        </a:solidFill>
                        <a:latin typeface="Times New Roman" pitchFamily="18" charset="0"/>
                      </a:endParaRPr>
                    </a:p>
                  </a:txBody>
                  <a:tcPr/>
                </a:tc>
              </a:tr>
              <a:tr h="910826">
                <a:tc>
                  <a:txBody>
                    <a:bodyPr/>
                    <a:lstStyle/>
                    <a:p>
                      <a:r>
                        <a:rPr lang="zh-CN" altLang="en-US" sz="2000" b="0" dirty="0" smtClean="0">
                          <a:solidFill>
                            <a:schemeClr val="tx1"/>
                          </a:solidFill>
                          <a:latin typeface="Times New Roman" pitchFamily="18" charset="0"/>
                        </a:rPr>
                        <a:t>组平均</a:t>
                      </a:r>
                      <a:endParaRPr lang="de-DE" sz="2000"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smtClean="0">
                          <a:latin typeface="Times New Roman" pitchFamily="18" charset="0"/>
                        </a:rPr>
                        <a:t>所有文档相似度的平均值</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smtClean="0">
                          <a:latin typeface="Times New Roman" pitchFamily="18" charset="0"/>
                          <a:cs typeface="Times New Roman" pitchFamily="18" charset="0"/>
                        </a:rPr>
                        <a:t>Ɵ</a:t>
                      </a:r>
                      <a:r>
                        <a:rPr lang="en-US" sz="2000" kern="1200" baseline="0" dirty="0" smtClean="0">
                          <a:latin typeface="Times New Roman" pitchFamily="18" charset="0"/>
                        </a:rPr>
                        <a:t>(</a:t>
                      </a:r>
                      <a:r>
                        <a:rPr lang="en-US" sz="2000" i="1" kern="1200" baseline="0" dirty="0" smtClean="0">
                          <a:latin typeface="Times New Roman" pitchFamily="18" charset="0"/>
                        </a:rPr>
                        <a:t>N</a:t>
                      </a:r>
                      <a:r>
                        <a:rPr lang="en-US" sz="2000" kern="1200" baseline="30000" dirty="0" smtClean="0">
                          <a:latin typeface="Times New Roman" pitchFamily="18" charset="0"/>
                        </a:rPr>
                        <a:t>2</a:t>
                      </a:r>
                      <a:r>
                        <a:rPr lang="en-US" sz="2000" kern="1200" baseline="0" dirty="0" smtClean="0">
                          <a:latin typeface="Times New Roman" pitchFamily="18" charset="0"/>
                        </a:rPr>
                        <a:t> log</a:t>
                      </a:r>
                      <a:r>
                        <a:rPr lang="en-US" sz="2000" i="1" kern="1200" baseline="0" dirty="0" smtClean="0">
                          <a:latin typeface="Times New Roman" pitchFamily="18" charset="0"/>
                        </a:rPr>
                        <a:t> N</a:t>
                      </a:r>
                      <a:r>
                        <a:rPr lang="en-US" sz="2000" kern="1200" baseline="0" dirty="0" smtClean="0">
                          <a:latin typeface="Times New Roman" pitchFamily="18" charset="0"/>
                        </a:rPr>
                        <a:t>)</a:t>
                      </a:r>
                      <a:endParaRPr lang="de-DE" sz="2000" b="0" dirty="0">
                        <a:solidFill>
                          <a:schemeClr val="tx1"/>
                        </a:solidFill>
                        <a:latin typeface="Times New Roman" pitchFamily="18" charset="0"/>
                      </a:endParaRPr>
                    </a:p>
                  </a:txBody>
                  <a:tcPr/>
                </a:tc>
                <a:tc>
                  <a:txBody>
                    <a:bodyPr/>
                    <a:lstStyle/>
                    <a:p>
                      <a:r>
                        <a:rPr lang="en-US" sz="2000" kern="1200" baseline="0" dirty="0" smtClean="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kern="1200" baseline="0" dirty="0" smtClean="0">
                          <a:latin typeface="Times New Roman" pitchFamily="18" charset="0"/>
                        </a:rPr>
                        <a:t>大部分应用中的最佳选择</a:t>
                      </a:r>
                      <a:endParaRPr lang="de-DE" sz="2000" kern="1200" baseline="0" dirty="0" smtClean="0">
                        <a:latin typeface="Times New Roman" pitchFamily="18" charset="0"/>
                      </a:endParaRPr>
                    </a:p>
                  </a:txBody>
                  <a:tcPr/>
                </a:tc>
              </a:tr>
              <a:tr h="7208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1200" baseline="0" dirty="0" smtClean="0">
                          <a:latin typeface="Times New Roman" pitchFamily="18" charset="0"/>
                        </a:rPr>
                        <a:t>质心法</a:t>
                      </a:r>
                      <a:endParaRPr lang="de-DE" sz="2000" kern="1200" baseline="0" dirty="0" smtClean="0">
                        <a:latin typeface="Times New Roman" pitchFamily="18" charset="0"/>
                      </a:endParaRPr>
                    </a:p>
                    <a:p>
                      <a:endParaRPr lang="de-DE" sz="2000"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tcPr>
                </a:tc>
                <a:tc>
                  <a:txBody>
                    <a:bodyPr/>
                    <a:lstStyle/>
                    <a:p>
                      <a:r>
                        <a:rPr lang="zh-CN" altLang="en-US" sz="2000" kern="1200" baseline="0" dirty="0" smtClean="0">
                          <a:latin typeface="Times New Roman" pitchFamily="18" charset="0"/>
                        </a:rPr>
                        <a:t>所有簇间相似度的平均值</a:t>
                      </a:r>
                      <a:endParaRPr lang="de-DE" sz="2000"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tcPr>
                </a:tc>
                <a:tc>
                  <a:txBody>
                    <a:bodyPr/>
                    <a:lstStyle/>
                    <a:p>
                      <a:r>
                        <a:rPr lang="en-US" sz="2000" kern="1200" baseline="0" dirty="0" smtClean="0">
                          <a:latin typeface="Times New Roman" pitchFamily="18" charset="0"/>
                          <a:cs typeface="Times New Roman" pitchFamily="18" charset="0"/>
                        </a:rPr>
                        <a:t>Ɵ</a:t>
                      </a:r>
                      <a:r>
                        <a:rPr lang="de-DE" sz="2000" kern="1200" baseline="0" dirty="0" smtClean="0">
                          <a:latin typeface="Times New Roman" pitchFamily="18" charset="0"/>
                        </a:rPr>
                        <a:t>(</a:t>
                      </a:r>
                      <a:r>
                        <a:rPr lang="de-DE" sz="2000" i="1" kern="1200" baseline="0" dirty="0" smtClean="0">
                          <a:latin typeface="Times New Roman" pitchFamily="18" charset="0"/>
                        </a:rPr>
                        <a:t>N</a:t>
                      </a:r>
                      <a:r>
                        <a:rPr lang="de-DE" sz="2000" kern="1200" baseline="30000" dirty="0" smtClean="0">
                          <a:latin typeface="Times New Roman" pitchFamily="18" charset="0"/>
                        </a:rPr>
                        <a:t>2</a:t>
                      </a:r>
                      <a:r>
                        <a:rPr lang="de-DE" sz="2000" kern="1200" baseline="0" dirty="0" smtClean="0">
                          <a:latin typeface="Times New Roman" pitchFamily="18" charset="0"/>
                        </a:rPr>
                        <a:t> log </a:t>
                      </a:r>
                      <a:r>
                        <a:rPr lang="de-DE" sz="2000" i="1" kern="1200" baseline="0" dirty="0" smtClean="0">
                          <a:latin typeface="Times New Roman" pitchFamily="18" charset="0"/>
                        </a:rPr>
                        <a:t>N</a:t>
                      </a:r>
                      <a:r>
                        <a:rPr lang="de-DE" sz="2000" kern="1200" baseline="0" dirty="0" smtClean="0">
                          <a:latin typeface="Times New Roman" pitchFamily="18" charset="0"/>
                        </a:rPr>
                        <a:t>)</a:t>
                      </a:r>
                      <a:endParaRPr lang="de-DE" sz="2000" b="0" dirty="0">
                        <a:solidFill>
                          <a:schemeClr val="tx1"/>
                        </a:solidFill>
                        <a:latin typeface="Times New Roman" pitchFamily="18" charset="0"/>
                      </a:endParaRPr>
                    </a:p>
                  </a:txBody>
                  <a:tcPr/>
                </a:tc>
                <a:tc>
                  <a:txBody>
                    <a:bodyPr/>
                    <a:lstStyle/>
                    <a:p>
                      <a:r>
                        <a:rPr lang="de-DE" sz="2000" kern="1200" baseline="0" dirty="0" err="1" smtClean="0">
                          <a:latin typeface="Times New Roman" pitchFamily="18" charset="0"/>
                        </a:rPr>
                        <a:t>no</a:t>
                      </a:r>
                      <a:endParaRPr lang="de-DE" sz="2000" b="0" dirty="0">
                        <a:solidFill>
                          <a:schemeClr val="tx1"/>
                        </a:solidFill>
                        <a:latin typeface="Times New Roman" pitchFamily="18" charset="0"/>
                      </a:endParaRPr>
                    </a:p>
                  </a:txBody>
                  <a:tcPr/>
                </a:tc>
                <a:tc>
                  <a:txBody>
                    <a:bodyPr/>
                    <a:lstStyle/>
                    <a:p>
                      <a:r>
                        <a:rPr lang="zh-CN" altLang="en-US" sz="2000" b="0" dirty="0" smtClean="0">
                          <a:solidFill>
                            <a:schemeClr val="tx1"/>
                          </a:solidFill>
                          <a:latin typeface="Times New Roman" pitchFamily="18" charset="0"/>
                        </a:rPr>
                        <a:t>相似度颠倒</a:t>
                      </a:r>
                      <a:endParaRPr lang="de-DE" sz="2000" b="0" dirty="0">
                        <a:solidFill>
                          <a:schemeClr val="tx1"/>
                        </a:solidFill>
                        <a:latin typeface="Times New Roman" pitchFamily="18" charset="0"/>
                      </a:endParaRPr>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如何使用层次结构</a:t>
            </a:r>
            <a:r>
              <a:rPr lang="en-US" sz="3600" dirty="0" smtClean="0">
                <a:solidFill>
                  <a:schemeClr val="tx1"/>
                </a:solidFill>
                <a:latin typeface="Times New Roman" pitchFamily="18" charset="0"/>
                <a:ea typeface="黑体" pitchFamily="49" charset="-122"/>
              </a:rPr>
              <a:t>?</a:t>
            </a:r>
          </a:p>
        </p:txBody>
      </p:sp>
      <p:sp>
        <p:nvSpPr>
          <p:cNvPr id="84996" name="Text Box 3"/>
          <p:cNvSpPr txBox="1">
            <a:spLocks noChangeArrowheads="1"/>
          </p:cNvSpPr>
          <p:nvPr/>
        </p:nvSpPr>
        <p:spPr bwMode="auto">
          <a:xfrm>
            <a:off x="214282" y="2214554"/>
            <a:ext cx="8429684" cy="5143536"/>
          </a:xfrm>
          <a:prstGeom prst="rect">
            <a:avLst/>
          </a:prstGeom>
          <a:noFill/>
          <a:ln w="9525">
            <a:noFill/>
            <a:round/>
            <a:headEnd/>
            <a:tailEnd/>
          </a:ln>
        </p:spPr>
        <p:txBody>
          <a:bodyPr/>
          <a:lstStyle/>
          <a:p>
            <a:pPr lvl="1">
              <a:spcBef>
                <a:spcPts val="700"/>
              </a:spcBef>
              <a:buClr>
                <a:srgbClr val="336699"/>
              </a:buClr>
            </a:pPr>
            <a:r>
              <a:rPr lang="en-US"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按其结构使用</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比如，在</a:t>
            </a:r>
            <a:r>
              <a:rPr lang="en-US" altLang="zh-CN" dirty="0" smtClean="0">
                <a:solidFill>
                  <a:schemeClr val="tx1"/>
                </a:solidFill>
                <a:latin typeface="Times New Roman" pitchFamily="18" charset="0"/>
                <a:ea typeface="黑体" pitchFamily="49" charset="-122"/>
              </a:rPr>
              <a:t>Yahoo</a:t>
            </a:r>
            <a:r>
              <a:rPr lang="zh-CN" altLang="en-US" dirty="0" smtClean="0">
                <a:solidFill>
                  <a:schemeClr val="tx1"/>
                </a:solidFill>
                <a:latin typeface="Times New Roman" pitchFamily="18" charset="0"/>
                <a:ea typeface="黑体" pitchFamily="49" charset="-122"/>
              </a:rPr>
              <a:t>层次结构中浏览</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在某个预定阈值出截断</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在某个预定的簇个数</a:t>
            </a:r>
            <a:r>
              <a:rPr lang="en-US" altLang="zh-CN" i="1"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处截断</a:t>
            </a:r>
            <a:endParaRPr lang="en-US" i="1"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忽略截断线上下的层次结构</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endParaRPr lang="en-US" sz="3600" dirty="0" smtClean="0">
              <a:solidFill>
                <a:schemeClr val="tx1"/>
              </a:solidFill>
              <a:latin typeface="Times New Roman" pitchFamily="18" charset="0"/>
              <a:ea typeface="黑体" pitchFamily="49" charset="-122"/>
            </a:endParaRPr>
          </a:p>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二分</a:t>
            </a:r>
            <a:r>
              <a:rPr lang="en-US" altLang="zh-CN" sz="3600" dirty="0" smtClean="0">
                <a:solidFill>
                  <a:schemeClr val="tx1"/>
                </a:solidFill>
                <a:latin typeface="Times New Roman" pitchFamily="18" charset="0"/>
                <a:ea typeface="黑体" pitchFamily="49" charset="-122"/>
              </a:rPr>
              <a:t>(</a:t>
            </a:r>
            <a:r>
              <a:rPr lang="en-US" sz="3600" dirty="0" smtClean="0">
                <a:solidFill>
                  <a:schemeClr val="tx1"/>
                </a:solidFill>
                <a:latin typeface="Times New Roman" pitchFamily="18" charset="0"/>
                <a:ea typeface="黑体" pitchFamily="49" charset="-122"/>
              </a:rPr>
              <a:t>Bisecting) </a:t>
            </a:r>
            <a:r>
              <a:rPr lang="en-US" sz="3600" i="1" dirty="0" smtClean="0">
                <a:solidFill>
                  <a:schemeClr val="tx1"/>
                </a:solidFill>
                <a:latin typeface="Times New Roman" pitchFamily="18" charset="0"/>
                <a:ea typeface="黑体" pitchFamily="49" charset="-122"/>
              </a:rPr>
              <a:t>K</a:t>
            </a:r>
            <a:r>
              <a:rPr lang="en-US"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均值</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一个自顶向下的算法</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928802"/>
            <a:ext cx="8429684" cy="33003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一开始所有的文档在一个簇中</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使用</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均值算法将该簇分裂成</a:t>
            </a:r>
            <a:r>
              <a:rPr lang="en-US" altLang="zh-CN"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个簇</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在已产生的簇当中，选择其中一个进行分裂操作</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比如，选择最大的那个簇</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重复上述操作直至达到期望的簇的数目</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endParaRPr lang="en-US" sz="3600" dirty="0" smtClean="0">
              <a:solidFill>
                <a:schemeClr val="tx1"/>
              </a:solidFill>
              <a:latin typeface="Times New Roman" pitchFamily="18" charset="0"/>
              <a:ea typeface="黑体" pitchFamily="49" charset="-122"/>
            </a:endParaRPr>
          </a:p>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二分</a:t>
            </a:r>
            <a:r>
              <a:rPr lang="en-US" altLang="zh-CN" sz="3600"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a:t>
            </a:r>
            <a:r>
              <a:rPr lang="en-US" altLang="zh-CN" sz="3600" dirty="0" smtClean="0">
                <a:solidFill>
                  <a:schemeClr val="tx1"/>
                </a:solidFill>
                <a:latin typeface="Times New Roman" pitchFamily="18" charset="0"/>
                <a:ea typeface="黑体" pitchFamily="49" charset="-122"/>
              </a:rPr>
              <a:t>(</a:t>
            </a:r>
            <a:r>
              <a:rPr lang="en-US" sz="3600" dirty="0" smtClean="0">
                <a:solidFill>
                  <a:schemeClr val="tx1"/>
                </a:solidFill>
                <a:latin typeface="Times New Roman" pitchFamily="18" charset="0"/>
                <a:ea typeface="黑体" pitchFamily="49" charset="-122"/>
              </a:rPr>
              <a:t>Bisecting </a:t>
            </a:r>
            <a:r>
              <a:rPr lang="en-US" sz="3600" i="1" dirty="0" smtClean="0">
                <a:solidFill>
                  <a:schemeClr val="tx1"/>
                </a:solidFill>
                <a:latin typeface="Times New Roman" pitchFamily="18" charset="0"/>
                <a:ea typeface="黑体" pitchFamily="49" charset="-122"/>
              </a:rPr>
              <a:t>K</a:t>
            </a:r>
            <a:r>
              <a:rPr lang="en-US" sz="3600" dirty="0" smtClean="0">
                <a:solidFill>
                  <a:schemeClr val="tx1"/>
                </a:solidFill>
                <a:latin typeface="Times New Roman" pitchFamily="18" charset="0"/>
                <a:ea typeface="黑体" pitchFamily="49" charset="-122"/>
              </a:rPr>
              <a:t>-means)</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57</a:t>
            </a:fld>
            <a:endParaRPr lang="en-US" dirty="0"/>
          </a:p>
        </p:txBody>
      </p:sp>
      <p:pic>
        <p:nvPicPr>
          <p:cNvPr id="7" name="Picture 6" descr="1756.png"/>
          <p:cNvPicPr>
            <a:picLocks noChangeAspect="1"/>
          </p:cNvPicPr>
          <p:nvPr/>
        </p:nvPicPr>
        <p:blipFill>
          <a:blip r:embed="rId3" cstate="print"/>
          <a:stretch>
            <a:fillRect/>
          </a:stretch>
        </p:blipFill>
        <p:spPr>
          <a:xfrm>
            <a:off x="571472" y="1643050"/>
            <a:ext cx="6072230" cy="327410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endParaRPr lang="en-US" sz="3600" dirty="0" smtClean="0">
              <a:solidFill>
                <a:schemeClr val="tx1"/>
              </a:solidFill>
              <a:latin typeface="Times New Roman" pitchFamily="18" charset="0"/>
              <a:ea typeface="黑体" pitchFamily="49" charset="-122"/>
            </a:endParaRPr>
          </a:p>
          <a:p>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二分</a:t>
            </a:r>
            <a:r>
              <a:rPr lang="en-US" altLang="zh-CN" sz="3600"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均值算法</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928802"/>
            <a:ext cx="8429684" cy="514353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如果不期望产生一个完整的层次结构，那么采用诸如二分</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均值算法的自顶向下的方法会比</a:t>
            </a:r>
            <a:r>
              <a:rPr lang="en-US" altLang="zh-CN" dirty="0" smtClean="0">
                <a:solidFill>
                  <a:schemeClr val="tx1"/>
                </a:solidFill>
                <a:latin typeface="Times New Roman" pitchFamily="18" charset="0"/>
                <a:ea typeface="黑体" pitchFamily="49" charset="-122"/>
              </a:rPr>
              <a:t>HAC</a:t>
            </a:r>
            <a:r>
              <a:rPr lang="zh-CN" altLang="en-US" dirty="0" smtClean="0">
                <a:solidFill>
                  <a:schemeClr val="tx1"/>
                </a:solidFill>
                <a:latin typeface="Times New Roman" pitchFamily="18" charset="0"/>
                <a:ea typeface="黑体" pitchFamily="49" charset="-122"/>
              </a:rPr>
              <a:t>算法高效很多</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但是，二分</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均值算法的结果不是确定性的</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存在确定性的二分</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均值算法版本</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参考讲义最后的参考资料部分</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，但是这些算法的效率要差一些</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59</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层次聚类介绍</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单连接</a:t>
            </a:r>
            <a:r>
              <a:rPr lang="en-US" altLang="zh-CN" sz="3000" dirty="0" smtClean="0">
                <a:solidFill>
                  <a:srgbClr val="BDD3E9"/>
                </a:solidFill>
                <a:latin typeface="Times New Roman" pitchFamily="18" charset="0"/>
                <a:ea typeface="黑体" pitchFamily="49" charset="-122"/>
              </a:rPr>
              <a:t>/</a:t>
            </a:r>
            <a:r>
              <a:rPr lang="zh-CN" altLang="en-US" sz="3000" dirty="0" smtClean="0">
                <a:solidFill>
                  <a:srgbClr val="BDD3E9"/>
                </a:solidFill>
                <a:latin typeface="Times New Roman" pitchFamily="18" charset="0"/>
                <a:ea typeface="黑体" pitchFamily="49" charset="-122"/>
              </a:rPr>
              <a:t>全连接算法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质心</a:t>
            </a:r>
            <a:r>
              <a:rPr lang="en-US" altLang="zh-CN" sz="3000" dirty="0" smtClean="0">
                <a:solidFill>
                  <a:srgbClr val="BDD3E9"/>
                </a:solidFill>
                <a:latin typeface="Times New Roman" pitchFamily="18" charset="0"/>
                <a:ea typeface="黑体" pitchFamily="49" charset="-122"/>
              </a:rPr>
              <a:t>/</a:t>
            </a:r>
            <a:r>
              <a:rPr lang="en-US" sz="3000" dirty="0" smtClean="0">
                <a:solidFill>
                  <a:srgbClr val="BDD3E9"/>
                </a:solidFill>
                <a:latin typeface="Times New Roman" pitchFamily="18" charset="0"/>
                <a:ea typeface="黑体" pitchFamily="49" charset="-122"/>
              </a:rPr>
              <a:t>GAAC</a:t>
            </a:r>
            <a:r>
              <a:rPr lang="zh-CN" altLang="en-US" sz="3000" dirty="0" smtClean="0">
                <a:solidFill>
                  <a:srgbClr val="BDD3E9"/>
                </a:solidFill>
                <a:latin typeface="Times New Roman" pitchFamily="18" charset="0"/>
                <a:ea typeface="黑体" pitchFamily="49" charset="-122"/>
              </a:rPr>
              <a:t>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其他实现变种</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簇标签生成</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858280" cy="1403350"/>
          </a:xfrm>
          <a:prstGeom prst="rect">
            <a:avLst/>
          </a:prstGeom>
          <a:noFill/>
          <a:ln w="9525">
            <a:noFill/>
            <a:round/>
            <a:headEnd/>
            <a:tailEnd/>
          </a:ln>
        </p:spPr>
        <p:txBody>
          <a:bodyPr anchor="b"/>
          <a:lstStyle/>
          <a:p>
            <a:r>
              <a:rPr lang="en-US" altLang="zh-CN" sz="3600" dirty="0" smtClean="0">
                <a:solidFill>
                  <a:schemeClr val="tx1"/>
                </a:solidFill>
                <a:latin typeface="Times New Roman" pitchFamily="18" charset="0"/>
                <a:ea typeface="黑体" pitchFamily="49" charset="-122"/>
              </a:rPr>
              <a:t>K-</a:t>
            </a:r>
            <a:r>
              <a:rPr lang="zh-CN" altLang="en-US" sz="3600" dirty="0" smtClean="0">
                <a:solidFill>
                  <a:schemeClr val="tx1"/>
                </a:solidFill>
                <a:latin typeface="Times New Roman" pitchFamily="18" charset="0"/>
                <a:ea typeface="黑体" pitchFamily="49" charset="-122"/>
              </a:rPr>
              <a:t>均值聚类算法的初始化</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505825" cy="478634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种子的随机选择只是</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均值聚类算法的一种初始化方法之一</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随机选择不太鲁棒：可能会获得一个次优的聚类结果</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一些确定初始质心向量的更好办法：</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非随机地采用某些启发式方法来选择种子</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比如，过滤掉一些离群点，或者寻找具有较好文档空间覆盖度的种子集合</a:t>
            </a:r>
            <a:r>
              <a:rPr lang="en-US" altLang="zh-CN"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采用层级聚类算法寻找好的种子</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选择</a:t>
            </a:r>
            <a:r>
              <a:rPr lang="en-US" sz="2200" dirty="0" smtClean="0">
                <a:solidFill>
                  <a:schemeClr val="tx1"/>
                </a:solidFill>
                <a:latin typeface="Times New Roman" pitchFamily="18" charset="0"/>
                <a:ea typeface="黑体" pitchFamily="49" charset="-122"/>
              </a:rPr>
              <a:t> </a:t>
            </a:r>
            <a:r>
              <a:rPr lang="en-US" sz="2200" i="1" dirty="0" err="1" smtClean="0">
                <a:solidFill>
                  <a:schemeClr val="tx1"/>
                </a:solidFill>
                <a:latin typeface="Times New Roman" pitchFamily="18" charset="0"/>
                <a:ea typeface="黑体" pitchFamily="49" charset="-122"/>
              </a:rPr>
              <a:t>i</a:t>
            </a:r>
            <a:r>
              <a:rPr lang="en-US" sz="2200" i="1" dirty="0" smtClean="0">
                <a:solidFill>
                  <a:schemeClr val="tx1"/>
                </a:solidFill>
                <a:latin typeface="Times New Roman" pitchFamily="18" charset="0"/>
                <a:ea typeface="黑体" pitchFamily="49" charset="-122"/>
              </a:rPr>
              <a:t> </a:t>
            </a:r>
            <a:r>
              <a:rPr lang="en-US"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比如</a:t>
            </a:r>
            <a:r>
              <a:rPr lang="en-US" sz="2200" dirty="0" smtClean="0">
                <a:solidFill>
                  <a:schemeClr val="tx1"/>
                </a:solidFill>
                <a:latin typeface="Times New Roman" pitchFamily="18" charset="0"/>
                <a:ea typeface="黑体" pitchFamily="49" charset="-122"/>
              </a:rPr>
              <a:t> </a:t>
            </a:r>
            <a:r>
              <a:rPr lang="en-US" sz="2200" i="1"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 10) </a:t>
            </a:r>
            <a:r>
              <a:rPr lang="zh-CN" altLang="en-US" sz="2200" dirty="0" smtClean="0">
                <a:solidFill>
                  <a:schemeClr val="tx1"/>
                </a:solidFill>
                <a:latin typeface="Times New Roman" pitchFamily="18" charset="0"/>
                <a:ea typeface="黑体" pitchFamily="49" charset="-122"/>
              </a:rPr>
              <a:t>次不同的随机种子集合，对每次产生的随机种子集合运行</a:t>
            </a:r>
            <a:r>
              <a:rPr lang="en-US" altLang="zh-CN" sz="2200"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均值聚类算法</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，最后选择具有最小</a:t>
            </a:r>
            <a:r>
              <a:rPr lang="de-DE" sz="2200" dirty="0" smtClean="0">
                <a:solidFill>
                  <a:schemeClr val="tx1"/>
                </a:solidFill>
                <a:latin typeface="Times New Roman" pitchFamily="18" charset="0"/>
                <a:ea typeface="黑体" pitchFamily="49" charset="-122"/>
              </a:rPr>
              <a:t>RSS</a:t>
            </a:r>
            <a:r>
              <a:rPr lang="zh-CN" altLang="en-US" sz="2200" dirty="0" smtClean="0">
                <a:solidFill>
                  <a:schemeClr val="tx1"/>
                </a:solidFill>
                <a:latin typeface="Times New Roman" pitchFamily="18" charset="0"/>
                <a:ea typeface="黑体" pitchFamily="49" charset="-122"/>
              </a:rPr>
              <a:t>值的聚类结果</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zh-CN" altLang="en-US" sz="3200" dirty="0" smtClean="0">
                <a:solidFill>
                  <a:schemeClr val="tx1"/>
                </a:solidFill>
                <a:latin typeface="Times New Roman" pitchFamily="18" charset="0"/>
                <a:ea typeface="黑体" pitchFamily="49" charset="-122"/>
              </a:rPr>
              <a:t>簇标签生成</a:t>
            </a:r>
            <a:r>
              <a:rPr lang="en-US" altLang="zh-CN" sz="3200" dirty="0" smtClean="0">
                <a:solidFill>
                  <a:schemeClr val="tx1"/>
                </a:solidFill>
                <a:latin typeface="Times New Roman" pitchFamily="18" charset="0"/>
                <a:ea typeface="黑体" pitchFamily="49" charset="-122"/>
              </a:rPr>
              <a:t>(</a:t>
            </a:r>
            <a:r>
              <a:rPr lang="en-US" sz="3200" dirty="0" smtClean="0">
                <a:solidFill>
                  <a:schemeClr val="tx1"/>
                </a:solidFill>
                <a:latin typeface="Times New Roman" pitchFamily="18" charset="0"/>
                <a:ea typeface="黑体" pitchFamily="49" charset="-122"/>
              </a:rPr>
              <a:t>clustering   labeling)</a:t>
            </a:r>
            <a:r>
              <a:rPr lang="zh-CN" altLang="en-US" sz="3200" dirty="0" smtClean="0">
                <a:solidFill>
                  <a:schemeClr val="tx1"/>
                </a:solidFill>
                <a:latin typeface="Times New Roman" pitchFamily="18" charset="0"/>
                <a:ea typeface="黑体" pitchFamily="49" charset="-122"/>
              </a:rPr>
              <a:t>中的主要问题</a:t>
            </a:r>
            <a:endParaRPr lang="en-US" sz="32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429684" cy="5143536"/>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聚类算法结束之后输出一系列簇，那么这些簇怎样才能对用户有用？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我们必须对每个簇给出一个简洁精炼的标签</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例如，在</a:t>
            </a:r>
            <a:r>
              <a:rPr lang="en-US" dirty="0" smtClean="0">
                <a:solidFill>
                  <a:schemeClr val="tx1"/>
                </a:solidFill>
                <a:latin typeface="Times New Roman" pitchFamily="18" charset="0"/>
                <a:ea typeface="黑体" pitchFamily="49" charset="-122"/>
              </a:rPr>
              <a:t> “jaguar”</a:t>
            </a:r>
            <a:r>
              <a:rPr lang="zh-CN" altLang="en-US" dirty="0" smtClean="0">
                <a:solidFill>
                  <a:schemeClr val="tx1"/>
                </a:solidFill>
                <a:latin typeface="Times New Roman" pitchFamily="18" charset="0"/>
                <a:ea typeface="黑体" pitchFamily="49" charset="-122"/>
              </a:rPr>
              <a:t>的搜索结果中，可以采用</a:t>
            </a:r>
            <a:r>
              <a:rPr lang="en-US" dirty="0" smtClean="0">
                <a:solidFill>
                  <a:schemeClr val="tx1"/>
                </a:solidFill>
                <a:latin typeface="Times New Roman" pitchFamily="18" charset="0"/>
                <a:ea typeface="黑体" pitchFamily="49" charset="-122"/>
              </a:rPr>
              <a:t> “animal”</a:t>
            </a:r>
            <a:r>
              <a:rPr lang="zh-CN" altLang="en-US"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“car”</a:t>
            </a:r>
            <a:r>
              <a:rPr lang="zh-CN" altLang="en-US" dirty="0" smtClean="0">
                <a:solidFill>
                  <a:schemeClr val="tx1"/>
                </a:solidFill>
                <a:latin typeface="Times New Roman" pitchFamily="18" charset="0"/>
                <a:ea typeface="黑体" pitchFamily="49" charset="-122"/>
              </a:rPr>
              <a:t>和</a:t>
            </a:r>
            <a:r>
              <a:rPr lang="de-DE" dirty="0" smtClean="0">
                <a:solidFill>
                  <a:schemeClr val="tx1"/>
                </a:solidFill>
                <a:latin typeface="Times New Roman" pitchFamily="18" charset="0"/>
                <a:ea typeface="黑体" pitchFamily="49" charset="-122"/>
              </a:rPr>
              <a:t>“operating system”</a:t>
            </a:r>
            <a:r>
              <a:rPr lang="zh-CN" altLang="en-US" dirty="0" smtClean="0">
                <a:solidFill>
                  <a:schemeClr val="tx1"/>
                </a:solidFill>
                <a:latin typeface="Times New Roman" pitchFamily="18" charset="0"/>
                <a:ea typeface="黑体" pitchFamily="49" charset="-122"/>
              </a:rPr>
              <a:t>等不同标签</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本节主题：如何能够自动找到好的簇标签？</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课堂练习</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429684" cy="5143536"/>
          </a:xfrm>
          <a:prstGeom prst="rect">
            <a:avLst/>
          </a:prstGeom>
          <a:noFill/>
          <a:ln w="9525">
            <a:noFill/>
            <a:round/>
            <a:headEnd/>
            <a:tailEnd/>
          </a:ln>
        </p:spPr>
        <p:txBody>
          <a:bodyPr/>
          <a:lstStyle/>
          <a:p>
            <a:pPr lvl="1">
              <a:spcBef>
                <a:spcPts val="700"/>
              </a:spcBef>
              <a:buClr>
                <a:srgbClr val="336699"/>
              </a:buClr>
            </a:pPr>
            <a:r>
              <a:rPr lang="de-DE"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给出一个簇标签生成算法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输入： 被分成</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个簇的一系列文档</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输出：每个簇给出一个标签</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练习中要思考，我们应该考虑哪种标签类型？词语？</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差别式簇标签生成方法</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429684" cy="5143536"/>
          </a:xfrm>
          <a:prstGeom prst="rect">
            <a:avLst/>
          </a:prstGeom>
          <a:noFill/>
          <a:ln w="9525">
            <a:noFill/>
            <a:round/>
            <a:headEnd/>
            <a:tailEnd/>
          </a:ln>
        </p:spPr>
        <p:txBody>
          <a:bodyPr/>
          <a:lstStyle/>
          <a:p>
            <a:pPr lvl="2">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为了对簇</a:t>
            </a:r>
            <a:r>
              <a:rPr lang="en-US" i="1" dirty="0" smtClean="0">
                <a:solidFill>
                  <a:schemeClr val="tx1"/>
                </a:solidFill>
                <a:latin typeface="Times New Roman" pitchFamily="18" charset="0"/>
                <a:ea typeface="黑体" pitchFamily="49" charset="-122"/>
              </a:rPr>
              <a:t>ω</a:t>
            </a:r>
            <a:r>
              <a:rPr lang="zh-CN" altLang="en-US" dirty="0" smtClean="0">
                <a:solidFill>
                  <a:schemeClr val="tx1"/>
                </a:solidFill>
                <a:latin typeface="Times New Roman" pitchFamily="18" charset="0"/>
                <a:ea typeface="黑体" pitchFamily="49" charset="-122"/>
              </a:rPr>
              <a:t>生成标签，将</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和其它簇进行比较</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找到那些将</a:t>
            </a:r>
            <a:r>
              <a:rPr lang="en-US" altLang="zh-CN" dirty="0" smtClean="0">
                <a:solidFill>
                  <a:schemeClr val="tx1"/>
                </a:solidFill>
                <a:latin typeface="Times New Roman" pitchFamily="18" charset="0"/>
                <a:ea typeface="黑体" pitchFamily="49" charset="-122"/>
              </a:rPr>
              <a:t> </a:t>
            </a:r>
            <a:r>
              <a:rPr lang="en-US" altLang="zh-CN" i="1" dirty="0" smtClean="0">
                <a:solidFill>
                  <a:schemeClr val="tx1"/>
                </a:solidFill>
                <a:latin typeface="Times New Roman" pitchFamily="18" charset="0"/>
                <a:ea typeface="黑体" pitchFamily="49" charset="-122"/>
              </a:rPr>
              <a:t>ω</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和其它簇区别开的词项或者短语</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我们可以使用前面在文本分类中提到的满足差别式要求的任意特征选择方法：互信息、</a:t>
            </a:r>
            <a:r>
              <a:rPr lang="en-US"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χ</a:t>
            </a:r>
            <a:r>
              <a:rPr lang="el-GR" baseline="30000" dirty="0" smtClean="0">
                <a:solidFill>
                  <a:schemeClr val="tx1"/>
                </a:solidFill>
                <a:latin typeface="Times New Roman" pitchFamily="18" charset="0"/>
                <a:ea typeface="黑体" pitchFamily="49" charset="-122"/>
              </a:rPr>
              <a:t>2</a:t>
            </a:r>
            <a:r>
              <a:rPr lang="el-GR"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或者词频</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但是，最后一种实际上不是差别式方法</a:t>
            </a:r>
            <a:r>
              <a:rPr lang="en-US"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pPr lvl="1">
              <a:spcBef>
                <a:spcPts val="700"/>
              </a:spcBef>
              <a:buClr>
                <a:srgbClr val="336699"/>
              </a:buClr>
            </a:pPr>
            <a:r>
              <a:rPr lang="zh-CN" altLang="en-US" sz="3600" dirty="0" smtClean="0">
                <a:solidFill>
                  <a:schemeClr val="tx1"/>
                </a:solidFill>
                <a:latin typeface="Times New Roman" pitchFamily="18" charset="0"/>
                <a:ea typeface="黑体" pitchFamily="49" charset="-122"/>
              </a:rPr>
              <a:t>非差别式簇标签生成方法</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429684" cy="514353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只基于簇本身的信息来选择词项或者短语</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比如，质心向量中高权重的词项</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假如我们正在使用一个向量空间模型</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非差别式方法有时会选出并能区分簇的高频词项</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如，新闻文本中的</a:t>
            </a:r>
            <a:r>
              <a:rPr lang="en-US" sz="2200" dirty="0" smtClean="0">
                <a:solidFill>
                  <a:schemeClr val="tx1"/>
                </a:solidFill>
                <a:latin typeface="Times New Roman" pitchFamily="18" charset="0"/>
                <a:ea typeface="黑体" pitchFamily="49" charset="-122"/>
              </a:rPr>
              <a:t>MONDAY, TUESDAY</a:t>
            </a:r>
            <a:r>
              <a:rPr lang="en-US" dirty="0" smtClean="0">
                <a:solidFill>
                  <a:schemeClr val="tx1"/>
                </a:solidFill>
                <a:latin typeface="Times New Roman" pitchFamily="18" charset="0"/>
                <a:ea typeface="黑体" pitchFamily="49" charset="-122"/>
              </a:rPr>
              <a:t>, . .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84" y="12700"/>
            <a:ext cx="9429816" cy="1403350"/>
          </a:xfrm>
          <a:prstGeom prst="rect">
            <a:avLst/>
          </a:prstGeom>
          <a:noFill/>
          <a:ln w="9525">
            <a:noFill/>
            <a:round/>
            <a:headEnd/>
            <a:tailEnd/>
          </a:ln>
        </p:spPr>
        <p:txBody>
          <a:bodyPr anchor="b"/>
          <a:lstStyle/>
          <a:p>
            <a:pPr lvl="1">
              <a:spcBef>
                <a:spcPts val="700"/>
              </a:spcBef>
              <a:buClr>
                <a:srgbClr val="336699"/>
              </a:buClr>
            </a:pP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在簇标签生成中使用标题</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429684" cy="5143536"/>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不论是词项还是短语，都很难完整表达整个簇的含义</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另一种办法是使用标题</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例如，最接近质心的</a:t>
            </a:r>
            <a:r>
              <a:rPr lang="en-US" altLang="zh-CN"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到</a:t>
            </a:r>
            <a:r>
              <a:rPr lang="en-US" altLang="zh-CN" dirty="0" smtClean="0">
                <a:solidFill>
                  <a:schemeClr val="tx1"/>
                </a:solidFill>
                <a:latin typeface="Times New Roman" pitchFamily="18" charset="0"/>
                <a:ea typeface="黑体" pitchFamily="49" charset="-122"/>
              </a:rPr>
              <a:t>3</a:t>
            </a:r>
            <a:r>
              <a:rPr lang="zh-CN" altLang="en-US" dirty="0" smtClean="0">
                <a:solidFill>
                  <a:schemeClr val="tx1"/>
                </a:solidFill>
                <a:latin typeface="Times New Roman" pitchFamily="18" charset="0"/>
                <a:ea typeface="黑体" pitchFamily="49" charset="-122"/>
              </a:rPr>
              <a:t>篇文档的标题</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标题比一系列短语的可读性更强</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84" y="12700"/>
            <a:ext cx="9429816" cy="1403350"/>
          </a:xfrm>
          <a:prstGeom prst="rect">
            <a:avLst/>
          </a:prstGeom>
          <a:noFill/>
          <a:ln w="9525">
            <a:noFill/>
            <a:round/>
            <a:headEnd/>
            <a:tailEnd/>
          </a:ln>
        </p:spPr>
        <p:txBody>
          <a:bodyPr anchor="b"/>
          <a:lstStyle/>
          <a:p>
            <a:pPr lvl="1">
              <a:spcBef>
                <a:spcPts val="700"/>
              </a:spcBef>
              <a:buClr>
                <a:srgbClr val="336699"/>
              </a:buClr>
            </a:pP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簇标签生成的例子</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65</a:t>
            </a:fld>
            <a:endParaRPr lang="en-US" dirty="0"/>
          </a:p>
        </p:txBody>
      </p:sp>
      <p:graphicFrame>
        <p:nvGraphicFramePr>
          <p:cNvPr id="7" name="Table 6"/>
          <p:cNvGraphicFramePr>
            <a:graphicFrameLocks noGrp="1"/>
          </p:cNvGraphicFramePr>
          <p:nvPr/>
        </p:nvGraphicFramePr>
        <p:xfrm>
          <a:off x="142879" y="1600200"/>
          <a:ext cx="8858277" cy="3973300"/>
        </p:xfrm>
        <a:graphic>
          <a:graphicData uri="http://schemas.openxmlformats.org/drawingml/2006/table">
            <a:tbl>
              <a:tblPr firstRow="1" bandRow="1">
                <a:tableStyleId>{C083E6E3-FA7D-4D7B-A595-EF9225AFEA82}</a:tableStyleId>
              </a:tblPr>
              <a:tblGrid>
                <a:gridCol w="521075"/>
                <a:gridCol w="818833"/>
                <a:gridCol w="2605376"/>
                <a:gridCol w="2698415"/>
                <a:gridCol w="2214578"/>
              </a:tblGrid>
              <a:tr h="392972">
                <a:tc rowSpan="2">
                  <a:txBody>
                    <a:bodyPr/>
                    <a:lstStyle/>
                    <a:p>
                      <a:endParaRPr lang="de-DE" sz="1800" b="0" kern="1200" baseline="0" dirty="0" smtClean="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Times New Roman" pitchFamily="18" charset="0"/>
                        </a:rPr>
                        <a:t>文档数目</a:t>
                      </a:r>
                      <a:endParaRPr lang="de-DE" b="0" dirty="0" smtClean="0">
                        <a:solidFill>
                          <a:schemeClr val="tx1"/>
                        </a:solidFill>
                        <a:latin typeface="Times New Roman"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kern="1200" baseline="0" dirty="0" smtClean="0">
                          <a:latin typeface="Times New Roman" pitchFamily="18" charset="0"/>
                        </a:rPr>
                        <a:t>                                                      </a:t>
                      </a:r>
                      <a:r>
                        <a:rPr lang="zh-CN" altLang="en-US" sz="1800" b="0" kern="1200" baseline="0" dirty="0" smtClean="0">
                          <a:latin typeface="Times New Roman" pitchFamily="18" charset="0"/>
                        </a:rPr>
                        <a:t>簇标签生成方法</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800" b="0" kern="1200" baseline="0" dirty="0" smtClean="0">
                        <a:solidFill>
                          <a:schemeClr val="tx1"/>
                        </a:solidFill>
                        <a:latin typeface="+mn-lt"/>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de-DE" b="0" dirty="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r>
              <a:tr h="335335">
                <a:tc vMerge="1">
                  <a:txBody>
                    <a:bodyPr/>
                    <a:lstStyle/>
                    <a:p>
                      <a:endParaRPr lang="de-DE" b="0" dirty="0">
                        <a:solidFill>
                          <a:schemeClr val="tx1"/>
                        </a:solidFill>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0" dirty="0" smtClean="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Times New Roman" pitchFamily="18" charset="0"/>
                          <a:ea typeface="+mn-ea"/>
                          <a:cs typeface="+mn-cs"/>
                        </a:rPr>
                        <a:t>质心</a:t>
                      </a:r>
                      <a:endParaRPr lang="en-US"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sz="1800" kern="1200" baseline="0" dirty="0" smtClean="0">
                          <a:latin typeface="Times New Roman" pitchFamily="18" charset="0"/>
                        </a:rPr>
                        <a:t>互信息</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b="0" dirty="0" smtClean="0">
                          <a:solidFill>
                            <a:schemeClr val="tx1"/>
                          </a:solidFill>
                          <a:latin typeface="Times New Roman" pitchFamily="18" charset="0"/>
                        </a:rPr>
                        <a:t>标题</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955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4</a:t>
                      </a:r>
                      <a:endParaRPr lang="de-DE" sz="1800" b="0" kern="1200" baseline="0" dirty="0" smtClean="0">
                        <a:solidFill>
                          <a:schemeClr val="tx1"/>
                        </a:solidFill>
                        <a:latin typeface="Times New Roman" pitchFamily="18" charset="0"/>
                        <a:ea typeface="+mn-ea"/>
                        <a:cs typeface="+mn-cs"/>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622</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smtClean="0">
                          <a:latin typeface="Times New Roman" pitchFamily="18" charset="0"/>
                        </a:rPr>
                        <a:t>oil</a:t>
                      </a:r>
                      <a:r>
                        <a:rPr lang="de-DE" sz="1800" kern="1200" baseline="0" dirty="0" smtClean="0">
                          <a:latin typeface="Times New Roman" pitchFamily="18" charset="0"/>
                        </a:rPr>
                        <a:t> plant </a:t>
                      </a:r>
                      <a:r>
                        <a:rPr lang="de-DE" sz="1800" kern="1200" baseline="0" dirty="0" err="1" smtClean="0">
                          <a:latin typeface="Times New Roman" pitchFamily="18" charset="0"/>
                        </a:rPr>
                        <a:t>mexico</a:t>
                      </a:r>
                      <a:r>
                        <a:rPr lang="de-DE" sz="1800" kern="1200" baseline="0" dirty="0" smtClean="0">
                          <a:latin typeface="Times New Roman" pitchFamily="18" charset="0"/>
                        </a:rPr>
                        <a:t> </a:t>
                      </a:r>
                      <a:r>
                        <a:rPr lang="de-DE" sz="1800" kern="1200" baseline="0" dirty="0" err="1" smtClean="0">
                          <a:latin typeface="Times New Roman" pitchFamily="18" charset="0"/>
                        </a:rPr>
                        <a:t>production</a:t>
                      </a:r>
                      <a:r>
                        <a:rPr lang="de-DE" sz="1800" kern="1200" baseline="0" dirty="0" smtClean="0">
                          <a:latin typeface="Times New Roman" pitchFamily="18" charset="0"/>
                        </a:rPr>
                        <a:t> </a:t>
                      </a:r>
                      <a:r>
                        <a:rPr lang="de-DE" sz="1800" kern="1200" baseline="0" dirty="0" err="1" smtClean="0">
                          <a:latin typeface="Times New Roman" pitchFamily="18" charset="0"/>
                        </a:rPr>
                        <a:t>crude</a:t>
                      </a:r>
                      <a:r>
                        <a:rPr lang="de-DE" sz="1800" kern="1200" baseline="0" dirty="0" smtClean="0">
                          <a:latin typeface="Times New Roman" pitchFamily="18" charset="0"/>
                        </a:rPr>
                        <a:t> </a:t>
                      </a:r>
                      <a:r>
                        <a:rPr lang="de-DE" sz="1800" b="1" kern="1200" baseline="0" dirty="0" smtClean="0">
                          <a:latin typeface="Times New Roman" pitchFamily="18" charset="0"/>
                        </a:rPr>
                        <a:t>power</a:t>
                      </a:r>
                    </a:p>
                    <a:p>
                      <a:r>
                        <a:rPr lang="de-DE" sz="1800" b="1" kern="1200" baseline="0" dirty="0" smtClean="0">
                          <a:latin typeface="Times New Roman" pitchFamily="18" charset="0"/>
                        </a:rPr>
                        <a:t>000 </a:t>
                      </a:r>
                      <a:r>
                        <a:rPr lang="de-DE" sz="1800" b="1" kern="1200" baseline="0" dirty="0" err="1" smtClean="0">
                          <a:latin typeface="Times New Roman" pitchFamily="18" charset="0"/>
                        </a:rPr>
                        <a:t>refinery</a:t>
                      </a:r>
                      <a:r>
                        <a:rPr lang="de-DE" sz="1800" b="1" kern="1200" baseline="0" dirty="0" smtClean="0">
                          <a:latin typeface="Times New Roman" pitchFamily="18" charset="0"/>
                        </a:rPr>
                        <a:t> gas </a:t>
                      </a:r>
                      <a:r>
                        <a:rPr lang="de-DE" sz="1800" kern="1200" baseline="0" dirty="0" err="1" smtClean="0">
                          <a:latin typeface="Times New Roman" pitchFamily="18" charset="0"/>
                        </a:rPr>
                        <a:t>bpd</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plant </a:t>
                      </a:r>
                      <a:r>
                        <a:rPr lang="de-DE" sz="1800" kern="1200" baseline="0" dirty="0" err="1" smtClean="0">
                          <a:latin typeface="Times New Roman" pitchFamily="18" charset="0"/>
                        </a:rPr>
                        <a:t>oil</a:t>
                      </a:r>
                      <a:r>
                        <a:rPr lang="de-DE" sz="1800" kern="1200" baseline="0" dirty="0" smtClean="0">
                          <a:latin typeface="Times New Roman" pitchFamily="18" charset="0"/>
                        </a:rPr>
                        <a:t> </a:t>
                      </a:r>
                      <a:r>
                        <a:rPr lang="de-DE" sz="1800" kern="1200" baseline="0" dirty="0" err="1" smtClean="0">
                          <a:latin typeface="Times New Roman" pitchFamily="18" charset="0"/>
                        </a:rPr>
                        <a:t>production</a:t>
                      </a:r>
                      <a:endParaRPr lang="de-DE" sz="1800" kern="1200" baseline="0" dirty="0" smtClean="0">
                        <a:latin typeface="Times New Roman" pitchFamily="18" charset="0"/>
                      </a:endParaRPr>
                    </a:p>
                    <a:p>
                      <a:r>
                        <a:rPr lang="de-DE" sz="1800" b="1" kern="1200" baseline="0" dirty="0" err="1" smtClean="0">
                          <a:latin typeface="Times New Roman" pitchFamily="18" charset="0"/>
                        </a:rPr>
                        <a:t>barrels</a:t>
                      </a:r>
                      <a:r>
                        <a:rPr lang="de-DE" sz="1800" kern="1200" baseline="0" dirty="0" smtClean="0">
                          <a:latin typeface="Times New Roman" pitchFamily="18" charset="0"/>
                        </a:rPr>
                        <a:t> </a:t>
                      </a:r>
                      <a:r>
                        <a:rPr lang="de-DE" sz="1800" kern="1200" baseline="0" dirty="0" err="1" smtClean="0">
                          <a:latin typeface="Times New Roman" pitchFamily="18" charset="0"/>
                        </a:rPr>
                        <a:t>crude</a:t>
                      </a:r>
                      <a:r>
                        <a:rPr lang="de-DE" sz="1800" kern="1200" baseline="0" dirty="0" smtClean="0">
                          <a:latin typeface="Times New Roman" pitchFamily="18" charset="0"/>
                        </a:rPr>
                        <a:t> </a:t>
                      </a:r>
                      <a:r>
                        <a:rPr lang="de-DE" sz="1800" kern="1200" baseline="0" dirty="0" err="1" smtClean="0">
                          <a:latin typeface="Times New Roman" pitchFamily="18" charset="0"/>
                        </a:rPr>
                        <a:t>bpd</a:t>
                      </a:r>
                      <a:r>
                        <a:rPr lang="de-DE" sz="1800" kern="1200" baseline="0" dirty="0" smtClean="0">
                          <a:latin typeface="Times New Roman" pitchFamily="18" charset="0"/>
                        </a:rPr>
                        <a:t> </a:t>
                      </a:r>
                      <a:r>
                        <a:rPr lang="de-DE" sz="1800" kern="1200" baseline="0" dirty="0" err="1" smtClean="0">
                          <a:latin typeface="Times New Roman" pitchFamily="18" charset="0"/>
                        </a:rPr>
                        <a:t>mexico</a:t>
                      </a:r>
                      <a:r>
                        <a:rPr lang="de-DE" sz="1800" kern="1200" baseline="0" dirty="0" smtClean="0">
                          <a:latin typeface="Times New Roman" pitchFamily="18" charset="0"/>
                        </a:rPr>
                        <a:t> </a:t>
                      </a:r>
                      <a:r>
                        <a:rPr lang="de-DE" sz="1800" b="1" kern="1200" baseline="0" dirty="0" err="1" smtClean="0">
                          <a:latin typeface="Times New Roman" pitchFamily="18" charset="0"/>
                        </a:rPr>
                        <a:t>dolly</a:t>
                      </a:r>
                      <a:r>
                        <a:rPr lang="de-DE" sz="1800" b="1" kern="1200" baseline="0" dirty="0" smtClean="0">
                          <a:latin typeface="Times New Roman" pitchFamily="18" charset="0"/>
                        </a:rPr>
                        <a:t> </a:t>
                      </a:r>
                      <a:r>
                        <a:rPr lang="de-DE" sz="1800" b="1" kern="1200" baseline="0" dirty="0" err="1" smtClean="0">
                          <a:latin typeface="Times New Roman" pitchFamily="18" charset="0"/>
                        </a:rPr>
                        <a:t>capacity</a:t>
                      </a:r>
                      <a:r>
                        <a:rPr lang="de-DE" sz="1800" b="1" kern="1200" baseline="0" dirty="0" smtClean="0">
                          <a:latin typeface="Times New Roman" pitchFamily="18" charset="0"/>
                        </a:rPr>
                        <a:t> </a:t>
                      </a:r>
                      <a:r>
                        <a:rPr lang="de-DE" sz="1800" b="1" kern="1200" baseline="0" dirty="0" err="1" smtClean="0">
                          <a:latin typeface="Times New Roman" pitchFamily="18" charset="0"/>
                        </a:rPr>
                        <a:t>petroleum</a:t>
                      </a:r>
                      <a:endParaRPr lang="de-DE" sz="1800" b="1"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MEXICO: </a:t>
                      </a:r>
                      <a:r>
                        <a:rPr lang="de-DE" sz="1800" kern="1200" baseline="0" dirty="0" err="1" smtClean="0">
                          <a:latin typeface="Times New Roman" pitchFamily="18" charset="0"/>
                        </a:rPr>
                        <a:t>Hurricane</a:t>
                      </a:r>
                      <a:endParaRPr lang="de-DE" sz="1800" kern="1200" baseline="0" dirty="0" smtClean="0">
                        <a:latin typeface="Times New Roman" pitchFamily="18" charset="0"/>
                      </a:endParaRPr>
                    </a:p>
                    <a:p>
                      <a:r>
                        <a:rPr lang="de-DE" sz="1800" kern="1200" baseline="0" dirty="0" smtClean="0">
                          <a:latin typeface="Times New Roman" pitchFamily="18" charset="0"/>
                        </a:rPr>
                        <a:t>Dolly </a:t>
                      </a:r>
                      <a:r>
                        <a:rPr lang="de-DE" sz="1800" kern="1200" baseline="0" dirty="0" err="1" smtClean="0">
                          <a:latin typeface="Times New Roman" pitchFamily="18" charset="0"/>
                        </a:rPr>
                        <a:t>heads</a:t>
                      </a:r>
                      <a:r>
                        <a:rPr lang="de-DE" sz="1800" kern="1200" baseline="0" dirty="0" smtClean="0">
                          <a:latin typeface="Times New Roman" pitchFamily="18" charset="0"/>
                        </a:rPr>
                        <a:t> </a:t>
                      </a:r>
                      <a:r>
                        <a:rPr lang="de-DE" sz="1800" kern="1200" baseline="0" dirty="0" err="1" smtClean="0">
                          <a:latin typeface="Times New Roman" pitchFamily="18" charset="0"/>
                        </a:rPr>
                        <a:t>for</a:t>
                      </a:r>
                      <a:r>
                        <a:rPr lang="de-DE" sz="1800" kern="1200" baseline="0" dirty="0" smtClean="0">
                          <a:latin typeface="Times New Roman" pitchFamily="18" charset="0"/>
                        </a:rPr>
                        <a:t> Mexico </a:t>
                      </a:r>
                      <a:r>
                        <a:rPr lang="de-DE" sz="1800" kern="1200" baseline="0" dirty="0" err="1" smtClean="0">
                          <a:latin typeface="Times New Roman" pitchFamily="18" charset="0"/>
                        </a:rPr>
                        <a:t>coast</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733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9</a:t>
                      </a:r>
                    </a:p>
                    <a:p>
                      <a:endParaRPr lang="de-DE"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1017</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smtClean="0">
                          <a:latin typeface="Times New Roman" pitchFamily="18" charset="0"/>
                        </a:rPr>
                        <a:t>police</a:t>
                      </a:r>
                      <a:r>
                        <a:rPr lang="de-DE" sz="1800" kern="1200" baseline="0" dirty="0" smtClean="0">
                          <a:latin typeface="Times New Roman" pitchFamily="18" charset="0"/>
                        </a:rPr>
                        <a:t> </a:t>
                      </a:r>
                      <a:r>
                        <a:rPr lang="de-DE" sz="1800" kern="1200" baseline="0" dirty="0" err="1" smtClean="0">
                          <a:latin typeface="Times New Roman" pitchFamily="18" charset="0"/>
                        </a:rPr>
                        <a:t>security</a:t>
                      </a:r>
                      <a:r>
                        <a:rPr lang="de-DE" sz="1800" kern="1200" baseline="0" dirty="0" smtClean="0">
                          <a:latin typeface="Times New Roman" pitchFamily="18" charset="0"/>
                        </a:rPr>
                        <a:t> </a:t>
                      </a:r>
                      <a:r>
                        <a:rPr lang="de-DE" sz="1800" b="1" kern="1200" baseline="0" dirty="0" err="1" smtClean="0">
                          <a:latin typeface="Times New Roman" pitchFamily="18" charset="0"/>
                        </a:rPr>
                        <a:t>russian</a:t>
                      </a:r>
                      <a:endParaRPr lang="de-DE" sz="1800" b="1" kern="1200" baseline="0" dirty="0" smtClean="0">
                        <a:latin typeface="Times New Roman" pitchFamily="18" charset="0"/>
                      </a:endParaRPr>
                    </a:p>
                    <a:p>
                      <a:r>
                        <a:rPr lang="de-DE" sz="1800" kern="1200" baseline="0" dirty="0" err="1" smtClean="0">
                          <a:latin typeface="Times New Roman" pitchFamily="18" charset="0"/>
                        </a:rPr>
                        <a:t>people</a:t>
                      </a:r>
                      <a:r>
                        <a:rPr lang="de-DE" sz="1800" kern="1200" baseline="0" dirty="0" smtClean="0">
                          <a:latin typeface="Times New Roman" pitchFamily="18" charset="0"/>
                        </a:rPr>
                        <a:t> </a:t>
                      </a:r>
                      <a:r>
                        <a:rPr lang="de-DE" sz="1800" kern="1200" baseline="0" dirty="0" err="1" smtClean="0">
                          <a:latin typeface="Times New Roman" pitchFamily="18" charset="0"/>
                        </a:rPr>
                        <a:t>military</a:t>
                      </a:r>
                      <a:r>
                        <a:rPr lang="de-DE" sz="1800" kern="1200" baseline="0" dirty="0" smtClean="0">
                          <a:latin typeface="Times New Roman" pitchFamily="18" charset="0"/>
                        </a:rPr>
                        <a:t> </a:t>
                      </a:r>
                      <a:r>
                        <a:rPr lang="de-DE" sz="1800" kern="1200" baseline="0" dirty="0" err="1" smtClean="0">
                          <a:latin typeface="Times New Roman" pitchFamily="18" charset="0"/>
                        </a:rPr>
                        <a:t>peace</a:t>
                      </a:r>
                      <a:r>
                        <a:rPr lang="de-DE" sz="1800" kern="1200" baseline="0" dirty="0" smtClean="0">
                          <a:latin typeface="Times New Roman" pitchFamily="18" charset="0"/>
                        </a:rPr>
                        <a:t> </a:t>
                      </a:r>
                      <a:r>
                        <a:rPr lang="de-DE" sz="1800" kern="1200" baseline="0" dirty="0" err="1" smtClean="0">
                          <a:latin typeface="Times New Roman" pitchFamily="18" charset="0"/>
                        </a:rPr>
                        <a:t>killed</a:t>
                      </a:r>
                      <a:r>
                        <a:rPr lang="de-DE" sz="1800" kern="1200" baseline="0" dirty="0" smtClean="0">
                          <a:latin typeface="Times New Roman" pitchFamily="18" charset="0"/>
                        </a:rPr>
                        <a:t> </a:t>
                      </a:r>
                      <a:r>
                        <a:rPr lang="de-DE" sz="1800" kern="1200" baseline="0" dirty="0" err="1" smtClean="0">
                          <a:latin typeface="Times New Roman" pitchFamily="18" charset="0"/>
                        </a:rPr>
                        <a:t>told</a:t>
                      </a:r>
                      <a:r>
                        <a:rPr lang="de-DE" sz="1800" kern="1200" baseline="0" dirty="0" smtClean="0">
                          <a:latin typeface="Times New Roman" pitchFamily="18" charset="0"/>
                        </a:rPr>
                        <a:t> </a:t>
                      </a:r>
                      <a:r>
                        <a:rPr lang="de-DE" sz="1800" b="1" kern="1200" baseline="0" dirty="0" err="1" smtClean="0">
                          <a:latin typeface="Times New Roman" pitchFamily="18" charset="0"/>
                        </a:rPr>
                        <a:t>grozny</a:t>
                      </a:r>
                      <a:r>
                        <a:rPr lang="de-DE" sz="1800" b="1" kern="1200" baseline="0" dirty="0" smtClean="0">
                          <a:latin typeface="Times New Roman" pitchFamily="18" charset="0"/>
                        </a:rPr>
                        <a:t> </a:t>
                      </a:r>
                      <a:r>
                        <a:rPr lang="de-DE" sz="1800" b="1" kern="1200" baseline="0" dirty="0" err="1" smtClean="0">
                          <a:latin typeface="Times New Roman" pitchFamily="18" charset="0"/>
                        </a:rPr>
                        <a:t>court</a:t>
                      </a:r>
                      <a:endParaRPr lang="de-DE" sz="1800" b="1"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err="1" smtClean="0">
                          <a:latin typeface="Times New Roman" pitchFamily="18" charset="0"/>
                        </a:rPr>
                        <a:t>police</a:t>
                      </a:r>
                      <a:r>
                        <a:rPr lang="de-DE" sz="1800" kern="1200" baseline="0" dirty="0" smtClean="0">
                          <a:latin typeface="Times New Roman" pitchFamily="18" charset="0"/>
                        </a:rPr>
                        <a:t> </a:t>
                      </a:r>
                      <a:r>
                        <a:rPr lang="de-DE" sz="1800" kern="1200" baseline="0" dirty="0" err="1" smtClean="0">
                          <a:latin typeface="Times New Roman" pitchFamily="18" charset="0"/>
                        </a:rPr>
                        <a:t>killed</a:t>
                      </a:r>
                      <a:r>
                        <a:rPr lang="de-DE" sz="1800" kern="1200" baseline="0" dirty="0" smtClean="0">
                          <a:latin typeface="Times New Roman" pitchFamily="18" charset="0"/>
                        </a:rPr>
                        <a:t> </a:t>
                      </a:r>
                      <a:r>
                        <a:rPr lang="de-DE" sz="1800" kern="1200" baseline="0" dirty="0" err="1" smtClean="0">
                          <a:latin typeface="Times New Roman" pitchFamily="18" charset="0"/>
                        </a:rPr>
                        <a:t>military</a:t>
                      </a:r>
                      <a:endParaRPr lang="de-DE" sz="1800" kern="1200" baseline="0" dirty="0" smtClean="0">
                        <a:latin typeface="Times New Roman" pitchFamily="18" charset="0"/>
                      </a:endParaRPr>
                    </a:p>
                    <a:p>
                      <a:r>
                        <a:rPr lang="de-DE" sz="1800" kern="1200" baseline="0" dirty="0" err="1" smtClean="0">
                          <a:latin typeface="Times New Roman" pitchFamily="18" charset="0"/>
                        </a:rPr>
                        <a:t>security</a:t>
                      </a:r>
                      <a:r>
                        <a:rPr lang="de-DE" sz="1800" kern="1200" baseline="0" dirty="0" smtClean="0">
                          <a:latin typeface="Times New Roman" pitchFamily="18" charset="0"/>
                        </a:rPr>
                        <a:t> </a:t>
                      </a:r>
                      <a:r>
                        <a:rPr lang="de-DE" sz="1800" kern="1200" baseline="0" dirty="0" err="1" smtClean="0">
                          <a:latin typeface="Times New Roman" pitchFamily="18" charset="0"/>
                        </a:rPr>
                        <a:t>peace</a:t>
                      </a:r>
                      <a:r>
                        <a:rPr lang="de-DE" sz="1800" kern="1200" baseline="0" dirty="0" smtClean="0">
                          <a:latin typeface="Times New Roman" pitchFamily="18" charset="0"/>
                        </a:rPr>
                        <a:t> </a:t>
                      </a:r>
                      <a:r>
                        <a:rPr lang="de-DE" sz="1800" kern="1200" baseline="0" dirty="0" err="1" smtClean="0">
                          <a:latin typeface="Times New Roman" pitchFamily="18" charset="0"/>
                        </a:rPr>
                        <a:t>told</a:t>
                      </a:r>
                      <a:r>
                        <a:rPr lang="de-DE" sz="1800" kern="1200" baseline="0" dirty="0" smtClean="0">
                          <a:latin typeface="Times New Roman" pitchFamily="18" charset="0"/>
                        </a:rPr>
                        <a:t> </a:t>
                      </a:r>
                      <a:r>
                        <a:rPr lang="de-DE" sz="1800" b="1" kern="1200" baseline="0" dirty="0" err="1" smtClean="0">
                          <a:latin typeface="Times New Roman" pitchFamily="18" charset="0"/>
                        </a:rPr>
                        <a:t>troops</a:t>
                      </a:r>
                      <a:r>
                        <a:rPr lang="de-DE" sz="1800" b="1" kern="1200" baseline="0" dirty="0" smtClean="0">
                          <a:latin typeface="Times New Roman" pitchFamily="18" charset="0"/>
                        </a:rPr>
                        <a:t> </a:t>
                      </a:r>
                      <a:r>
                        <a:rPr lang="de-DE" sz="1800" b="1" kern="1200" baseline="0" dirty="0" err="1" smtClean="0">
                          <a:latin typeface="Times New Roman" pitchFamily="18" charset="0"/>
                        </a:rPr>
                        <a:t>forces</a:t>
                      </a:r>
                      <a:r>
                        <a:rPr lang="de-DE" sz="1800" b="1" kern="1200" baseline="0" dirty="0" smtClean="0">
                          <a:latin typeface="Times New Roman" pitchFamily="18" charset="0"/>
                        </a:rPr>
                        <a:t> </a:t>
                      </a:r>
                      <a:r>
                        <a:rPr lang="de-DE" sz="1800" b="1" kern="1200" baseline="0" dirty="0" err="1" smtClean="0">
                          <a:latin typeface="Times New Roman" pitchFamily="18" charset="0"/>
                        </a:rPr>
                        <a:t>rebels</a:t>
                      </a:r>
                      <a:r>
                        <a:rPr lang="de-DE" sz="1800" b="1" kern="1200" baseline="0" dirty="0" smtClean="0">
                          <a:latin typeface="Times New Roman" pitchFamily="18" charset="0"/>
                        </a:rPr>
                        <a:t> </a:t>
                      </a:r>
                      <a:r>
                        <a:rPr lang="de-DE" sz="1800" kern="1200" baseline="0" dirty="0" err="1" smtClean="0">
                          <a:latin typeface="Times New Roman" pitchFamily="18" charset="0"/>
                        </a:rPr>
                        <a:t>people</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de-DE" sz="1800" kern="1200" baseline="0" dirty="0" smtClean="0">
                          <a:latin typeface="Times New Roman" pitchFamily="18" charset="0"/>
                        </a:rPr>
                        <a:t>RUSSIA: </a:t>
                      </a:r>
                      <a:r>
                        <a:rPr lang="de-DE" sz="1800" kern="1200" baseline="0" dirty="0" err="1" smtClean="0">
                          <a:latin typeface="Times New Roman" pitchFamily="18" charset="0"/>
                        </a:rPr>
                        <a:t>Russia’s</a:t>
                      </a:r>
                      <a:endParaRPr lang="de-DE" sz="1800" kern="1200" baseline="0" dirty="0" smtClean="0">
                        <a:latin typeface="Times New Roman" pitchFamily="18" charset="0"/>
                      </a:endParaRPr>
                    </a:p>
                    <a:p>
                      <a:r>
                        <a:rPr lang="de-DE" sz="1800" kern="1200" baseline="0" dirty="0" smtClean="0">
                          <a:latin typeface="Times New Roman" pitchFamily="18" charset="0"/>
                        </a:rPr>
                        <a:t>Lebed </a:t>
                      </a:r>
                      <a:r>
                        <a:rPr lang="de-DE" sz="1800" kern="1200" baseline="0" dirty="0" err="1" smtClean="0">
                          <a:latin typeface="Times New Roman" pitchFamily="18" charset="0"/>
                        </a:rPr>
                        <a:t>meets</a:t>
                      </a:r>
                      <a:r>
                        <a:rPr lang="de-DE" sz="1800" kern="1200" baseline="0" dirty="0" smtClean="0">
                          <a:latin typeface="Times New Roman" pitchFamily="18" charset="0"/>
                        </a:rPr>
                        <a:t> rebel</a:t>
                      </a:r>
                    </a:p>
                    <a:p>
                      <a:r>
                        <a:rPr lang="de-DE" sz="1800" kern="1200" baseline="0" dirty="0" err="1" smtClean="0">
                          <a:latin typeface="Times New Roman" pitchFamily="18" charset="0"/>
                        </a:rPr>
                        <a:t>chief</a:t>
                      </a:r>
                      <a:r>
                        <a:rPr lang="de-DE" sz="1800" kern="1200" baseline="0" dirty="0" smtClean="0">
                          <a:latin typeface="Times New Roman" pitchFamily="18" charset="0"/>
                        </a:rPr>
                        <a:t> in </a:t>
                      </a:r>
                      <a:r>
                        <a:rPr lang="de-DE" sz="1800" kern="1200" baseline="0" dirty="0" err="1" smtClean="0">
                          <a:latin typeface="Times New Roman" pitchFamily="18" charset="0"/>
                        </a:rPr>
                        <a:t>Chechnya</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733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kern="1200" baseline="0" dirty="0" smtClean="0">
                          <a:latin typeface="Times New Roman" pitchFamily="18" charset="0"/>
                        </a:rPr>
                        <a:t>10</a:t>
                      </a:r>
                    </a:p>
                    <a:p>
                      <a:endParaRPr lang="de-DE" b="0" dirty="0">
                        <a:solidFill>
                          <a:schemeClr val="tx1"/>
                        </a:solidFill>
                        <a:latin typeface="Times New Roman" pitchFamily="18" charset="0"/>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smtClean="0">
                          <a:latin typeface="Times New Roman" pitchFamily="18" charset="0"/>
                        </a:rPr>
                        <a:t>1259</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smtClean="0">
                          <a:latin typeface="Times New Roman" pitchFamily="18" charset="0"/>
                        </a:rPr>
                        <a:t>00 000 </a:t>
                      </a:r>
                      <a:r>
                        <a:rPr lang="de-DE" sz="1800" kern="1200" baseline="0" dirty="0" err="1" smtClean="0">
                          <a:latin typeface="Times New Roman" pitchFamily="18" charset="0"/>
                        </a:rPr>
                        <a:t>tonnes</a:t>
                      </a:r>
                      <a:r>
                        <a:rPr lang="de-DE" sz="1800" kern="1200" baseline="0" dirty="0" smtClean="0">
                          <a:latin typeface="Times New Roman" pitchFamily="18" charset="0"/>
                        </a:rPr>
                        <a:t> </a:t>
                      </a:r>
                      <a:r>
                        <a:rPr lang="de-DE" sz="1800" kern="1200" baseline="0" dirty="0" err="1" smtClean="0">
                          <a:latin typeface="Times New Roman" pitchFamily="18" charset="0"/>
                        </a:rPr>
                        <a:t>traders</a:t>
                      </a:r>
                      <a:endParaRPr lang="de-DE" sz="1800" kern="1200" baseline="0" dirty="0" smtClean="0">
                        <a:latin typeface="Times New Roman" pitchFamily="18" charset="0"/>
                      </a:endParaRPr>
                    </a:p>
                    <a:p>
                      <a:r>
                        <a:rPr lang="de-DE" sz="1800" kern="1200" baseline="0" dirty="0" err="1" smtClean="0">
                          <a:latin typeface="Times New Roman" pitchFamily="18" charset="0"/>
                        </a:rPr>
                        <a:t>futures</a:t>
                      </a:r>
                      <a:r>
                        <a:rPr lang="de-DE" sz="1800" kern="1200" baseline="0" dirty="0" smtClean="0">
                          <a:latin typeface="Times New Roman" pitchFamily="18" charset="0"/>
                        </a:rPr>
                        <a:t> </a:t>
                      </a:r>
                      <a:r>
                        <a:rPr lang="de-DE" sz="1800" kern="1200" baseline="0" dirty="0" err="1" smtClean="0">
                          <a:latin typeface="Times New Roman" pitchFamily="18" charset="0"/>
                        </a:rPr>
                        <a:t>wheat</a:t>
                      </a:r>
                      <a:r>
                        <a:rPr lang="de-DE" sz="1800" kern="1200" baseline="0" dirty="0" smtClean="0">
                          <a:latin typeface="Times New Roman" pitchFamily="18" charset="0"/>
                        </a:rPr>
                        <a:t> </a:t>
                      </a:r>
                      <a:r>
                        <a:rPr lang="de-DE" sz="1800" kern="1200" baseline="0" dirty="0" err="1" smtClean="0">
                          <a:latin typeface="Times New Roman" pitchFamily="18" charset="0"/>
                        </a:rPr>
                        <a:t>prices</a:t>
                      </a:r>
                      <a:endParaRPr lang="de-DE" sz="1800" kern="1200" baseline="0" dirty="0" smtClean="0">
                        <a:latin typeface="Times New Roman" pitchFamily="18" charset="0"/>
                      </a:endParaRPr>
                    </a:p>
                    <a:p>
                      <a:r>
                        <a:rPr lang="de-DE" sz="1800" b="1" kern="1200" baseline="0" dirty="0" err="1" smtClean="0">
                          <a:latin typeface="Times New Roman" pitchFamily="18" charset="0"/>
                        </a:rPr>
                        <a:t>cents</a:t>
                      </a:r>
                      <a:r>
                        <a:rPr lang="de-DE" sz="1800" b="1" kern="1200" baseline="0" dirty="0" smtClean="0">
                          <a:latin typeface="Times New Roman" pitchFamily="18" charset="0"/>
                        </a:rPr>
                        <a:t> </a:t>
                      </a:r>
                      <a:r>
                        <a:rPr lang="de-DE" sz="1800" b="1" kern="1200" baseline="0" dirty="0" err="1" smtClean="0">
                          <a:latin typeface="Times New Roman" pitchFamily="18" charset="0"/>
                        </a:rPr>
                        <a:t>september</a:t>
                      </a:r>
                      <a:r>
                        <a:rPr lang="de-DE" sz="1800" b="1" kern="1200" baseline="0" dirty="0" smtClean="0">
                          <a:latin typeface="Times New Roman" pitchFamily="18" charset="0"/>
                        </a:rPr>
                        <a:t> </a:t>
                      </a:r>
                      <a:r>
                        <a:rPr lang="de-DE" sz="1800" kern="1200" baseline="0" dirty="0" smtClean="0">
                          <a:latin typeface="Times New Roman" pitchFamily="18" charset="0"/>
                        </a:rPr>
                        <a:t>tonne</a:t>
                      </a:r>
                      <a:endParaRPr lang="de-DE" b="0" dirty="0">
                        <a:solidFill>
                          <a:schemeClr val="tx1"/>
                        </a:solidFill>
                        <a:latin typeface="Times New Roman"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b="1" kern="1200" baseline="0" dirty="0" err="1" smtClean="0">
                          <a:latin typeface="Times New Roman" pitchFamily="18" charset="0"/>
                        </a:rPr>
                        <a:t>delivery</a:t>
                      </a:r>
                      <a:r>
                        <a:rPr lang="de-DE" sz="1800" kern="1200" baseline="0" dirty="0" smtClean="0">
                          <a:latin typeface="Times New Roman" pitchFamily="18" charset="0"/>
                        </a:rPr>
                        <a:t> </a:t>
                      </a:r>
                      <a:r>
                        <a:rPr lang="de-DE" sz="1800" kern="1200" baseline="0" dirty="0" err="1" smtClean="0">
                          <a:latin typeface="Times New Roman" pitchFamily="18" charset="0"/>
                        </a:rPr>
                        <a:t>traders</a:t>
                      </a:r>
                      <a:r>
                        <a:rPr lang="de-DE" sz="1800" kern="1200" baseline="0" dirty="0" smtClean="0">
                          <a:latin typeface="Times New Roman" pitchFamily="18" charset="0"/>
                        </a:rPr>
                        <a:t> </a:t>
                      </a:r>
                      <a:r>
                        <a:rPr lang="de-DE" sz="1800" kern="1200" baseline="0" dirty="0" err="1" smtClean="0">
                          <a:latin typeface="Times New Roman" pitchFamily="18" charset="0"/>
                        </a:rPr>
                        <a:t>futures</a:t>
                      </a:r>
                      <a:endParaRPr lang="de-DE" sz="1800" kern="1200" baseline="0" dirty="0" smtClean="0">
                        <a:latin typeface="Times New Roman" pitchFamily="18" charset="0"/>
                      </a:endParaRPr>
                    </a:p>
                    <a:p>
                      <a:r>
                        <a:rPr lang="de-DE" sz="1800" kern="1200" baseline="0" dirty="0" smtClean="0">
                          <a:latin typeface="Times New Roman" pitchFamily="18" charset="0"/>
                        </a:rPr>
                        <a:t>tonne </a:t>
                      </a:r>
                      <a:r>
                        <a:rPr lang="de-DE" sz="1800" kern="1200" baseline="0" dirty="0" err="1" smtClean="0">
                          <a:latin typeface="Times New Roman" pitchFamily="18" charset="0"/>
                        </a:rPr>
                        <a:t>tonnes</a:t>
                      </a:r>
                      <a:r>
                        <a:rPr lang="de-DE" sz="1800" kern="1200" baseline="0" dirty="0" smtClean="0">
                          <a:latin typeface="Times New Roman" pitchFamily="18" charset="0"/>
                        </a:rPr>
                        <a:t> </a:t>
                      </a:r>
                      <a:r>
                        <a:rPr lang="de-DE" sz="1800" b="1" kern="1200" baseline="0" dirty="0" err="1" smtClean="0">
                          <a:latin typeface="Times New Roman" pitchFamily="18" charset="0"/>
                        </a:rPr>
                        <a:t>desk</a:t>
                      </a:r>
                      <a:r>
                        <a:rPr lang="de-DE" sz="1800" b="1" kern="1200" baseline="0" dirty="0" smtClean="0">
                          <a:latin typeface="Times New Roman" pitchFamily="18" charset="0"/>
                        </a:rPr>
                        <a:t> </a:t>
                      </a:r>
                      <a:r>
                        <a:rPr lang="de-DE" sz="1800" kern="1200" baseline="0" dirty="0" err="1" smtClean="0">
                          <a:latin typeface="Times New Roman" pitchFamily="18" charset="0"/>
                        </a:rPr>
                        <a:t>wheat</a:t>
                      </a:r>
                      <a:r>
                        <a:rPr lang="de-DE" sz="1800" kern="1200" baseline="0" dirty="0" smtClean="0">
                          <a:latin typeface="Times New Roman" pitchFamily="18" charset="0"/>
                        </a:rPr>
                        <a:t> </a:t>
                      </a:r>
                      <a:r>
                        <a:rPr lang="de-DE" sz="1800" kern="1200" baseline="0" dirty="0" err="1" smtClean="0">
                          <a:latin typeface="Times New Roman" pitchFamily="18" charset="0"/>
                        </a:rPr>
                        <a:t>prices</a:t>
                      </a:r>
                      <a:r>
                        <a:rPr lang="de-DE" sz="1800" kern="1200" baseline="0" dirty="0" smtClean="0">
                          <a:latin typeface="Times New Roman" pitchFamily="18" charset="0"/>
                        </a:rPr>
                        <a:t> 000 00</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1800" kern="1200" baseline="0" dirty="0" smtClean="0">
                          <a:latin typeface="Times New Roman" pitchFamily="18" charset="0"/>
                        </a:rPr>
                        <a:t>USA: Export Business</a:t>
                      </a:r>
                    </a:p>
                    <a:p>
                      <a:r>
                        <a:rPr lang="de-DE" sz="1800" kern="1200" baseline="0" dirty="0" smtClean="0">
                          <a:latin typeface="Times New Roman" pitchFamily="18" charset="0"/>
                        </a:rPr>
                        <a:t>- </a:t>
                      </a:r>
                      <a:r>
                        <a:rPr lang="de-DE" sz="1800" kern="1200" baseline="0" dirty="0" err="1" smtClean="0">
                          <a:latin typeface="Times New Roman" pitchFamily="18" charset="0"/>
                        </a:rPr>
                        <a:t>Grain</a:t>
                      </a:r>
                      <a:r>
                        <a:rPr lang="de-DE" sz="1800" kern="1200" baseline="0" dirty="0" smtClean="0">
                          <a:latin typeface="Times New Roman" pitchFamily="18" charset="0"/>
                        </a:rPr>
                        <a:t>/</a:t>
                      </a:r>
                      <a:r>
                        <a:rPr lang="de-DE" sz="1800" kern="1200" baseline="0" dirty="0" err="1" smtClean="0">
                          <a:latin typeface="Times New Roman" pitchFamily="18" charset="0"/>
                        </a:rPr>
                        <a:t>oilseeds</a:t>
                      </a:r>
                      <a:r>
                        <a:rPr lang="de-DE" sz="1800" kern="1200" baseline="0" dirty="0" smtClean="0">
                          <a:latin typeface="Times New Roman" pitchFamily="18" charset="0"/>
                        </a:rPr>
                        <a:t> </a:t>
                      </a:r>
                      <a:r>
                        <a:rPr lang="de-DE" sz="1800" kern="1200" baseline="0" dirty="0" err="1" smtClean="0">
                          <a:latin typeface="Times New Roman" pitchFamily="18" charset="0"/>
                        </a:rPr>
                        <a:t>complex</a:t>
                      </a:r>
                      <a:endParaRPr lang="de-DE" sz="1800" b="0" kern="1200" baseline="0" dirty="0" smtClean="0">
                        <a:solidFill>
                          <a:schemeClr val="tx1"/>
                        </a:solidFill>
                        <a:latin typeface="Times New Roman" pitchFamily="18" charset="0"/>
                        <a:ea typeface="+mn-ea"/>
                        <a:cs typeface="+mn-cs"/>
                      </a:endParaRP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r>
            </a:tbl>
          </a:graphicData>
        </a:graphic>
      </p:graphicFrame>
      <p:sp>
        <p:nvSpPr>
          <p:cNvPr id="8" name="Rectangle 7"/>
          <p:cNvSpPr/>
          <p:nvPr/>
        </p:nvSpPr>
        <p:spPr>
          <a:xfrm>
            <a:off x="214282" y="5750004"/>
            <a:ext cx="8929718" cy="1107996"/>
          </a:xfrm>
          <a:prstGeom prst="rect">
            <a:avLst/>
          </a:prstGeom>
        </p:spPr>
        <p:txBody>
          <a:bodyPr wrap="square">
            <a:spAutoFit/>
          </a:bodyPr>
          <a:lstStyle/>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三种方法</a:t>
            </a:r>
            <a:r>
              <a:rPr lang="zh-CN" altLang="en-US" sz="2200" dirty="0" smtClean="0">
                <a:solidFill>
                  <a:schemeClr val="tx1"/>
                </a:solidFill>
                <a:latin typeface="Times New Roman" pitchFamily="18" charset="0"/>
                <a:ea typeface="黑体" pitchFamily="49" charset="-122"/>
              </a:rPr>
              <a:t>：选择质心向量中</a:t>
            </a:r>
            <a:r>
              <a:rPr lang="zh-CN" altLang="en-US" sz="2200" dirty="0" smtClean="0">
                <a:solidFill>
                  <a:schemeClr val="tx1"/>
                </a:solidFill>
                <a:latin typeface="Times New Roman" pitchFamily="18" charset="0"/>
                <a:ea typeface="黑体" pitchFamily="49" charset="-122"/>
              </a:rPr>
              <a:t>的突出词项，使用</a:t>
            </a:r>
            <a:r>
              <a:rPr lang="en-US" altLang="zh-CN" sz="2200" dirty="0" smtClean="0">
                <a:solidFill>
                  <a:schemeClr val="tx1"/>
                </a:solidFill>
                <a:latin typeface="Times New Roman" pitchFamily="18" charset="0"/>
                <a:ea typeface="黑体" pitchFamily="49" charset="-122"/>
              </a:rPr>
              <a:t>MI</a:t>
            </a:r>
            <a:r>
              <a:rPr lang="zh-CN" altLang="en-US" sz="2200" dirty="0" smtClean="0">
                <a:solidFill>
                  <a:schemeClr val="tx1"/>
                </a:solidFill>
                <a:latin typeface="Times New Roman" pitchFamily="18" charset="0"/>
                <a:ea typeface="黑体" pitchFamily="49" charset="-122"/>
              </a:rPr>
              <a:t>的差别式标签</a:t>
            </a:r>
            <a:r>
              <a:rPr lang="zh-CN" altLang="en-US" sz="2200" dirty="0" smtClean="0">
                <a:solidFill>
                  <a:schemeClr val="tx1"/>
                </a:solidFill>
                <a:latin typeface="Times New Roman" pitchFamily="18" charset="0"/>
                <a:ea typeface="黑体" pitchFamily="49" charset="-122"/>
              </a:rPr>
              <a:t>，使用离</a:t>
            </a:r>
            <a:r>
              <a:rPr lang="zh-CN" altLang="en-US" sz="2200" dirty="0" smtClean="0">
                <a:solidFill>
                  <a:schemeClr val="tx1"/>
                </a:solidFill>
                <a:latin typeface="Times New Roman" pitchFamily="18" charset="0"/>
                <a:ea typeface="黑体" pitchFamily="49" charset="-122"/>
              </a:rPr>
              <a:t>质心最近的文档的标题</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三种方法的结果都不错</a:t>
            </a:r>
            <a:endParaRPr lang="en-US" sz="2200"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429684" cy="514353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altLang="zh-CN" dirty="0" smtClean="0">
                <a:solidFill>
                  <a:schemeClr val="tx1"/>
                </a:solidFill>
                <a:latin typeface="Times New Roman" pitchFamily="18" charset="0"/>
                <a:ea typeface="黑体" pitchFamily="49" charset="-122"/>
              </a:rPr>
              <a:t>17</a:t>
            </a:r>
            <a:r>
              <a:rPr lang="zh-CN" altLang="en-US" dirty="0" smtClean="0">
                <a:solidFill>
                  <a:schemeClr val="tx1"/>
                </a:solidFill>
                <a:latin typeface="Times New Roman" pitchFamily="18" charset="0"/>
                <a:ea typeface="黑体" pitchFamily="49" charset="-122"/>
              </a:rPr>
              <a:t>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http://ifnlp.org/ir</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黑体" pitchFamily="49" charset="-122"/>
              </a:rPr>
              <a:t>Columbia </a:t>
            </a:r>
            <a:r>
              <a:rPr lang="en-US" sz="2200" dirty="0" err="1" smtClean="0">
                <a:solidFill>
                  <a:schemeClr val="tx1"/>
                </a:solidFill>
                <a:latin typeface="Times New Roman" pitchFamily="18" charset="0"/>
                <a:ea typeface="黑体" pitchFamily="49" charset="-122"/>
              </a:rPr>
              <a:t>Newsblaster</a:t>
            </a:r>
            <a:r>
              <a:rPr lang="en-US" sz="2200" dirty="0" smtClean="0">
                <a:solidFill>
                  <a:schemeClr val="tx1"/>
                </a:solidFill>
                <a:latin typeface="Times New Roman" pitchFamily="18" charset="0"/>
                <a:ea typeface="黑体" pitchFamily="49" charset="-122"/>
              </a:rPr>
              <a:t> (Google News</a:t>
            </a:r>
            <a:r>
              <a:rPr lang="zh-CN" altLang="en-US" sz="2200" dirty="0" smtClean="0">
                <a:solidFill>
                  <a:schemeClr val="tx1"/>
                </a:solidFill>
                <a:latin typeface="Times New Roman" pitchFamily="18" charset="0"/>
                <a:ea typeface="黑体" pitchFamily="49" charset="-122"/>
              </a:rPr>
              <a:t>的先驱者</a:t>
            </a:r>
            <a:r>
              <a:rPr lang="en-US"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McKeown</a:t>
            </a:r>
            <a:r>
              <a:rPr lang="de-DE" sz="2200" dirty="0" smtClean="0">
                <a:solidFill>
                  <a:schemeClr val="tx1"/>
                </a:solidFill>
                <a:latin typeface="Times New Roman" pitchFamily="18" charset="0"/>
                <a:ea typeface="黑体" pitchFamily="49" charset="-122"/>
              </a:rPr>
              <a:t> et al. (2002)</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二分</a:t>
            </a:r>
            <a:r>
              <a:rPr lang="de-DE" sz="2200" dirty="0" smtClean="0">
                <a:solidFill>
                  <a:schemeClr val="tx1"/>
                </a:solidFill>
                <a:latin typeface="Times New Roman" pitchFamily="18" charset="0"/>
                <a:ea typeface="黑体" pitchFamily="49" charset="-122"/>
              </a:rPr>
              <a:t> </a:t>
            </a:r>
            <a:r>
              <a:rPr lang="de-DE" sz="2200" i="1" dirty="0" smtClean="0">
                <a:solidFill>
                  <a:schemeClr val="tx1"/>
                </a:solidFill>
                <a:latin typeface="Times New Roman" pitchFamily="18" charset="0"/>
                <a:ea typeface="黑体" pitchFamily="49" charset="-122"/>
              </a:rPr>
              <a:t>K</a:t>
            </a:r>
            <a:r>
              <a:rPr lang="de-DE"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均值聚类</a:t>
            </a:r>
            <a:r>
              <a:rPr lang="de-DE" sz="2200" dirty="0" smtClean="0">
                <a:solidFill>
                  <a:schemeClr val="tx1"/>
                </a:solidFill>
                <a:latin typeface="Times New Roman" pitchFamily="18" charset="0"/>
                <a:ea typeface="黑体" pitchFamily="49" charset="-122"/>
              </a:rPr>
              <a:t>: Steinbach et al. (2000)</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黑体" pitchFamily="49" charset="-122"/>
              </a:rPr>
              <a:t>PDDP (</a:t>
            </a:r>
            <a:r>
              <a:rPr lang="zh-CN" altLang="en-US" sz="2200" dirty="0" smtClean="0">
                <a:solidFill>
                  <a:schemeClr val="tx1"/>
                </a:solidFill>
                <a:latin typeface="Times New Roman" pitchFamily="18" charset="0"/>
                <a:ea typeface="黑体" pitchFamily="49" charset="-122"/>
              </a:rPr>
              <a:t>与二分</a:t>
            </a:r>
            <a:r>
              <a:rPr lang="en-US" altLang="zh-CN" sz="2200" dirty="0" smtClean="0">
                <a:solidFill>
                  <a:schemeClr val="tx1"/>
                </a:solidFill>
                <a:latin typeface="Times New Roman" pitchFamily="18" charset="0"/>
                <a:ea typeface="黑体" pitchFamily="49" charset="-122"/>
              </a:rPr>
              <a:t>K-</a:t>
            </a:r>
            <a:r>
              <a:rPr lang="zh-CN" altLang="en-US" sz="2200" dirty="0" smtClean="0">
                <a:solidFill>
                  <a:schemeClr val="tx1"/>
                </a:solidFill>
                <a:latin typeface="Times New Roman" pitchFamily="18" charset="0"/>
                <a:ea typeface="黑体" pitchFamily="49" charset="-122"/>
              </a:rPr>
              <a:t>均值方法类似，但是是确定性算法，效率稍差</a:t>
            </a:r>
            <a:r>
              <a:rPr lang="en-US" sz="2200" dirty="0" smtClean="0">
                <a:solidFill>
                  <a:schemeClr val="tx1"/>
                </a:solidFill>
                <a:latin typeface="Times New Roman" pitchFamily="18" charset="0"/>
                <a:ea typeface="黑体" pitchFamily="49" charset="-122"/>
              </a:rPr>
              <a:t>): </a:t>
            </a:r>
            <a:r>
              <a:rPr lang="en-US" sz="2200" dirty="0" err="1" smtClean="0">
                <a:solidFill>
                  <a:schemeClr val="tx1"/>
                </a:solidFill>
                <a:latin typeface="Times New Roman" pitchFamily="18" charset="0"/>
                <a:ea typeface="黑体" pitchFamily="49" charset="-122"/>
              </a:rPr>
              <a:t>Saravesi</a:t>
            </a:r>
            <a:r>
              <a:rPr lang="en-US" sz="2200" dirty="0" smtClean="0">
                <a:solidFill>
                  <a:schemeClr val="tx1"/>
                </a:solidFill>
                <a:latin typeface="Times New Roman" pitchFamily="18" charset="0"/>
                <a:ea typeface="黑体" pitchFamily="49" charset="-122"/>
              </a:rPr>
              <a:t> and </a:t>
            </a:r>
            <a:r>
              <a:rPr lang="en-US" sz="2200" dirty="0" err="1" smtClean="0">
                <a:solidFill>
                  <a:schemeClr val="tx1"/>
                </a:solidFill>
                <a:latin typeface="Times New Roman" pitchFamily="18" charset="0"/>
                <a:ea typeface="黑体" pitchFamily="49" charset="-122"/>
              </a:rPr>
              <a:t>Boley</a:t>
            </a:r>
            <a:r>
              <a:rPr lang="en-US" sz="2200" dirty="0" smtClean="0">
                <a:solidFill>
                  <a:schemeClr val="tx1"/>
                </a:solidFill>
                <a:latin typeface="Times New Roman" pitchFamily="18" charset="0"/>
                <a:ea typeface="黑体" pitchFamily="49" charset="-122"/>
              </a:rPr>
              <a:t> (2004)</a:t>
            </a: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32"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课后练习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429684" cy="5143536"/>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习题</a:t>
            </a:r>
            <a:r>
              <a:rPr lang="en-US" altLang="zh-CN" dirty="0" smtClean="0">
                <a:solidFill>
                  <a:schemeClr val="tx1"/>
                </a:solidFill>
                <a:latin typeface="Times New Roman" pitchFamily="18" charset="0"/>
                <a:ea typeface="黑体" pitchFamily="49" charset="-122"/>
              </a:rPr>
              <a:t>17-3</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习题</a:t>
            </a:r>
            <a:r>
              <a:rPr lang="en-US" altLang="zh-CN" dirty="0" smtClean="0">
                <a:solidFill>
                  <a:schemeClr val="tx1"/>
                </a:solidFill>
                <a:latin typeface="Times New Roman" pitchFamily="18" charset="0"/>
                <a:ea typeface="黑体" pitchFamily="49" charset="-122"/>
              </a:rPr>
              <a:t>17-10</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聚类评价的外部准则</a:t>
            </a: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纯度</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l-GR" dirty="0" smtClean="0">
                <a:solidFill>
                  <a:schemeClr val="tx1"/>
                </a:solidFill>
                <a:latin typeface="Times New Roman" pitchFamily="18" charset="0"/>
                <a:ea typeface="黑体" pitchFamily="49" charset="-122"/>
                <a:cs typeface="Times New Roman" pitchFamily="18" charset="0"/>
              </a:rPr>
              <a:t>Ω</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ω</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 . , </a:t>
            </a:r>
            <a:r>
              <a:rPr lang="en-US" i="1" dirty="0" err="1" smtClean="0">
                <a:solidFill>
                  <a:schemeClr val="tx1"/>
                </a:solidFill>
                <a:latin typeface="Times New Roman" pitchFamily="18" charset="0"/>
                <a:ea typeface="黑体" pitchFamily="49" charset="-122"/>
              </a:rPr>
              <a:t>ω</a:t>
            </a:r>
            <a:r>
              <a:rPr lang="en-US" i="1" baseline="-25000" dirty="0" err="1"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是簇的集合</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i="1" dirty="0" smtClean="0">
                <a:solidFill>
                  <a:schemeClr val="tx1"/>
                </a:solidFill>
                <a:latin typeface="Times New Roman" pitchFamily="18" charset="0"/>
                <a:ea typeface="黑体" pitchFamily="49" charset="-122"/>
              </a:rPr>
              <a:t>C</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c</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c</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 . , </a:t>
            </a:r>
            <a:r>
              <a:rPr lang="en-US" i="1" dirty="0" err="1" smtClean="0">
                <a:solidFill>
                  <a:schemeClr val="tx1"/>
                </a:solidFill>
                <a:latin typeface="Times New Roman" pitchFamily="18" charset="0"/>
                <a:ea typeface="黑体" pitchFamily="49" charset="-122"/>
              </a:rPr>
              <a:t>c</a:t>
            </a:r>
            <a:r>
              <a:rPr lang="en-US"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是类别的集合</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对每个簇</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ω</a:t>
            </a:r>
            <a:r>
              <a:rPr lang="en-US" i="1" baseline="-25000" dirty="0" err="1"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找到一个类别</a:t>
            </a:r>
            <a:r>
              <a:rPr lang="en-US" i="1" dirty="0" err="1" smtClean="0">
                <a:solidFill>
                  <a:schemeClr val="tx1"/>
                </a:solidFill>
                <a:latin typeface="Times New Roman" pitchFamily="18" charset="0"/>
                <a:ea typeface="黑体" pitchFamily="49" charset="-122"/>
              </a:rPr>
              <a:t>c</a:t>
            </a:r>
            <a:r>
              <a:rPr lang="en-US" i="1" baseline="-25000" dirty="0" err="1" smtClean="0">
                <a:solidFill>
                  <a:schemeClr val="tx1"/>
                </a:solidFill>
                <a:latin typeface="Times New Roman" pitchFamily="18" charset="0"/>
                <a:ea typeface="黑体" pitchFamily="49" charset="-122"/>
              </a:rPr>
              <a:t>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，该类别包含</a:t>
            </a:r>
            <a:r>
              <a:rPr lang="en-US" altLang="zh-CN" i="1" dirty="0" err="1" smtClean="0">
                <a:solidFill>
                  <a:schemeClr val="tx1"/>
                </a:solidFill>
                <a:latin typeface="Times New Roman" pitchFamily="18" charset="0"/>
                <a:ea typeface="黑体" pitchFamily="49" charset="-122"/>
              </a:rPr>
              <a:t>ω</a:t>
            </a:r>
            <a:r>
              <a:rPr lang="en-US" altLang="zh-CN" i="1" baseline="-25000" dirty="0" err="1"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中的元素最多，为</a:t>
            </a:r>
            <a:r>
              <a:rPr lang="en-US" i="1" dirty="0" err="1" smtClean="0">
                <a:solidFill>
                  <a:schemeClr val="tx1"/>
                </a:solidFill>
                <a:latin typeface="Times New Roman" pitchFamily="18" charset="0"/>
                <a:ea typeface="黑体" pitchFamily="49" charset="-122"/>
              </a:rPr>
              <a:t>n</a:t>
            </a:r>
            <a:r>
              <a:rPr lang="en-US" i="1" baseline="-25000" dirty="0" err="1" smtClean="0">
                <a:solidFill>
                  <a:schemeClr val="tx1"/>
                </a:solidFill>
                <a:latin typeface="Times New Roman" pitchFamily="18" charset="0"/>
                <a:ea typeface="黑体" pitchFamily="49" charset="-122"/>
              </a:rPr>
              <a:t>kj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个，也就是说</a:t>
            </a:r>
            <a:r>
              <a:rPr lang="en-US" altLang="zh-CN" i="1" dirty="0" err="1" smtClean="0">
                <a:solidFill>
                  <a:schemeClr val="tx1"/>
                </a:solidFill>
                <a:latin typeface="Times New Roman" pitchFamily="18" charset="0"/>
                <a:ea typeface="黑体" pitchFamily="49" charset="-122"/>
              </a:rPr>
              <a:t>ω</a:t>
            </a:r>
            <a:r>
              <a:rPr lang="en-US" altLang="zh-CN" i="1" baseline="-25000" dirty="0" err="1"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的元素最多分布在</a:t>
            </a:r>
            <a:r>
              <a:rPr lang="en-US" altLang="zh-CN" i="1" dirty="0" err="1" smtClean="0">
                <a:solidFill>
                  <a:schemeClr val="tx1"/>
                </a:solidFill>
                <a:latin typeface="Times New Roman" pitchFamily="18" charset="0"/>
                <a:ea typeface="黑体" pitchFamily="49" charset="-122"/>
              </a:rPr>
              <a:t>c</a:t>
            </a:r>
            <a:r>
              <a:rPr lang="en-US" altLang="zh-CN" i="1" baseline="-25000" dirty="0" err="1" smtClean="0">
                <a:solidFill>
                  <a:schemeClr val="tx1"/>
                </a:solidFill>
                <a:latin typeface="Times New Roman" pitchFamily="18" charset="0"/>
                <a:ea typeface="黑体" pitchFamily="49" charset="-122"/>
              </a:rPr>
              <a:t>j</a:t>
            </a:r>
            <a:r>
              <a:rPr lang="zh-CN" altLang="en-US" dirty="0" smtClean="0">
                <a:solidFill>
                  <a:schemeClr val="tx1"/>
                </a:solidFill>
                <a:latin typeface="Times New Roman" pitchFamily="18" charset="0"/>
                <a:ea typeface="黑体" pitchFamily="49" charset="-122"/>
              </a:rPr>
              <a:t>中</a:t>
            </a:r>
            <a:endParaRPr lang="en-US" i="1" baseline="-250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将所有</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n</a:t>
            </a:r>
            <a:r>
              <a:rPr lang="en-US" i="1" baseline="-25000" dirty="0" err="1" smtClean="0">
                <a:solidFill>
                  <a:schemeClr val="tx1"/>
                </a:solidFill>
                <a:latin typeface="Times New Roman" pitchFamily="18" charset="0"/>
                <a:ea typeface="黑体" pitchFamily="49" charset="-122"/>
              </a:rPr>
              <a:t>kj</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求和，然后除以所有的文档数目</a:t>
            </a:r>
            <a:endParaRPr lang="en-US" dirty="0" smtClean="0">
              <a:solidFill>
                <a:schemeClr val="tx1"/>
              </a:solidFill>
              <a:latin typeface="Times New Roman" pitchFamily="18" charset="0"/>
              <a:ea typeface="黑体" pitchFamily="49" charset="-122"/>
            </a:endParaRPr>
          </a:p>
          <a:p>
            <a:pPr lvl="1">
              <a:spcBef>
                <a:spcPts val="700"/>
              </a:spcBef>
              <a:buClr>
                <a:srgbClr val="336699"/>
              </a:buCl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674.png"/>
          <p:cNvPicPr>
            <a:picLocks noChangeAspect="1"/>
          </p:cNvPicPr>
          <p:nvPr/>
        </p:nvPicPr>
        <p:blipFill>
          <a:blip r:embed="rId3" cstate="print"/>
          <a:stretch>
            <a:fillRect/>
          </a:stretch>
        </p:blipFill>
        <p:spPr>
          <a:xfrm>
            <a:off x="1714481" y="2643182"/>
            <a:ext cx="4557917" cy="936000"/>
          </a:xfrm>
          <a:prstGeom prst="rect">
            <a:avLst/>
          </a:prstGeom>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57158" y="12700"/>
            <a:ext cx="8501122"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92922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另一类聚类算法：层次聚类算法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层次聚类算法的多种具体实现方法</a:t>
            </a:r>
            <a:endParaRPr lang="en-US"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单连接法</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全连接法</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质心法</a:t>
            </a:r>
            <a:r>
              <a:rPr lang="en-US" altLang="zh-CN" dirty="0" smtClean="0">
                <a:solidFill>
                  <a:schemeClr val="tx1"/>
                </a:solidFill>
                <a:latin typeface="Times New Roman" pitchFamily="18" charset="0"/>
                <a:ea typeface="黑体" pitchFamily="49" charset="-122"/>
              </a:rPr>
              <a:t>/GAAC</a:t>
            </a:r>
            <a:r>
              <a:rPr lang="zh-CN" altLang="en-US" dirty="0" smtClean="0">
                <a:solidFill>
                  <a:schemeClr val="tx1"/>
                </a:solidFill>
                <a:latin typeface="Times New Roman" pitchFamily="18" charset="0"/>
                <a:ea typeface="黑体" pitchFamily="49" charset="-122"/>
              </a:rPr>
              <a:t>法</a:t>
            </a:r>
            <a:endParaRPr lang="en-US"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簇标签的生成问题</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9</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层次聚类介绍</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单连接</a:t>
            </a:r>
            <a:r>
              <a:rPr lang="en-US" altLang="zh-CN" sz="3000" dirty="0" smtClean="0">
                <a:solidFill>
                  <a:srgbClr val="BDD3E9"/>
                </a:solidFill>
                <a:latin typeface="Times New Roman" pitchFamily="18" charset="0"/>
                <a:ea typeface="黑体" pitchFamily="49" charset="-122"/>
              </a:rPr>
              <a:t>/</a:t>
            </a:r>
            <a:r>
              <a:rPr lang="zh-CN" altLang="en-US" sz="3000" dirty="0" smtClean="0">
                <a:solidFill>
                  <a:srgbClr val="BDD3E9"/>
                </a:solidFill>
                <a:latin typeface="Times New Roman" pitchFamily="18" charset="0"/>
                <a:ea typeface="黑体" pitchFamily="49" charset="-122"/>
              </a:rPr>
              <a:t>全连接算法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质心</a:t>
            </a:r>
            <a:r>
              <a:rPr lang="en-US" altLang="zh-CN" sz="3000" dirty="0" smtClean="0">
                <a:solidFill>
                  <a:srgbClr val="BDD3E9"/>
                </a:solidFill>
                <a:latin typeface="Times New Roman" pitchFamily="18" charset="0"/>
                <a:ea typeface="黑体" pitchFamily="49" charset="-122"/>
              </a:rPr>
              <a:t>/</a:t>
            </a:r>
            <a:r>
              <a:rPr lang="en-US" sz="3000" dirty="0" smtClean="0">
                <a:solidFill>
                  <a:srgbClr val="BDD3E9"/>
                </a:solidFill>
                <a:latin typeface="Times New Roman" pitchFamily="18" charset="0"/>
                <a:ea typeface="黑体" pitchFamily="49" charset="-122"/>
              </a:rPr>
              <a:t>GAAC</a:t>
            </a:r>
            <a:r>
              <a:rPr lang="zh-CN" altLang="en-US" sz="3000" dirty="0" smtClean="0">
                <a:solidFill>
                  <a:srgbClr val="BDD3E9"/>
                </a:solidFill>
                <a:latin typeface="Times New Roman" pitchFamily="18" charset="0"/>
                <a:ea typeface="黑体" pitchFamily="49" charset="-122"/>
              </a:rPr>
              <a:t>算法</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其他实现变种</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簇标签生成</a:t>
            </a: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4137</TotalTime>
  <Words>4432</Words>
  <Application>Microsoft Office PowerPoint</Application>
  <PresentationFormat>全屏显示(4:3)</PresentationFormat>
  <Paragraphs>591</Paragraphs>
  <Slides>67</Slides>
  <Notes>60</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manning</vt:lpstr>
      <vt:lpstr>幻灯片 1</vt:lpstr>
      <vt:lpstr>提纲</vt:lpstr>
      <vt:lpstr>提纲</vt:lpstr>
      <vt:lpstr>幻灯片 4</vt:lpstr>
      <vt:lpstr>幻灯片 5</vt:lpstr>
      <vt:lpstr>幻灯片 6</vt:lpstr>
      <vt:lpstr>幻灯片 7</vt:lpstr>
      <vt:lpstr>幻灯片 8</vt:lpstr>
      <vt:lpstr>提纲</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提纲</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提纲</vt:lpstr>
      <vt:lpstr>幻灯片 41</vt:lpstr>
      <vt:lpstr>幻灯片 42</vt:lpstr>
      <vt:lpstr>幻灯片 43</vt:lpstr>
      <vt:lpstr>幻灯片 44</vt:lpstr>
      <vt:lpstr>幻灯片 45</vt:lpstr>
      <vt:lpstr>幻灯片 46</vt:lpstr>
      <vt:lpstr>幻灯片 47</vt:lpstr>
      <vt:lpstr>幻灯片 48</vt:lpstr>
      <vt:lpstr>幻灯片 49</vt:lpstr>
      <vt:lpstr>提纲</vt:lpstr>
      <vt:lpstr>幻灯片 51</vt:lpstr>
      <vt:lpstr>幻灯片 52</vt:lpstr>
      <vt:lpstr>幻灯片 53</vt:lpstr>
      <vt:lpstr>幻灯片 54</vt:lpstr>
      <vt:lpstr>幻灯片 55</vt:lpstr>
      <vt:lpstr>幻灯片 56</vt:lpstr>
      <vt:lpstr>幻灯片 57</vt:lpstr>
      <vt:lpstr>幻灯片 58</vt:lpstr>
      <vt:lpstr>提纲</vt:lpstr>
      <vt:lpstr>幻灯片 60</vt:lpstr>
      <vt:lpstr>幻灯片 61</vt:lpstr>
      <vt:lpstr>幻灯片 62</vt:lpstr>
      <vt:lpstr>幻灯片 63</vt:lpstr>
      <vt:lpstr>幻灯片 64</vt:lpstr>
      <vt:lpstr>幻灯片 65</vt:lpstr>
      <vt:lpstr>幻灯片 66</vt:lpstr>
      <vt:lpstr>幻灯片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1279</cp:revision>
  <cp:lastPrinted>2009-09-22T15:48:09Z</cp:lastPrinted>
  <dcterms:created xsi:type="dcterms:W3CDTF">2009-09-21T23:46:17Z</dcterms:created>
  <dcterms:modified xsi:type="dcterms:W3CDTF">2011-11-23T14:40:11Z</dcterms:modified>
</cp:coreProperties>
</file>