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38"/>
  </p:notesMasterIdLst>
  <p:handoutMasterIdLst>
    <p:handoutMasterId r:id="rId39"/>
  </p:handoutMasterIdLst>
  <p:sldIdLst>
    <p:sldId id="256" r:id="rId2"/>
    <p:sldId id="374" r:id="rId3"/>
    <p:sldId id="1143" r:id="rId4"/>
    <p:sldId id="1147" r:id="rId5"/>
    <p:sldId id="1148" r:id="rId6"/>
    <p:sldId id="1149" r:id="rId7"/>
    <p:sldId id="1150" r:id="rId8"/>
    <p:sldId id="1151" r:id="rId9"/>
    <p:sldId id="1152" r:id="rId10"/>
    <p:sldId id="1153" r:id="rId11"/>
    <p:sldId id="1154" r:id="rId12"/>
    <p:sldId id="1144" r:id="rId13"/>
    <p:sldId id="1115" r:id="rId14"/>
    <p:sldId id="1116" r:id="rId15"/>
    <p:sldId id="1117" r:id="rId16"/>
    <p:sldId id="1118" r:id="rId17"/>
    <p:sldId id="1119" r:id="rId18"/>
    <p:sldId id="1120" r:id="rId19"/>
    <p:sldId id="1121" r:id="rId20"/>
    <p:sldId id="1124" r:id="rId21"/>
    <p:sldId id="1145" r:id="rId22"/>
    <p:sldId id="1125" r:id="rId23"/>
    <p:sldId id="1126" r:id="rId24"/>
    <p:sldId id="1127" r:id="rId25"/>
    <p:sldId id="1128" r:id="rId26"/>
    <p:sldId id="1129" r:id="rId27"/>
    <p:sldId id="1131" r:id="rId28"/>
    <p:sldId id="1132" r:id="rId29"/>
    <p:sldId id="1146" r:id="rId30"/>
    <p:sldId id="1136" r:id="rId31"/>
    <p:sldId id="1137" r:id="rId32"/>
    <p:sldId id="1138" r:id="rId33"/>
    <p:sldId id="1139" r:id="rId34"/>
    <p:sldId id="1140" r:id="rId35"/>
    <p:sldId id="1141" r:id="rId36"/>
    <p:sldId id="1155" r:id="rId3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86335" autoAdjust="0"/>
  </p:normalViewPr>
  <p:slideViewPr>
    <p:cSldViewPr>
      <p:cViewPr>
        <p:scale>
          <a:sx n="75" d="100"/>
          <a:sy n="75" d="100"/>
        </p:scale>
        <p:origin x="-1026" y="-102"/>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smtClean="0"/>
              <a:t>第</a:t>
            </a:r>
            <a:r>
              <a:rPr lang="en-US" altLang="zh-CN" sz="3200" dirty="0" smtClean="0"/>
              <a:t>18</a:t>
            </a:r>
            <a:r>
              <a:rPr lang="zh-CN" altLang="en-US" sz="3200" dirty="0" smtClean="0"/>
              <a:t>讲 隐性语义索引</a:t>
            </a:r>
            <a:endParaRPr lang="en-US" altLang="zh-CN" sz="3200" dirty="0" smtClean="0"/>
          </a:p>
          <a:p>
            <a:r>
              <a:rPr lang="en-US" altLang="zh-CN" sz="3200" dirty="0" smtClean="0">
                <a:latin typeface="Times New Roman" pitchFamily="18" charset="0"/>
              </a:rPr>
              <a:t>Latent Semantic Indexing</a:t>
            </a:r>
            <a:endParaRPr lang="en-US" altLang="zh-CN" sz="3200" dirty="0" smtClean="0"/>
          </a:p>
          <a:p>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2011/11/27</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84" y="12700"/>
            <a:ext cx="9429816" cy="1403350"/>
          </a:xfrm>
          <a:prstGeom prst="rect">
            <a:avLst/>
          </a:prstGeom>
          <a:noFill/>
          <a:ln w="9525">
            <a:noFill/>
            <a:round/>
            <a:headEnd/>
            <a:tailEnd/>
          </a:ln>
        </p:spPr>
        <p:txBody>
          <a:bodyPr anchor="b"/>
          <a:lstStyle/>
          <a:p>
            <a:pPr lvl="1">
              <a:spcBef>
                <a:spcPts val="700"/>
              </a:spcBef>
              <a:buClr>
                <a:srgbClr val="336699"/>
              </a:buClr>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簇标签生成的例子</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graphicFrame>
        <p:nvGraphicFramePr>
          <p:cNvPr id="7" name="Table 6"/>
          <p:cNvGraphicFramePr>
            <a:graphicFrameLocks noGrp="1"/>
          </p:cNvGraphicFramePr>
          <p:nvPr/>
        </p:nvGraphicFramePr>
        <p:xfrm>
          <a:off x="142879" y="1600200"/>
          <a:ext cx="8858277" cy="3973300"/>
        </p:xfrm>
        <a:graphic>
          <a:graphicData uri="http://schemas.openxmlformats.org/drawingml/2006/table">
            <a:tbl>
              <a:tblPr firstRow="1" bandRow="1">
                <a:tableStyleId>{C083E6E3-FA7D-4D7B-A595-EF9225AFEA82}</a:tableStyleId>
              </a:tblPr>
              <a:tblGrid>
                <a:gridCol w="521075"/>
                <a:gridCol w="818833"/>
                <a:gridCol w="2605376"/>
                <a:gridCol w="2698415"/>
                <a:gridCol w="2214578"/>
              </a:tblGrid>
              <a:tr h="392972">
                <a:tc rowSpan="2">
                  <a:txBody>
                    <a:bodyPr/>
                    <a:lstStyle/>
                    <a:p>
                      <a:endParaRPr lang="de-DE" sz="18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Times New Roman" pitchFamily="18" charset="0"/>
                        </a:rPr>
                        <a:t>文档数目</a:t>
                      </a:r>
                      <a:endParaRPr lang="de-DE" b="0" dirty="0" smtClean="0">
                        <a:solidFill>
                          <a:schemeClr val="tx1"/>
                        </a:solidFill>
                        <a:latin typeface="Times New Roman"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kern="1200" baseline="0" dirty="0" smtClean="0">
                          <a:latin typeface="Times New Roman" pitchFamily="18" charset="0"/>
                        </a:rPr>
                        <a:t>                                                      </a:t>
                      </a:r>
                      <a:r>
                        <a:rPr lang="zh-CN" altLang="en-US" sz="1800" b="0" kern="1200" baseline="0" dirty="0" smtClean="0">
                          <a:latin typeface="Times New Roman" pitchFamily="18" charset="0"/>
                        </a:rPr>
                        <a:t>簇标签生成方法</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800" b="0" kern="1200" baseline="0" dirty="0" smtClean="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de-DE" b="0" dirty="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r>
              <a:tr h="335335">
                <a:tc vMerge="1">
                  <a:txBody>
                    <a:bodyPr/>
                    <a:lstStyle/>
                    <a:p>
                      <a:endParaRPr lang="de-DE" b="0"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0" dirty="0" smtClean="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Times New Roman" pitchFamily="18" charset="0"/>
                          <a:ea typeface="+mn-ea"/>
                          <a:cs typeface="+mn-cs"/>
                        </a:rPr>
                        <a:t>质心</a:t>
                      </a:r>
                      <a:endParaRPr lang="en-US"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1800" kern="1200" baseline="0" dirty="0" smtClean="0">
                          <a:latin typeface="Times New Roman" pitchFamily="18" charset="0"/>
                        </a:rPr>
                        <a:t>互信息</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latin typeface="Times New Roman" pitchFamily="18" charset="0"/>
                        </a:rPr>
                        <a:t>标题</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955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4</a:t>
                      </a:r>
                      <a:endParaRPr lang="de-DE" sz="18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622</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oil</a:t>
                      </a:r>
                      <a:r>
                        <a:rPr lang="de-DE" sz="1800" kern="1200" baseline="0" dirty="0" smtClean="0">
                          <a:latin typeface="Times New Roman" pitchFamily="18" charset="0"/>
                        </a:rPr>
                        <a:t> plant </a:t>
                      </a:r>
                      <a:r>
                        <a:rPr lang="de-DE" sz="1800" kern="1200" baseline="0" dirty="0" err="1" smtClean="0">
                          <a:latin typeface="Times New Roman" pitchFamily="18" charset="0"/>
                        </a:rPr>
                        <a:t>mexico</a:t>
                      </a:r>
                      <a:r>
                        <a:rPr lang="de-DE" sz="1800" kern="1200" baseline="0" dirty="0" smtClean="0">
                          <a:latin typeface="Times New Roman" pitchFamily="18" charset="0"/>
                        </a:rPr>
                        <a:t> </a:t>
                      </a:r>
                      <a:r>
                        <a:rPr lang="de-DE" sz="1800" kern="1200" baseline="0" dirty="0" err="1" smtClean="0">
                          <a:latin typeface="Times New Roman" pitchFamily="18" charset="0"/>
                        </a:rPr>
                        <a:t>production</a:t>
                      </a:r>
                      <a:r>
                        <a:rPr lang="de-DE" sz="1800" kern="1200" baseline="0" dirty="0" smtClean="0">
                          <a:latin typeface="Times New Roman" pitchFamily="18" charset="0"/>
                        </a:rPr>
                        <a:t> </a:t>
                      </a:r>
                      <a:r>
                        <a:rPr lang="de-DE" sz="1800" kern="1200" baseline="0" dirty="0" err="1" smtClean="0">
                          <a:latin typeface="Times New Roman" pitchFamily="18" charset="0"/>
                        </a:rPr>
                        <a:t>crude</a:t>
                      </a:r>
                      <a:r>
                        <a:rPr lang="de-DE" sz="1800" kern="1200" baseline="0" dirty="0" smtClean="0">
                          <a:latin typeface="Times New Roman" pitchFamily="18" charset="0"/>
                        </a:rPr>
                        <a:t> </a:t>
                      </a:r>
                      <a:r>
                        <a:rPr lang="de-DE" sz="1800" b="1" kern="1200" baseline="0" dirty="0" smtClean="0">
                          <a:latin typeface="Times New Roman" pitchFamily="18" charset="0"/>
                        </a:rPr>
                        <a:t>power</a:t>
                      </a:r>
                    </a:p>
                    <a:p>
                      <a:r>
                        <a:rPr lang="de-DE" sz="1800" b="1" kern="1200" baseline="0" dirty="0" smtClean="0">
                          <a:latin typeface="Times New Roman" pitchFamily="18" charset="0"/>
                        </a:rPr>
                        <a:t>000 </a:t>
                      </a:r>
                      <a:r>
                        <a:rPr lang="de-DE" sz="1800" b="1" kern="1200" baseline="0" dirty="0" err="1" smtClean="0">
                          <a:latin typeface="Times New Roman" pitchFamily="18" charset="0"/>
                        </a:rPr>
                        <a:t>refinery</a:t>
                      </a:r>
                      <a:r>
                        <a:rPr lang="de-DE" sz="1800" b="1" kern="1200" baseline="0" dirty="0" smtClean="0">
                          <a:latin typeface="Times New Roman" pitchFamily="18" charset="0"/>
                        </a:rPr>
                        <a:t> gas </a:t>
                      </a:r>
                      <a:r>
                        <a:rPr lang="de-DE" sz="1800" kern="1200" baseline="0" dirty="0" err="1" smtClean="0">
                          <a:latin typeface="Times New Roman" pitchFamily="18" charset="0"/>
                        </a:rPr>
                        <a:t>bpd</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plant </a:t>
                      </a:r>
                      <a:r>
                        <a:rPr lang="de-DE" sz="1800" kern="1200" baseline="0" dirty="0" err="1" smtClean="0">
                          <a:latin typeface="Times New Roman" pitchFamily="18" charset="0"/>
                        </a:rPr>
                        <a:t>oil</a:t>
                      </a:r>
                      <a:r>
                        <a:rPr lang="de-DE" sz="1800" kern="1200" baseline="0" dirty="0" smtClean="0">
                          <a:latin typeface="Times New Roman" pitchFamily="18" charset="0"/>
                        </a:rPr>
                        <a:t> </a:t>
                      </a:r>
                      <a:r>
                        <a:rPr lang="de-DE" sz="1800" kern="1200" baseline="0" dirty="0" err="1" smtClean="0">
                          <a:latin typeface="Times New Roman" pitchFamily="18" charset="0"/>
                        </a:rPr>
                        <a:t>production</a:t>
                      </a:r>
                      <a:endParaRPr lang="de-DE" sz="1800" kern="1200" baseline="0" dirty="0" smtClean="0">
                        <a:latin typeface="Times New Roman" pitchFamily="18" charset="0"/>
                      </a:endParaRPr>
                    </a:p>
                    <a:p>
                      <a:r>
                        <a:rPr lang="de-DE" sz="1800" b="1" kern="1200" baseline="0" dirty="0" err="1" smtClean="0">
                          <a:latin typeface="Times New Roman" pitchFamily="18" charset="0"/>
                        </a:rPr>
                        <a:t>barrels</a:t>
                      </a:r>
                      <a:r>
                        <a:rPr lang="de-DE" sz="1800" kern="1200" baseline="0" dirty="0" smtClean="0">
                          <a:latin typeface="Times New Roman" pitchFamily="18" charset="0"/>
                        </a:rPr>
                        <a:t> </a:t>
                      </a:r>
                      <a:r>
                        <a:rPr lang="de-DE" sz="1800" kern="1200" baseline="0" dirty="0" err="1" smtClean="0">
                          <a:latin typeface="Times New Roman" pitchFamily="18" charset="0"/>
                        </a:rPr>
                        <a:t>crude</a:t>
                      </a:r>
                      <a:r>
                        <a:rPr lang="de-DE" sz="1800" kern="1200" baseline="0" dirty="0" smtClean="0">
                          <a:latin typeface="Times New Roman" pitchFamily="18" charset="0"/>
                        </a:rPr>
                        <a:t> </a:t>
                      </a:r>
                      <a:r>
                        <a:rPr lang="de-DE" sz="1800" kern="1200" baseline="0" dirty="0" err="1" smtClean="0">
                          <a:latin typeface="Times New Roman" pitchFamily="18" charset="0"/>
                        </a:rPr>
                        <a:t>bpd</a:t>
                      </a:r>
                      <a:r>
                        <a:rPr lang="de-DE" sz="1800" kern="1200" baseline="0" dirty="0" smtClean="0">
                          <a:latin typeface="Times New Roman" pitchFamily="18" charset="0"/>
                        </a:rPr>
                        <a:t> </a:t>
                      </a:r>
                      <a:r>
                        <a:rPr lang="de-DE" sz="1800" kern="1200" baseline="0" dirty="0" err="1" smtClean="0">
                          <a:latin typeface="Times New Roman" pitchFamily="18" charset="0"/>
                        </a:rPr>
                        <a:t>mexico</a:t>
                      </a:r>
                      <a:r>
                        <a:rPr lang="de-DE" sz="1800" kern="1200" baseline="0" dirty="0" smtClean="0">
                          <a:latin typeface="Times New Roman" pitchFamily="18" charset="0"/>
                        </a:rPr>
                        <a:t> </a:t>
                      </a:r>
                      <a:r>
                        <a:rPr lang="de-DE" sz="1800" b="1" kern="1200" baseline="0" dirty="0" err="1" smtClean="0">
                          <a:latin typeface="Times New Roman" pitchFamily="18" charset="0"/>
                        </a:rPr>
                        <a:t>dolly</a:t>
                      </a:r>
                      <a:r>
                        <a:rPr lang="de-DE" sz="1800" b="1" kern="1200" baseline="0" dirty="0" smtClean="0">
                          <a:latin typeface="Times New Roman" pitchFamily="18" charset="0"/>
                        </a:rPr>
                        <a:t> </a:t>
                      </a:r>
                      <a:r>
                        <a:rPr lang="de-DE" sz="1800" b="1" kern="1200" baseline="0" dirty="0" err="1" smtClean="0">
                          <a:latin typeface="Times New Roman" pitchFamily="18" charset="0"/>
                        </a:rPr>
                        <a:t>capacity</a:t>
                      </a:r>
                      <a:r>
                        <a:rPr lang="de-DE" sz="1800" b="1" kern="1200" baseline="0" dirty="0" smtClean="0">
                          <a:latin typeface="Times New Roman" pitchFamily="18" charset="0"/>
                        </a:rPr>
                        <a:t> </a:t>
                      </a:r>
                      <a:r>
                        <a:rPr lang="de-DE" sz="1800" b="1" kern="1200" baseline="0" dirty="0" err="1" smtClean="0">
                          <a:latin typeface="Times New Roman" pitchFamily="18" charset="0"/>
                        </a:rPr>
                        <a:t>petroleum</a:t>
                      </a:r>
                      <a:endParaRPr lang="de-DE" sz="1800" b="1"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MEXICO: </a:t>
                      </a:r>
                      <a:r>
                        <a:rPr lang="de-DE" sz="1800" kern="1200" baseline="0" dirty="0" err="1" smtClean="0">
                          <a:latin typeface="Times New Roman" pitchFamily="18" charset="0"/>
                        </a:rPr>
                        <a:t>Hurricane</a:t>
                      </a:r>
                      <a:endParaRPr lang="de-DE" sz="1800" kern="1200" baseline="0" dirty="0" smtClean="0">
                        <a:latin typeface="Times New Roman" pitchFamily="18" charset="0"/>
                      </a:endParaRPr>
                    </a:p>
                    <a:p>
                      <a:r>
                        <a:rPr lang="de-DE" sz="1800" kern="1200" baseline="0" dirty="0" smtClean="0">
                          <a:latin typeface="Times New Roman" pitchFamily="18" charset="0"/>
                        </a:rPr>
                        <a:t>Dolly </a:t>
                      </a:r>
                      <a:r>
                        <a:rPr lang="de-DE" sz="1800" kern="1200" baseline="0" dirty="0" err="1" smtClean="0">
                          <a:latin typeface="Times New Roman" pitchFamily="18" charset="0"/>
                        </a:rPr>
                        <a:t>heads</a:t>
                      </a:r>
                      <a:r>
                        <a:rPr lang="de-DE" sz="1800" kern="1200" baseline="0" dirty="0" smtClean="0">
                          <a:latin typeface="Times New Roman" pitchFamily="18" charset="0"/>
                        </a:rPr>
                        <a:t> </a:t>
                      </a:r>
                      <a:r>
                        <a:rPr lang="de-DE" sz="1800" kern="1200" baseline="0" dirty="0" err="1" smtClean="0">
                          <a:latin typeface="Times New Roman" pitchFamily="18" charset="0"/>
                        </a:rPr>
                        <a:t>for</a:t>
                      </a:r>
                      <a:r>
                        <a:rPr lang="de-DE" sz="1800" kern="1200" baseline="0" dirty="0" smtClean="0">
                          <a:latin typeface="Times New Roman" pitchFamily="18" charset="0"/>
                        </a:rPr>
                        <a:t> Mexico </a:t>
                      </a:r>
                      <a:r>
                        <a:rPr lang="de-DE" sz="1800" kern="1200" baseline="0" dirty="0" err="1" smtClean="0">
                          <a:latin typeface="Times New Roman" pitchFamily="18" charset="0"/>
                        </a:rPr>
                        <a:t>coast</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9</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1017</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police</a:t>
                      </a:r>
                      <a:r>
                        <a:rPr lang="de-DE" sz="1800" kern="1200" baseline="0" dirty="0" smtClean="0">
                          <a:latin typeface="Times New Roman" pitchFamily="18" charset="0"/>
                        </a:rPr>
                        <a:t> </a:t>
                      </a:r>
                      <a:r>
                        <a:rPr lang="de-DE" sz="1800" kern="1200" baseline="0" dirty="0" err="1" smtClean="0">
                          <a:latin typeface="Times New Roman" pitchFamily="18" charset="0"/>
                        </a:rPr>
                        <a:t>security</a:t>
                      </a:r>
                      <a:r>
                        <a:rPr lang="de-DE" sz="1800" kern="1200" baseline="0" dirty="0" smtClean="0">
                          <a:latin typeface="Times New Roman" pitchFamily="18" charset="0"/>
                        </a:rPr>
                        <a:t> </a:t>
                      </a:r>
                      <a:r>
                        <a:rPr lang="de-DE" sz="1800" b="1" kern="1200" baseline="0" dirty="0" err="1" smtClean="0">
                          <a:latin typeface="Times New Roman" pitchFamily="18" charset="0"/>
                        </a:rPr>
                        <a:t>russian</a:t>
                      </a:r>
                      <a:endParaRPr lang="de-DE" sz="1800" b="1" kern="1200" baseline="0" dirty="0" smtClean="0">
                        <a:latin typeface="Times New Roman" pitchFamily="18" charset="0"/>
                      </a:endParaRPr>
                    </a:p>
                    <a:p>
                      <a:r>
                        <a:rPr lang="de-DE" sz="1800" kern="1200" baseline="0" dirty="0" err="1" smtClean="0">
                          <a:latin typeface="Times New Roman" pitchFamily="18" charset="0"/>
                        </a:rPr>
                        <a:t>people</a:t>
                      </a:r>
                      <a:r>
                        <a:rPr lang="de-DE" sz="1800" kern="1200" baseline="0" dirty="0" smtClean="0">
                          <a:latin typeface="Times New Roman" pitchFamily="18" charset="0"/>
                        </a:rPr>
                        <a:t> </a:t>
                      </a:r>
                      <a:r>
                        <a:rPr lang="de-DE" sz="1800" kern="1200" baseline="0" dirty="0" err="1" smtClean="0">
                          <a:latin typeface="Times New Roman" pitchFamily="18" charset="0"/>
                        </a:rPr>
                        <a:t>military</a:t>
                      </a:r>
                      <a:r>
                        <a:rPr lang="de-DE" sz="1800" kern="1200" baseline="0" dirty="0" smtClean="0">
                          <a:latin typeface="Times New Roman" pitchFamily="18" charset="0"/>
                        </a:rPr>
                        <a:t> </a:t>
                      </a:r>
                      <a:r>
                        <a:rPr lang="de-DE" sz="1800" kern="1200" baseline="0" dirty="0" err="1" smtClean="0">
                          <a:latin typeface="Times New Roman" pitchFamily="18" charset="0"/>
                        </a:rPr>
                        <a:t>peace</a:t>
                      </a:r>
                      <a:r>
                        <a:rPr lang="de-DE" sz="1800" kern="1200" baseline="0" dirty="0" smtClean="0">
                          <a:latin typeface="Times New Roman" pitchFamily="18" charset="0"/>
                        </a:rPr>
                        <a:t> </a:t>
                      </a:r>
                      <a:r>
                        <a:rPr lang="de-DE" sz="1800" kern="1200" baseline="0" dirty="0" err="1" smtClean="0">
                          <a:latin typeface="Times New Roman" pitchFamily="18" charset="0"/>
                        </a:rPr>
                        <a:t>killed</a:t>
                      </a:r>
                      <a:r>
                        <a:rPr lang="de-DE" sz="1800" kern="1200" baseline="0" dirty="0" smtClean="0">
                          <a:latin typeface="Times New Roman" pitchFamily="18" charset="0"/>
                        </a:rPr>
                        <a:t> </a:t>
                      </a:r>
                      <a:r>
                        <a:rPr lang="de-DE" sz="1800" kern="1200" baseline="0" dirty="0" err="1" smtClean="0">
                          <a:latin typeface="Times New Roman" pitchFamily="18" charset="0"/>
                        </a:rPr>
                        <a:t>told</a:t>
                      </a:r>
                      <a:r>
                        <a:rPr lang="de-DE" sz="1800" kern="1200" baseline="0" dirty="0" smtClean="0">
                          <a:latin typeface="Times New Roman" pitchFamily="18" charset="0"/>
                        </a:rPr>
                        <a:t> </a:t>
                      </a:r>
                      <a:r>
                        <a:rPr lang="de-DE" sz="1800" b="1" kern="1200" baseline="0" dirty="0" err="1" smtClean="0">
                          <a:latin typeface="Times New Roman" pitchFamily="18" charset="0"/>
                        </a:rPr>
                        <a:t>grozny</a:t>
                      </a:r>
                      <a:r>
                        <a:rPr lang="de-DE" sz="1800" b="1" kern="1200" baseline="0" dirty="0" smtClean="0">
                          <a:latin typeface="Times New Roman" pitchFamily="18" charset="0"/>
                        </a:rPr>
                        <a:t> </a:t>
                      </a:r>
                      <a:r>
                        <a:rPr lang="de-DE" sz="1800" b="1" kern="1200" baseline="0" dirty="0" err="1" smtClean="0">
                          <a:latin typeface="Times New Roman" pitchFamily="18" charset="0"/>
                        </a:rPr>
                        <a:t>court</a:t>
                      </a:r>
                      <a:endParaRPr lang="de-DE" sz="1800" b="1"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police</a:t>
                      </a:r>
                      <a:r>
                        <a:rPr lang="de-DE" sz="1800" kern="1200" baseline="0" dirty="0" smtClean="0">
                          <a:latin typeface="Times New Roman" pitchFamily="18" charset="0"/>
                        </a:rPr>
                        <a:t> </a:t>
                      </a:r>
                      <a:r>
                        <a:rPr lang="de-DE" sz="1800" kern="1200" baseline="0" dirty="0" err="1" smtClean="0">
                          <a:latin typeface="Times New Roman" pitchFamily="18" charset="0"/>
                        </a:rPr>
                        <a:t>killed</a:t>
                      </a:r>
                      <a:r>
                        <a:rPr lang="de-DE" sz="1800" kern="1200" baseline="0" dirty="0" smtClean="0">
                          <a:latin typeface="Times New Roman" pitchFamily="18" charset="0"/>
                        </a:rPr>
                        <a:t> </a:t>
                      </a:r>
                      <a:r>
                        <a:rPr lang="de-DE" sz="1800" kern="1200" baseline="0" dirty="0" err="1" smtClean="0">
                          <a:latin typeface="Times New Roman" pitchFamily="18" charset="0"/>
                        </a:rPr>
                        <a:t>military</a:t>
                      </a:r>
                      <a:endParaRPr lang="de-DE" sz="1800" kern="1200" baseline="0" dirty="0" smtClean="0">
                        <a:latin typeface="Times New Roman" pitchFamily="18" charset="0"/>
                      </a:endParaRPr>
                    </a:p>
                    <a:p>
                      <a:r>
                        <a:rPr lang="de-DE" sz="1800" kern="1200" baseline="0" dirty="0" err="1" smtClean="0">
                          <a:latin typeface="Times New Roman" pitchFamily="18" charset="0"/>
                        </a:rPr>
                        <a:t>security</a:t>
                      </a:r>
                      <a:r>
                        <a:rPr lang="de-DE" sz="1800" kern="1200" baseline="0" dirty="0" smtClean="0">
                          <a:latin typeface="Times New Roman" pitchFamily="18" charset="0"/>
                        </a:rPr>
                        <a:t> </a:t>
                      </a:r>
                      <a:r>
                        <a:rPr lang="de-DE" sz="1800" kern="1200" baseline="0" dirty="0" err="1" smtClean="0">
                          <a:latin typeface="Times New Roman" pitchFamily="18" charset="0"/>
                        </a:rPr>
                        <a:t>peace</a:t>
                      </a:r>
                      <a:r>
                        <a:rPr lang="de-DE" sz="1800" kern="1200" baseline="0" dirty="0" smtClean="0">
                          <a:latin typeface="Times New Roman" pitchFamily="18" charset="0"/>
                        </a:rPr>
                        <a:t> </a:t>
                      </a:r>
                      <a:r>
                        <a:rPr lang="de-DE" sz="1800" kern="1200" baseline="0" dirty="0" err="1" smtClean="0">
                          <a:latin typeface="Times New Roman" pitchFamily="18" charset="0"/>
                        </a:rPr>
                        <a:t>told</a:t>
                      </a:r>
                      <a:r>
                        <a:rPr lang="de-DE" sz="1800" kern="1200" baseline="0" dirty="0" smtClean="0">
                          <a:latin typeface="Times New Roman" pitchFamily="18" charset="0"/>
                        </a:rPr>
                        <a:t> </a:t>
                      </a:r>
                      <a:r>
                        <a:rPr lang="de-DE" sz="1800" b="1" kern="1200" baseline="0" dirty="0" err="1" smtClean="0">
                          <a:latin typeface="Times New Roman" pitchFamily="18" charset="0"/>
                        </a:rPr>
                        <a:t>troops</a:t>
                      </a:r>
                      <a:r>
                        <a:rPr lang="de-DE" sz="1800" b="1" kern="1200" baseline="0" dirty="0" smtClean="0">
                          <a:latin typeface="Times New Roman" pitchFamily="18" charset="0"/>
                        </a:rPr>
                        <a:t> </a:t>
                      </a:r>
                      <a:r>
                        <a:rPr lang="de-DE" sz="1800" b="1" kern="1200" baseline="0" dirty="0" err="1" smtClean="0">
                          <a:latin typeface="Times New Roman" pitchFamily="18" charset="0"/>
                        </a:rPr>
                        <a:t>forces</a:t>
                      </a:r>
                      <a:r>
                        <a:rPr lang="de-DE" sz="1800" b="1" kern="1200" baseline="0" dirty="0" smtClean="0">
                          <a:latin typeface="Times New Roman" pitchFamily="18" charset="0"/>
                        </a:rPr>
                        <a:t> </a:t>
                      </a:r>
                      <a:r>
                        <a:rPr lang="de-DE" sz="1800" b="1" kern="1200" baseline="0" dirty="0" err="1" smtClean="0">
                          <a:latin typeface="Times New Roman" pitchFamily="18" charset="0"/>
                        </a:rPr>
                        <a:t>rebels</a:t>
                      </a:r>
                      <a:r>
                        <a:rPr lang="de-DE" sz="1800" b="1" kern="1200" baseline="0" dirty="0" smtClean="0">
                          <a:latin typeface="Times New Roman" pitchFamily="18" charset="0"/>
                        </a:rPr>
                        <a:t> </a:t>
                      </a:r>
                      <a:r>
                        <a:rPr lang="de-DE" sz="1800" kern="1200" baseline="0" dirty="0" err="1" smtClean="0">
                          <a:latin typeface="Times New Roman" pitchFamily="18" charset="0"/>
                        </a:rPr>
                        <a:t>people</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RUSSIA: </a:t>
                      </a:r>
                      <a:r>
                        <a:rPr lang="de-DE" sz="1800" kern="1200" baseline="0" dirty="0" err="1" smtClean="0">
                          <a:latin typeface="Times New Roman" pitchFamily="18" charset="0"/>
                        </a:rPr>
                        <a:t>Russia’s</a:t>
                      </a:r>
                      <a:endParaRPr lang="de-DE" sz="1800" kern="1200" baseline="0" dirty="0" smtClean="0">
                        <a:latin typeface="Times New Roman" pitchFamily="18" charset="0"/>
                      </a:endParaRPr>
                    </a:p>
                    <a:p>
                      <a:r>
                        <a:rPr lang="de-DE" sz="1800" kern="1200" baseline="0" dirty="0" smtClean="0">
                          <a:latin typeface="Times New Roman" pitchFamily="18" charset="0"/>
                        </a:rPr>
                        <a:t>Lebed </a:t>
                      </a:r>
                      <a:r>
                        <a:rPr lang="de-DE" sz="1800" kern="1200" baseline="0" dirty="0" err="1" smtClean="0">
                          <a:latin typeface="Times New Roman" pitchFamily="18" charset="0"/>
                        </a:rPr>
                        <a:t>meets</a:t>
                      </a:r>
                      <a:r>
                        <a:rPr lang="de-DE" sz="1800" kern="1200" baseline="0" dirty="0" smtClean="0">
                          <a:latin typeface="Times New Roman" pitchFamily="18" charset="0"/>
                        </a:rPr>
                        <a:t> rebel</a:t>
                      </a:r>
                    </a:p>
                    <a:p>
                      <a:r>
                        <a:rPr lang="de-DE" sz="1800" kern="1200" baseline="0" dirty="0" err="1" smtClean="0">
                          <a:latin typeface="Times New Roman" pitchFamily="18" charset="0"/>
                        </a:rPr>
                        <a:t>chief</a:t>
                      </a:r>
                      <a:r>
                        <a:rPr lang="de-DE" sz="1800" kern="1200" baseline="0" dirty="0" smtClean="0">
                          <a:latin typeface="Times New Roman" pitchFamily="18" charset="0"/>
                        </a:rPr>
                        <a:t> in </a:t>
                      </a:r>
                      <a:r>
                        <a:rPr lang="de-DE" sz="1800" kern="1200" baseline="0" dirty="0" err="1" smtClean="0">
                          <a:latin typeface="Times New Roman" pitchFamily="18" charset="0"/>
                        </a:rPr>
                        <a:t>Chechnya</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10</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1259</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00 000 </a:t>
                      </a:r>
                      <a:r>
                        <a:rPr lang="de-DE" sz="1800" kern="1200" baseline="0" dirty="0" err="1" smtClean="0">
                          <a:latin typeface="Times New Roman" pitchFamily="18" charset="0"/>
                        </a:rPr>
                        <a:t>tonnes</a:t>
                      </a:r>
                      <a:r>
                        <a:rPr lang="de-DE" sz="1800" kern="1200" baseline="0" dirty="0" smtClean="0">
                          <a:latin typeface="Times New Roman" pitchFamily="18" charset="0"/>
                        </a:rPr>
                        <a:t> </a:t>
                      </a:r>
                      <a:r>
                        <a:rPr lang="de-DE" sz="1800" kern="1200" baseline="0" dirty="0" err="1" smtClean="0">
                          <a:latin typeface="Times New Roman" pitchFamily="18" charset="0"/>
                        </a:rPr>
                        <a:t>traders</a:t>
                      </a:r>
                      <a:endParaRPr lang="de-DE" sz="1800" kern="1200" baseline="0" dirty="0" smtClean="0">
                        <a:latin typeface="Times New Roman" pitchFamily="18" charset="0"/>
                      </a:endParaRPr>
                    </a:p>
                    <a:p>
                      <a:r>
                        <a:rPr lang="de-DE" sz="1800" kern="1200" baseline="0" dirty="0" err="1" smtClean="0">
                          <a:latin typeface="Times New Roman" pitchFamily="18" charset="0"/>
                        </a:rPr>
                        <a:t>futures</a:t>
                      </a:r>
                      <a:r>
                        <a:rPr lang="de-DE" sz="1800" kern="1200" baseline="0" dirty="0" smtClean="0">
                          <a:latin typeface="Times New Roman" pitchFamily="18" charset="0"/>
                        </a:rPr>
                        <a:t> </a:t>
                      </a:r>
                      <a:r>
                        <a:rPr lang="de-DE" sz="1800" kern="1200" baseline="0" dirty="0" err="1" smtClean="0">
                          <a:latin typeface="Times New Roman" pitchFamily="18" charset="0"/>
                        </a:rPr>
                        <a:t>wheat</a:t>
                      </a:r>
                      <a:r>
                        <a:rPr lang="de-DE" sz="1800" kern="1200" baseline="0" dirty="0" smtClean="0">
                          <a:latin typeface="Times New Roman" pitchFamily="18" charset="0"/>
                        </a:rPr>
                        <a:t> </a:t>
                      </a:r>
                      <a:r>
                        <a:rPr lang="de-DE" sz="1800" kern="1200" baseline="0" dirty="0" err="1" smtClean="0">
                          <a:latin typeface="Times New Roman" pitchFamily="18" charset="0"/>
                        </a:rPr>
                        <a:t>prices</a:t>
                      </a:r>
                      <a:endParaRPr lang="de-DE" sz="1800" kern="1200" baseline="0" dirty="0" smtClean="0">
                        <a:latin typeface="Times New Roman" pitchFamily="18" charset="0"/>
                      </a:endParaRPr>
                    </a:p>
                    <a:p>
                      <a:r>
                        <a:rPr lang="de-DE" sz="1800" b="1" kern="1200" baseline="0" dirty="0" err="1" smtClean="0">
                          <a:latin typeface="Times New Roman" pitchFamily="18" charset="0"/>
                        </a:rPr>
                        <a:t>cents</a:t>
                      </a:r>
                      <a:r>
                        <a:rPr lang="de-DE" sz="1800" b="1" kern="1200" baseline="0" dirty="0" smtClean="0">
                          <a:latin typeface="Times New Roman" pitchFamily="18" charset="0"/>
                        </a:rPr>
                        <a:t> </a:t>
                      </a:r>
                      <a:r>
                        <a:rPr lang="de-DE" sz="1800" b="1" kern="1200" baseline="0" dirty="0" err="1" smtClean="0">
                          <a:latin typeface="Times New Roman" pitchFamily="18" charset="0"/>
                        </a:rPr>
                        <a:t>september</a:t>
                      </a:r>
                      <a:r>
                        <a:rPr lang="de-DE" sz="1800" b="1" kern="1200" baseline="0" dirty="0" smtClean="0">
                          <a:latin typeface="Times New Roman" pitchFamily="18" charset="0"/>
                        </a:rPr>
                        <a:t> </a:t>
                      </a:r>
                      <a:r>
                        <a:rPr lang="de-DE" sz="1800" kern="1200" baseline="0" dirty="0" smtClean="0">
                          <a:latin typeface="Times New Roman" pitchFamily="18" charset="0"/>
                        </a:rPr>
                        <a:t>tonne</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b="1" kern="1200" baseline="0" dirty="0" err="1" smtClean="0">
                          <a:latin typeface="Times New Roman" pitchFamily="18" charset="0"/>
                        </a:rPr>
                        <a:t>delivery</a:t>
                      </a:r>
                      <a:r>
                        <a:rPr lang="de-DE" sz="1800" kern="1200" baseline="0" dirty="0" smtClean="0">
                          <a:latin typeface="Times New Roman" pitchFamily="18" charset="0"/>
                        </a:rPr>
                        <a:t> </a:t>
                      </a:r>
                      <a:r>
                        <a:rPr lang="de-DE" sz="1800" kern="1200" baseline="0" dirty="0" err="1" smtClean="0">
                          <a:latin typeface="Times New Roman" pitchFamily="18" charset="0"/>
                        </a:rPr>
                        <a:t>traders</a:t>
                      </a:r>
                      <a:r>
                        <a:rPr lang="de-DE" sz="1800" kern="1200" baseline="0" dirty="0" smtClean="0">
                          <a:latin typeface="Times New Roman" pitchFamily="18" charset="0"/>
                        </a:rPr>
                        <a:t> </a:t>
                      </a:r>
                      <a:r>
                        <a:rPr lang="de-DE" sz="1800" kern="1200" baseline="0" dirty="0" err="1" smtClean="0">
                          <a:latin typeface="Times New Roman" pitchFamily="18" charset="0"/>
                        </a:rPr>
                        <a:t>futures</a:t>
                      </a:r>
                      <a:endParaRPr lang="de-DE" sz="1800" kern="1200" baseline="0" dirty="0" smtClean="0">
                        <a:latin typeface="Times New Roman" pitchFamily="18" charset="0"/>
                      </a:endParaRPr>
                    </a:p>
                    <a:p>
                      <a:r>
                        <a:rPr lang="de-DE" sz="1800" kern="1200" baseline="0" dirty="0" smtClean="0">
                          <a:latin typeface="Times New Roman" pitchFamily="18" charset="0"/>
                        </a:rPr>
                        <a:t>tonne </a:t>
                      </a:r>
                      <a:r>
                        <a:rPr lang="de-DE" sz="1800" kern="1200" baseline="0" dirty="0" err="1" smtClean="0">
                          <a:latin typeface="Times New Roman" pitchFamily="18" charset="0"/>
                        </a:rPr>
                        <a:t>tonnes</a:t>
                      </a:r>
                      <a:r>
                        <a:rPr lang="de-DE" sz="1800" kern="1200" baseline="0" dirty="0" smtClean="0">
                          <a:latin typeface="Times New Roman" pitchFamily="18" charset="0"/>
                        </a:rPr>
                        <a:t> </a:t>
                      </a:r>
                      <a:r>
                        <a:rPr lang="de-DE" sz="1800" b="1" kern="1200" baseline="0" dirty="0" err="1" smtClean="0">
                          <a:latin typeface="Times New Roman" pitchFamily="18" charset="0"/>
                        </a:rPr>
                        <a:t>desk</a:t>
                      </a:r>
                      <a:r>
                        <a:rPr lang="de-DE" sz="1800" b="1" kern="1200" baseline="0" dirty="0" smtClean="0">
                          <a:latin typeface="Times New Roman" pitchFamily="18" charset="0"/>
                        </a:rPr>
                        <a:t> </a:t>
                      </a:r>
                      <a:r>
                        <a:rPr lang="de-DE" sz="1800" kern="1200" baseline="0" dirty="0" err="1" smtClean="0">
                          <a:latin typeface="Times New Roman" pitchFamily="18" charset="0"/>
                        </a:rPr>
                        <a:t>wheat</a:t>
                      </a:r>
                      <a:r>
                        <a:rPr lang="de-DE" sz="1800" kern="1200" baseline="0" dirty="0" smtClean="0">
                          <a:latin typeface="Times New Roman" pitchFamily="18" charset="0"/>
                        </a:rPr>
                        <a:t> </a:t>
                      </a:r>
                      <a:r>
                        <a:rPr lang="de-DE" sz="1800" kern="1200" baseline="0" dirty="0" err="1" smtClean="0">
                          <a:latin typeface="Times New Roman" pitchFamily="18" charset="0"/>
                        </a:rPr>
                        <a:t>prices</a:t>
                      </a:r>
                      <a:r>
                        <a:rPr lang="de-DE" sz="1800" kern="1200" baseline="0" dirty="0" smtClean="0">
                          <a:latin typeface="Times New Roman" pitchFamily="18" charset="0"/>
                        </a:rPr>
                        <a:t> 000 00</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USA: Export Business</a:t>
                      </a:r>
                    </a:p>
                    <a:p>
                      <a:r>
                        <a:rPr lang="de-DE" sz="1800" kern="1200" baseline="0" dirty="0" smtClean="0">
                          <a:latin typeface="Times New Roman" pitchFamily="18" charset="0"/>
                        </a:rPr>
                        <a:t>- </a:t>
                      </a:r>
                      <a:r>
                        <a:rPr lang="de-DE" sz="1800" kern="1200" baseline="0" dirty="0" err="1" smtClean="0">
                          <a:latin typeface="Times New Roman" pitchFamily="18" charset="0"/>
                        </a:rPr>
                        <a:t>Grain</a:t>
                      </a:r>
                      <a:r>
                        <a:rPr lang="de-DE" sz="1800" kern="1200" baseline="0" dirty="0" smtClean="0">
                          <a:latin typeface="Times New Roman" pitchFamily="18" charset="0"/>
                        </a:rPr>
                        <a:t>/</a:t>
                      </a:r>
                      <a:r>
                        <a:rPr lang="de-DE" sz="1800" kern="1200" baseline="0" dirty="0" err="1" smtClean="0">
                          <a:latin typeface="Times New Roman" pitchFamily="18" charset="0"/>
                        </a:rPr>
                        <a:t>oilseeds</a:t>
                      </a:r>
                      <a:r>
                        <a:rPr lang="de-DE" sz="1800" kern="1200" baseline="0" dirty="0" smtClean="0">
                          <a:latin typeface="Times New Roman" pitchFamily="18" charset="0"/>
                        </a:rPr>
                        <a:t> </a:t>
                      </a:r>
                      <a:r>
                        <a:rPr lang="de-DE" sz="1800" kern="1200" baseline="0" dirty="0" err="1" smtClean="0">
                          <a:latin typeface="Times New Roman" pitchFamily="18" charset="0"/>
                        </a:rPr>
                        <a:t>complex</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r>
            </a:tbl>
          </a:graphicData>
        </a:graphic>
      </p:graphicFrame>
      <p:sp>
        <p:nvSpPr>
          <p:cNvPr id="8" name="Rectangle 7"/>
          <p:cNvSpPr/>
          <p:nvPr/>
        </p:nvSpPr>
        <p:spPr>
          <a:xfrm>
            <a:off x="214282" y="5750004"/>
            <a:ext cx="8929718" cy="1107996"/>
          </a:xfrm>
          <a:prstGeom prst="rect">
            <a:avLst/>
          </a:prstGeom>
        </p:spPr>
        <p:txBody>
          <a:bodyPr wrap="square">
            <a:spAutoFit/>
          </a:bodyPr>
          <a:lstStyle/>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三种方法：选择质心向量中的突出词项，使用</a:t>
            </a:r>
            <a:r>
              <a:rPr lang="en-US" altLang="zh-CN" sz="2200" dirty="0" smtClean="0">
                <a:solidFill>
                  <a:schemeClr val="tx1"/>
                </a:solidFill>
                <a:latin typeface="Times New Roman" pitchFamily="18" charset="0"/>
                <a:ea typeface="黑体" pitchFamily="49" charset="-122"/>
              </a:rPr>
              <a:t>MI</a:t>
            </a:r>
            <a:r>
              <a:rPr lang="zh-CN" altLang="en-US" sz="2200" dirty="0" smtClean="0">
                <a:solidFill>
                  <a:schemeClr val="tx1"/>
                </a:solidFill>
                <a:latin typeface="Times New Roman" pitchFamily="18" charset="0"/>
                <a:ea typeface="黑体" pitchFamily="49" charset="-122"/>
              </a:rPr>
              <a:t>的差别式标签，使用离质心最近的文档的标题</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三种方法的结果都不错</a:t>
            </a:r>
            <a:endParaRPr lang="en-US" sz="2200"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矩阵</a:t>
            </a:r>
            <a:r>
              <a:rPr lang="en-US" altLang="zh-CN"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分解</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隐性语义索引</a:t>
            </a:r>
            <a:r>
              <a:rPr lang="en-US" altLang="zh-CN" dirty="0" smtClean="0">
                <a:solidFill>
                  <a:schemeClr val="tx1"/>
                </a:solidFill>
                <a:latin typeface="Times New Roman" pitchFamily="18" charset="0"/>
                <a:ea typeface="黑体" pitchFamily="49" charset="-122"/>
              </a:rPr>
              <a:t>LSI(Latent Semantic Indexing)</a:t>
            </a: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LSI</a:t>
            </a:r>
            <a:r>
              <a:rPr lang="zh-CN" altLang="en-US" dirty="0" smtClean="0">
                <a:solidFill>
                  <a:schemeClr val="tx1"/>
                </a:solidFill>
                <a:latin typeface="Times New Roman" pitchFamily="18" charset="0"/>
                <a:ea typeface="黑体" pitchFamily="49" charset="-122"/>
              </a:rPr>
              <a:t>在</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中的应用</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12</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上一讲回顾</a:t>
            </a:r>
            <a:endParaRPr lang="en-US" altLang="zh-CN"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隐性语义索引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空间降维处理</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chemeClr val="accent1">
                    <a:lumMod val="40000"/>
                    <a:lumOff val="60000"/>
                  </a:schemeClr>
                </a:solidFill>
                <a:latin typeface="Times New Roman" pitchFamily="18" charset="0"/>
                <a:ea typeface="黑体" pitchFamily="49" charset="-122"/>
              </a:rPr>
              <a:t>LSI </a:t>
            </a:r>
            <a:r>
              <a:rPr lang="zh-CN" altLang="en-US" sz="3000" dirty="0" smtClean="0">
                <a:solidFill>
                  <a:schemeClr val="accent1">
                    <a:lumMod val="40000"/>
                    <a:lumOff val="60000"/>
                  </a:schemeClr>
                </a:solidFill>
                <a:latin typeface="Times New Roman" pitchFamily="18" charset="0"/>
                <a:ea typeface="黑体" pitchFamily="49" charset="-122"/>
              </a:rPr>
              <a:t>在</a:t>
            </a:r>
            <a:r>
              <a:rPr lang="en-US" altLang="zh-CN" sz="3000" dirty="0" smtClean="0">
                <a:solidFill>
                  <a:schemeClr val="accent1">
                    <a:lumMod val="40000"/>
                    <a:lumOff val="60000"/>
                  </a:schemeClr>
                </a:solidFill>
                <a:latin typeface="Times New Roman" pitchFamily="18" charset="0"/>
                <a:ea typeface="黑体" pitchFamily="49" charset="-122"/>
              </a:rPr>
              <a:t>IR</a:t>
            </a:r>
            <a:r>
              <a:rPr lang="zh-CN" altLang="en-US" sz="3000" dirty="0" smtClean="0">
                <a:solidFill>
                  <a:schemeClr val="accent1">
                    <a:lumMod val="40000"/>
                    <a:lumOff val="60000"/>
                  </a:schemeClr>
                </a:solidFill>
                <a:latin typeface="Times New Roman" pitchFamily="18" charset="0"/>
                <a:ea typeface="黑体" pitchFamily="49" charset="-122"/>
              </a:rPr>
              <a:t>中的应用</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回顾一下词项</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文档矩阵</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5286388"/>
            <a:ext cx="8501122" cy="1428760"/>
          </a:xfrm>
          <a:prstGeom prst="rect">
            <a:avLst/>
          </a:prstGeom>
          <a:noFill/>
          <a:ln w="9525">
            <a:noFill/>
            <a:round/>
            <a:headEnd/>
            <a:tailEnd/>
          </a:ln>
        </p:spPr>
        <p:txBody>
          <a:bodyPr/>
          <a:lstStyle/>
          <a:p>
            <a:pPr>
              <a:spcBef>
                <a:spcPts val="700"/>
              </a:spcBef>
            </a:pPr>
            <a:r>
              <a:rPr lang="zh-CN" altLang="en-US" sz="2200" dirty="0" smtClean="0">
                <a:solidFill>
                  <a:schemeClr val="tx1"/>
                </a:solidFill>
                <a:latin typeface="Times New Roman" pitchFamily="18" charset="0"/>
                <a:ea typeface="黑体" pitchFamily="49" charset="-122"/>
              </a:rPr>
              <a:t>该矩阵是计算文档和查询相似度的基础，接下来我们要介绍，能否通过对该矩阵进行转换来获得文档和查询之间的一个更好的相似度计算方法？</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graphicFrame>
        <p:nvGraphicFramePr>
          <p:cNvPr id="7" name="Table 6"/>
          <p:cNvGraphicFramePr>
            <a:graphicFrameLocks noGrp="1"/>
          </p:cNvGraphicFramePr>
          <p:nvPr/>
        </p:nvGraphicFramePr>
        <p:xfrm>
          <a:off x="214282" y="1577352"/>
          <a:ext cx="8643999" cy="3566160"/>
        </p:xfrm>
        <a:graphic>
          <a:graphicData uri="http://schemas.openxmlformats.org/drawingml/2006/table">
            <a:tbl>
              <a:tblPr firstRow="1" bandRow="1">
                <a:tableStyleId>{C083E6E3-FA7D-4D7B-A595-EF9225AFEA82}</a:tableStyleId>
              </a:tblPr>
              <a:tblGrid>
                <a:gridCol w="1071570"/>
                <a:gridCol w="1398144"/>
                <a:gridCol w="1234857"/>
                <a:gridCol w="1234857"/>
                <a:gridCol w="1234857"/>
                <a:gridCol w="1255267"/>
                <a:gridCol w="1214447"/>
              </a:tblGrid>
              <a:tr h="635478">
                <a:tc>
                  <a:txBody>
                    <a:bodyPr/>
                    <a:lstStyle/>
                    <a:p>
                      <a:endParaRPr lang="de-DE" b="0" dirty="0">
                        <a:solidFill>
                          <a:schemeClr val="tx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latin typeface="Times New Roman" pitchFamily="18" charset="0"/>
                        </a:rPr>
                        <a:t>Anthony </a:t>
                      </a:r>
                      <a:r>
                        <a:rPr lang="de-DE" sz="1800" b="0" kern="1200" baseline="0" dirty="0" err="1" smtClean="0">
                          <a:latin typeface="Times New Roman" pitchFamily="18" charset="0"/>
                        </a:rPr>
                        <a:t>and</a:t>
                      </a:r>
                      <a:r>
                        <a:rPr lang="de-DE" sz="1800" b="0" kern="1200" baseline="0" dirty="0" smtClean="0">
                          <a:latin typeface="Times New Roman" pitchFamily="18" charset="0"/>
                        </a:rPr>
                        <a:t>  Cleopatra</a:t>
                      </a:r>
                      <a:endParaRPr lang="de-DE" sz="1800" b="0" kern="1200" baseline="0" dirty="0" smtClean="0">
                        <a:solidFill>
                          <a:schemeClr val="tx1"/>
                        </a:solidFill>
                        <a:latin typeface="Times New Roman" pitchFamily="18" charset="0"/>
                        <a:ea typeface="+mn-ea"/>
                        <a:cs typeface="+mn-cs"/>
                      </a:endParaRPr>
                    </a:p>
                  </a:txBody>
                  <a:tcPr/>
                </a:tc>
                <a:tc>
                  <a:txBody>
                    <a:bodyPr/>
                    <a:lstStyle/>
                    <a:p>
                      <a:r>
                        <a:rPr lang="en-US" sz="1800" b="0" kern="1200" baseline="0" dirty="0" smtClean="0">
                          <a:latin typeface="Times New Roman" pitchFamily="18" charset="0"/>
                        </a:rPr>
                        <a:t>Julius </a:t>
                      </a:r>
                      <a:r>
                        <a:rPr lang="de-DE" sz="1800" b="0" kern="1200" baseline="0" dirty="0" smtClean="0">
                          <a:latin typeface="Times New Roman" pitchFamily="18" charset="0"/>
                        </a:rPr>
                        <a:t>Caesar</a:t>
                      </a:r>
                      <a:endParaRPr lang="de-DE" b="0" dirty="0">
                        <a:solidFill>
                          <a:schemeClr val="tx1"/>
                        </a:solidFill>
                        <a:latin typeface="Times New Roman" pitchFamily="18" charset="0"/>
                      </a:endParaRPr>
                    </a:p>
                  </a:txBody>
                  <a:tcPr/>
                </a:tc>
                <a:tc>
                  <a:txBody>
                    <a:bodyPr/>
                    <a:lstStyle/>
                    <a:p>
                      <a:r>
                        <a:rPr lang="en-US" sz="1800" b="0" kern="1200" baseline="0" dirty="0" smtClean="0">
                          <a:latin typeface="Times New Roman" pitchFamily="18" charset="0"/>
                        </a:rPr>
                        <a:t>The</a:t>
                      </a:r>
                    </a:p>
                    <a:p>
                      <a:r>
                        <a:rPr lang="de-DE" sz="1800" b="0" kern="1200" baseline="0" dirty="0" smtClean="0">
                          <a:latin typeface="Times New Roman" pitchFamily="18" charset="0"/>
                        </a:rPr>
                        <a:t>Tempest</a:t>
                      </a:r>
                      <a:endParaRPr lang="de-DE" sz="1800" b="0" kern="1200" baseline="0" dirty="0" smtClean="0">
                        <a:solidFill>
                          <a:schemeClr val="tx1"/>
                        </a:solidFill>
                        <a:latin typeface="Times New Roman" pitchFamily="18" charset="0"/>
                        <a:ea typeface="+mn-ea"/>
                        <a:cs typeface="+mn-cs"/>
                      </a:endParaRPr>
                    </a:p>
                  </a:txBody>
                  <a:tcPr/>
                </a:tc>
                <a:tc>
                  <a:txBody>
                    <a:bodyPr/>
                    <a:lstStyle/>
                    <a:p>
                      <a:r>
                        <a:rPr lang="en-US" sz="1800" b="0" kern="1200" baseline="0" dirty="0" smtClean="0">
                          <a:latin typeface="Times New Roman" pitchFamily="18" charset="0"/>
                        </a:rPr>
                        <a:t>Hamlet </a:t>
                      </a:r>
                      <a:endParaRPr lang="de-DE" b="0" dirty="0">
                        <a:solidFill>
                          <a:schemeClr val="tx1"/>
                        </a:solidFill>
                        <a:latin typeface="Times New Roman" pitchFamily="18" charset="0"/>
                      </a:endParaRPr>
                    </a:p>
                  </a:txBody>
                  <a:tcPr/>
                </a:tc>
                <a:tc>
                  <a:txBody>
                    <a:bodyPr/>
                    <a:lstStyle/>
                    <a:p>
                      <a:r>
                        <a:rPr lang="en-US" sz="1800" b="0" kern="1200" baseline="0" dirty="0" smtClean="0">
                          <a:latin typeface="Times New Roman" pitchFamily="18" charset="0"/>
                        </a:rPr>
                        <a:t>Othello</a:t>
                      </a:r>
                      <a:endParaRPr lang="de-DE" b="0" dirty="0">
                        <a:solidFill>
                          <a:schemeClr val="tx1"/>
                        </a:solidFill>
                        <a:latin typeface="Times New Roman" pitchFamily="18" charset="0"/>
                      </a:endParaRPr>
                    </a:p>
                  </a:txBody>
                  <a:tcPr/>
                </a:tc>
                <a:tc>
                  <a:txBody>
                    <a:bodyPr/>
                    <a:lstStyle/>
                    <a:p>
                      <a:r>
                        <a:rPr lang="en-US" sz="1800" b="0" kern="1200" baseline="0" dirty="0" smtClean="0">
                          <a:latin typeface="Times New Roman" pitchFamily="18" charset="0"/>
                        </a:rPr>
                        <a:t>Macbeth</a:t>
                      </a:r>
                      <a:endParaRPr lang="de-DE" b="0" dirty="0">
                        <a:solidFill>
                          <a:schemeClr val="tx1"/>
                        </a:solidFill>
                        <a:latin typeface="Times New Roman" pitchFamily="18" charset="0"/>
                      </a:endParaRPr>
                    </a:p>
                  </a:txBody>
                  <a:tcPr/>
                </a:tc>
              </a:tr>
              <a:tr h="344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smtClean="0">
                          <a:latin typeface="Times New Roman" pitchFamily="18" charset="0"/>
                        </a:rPr>
                        <a:t>anthony</a:t>
                      </a:r>
                      <a:endParaRPr lang="de-DE" sz="1800" b="0" kern="1200" baseline="0" dirty="0" smtClean="0">
                        <a:solidFill>
                          <a:schemeClr val="tx1"/>
                        </a:solidFill>
                        <a:latin typeface="Times New Roman" pitchFamily="18" charset="0"/>
                        <a:ea typeface="+mn-ea"/>
                        <a:cs typeface="+mn-cs"/>
                      </a:endParaRPr>
                    </a:p>
                  </a:txBody>
                  <a:tcPr/>
                </a:tc>
                <a:tc>
                  <a:txBody>
                    <a:bodyPr/>
                    <a:lstStyle/>
                    <a:p>
                      <a:r>
                        <a:rPr lang="de-DE" sz="1800" kern="1200" baseline="0" dirty="0" smtClean="0">
                          <a:latin typeface="Times New Roman" pitchFamily="18" charset="0"/>
                        </a:rPr>
                        <a:t>5.25</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3.18</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0.35</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smtClean="0">
                          <a:latin typeface="Times New Roman" pitchFamily="18" charset="0"/>
                        </a:rPr>
                        <a:t>brutus</a:t>
                      </a:r>
                      <a:endParaRPr lang="de-DE" sz="1800" b="0" kern="1200" baseline="0" dirty="0" smtClean="0">
                        <a:solidFill>
                          <a:schemeClr val="tx1"/>
                        </a:solidFill>
                        <a:latin typeface="Times New Roman" pitchFamily="18" charset="0"/>
                        <a:ea typeface="+mn-ea"/>
                        <a:cs typeface="+mn-cs"/>
                      </a:endParaRPr>
                    </a:p>
                  </a:txBody>
                  <a:tcPr/>
                </a:tc>
                <a:tc>
                  <a:txBody>
                    <a:bodyPr/>
                    <a:lstStyle/>
                    <a:p>
                      <a:r>
                        <a:rPr lang="de-DE" sz="1800" kern="1200" baseline="0" dirty="0" smtClean="0">
                          <a:latin typeface="Times New Roman" pitchFamily="18" charset="0"/>
                        </a:rPr>
                        <a:t>1.21</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6.10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1.0</a:t>
                      </a:r>
                      <a:endParaRPr lang="de-DE" b="0" dirty="0" smtClean="0">
                        <a:solidFill>
                          <a:schemeClr val="tx1"/>
                        </a:solidFill>
                        <a:latin typeface="Times New Roman" pitchFamily="18" charset="0"/>
                      </a:endParaRPr>
                    </a:p>
                  </a:txBody>
                  <a:tcPr/>
                </a:tc>
                <a:tc>
                  <a:txBody>
                    <a:bodyPr/>
                    <a:lstStyle/>
                    <a:p>
                      <a:r>
                        <a:rPr lang="de-DE"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smtClean="0">
                          <a:latin typeface="Times New Roman" pitchFamily="18" charset="0"/>
                        </a:rPr>
                        <a:t>caesar</a:t>
                      </a:r>
                      <a:endParaRPr lang="de-DE" sz="1800" b="0" kern="1200" baseline="0" dirty="0" smtClean="0">
                        <a:solidFill>
                          <a:schemeClr val="tx1"/>
                        </a:solidFill>
                        <a:latin typeface="Times New Roman" pitchFamily="18" charset="0"/>
                        <a:ea typeface="+mn-ea"/>
                        <a:cs typeface="+mn-cs"/>
                      </a:endParaRPr>
                    </a:p>
                  </a:txBody>
                  <a:tcPr/>
                </a:tc>
                <a:tc>
                  <a:txBody>
                    <a:bodyPr/>
                    <a:lstStyle/>
                    <a:p>
                      <a:r>
                        <a:rPr lang="de-DE" sz="1800" kern="1200" baseline="0" dirty="0" smtClean="0">
                          <a:latin typeface="Times New Roman" pitchFamily="18" charset="0"/>
                        </a:rPr>
                        <a:t>8.59</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 2.54</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1.51</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0.25</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kern="1200" baseline="0" dirty="0" err="1" smtClean="0">
                          <a:latin typeface="Times New Roman" pitchFamily="18" charset="0"/>
                        </a:rPr>
                        <a:t>calpurnia</a:t>
                      </a:r>
                      <a:endParaRPr lang="it-IT" sz="1800" b="0" kern="1200" baseline="0" dirty="0" smtClean="0">
                        <a:solidFill>
                          <a:schemeClr val="tx1"/>
                        </a:solidFill>
                        <a:latin typeface="Times New Roman" pitchFamily="18" charset="0"/>
                        <a:ea typeface="+mn-ea"/>
                        <a:cs typeface="+mn-cs"/>
                      </a:endParaRPr>
                    </a:p>
                  </a:txBody>
                  <a:tcPr/>
                </a:tc>
                <a:tc>
                  <a:txBody>
                    <a:bodyPr/>
                    <a:lstStyle/>
                    <a:p>
                      <a:r>
                        <a:rPr lang="it-IT"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smtClean="0">
                          <a:latin typeface="Times New Roman" pitchFamily="18" charset="0"/>
                        </a:rPr>
                        <a:t>1.54</a:t>
                      </a:r>
                      <a:endParaRPr lang="de-DE" b="0" dirty="0">
                        <a:solidFill>
                          <a:schemeClr val="tx1"/>
                        </a:solidFill>
                        <a:latin typeface="Times New Roman" pitchFamily="18" charset="0"/>
                      </a:endParaRPr>
                    </a:p>
                  </a:txBody>
                  <a:tcPr/>
                </a:tc>
                <a:tc>
                  <a:txBody>
                    <a:bodyPr/>
                    <a:lstStyle/>
                    <a:p>
                      <a:r>
                        <a:rPr lang="it-IT"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it-IT" sz="1800" kern="1200" baseline="0" dirty="0" smtClean="0">
                          <a:latin typeface="Times New Roman" pitchFamily="18" charset="0"/>
                        </a:rPr>
                        <a:t>0.0</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smtClean="0">
                          <a:latin typeface="Times New Roman" pitchFamily="18" charset="0"/>
                        </a:rPr>
                        <a:t>cleopatra</a:t>
                      </a:r>
                      <a:endParaRPr lang="de-DE" sz="1800" b="0" kern="1200" baseline="0" dirty="0" smtClean="0">
                        <a:solidFill>
                          <a:schemeClr val="tx1"/>
                        </a:solidFill>
                        <a:latin typeface="Times New Roman" pitchFamily="18" charset="0"/>
                        <a:ea typeface="+mn-ea"/>
                        <a:cs typeface="+mn-cs"/>
                      </a:endParaRPr>
                    </a:p>
                  </a:txBody>
                  <a:tcPr/>
                </a:tc>
                <a:tc>
                  <a:txBody>
                    <a:bodyPr/>
                    <a:lstStyle/>
                    <a:p>
                      <a:r>
                        <a:rPr lang="de-DE" sz="1800" kern="1200" baseline="0" dirty="0" smtClean="0">
                          <a:latin typeface="Times New Roman" pitchFamily="18" charset="0"/>
                        </a:rPr>
                        <a:t>2.85</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 0.0</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kern="1200" baseline="0" dirty="0" smtClean="0">
                          <a:latin typeface="Times New Roman" pitchFamily="18" charset="0"/>
                        </a:rPr>
                        <a:t>mercy</a:t>
                      </a:r>
                      <a:endParaRPr lang="pl-PL" sz="1800" b="0" kern="1200" baseline="0" dirty="0" smtClean="0">
                        <a:solidFill>
                          <a:schemeClr val="tx1"/>
                        </a:solidFill>
                        <a:latin typeface="Times New Roman" pitchFamily="18" charset="0"/>
                        <a:ea typeface="+mn-ea"/>
                        <a:cs typeface="+mn-cs"/>
                      </a:endParaRPr>
                    </a:p>
                  </a:txBody>
                  <a:tcPr/>
                </a:tc>
                <a:tc>
                  <a:txBody>
                    <a:bodyPr/>
                    <a:lstStyle/>
                    <a:p>
                      <a:r>
                        <a:rPr lang="pl-PL" sz="1800" kern="1200" baseline="0" dirty="0" smtClean="0">
                          <a:latin typeface="Times New Roman" pitchFamily="18" charset="0"/>
                        </a:rPr>
                        <a:t>1.51</a:t>
                      </a:r>
                      <a:endParaRPr lang="de-DE" b="0" dirty="0">
                        <a:solidFill>
                          <a:schemeClr val="tx1"/>
                        </a:solidFill>
                        <a:latin typeface="Times New Roman" pitchFamily="18" charset="0"/>
                      </a:endParaRPr>
                    </a:p>
                  </a:txBody>
                  <a:tcPr/>
                </a:tc>
                <a:tc>
                  <a:txBody>
                    <a:bodyPr/>
                    <a:lstStyle/>
                    <a:p>
                      <a:r>
                        <a:rPr lang="pl-PL"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pl-PL" sz="1800" kern="1200" baseline="0" dirty="0" smtClean="0">
                          <a:latin typeface="Times New Roman" pitchFamily="18" charset="0"/>
                        </a:rPr>
                        <a:t>1.90</a:t>
                      </a:r>
                      <a:endParaRPr lang="de-DE" b="0" dirty="0">
                        <a:solidFill>
                          <a:schemeClr val="tx1"/>
                        </a:solidFill>
                        <a:latin typeface="Times New Roman" pitchFamily="18" charset="0"/>
                      </a:endParaRPr>
                    </a:p>
                  </a:txBody>
                  <a:tcPr/>
                </a:tc>
                <a:tc>
                  <a:txBody>
                    <a:bodyPr/>
                    <a:lstStyle/>
                    <a:p>
                      <a:r>
                        <a:rPr lang="pl-PL" sz="1800" kern="1200" baseline="0" dirty="0" smtClean="0">
                          <a:latin typeface="Times New Roman" pitchFamily="18" charset="0"/>
                        </a:rPr>
                        <a:t>0.12</a:t>
                      </a:r>
                      <a:endParaRPr lang="de-DE" b="0" dirty="0">
                        <a:solidFill>
                          <a:schemeClr val="tx1"/>
                        </a:solidFill>
                        <a:latin typeface="Times New Roman" pitchFamily="18" charset="0"/>
                      </a:endParaRPr>
                    </a:p>
                  </a:txBody>
                  <a:tcPr/>
                </a:tc>
                <a:tc>
                  <a:txBody>
                    <a:bodyPr/>
                    <a:lstStyle/>
                    <a:p>
                      <a:r>
                        <a:rPr lang="pl-PL" sz="1800" kern="1200" baseline="0" dirty="0" smtClean="0">
                          <a:latin typeface="Times New Roman" pitchFamily="18" charset="0"/>
                        </a:rPr>
                        <a:t>5.25</a:t>
                      </a:r>
                      <a:endParaRPr lang="de-DE" b="0" dirty="0">
                        <a:solidFill>
                          <a:schemeClr val="tx1"/>
                        </a:solidFill>
                        <a:latin typeface="Times New Roman" pitchFamily="18" charset="0"/>
                      </a:endParaRPr>
                    </a:p>
                  </a:txBody>
                  <a:tcPr/>
                </a:tc>
                <a:tc>
                  <a:txBody>
                    <a:bodyPr/>
                    <a:lstStyle/>
                    <a:p>
                      <a:r>
                        <a:rPr lang="pl-PL" sz="1800" kern="1200" baseline="0" dirty="0" smtClean="0">
                          <a:latin typeface="Times New Roman" pitchFamily="18" charset="0"/>
                        </a:rPr>
                        <a:t>0.88</a:t>
                      </a:r>
                      <a:endParaRPr lang="de-DE" b="0" dirty="0">
                        <a:solidFill>
                          <a:schemeClr val="tx1"/>
                        </a:solidFill>
                        <a:latin typeface="Times New Roman" pitchFamily="18" charset="0"/>
                      </a:endParaRPr>
                    </a:p>
                  </a:txBody>
                  <a:tcPr/>
                </a:tc>
              </a:tr>
              <a:tr h="35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err="1" smtClean="0">
                          <a:latin typeface="Times New Roman" pitchFamily="18" charset="0"/>
                        </a:rPr>
                        <a:t>worser</a:t>
                      </a:r>
                      <a:endParaRPr lang="de-DE" sz="1800" b="0" kern="1200" baseline="0" dirty="0" smtClean="0">
                        <a:solidFill>
                          <a:schemeClr val="tx1"/>
                        </a:solidFill>
                        <a:latin typeface="Times New Roman" pitchFamily="18" charset="0"/>
                        <a:ea typeface="+mn-ea"/>
                        <a:cs typeface="+mn-cs"/>
                      </a:endParaRPr>
                    </a:p>
                  </a:txBody>
                  <a:tcPr/>
                </a:tc>
                <a:tc>
                  <a:txBody>
                    <a:bodyPr/>
                    <a:lstStyle/>
                    <a:p>
                      <a:r>
                        <a:rPr lang="de-DE" sz="1800" kern="1200" baseline="0" dirty="0" smtClean="0">
                          <a:latin typeface="Times New Roman" pitchFamily="18" charset="0"/>
                        </a:rPr>
                        <a:t>1.37</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0.0</a:t>
                      </a:r>
                      <a:endParaRPr lang="de-DE" b="0" dirty="0">
                        <a:solidFill>
                          <a:schemeClr val="tx1"/>
                        </a:solidFill>
                        <a:latin typeface="Times New Roman" pitchFamily="18" charset="0"/>
                      </a:endParaRPr>
                    </a:p>
                  </a:txBody>
                  <a:tcPr/>
                </a:tc>
                <a:tc>
                  <a:txBody>
                    <a:bodyPr/>
                    <a:lstStyle/>
                    <a:p>
                      <a:r>
                        <a:rPr lang="de-DE" dirty="0" smtClean="0">
                          <a:latin typeface="Times New Roman" pitchFamily="18" charset="0"/>
                        </a:rPr>
                        <a:t>0.11</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4.15</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0.25</a:t>
                      </a:r>
                      <a:endParaRPr lang="de-DE" b="0" dirty="0">
                        <a:solidFill>
                          <a:schemeClr val="tx1"/>
                        </a:solidFill>
                        <a:latin typeface="Times New Roman" pitchFamily="18" charset="0"/>
                      </a:endParaRPr>
                    </a:p>
                  </a:txBody>
                  <a:tcPr/>
                </a:tc>
                <a:tc>
                  <a:txBody>
                    <a:bodyPr/>
                    <a:lstStyle/>
                    <a:p>
                      <a:r>
                        <a:rPr lang="de-DE" sz="1800" kern="1200" baseline="0" dirty="0" smtClean="0">
                          <a:latin typeface="Times New Roman" pitchFamily="18" charset="0"/>
                        </a:rPr>
                        <a:t>1.95</a:t>
                      </a:r>
                      <a:endParaRPr lang="de-DE" b="0" dirty="0">
                        <a:solidFill>
                          <a:schemeClr val="tx1"/>
                        </a:solidFill>
                        <a:latin typeface="Times New Roman" pitchFamily="18" charset="0"/>
                      </a:endParaRPr>
                    </a:p>
                  </a:txBody>
                  <a:tcPr/>
                </a:tc>
              </a:tr>
              <a:tr h="344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 . .</a:t>
                      </a:r>
                      <a:endParaRPr lang="de-DE" sz="1800" b="0" kern="1200" baseline="0" dirty="0" smtClean="0">
                        <a:solidFill>
                          <a:schemeClr val="tx1"/>
                        </a:solidFill>
                        <a:latin typeface="Times New Roman" pitchFamily="18" charset="0"/>
                        <a:ea typeface="+mn-ea"/>
                        <a:cs typeface="+mn-cs"/>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c>
                  <a:txBody>
                    <a:bodyPr/>
                    <a:lstStyle/>
                    <a:p>
                      <a:endParaRPr lang="de-DE" b="0" dirty="0">
                        <a:solidFill>
                          <a:schemeClr val="tx1"/>
                        </a:solidFill>
                        <a:latin typeface="Times New Roman" pitchFamily="18" charset="0"/>
                      </a:endParaRPr>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pPr lvl="1">
              <a:spcBef>
                <a:spcPts val="700"/>
              </a:spcBef>
              <a:buClr>
                <a:srgbClr val="336699"/>
              </a:buClr>
            </a:pPr>
            <a:endParaRPr lang="de-DE" sz="3600" dirty="0" smtClean="0">
              <a:solidFill>
                <a:schemeClr val="tx1"/>
              </a:solidFill>
              <a:latin typeface="Times New Roman" pitchFamily="18" charset="0"/>
              <a:ea typeface="黑体" pitchFamily="49" charset="-122"/>
            </a:endParaRPr>
          </a:p>
          <a:p>
            <a:r>
              <a:rPr lang="zh-CN" altLang="en-US" sz="3600" dirty="0" smtClean="0">
                <a:solidFill>
                  <a:schemeClr val="tx1"/>
                </a:solidFill>
                <a:latin typeface="Times New Roman" pitchFamily="18" charset="0"/>
                <a:ea typeface="黑体" pitchFamily="49" charset="-122"/>
              </a:rPr>
              <a:t>隐性语义索引</a:t>
            </a:r>
            <a:r>
              <a:rPr lang="en-US" altLang="zh-CN" sz="3600" dirty="0" smtClean="0">
                <a:solidFill>
                  <a:schemeClr val="tx1"/>
                </a:solidFill>
                <a:latin typeface="Times New Roman" pitchFamily="18" charset="0"/>
                <a:ea typeface="黑体" pitchFamily="49" charset="-122"/>
              </a:rPr>
              <a:t>LSI</a:t>
            </a:r>
            <a:r>
              <a:rPr lang="zh-CN" altLang="en-US" sz="3600" dirty="0" smtClean="0">
                <a:solidFill>
                  <a:schemeClr val="tx1"/>
                </a:solidFill>
                <a:latin typeface="Times New Roman" pitchFamily="18" charset="0"/>
                <a:ea typeface="黑体" pitchFamily="49" charset="-122"/>
              </a:rPr>
              <a:t>简介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我们将词项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文档矩阵转换成多个矩阵的乘积</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这里我们使用的是一个特定的分解方法： 奇异值分解</a:t>
            </a:r>
            <a:r>
              <a:rPr lang="en-US" altLang="zh-CN" dirty="0" smtClean="0">
                <a:solidFill>
                  <a:schemeClr val="tx1"/>
                </a:solidFill>
                <a:latin typeface="Times New Roman" pitchFamily="18" charset="0"/>
                <a:ea typeface="黑体" pitchFamily="49" charset="-122"/>
              </a:rPr>
              <a:t>(</a:t>
            </a:r>
            <a:r>
              <a:rPr lang="en-US" dirty="0" smtClean="0">
                <a:solidFill>
                  <a:srgbClr val="0070C0"/>
                </a:solidFill>
                <a:latin typeface="Times New Roman" pitchFamily="18" charset="0"/>
                <a:ea typeface="黑体" pitchFamily="49" charset="-122"/>
              </a:rPr>
              <a:t>singular value </a:t>
            </a:r>
            <a:r>
              <a:rPr lang="de-DE" dirty="0" smtClean="0">
                <a:solidFill>
                  <a:srgbClr val="0070C0"/>
                </a:solidFill>
                <a:latin typeface="Times New Roman" pitchFamily="18" charset="0"/>
                <a:ea typeface="黑体" pitchFamily="49" charset="-122"/>
              </a:rPr>
              <a:t>decomposition</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，简称</a:t>
            </a:r>
            <a:r>
              <a:rPr lang="de-DE" dirty="0" smtClean="0">
                <a:solidFill>
                  <a:schemeClr val="tx1"/>
                </a:solidFill>
                <a:latin typeface="Times New Roman" pitchFamily="18" charset="0"/>
                <a:ea typeface="黑体" pitchFamily="49" charset="-122"/>
              </a:rPr>
              <a:t>SVD)</a:t>
            </a:r>
          </a:p>
          <a:p>
            <a:pPr lvl="1">
              <a:buClr>
                <a:srgbClr val="336699"/>
              </a:buClr>
              <a:buFont typeface="Wingdings" pitchFamily="2" charset="2"/>
              <a:buChar char="§"/>
            </a:pPr>
            <a:r>
              <a:rPr lang="de-DE" dirty="0" smtClean="0">
                <a:solidFill>
                  <a:schemeClr val="tx1"/>
                </a:solidFill>
                <a:latin typeface="Times New Roman" pitchFamily="18" charset="0"/>
                <a:ea typeface="黑体" pitchFamily="49" charset="-122"/>
              </a:rPr>
              <a:t>SVD: </a:t>
            </a:r>
            <a:r>
              <a:rPr lang="de-DE" i="1" dirty="0" smtClean="0">
                <a:solidFill>
                  <a:schemeClr val="tx1"/>
                </a:solidFill>
                <a:latin typeface="Times New Roman" pitchFamily="18" charset="0"/>
                <a:ea typeface="黑体" pitchFamily="49" charset="-122"/>
              </a:rPr>
              <a:t>C</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U</a:t>
            </a:r>
            <a:r>
              <a:rPr lang="el-GR" dirty="0" smtClean="0">
                <a:solidFill>
                  <a:schemeClr val="tx1"/>
                </a:solidFill>
                <a:latin typeface="Times New Roman" pitchFamily="18" charset="0"/>
                <a:ea typeface="黑体" pitchFamily="49" charset="-122"/>
                <a:cs typeface="Times New Roman" pitchFamily="18" charset="0"/>
              </a:rPr>
              <a:t>Σ</a:t>
            </a:r>
            <a:r>
              <a:rPr lang="de-DE" i="1" dirty="0" smtClean="0">
                <a:solidFill>
                  <a:schemeClr val="tx1"/>
                </a:solidFill>
                <a:latin typeface="Times New Roman" pitchFamily="18" charset="0"/>
                <a:ea typeface="黑体" pitchFamily="49" charset="-122"/>
              </a:rPr>
              <a:t>V</a:t>
            </a:r>
            <a:r>
              <a:rPr lang="de-DE" dirty="0" smtClean="0">
                <a:solidFill>
                  <a:schemeClr val="tx1"/>
                </a:solidFill>
                <a:latin typeface="Times New Roman" pitchFamily="18" charset="0"/>
                <a:ea typeface="黑体" pitchFamily="49" charset="-122"/>
              </a:rPr>
              <a:t> </a:t>
            </a:r>
            <a:r>
              <a:rPr lang="de-DE" i="1" baseline="30000" dirty="0" smtClean="0">
                <a:solidFill>
                  <a:schemeClr val="tx1"/>
                </a:solidFill>
                <a:latin typeface="Times New Roman" pitchFamily="18" charset="0"/>
                <a:ea typeface="黑体" pitchFamily="49" charset="-122"/>
              </a:rPr>
              <a:t>T</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其中</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C</a:t>
            </a: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利用</a:t>
            </a:r>
            <a:r>
              <a:rPr lang="en-US" altLang="zh-CN"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分解的结果我们来构造一个新的、改进的词项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C</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通过</a:t>
            </a:r>
            <a:r>
              <a:rPr lang="en-US" i="1" dirty="0" smtClean="0">
                <a:solidFill>
                  <a:schemeClr val="tx1"/>
                </a:solidFill>
                <a:latin typeface="Times New Roman" pitchFamily="18" charset="0"/>
                <a:ea typeface="黑体" pitchFamily="49" charset="-122"/>
              </a:rPr>
              <a:t>C</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我们可以得到一个更好的相似度计算方法</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相对于</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而言</a:t>
            </a:r>
            <a:r>
              <a:rPr lang="en-US"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为了这种目的使用</a:t>
            </a:r>
            <a:r>
              <a:rPr lang="en-US"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被称为隐性语义索引</a:t>
            </a:r>
            <a:r>
              <a:rPr lang="en-US" altLang="zh-CN" dirty="0" smtClean="0">
                <a:solidFill>
                  <a:schemeClr val="tx1"/>
                </a:solidFill>
                <a:latin typeface="Times New Roman" pitchFamily="18" charset="0"/>
                <a:ea typeface="黑体" pitchFamily="49" charset="-122"/>
              </a:rPr>
              <a:t>(</a:t>
            </a:r>
            <a:r>
              <a:rPr lang="en-US" dirty="0" smtClean="0">
                <a:solidFill>
                  <a:srgbClr val="0070C0"/>
                </a:solidFill>
                <a:latin typeface="Times New Roman" pitchFamily="18" charset="0"/>
                <a:ea typeface="黑体" pitchFamily="49" charset="-122"/>
              </a:rPr>
              <a:t> latent semantic indexing)</a:t>
            </a:r>
            <a:r>
              <a:rPr lang="zh-CN" altLang="en-US" dirty="0" smtClean="0">
                <a:solidFill>
                  <a:srgbClr val="0070C0"/>
                </a:solidFill>
                <a:latin typeface="Times New Roman" pitchFamily="18" charset="0"/>
                <a:ea typeface="黑体" pitchFamily="49" charset="-122"/>
              </a:rPr>
              <a:t>或者简称</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LSI</a:t>
            </a:r>
            <a:r>
              <a:rPr lang="zh-CN" altLang="en-US"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smtClean="0">
                <a:solidFill>
                  <a:schemeClr val="tx1"/>
                </a:solidFill>
                <a:latin typeface="Times New Roman" pitchFamily="18" charset="0"/>
                <a:ea typeface="黑体" pitchFamily="49" charset="-122"/>
              </a:rPr>
              <a:t>例子</a:t>
            </a:r>
            <a:r>
              <a:rPr lang="en-US" sz="3400" i="1" dirty="0" smtClean="0">
                <a:solidFill>
                  <a:schemeClr val="tx1"/>
                </a:solidFill>
                <a:latin typeface="Times New Roman" pitchFamily="18" charset="0"/>
                <a:ea typeface="黑体" pitchFamily="49" charset="-122"/>
              </a:rPr>
              <a:t>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矩阵</a:t>
            </a:r>
            <a:r>
              <a:rPr lang="en-US" sz="3400" i="1" dirty="0" smtClean="0">
                <a:solidFill>
                  <a:schemeClr val="tx1"/>
                </a:solidFill>
                <a:latin typeface="Times New Roman" pitchFamily="18" charset="0"/>
                <a:ea typeface="黑体" pitchFamily="49" charset="-122"/>
              </a:rPr>
              <a:t>C</a:t>
            </a:r>
            <a:endParaRPr lang="de-DE" sz="3400" i="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714752"/>
            <a:ext cx="8286808" cy="2428892"/>
          </a:xfrm>
          <a:prstGeom prst="rect">
            <a:avLst/>
          </a:prstGeom>
          <a:noFill/>
          <a:ln w="9525">
            <a:noFill/>
            <a:round/>
            <a:headEnd/>
            <a:tailEnd/>
          </a:ln>
        </p:spPr>
        <p:txBody>
          <a:bodyPr/>
          <a:lstStyle/>
          <a:p>
            <a:pPr>
              <a:spcBef>
                <a:spcPts val="700"/>
              </a:spcBef>
            </a:pPr>
            <a:r>
              <a:rPr lang="de-DE" dirty="0" smtClean="0">
                <a:solidFill>
                  <a:schemeClr val="tx1"/>
                </a:solidFill>
                <a:latin typeface="Times New Roman" pitchFamily="18" charset="0"/>
                <a:ea typeface="黑体" pitchFamily="49" charset="-122"/>
              </a:rPr>
              <a:t>                                                                                   </a:t>
            </a:r>
          </a:p>
          <a:p>
            <a:pPr>
              <a:spcBef>
                <a:spcPts val="700"/>
              </a:spcBef>
            </a:pPr>
            <a:endParaRPr lang="de-DE" dirty="0" smtClean="0">
              <a:solidFill>
                <a:schemeClr val="tx1"/>
              </a:solidFill>
              <a:latin typeface="Times New Roman" pitchFamily="18" charset="0"/>
              <a:ea typeface="黑体" pitchFamily="49" charset="-122"/>
            </a:endParaRPr>
          </a:p>
          <a:p>
            <a:pPr>
              <a:spcBef>
                <a:spcPts val="700"/>
              </a:spcBef>
            </a:pPr>
            <a:r>
              <a:rPr lang="zh-CN" altLang="en-US" dirty="0" smtClean="0">
                <a:solidFill>
                  <a:schemeClr val="tx1"/>
                </a:solidFill>
                <a:latin typeface="Times New Roman" pitchFamily="18" charset="0"/>
                <a:ea typeface="黑体" pitchFamily="49" charset="-122"/>
              </a:rPr>
              <a:t>上面给出了一个标准的词项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文档矩阵，为简单起见，这里使用了布尔矩阵。</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pic>
        <p:nvPicPr>
          <p:cNvPr id="8" name="Picture 7" descr="1806.png"/>
          <p:cNvPicPr>
            <a:picLocks noChangeAspect="1"/>
          </p:cNvPicPr>
          <p:nvPr/>
        </p:nvPicPr>
        <p:blipFill>
          <a:blip r:embed="rId3" cstate="print"/>
          <a:stretch>
            <a:fillRect/>
          </a:stretch>
        </p:blipFill>
        <p:spPr>
          <a:xfrm>
            <a:off x="785786" y="2071678"/>
            <a:ext cx="4289953" cy="22145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smtClean="0">
                <a:solidFill>
                  <a:schemeClr val="tx1"/>
                </a:solidFill>
                <a:latin typeface="Times New Roman" pitchFamily="18" charset="0"/>
                <a:ea typeface="黑体" pitchFamily="49" charset="-122"/>
              </a:rPr>
              <a:t>例子</a:t>
            </a:r>
            <a:r>
              <a:rPr lang="en-US" sz="3400" i="1" dirty="0" smtClean="0">
                <a:solidFill>
                  <a:schemeClr val="tx1"/>
                </a:solidFill>
                <a:latin typeface="Times New Roman" pitchFamily="18" charset="0"/>
                <a:ea typeface="黑体" pitchFamily="49" charset="-122"/>
              </a:rPr>
              <a:t> 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矩阵</a:t>
            </a:r>
            <a:r>
              <a:rPr lang="en-US" sz="3400" i="1" dirty="0" smtClean="0">
                <a:solidFill>
                  <a:schemeClr val="tx1"/>
                </a:solidFill>
                <a:latin typeface="Times New Roman" pitchFamily="18" charset="0"/>
                <a:ea typeface="黑体" pitchFamily="49" charset="-122"/>
              </a:rPr>
              <a:t>U</a:t>
            </a:r>
            <a:endParaRPr lang="de-DE" sz="3400" i="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2857496"/>
            <a:ext cx="8286808" cy="3286148"/>
          </a:xfrm>
          <a:prstGeom prst="rect">
            <a:avLst/>
          </a:prstGeom>
          <a:noFill/>
          <a:ln w="9525">
            <a:noFill/>
            <a:round/>
            <a:headEnd/>
            <a:tailEnd/>
          </a:ln>
        </p:spPr>
        <p:txBody>
          <a:bodyPr/>
          <a:lstStyle/>
          <a:p>
            <a:r>
              <a:rPr lang="de-DE"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cs typeface="Times New Roman" pitchFamily="18" charset="0"/>
              </a:rPr>
              <a:t>每个词项对应一行，每个</a:t>
            </a:r>
            <a:r>
              <a:rPr lang="en-US" altLang="zh-CN" i="1" dirty="0" smtClean="0">
                <a:solidFill>
                  <a:schemeClr val="tx1"/>
                </a:solidFill>
                <a:latin typeface="Times New Roman" pitchFamily="18" charset="0"/>
                <a:ea typeface="黑体" pitchFamily="49" charset="-122"/>
                <a:cs typeface="Times New Roman" pitchFamily="18" charset="0"/>
              </a:rPr>
              <a:t>min</a:t>
            </a:r>
            <a:r>
              <a:rPr lang="en-US" altLang="zh-CN" dirty="0" smtClean="0">
                <a:solidFill>
                  <a:schemeClr val="tx1"/>
                </a:solidFill>
                <a:latin typeface="Times New Roman" pitchFamily="18" charset="0"/>
                <a:ea typeface="黑体" pitchFamily="49" charset="-122"/>
                <a:cs typeface="Times New Roman" pitchFamily="18" charset="0"/>
              </a:rPr>
              <a:t>(</a:t>
            </a:r>
            <a:r>
              <a:rPr lang="en-US" altLang="zh-CN" i="1" dirty="0" smtClean="0">
                <a:solidFill>
                  <a:schemeClr val="tx1"/>
                </a:solidFill>
                <a:latin typeface="Times New Roman" pitchFamily="18" charset="0"/>
                <a:ea typeface="黑体" pitchFamily="49" charset="-122"/>
                <a:cs typeface="Times New Roman" pitchFamily="18" charset="0"/>
              </a:rPr>
              <a:t>M</a:t>
            </a:r>
            <a:r>
              <a:rPr lang="en-US" altLang="zh-CN" dirty="0" smtClean="0">
                <a:solidFill>
                  <a:schemeClr val="tx1"/>
                </a:solidFill>
                <a:latin typeface="Times New Roman" pitchFamily="18" charset="0"/>
                <a:ea typeface="黑体" pitchFamily="49" charset="-122"/>
                <a:cs typeface="Times New Roman" pitchFamily="18" charset="0"/>
              </a:rPr>
              <a:t>,</a:t>
            </a:r>
            <a:r>
              <a:rPr lang="en-US" altLang="zh-CN" i="1" dirty="0" smtClean="0">
                <a:solidFill>
                  <a:schemeClr val="tx1"/>
                </a:solidFill>
                <a:latin typeface="Times New Roman" pitchFamily="18" charset="0"/>
                <a:ea typeface="黑体" pitchFamily="49" charset="-122"/>
                <a:cs typeface="Times New Roman" pitchFamily="18" charset="0"/>
              </a:rPr>
              <a:t>N</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对应一列，其中</a:t>
            </a:r>
            <a:r>
              <a:rPr lang="en-US" i="1" dirty="0" smtClean="0">
                <a:solidFill>
                  <a:schemeClr val="tx1"/>
                </a:solidFill>
                <a:latin typeface="Times New Roman" pitchFamily="18" charset="0"/>
                <a:ea typeface="黑体" pitchFamily="49" charset="-122"/>
                <a:cs typeface="Times New Roman" pitchFamily="18" charset="0"/>
              </a:rPr>
              <a:t>M</a:t>
            </a:r>
            <a:r>
              <a:rPr lang="zh-CN" altLang="en-US" dirty="0" smtClean="0">
                <a:solidFill>
                  <a:schemeClr val="tx1"/>
                </a:solidFill>
                <a:latin typeface="Times New Roman" pitchFamily="18" charset="0"/>
                <a:ea typeface="黑体" pitchFamily="49" charset="-122"/>
                <a:cs typeface="Times New Roman" pitchFamily="18" charset="0"/>
              </a:rPr>
              <a:t>为词项的数目，</a:t>
            </a:r>
            <a:r>
              <a:rPr lang="en-US" altLang="zh-CN" i="1" dirty="0" smtClean="0">
                <a:solidFill>
                  <a:schemeClr val="tx1"/>
                </a:solidFill>
                <a:latin typeface="Times New Roman" pitchFamily="18" charset="0"/>
                <a:ea typeface="黑体" pitchFamily="49" charset="-122"/>
                <a:cs typeface="Times New Roman" pitchFamily="18" charset="0"/>
              </a:rPr>
              <a:t>N</a:t>
            </a:r>
            <a:r>
              <a:rPr lang="zh-CN" altLang="en-US" dirty="0" smtClean="0">
                <a:solidFill>
                  <a:schemeClr val="tx1"/>
                </a:solidFill>
                <a:latin typeface="Times New Roman" pitchFamily="18" charset="0"/>
                <a:ea typeface="黑体" pitchFamily="49" charset="-122"/>
                <a:cs typeface="Times New Roman" pitchFamily="18" charset="0"/>
              </a:rPr>
              <a:t>是文档的数目。</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这是个正交矩阵：</a:t>
            </a:r>
            <a:endParaRPr lang="en-US" dirty="0" smtClean="0">
              <a:solidFill>
                <a:schemeClr val="tx1"/>
              </a:solidFill>
              <a:latin typeface="Times New Roman" pitchFamily="18" charset="0"/>
              <a:ea typeface="黑体" pitchFamily="49" charset="-122"/>
              <a:cs typeface="Times New Roman" pitchFamily="18" charset="0"/>
            </a:endParaRPr>
          </a:p>
          <a:p>
            <a:pPr marL="514350" indent="-514350">
              <a:buAutoNum type="romanLcParenBoth"/>
            </a:pPr>
            <a:r>
              <a:rPr lang="zh-CN" altLang="en-US" dirty="0" smtClean="0">
                <a:solidFill>
                  <a:schemeClr val="tx1"/>
                </a:solidFill>
                <a:latin typeface="Times New Roman" pitchFamily="18" charset="0"/>
                <a:ea typeface="黑体" pitchFamily="49" charset="-122"/>
                <a:cs typeface="Times New Roman" pitchFamily="18" charset="0"/>
              </a:rPr>
              <a:t>列向量都是单位向量；</a:t>
            </a:r>
            <a:r>
              <a:rPr lang="en-US" dirty="0" smtClean="0">
                <a:solidFill>
                  <a:schemeClr val="tx1"/>
                </a:solidFill>
                <a:latin typeface="Times New Roman" pitchFamily="18" charset="0"/>
                <a:ea typeface="黑体" pitchFamily="49" charset="-122"/>
                <a:cs typeface="Times New Roman" pitchFamily="18" charset="0"/>
              </a:rPr>
              <a:t> </a:t>
            </a:r>
          </a:p>
          <a:p>
            <a:pPr marL="514350" indent="-514350">
              <a:buAutoNum type="romanLcParenBoth"/>
            </a:pPr>
            <a:r>
              <a:rPr lang="zh-CN" altLang="en-US" dirty="0" smtClean="0">
                <a:solidFill>
                  <a:schemeClr val="tx1"/>
                </a:solidFill>
                <a:latin typeface="Times New Roman" pitchFamily="18" charset="0"/>
                <a:ea typeface="黑体" pitchFamily="49" charset="-122"/>
                <a:cs typeface="Times New Roman" pitchFamily="18" charset="0"/>
              </a:rPr>
              <a:t>任意两个列向量之间都是互相正交的。可以想象这些列向量分别代表不同的“语义”维度，比如政治、体育、经济等主题。矩阵元素</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u</a:t>
            </a:r>
            <a:r>
              <a:rPr lang="en-US" i="1" baseline="-25000" dirty="0" err="1" smtClean="0">
                <a:solidFill>
                  <a:schemeClr val="tx1"/>
                </a:solidFill>
                <a:latin typeface="Times New Roman" pitchFamily="18" charset="0"/>
                <a:ea typeface="黑体" pitchFamily="49" charset="-122"/>
                <a:cs typeface="Times New Roman" pitchFamily="18" charset="0"/>
              </a:rPr>
              <a:t>ij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给出的是词项</a:t>
            </a:r>
            <a:r>
              <a:rPr lang="en-US" altLang="zh-CN" i="1" dirty="0" err="1" smtClean="0">
                <a:solidFill>
                  <a:schemeClr val="tx1"/>
                </a:solidFill>
                <a:latin typeface="Times New Roman" pitchFamily="18" charset="0"/>
                <a:ea typeface="黑体" pitchFamily="49" charset="-122"/>
                <a:cs typeface="Times New Roman" pitchFamily="18" charset="0"/>
              </a:rPr>
              <a:t>i</a:t>
            </a:r>
            <a:r>
              <a:rPr lang="zh-CN" altLang="en-US" dirty="0" smtClean="0">
                <a:solidFill>
                  <a:schemeClr val="tx1"/>
                </a:solidFill>
                <a:latin typeface="Times New Roman" pitchFamily="18" charset="0"/>
                <a:ea typeface="黑体" pitchFamily="49" charset="-122"/>
                <a:cs typeface="Times New Roman" pitchFamily="18" charset="0"/>
              </a:rPr>
              <a:t>和第</a:t>
            </a:r>
            <a:r>
              <a:rPr lang="en-US" altLang="zh-CN" i="1" dirty="0" smtClean="0">
                <a:solidFill>
                  <a:schemeClr val="tx1"/>
                </a:solidFill>
                <a:latin typeface="Times New Roman" pitchFamily="18" charset="0"/>
                <a:ea typeface="黑体" pitchFamily="49" charset="-122"/>
                <a:cs typeface="Times New Roman" pitchFamily="18" charset="0"/>
              </a:rPr>
              <a:t>j</a:t>
            </a:r>
            <a:r>
              <a:rPr lang="zh-CN" altLang="en-US" dirty="0" smtClean="0">
                <a:solidFill>
                  <a:schemeClr val="tx1"/>
                </a:solidFill>
                <a:latin typeface="Times New Roman" pitchFamily="18" charset="0"/>
                <a:ea typeface="黑体" pitchFamily="49" charset="-122"/>
                <a:cs typeface="Times New Roman" pitchFamily="18" charset="0"/>
              </a:rPr>
              <a:t>个“语义”维度之间的关系强弱程度。</a:t>
            </a:r>
            <a:endParaRPr lang="en-US" dirty="0" smtClean="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pic>
        <p:nvPicPr>
          <p:cNvPr id="8" name="Picture 7" descr="1807.png"/>
          <p:cNvPicPr>
            <a:picLocks noChangeAspect="1"/>
          </p:cNvPicPr>
          <p:nvPr/>
        </p:nvPicPr>
        <p:blipFill>
          <a:blip r:embed="rId3" cstate="print"/>
          <a:stretch>
            <a:fillRect/>
          </a:stretch>
        </p:blipFill>
        <p:spPr>
          <a:xfrm>
            <a:off x="285720" y="1571612"/>
            <a:ext cx="5429396" cy="194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smtClean="0">
                <a:solidFill>
                  <a:schemeClr val="tx1"/>
                </a:solidFill>
                <a:latin typeface="Times New Roman" pitchFamily="18" charset="0"/>
                <a:ea typeface="黑体" pitchFamily="49" charset="-122"/>
              </a:rPr>
              <a:t>例子</a:t>
            </a:r>
            <a:r>
              <a:rPr lang="en-US" sz="3400" i="1" dirty="0" smtClean="0">
                <a:solidFill>
                  <a:schemeClr val="tx1"/>
                </a:solidFill>
                <a:latin typeface="Times New Roman" pitchFamily="18" charset="0"/>
                <a:ea typeface="黑体" pitchFamily="49" charset="-122"/>
              </a:rPr>
              <a:t> 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矩阵</a:t>
            </a:r>
            <a:r>
              <a:rPr lang="en-US" sz="3400" dirty="0" smtClean="0">
                <a:solidFill>
                  <a:schemeClr val="tx1"/>
                </a:solidFill>
                <a:latin typeface="Times New Roman" pitchFamily="18" charset="0"/>
                <a:ea typeface="黑体" pitchFamily="49" charset="-122"/>
              </a:rPr>
              <a:t> </a:t>
            </a:r>
            <a:r>
              <a:rPr lang="el-GR" sz="3400" dirty="0" smtClean="0">
                <a:solidFill>
                  <a:schemeClr val="tx1"/>
                </a:solidFill>
                <a:latin typeface="Times New Roman" pitchFamily="18" charset="0"/>
                <a:ea typeface="黑体" pitchFamily="49" charset="-122"/>
                <a:cs typeface="Times New Roman" pitchFamily="18" charset="0"/>
              </a:rPr>
              <a:t>Σ</a:t>
            </a:r>
            <a:endParaRPr lang="de-DE"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857628"/>
            <a:ext cx="8286808" cy="2307676"/>
          </a:xfrm>
          <a:prstGeom prst="rect">
            <a:avLst/>
          </a:prstGeom>
          <a:noFill/>
          <a:ln w="9525">
            <a:noFill/>
            <a:round/>
            <a:headEnd/>
            <a:tailEnd/>
          </a:ln>
        </p:spPr>
        <p:txBody>
          <a:bodyPr/>
          <a:lstStyle/>
          <a:p>
            <a:pPr>
              <a:spcBef>
                <a:spcPts val="700"/>
              </a:spcBef>
            </a:pPr>
            <a:r>
              <a:rPr lang="zh-CN" altLang="en-US" dirty="0" smtClean="0">
                <a:solidFill>
                  <a:schemeClr val="tx1"/>
                </a:solidFill>
                <a:latin typeface="Times New Roman" pitchFamily="18" charset="0"/>
                <a:ea typeface="黑体" pitchFamily="49" charset="-122"/>
              </a:rPr>
              <a:t>这是个</a:t>
            </a:r>
            <a:r>
              <a:rPr lang="en-US" dirty="0" smtClean="0">
                <a:solidFill>
                  <a:schemeClr val="tx1"/>
                </a:solidFill>
                <a:latin typeface="Times New Roman" pitchFamily="18" charset="0"/>
                <a:ea typeface="黑体" pitchFamily="49" charset="-122"/>
              </a:rPr>
              <a:t>min(</a:t>
            </a:r>
            <a:r>
              <a:rPr lang="en-US" i="1"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 min(</a:t>
            </a:r>
            <a:r>
              <a:rPr lang="en-US" i="1"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的对角方阵。对角线上是矩阵</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的奇异值。奇异值的大小度量的是相应“语义”维度的重要性。我们可以通过忽略较小的值来忽略对应的“语义”维度</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pic>
        <p:nvPicPr>
          <p:cNvPr id="9" name="Picture 8" descr="1808.png"/>
          <p:cNvPicPr>
            <a:picLocks noChangeAspect="1"/>
          </p:cNvPicPr>
          <p:nvPr/>
        </p:nvPicPr>
        <p:blipFill>
          <a:blip r:embed="rId3" cstate="print"/>
          <a:stretch>
            <a:fillRect/>
          </a:stretch>
        </p:blipFill>
        <p:spPr>
          <a:xfrm>
            <a:off x="428596" y="1571612"/>
            <a:ext cx="4572032" cy="21765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smtClean="0">
                <a:solidFill>
                  <a:schemeClr val="tx1"/>
                </a:solidFill>
                <a:latin typeface="Times New Roman" pitchFamily="18" charset="0"/>
                <a:ea typeface="黑体" pitchFamily="49" charset="-122"/>
              </a:rPr>
              <a:t>例子</a:t>
            </a:r>
            <a:r>
              <a:rPr lang="en-US" sz="3400" i="1" dirty="0" smtClean="0">
                <a:solidFill>
                  <a:schemeClr val="tx1"/>
                </a:solidFill>
                <a:latin typeface="Times New Roman" pitchFamily="18" charset="0"/>
                <a:ea typeface="黑体" pitchFamily="49" charset="-122"/>
              </a:rPr>
              <a:t>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矩阵</a:t>
            </a:r>
            <a:r>
              <a:rPr lang="en-US" sz="3600" i="1" dirty="0" smtClean="0">
                <a:solidFill>
                  <a:schemeClr val="tx1"/>
                </a:solidFill>
                <a:latin typeface="Times New Roman" pitchFamily="18" charset="0"/>
                <a:ea typeface="黑体" pitchFamily="49" charset="-122"/>
              </a:rPr>
              <a:t>V</a:t>
            </a:r>
            <a:r>
              <a:rPr lang="en-US" sz="3600" i="1" baseline="30000" dirty="0" smtClean="0">
                <a:solidFill>
                  <a:schemeClr val="tx1"/>
                </a:solidFill>
                <a:latin typeface="Times New Roman" pitchFamily="18" charset="0"/>
                <a:ea typeface="黑体" pitchFamily="49" charset="-122"/>
              </a:rPr>
              <a:t>T</a:t>
            </a:r>
            <a:endParaRPr lang="de-DE" sz="3400" i="1" baseline="30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3286124"/>
            <a:ext cx="8286808" cy="328614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每篇文档对应一列，每</a:t>
            </a:r>
            <a:r>
              <a:rPr lang="en-US" dirty="0" smtClean="0">
                <a:solidFill>
                  <a:schemeClr val="tx1"/>
                </a:solidFill>
                <a:latin typeface="Times New Roman" pitchFamily="18" charset="0"/>
                <a:ea typeface="黑体" pitchFamily="49" charset="-122"/>
              </a:rPr>
              <a:t> min(</a:t>
            </a:r>
            <a:r>
              <a:rPr lang="en-US" i="1"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对应一行。同样，这也是一个正交矩阵：</a:t>
            </a:r>
            <a:endParaRPr lang="en-US" altLang="zh-CN"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每个行向量都是单位向量；</a:t>
            </a:r>
            <a:endParaRPr lang="en-US" altLang="zh-CN"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 (ii) </a:t>
            </a:r>
            <a:r>
              <a:rPr lang="zh-CN" altLang="en-US" dirty="0" smtClean="0">
                <a:solidFill>
                  <a:schemeClr val="tx1"/>
                </a:solidFill>
                <a:latin typeface="Times New Roman" pitchFamily="18" charset="0"/>
                <a:ea typeface="黑体" pitchFamily="49" charset="-122"/>
              </a:rPr>
              <a:t>任意两个行向量之间都是正交的；</a:t>
            </a:r>
            <a:endParaRPr lang="en-US" altLang="zh-CN"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同样每个行向量代表的是一个语义维度，矩阵元素</a:t>
            </a:r>
            <a:r>
              <a:rPr lang="en-US" i="1" dirty="0" err="1" smtClean="0">
                <a:solidFill>
                  <a:schemeClr val="tx1"/>
                </a:solidFill>
                <a:latin typeface="Times New Roman" pitchFamily="18" charset="0"/>
                <a:ea typeface="黑体" pitchFamily="49" charset="-122"/>
              </a:rPr>
              <a:t>v</a:t>
            </a:r>
            <a:r>
              <a:rPr lang="en-US" i="1" baseline="-25000" dirty="0" err="1" smtClean="0">
                <a:solidFill>
                  <a:schemeClr val="tx1"/>
                </a:solidFill>
                <a:latin typeface="Times New Roman" pitchFamily="18" charset="0"/>
                <a:ea typeface="黑体" pitchFamily="49" charset="-122"/>
              </a:rPr>
              <a:t>ij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代表的是文档</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和语义维度</a:t>
            </a:r>
            <a:r>
              <a:rPr lang="en-US" altLang="zh-CN" i="1" dirty="0" smtClean="0">
                <a:solidFill>
                  <a:schemeClr val="tx1"/>
                </a:solidFill>
                <a:latin typeface="Times New Roman" pitchFamily="18" charset="0"/>
                <a:ea typeface="黑体" pitchFamily="49" charset="-122"/>
              </a:rPr>
              <a:t>j</a:t>
            </a:r>
            <a:r>
              <a:rPr lang="zh-CN" altLang="en-US" dirty="0" smtClean="0">
                <a:solidFill>
                  <a:schemeClr val="tx1"/>
                </a:solidFill>
                <a:latin typeface="Times New Roman" pitchFamily="18" charset="0"/>
                <a:ea typeface="黑体" pitchFamily="49" charset="-122"/>
              </a:rPr>
              <a:t>的关系强弱程度</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dirty="0"/>
          </a:p>
        </p:txBody>
      </p:sp>
      <p:pic>
        <p:nvPicPr>
          <p:cNvPr id="8" name="Picture 7" descr="1809.png"/>
          <p:cNvPicPr>
            <a:picLocks noChangeAspect="1"/>
          </p:cNvPicPr>
          <p:nvPr/>
        </p:nvPicPr>
        <p:blipFill>
          <a:blip r:embed="rId3" cstate="print"/>
          <a:stretch>
            <a:fillRect/>
          </a:stretch>
        </p:blipFill>
        <p:spPr>
          <a:xfrm>
            <a:off x="433643" y="1500174"/>
            <a:ext cx="5638555" cy="18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400" dirty="0" smtClean="0">
                <a:solidFill>
                  <a:schemeClr val="tx1"/>
                </a:solidFill>
                <a:latin typeface="Times New Roman" pitchFamily="18" charset="0"/>
                <a:ea typeface="黑体" pitchFamily="49" charset="-122"/>
              </a:rPr>
              <a:t>例子</a:t>
            </a:r>
            <a:r>
              <a:rPr lang="en-US" sz="3400" i="1" dirty="0" smtClean="0">
                <a:solidFill>
                  <a:schemeClr val="tx1"/>
                </a:solidFill>
                <a:latin typeface="Times New Roman" pitchFamily="18" charset="0"/>
                <a:ea typeface="黑体" pitchFamily="49" charset="-122"/>
              </a:rPr>
              <a:t> 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所有的四个矩阵</a:t>
            </a:r>
            <a:endParaRPr lang="de-DE" sz="3400" i="1" baseline="30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pic>
        <p:nvPicPr>
          <p:cNvPr id="9" name="Picture 8" descr="1810.png"/>
          <p:cNvPicPr>
            <a:picLocks noChangeAspect="1"/>
          </p:cNvPicPr>
          <p:nvPr/>
        </p:nvPicPr>
        <p:blipFill>
          <a:blip r:embed="rId3" cstate="print"/>
          <a:stretch>
            <a:fillRect/>
          </a:stretch>
        </p:blipFill>
        <p:spPr>
          <a:xfrm>
            <a:off x="500034" y="1500174"/>
            <a:ext cx="413807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altLang="zh-CN"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隐性语义索引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空间降维处理</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LSI </a:t>
            </a:r>
            <a:r>
              <a:rPr lang="zh-CN" altLang="en-US" sz="3000" dirty="0" smtClean="0">
                <a:solidFill>
                  <a:srgbClr val="336699"/>
                </a:solidFill>
                <a:latin typeface="Times New Roman" pitchFamily="18" charset="0"/>
                <a:ea typeface="黑体" pitchFamily="49" charset="-122"/>
              </a:rPr>
              <a:t>在</a:t>
            </a:r>
            <a:r>
              <a:rPr lang="en-US" altLang="zh-CN" sz="3000" dirty="0" smtClean="0">
                <a:solidFill>
                  <a:srgbClr val="336699"/>
                </a:solidFill>
                <a:latin typeface="Times New Roman" pitchFamily="18" charset="0"/>
                <a:ea typeface="黑体" pitchFamily="49" charset="-122"/>
              </a:rPr>
              <a:t>IR</a:t>
            </a:r>
            <a:r>
              <a:rPr lang="zh-CN" altLang="en-US" sz="3000" dirty="0" smtClean="0">
                <a:solidFill>
                  <a:srgbClr val="336699"/>
                </a:solidFill>
                <a:latin typeface="Times New Roman" pitchFamily="18" charset="0"/>
                <a:ea typeface="黑体" pitchFamily="49" charset="-122"/>
              </a:rPr>
              <a:t>中的应用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LSI: </a:t>
            </a:r>
            <a:r>
              <a:rPr lang="zh-CN" altLang="en-US" sz="3600" dirty="0" smtClean="0">
                <a:solidFill>
                  <a:schemeClr val="tx1"/>
                </a:solidFill>
                <a:latin typeface="Times New Roman" pitchFamily="18" charset="0"/>
                <a:ea typeface="黑体" pitchFamily="49" charset="-122"/>
              </a:rPr>
              <a:t>小结</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文档矩阵可以分解成</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个矩阵的乘积</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词项矩阵</a:t>
            </a:r>
            <a:r>
              <a:rPr lang="en-US" i="1" dirty="0" smtClean="0">
                <a:solidFill>
                  <a:schemeClr val="tx1"/>
                </a:solidFill>
                <a:latin typeface="Times New Roman" pitchFamily="18" charset="0"/>
                <a:ea typeface="黑体" pitchFamily="49" charset="-122"/>
              </a:rPr>
              <a:t> U </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每个词项对应其中的一个行向量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文档矩阵</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V</a:t>
            </a:r>
            <a:r>
              <a:rPr lang="en-US" i="1" baseline="30000" dirty="0"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每篇文档对应其中的一个列向量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奇异值矩阵</a:t>
            </a:r>
            <a:r>
              <a:rPr lang="en-US" dirty="0" smtClean="0">
                <a:solidFill>
                  <a:schemeClr val="tx1"/>
                </a:solidFill>
                <a:latin typeface="Times New Roman" pitchFamily="18" charset="0"/>
                <a:ea typeface="黑体" pitchFamily="49" charset="-122"/>
              </a:rPr>
              <a:t> </a:t>
            </a:r>
            <a:r>
              <a:rPr lang="el-GR" dirty="0" smtClean="0">
                <a:solidFill>
                  <a:schemeClr val="tx1"/>
                </a:solidFill>
                <a:latin typeface="Times New Roman" pitchFamily="18" charset="0"/>
                <a:ea typeface="黑体" pitchFamily="49" charset="-122"/>
                <a:cs typeface="Times New Roman" pitchFamily="18" charset="0"/>
              </a:rPr>
              <a:t>Σ</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对角方阵，对角线上的奇异值代表的是每个“语义”维度的重要性</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接下来我们要介绍这样做的原因。</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21</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上一讲回顾</a:t>
            </a:r>
            <a:endParaRPr lang="en-US" altLang="zh-CN"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隐性语义索引</a:t>
            </a:r>
            <a:r>
              <a:rPr lang="en-US" sz="3000" dirty="0" smtClean="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空间降维处理</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chemeClr val="accent1">
                    <a:lumMod val="40000"/>
                    <a:lumOff val="60000"/>
                  </a:schemeClr>
                </a:solidFill>
                <a:latin typeface="Times New Roman" pitchFamily="18" charset="0"/>
                <a:ea typeface="黑体" pitchFamily="49" charset="-122"/>
              </a:rPr>
              <a:t>LSI </a:t>
            </a:r>
            <a:r>
              <a:rPr lang="zh-CN" altLang="en-US" sz="3000" dirty="0" smtClean="0">
                <a:solidFill>
                  <a:schemeClr val="accent1">
                    <a:lumMod val="40000"/>
                    <a:lumOff val="60000"/>
                  </a:schemeClr>
                </a:solidFill>
                <a:latin typeface="Times New Roman" pitchFamily="18" charset="0"/>
                <a:ea typeface="黑体" pitchFamily="49" charset="-122"/>
              </a:rPr>
              <a:t>在</a:t>
            </a:r>
            <a:r>
              <a:rPr lang="en-US" altLang="zh-CN" sz="3000" dirty="0" smtClean="0">
                <a:solidFill>
                  <a:schemeClr val="accent1">
                    <a:lumMod val="40000"/>
                    <a:lumOff val="60000"/>
                  </a:schemeClr>
                </a:solidFill>
                <a:latin typeface="Times New Roman" pitchFamily="18" charset="0"/>
                <a:ea typeface="黑体" pitchFamily="49" charset="-122"/>
              </a:rPr>
              <a:t>IR</a:t>
            </a:r>
            <a:r>
              <a:rPr lang="zh-CN" altLang="en-US" sz="3000" dirty="0" smtClean="0">
                <a:solidFill>
                  <a:schemeClr val="accent1">
                    <a:lumMod val="40000"/>
                    <a:lumOff val="60000"/>
                  </a:schemeClr>
                </a:solidFill>
                <a:latin typeface="Times New Roman" pitchFamily="18" charset="0"/>
                <a:ea typeface="黑体" pitchFamily="49" charset="-122"/>
              </a:rPr>
              <a:t>中的应用</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为什么在</a:t>
            </a:r>
            <a:r>
              <a:rPr lang="en-US" altLang="zh-CN" sz="3600" dirty="0" smtClean="0">
                <a:solidFill>
                  <a:schemeClr val="tx1"/>
                </a:solidFill>
                <a:latin typeface="Times New Roman" pitchFamily="18" charset="0"/>
                <a:ea typeface="黑体" pitchFamily="49" charset="-122"/>
              </a:rPr>
              <a:t>LSI</a:t>
            </a:r>
            <a:r>
              <a:rPr lang="zh-CN" altLang="en-US" sz="3600" dirty="0" smtClean="0">
                <a:solidFill>
                  <a:schemeClr val="tx1"/>
                </a:solidFill>
                <a:latin typeface="Times New Roman" pitchFamily="18" charset="0"/>
                <a:ea typeface="黑体" pitchFamily="49" charset="-122"/>
              </a:rPr>
              <a:t>中使用</a:t>
            </a:r>
            <a:r>
              <a:rPr lang="en-US" altLang="zh-CN" sz="3600" dirty="0" smtClean="0">
                <a:solidFill>
                  <a:schemeClr val="tx1"/>
                </a:solidFill>
                <a:latin typeface="Times New Roman" pitchFamily="18" charset="0"/>
                <a:ea typeface="黑体" pitchFamily="49" charset="-122"/>
              </a:rPr>
              <a:t>SVD</a:t>
            </a:r>
            <a:r>
              <a:rPr lang="zh-CN" altLang="en-US" sz="3600" dirty="0" smtClean="0">
                <a:solidFill>
                  <a:schemeClr val="tx1"/>
                </a:solidFill>
                <a:latin typeface="Times New Roman" pitchFamily="18" charset="0"/>
                <a:ea typeface="黑体" pitchFamily="49" charset="-122"/>
              </a:rPr>
              <a:t>分解</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501122" cy="4714908"/>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最关键的性质：每个奇异值对应的是每个“语义”维度的权重</a:t>
            </a:r>
            <a:endParaRPr lang="en-US" altLang="zh-CN"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endParaRPr lang="de-DE"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将不太重要的权重置为</a:t>
            </a:r>
            <a:r>
              <a:rPr lang="en-US" altLang="zh-CN" sz="2200" dirty="0" smtClean="0">
                <a:solidFill>
                  <a:schemeClr val="tx1"/>
                </a:solidFill>
                <a:latin typeface="Times New Roman" pitchFamily="18" charset="0"/>
                <a:ea typeface="黑体" pitchFamily="49" charset="-122"/>
              </a:rPr>
              <a:t>0</a:t>
            </a:r>
            <a:r>
              <a:rPr lang="zh-CN" altLang="en-US" sz="2200" dirty="0" smtClean="0">
                <a:solidFill>
                  <a:schemeClr val="tx1"/>
                </a:solidFill>
                <a:latin typeface="Times New Roman" pitchFamily="18" charset="0"/>
                <a:ea typeface="黑体" pitchFamily="49" charset="-122"/>
              </a:rPr>
              <a:t>，可以保留重要的信息，去掉一些信息“枝节”</a:t>
            </a:r>
            <a:endParaRPr lang="en-US"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这些“枝节”可能是：</a:t>
            </a:r>
            <a:endParaRPr lang="de-DE"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噪音</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这种情况下，简化的</a:t>
            </a:r>
            <a:r>
              <a:rPr lang="en-US" sz="2200" dirty="0" smtClean="0">
                <a:solidFill>
                  <a:schemeClr val="tx1"/>
                </a:solidFill>
                <a:latin typeface="Times New Roman" pitchFamily="18" charset="0"/>
                <a:ea typeface="黑体" pitchFamily="49" charset="-122"/>
              </a:rPr>
              <a:t>LSI </a:t>
            </a:r>
            <a:r>
              <a:rPr lang="zh-CN" altLang="en-US" sz="2200" dirty="0" smtClean="0">
                <a:solidFill>
                  <a:schemeClr val="tx1"/>
                </a:solidFill>
                <a:latin typeface="Times New Roman" pitchFamily="18" charset="0"/>
                <a:ea typeface="黑体" pitchFamily="49" charset="-122"/>
              </a:rPr>
              <a:t>噪音更少，是一种更好的表示方法</a:t>
            </a:r>
            <a:endParaRPr lang="en-US"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rgbClr val="0070C0"/>
                </a:solidFill>
                <a:latin typeface="Times New Roman" pitchFamily="18" charset="0"/>
                <a:ea typeface="黑体" pitchFamily="49" charset="-122"/>
              </a:rPr>
              <a:t>枝节信息可能会使本来应该相似的对象不相似，同样</a:t>
            </a:r>
            <a:r>
              <a:rPr lang="zh-CN" altLang="en-US" sz="2200" dirty="0" smtClean="0">
                <a:solidFill>
                  <a:schemeClr val="tx1"/>
                </a:solidFill>
                <a:latin typeface="Times New Roman" pitchFamily="18" charset="0"/>
                <a:ea typeface="黑体" pitchFamily="49" charset="-122"/>
              </a:rPr>
              <a:t>简化的</a:t>
            </a:r>
            <a:r>
              <a:rPr lang="en-US" altLang="zh-CN" sz="2200" dirty="0" smtClean="0">
                <a:solidFill>
                  <a:schemeClr val="tx1"/>
                </a:solidFill>
                <a:latin typeface="Times New Roman" pitchFamily="18" charset="0"/>
                <a:ea typeface="黑体" pitchFamily="49" charset="-122"/>
              </a:rPr>
              <a:t>LSI </a:t>
            </a:r>
            <a:r>
              <a:rPr lang="zh-CN" altLang="en-US" sz="2200" dirty="0" smtClean="0">
                <a:solidFill>
                  <a:schemeClr val="tx1"/>
                </a:solidFill>
                <a:latin typeface="Times New Roman" pitchFamily="18" charset="0"/>
                <a:ea typeface="黑体" pitchFamily="49" charset="-122"/>
              </a:rPr>
              <a:t>由于其能更好地表达相似度，因而是一种更优的表示方式</a:t>
            </a:r>
            <a:endParaRPr lang="de-DE"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“细节越少越好”的一个类比</a:t>
            </a:r>
            <a:endParaRPr lang="en-US"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鲜红色花朵的图像</a:t>
            </a:r>
            <a:endParaRPr lang="en-US"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红黑花朵的图像</a:t>
            </a:r>
            <a:endParaRPr lang="en-US"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如果忽略颜色，将更容易看到两者的相似性</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将空间维度降为</a:t>
            </a:r>
            <a:r>
              <a:rPr lang="en-US" sz="3600" dirty="0" smtClean="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5929322" y="1571612"/>
            <a:ext cx="3071834" cy="4786346"/>
          </a:xfrm>
          <a:prstGeom prst="rect">
            <a:avLst/>
          </a:prstGeom>
          <a:noFill/>
          <a:ln w="9525">
            <a:noFill/>
            <a:round/>
            <a:headEnd/>
            <a:tailEnd/>
          </a:ln>
        </p:spPr>
        <p:txBody>
          <a:bodyPr/>
          <a:lstStyle/>
          <a:p>
            <a:pPr lvl="1"/>
            <a:r>
              <a:rPr lang="zh-CN" altLang="en-US" dirty="0" smtClean="0">
                <a:solidFill>
                  <a:schemeClr val="tx1"/>
                </a:solidFill>
                <a:latin typeface="Times New Roman" pitchFamily="18" charset="0"/>
                <a:ea typeface="黑体" pitchFamily="49" charset="-122"/>
              </a:rPr>
              <a:t>实际上，我们只需将矩阵</a:t>
            </a:r>
            <a:r>
              <a:rPr lang="el-GR" dirty="0" smtClean="0">
                <a:solidFill>
                  <a:schemeClr val="tx1"/>
                </a:solidFill>
                <a:latin typeface="Times New Roman" pitchFamily="18" charset="0"/>
                <a:ea typeface="黑体" pitchFamily="49" charset="-122"/>
                <a:cs typeface="Times New Roman" pitchFamily="18" charset="0"/>
              </a:rPr>
              <a:t>Σ</a:t>
            </a:r>
            <a:r>
              <a:rPr lang="zh-CN" altLang="en-US" dirty="0" smtClean="0">
                <a:solidFill>
                  <a:schemeClr val="tx1"/>
                </a:solidFill>
                <a:latin typeface="Times New Roman" pitchFamily="18" charset="0"/>
                <a:ea typeface="黑体" pitchFamily="49" charset="-122"/>
                <a:cs typeface="Times New Roman" pitchFamily="18" charset="0"/>
              </a:rPr>
              <a:t>中相应的维度置为</a:t>
            </a:r>
            <a:r>
              <a:rPr lang="en-US" altLang="zh-CN" dirty="0" smtClean="0">
                <a:solidFill>
                  <a:schemeClr val="tx1"/>
                </a:solidFill>
                <a:latin typeface="Times New Roman" pitchFamily="18" charset="0"/>
                <a:ea typeface="黑体" pitchFamily="49" charset="-122"/>
                <a:cs typeface="Times New Roman" pitchFamily="18" charset="0"/>
              </a:rPr>
              <a:t>0</a:t>
            </a:r>
            <a:r>
              <a:rPr lang="zh-CN" altLang="en-US" dirty="0" smtClean="0">
                <a:solidFill>
                  <a:schemeClr val="tx1"/>
                </a:solidFill>
                <a:latin typeface="Times New Roman" pitchFamily="18" charset="0"/>
                <a:ea typeface="黑体" pitchFamily="49" charset="-122"/>
                <a:cs typeface="Times New Roman" pitchFamily="18" charset="0"/>
              </a:rPr>
              <a:t>即可。此时，相当于矩阵</a:t>
            </a:r>
            <a:r>
              <a:rPr lang="de-DE" i="1" dirty="0" smtClean="0">
                <a:solidFill>
                  <a:schemeClr val="tx1"/>
                </a:solidFill>
                <a:latin typeface="Times New Roman" pitchFamily="18" charset="0"/>
                <a:ea typeface="黑体" pitchFamily="49" charset="-122"/>
              </a:rPr>
              <a:t>U </a:t>
            </a:r>
            <a:r>
              <a:rPr lang="zh-CN" altLang="en-US" dirty="0" smtClean="0">
                <a:solidFill>
                  <a:schemeClr val="tx1"/>
                </a:solidFill>
                <a:latin typeface="Times New Roman" pitchFamily="18" charset="0"/>
                <a:ea typeface="黑体" pitchFamily="49" charset="-122"/>
              </a:rPr>
              <a:t>和</a:t>
            </a:r>
            <a:r>
              <a:rPr lang="de-DE" i="1" dirty="0" smtClean="0">
                <a:solidFill>
                  <a:schemeClr val="tx1"/>
                </a:solidFill>
                <a:latin typeface="Times New Roman" pitchFamily="18" charset="0"/>
                <a:ea typeface="黑体" pitchFamily="49" charset="-122"/>
              </a:rPr>
              <a:t>V </a:t>
            </a:r>
            <a:r>
              <a:rPr lang="de-DE" i="1" baseline="30000" dirty="0" smtClean="0">
                <a:solidFill>
                  <a:schemeClr val="tx1"/>
                </a:solidFill>
                <a:latin typeface="Times New Roman" pitchFamily="18" charset="0"/>
                <a:ea typeface="黑体" pitchFamily="49" charset="-122"/>
              </a:rPr>
              <a:t>T</a:t>
            </a:r>
            <a:r>
              <a:rPr lang="de-DE" baseline="30000"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的相应维度被忽略，然后计算</a:t>
            </a:r>
            <a:r>
              <a:rPr lang="de-DE" i="1" dirty="0" smtClean="0">
                <a:solidFill>
                  <a:schemeClr val="tx1"/>
                </a:solidFill>
                <a:latin typeface="Times New Roman" pitchFamily="18" charset="0"/>
                <a:ea typeface="黑体" pitchFamily="49" charset="-122"/>
              </a:rPr>
              <a:t>C</a:t>
            </a:r>
            <a:r>
              <a:rPr lang="de-DE" i="1"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U</a:t>
            </a:r>
            <a:r>
              <a:rPr lang="el-GR" dirty="0" smtClean="0">
                <a:solidFill>
                  <a:schemeClr val="tx1"/>
                </a:solidFill>
                <a:latin typeface="Times New Roman" pitchFamily="18" charset="0"/>
                <a:ea typeface="黑体" pitchFamily="49" charset="-122"/>
                <a:cs typeface="Times New Roman" pitchFamily="18" charset="0"/>
              </a:rPr>
              <a:t>Σ</a:t>
            </a:r>
            <a:r>
              <a:rPr lang="en-US" baseline="-25000" dirty="0" smtClean="0">
                <a:solidFill>
                  <a:schemeClr val="tx1"/>
                </a:solidFill>
                <a:latin typeface="Times New Roman" pitchFamily="18" charset="0"/>
                <a:ea typeface="黑体" pitchFamily="49" charset="-122"/>
                <a:cs typeface="Times New Roman" pitchFamily="18" charset="0"/>
              </a:rPr>
              <a:t>2</a:t>
            </a:r>
            <a:r>
              <a:rPr lang="de-DE" dirty="0" smtClean="0">
                <a:solidFill>
                  <a:schemeClr val="tx1"/>
                </a:solidFill>
                <a:latin typeface="Times New Roman" pitchFamily="18" charset="0"/>
                <a:ea typeface="黑体" pitchFamily="49" charset="-122"/>
              </a:rPr>
              <a:t>V </a:t>
            </a:r>
            <a:r>
              <a:rPr lang="de-DE" i="1" baseline="30000" dirty="0" smtClean="0">
                <a:solidFill>
                  <a:schemeClr val="tx1"/>
                </a:solidFill>
                <a:latin typeface="Times New Roman" pitchFamily="18" charset="0"/>
                <a:ea typeface="黑体" pitchFamily="49" charset="-122"/>
              </a:rPr>
              <a:t>T</a:t>
            </a:r>
            <a:r>
              <a:rPr lang="de-DE" dirty="0" smtClean="0">
                <a:solidFill>
                  <a:schemeClr val="tx1"/>
                </a:solidFill>
                <a:latin typeface="Times New Roman" pitchFamily="18" charset="0"/>
                <a:ea typeface="黑体" pitchFamily="49" charset="-122"/>
              </a:rPr>
              <a:t> .</a:t>
            </a:r>
          </a:p>
          <a:p>
            <a:pPr lvl="1"/>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23</a:t>
            </a:fld>
            <a:endParaRPr lang="en-US" dirty="0"/>
          </a:p>
        </p:txBody>
      </p:sp>
      <p:pic>
        <p:nvPicPr>
          <p:cNvPr id="8" name="Picture 7" descr="1814.png"/>
          <p:cNvPicPr>
            <a:picLocks noChangeAspect="1"/>
          </p:cNvPicPr>
          <p:nvPr/>
        </p:nvPicPr>
        <p:blipFill>
          <a:blip r:embed="rId3" cstate="print"/>
          <a:stretch>
            <a:fillRect/>
          </a:stretch>
        </p:blipFill>
        <p:spPr>
          <a:xfrm>
            <a:off x="428593" y="1500174"/>
            <a:ext cx="5165101" cy="49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维度降为</a:t>
            </a:r>
            <a:r>
              <a:rPr lang="en-US" sz="3600" dirty="0" smtClean="0">
                <a:solidFill>
                  <a:schemeClr val="tx1"/>
                </a:solidFill>
                <a:latin typeface="Times New Roman" pitchFamily="18" charset="0"/>
                <a:ea typeface="黑体" pitchFamily="49" charset="-122"/>
              </a:rPr>
              <a:t> 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24</a:t>
            </a:fld>
            <a:endParaRPr lang="en-US" dirty="0"/>
          </a:p>
        </p:txBody>
      </p:sp>
      <p:pic>
        <p:nvPicPr>
          <p:cNvPr id="9" name="Picture 8" descr="1815.png"/>
          <p:cNvPicPr>
            <a:picLocks noChangeAspect="1"/>
          </p:cNvPicPr>
          <p:nvPr/>
        </p:nvPicPr>
        <p:blipFill>
          <a:blip r:embed="rId3" cstate="print"/>
          <a:stretch>
            <a:fillRect/>
          </a:stretch>
        </p:blipFill>
        <p:spPr>
          <a:xfrm>
            <a:off x="500034" y="1531148"/>
            <a:ext cx="4215438" cy="51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回顾原始未分解的矩阵</a:t>
            </a:r>
            <a:r>
              <a:rPr lang="en-US" sz="3600" dirty="0" smtClean="0">
                <a:solidFill>
                  <a:schemeClr val="tx1"/>
                </a:solidFill>
                <a:latin typeface="Times New Roman" pitchFamily="18" charset="0"/>
                <a:ea typeface="黑体" pitchFamily="49" charset="-122"/>
              </a:rPr>
              <a:t> </a:t>
            </a:r>
            <a:r>
              <a:rPr lang="en-US" sz="3600" i="1" dirty="0" smtClean="0">
                <a:solidFill>
                  <a:schemeClr val="tx1"/>
                </a:solidFill>
                <a:latin typeface="Times New Roman" pitchFamily="18" charset="0"/>
                <a:ea typeface="黑体" pitchFamily="49" charset="-122"/>
              </a:rPr>
              <a:t>C</a:t>
            </a:r>
            <a:r>
              <a:rPr lang="en-US" sz="3600" dirty="0" smtClean="0">
                <a:solidFill>
                  <a:schemeClr val="tx1"/>
                </a:solidFill>
                <a:latin typeface="Times New Roman" pitchFamily="18" charset="0"/>
                <a:ea typeface="黑体" pitchFamily="49" charset="-122"/>
              </a:rPr>
              <a:t>=</a:t>
            </a:r>
            <a:r>
              <a:rPr lang="en-US" sz="3600" i="1" dirty="0" smtClean="0">
                <a:solidFill>
                  <a:schemeClr val="tx1"/>
                </a:solidFill>
                <a:latin typeface="Times New Roman" pitchFamily="18" charset="0"/>
                <a:ea typeface="黑体" pitchFamily="49" charset="-122"/>
              </a:rPr>
              <a:t>U</a:t>
            </a:r>
            <a:r>
              <a:rPr lang="el-GR" sz="3600" dirty="0" smtClean="0">
                <a:solidFill>
                  <a:schemeClr val="tx1"/>
                </a:solidFill>
                <a:latin typeface="Times New Roman" pitchFamily="18" charset="0"/>
                <a:ea typeface="黑体" pitchFamily="49" charset="-122"/>
                <a:cs typeface="Times New Roman" pitchFamily="18" charset="0"/>
              </a:rPr>
              <a:t>Σ</a:t>
            </a:r>
            <a:r>
              <a:rPr lang="en-US" sz="3600" i="1" dirty="0" smtClean="0">
                <a:solidFill>
                  <a:schemeClr val="tx1"/>
                </a:solidFill>
                <a:latin typeface="Times New Roman" pitchFamily="18" charset="0"/>
                <a:ea typeface="黑体" pitchFamily="49" charset="-122"/>
              </a:rPr>
              <a:t>V</a:t>
            </a:r>
            <a:r>
              <a:rPr lang="en-US" sz="3600" i="1" baseline="30000" dirty="0" smtClean="0">
                <a:solidFill>
                  <a:schemeClr val="tx1"/>
                </a:solidFill>
                <a:latin typeface="Times New Roman" pitchFamily="18" charset="0"/>
                <a:ea typeface="黑体" pitchFamily="49" charset="-122"/>
              </a:rPr>
              <a:t>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dirty="0"/>
          </a:p>
        </p:txBody>
      </p:sp>
      <p:pic>
        <p:nvPicPr>
          <p:cNvPr id="7" name="Picture 6" descr="1816.png"/>
          <p:cNvPicPr>
            <a:picLocks noChangeAspect="1"/>
          </p:cNvPicPr>
          <p:nvPr/>
        </p:nvPicPr>
        <p:blipFill>
          <a:blip r:embed="rId3" cstate="print"/>
          <a:stretch>
            <a:fillRect/>
          </a:stretch>
        </p:blipFill>
        <p:spPr>
          <a:xfrm>
            <a:off x="571480" y="1500174"/>
            <a:ext cx="414923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400" dirty="0" smtClean="0">
                <a:solidFill>
                  <a:schemeClr val="tx1"/>
                </a:solidFill>
                <a:latin typeface="Times New Roman" pitchFamily="18" charset="0"/>
                <a:ea typeface="黑体" pitchFamily="49" charset="-122"/>
              </a:rPr>
              <a:t>原始矩阵</a:t>
            </a:r>
            <a:r>
              <a:rPr lang="es-ES" sz="3400" dirty="0" smtClean="0">
                <a:solidFill>
                  <a:schemeClr val="tx1"/>
                </a:solidFill>
                <a:latin typeface="Times New Roman" pitchFamily="18" charset="0"/>
                <a:ea typeface="黑体" pitchFamily="49" charset="-122"/>
              </a:rPr>
              <a:t> </a:t>
            </a:r>
            <a:r>
              <a:rPr lang="es-ES" sz="3400" i="1" dirty="0" smtClean="0">
                <a:solidFill>
                  <a:schemeClr val="tx1"/>
                </a:solidFill>
                <a:latin typeface="Times New Roman" pitchFamily="18" charset="0"/>
                <a:ea typeface="黑体" pitchFamily="49" charset="-122"/>
              </a:rPr>
              <a:t>C</a:t>
            </a:r>
            <a:r>
              <a:rPr lang="es-ES" sz="3400" dirty="0" smtClean="0">
                <a:solidFill>
                  <a:schemeClr val="tx1"/>
                </a:solidFill>
                <a:latin typeface="Times New Roman" pitchFamily="18" charset="0"/>
                <a:ea typeface="黑体" pitchFamily="49" charset="-122"/>
              </a:rPr>
              <a:t> vs. </a:t>
            </a:r>
            <a:r>
              <a:rPr lang="zh-CN" altLang="en-US" sz="3400" dirty="0" smtClean="0">
                <a:solidFill>
                  <a:schemeClr val="tx1"/>
                </a:solidFill>
                <a:latin typeface="Times New Roman" pitchFamily="18" charset="0"/>
                <a:ea typeface="黑体" pitchFamily="49" charset="-122"/>
              </a:rPr>
              <a:t>简化的矩阵</a:t>
            </a:r>
            <a:r>
              <a:rPr lang="es-ES" sz="3400" dirty="0" smtClean="0">
                <a:solidFill>
                  <a:schemeClr val="tx1"/>
                </a:solidFill>
                <a:latin typeface="Times New Roman" pitchFamily="18" charset="0"/>
                <a:ea typeface="黑体" pitchFamily="49" charset="-122"/>
              </a:rPr>
              <a:t> </a:t>
            </a:r>
            <a:r>
              <a:rPr lang="es-ES" sz="3400" i="1" dirty="0" smtClean="0">
                <a:solidFill>
                  <a:schemeClr val="tx1"/>
                </a:solidFill>
                <a:latin typeface="Times New Roman" pitchFamily="18" charset="0"/>
                <a:ea typeface="黑体" pitchFamily="49" charset="-122"/>
              </a:rPr>
              <a:t>C</a:t>
            </a:r>
            <a:r>
              <a:rPr lang="es-ES" sz="3400" baseline="-25000" dirty="0" smtClean="0">
                <a:solidFill>
                  <a:schemeClr val="tx1"/>
                </a:solidFill>
                <a:latin typeface="Times New Roman" pitchFamily="18" charset="0"/>
                <a:ea typeface="黑体" pitchFamily="49" charset="-122"/>
              </a:rPr>
              <a:t>2</a:t>
            </a:r>
            <a:r>
              <a:rPr lang="es-ES" sz="3400" dirty="0" smtClean="0">
                <a:solidFill>
                  <a:schemeClr val="tx1"/>
                </a:solidFill>
                <a:latin typeface="Times New Roman" pitchFamily="18" charset="0"/>
                <a:ea typeface="黑体" pitchFamily="49" charset="-122"/>
              </a:rPr>
              <a:t> = </a:t>
            </a:r>
            <a:r>
              <a:rPr lang="es-E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s-ES" sz="3400" baseline="-25000" dirty="0" smtClean="0">
                <a:solidFill>
                  <a:schemeClr val="tx1"/>
                </a:solidFill>
                <a:latin typeface="Times New Roman" pitchFamily="18" charset="0"/>
                <a:ea typeface="黑体" pitchFamily="49" charset="-122"/>
              </a:rPr>
              <a:t>2</a:t>
            </a:r>
            <a:r>
              <a:rPr lang="es-ES" sz="3400" i="1" dirty="0" smtClean="0">
                <a:solidFill>
                  <a:schemeClr val="tx1"/>
                </a:solidFill>
                <a:latin typeface="Times New Roman" pitchFamily="18" charset="0"/>
                <a:ea typeface="黑体" pitchFamily="49" charset="-122"/>
              </a:rPr>
              <a:t>V</a:t>
            </a:r>
            <a:r>
              <a:rPr lang="es-ES" sz="3400" i="1" baseline="30000" dirty="0" smtClean="0">
                <a:solidFill>
                  <a:schemeClr val="tx1"/>
                </a:solidFill>
                <a:latin typeface="Times New Roman" pitchFamily="18" charset="0"/>
                <a:ea typeface="黑体" pitchFamily="49" charset="-122"/>
              </a:rPr>
              <a:t>T</a:t>
            </a:r>
          </a:p>
        </p:txBody>
      </p:sp>
      <p:sp>
        <p:nvSpPr>
          <p:cNvPr id="84996" name="Text Box 3"/>
          <p:cNvSpPr txBox="1">
            <a:spLocks noChangeArrowheads="1"/>
          </p:cNvSpPr>
          <p:nvPr/>
        </p:nvSpPr>
        <p:spPr bwMode="auto">
          <a:xfrm>
            <a:off x="6286512" y="1571612"/>
            <a:ext cx="2857488" cy="4786346"/>
          </a:xfrm>
          <a:prstGeom prst="rect">
            <a:avLst/>
          </a:prstGeom>
          <a:noFill/>
          <a:ln w="9525">
            <a:noFill/>
            <a:round/>
            <a:headEnd/>
            <a:tailEnd/>
          </a:ln>
        </p:spPr>
        <p:txBody>
          <a:bodyPr/>
          <a:lstStyle/>
          <a:p>
            <a:r>
              <a:rPr lang="de-DE" i="1" dirty="0" smtClean="0">
                <a:solidFill>
                  <a:schemeClr val="tx1"/>
                </a:solidFill>
                <a:latin typeface="Times New Roman" pitchFamily="18" charset="0"/>
                <a:ea typeface="黑体" pitchFamily="49" charset="-122"/>
              </a:rPr>
              <a:t>C</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可以看成矩</a:t>
            </a:r>
            <a:r>
              <a:rPr lang="zh-CN" altLang="en-US" dirty="0" smtClean="0">
                <a:solidFill>
                  <a:schemeClr val="tx1"/>
                </a:solidFill>
                <a:latin typeface="Times New Roman" pitchFamily="18" charset="0"/>
                <a:ea typeface="黑体" pitchFamily="49" charset="-122"/>
              </a:rPr>
              <a:t>阵</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的</a:t>
            </a:r>
            <a:r>
              <a:rPr lang="zh-CN" altLang="en-US" dirty="0" smtClean="0">
                <a:solidFill>
                  <a:schemeClr val="tx1"/>
                </a:solidFill>
                <a:latin typeface="Times New Roman" pitchFamily="18" charset="0"/>
                <a:ea typeface="黑体" pitchFamily="49" charset="-122"/>
              </a:rPr>
              <a:t>一个二维表示。</a:t>
            </a:r>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我们将表示的维度缩减至</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维。</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为什么新的低维空间更好？</a:t>
            </a:r>
            <a:endParaRPr lang="es-ES" sz="3600" i="1" baseline="30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571612"/>
            <a:ext cx="3071834" cy="4786346"/>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在原始空间中，</a:t>
            </a:r>
            <a:r>
              <a:rPr lang="de-DE" dirty="0" smtClean="0">
                <a:solidFill>
                  <a:schemeClr val="tx1"/>
                </a:solidFill>
                <a:latin typeface="Times New Roman" pitchFamily="18" charset="0"/>
                <a:ea typeface="黑体" pitchFamily="49" charset="-122"/>
              </a:rPr>
              <a:t> d2 </a:t>
            </a:r>
            <a:r>
              <a:rPr lang="zh-CN" altLang="en-US" dirty="0" smtClean="0">
                <a:solidFill>
                  <a:schemeClr val="tx1"/>
                </a:solidFill>
                <a:latin typeface="Times New Roman" pitchFamily="18" charset="0"/>
                <a:ea typeface="黑体" pitchFamily="49" charset="-122"/>
              </a:rPr>
              <a:t>和</a:t>
            </a:r>
            <a:r>
              <a:rPr lang="de-DE" dirty="0" smtClean="0">
                <a:solidFill>
                  <a:schemeClr val="tx1"/>
                </a:solidFill>
                <a:latin typeface="Times New Roman" pitchFamily="18" charset="0"/>
                <a:ea typeface="黑体" pitchFamily="49" charset="-122"/>
              </a:rPr>
              <a:t>d3</a:t>
            </a:r>
            <a:r>
              <a:rPr lang="zh-CN" altLang="en-US" dirty="0" smtClean="0">
                <a:solidFill>
                  <a:schemeClr val="tx1"/>
                </a:solidFill>
                <a:latin typeface="Times New Roman" pitchFamily="18" charset="0"/>
                <a:ea typeface="黑体" pitchFamily="49" charset="-122"/>
              </a:rPr>
              <a:t>的相似度为</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a:t>
            </a:r>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但是在新空间下，</a:t>
            </a:r>
            <a:r>
              <a:rPr lang="de-DE"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d2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d3</a:t>
            </a:r>
            <a:r>
              <a:rPr lang="zh-CN" altLang="en-US" dirty="0" smtClean="0">
                <a:solidFill>
                  <a:schemeClr val="tx1"/>
                </a:solidFill>
                <a:latin typeface="Times New Roman" pitchFamily="18" charset="0"/>
                <a:ea typeface="黑体" pitchFamily="49" charset="-122"/>
              </a:rPr>
              <a:t>的相似度为：</a:t>
            </a:r>
            <a:endParaRPr lang="en-US"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0.52 * 0.28 + 0.36 * 0.16 + 0.72 * 0.36 + 0.12 * 0.20 + - 0.39 * - 0.08 </a:t>
            </a:r>
            <a:r>
              <a:rPr lang="en-US" dirty="0" smtClean="0">
                <a:solidFill>
                  <a:schemeClr val="tx1"/>
                </a:solidFill>
                <a:latin typeface="Times New Roman" pitchFamily="18" charset="0"/>
                <a:ea typeface="黑体" pitchFamily="49" charset="-122"/>
                <a:cs typeface="Times New Roman" pitchFamily="18" charset="0"/>
              </a:rPr>
              <a:t>≈ 0.52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为什么新的低维空间更好？</a:t>
            </a:r>
            <a:endParaRPr lang="es-ES" altLang="zh-CN" sz="3600" i="1" baseline="30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28</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98" y="1571612"/>
            <a:ext cx="3071834" cy="4786346"/>
          </a:xfrm>
          <a:prstGeom prst="rect">
            <a:avLst/>
          </a:prstGeom>
          <a:noFill/>
          <a:ln w="9525">
            <a:noFill/>
            <a:round/>
            <a:headEnd/>
            <a:tailEnd/>
          </a:ln>
        </p:spPr>
        <p:txBody>
          <a:bodyPr/>
          <a:lstStyle/>
          <a:p>
            <a:r>
              <a:rPr lang="en-US" dirty="0" smtClean="0">
                <a:solidFill>
                  <a:schemeClr val="tx1"/>
                </a:solidFill>
                <a:latin typeface="Times New Roman" pitchFamily="18" charset="0"/>
                <a:ea typeface="黑体" pitchFamily="49" charset="-122"/>
                <a:cs typeface="Times New Roman" pitchFamily="18" charset="0"/>
              </a:rPr>
              <a:t>“boat” </a:t>
            </a:r>
            <a:r>
              <a:rPr lang="zh-CN" altLang="en-US" dirty="0" smtClean="0">
                <a:solidFill>
                  <a:schemeClr val="tx1"/>
                </a:solidFill>
                <a:latin typeface="Times New Roman" pitchFamily="18" charset="0"/>
                <a:ea typeface="黑体" pitchFamily="49" charset="-122"/>
                <a:cs typeface="Times New Roman" pitchFamily="18" charset="0"/>
              </a:rPr>
              <a:t>和</a:t>
            </a:r>
            <a:r>
              <a:rPr lang="en-US" dirty="0" smtClean="0">
                <a:solidFill>
                  <a:schemeClr val="tx1"/>
                </a:solidFill>
                <a:latin typeface="Times New Roman" pitchFamily="18" charset="0"/>
                <a:ea typeface="黑体" pitchFamily="49" charset="-122"/>
                <a:cs typeface="Times New Roman" pitchFamily="18" charset="0"/>
              </a:rPr>
              <a:t>“ship” </a:t>
            </a:r>
            <a:r>
              <a:rPr lang="zh-CN" altLang="en-US" dirty="0" smtClean="0">
                <a:solidFill>
                  <a:schemeClr val="tx1"/>
                </a:solidFill>
                <a:latin typeface="Times New Roman" pitchFamily="18" charset="0"/>
                <a:ea typeface="黑体" pitchFamily="49" charset="-122"/>
                <a:cs typeface="Times New Roman" pitchFamily="18" charset="0"/>
              </a:rPr>
              <a:t>语义上相似。低维空间能够反映出这一点。</a:t>
            </a:r>
            <a:endParaRPr lang="en-US" altLang="zh-CN" dirty="0" smtClean="0">
              <a:solidFill>
                <a:schemeClr val="tx1"/>
              </a:solidFill>
              <a:latin typeface="Times New Roman" pitchFamily="18" charset="0"/>
              <a:ea typeface="黑体" pitchFamily="49" charset="-122"/>
              <a:cs typeface="Times New Roman" pitchFamily="18" charset="0"/>
            </a:endParaRPr>
          </a:p>
          <a:p>
            <a:endParaRPr lang="en-US" dirty="0" smtClean="0">
              <a:solidFill>
                <a:schemeClr val="tx1"/>
              </a:solidFill>
              <a:latin typeface="Times New Roman" pitchFamily="18" charset="0"/>
              <a:ea typeface="黑体" pitchFamily="49" charset="-122"/>
              <a:cs typeface="Times New Roman" pitchFamily="18" charset="0"/>
            </a:endParaRPr>
          </a:p>
          <a:p>
            <a:r>
              <a:rPr lang="en-US" altLang="zh-CN" dirty="0" smtClean="0">
                <a:solidFill>
                  <a:schemeClr val="tx1"/>
                </a:solidFill>
                <a:latin typeface="Times New Roman" pitchFamily="18" charset="0"/>
                <a:ea typeface="黑体" pitchFamily="49" charset="-122"/>
                <a:cs typeface="Times New Roman" pitchFamily="18" charset="0"/>
              </a:rPr>
              <a:t>SVD</a:t>
            </a:r>
            <a:r>
              <a:rPr lang="zh-CN" altLang="en-US" dirty="0" smtClean="0">
                <a:solidFill>
                  <a:schemeClr val="tx1"/>
                </a:solidFill>
                <a:latin typeface="Times New Roman" pitchFamily="18" charset="0"/>
                <a:ea typeface="黑体" pitchFamily="49" charset="-122"/>
                <a:cs typeface="Times New Roman" pitchFamily="18" charset="0"/>
              </a:rPr>
              <a:t>的什么性质会导致相似度计算有所提高？</a:t>
            </a:r>
            <a:endParaRPr lang="de-DE"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29</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上一讲回顾</a:t>
            </a:r>
            <a:endParaRPr lang="en-US" altLang="zh-CN"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隐性语义索引</a:t>
            </a:r>
            <a:r>
              <a:rPr lang="en-US" sz="3000" dirty="0" smtClean="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空间降维处理</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LSI </a:t>
            </a:r>
            <a:r>
              <a:rPr lang="zh-CN" altLang="en-US" sz="3000" dirty="0" smtClean="0">
                <a:solidFill>
                  <a:srgbClr val="336699"/>
                </a:solidFill>
                <a:latin typeface="Times New Roman" pitchFamily="18" charset="0"/>
                <a:ea typeface="黑体" pitchFamily="49" charset="-122"/>
              </a:rPr>
              <a:t>在</a:t>
            </a:r>
            <a:r>
              <a:rPr lang="en-US" altLang="zh-CN" sz="3000" dirty="0" smtClean="0">
                <a:solidFill>
                  <a:srgbClr val="336699"/>
                </a:solidFill>
                <a:latin typeface="Times New Roman" pitchFamily="18" charset="0"/>
                <a:ea typeface="黑体" pitchFamily="49" charset="-122"/>
              </a:rPr>
              <a:t>IR</a:t>
            </a:r>
            <a:r>
              <a:rPr lang="zh-CN" altLang="en-US" sz="3000" dirty="0" smtClean="0">
                <a:solidFill>
                  <a:srgbClr val="336699"/>
                </a:solidFill>
                <a:latin typeface="Times New Roman" pitchFamily="18" charset="0"/>
                <a:ea typeface="黑体" pitchFamily="49" charset="-122"/>
              </a:rPr>
              <a:t>中的应用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2203474"/>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altLang="zh-CN"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隐性语义索引</a:t>
            </a:r>
            <a:r>
              <a:rPr lang="en-US" sz="3000" dirty="0" smtClean="0">
                <a:solidFill>
                  <a:schemeClr val="accent1">
                    <a:lumMod val="40000"/>
                    <a:lumOff val="60000"/>
                  </a:schemeClr>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chemeClr val="accent1">
                    <a:lumMod val="40000"/>
                    <a:lumOff val="60000"/>
                  </a:schemeClr>
                </a:solidFill>
                <a:latin typeface="Times New Roman" pitchFamily="18" charset="0"/>
                <a:ea typeface="黑体" pitchFamily="49" charset="-122"/>
              </a:rPr>
              <a:t>空间降维处理</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chemeClr val="accent1">
                    <a:lumMod val="40000"/>
                    <a:lumOff val="60000"/>
                  </a:schemeClr>
                </a:solidFill>
                <a:latin typeface="Times New Roman" pitchFamily="18" charset="0"/>
                <a:ea typeface="黑体" pitchFamily="49" charset="-122"/>
              </a:rPr>
              <a:t>LSI </a:t>
            </a:r>
            <a:r>
              <a:rPr lang="zh-CN" altLang="en-US" sz="3000" dirty="0" smtClean="0">
                <a:solidFill>
                  <a:schemeClr val="accent1">
                    <a:lumMod val="40000"/>
                    <a:lumOff val="60000"/>
                  </a:schemeClr>
                </a:solidFill>
                <a:latin typeface="Times New Roman" pitchFamily="18" charset="0"/>
                <a:ea typeface="黑体" pitchFamily="49" charset="-122"/>
              </a:rPr>
              <a:t>在</a:t>
            </a:r>
            <a:r>
              <a:rPr lang="en-US" altLang="zh-CN" sz="3000" dirty="0" smtClean="0">
                <a:solidFill>
                  <a:schemeClr val="accent1">
                    <a:lumMod val="40000"/>
                    <a:lumOff val="60000"/>
                  </a:schemeClr>
                </a:solidFill>
                <a:latin typeface="Times New Roman" pitchFamily="18" charset="0"/>
                <a:ea typeface="黑体" pitchFamily="49" charset="-122"/>
              </a:rPr>
              <a:t>IR</a:t>
            </a:r>
            <a:r>
              <a:rPr lang="zh-CN" altLang="en-US" sz="3000" dirty="0" smtClean="0">
                <a:solidFill>
                  <a:schemeClr val="accent1">
                    <a:lumMod val="40000"/>
                    <a:lumOff val="60000"/>
                  </a:schemeClr>
                </a:solidFill>
                <a:latin typeface="Times New Roman" pitchFamily="18" charset="0"/>
                <a:ea typeface="黑体" pitchFamily="49" charset="-122"/>
              </a:rPr>
              <a:t>中的应用</a:t>
            </a:r>
            <a:endParaRPr lang="en-US" sz="3000" dirty="0" smtClean="0">
              <a:solidFill>
                <a:schemeClr val="accent1">
                  <a:lumMod val="40000"/>
                  <a:lumOff val="6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sz="3600" dirty="0" smtClean="0">
                <a:solidFill>
                  <a:schemeClr val="tx1"/>
                </a:solidFill>
                <a:latin typeface="Times New Roman" pitchFamily="18" charset="0"/>
                <a:ea typeface="黑体" pitchFamily="49" charset="-122"/>
              </a:rPr>
              <a:t>LSI</a:t>
            </a:r>
            <a:r>
              <a:rPr lang="zh-CN" altLang="en-US" sz="3600" dirty="0" smtClean="0">
                <a:solidFill>
                  <a:schemeClr val="tx1"/>
                </a:solidFill>
                <a:latin typeface="Times New Roman" pitchFamily="18" charset="0"/>
                <a:ea typeface="黑体" pitchFamily="49" charset="-122"/>
              </a:rPr>
              <a:t>在</a:t>
            </a:r>
            <a:r>
              <a:rPr lang="en-US" altLang="zh-CN" sz="3600" dirty="0" smtClean="0">
                <a:solidFill>
                  <a:schemeClr val="tx1"/>
                </a:solidFill>
                <a:latin typeface="Times New Roman" pitchFamily="18" charset="0"/>
                <a:ea typeface="黑体" pitchFamily="49" charset="-122"/>
              </a:rPr>
              <a:t>IR</a:t>
            </a:r>
            <a:r>
              <a:rPr lang="zh-CN" altLang="en-US" sz="3600" dirty="0" smtClean="0">
                <a:solidFill>
                  <a:schemeClr val="tx1"/>
                </a:solidFill>
                <a:latin typeface="Times New Roman" pitchFamily="18" charset="0"/>
                <a:ea typeface="黑体" pitchFamily="49" charset="-122"/>
              </a:rPr>
              <a:t>中使用的原因</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LSI </a:t>
            </a:r>
            <a:r>
              <a:rPr lang="zh-CN" altLang="en-US" dirty="0" smtClean="0">
                <a:solidFill>
                  <a:schemeClr val="tx1"/>
                </a:solidFill>
                <a:latin typeface="Times New Roman" pitchFamily="18" charset="0"/>
                <a:ea typeface="黑体" pitchFamily="49" charset="-122"/>
              </a:rPr>
              <a:t>能够发现文档的语义上的关联</a:t>
            </a:r>
            <a:r>
              <a:rPr lang="de-DE" dirty="0" smtClean="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但是在原始向量空间中这些文档相似度不大</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因为它们使用不同的词语</a:t>
            </a:r>
            <a:r>
              <a:rPr lang="de-DE" dirty="0" smtClean="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于是通过</a:t>
            </a:r>
            <a:r>
              <a:rPr lang="en-US" altLang="zh-CN" dirty="0" smtClean="0">
                <a:solidFill>
                  <a:schemeClr val="tx1"/>
                </a:solidFill>
                <a:latin typeface="Times New Roman" pitchFamily="18" charset="0"/>
                <a:ea typeface="黑体" pitchFamily="49" charset="-122"/>
              </a:rPr>
              <a:t>LSI</a:t>
            </a:r>
            <a:r>
              <a:rPr lang="zh-CN" altLang="en-US" dirty="0" smtClean="0">
                <a:solidFill>
                  <a:schemeClr val="tx1"/>
                </a:solidFill>
                <a:latin typeface="Times New Roman" pitchFamily="18" charset="0"/>
                <a:ea typeface="黑体" pitchFamily="49" charset="-122"/>
              </a:rPr>
              <a:t>可以将它们映射到新的低维向量空间中</a:t>
            </a:r>
            <a:r>
              <a:rPr lang="en-US" dirty="0" smtClean="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在新的空间下，两者相似度较高</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a:t>
            </a:r>
            <a:r>
              <a:rPr lang="en-US" dirty="0" smtClean="0">
                <a:solidFill>
                  <a:schemeClr val="tx1"/>
                </a:solidFill>
                <a:latin typeface="Times New Roman" pitchFamily="18" charset="0"/>
                <a:ea typeface="黑体" pitchFamily="49" charset="-122"/>
              </a:rPr>
              <a:t> LSI</a:t>
            </a:r>
            <a:r>
              <a:rPr lang="zh-CN" altLang="en-US" dirty="0" smtClean="0">
                <a:solidFill>
                  <a:schemeClr val="tx1"/>
                </a:solidFill>
                <a:latin typeface="Times New Roman" pitchFamily="18" charset="0"/>
                <a:ea typeface="黑体" pitchFamily="49" charset="-122"/>
              </a:rPr>
              <a:t>能够解决一义多词</a:t>
            </a:r>
            <a:r>
              <a:rPr lang="en-US" altLang="zh-CN" dirty="0" smtClean="0">
                <a:solidFill>
                  <a:schemeClr val="tx1"/>
                </a:solidFill>
                <a:latin typeface="Times New Roman" pitchFamily="18" charset="0"/>
                <a:ea typeface="黑体" pitchFamily="49" charset="-122"/>
              </a:rPr>
              <a:t>(</a:t>
            </a:r>
            <a:r>
              <a:rPr lang="en-US" dirty="0" smtClean="0">
                <a:solidFill>
                  <a:srgbClr val="0070C0"/>
                </a:solidFill>
                <a:latin typeface="Times New Roman" pitchFamily="18" charset="0"/>
                <a:ea typeface="黑体" pitchFamily="49" charset="-122"/>
              </a:rPr>
              <a:t>synonymy) </a:t>
            </a:r>
            <a:r>
              <a:rPr lang="zh-CN" altLang="en-US" dirty="0" smtClean="0">
                <a:solidFill>
                  <a:schemeClr val="tx1"/>
                </a:solidFill>
                <a:latin typeface="Times New Roman" pitchFamily="18" charset="0"/>
                <a:ea typeface="黑体" pitchFamily="49" charset="-122"/>
              </a:rPr>
              <a:t>和语义关联问题</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在标准向量空间下，同义词对文档相似度计算没有任何贡献</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LSI</a:t>
            </a:r>
            <a:r>
              <a:rPr lang="zh-CN" altLang="en-US" dirty="0" smtClean="0">
                <a:solidFill>
                  <a:schemeClr val="tx1"/>
                </a:solidFill>
                <a:latin typeface="Times New Roman" pitchFamily="18" charset="0"/>
                <a:ea typeface="黑体" pitchFamily="49" charset="-122"/>
              </a:rPr>
              <a:t>所期望的效果：同义词对文档相似度贡献很大</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altLang="zh-CN" sz="3200" dirty="0" smtClean="0">
                <a:solidFill>
                  <a:schemeClr val="tx1"/>
                </a:solidFill>
                <a:latin typeface="Times New Roman" pitchFamily="18" charset="0"/>
                <a:ea typeface="黑体" pitchFamily="49" charset="-122"/>
              </a:rPr>
              <a:t>LSI</a:t>
            </a:r>
            <a:r>
              <a:rPr lang="zh-CN" altLang="en-US" sz="3200" dirty="0" smtClean="0">
                <a:solidFill>
                  <a:schemeClr val="tx1"/>
                </a:solidFill>
                <a:latin typeface="Times New Roman" pitchFamily="18" charset="0"/>
                <a:ea typeface="黑体" pitchFamily="49" charset="-122"/>
              </a:rPr>
              <a:t>是如何解决一义多词和语义关联问题的</a:t>
            </a:r>
            <a:endParaRPr lang="en-US"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14422"/>
            <a:ext cx="8501122" cy="4714908"/>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降维迫使我们忽略大量“细节”</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我们将原始空间下不同的词映射到低维空间的同一维中</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将同义词映射到同一维的“开销”远小于无关词的聚集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选择开销最小的映射方法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a:t>
            </a:r>
            <a:r>
              <a:rPr lang="en-US" altLang="zh-CN"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会将同义词映射到同一维</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但是，它同时能避免将无关词映射到同一维</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a:buClr>
                <a:srgbClr val="336699"/>
              </a:buClr>
            </a:pPr>
            <a:r>
              <a:rPr lang="en-US" sz="3600" dirty="0" smtClean="0">
                <a:solidFill>
                  <a:schemeClr val="tx1"/>
                </a:solidFill>
                <a:latin typeface="Times New Roman" pitchFamily="18" charset="0"/>
                <a:ea typeface="黑体" pitchFamily="49" charset="-122"/>
              </a:rPr>
              <a:t>LSI</a:t>
            </a:r>
            <a:r>
              <a:rPr lang="zh-CN" altLang="en-US" sz="3600" dirty="0" smtClean="0">
                <a:solidFill>
                  <a:schemeClr val="tx1"/>
                </a:solidFill>
                <a:latin typeface="Times New Roman" pitchFamily="18" charset="0"/>
                <a:ea typeface="黑体" pitchFamily="49" charset="-122"/>
              </a:rPr>
              <a:t>与其它方法的比较</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如果查询和文档没有公共词项时，前面我们介绍的相关反馈和查询扩展可以用于提高</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的召回率</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LSI</a:t>
            </a:r>
            <a:r>
              <a:rPr lang="zh-CN" altLang="en-US" dirty="0" smtClean="0">
                <a:solidFill>
                  <a:schemeClr val="tx1"/>
                </a:solidFill>
                <a:latin typeface="Times New Roman" pitchFamily="18" charset="0"/>
                <a:ea typeface="黑体" pitchFamily="49" charset="-122"/>
              </a:rPr>
              <a:t>会提高召回率但是损害正确率</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因此，它和相关反馈查询扩展解决的是同一问题</a:t>
            </a:r>
            <a:r>
              <a:rPr lang="de-DE"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同样它们的缺点也一致</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en-US" altLang="zh-CN" sz="3600" dirty="0" smtClean="0">
                <a:solidFill>
                  <a:schemeClr val="tx1"/>
                </a:solidFill>
                <a:latin typeface="Times New Roman" pitchFamily="18" charset="0"/>
                <a:ea typeface="黑体" pitchFamily="49" charset="-122"/>
              </a:rPr>
              <a:t>LSI</a:t>
            </a:r>
            <a:r>
              <a:rPr lang="zh-CN" altLang="en-US" sz="3600" dirty="0" smtClean="0">
                <a:solidFill>
                  <a:schemeClr val="tx1"/>
                </a:solidFill>
                <a:latin typeface="Times New Roman" pitchFamily="18" charset="0"/>
                <a:ea typeface="黑体" pitchFamily="49" charset="-122"/>
              </a:rPr>
              <a:t>实现</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357298"/>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对词项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文档矩阵进行</a:t>
            </a:r>
            <a:r>
              <a:rPr lang="en-US" dirty="0" smtClean="0">
                <a:solidFill>
                  <a:schemeClr val="tx1"/>
                </a:solidFill>
                <a:latin typeface="Times New Roman" pitchFamily="18" charset="0"/>
                <a:ea typeface="黑体" pitchFamily="49" charset="-122"/>
              </a:rPr>
              <a:t>SVD</a:t>
            </a:r>
            <a:r>
              <a:rPr lang="zh-CN" altLang="en-US" dirty="0" smtClean="0">
                <a:solidFill>
                  <a:schemeClr val="tx1"/>
                </a:solidFill>
                <a:latin typeface="Times New Roman" pitchFamily="18" charset="0"/>
                <a:ea typeface="黑体" pitchFamily="49" charset="-122"/>
              </a:rPr>
              <a:t>分解</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计算在新的低维空间下的文档表示</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将查询映射到低维空间中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上述公式来自：</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i="1" dirty="0" smtClean="0">
                <a:solidFill>
                  <a:schemeClr val="tx1"/>
                </a:solidFill>
                <a:latin typeface="Times New Roman" pitchFamily="18" charset="0"/>
                <a:ea typeface="黑体" pitchFamily="49" charset="-122"/>
              </a:rPr>
              <a:t>V</a:t>
            </a:r>
            <a:r>
              <a:rPr lang="en-US" baseline="-25000"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中的所有文档表示的相似度</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像以往一样按照相似度高低输出文档结果</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课堂练习：上述做法的最基本问题是什么？</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dirty="0"/>
          </a:p>
        </p:txBody>
      </p:sp>
      <p:pic>
        <p:nvPicPr>
          <p:cNvPr id="7" name="Picture 6" descr="1826.png"/>
          <p:cNvPicPr>
            <a:picLocks noChangeAspect="1"/>
          </p:cNvPicPr>
          <p:nvPr/>
        </p:nvPicPr>
        <p:blipFill>
          <a:blip r:embed="rId3" cstate="print"/>
          <a:stretch>
            <a:fillRect/>
          </a:stretch>
        </p:blipFill>
        <p:spPr>
          <a:xfrm>
            <a:off x="5004048" y="2672960"/>
            <a:ext cx="1956006" cy="396000"/>
          </a:xfrm>
          <a:prstGeom prst="rect">
            <a:avLst/>
          </a:prstGeom>
        </p:spPr>
      </p:pic>
      <p:pic>
        <p:nvPicPr>
          <p:cNvPr id="8" name="Picture 7" descr="18262.png"/>
          <p:cNvPicPr>
            <a:picLocks noChangeAspect="1"/>
          </p:cNvPicPr>
          <p:nvPr/>
        </p:nvPicPr>
        <p:blipFill>
          <a:blip r:embed="rId4" cstate="print"/>
          <a:stretch>
            <a:fillRect/>
          </a:stretch>
        </p:blipFill>
        <p:spPr>
          <a:xfrm>
            <a:off x="3502144" y="3212976"/>
            <a:ext cx="349874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pPr lvl="1">
              <a:spcBef>
                <a:spcPts val="700"/>
              </a:spcBef>
              <a:buClr>
                <a:srgbClr val="336699"/>
              </a:buClr>
            </a:pPr>
            <a:endParaRPr lang="en-US" sz="3600" dirty="0" smtClean="0">
              <a:solidFill>
                <a:schemeClr val="tx1"/>
              </a:solidFill>
              <a:latin typeface="Times New Roman" pitchFamily="18" charset="0"/>
              <a:ea typeface="黑体" pitchFamily="49" charset="-122"/>
            </a:endParaRPr>
          </a:p>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最优性</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SVD </a:t>
            </a:r>
            <a:r>
              <a:rPr lang="zh-CN" altLang="en-US" dirty="0" smtClean="0">
                <a:solidFill>
                  <a:schemeClr val="tx1"/>
                </a:solidFill>
                <a:latin typeface="Times New Roman" pitchFamily="18" charset="0"/>
                <a:ea typeface="黑体" pitchFamily="49" charset="-122"/>
              </a:rPr>
              <a:t>在下面的意义上说是最优的：</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保留</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个最大的奇异值并将其他奇异值置为</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，这种做法得到是原始矩阵</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的最佳逼近</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参考</a:t>
            </a:r>
            <a:r>
              <a:rPr lang="de-DE" dirty="0" smtClean="0">
                <a:solidFill>
                  <a:srgbClr val="0070C0"/>
                </a:solidFill>
                <a:latin typeface="Times New Roman" pitchFamily="18" charset="0"/>
                <a:ea typeface="黑体" pitchFamily="49" charset="-122"/>
              </a:rPr>
              <a:t>Eckart-Young </a:t>
            </a:r>
            <a:r>
              <a:rPr lang="zh-CN" altLang="en-US" dirty="0" smtClean="0">
                <a:solidFill>
                  <a:srgbClr val="0070C0"/>
                </a:solidFill>
                <a:latin typeface="Times New Roman" pitchFamily="18" charset="0"/>
                <a:ea typeface="黑体" pitchFamily="49" charset="-122"/>
              </a:rPr>
              <a:t>定理</a:t>
            </a:r>
            <a:r>
              <a:rPr lang="en-US" altLang="zh-CN" dirty="0" smtClean="0">
                <a:solidFill>
                  <a:srgbClr val="0070C0"/>
                </a:solidFill>
                <a:latin typeface="Times New Roman" pitchFamily="18" charset="0"/>
                <a:ea typeface="黑体" pitchFamily="49" charset="-122"/>
              </a:rPr>
              <a:t>)</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最优性：不存在其它同秩的矩阵能够更加逼近</a:t>
            </a:r>
            <a:r>
              <a:rPr lang="en-US" altLang="zh-CN" dirty="0" smtClean="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逼近的度量指标</a:t>
            </a:r>
            <a:r>
              <a:rPr lang="en-US" altLang="zh-CN" dirty="0" smtClean="0">
                <a:solidFill>
                  <a:schemeClr val="tx1"/>
                </a:solidFill>
                <a:latin typeface="Times New Roman" pitchFamily="18" charset="0"/>
                <a:ea typeface="黑体" pitchFamily="49" charset="-122"/>
              </a:rPr>
              <a:t>F</a:t>
            </a:r>
            <a:r>
              <a:rPr lang="zh-CN" altLang="en-US" dirty="0" smtClean="0">
                <a:solidFill>
                  <a:schemeClr val="tx1"/>
                </a:solidFill>
                <a:latin typeface="Times New Roman" pitchFamily="18" charset="0"/>
                <a:ea typeface="黑体" pitchFamily="49" charset="-122"/>
              </a:rPr>
              <a:t>范数</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Frobenius</a:t>
            </a:r>
            <a:r>
              <a:rPr lang="en-US" dirty="0" smtClean="0">
                <a:solidFill>
                  <a:schemeClr val="tx1"/>
                </a:solidFill>
                <a:latin typeface="Times New Roman" pitchFamily="18" charset="0"/>
                <a:ea typeface="黑体" pitchFamily="49" charset="-122"/>
              </a:rPr>
              <a:t> norm):</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于是，</a:t>
            </a:r>
            <a:r>
              <a:rPr lang="en-US" dirty="0" smtClean="0">
                <a:solidFill>
                  <a:schemeClr val="tx1"/>
                </a:solidFill>
                <a:latin typeface="Times New Roman" pitchFamily="18" charset="0"/>
                <a:ea typeface="黑体" pitchFamily="49" charset="-122"/>
              </a:rPr>
              <a:t>LSI </a:t>
            </a:r>
            <a:r>
              <a:rPr lang="zh-CN" altLang="en-US" dirty="0" smtClean="0">
                <a:solidFill>
                  <a:schemeClr val="tx1"/>
                </a:solidFill>
                <a:latin typeface="Times New Roman" pitchFamily="18" charset="0"/>
                <a:ea typeface="黑体" pitchFamily="49" charset="-122"/>
              </a:rPr>
              <a:t>得到最可能的矩阵</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警告：</a:t>
            </a:r>
            <a:r>
              <a:rPr lang="en-US" altLang="zh-CN" dirty="0" smtClean="0">
                <a:solidFill>
                  <a:schemeClr val="tx1"/>
                </a:solidFill>
                <a:latin typeface="Times New Roman" pitchFamily="18" charset="0"/>
                <a:ea typeface="黑体" pitchFamily="49" charset="-122"/>
              </a:rPr>
              <a:t>F</a:t>
            </a:r>
            <a:r>
              <a:rPr lang="zh-CN" altLang="en-US" dirty="0" smtClean="0">
                <a:solidFill>
                  <a:schemeClr val="tx1"/>
                </a:solidFill>
                <a:latin typeface="Times New Roman" pitchFamily="18" charset="0"/>
                <a:ea typeface="黑体" pitchFamily="49" charset="-122"/>
              </a:rPr>
              <a:t>范数和文档的余弦相似度之间关系不大。</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dirty="0"/>
          </a:p>
        </p:txBody>
      </p:sp>
      <p:pic>
        <p:nvPicPr>
          <p:cNvPr id="7" name="Picture 6" descr="1827.png"/>
          <p:cNvPicPr>
            <a:picLocks noChangeAspect="1"/>
          </p:cNvPicPr>
          <p:nvPr/>
        </p:nvPicPr>
        <p:blipFill>
          <a:blip r:embed="rId3" cstate="print"/>
          <a:stretch>
            <a:fillRect/>
          </a:stretch>
        </p:blipFill>
        <p:spPr>
          <a:xfrm>
            <a:off x="1330234" y="3789096"/>
            <a:ext cx="2449678"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de-DE" dirty="0" smtClean="0">
                <a:solidFill>
                  <a:schemeClr val="tx1"/>
                </a:solidFill>
                <a:latin typeface="Times New Roman" pitchFamily="18" charset="0"/>
                <a:ea typeface="黑体" pitchFamily="49" charset="-122"/>
              </a:rPr>
              <a:t> 18 </a:t>
            </a:r>
            <a:r>
              <a:rPr lang="zh-CN" altLang="en-US" dirty="0" smtClean="0">
                <a:solidFill>
                  <a:schemeClr val="tx1"/>
                </a:solidFill>
                <a:latin typeface="Times New Roman" pitchFamily="18" charset="0"/>
                <a:ea typeface="黑体" pitchFamily="49" charset="-122"/>
              </a:rPr>
              <a:t>章</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hlinkClick r:id="rId3"/>
              </a:rPr>
              <a:t>http://ifnlp.org/ir</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sz="2200" dirty="0" err="1" smtClean="0">
                <a:solidFill>
                  <a:schemeClr val="tx1"/>
                </a:solidFill>
                <a:latin typeface="Times New Roman" pitchFamily="18" charset="0"/>
                <a:ea typeface="黑体" pitchFamily="49" charset="-122"/>
              </a:rPr>
              <a:t>Deerwester</a:t>
            </a:r>
            <a:r>
              <a:rPr lang="zh-CN" altLang="en-US" sz="2200" dirty="0" smtClean="0">
                <a:solidFill>
                  <a:schemeClr val="tx1"/>
                </a:solidFill>
                <a:latin typeface="Times New Roman" pitchFamily="18" charset="0"/>
                <a:ea typeface="黑体" pitchFamily="49" charset="-122"/>
              </a:rPr>
              <a:t>等人写的第一篇</a:t>
            </a:r>
            <a:r>
              <a:rPr lang="en-US" altLang="zh-CN" sz="2200" dirty="0" smtClean="0">
                <a:solidFill>
                  <a:schemeClr val="tx1"/>
                </a:solidFill>
                <a:latin typeface="Times New Roman" pitchFamily="18" charset="0"/>
                <a:ea typeface="黑体" pitchFamily="49" charset="-122"/>
              </a:rPr>
              <a:t>LSI</a:t>
            </a:r>
            <a:r>
              <a:rPr lang="zh-CN" altLang="en-US" sz="2200" dirty="0" smtClean="0">
                <a:solidFill>
                  <a:schemeClr val="tx1"/>
                </a:solidFill>
                <a:latin typeface="Times New Roman" pitchFamily="18" charset="0"/>
                <a:ea typeface="黑体" pitchFamily="49" charset="-122"/>
              </a:rPr>
              <a:t>的文章</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altLang="zh-CN" sz="2200" dirty="0" smtClean="0">
                <a:solidFill>
                  <a:schemeClr val="tx1"/>
                </a:solidFill>
                <a:latin typeface="Times New Roman" pitchFamily="18" charset="0"/>
                <a:ea typeface="黑体" pitchFamily="49" charset="-122"/>
              </a:rPr>
              <a:t>Thomas Hofmann</a:t>
            </a:r>
            <a:r>
              <a:rPr lang="zh-CN" altLang="en-US" sz="2200" dirty="0" smtClean="0">
                <a:solidFill>
                  <a:schemeClr val="tx1"/>
                </a:solidFill>
                <a:latin typeface="Times New Roman" pitchFamily="18" charset="0"/>
                <a:ea typeface="黑体" pitchFamily="49" charset="-122"/>
              </a:rPr>
              <a:t>提出的概率</a:t>
            </a:r>
            <a:r>
              <a:rPr lang="en-US" altLang="zh-CN" sz="2200" dirty="0" smtClean="0">
                <a:solidFill>
                  <a:schemeClr val="tx1"/>
                </a:solidFill>
                <a:latin typeface="Times New Roman" pitchFamily="18" charset="0"/>
                <a:ea typeface="黑体" pitchFamily="49" charset="-122"/>
              </a:rPr>
              <a:t>LSI (P</a:t>
            </a:r>
            <a:r>
              <a:rPr lang="en-US" sz="2200" dirty="0" smtClean="0">
                <a:solidFill>
                  <a:schemeClr val="tx1"/>
                </a:solidFill>
                <a:latin typeface="Times New Roman" pitchFamily="18" charset="0"/>
                <a:ea typeface="黑体" pitchFamily="49" charset="-122"/>
              </a:rPr>
              <a:t>LSI</a:t>
            </a:r>
            <a:r>
              <a:rPr lang="en-US" altLang="zh-CN" sz="2200" dirty="0" smtClean="0">
                <a:solidFill>
                  <a:schemeClr val="tx1"/>
                </a:solidFill>
                <a:latin typeface="Times New Roman" pitchFamily="18" charset="0"/>
                <a:ea typeface="黑体" pitchFamily="49" charset="-122"/>
              </a:rPr>
              <a:t>)</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利用</a:t>
            </a:r>
            <a:r>
              <a:rPr lang="en-US" altLang="zh-CN" sz="2200" dirty="0" smtClean="0">
                <a:solidFill>
                  <a:schemeClr val="tx1"/>
                </a:solidFill>
                <a:latin typeface="Times New Roman" pitchFamily="18" charset="0"/>
                <a:ea typeface="黑体" pitchFamily="49" charset="-122"/>
              </a:rPr>
              <a:t>LSI</a:t>
            </a:r>
            <a:r>
              <a:rPr lang="zh-CN" altLang="en-US" sz="2200" dirty="0" smtClean="0">
                <a:solidFill>
                  <a:schemeClr val="tx1"/>
                </a:solidFill>
                <a:latin typeface="Times New Roman" pitchFamily="18" charset="0"/>
                <a:ea typeface="黑体" pitchFamily="49" charset="-122"/>
              </a:rPr>
              <a:t>来得到此空间</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课后练习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习题</a:t>
            </a:r>
            <a:r>
              <a:rPr lang="en-US" altLang="zh-CN" dirty="0" smtClean="0">
                <a:solidFill>
                  <a:schemeClr val="tx1"/>
                </a:solidFill>
                <a:latin typeface="Times New Roman" pitchFamily="18" charset="0"/>
                <a:ea typeface="黑体" pitchFamily="49" charset="-122"/>
              </a:rPr>
              <a:t>18-5</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习题</a:t>
            </a:r>
            <a:r>
              <a:rPr lang="en-US" altLang="zh-CN" dirty="0" smtClean="0">
                <a:solidFill>
                  <a:schemeClr val="tx1"/>
                </a:solidFill>
                <a:latin typeface="Times New Roman" pitchFamily="18" charset="0"/>
                <a:ea typeface="黑体" pitchFamily="49" charset="-122"/>
              </a:rPr>
              <a:t>18-11</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层次聚类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500726"/>
          </a:xfrm>
          <a:prstGeom prst="rect">
            <a:avLst/>
          </a:prstGeom>
          <a:noFill/>
          <a:ln w="9525">
            <a:noFill/>
            <a:round/>
            <a:headEnd/>
            <a:tailEnd/>
          </a:ln>
        </p:spPr>
        <p:txBody>
          <a:bodyPr/>
          <a:lstStyle/>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层次聚类的目标是生成类似于前面提到的</a:t>
            </a:r>
            <a:r>
              <a:rPr lang="en-US" altLang="zh-CN" dirty="0" smtClean="0">
                <a:solidFill>
                  <a:schemeClr val="tx1"/>
                </a:solidFill>
                <a:latin typeface="Times New Roman" pitchFamily="18" charset="0"/>
                <a:ea typeface="黑体" pitchFamily="49" charset="-122"/>
              </a:rPr>
              <a:t>Reuters</a:t>
            </a:r>
            <a:r>
              <a:rPr lang="zh-CN" altLang="en-US" dirty="0" smtClean="0">
                <a:solidFill>
                  <a:schemeClr val="tx1"/>
                </a:solidFill>
                <a:latin typeface="Times New Roman" pitchFamily="18" charset="0"/>
                <a:ea typeface="黑体" pitchFamily="49" charset="-122"/>
              </a:rPr>
              <a:t>目录的一个层次结构：</a:t>
            </a:r>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这个层次结构是自动创建的，可以通过自顶向下或自底向上的方法来实现。最著名的自底向上的方法是层次凝聚式聚类</a:t>
            </a:r>
            <a:r>
              <a:rPr lang="en-US" altLang="zh-CN" dirty="0" smtClean="0">
                <a:solidFill>
                  <a:schemeClr val="tx1"/>
                </a:solidFill>
                <a:latin typeface="Times New Roman" pitchFamily="18" charset="0"/>
                <a:ea typeface="黑体" pitchFamily="49" charset="-122"/>
              </a:rPr>
              <a:t>(</a:t>
            </a:r>
            <a:r>
              <a:rPr lang="de-DE" dirty="0" smtClean="0">
                <a:solidFill>
                  <a:srgbClr val="0070C0"/>
                </a:solidFill>
                <a:latin typeface="Times New Roman" pitchFamily="18" charset="0"/>
                <a:ea typeface="黑体" pitchFamily="49" charset="-122"/>
              </a:rPr>
              <a:t>hierarchical agglomerative clustering</a:t>
            </a:r>
            <a:r>
              <a:rPr lang="zh-CN" altLang="en-US" dirty="0" smtClean="0">
                <a:solidFill>
                  <a:srgbClr val="0070C0"/>
                </a:solidFill>
                <a:latin typeface="Times New Roman" pitchFamily="18" charset="0"/>
                <a:ea typeface="黑体" pitchFamily="49" charset="-122"/>
              </a:rPr>
              <a:t>，</a:t>
            </a:r>
            <a:r>
              <a:rPr lang="en-US" altLang="zh-CN" dirty="0" smtClean="0">
                <a:solidFill>
                  <a:srgbClr val="0070C0"/>
                </a:solidFill>
                <a:latin typeface="Times New Roman" pitchFamily="18" charset="0"/>
                <a:ea typeface="黑体" pitchFamily="49" charset="-122"/>
              </a:rPr>
              <a:t>HAC)</a:t>
            </a:r>
            <a:r>
              <a:rPr lang="zh-CN" altLang="en-US" dirty="0" smtClean="0">
                <a:solidFill>
                  <a:srgbClr val="0070C0"/>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7" name="Picture 6" descr="1709.png"/>
          <p:cNvPicPr>
            <a:picLocks noChangeAspect="1"/>
          </p:cNvPicPr>
          <p:nvPr/>
        </p:nvPicPr>
        <p:blipFill>
          <a:blip r:embed="rId3" cstate="print"/>
          <a:stretch>
            <a:fillRect/>
          </a:stretch>
        </p:blipFill>
        <p:spPr>
          <a:xfrm>
            <a:off x="728849" y="2204864"/>
            <a:ext cx="7495517" cy="22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单连接</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最大相似度</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最短距离</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 </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8" name="Picture 7" descr="1718.png"/>
          <p:cNvPicPr>
            <a:picLocks noChangeAspect="1"/>
          </p:cNvPicPr>
          <p:nvPr/>
        </p:nvPicPr>
        <p:blipFill>
          <a:blip r:embed="rId3" cstate="print"/>
          <a:stretch>
            <a:fillRect/>
          </a:stretch>
        </p:blipFill>
        <p:spPr>
          <a:xfrm>
            <a:off x="428596" y="2285992"/>
            <a:ext cx="571756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全连接</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最小相似度</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7" name="Picture 6" descr="1719.png"/>
          <p:cNvPicPr>
            <a:picLocks noChangeAspect="1"/>
          </p:cNvPicPr>
          <p:nvPr/>
        </p:nvPicPr>
        <p:blipFill>
          <a:blip r:embed="rId3" cstate="print"/>
          <a:stretch>
            <a:fillRect/>
          </a:stretch>
        </p:blipFill>
        <p:spPr>
          <a:xfrm>
            <a:off x="490181" y="2214554"/>
            <a:ext cx="5653455"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7" name="Picture 6" descr="1720.png"/>
          <p:cNvPicPr>
            <a:picLocks noChangeAspect="1"/>
          </p:cNvPicPr>
          <p:nvPr/>
        </p:nvPicPr>
        <p:blipFill>
          <a:blip r:embed="rId3" cstate="print"/>
          <a:stretch>
            <a:fillRect/>
          </a:stretch>
        </p:blipFill>
        <p:spPr>
          <a:xfrm>
            <a:off x="428596" y="2500306"/>
            <a:ext cx="5500726" cy="35933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组平均</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dirty="0"/>
          </a:p>
        </p:txBody>
      </p:sp>
      <p:pic>
        <p:nvPicPr>
          <p:cNvPr id="8" name="Picture 7" descr="1721.png"/>
          <p:cNvPicPr>
            <a:picLocks noChangeAspect="1"/>
          </p:cNvPicPr>
          <p:nvPr/>
        </p:nvPicPr>
        <p:blipFill>
          <a:blip r:embed="rId3" cstate="print"/>
          <a:stretch>
            <a:fillRect/>
          </a:stretch>
        </p:blipFill>
        <p:spPr>
          <a:xfrm>
            <a:off x="357158" y="2575629"/>
            <a:ext cx="5666517" cy="34268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四种</a:t>
            </a:r>
            <a:r>
              <a:rPr lang="en-US" altLang="zh-CN" sz="3600" dirty="0" smtClean="0">
                <a:solidFill>
                  <a:schemeClr val="tx1"/>
                </a:solidFill>
                <a:latin typeface="Times New Roman" pitchFamily="18" charset="0"/>
                <a:ea typeface="黑体" pitchFamily="49" charset="-122"/>
              </a:rPr>
              <a:t>HAC</a:t>
            </a:r>
            <a:r>
              <a:rPr lang="zh-CN" altLang="en-US" sz="3600" dirty="0" smtClean="0">
                <a:solidFill>
                  <a:schemeClr val="tx1"/>
                </a:solidFill>
                <a:latin typeface="Times New Roman" pitchFamily="18" charset="0"/>
                <a:ea typeface="黑体" pitchFamily="49" charset="-122"/>
              </a:rPr>
              <a:t>算法的比较</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graphicFrame>
        <p:nvGraphicFramePr>
          <p:cNvPr id="7" name="Table 6"/>
          <p:cNvGraphicFramePr>
            <a:graphicFrameLocks noGrp="1"/>
          </p:cNvGraphicFramePr>
          <p:nvPr/>
        </p:nvGraphicFramePr>
        <p:xfrm>
          <a:off x="285750" y="1571612"/>
          <a:ext cx="8572530" cy="3846236"/>
        </p:xfrm>
        <a:graphic>
          <a:graphicData uri="http://schemas.openxmlformats.org/drawingml/2006/table">
            <a:tbl>
              <a:tblPr firstRow="1" bandRow="1">
                <a:tableStyleId>{8799B23B-EC83-4686-B30A-512413B5E67A}</a:tableStyleId>
              </a:tblPr>
              <a:tblGrid>
                <a:gridCol w="1714506"/>
                <a:gridCol w="2357430"/>
                <a:gridCol w="1500198"/>
                <a:gridCol w="1285890"/>
                <a:gridCol w="1714506"/>
              </a:tblGrid>
              <a:tr h="720832">
                <a:tc>
                  <a:txBody>
                    <a:bodyPr/>
                    <a:lstStyle/>
                    <a:p>
                      <a:r>
                        <a:rPr lang="zh-CN" altLang="en-US" sz="2000" b="0" kern="1200" baseline="0" dirty="0" smtClean="0">
                          <a:latin typeface="Times New Roman" pitchFamily="18" charset="0"/>
                        </a:rPr>
                        <a:t>方　　法				</a:t>
                      </a:r>
                      <a:endParaRPr lang="en-US" sz="20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结合相似度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时间复杂度</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是否最优</a:t>
                      </a:r>
                      <a:r>
                        <a:rPr lang="en-US" sz="2000" b="0" kern="1200" baseline="0" dirty="0" smtClean="0">
                          <a:latin typeface="Times New Roman" pitchFamily="18" charset="0"/>
                        </a:rPr>
                        <a:t>? </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注　　释</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r>
              <a:tr h="707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单连接</a:t>
                      </a:r>
                      <a:endParaRPr lang="en-US" sz="2000" kern="1200" baseline="0" dirty="0" smtClean="0">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zh-CN" altLang="en-US" sz="2000" kern="1200" baseline="0" dirty="0" smtClean="0">
                          <a:latin typeface="Times New Roman" pitchFamily="18" charset="0"/>
                        </a:rPr>
                        <a:t>簇间文档的最大相似度</a:t>
                      </a:r>
                      <a:endParaRPr lang="de-DE" altLang="zh-CN"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en-US" sz="2000" kern="1200" baseline="0" dirty="0" smtClean="0">
                          <a:latin typeface="Times New Roman" pitchFamily="18" charset="0"/>
                        </a:rPr>
                        <a:t>yes</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zh-CN" altLang="en-US" sz="2000" b="0" kern="1200" baseline="0" dirty="0" smtClean="0">
                          <a:solidFill>
                            <a:schemeClr val="tx1"/>
                          </a:solidFill>
                          <a:latin typeface="Times New Roman" pitchFamily="18" charset="0"/>
                        </a:rPr>
                        <a:t>链化效应</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r>
              <a:tr h="785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全连接</a:t>
                      </a:r>
                      <a:endParaRPr lang="en-US" sz="2000" kern="1200" baseline="0" dirty="0" smtClean="0">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簇间文档的最小相似度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 log</a:t>
                      </a:r>
                      <a:r>
                        <a:rPr lang="en-US" sz="2000" i="1" kern="1200" baseline="0" dirty="0" smtClean="0">
                          <a:latin typeface="Times New Roman" pitchFamily="18" charset="0"/>
                        </a:rPr>
                        <a:t> N</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smtClean="0">
                          <a:solidFill>
                            <a:schemeClr val="tx1"/>
                          </a:solidFill>
                          <a:latin typeface="Times New Roman" pitchFamily="18" charset="0"/>
                        </a:rPr>
                        <a:t>对离群点敏感</a:t>
                      </a:r>
                      <a:endParaRPr lang="de-DE" sz="2000" b="0" dirty="0">
                        <a:solidFill>
                          <a:schemeClr val="tx1"/>
                        </a:solidFill>
                        <a:latin typeface="Times New Roman" pitchFamily="18" charset="0"/>
                      </a:endParaRPr>
                    </a:p>
                  </a:txBody>
                  <a:tcPr/>
                </a:tc>
              </a:tr>
              <a:tr h="910826">
                <a:tc>
                  <a:txBody>
                    <a:bodyPr/>
                    <a:lstStyle/>
                    <a:p>
                      <a:r>
                        <a:rPr lang="zh-CN" altLang="en-US" sz="2000" b="0" dirty="0" smtClean="0">
                          <a:solidFill>
                            <a:schemeClr val="tx1"/>
                          </a:solidFill>
                          <a:latin typeface="Times New Roman" pitchFamily="18" charset="0"/>
                        </a:rPr>
                        <a:t>组平均</a:t>
                      </a:r>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所有文档相似度的平均值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 log</a:t>
                      </a:r>
                      <a:r>
                        <a:rPr lang="en-US" sz="2000" i="1" kern="1200" baseline="0" dirty="0" smtClean="0">
                          <a:latin typeface="Times New Roman" pitchFamily="18" charset="0"/>
                        </a:rPr>
                        <a:t> N</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kern="1200" baseline="0" dirty="0" smtClean="0">
                          <a:latin typeface="Times New Roman" pitchFamily="18" charset="0"/>
                        </a:rPr>
                        <a:t>大部分应用中的最佳选择</a:t>
                      </a:r>
                      <a:endParaRPr lang="de-DE" sz="2000" kern="1200" baseline="0" dirty="0" smtClean="0">
                        <a:latin typeface="Times New Roman" pitchFamily="18" charset="0"/>
                      </a:endParaRPr>
                    </a:p>
                  </a:txBody>
                  <a:tcPr/>
                </a:tc>
              </a:tr>
              <a:tr h="720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质心法</a:t>
                      </a:r>
                      <a:endParaRPr lang="de-DE" sz="2000" kern="1200" baseline="0" dirty="0" smtClean="0">
                        <a:latin typeface="Times New Roman" pitchFamily="18" charset="0"/>
                      </a:endParaRPr>
                    </a:p>
                    <a:p>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所有簇间相似度的平均值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de-DE" sz="2000" kern="1200" baseline="0" dirty="0" smtClean="0">
                          <a:latin typeface="Times New Roman" pitchFamily="18" charset="0"/>
                        </a:rPr>
                        <a:t>(</a:t>
                      </a:r>
                      <a:r>
                        <a:rPr lang="de-DE" sz="2000" i="1" kern="1200" baseline="0" dirty="0" smtClean="0">
                          <a:latin typeface="Times New Roman" pitchFamily="18" charset="0"/>
                        </a:rPr>
                        <a:t>N</a:t>
                      </a:r>
                      <a:r>
                        <a:rPr lang="de-DE" sz="2000" kern="1200" baseline="30000" dirty="0" smtClean="0">
                          <a:latin typeface="Times New Roman" pitchFamily="18" charset="0"/>
                        </a:rPr>
                        <a:t>2</a:t>
                      </a:r>
                      <a:r>
                        <a:rPr lang="de-DE" sz="2000" kern="1200" baseline="0" dirty="0" smtClean="0">
                          <a:latin typeface="Times New Roman" pitchFamily="18" charset="0"/>
                        </a:rPr>
                        <a:t> log </a:t>
                      </a:r>
                      <a:r>
                        <a:rPr lang="de-DE" sz="2000" i="1" kern="1200" baseline="0" dirty="0" smtClean="0">
                          <a:latin typeface="Times New Roman" pitchFamily="18" charset="0"/>
                        </a:rPr>
                        <a:t>N</a:t>
                      </a:r>
                      <a:r>
                        <a:rPr lang="de-DE"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de-DE" sz="2000" kern="1200" baseline="0" dirty="0" err="1"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smtClean="0">
                          <a:solidFill>
                            <a:schemeClr val="tx1"/>
                          </a:solidFill>
                          <a:latin typeface="Times New Roman" pitchFamily="18" charset="0"/>
                        </a:rPr>
                        <a:t>相似度颠倒</a:t>
                      </a:r>
                      <a:endParaRPr lang="de-DE" sz="2000" b="0" dirty="0">
                        <a:solidFill>
                          <a:schemeClr val="tx1"/>
                        </a:solidFill>
                        <a:latin typeface="Times New Roman" pitchFamily="18" charset="0"/>
                      </a:endParaRPr>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824</TotalTime>
  <Words>2691</Words>
  <Application>Microsoft Office PowerPoint</Application>
  <PresentationFormat>全屏显示(4:3)</PresentationFormat>
  <Paragraphs>379</Paragraphs>
  <Slides>36</Slides>
  <Notes>31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manning</vt:lpstr>
      <vt:lpstr>幻灯片 1</vt:lpstr>
      <vt:lpstr>提纲</vt:lpstr>
      <vt:lpstr>提纲</vt:lpstr>
      <vt:lpstr>幻灯片 4</vt:lpstr>
      <vt:lpstr>幻灯片 5</vt:lpstr>
      <vt:lpstr>幻灯片 6</vt:lpstr>
      <vt:lpstr>幻灯片 7</vt:lpstr>
      <vt:lpstr>幻灯片 8</vt:lpstr>
      <vt:lpstr>幻灯片 9</vt:lpstr>
      <vt:lpstr>幻灯片 10</vt:lpstr>
      <vt:lpstr>幻灯片 11</vt:lpstr>
      <vt:lpstr>提纲</vt:lpstr>
      <vt:lpstr>幻灯片 13</vt:lpstr>
      <vt:lpstr>幻灯片 14</vt:lpstr>
      <vt:lpstr>幻灯片 15</vt:lpstr>
      <vt:lpstr>幻灯片 16</vt:lpstr>
      <vt:lpstr>幻灯片 17</vt:lpstr>
      <vt:lpstr>幻灯片 18</vt:lpstr>
      <vt:lpstr>幻灯片 19</vt:lpstr>
      <vt:lpstr>幻灯片 20</vt:lpstr>
      <vt:lpstr>提纲</vt:lpstr>
      <vt:lpstr>幻灯片 22</vt:lpstr>
      <vt:lpstr>幻灯片 23</vt:lpstr>
      <vt:lpstr>幻灯片 24</vt:lpstr>
      <vt:lpstr>幻灯片 25</vt:lpstr>
      <vt:lpstr>幻灯片 26</vt:lpstr>
      <vt:lpstr>幻灯片 27</vt:lpstr>
      <vt:lpstr>幻灯片 28</vt:lpstr>
      <vt:lpstr>提纲</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1297</cp:revision>
  <cp:lastPrinted>2009-09-22T15:48:09Z</cp:lastPrinted>
  <dcterms:created xsi:type="dcterms:W3CDTF">2009-09-21T23:46:17Z</dcterms:created>
  <dcterms:modified xsi:type="dcterms:W3CDTF">2011-11-27T09:39:31Z</dcterms:modified>
</cp:coreProperties>
</file>