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55"/>
  </p:notesMasterIdLst>
  <p:handoutMasterIdLst>
    <p:handoutMasterId r:id="rId56"/>
  </p:handoutMasterIdLst>
  <p:sldIdLst>
    <p:sldId id="256" r:id="rId2"/>
    <p:sldId id="1142" r:id="rId3"/>
    <p:sldId id="1143" r:id="rId4"/>
    <p:sldId id="1193" r:id="rId5"/>
    <p:sldId id="1195" r:id="rId6"/>
    <p:sldId id="1196" r:id="rId7"/>
    <p:sldId id="1148" r:id="rId8"/>
    <p:sldId id="1149" r:id="rId9"/>
    <p:sldId id="1150" r:id="rId10"/>
    <p:sldId id="1151" r:id="rId11"/>
    <p:sldId id="1152" r:id="rId12"/>
    <p:sldId id="1153" r:id="rId13"/>
    <p:sldId id="1154" r:id="rId14"/>
    <p:sldId id="1156" r:id="rId15"/>
    <p:sldId id="1157" r:id="rId16"/>
    <p:sldId id="1158" r:id="rId17"/>
    <p:sldId id="1159" r:id="rId18"/>
    <p:sldId id="1160" r:id="rId19"/>
    <p:sldId id="1161" r:id="rId20"/>
    <p:sldId id="1162" r:id="rId21"/>
    <p:sldId id="1163" r:id="rId22"/>
    <p:sldId id="1164" r:id="rId23"/>
    <p:sldId id="1165" r:id="rId24"/>
    <p:sldId id="1166" r:id="rId25"/>
    <p:sldId id="1192" r:id="rId26"/>
    <p:sldId id="1167" r:id="rId27"/>
    <p:sldId id="1168" r:id="rId28"/>
    <p:sldId id="1169" r:id="rId29"/>
    <p:sldId id="1170" r:id="rId30"/>
    <p:sldId id="1171" r:id="rId31"/>
    <p:sldId id="1172" r:id="rId32"/>
    <p:sldId id="1173" r:id="rId33"/>
    <p:sldId id="1174" r:id="rId34"/>
    <p:sldId id="1175" r:id="rId35"/>
    <p:sldId id="1176" r:id="rId36"/>
    <p:sldId id="1177" r:id="rId37"/>
    <p:sldId id="1178" r:id="rId38"/>
    <p:sldId id="1179" r:id="rId39"/>
    <p:sldId id="1180" r:id="rId40"/>
    <p:sldId id="1181" r:id="rId41"/>
    <p:sldId id="1182" r:id="rId42"/>
    <p:sldId id="1183" r:id="rId43"/>
    <p:sldId id="1184" r:id="rId44"/>
    <p:sldId id="1185" r:id="rId45"/>
    <p:sldId id="1186" r:id="rId46"/>
    <p:sldId id="1187" r:id="rId47"/>
    <p:sldId id="1188" r:id="rId48"/>
    <p:sldId id="1189" r:id="rId49"/>
    <p:sldId id="1190" r:id="rId50"/>
    <p:sldId id="1191" r:id="rId51"/>
    <p:sldId id="1197" r:id="rId52"/>
    <p:sldId id="1198" r:id="rId53"/>
    <p:sldId id="1199" r:id="rId54"/>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BDD3E9"/>
    <a:srgbClr val="336699"/>
    <a:srgbClr val="2A704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96" autoAdjust="0"/>
    <p:restoredTop sz="86335" autoAdjust="0"/>
  </p:normalViewPr>
  <p:slideViewPr>
    <p:cSldViewPr>
      <p:cViewPr varScale="1">
        <p:scale>
          <a:sx n="64" d="100"/>
          <a:sy n="64" d="100"/>
        </p:scale>
        <p:origin x="-1356" y="-90"/>
      </p:cViewPr>
      <p:guideLst>
        <p:guide orient="horz" pos="2160"/>
        <p:guide pos="2880"/>
      </p:guideLst>
    </p:cSldViewPr>
  </p:slideViewPr>
  <p:outlineViewPr>
    <p:cViewPr varScale="1">
      <p:scale>
        <a:sx n="170" d="200"/>
        <a:sy n="170" d="200"/>
      </p:scale>
      <p:origin x="18" y="0"/>
    </p:cViewPr>
  </p:outlineViewPr>
  <p:notesTextViewPr>
    <p:cViewPr>
      <p:scale>
        <a:sx n="100" d="100"/>
        <a:sy n="100" d="100"/>
      </p:scale>
      <p:origin x="0" y="0"/>
    </p:cViewPr>
  </p:notesTextViewPr>
  <p:sorterViewPr>
    <p:cViewPr>
      <p:scale>
        <a:sx n="66" d="100"/>
        <a:sy n="66" d="100"/>
      </p:scale>
      <p:origin x="0" y="3696"/>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01.12.2011</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Times New Roman" pitchFamily="18" charset="0"/>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Times New Roman" pitchFamily="18" charset="0"/>
                <a:ea typeface="宋体" pitchFamily="2" charset="-122"/>
              </a:rPr>
              <a:t>*改编自</a:t>
            </a:r>
            <a:r>
              <a:rPr lang="en-US" altLang="zh-CN" sz="1200" dirty="0" smtClean="0">
                <a:latin typeface="Times New Roman" pitchFamily="18" charset="0"/>
                <a:ea typeface="宋体" pitchFamily="2" charset="-122"/>
              </a:rPr>
              <a:t>”An introduction to  Information retrieval”</a:t>
            </a:r>
            <a:r>
              <a:rPr lang="zh-CN" altLang="en-US" sz="1200" dirty="0" smtClean="0">
                <a:latin typeface="Times New Roman" pitchFamily="18" charset="0"/>
                <a:ea typeface="宋体" pitchFamily="2" charset="-122"/>
              </a:rPr>
              <a:t>网上公开的课件，地址 </a:t>
            </a:r>
            <a:r>
              <a:rPr lang="en-US" altLang="zh-CN" sz="1200" dirty="0" smtClean="0">
                <a:latin typeface="Times New Roman" pitchFamily="18" charset="0"/>
                <a:ea typeface="黑体" pitchFamily="49" charset="-122"/>
              </a:rPr>
              <a:t>http://nlp.stanford.edu/IR-book/</a:t>
            </a:r>
            <a:endParaRPr lang="zh-CN" altLang="en-US" sz="1200" dirty="0">
              <a:latin typeface="Times New Roman" pitchFamily="18"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smtClean="0"/>
              <a:t>中科院研究生院2011年度秋季课程</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smtClean="0"/>
              <a:t>中科院研究生院2011年度秋季课程</a:t>
            </a: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Times New Roman" pitchFamily="18" charset="0"/>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imes New Roman" pitchFamily="18"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Times New Roman" pitchFamily="18" charset="0"/>
                <a:ea typeface="宋体" pitchFamily="2" charset="-122"/>
              </a:defRPr>
            </a:lvl1pPr>
          </a:lstStyle>
          <a:p>
            <a:pPr>
              <a:defRPr/>
            </a:pPr>
            <a:r>
              <a:rPr lang="en-US" altLang="zh-CN" dirty="0" smtClean="0"/>
              <a:t>中科院研究生院2011年度秋季课程</a:t>
            </a: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imes New Roman" pitchFamily="18"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Times New Roman" pitchFamily="18" charset="0"/>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hyperlink" Target="http://ifnlp.org/ir" TargetMode="External"/><Relationship Id="rId2" Type="http://schemas.openxmlformats.org/officeDocument/2006/relationships/notesSlide" Target="../notesSlides/notesSlide47.xml"/><Relationship Id="rId1" Type="http://schemas.openxmlformats.org/officeDocument/2006/relationships/slideLayout" Target="../slideLayouts/slideLayout11.xml"/><Relationship Id="rId4" Type="http://schemas.openxmlformats.org/officeDocument/2006/relationships/hyperlink" Target="http://www.stanford.edu/class/msande239/"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3200" dirty="0" smtClean="0"/>
              <a:t>第</a:t>
            </a:r>
            <a:r>
              <a:rPr lang="en-US" altLang="zh-CN" sz="3200" dirty="0" smtClean="0"/>
              <a:t>19</a:t>
            </a:r>
            <a:r>
              <a:rPr lang="zh-CN" altLang="en-US" sz="3200" dirty="0" smtClean="0"/>
              <a:t>讲 </a:t>
            </a:r>
            <a:r>
              <a:rPr lang="en-US" altLang="zh-CN" sz="3200" dirty="0" smtClean="0"/>
              <a:t>Web</a:t>
            </a:r>
            <a:r>
              <a:rPr lang="zh-CN" altLang="en-US" sz="3200" dirty="0" smtClean="0"/>
              <a:t>搜索</a:t>
            </a:r>
            <a:endParaRPr lang="en-US" altLang="zh-CN" sz="3200" dirty="0" smtClean="0"/>
          </a:p>
          <a:p>
            <a:r>
              <a:rPr lang="en-US" altLang="zh-CN" sz="3200" dirty="0" smtClean="0"/>
              <a:t>Web Search</a:t>
            </a:r>
            <a:endParaRPr lang="zh-CN" altLang="en-US" sz="3200"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2011/12</a:t>
            </a:r>
            <a:r>
              <a:rPr lang="en-US" altLang="zh-CN" sz="1200" dirty="0" smtClean="0">
                <a:solidFill>
                  <a:srgbClr val="FBFCFF"/>
                </a:solidFill>
                <a:latin typeface="Arial" pitchFamily="34" charset="0"/>
                <a:ea typeface="宋体" charset="-122"/>
              </a:rPr>
              <a:t>/</a:t>
            </a:r>
            <a:r>
              <a:rPr lang="en-US" altLang="zh-CN" sz="1200" dirty="0" smtClean="0">
                <a:solidFill>
                  <a:srgbClr val="FBFCFF"/>
                </a:solidFill>
                <a:latin typeface="Arial" pitchFamily="34" charset="0"/>
                <a:ea typeface="宋体" charset="-122"/>
              </a:rPr>
              <a:t>01</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搜索是</a:t>
            </a:r>
            <a:r>
              <a:rPr lang="en-US" altLang="zh-CN" sz="3600" dirty="0" smtClean="0">
                <a:solidFill>
                  <a:schemeClr val="tx1"/>
                </a:solidFill>
                <a:latin typeface="Times New Roman" pitchFamily="18" charset="0"/>
                <a:ea typeface="黑体" pitchFamily="49" charset="-122"/>
              </a:rPr>
              <a:t>Web</a:t>
            </a:r>
            <a:r>
              <a:rPr lang="zh-CN" altLang="en-US" sz="3600" dirty="0" smtClean="0">
                <a:solidFill>
                  <a:schemeClr val="tx1"/>
                </a:solidFill>
                <a:latin typeface="Times New Roman" pitchFamily="18" charset="0"/>
                <a:ea typeface="黑体" pitchFamily="49" charset="-122"/>
              </a:rPr>
              <a:t>上使用最多的应用之一</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10</a:t>
            </a:fld>
            <a:endParaRPr lang="en-US" dirty="0"/>
          </a:p>
        </p:txBody>
      </p:sp>
      <p:pic>
        <p:nvPicPr>
          <p:cNvPr id="8" name="Picture 7" descr="1911.png"/>
          <p:cNvPicPr>
            <a:picLocks noChangeAspect="1"/>
          </p:cNvPicPr>
          <p:nvPr/>
        </p:nvPicPr>
        <p:blipFill>
          <a:blip r:embed="rId3" cstate="print"/>
          <a:stretch>
            <a:fillRect/>
          </a:stretch>
        </p:blipFill>
        <p:spPr>
          <a:xfrm>
            <a:off x="428596" y="1643050"/>
            <a:ext cx="7572428" cy="423129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400" dirty="0" smtClean="0">
                <a:solidFill>
                  <a:schemeClr val="tx1"/>
                </a:solidFill>
                <a:latin typeface="Times New Roman" pitchFamily="18" charset="0"/>
                <a:ea typeface="黑体" pitchFamily="49" charset="-122"/>
              </a:rPr>
              <a:t>没有搜索引擎，</a:t>
            </a:r>
            <a:r>
              <a:rPr lang="en-US" altLang="zh-CN" sz="3400" dirty="0" smtClean="0">
                <a:solidFill>
                  <a:schemeClr val="tx1"/>
                </a:solidFill>
                <a:latin typeface="Times New Roman" pitchFamily="18" charset="0"/>
                <a:ea typeface="黑体" pitchFamily="49" charset="-122"/>
              </a:rPr>
              <a:t>Web</a:t>
            </a:r>
            <a:r>
              <a:rPr lang="zh-CN" altLang="en-US" sz="3400" dirty="0" smtClean="0">
                <a:solidFill>
                  <a:schemeClr val="tx1"/>
                </a:solidFill>
                <a:latin typeface="Times New Roman" pitchFamily="18" charset="0"/>
                <a:ea typeface="黑体" pitchFamily="49" charset="-122"/>
              </a:rPr>
              <a:t>甚至无法运转</a:t>
            </a:r>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没有搜索，很难找到所需的内容</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没有搜索，在</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上创建内容也就缺了动机</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如果没人看为什么要发布内容？</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如果没有任何回报为什么要发布内容？</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上必须要有人买单</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服务器、</a:t>
            </a:r>
            <a:r>
              <a:rPr lang="en-US" altLang="zh-CN" sz="2200" dirty="0" smtClean="0">
                <a:solidFill>
                  <a:schemeClr val="tx1"/>
                </a:solidFill>
                <a:latin typeface="Times New Roman" pitchFamily="18" charset="0"/>
                <a:ea typeface="黑体" pitchFamily="49" charset="-122"/>
              </a:rPr>
              <a:t>Web</a:t>
            </a:r>
            <a:r>
              <a:rPr lang="zh-CN" altLang="en-US" sz="2200" dirty="0" smtClean="0">
                <a:solidFill>
                  <a:schemeClr val="tx1"/>
                </a:solidFill>
                <a:latin typeface="Times New Roman" pitchFamily="18" charset="0"/>
                <a:ea typeface="黑体" pitchFamily="49" charset="-122"/>
              </a:rPr>
              <a:t>基础设施、内容创建过程等需要费用支持</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这些费用的大部分都是通过搜索广告支付</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可以说，搜索为</a:t>
            </a:r>
            <a:r>
              <a:rPr lang="en-US" altLang="zh-CN" sz="2200" dirty="0" smtClean="0">
                <a:solidFill>
                  <a:schemeClr val="tx1"/>
                </a:solidFill>
                <a:latin typeface="Times New Roman" pitchFamily="18" charset="0"/>
                <a:ea typeface="黑体" pitchFamily="49" charset="-122"/>
              </a:rPr>
              <a:t>Web</a:t>
            </a:r>
            <a:r>
              <a:rPr lang="zh-CN" altLang="en-US" sz="2200" dirty="0" smtClean="0">
                <a:solidFill>
                  <a:schemeClr val="tx1"/>
                </a:solidFill>
                <a:latin typeface="Times New Roman" pitchFamily="18" charset="0"/>
                <a:ea typeface="黑体" pitchFamily="49" charset="-122"/>
              </a:rPr>
              <a:t>买单</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兴趣聚合</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Interest aggregation)</a:t>
            </a:r>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643050"/>
            <a:ext cx="8286808" cy="4714908"/>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的特点：具有相同兴趣的人，即使所处地理位置分散，也可以通过</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找到对方</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患有血友病的小学生们</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将</a:t>
            </a:r>
            <a:r>
              <a:rPr lang="en-US" altLang="zh-CN" sz="2200" dirty="0" smtClean="0">
                <a:solidFill>
                  <a:schemeClr val="tx1"/>
                </a:solidFill>
                <a:latin typeface="Times New Roman" pitchFamily="18" charset="0"/>
                <a:ea typeface="黑体" pitchFamily="49" charset="-122"/>
              </a:rPr>
              <a:t>R5R5</a:t>
            </a:r>
            <a:r>
              <a:rPr lang="zh-CN" altLang="en-US" sz="2200" dirty="0" smtClean="0">
                <a:solidFill>
                  <a:schemeClr val="tx1"/>
                </a:solidFill>
                <a:latin typeface="Times New Roman" pitchFamily="18" charset="0"/>
                <a:ea typeface="黑体" pitchFamily="49" charset="-122"/>
              </a:rPr>
              <a:t>语言翻译成可便携</a:t>
            </a:r>
            <a:r>
              <a:rPr lang="en-US" altLang="zh-CN" sz="2200" dirty="0" smtClean="0">
                <a:solidFill>
                  <a:schemeClr val="tx1"/>
                </a:solidFill>
                <a:latin typeface="Times New Roman" pitchFamily="18" charset="0"/>
                <a:ea typeface="黑体" pitchFamily="49" charset="-122"/>
              </a:rPr>
              <a:t>C</a:t>
            </a:r>
            <a:r>
              <a:rPr lang="zh-CN" altLang="en-US" sz="2200" dirty="0" smtClean="0">
                <a:solidFill>
                  <a:schemeClr val="tx1"/>
                </a:solidFill>
                <a:latin typeface="Times New Roman" pitchFamily="18" charset="0"/>
                <a:ea typeface="黑体" pitchFamily="49" charset="-122"/>
              </a:rPr>
              <a:t>语言的人们</a:t>
            </a:r>
            <a:r>
              <a:rPr lang="de-DE"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开源项目和社区</a:t>
            </a:r>
            <a:r>
              <a:rPr lang="de-DE" sz="2200"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搜索引擎是实现兴趣聚合的关键事物</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 </a:t>
            </a:r>
            <a:r>
              <a:rPr lang="en-US" altLang="zh-CN" sz="3600" dirty="0" smtClean="0">
                <a:solidFill>
                  <a:schemeClr val="tx1"/>
                </a:solidFill>
                <a:latin typeface="Times New Roman" pitchFamily="18" charset="0"/>
                <a:ea typeface="黑体" pitchFamily="49" charset="-122"/>
              </a:rPr>
              <a:t>Web </a:t>
            </a:r>
            <a:r>
              <a:rPr lang="en-US" sz="3600" dirty="0" smtClean="0">
                <a:solidFill>
                  <a:schemeClr val="tx1"/>
                </a:solidFill>
                <a:latin typeface="Times New Roman" pitchFamily="18" charset="0"/>
                <a:ea typeface="黑体" pitchFamily="49" charset="-122"/>
              </a:rPr>
              <a:t>IR vs. </a:t>
            </a:r>
            <a:r>
              <a:rPr lang="zh-CN" altLang="en-US" sz="3600" dirty="0" smtClean="0">
                <a:solidFill>
                  <a:schemeClr val="tx1"/>
                </a:solidFill>
                <a:latin typeface="Times New Roman" pitchFamily="18" charset="0"/>
                <a:ea typeface="黑体" pitchFamily="49" charset="-122"/>
              </a:rPr>
              <a:t>一般的</a:t>
            </a:r>
            <a:r>
              <a:rPr lang="en-US" sz="3600" dirty="0" smtClean="0">
                <a:solidFill>
                  <a:schemeClr val="tx1"/>
                </a:solidFill>
                <a:latin typeface="Times New Roman" pitchFamily="18" charset="0"/>
                <a:ea typeface="黑体" pitchFamily="49" charset="-122"/>
              </a:rPr>
              <a:t>IR</a:t>
            </a:r>
          </a:p>
        </p:txBody>
      </p:sp>
      <p:sp>
        <p:nvSpPr>
          <p:cNvPr id="84996" name="Text Box 3"/>
          <p:cNvSpPr txBox="1">
            <a:spLocks noChangeArrowheads="1"/>
          </p:cNvSpPr>
          <p:nvPr/>
        </p:nvSpPr>
        <p:spPr bwMode="auto">
          <a:xfrm>
            <a:off x="357158" y="1571612"/>
            <a:ext cx="8286808"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上，搜索不仅仅是一个好的特点</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搜索是</a:t>
            </a:r>
            <a:r>
              <a:rPr lang="en-US" altLang="zh-CN" sz="2200" dirty="0" smtClean="0">
                <a:solidFill>
                  <a:schemeClr val="tx1"/>
                </a:solidFill>
                <a:latin typeface="Times New Roman" pitchFamily="18" charset="0"/>
                <a:ea typeface="黑体" pitchFamily="49" charset="-122"/>
              </a:rPr>
              <a:t>Web</a:t>
            </a:r>
            <a:r>
              <a:rPr lang="zh-CN" altLang="en-US" sz="2200" dirty="0" smtClean="0">
                <a:solidFill>
                  <a:schemeClr val="tx1"/>
                </a:solidFill>
                <a:latin typeface="Times New Roman" pitchFamily="18" charset="0"/>
                <a:ea typeface="黑体" pitchFamily="49" charset="-122"/>
              </a:rPr>
              <a:t>的关键事物</a:t>
            </a:r>
            <a:r>
              <a:rPr lang="en-US" sz="2200" dirty="0" smtClean="0">
                <a:solidFill>
                  <a:schemeClr val="tx1"/>
                </a:solidFill>
                <a:latin typeface="Times New Roman" pitchFamily="18" charset="0"/>
                <a:ea typeface="黑体" pitchFamily="49" charset="-122"/>
              </a:rPr>
              <a:t>: . . .</a:t>
            </a:r>
          </a:p>
          <a:p>
            <a:pPr lvl="2">
              <a:spcBef>
                <a:spcPts val="700"/>
              </a:spcBef>
              <a:buClr>
                <a:srgbClr val="336699"/>
              </a:buClr>
              <a:buFont typeface="Wingdings" pitchFamily="2" charset="2"/>
              <a:buChar char="§"/>
            </a:pPr>
            <a:r>
              <a:rPr lang="de-DE" sz="2200" dirty="0" smtClean="0">
                <a:solidFill>
                  <a:schemeClr val="tx1"/>
                </a:solidFill>
                <a:latin typeface="Times New Roman" pitchFamily="18" charset="0"/>
                <a:ea typeface="黑体" pitchFamily="49" charset="-122"/>
              </a:rPr>
              <a:t>. . . </a:t>
            </a:r>
            <a:r>
              <a:rPr lang="zh-CN" altLang="en-US" sz="2200" dirty="0" smtClean="0">
                <a:solidFill>
                  <a:schemeClr val="tx1"/>
                </a:solidFill>
                <a:latin typeface="Times New Roman" pitchFamily="18" charset="0"/>
                <a:ea typeface="黑体" pitchFamily="49" charset="-122"/>
              </a:rPr>
              <a:t>筹资、内容创建、兴趣聚合等等</a:t>
            </a:r>
            <a:r>
              <a:rPr lang="de-DE" sz="2200" dirty="0" smtClean="0">
                <a:solidFill>
                  <a:schemeClr val="tx1"/>
                </a:solidFill>
                <a:latin typeface="Times New Roman" pitchFamily="18" charset="0"/>
                <a:ea typeface="黑体" pitchFamily="49" charset="-122"/>
              </a:rPr>
              <a:t> </a:t>
            </a:r>
          </a:p>
          <a:p>
            <a:pPr lvl="1">
              <a:spcBef>
                <a:spcPts val="700"/>
              </a:spcBef>
              <a:buClr>
                <a:srgbClr val="336699"/>
              </a:buClr>
            </a:pPr>
            <a:r>
              <a:rPr lang="de-DE" dirty="0" smtClean="0">
                <a:solidFill>
                  <a:srgbClr val="0070C0"/>
                </a:solidFill>
                <a:latin typeface="Times New Roman" pitchFamily="18" charset="0"/>
                <a:ea typeface="黑体" pitchFamily="49" charset="-122"/>
              </a:rPr>
              <a:t>→ </a:t>
            </a:r>
            <a:r>
              <a:rPr lang="zh-CN" altLang="en-US" dirty="0" smtClean="0">
                <a:solidFill>
                  <a:srgbClr val="0070C0"/>
                </a:solidFill>
                <a:latin typeface="Times New Roman" pitchFamily="18" charset="0"/>
                <a:ea typeface="黑体" pitchFamily="49" charset="-122"/>
              </a:rPr>
              <a:t>参考搜索广告</a:t>
            </a:r>
            <a:endParaRPr lang="de-DE" dirty="0" smtClean="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W</a:t>
            </a:r>
            <a:r>
              <a:rPr lang="en-US" dirty="0" smtClean="0">
                <a:solidFill>
                  <a:schemeClr val="tx1"/>
                </a:solidFill>
                <a:latin typeface="Times New Roman" pitchFamily="18" charset="0"/>
                <a:ea typeface="黑体" pitchFamily="49" charset="-122"/>
              </a:rPr>
              <a:t>eb</a:t>
            </a:r>
            <a:r>
              <a:rPr lang="zh-CN" altLang="en-US" dirty="0" smtClean="0">
                <a:solidFill>
                  <a:schemeClr val="tx1"/>
                </a:solidFill>
                <a:latin typeface="Times New Roman" pitchFamily="18" charset="0"/>
                <a:ea typeface="黑体" pitchFamily="49" charset="-122"/>
              </a:rPr>
              <a:t>是一个充满噪声数据且组织失调的集合体</a:t>
            </a:r>
            <a:r>
              <a:rPr lang="en-US" dirty="0" smtClean="0">
                <a:solidFill>
                  <a:schemeClr val="tx1"/>
                </a:solidFill>
                <a:latin typeface="Times New Roman" pitchFamily="18" charset="0"/>
                <a:ea typeface="黑体" pitchFamily="49" charset="-122"/>
              </a:rPr>
              <a:t> </a:t>
            </a:r>
            <a:r>
              <a:rPr lang="en-US" dirty="0" smtClean="0">
                <a:solidFill>
                  <a:srgbClr val="0070C0"/>
                </a:solidFill>
                <a:latin typeface="Times New Roman" pitchFamily="18" charset="0"/>
                <a:ea typeface="黑体" pitchFamily="49" charset="-122"/>
              </a:rPr>
              <a:t>→ </a:t>
            </a:r>
            <a:r>
              <a:rPr lang="zh-CN" altLang="en-US" dirty="0" smtClean="0">
                <a:solidFill>
                  <a:srgbClr val="0070C0"/>
                </a:solidFill>
                <a:latin typeface="Times New Roman" pitchFamily="18" charset="0"/>
                <a:ea typeface="黑体" pitchFamily="49" charset="-122"/>
              </a:rPr>
              <a:t>大量的重复需要检测</a:t>
            </a:r>
            <a:endParaRPr lang="en-US" dirty="0" smtClean="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用户可以无控制和无限制地发布内容</a:t>
            </a:r>
            <a:r>
              <a:rPr lang="en-US" dirty="0" smtClean="0">
                <a:solidFill>
                  <a:srgbClr val="0070C0"/>
                </a:solidFill>
                <a:latin typeface="Times New Roman" pitchFamily="18" charset="0"/>
                <a:ea typeface="黑体" pitchFamily="49" charset="-122"/>
              </a:rPr>
              <a:t>→ </a:t>
            </a:r>
            <a:r>
              <a:rPr lang="zh-CN" altLang="en-US" dirty="0" smtClean="0">
                <a:solidFill>
                  <a:srgbClr val="0070C0"/>
                </a:solidFill>
                <a:latin typeface="Times New Roman" pitchFamily="18" charset="0"/>
                <a:ea typeface="黑体" pitchFamily="49" charset="-122"/>
              </a:rPr>
              <a:t>大量作弊内容需要检测</a:t>
            </a:r>
            <a:endParaRPr lang="en-US" dirty="0" smtClean="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规模非常大</a:t>
            </a:r>
            <a:r>
              <a:rPr lang="en-US" dirty="0" smtClean="0">
                <a:solidFill>
                  <a:schemeClr val="tx1"/>
                </a:solidFill>
                <a:latin typeface="Times New Roman" pitchFamily="18" charset="0"/>
                <a:ea typeface="黑体" pitchFamily="49" charset="-122"/>
              </a:rPr>
              <a:t> </a:t>
            </a:r>
            <a:r>
              <a:rPr lang="en-US" dirty="0" smtClean="0">
                <a:solidFill>
                  <a:srgbClr val="0070C0"/>
                </a:solidFill>
                <a:latin typeface="Times New Roman" pitchFamily="18" charset="0"/>
                <a:ea typeface="黑体" pitchFamily="49" charset="-122"/>
              </a:rPr>
              <a:t>→ </a:t>
            </a:r>
            <a:r>
              <a:rPr lang="zh-CN" altLang="en-US" dirty="0" smtClean="0">
                <a:solidFill>
                  <a:srgbClr val="0070C0"/>
                </a:solidFill>
                <a:latin typeface="Times New Roman" pitchFamily="18" charset="0"/>
                <a:ea typeface="黑体" pitchFamily="49" charset="-122"/>
              </a:rPr>
              <a:t>需要知道</a:t>
            </a:r>
            <a:r>
              <a:rPr lang="en-US" altLang="zh-CN" dirty="0" smtClean="0">
                <a:solidFill>
                  <a:srgbClr val="0070C0"/>
                </a:solidFill>
                <a:latin typeface="Times New Roman" pitchFamily="18" charset="0"/>
                <a:ea typeface="黑体" pitchFamily="49" charset="-122"/>
              </a:rPr>
              <a:t>Web</a:t>
            </a:r>
            <a:r>
              <a:rPr lang="zh-CN" altLang="en-US" dirty="0" smtClean="0">
                <a:solidFill>
                  <a:srgbClr val="0070C0"/>
                </a:solidFill>
                <a:latin typeface="Times New Roman" pitchFamily="18" charset="0"/>
                <a:ea typeface="黑体" pitchFamily="49" charset="-122"/>
              </a:rPr>
              <a:t>的规模大小</a:t>
            </a:r>
            <a:endParaRPr lang="en-US" dirty="0" smtClean="0">
              <a:solidFill>
                <a:srgbClr val="0070C0"/>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14</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r>
              <a:rPr lang="en-US" sz="3000" dirty="0" smtClean="0">
                <a:solidFill>
                  <a:srgbClr val="BDD3E9"/>
                </a:solidFill>
                <a:latin typeface="Times New Roman" pitchFamily="18" charset="0"/>
                <a:ea typeface="黑体" pitchFamily="49" charset="-122"/>
              </a:rPr>
              <a:t> </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互联网发展趋势</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互联网广告</a:t>
            </a:r>
            <a:r>
              <a:rPr lang="en-US" sz="3000" dirty="0" smtClean="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重复检测</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第一代搜索广告</a:t>
            </a:r>
            <a:r>
              <a:rPr lang="en-US" sz="3600" dirty="0" smtClean="0">
                <a:solidFill>
                  <a:schemeClr val="tx1"/>
                </a:solidFill>
                <a:latin typeface="Times New Roman" pitchFamily="18" charset="0"/>
                <a:ea typeface="黑体" pitchFamily="49" charset="-122"/>
              </a:rPr>
              <a:t>: </a:t>
            </a:r>
            <a:r>
              <a:rPr lang="en-US" sz="3600" dirty="0" err="1" smtClean="0">
                <a:solidFill>
                  <a:schemeClr val="tx1"/>
                </a:solidFill>
                <a:latin typeface="Times New Roman" pitchFamily="18" charset="0"/>
                <a:ea typeface="黑体" pitchFamily="49" charset="-122"/>
              </a:rPr>
              <a:t>Goto</a:t>
            </a:r>
            <a:r>
              <a:rPr lang="en-US" sz="3600" dirty="0" smtClean="0">
                <a:solidFill>
                  <a:schemeClr val="tx1"/>
                </a:solidFill>
                <a:latin typeface="Times New Roman" pitchFamily="18" charset="0"/>
                <a:ea typeface="黑体" pitchFamily="49" charset="-122"/>
              </a:rPr>
              <a:t> (1996) </a:t>
            </a:r>
            <a:r>
              <a:rPr lang="zh-CN" altLang="en-US" sz="3600" dirty="0" smtClean="0">
                <a:solidFill>
                  <a:schemeClr val="tx1"/>
                </a:solidFill>
                <a:latin typeface="Times New Roman" pitchFamily="18" charset="0"/>
                <a:ea typeface="黑体" pitchFamily="49" charset="-122"/>
              </a:rPr>
              <a:t>竞价排名</a:t>
            </a:r>
            <a:endParaRPr lang="en-US"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15</a:t>
            </a:fld>
            <a:endParaRPr lang="en-US" dirty="0"/>
          </a:p>
        </p:txBody>
      </p:sp>
      <p:pic>
        <p:nvPicPr>
          <p:cNvPr id="7" name="Picture 6" descr="1917.png"/>
          <p:cNvPicPr>
            <a:picLocks noChangeAspect="1"/>
          </p:cNvPicPr>
          <p:nvPr/>
        </p:nvPicPr>
        <p:blipFill>
          <a:blip r:embed="rId3" cstate="print"/>
          <a:stretch>
            <a:fillRect/>
          </a:stretch>
        </p:blipFill>
        <p:spPr>
          <a:xfrm>
            <a:off x="500034" y="1500174"/>
            <a:ext cx="7072362" cy="523615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第一代搜索广告</a:t>
            </a:r>
            <a:r>
              <a:rPr lang="en-US" sz="3600" dirty="0" smtClean="0">
                <a:solidFill>
                  <a:schemeClr val="tx1"/>
                </a:solidFill>
                <a:latin typeface="Times New Roman" pitchFamily="18" charset="0"/>
                <a:ea typeface="黑体" pitchFamily="49" charset="-122"/>
              </a:rPr>
              <a:t>: </a:t>
            </a:r>
            <a:r>
              <a:rPr lang="en-US" sz="3600" dirty="0" err="1" smtClean="0">
                <a:solidFill>
                  <a:schemeClr val="tx1"/>
                </a:solidFill>
                <a:latin typeface="Times New Roman" pitchFamily="18" charset="0"/>
                <a:ea typeface="黑体" pitchFamily="49" charset="-122"/>
              </a:rPr>
              <a:t>Goto</a:t>
            </a:r>
            <a:r>
              <a:rPr lang="en-US" sz="3600" dirty="0" smtClean="0">
                <a:solidFill>
                  <a:schemeClr val="tx1"/>
                </a:solidFill>
                <a:latin typeface="Times New Roman" pitchFamily="18" charset="0"/>
                <a:ea typeface="黑体" pitchFamily="49" charset="-122"/>
              </a:rPr>
              <a:t> (1996)</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16</a:t>
            </a:fld>
            <a:endParaRPr lang="en-US" dirty="0"/>
          </a:p>
        </p:txBody>
      </p:sp>
      <p:pic>
        <p:nvPicPr>
          <p:cNvPr id="7" name="Picture 6" descr="1917.png"/>
          <p:cNvPicPr>
            <a:picLocks noChangeAspect="1"/>
          </p:cNvPicPr>
          <p:nvPr/>
        </p:nvPicPr>
        <p:blipFill>
          <a:blip r:embed="rId3" cstate="print"/>
          <a:stretch>
            <a:fillRect/>
          </a:stretch>
        </p:blipFill>
        <p:spPr>
          <a:xfrm>
            <a:off x="500034" y="1487849"/>
            <a:ext cx="2428892" cy="1798275"/>
          </a:xfrm>
          <a:prstGeom prst="rect">
            <a:avLst/>
          </a:prstGeom>
        </p:spPr>
      </p:pic>
      <p:sp>
        <p:nvSpPr>
          <p:cNvPr id="8" name="Rectangle 7"/>
          <p:cNvSpPr/>
          <p:nvPr/>
        </p:nvSpPr>
        <p:spPr>
          <a:xfrm>
            <a:off x="285720" y="2786058"/>
            <a:ext cx="8501122" cy="3954929"/>
          </a:xfrm>
          <a:prstGeom prst="rect">
            <a:avLst/>
          </a:prstGeom>
        </p:spPr>
        <p:txBody>
          <a:bodyPr wrap="square">
            <a:spAutoFit/>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Buddy Blake </a:t>
            </a:r>
            <a:r>
              <a:rPr lang="zh-CN" altLang="en-US" dirty="0" smtClean="0">
                <a:solidFill>
                  <a:schemeClr val="tx1"/>
                </a:solidFill>
                <a:latin typeface="Times New Roman" pitchFamily="18" charset="0"/>
                <a:ea typeface="黑体" pitchFamily="49" charset="-122"/>
              </a:rPr>
              <a:t>为此搜索投出最高价</a:t>
            </a:r>
            <a:r>
              <a:rPr lang="en-US" dirty="0" smtClean="0">
                <a:solidFill>
                  <a:schemeClr val="tx1"/>
                </a:solidFill>
                <a:latin typeface="Times New Roman" pitchFamily="18" charset="0"/>
                <a:ea typeface="黑体" pitchFamily="49" charset="-122"/>
              </a:rPr>
              <a:t> ($0.38)</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只要某个人点击了该链接，</a:t>
            </a:r>
            <a:r>
              <a:rPr lang="en-US" altLang="zh-CN" dirty="0" smtClean="0">
                <a:solidFill>
                  <a:schemeClr val="tx1"/>
                </a:solidFill>
                <a:latin typeface="Times New Roman" pitchFamily="18" charset="0"/>
                <a:ea typeface="黑体" pitchFamily="49" charset="-122"/>
              </a:rPr>
              <a:t>Buddy Blake</a:t>
            </a:r>
            <a:r>
              <a:rPr lang="zh-CN" altLang="en-US" dirty="0" smtClean="0">
                <a:solidFill>
                  <a:schemeClr val="tx1"/>
                </a:solidFill>
                <a:latin typeface="Times New Roman" pitchFamily="18" charset="0"/>
                <a:ea typeface="黑体" pitchFamily="49" charset="-122"/>
              </a:rPr>
              <a:t>就要付</a:t>
            </a:r>
            <a:r>
              <a:rPr lang="en-US" dirty="0" smtClean="0">
                <a:solidFill>
                  <a:schemeClr val="tx1"/>
                </a:solidFill>
                <a:latin typeface="Times New Roman" pitchFamily="18" charset="0"/>
                <a:ea typeface="黑体" pitchFamily="49" charset="-122"/>
              </a:rPr>
              <a:t>$0.38</a:t>
            </a:r>
            <a:r>
              <a:rPr lang="zh-CN" altLang="en-US" dirty="0" smtClean="0">
                <a:solidFill>
                  <a:schemeClr val="tx1"/>
                </a:solidFill>
                <a:latin typeface="Times New Roman" pitchFamily="18" charset="0"/>
                <a:ea typeface="黑体" pitchFamily="49" charset="-122"/>
              </a:rPr>
              <a:t>的费用给</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Goto</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公司</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搜索结果按照投标价格的顺序排序</a:t>
            </a:r>
            <a:r>
              <a:rPr lang="en-US" dirty="0" smtClean="0">
                <a:solidFill>
                  <a:schemeClr val="tx1"/>
                </a:solidFill>
                <a:latin typeface="Times New Roman" pitchFamily="18" charset="0"/>
                <a:ea typeface="黑体" pitchFamily="49" charset="-122"/>
              </a:rPr>
              <a:t> – </a:t>
            </a:r>
            <a:r>
              <a:rPr lang="en-US" altLang="zh-CN" dirty="0" err="1" smtClean="0">
                <a:solidFill>
                  <a:schemeClr val="tx1"/>
                </a:solidFill>
                <a:latin typeface="Times New Roman" pitchFamily="18" charset="0"/>
                <a:ea typeface="黑体" pitchFamily="49" charset="-122"/>
              </a:rPr>
              <a:t>Goto</a:t>
            </a:r>
            <a:r>
              <a:rPr lang="zh-CN" altLang="en-US" dirty="0" smtClean="0">
                <a:solidFill>
                  <a:schemeClr val="tx1"/>
                </a:solidFill>
                <a:latin typeface="Times New Roman" pitchFamily="18" charset="0"/>
                <a:ea typeface="黑体" pitchFamily="49" charset="-122"/>
              </a:rPr>
              <a:t>可以获得最大的收益</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不区分广告还是文档，仅仅是一个结果列表！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广告预售，坦诚公开，没有相关度排序</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但是</a:t>
            </a:r>
            <a:r>
              <a:rPr lang="en-US" dirty="0" err="1" smtClean="0">
                <a:solidFill>
                  <a:schemeClr val="tx1"/>
                </a:solidFill>
                <a:latin typeface="Times New Roman" pitchFamily="18" charset="0"/>
                <a:ea typeface="黑体" pitchFamily="49" charset="-122"/>
              </a:rPr>
              <a:t>Goto</a:t>
            </a:r>
            <a:r>
              <a:rPr lang="zh-CN" altLang="en-US" dirty="0" smtClean="0">
                <a:solidFill>
                  <a:schemeClr val="tx1"/>
                </a:solidFill>
                <a:latin typeface="Times New Roman" pitchFamily="18" charset="0"/>
                <a:ea typeface="黑体" pitchFamily="49" charset="-122"/>
              </a:rPr>
              <a:t>并不假装存在相关度</a:t>
            </a:r>
            <a:endParaRPr lang="en-US" dirty="0" smtClean="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400" dirty="0" smtClean="0">
                <a:solidFill>
                  <a:schemeClr val="tx1"/>
                </a:solidFill>
                <a:latin typeface="Times New Roman" pitchFamily="18" charset="0"/>
                <a:ea typeface="黑体" pitchFamily="49" charset="-122"/>
              </a:rPr>
              <a:t>第二代搜索广告</a:t>
            </a:r>
            <a:r>
              <a:rPr lang="en-US" sz="3400" dirty="0" smtClean="0">
                <a:solidFill>
                  <a:schemeClr val="tx1"/>
                </a:solidFill>
                <a:latin typeface="Times New Roman" pitchFamily="18" charset="0"/>
                <a:ea typeface="黑体" pitchFamily="49" charset="-122"/>
              </a:rPr>
              <a:t>: Google (2000/2001)</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17</a:t>
            </a:fld>
            <a:endParaRPr lang="en-US" dirty="0"/>
          </a:p>
        </p:txBody>
      </p:sp>
      <p:sp>
        <p:nvSpPr>
          <p:cNvPr id="8" name="Rectangle 7"/>
          <p:cNvSpPr/>
          <p:nvPr/>
        </p:nvSpPr>
        <p:spPr>
          <a:xfrm>
            <a:off x="285720" y="2786058"/>
            <a:ext cx="8501122" cy="830997"/>
          </a:xfrm>
          <a:prstGeom prst="rect">
            <a:avLst/>
          </a:prstGeom>
        </p:spPr>
        <p:txBody>
          <a:bodyPr wrap="square">
            <a:spAutoFit/>
          </a:bodyPr>
          <a:lstStyle/>
          <a:p>
            <a:pPr lvl="2">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严格区分搜索结果和搜索广告</a:t>
            </a:r>
            <a:endParaRPr lang="en-US" dirty="0" smtClean="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400" dirty="0" smtClean="0">
                <a:solidFill>
                  <a:schemeClr val="tx1"/>
                </a:solidFill>
                <a:latin typeface="Times New Roman" pitchFamily="18" charset="0"/>
                <a:ea typeface="黑体" pitchFamily="49" charset="-122"/>
              </a:rPr>
              <a:t>两个列表结果</a:t>
            </a:r>
            <a:r>
              <a:rPr lang="en-US" sz="3400" dirty="0" smtClean="0">
                <a:solidFill>
                  <a:schemeClr val="tx1"/>
                </a:solidFill>
                <a:latin typeface="Times New Roman" pitchFamily="18" charset="0"/>
                <a:ea typeface="黑体" pitchFamily="49" charset="-122"/>
              </a:rPr>
              <a:t>: web </a:t>
            </a:r>
            <a:r>
              <a:rPr lang="zh-CN" altLang="en-US" sz="3400" dirty="0" smtClean="0">
                <a:solidFill>
                  <a:schemeClr val="tx1"/>
                </a:solidFill>
                <a:latin typeface="Times New Roman" pitchFamily="18" charset="0"/>
                <a:ea typeface="黑体" pitchFamily="49" charset="-122"/>
              </a:rPr>
              <a:t>网页</a:t>
            </a:r>
            <a:r>
              <a:rPr lang="en-US" sz="3400" dirty="0" smtClean="0">
                <a:solidFill>
                  <a:schemeClr val="tx1"/>
                </a:solidFill>
                <a:latin typeface="Times New Roman" pitchFamily="18" charset="0"/>
                <a:ea typeface="黑体" pitchFamily="49" charset="-122"/>
              </a:rPr>
              <a:t> (</a:t>
            </a:r>
            <a:r>
              <a:rPr lang="zh-CN" altLang="en-US" sz="3400" dirty="0" smtClean="0">
                <a:solidFill>
                  <a:schemeClr val="tx1"/>
                </a:solidFill>
                <a:latin typeface="Times New Roman" pitchFamily="18" charset="0"/>
                <a:ea typeface="黑体" pitchFamily="49" charset="-122"/>
              </a:rPr>
              <a:t>左图</a:t>
            </a:r>
            <a:r>
              <a:rPr lang="en-US" sz="3400" dirty="0" smtClean="0">
                <a:solidFill>
                  <a:schemeClr val="tx1"/>
                </a:solidFill>
                <a:latin typeface="Times New Roman" pitchFamily="18" charset="0"/>
                <a:ea typeface="黑体" pitchFamily="49" charset="-122"/>
              </a:rPr>
              <a:t>) </a:t>
            </a:r>
            <a:r>
              <a:rPr lang="zh-CN" altLang="en-US" sz="3400" dirty="0" smtClean="0">
                <a:solidFill>
                  <a:schemeClr val="tx1"/>
                </a:solidFill>
                <a:latin typeface="Times New Roman" pitchFamily="18" charset="0"/>
                <a:ea typeface="黑体" pitchFamily="49" charset="-122"/>
              </a:rPr>
              <a:t>及广告</a:t>
            </a:r>
            <a:r>
              <a:rPr lang="en-US" sz="3400" dirty="0" smtClean="0">
                <a:solidFill>
                  <a:schemeClr val="tx1"/>
                </a:solidFill>
                <a:latin typeface="Times New Roman" pitchFamily="18" charset="0"/>
                <a:ea typeface="黑体" pitchFamily="49" charset="-122"/>
              </a:rPr>
              <a:t> (</a:t>
            </a:r>
            <a:r>
              <a:rPr lang="zh-CN" altLang="en-US" sz="3400" dirty="0" smtClean="0">
                <a:solidFill>
                  <a:schemeClr val="tx1"/>
                </a:solidFill>
                <a:latin typeface="Times New Roman" pitchFamily="18" charset="0"/>
                <a:ea typeface="黑体" pitchFamily="49" charset="-122"/>
              </a:rPr>
              <a:t>右图</a:t>
            </a:r>
            <a:r>
              <a:rPr lang="en-US" sz="3400" dirty="0" smtClean="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18</a:t>
            </a:fld>
            <a:endParaRPr lang="en-US" dirty="0"/>
          </a:p>
        </p:txBody>
      </p:sp>
      <p:sp>
        <p:nvSpPr>
          <p:cNvPr id="8" name="Text Box 3"/>
          <p:cNvSpPr txBox="1">
            <a:spLocks noChangeArrowheads="1"/>
          </p:cNvSpPr>
          <p:nvPr/>
        </p:nvSpPr>
        <p:spPr bwMode="auto">
          <a:xfrm>
            <a:off x="6072166" y="1428736"/>
            <a:ext cx="3071834" cy="5429264"/>
          </a:xfrm>
          <a:prstGeom prst="rect">
            <a:avLst/>
          </a:prstGeom>
          <a:noFill/>
          <a:ln w="9525">
            <a:noFill/>
            <a:round/>
            <a:headEnd/>
            <a:tailEnd/>
          </a:ln>
        </p:spPr>
        <p:txBody>
          <a:bodyPr/>
          <a:lstStyle/>
          <a:p>
            <a:r>
              <a:rPr lang="de-DE" dirty="0" smtClean="0">
                <a:solidFill>
                  <a:schemeClr val="tx1"/>
                </a:solidFill>
                <a:latin typeface="Times New Roman" pitchFamily="18" charset="0"/>
                <a:ea typeface="黑体" pitchFamily="49" charset="-122"/>
              </a:rPr>
              <a:t>SogoTrade </a:t>
            </a:r>
            <a:r>
              <a:rPr lang="zh-CN" altLang="en-US" dirty="0" smtClean="0">
                <a:solidFill>
                  <a:schemeClr val="tx1"/>
                </a:solidFill>
                <a:latin typeface="Times New Roman" pitchFamily="18" charset="0"/>
                <a:ea typeface="黑体" pitchFamily="49" charset="-122"/>
              </a:rPr>
              <a:t>出现在搜索结果中</a:t>
            </a:r>
            <a:endParaRPr lang="en-US" altLang="zh-CN"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SogoTrade </a:t>
            </a:r>
            <a:r>
              <a:rPr lang="zh-CN" altLang="en-US" dirty="0" smtClean="0">
                <a:solidFill>
                  <a:schemeClr val="tx1"/>
                </a:solidFill>
                <a:latin typeface="Times New Roman" pitchFamily="18" charset="0"/>
                <a:ea typeface="黑体" pitchFamily="49" charset="-122"/>
              </a:rPr>
              <a:t>出现在广告中</a:t>
            </a:r>
            <a:endParaRPr lang="en-US" altLang="zh-CN"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搜索引擎是不是把广告商的结果放在非广告商的结果之前？</a:t>
            </a:r>
            <a:endParaRPr lang="en-US" altLang="zh-CN"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r>
              <a:rPr lang="zh-CN" altLang="en-US" dirty="0" smtClean="0">
                <a:solidFill>
                  <a:srgbClr val="0070C0"/>
                </a:solidFill>
                <a:latin typeface="Times New Roman" pitchFamily="18" charset="0"/>
                <a:ea typeface="黑体" pitchFamily="49" charset="-122"/>
              </a:rPr>
              <a:t>所有的主流搜索引擎都否认这一点</a:t>
            </a:r>
            <a:endParaRPr lang="de-DE" dirty="0" smtClean="0">
              <a:solidFill>
                <a:srgbClr val="0070C0"/>
              </a:solidFill>
              <a:latin typeface="Times New Roman" pitchFamily="18" charset="0"/>
              <a:ea typeface="黑体" pitchFamily="49" charset="-122"/>
            </a:endParaRPr>
          </a:p>
        </p:txBody>
      </p:sp>
      <p:pic>
        <p:nvPicPr>
          <p:cNvPr id="10" name="Picture 9" descr="1920.png"/>
          <p:cNvPicPr>
            <a:picLocks noChangeAspect="1"/>
          </p:cNvPicPr>
          <p:nvPr/>
        </p:nvPicPr>
        <p:blipFill>
          <a:blip r:embed="rId3" cstate="print"/>
          <a:stretch>
            <a:fillRect/>
          </a:stretch>
        </p:blipFill>
        <p:spPr>
          <a:xfrm>
            <a:off x="285720" y="1571612"/>
            <a:ext cx="5805754" cy="428628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广告是否会影响编辑的内容？</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285860"/>
            <a:ext cx="8286808" cy="4714908"/>
          </a:xfrm>
          <a:prstGeom prst="rect">
            <a:avLst/>
          </a:prstGeom>
          <a:noFill/>
          <a:ln w="9525">
            <a:noFill/>
            <a:round/>
            <a:headEnd/>
            <a:tailEnd/>
          </a:ln>
        </p:spPr>
        <p:txBody>
          <a:bodyPr/>
          <a:lstStyle/>
          <a:p>
            <a:pPr lvl="2">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pPr>
            <a:r>
              <a:rPr lang="de-DE" dirty="0" smtClean="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在报纸、电视上存在类似问题</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报纸一般不会刊登针对其主要广告商的严厉指责性质的文章</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在报纸和</a:t>
            </a:r>
            <a:r>
              <a:rPr lang="en-US" altLang="zh-CN" dirty="0" smtClean="0">
                <a:solidFill>
                  <a:schemeClr val="tx1"/>
                </a:solidFill>
                <a:latin typeface="Times New Roman" pitchFamily="18" charset="0"/>
                <a:ea typeface="黑体" pitchFamily="49" charset="-122"/>
              </a:rPr>
              <a:t>TV</a:t>
            </a:r>
            <a:r>
              <a:rPr lang="zh-CN" altLang="en-US" dirty="0" smtClean="0">
                <a:solidFill>
                  <a:schemeClr val="tx1"/>
                </a:solidFill>
                <a:latin typeface="Times New Roman" pitchFamily="18" charset="0"/>
                <a:ea typeface="黑体" pitchFamily="49" charset="-122"/>
              </a:rPr>
              <a:t>上，广告和编辑内容之间的界限往往变得很模糊</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现在还不清楚搜索引擎广告是否和上面一样</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上一讲回顾</a:t>
            </a:r>
            <a:r>
              <a:rPr lang="en-US" sz="3000" dirty="0" smtClean="0">
                <a:solidFill>
                  <a:srgbClr val="336699"/>
                </a:solidFill>
                <a:latin typeface="Times New Roman" pitchFamily="18" charset="0"/>
                <a:ea typeface="黑体" pitchFamily="49" charset="-122"/>
              </a:rPr>
              <a:t> </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互联网发展趋势</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互联网广告</a:t>
            </a:r>
            <a:r>
              <a:rPr lang="en-US" sz="3000" dirty="0" smtClean="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重复检测</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广告在右部如何排序？</a:t>
            </a:r>
            <a:endParaRPr lang="en-US"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20</a:t>
            </a:fld>
            <a:endParaRPr lang="en-US" dirty="0"/>
          </a:p>
        </p:txBody>
      </p:sp>
      <p:pic>
        <p:nvPicPr>
          <p:cNvPr id="8" name="Picture 7" descr="1922.png"/>
          <p:cNvPicPr>
            <a:picLocks noChangeAspect="1"/>
          </p:cNvPicPr>
          <p:nvPr/>
        </p:nvPicPr>
        <p:blipFill>
          <a:blip r:embed="rId3" cstate="print"/>
          <a:stretch>
            <a:fillRect/>
          </a:stretch>
        </p:blipFill>
        <p:spPr>
          <a:xfrm>
            <a:off x="357158" y="1500174"/>
            <a:ext cx="7000924" cy="513163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如何对广告排序？</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142984"/>
            <a:ext cx="8286808"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广告商对关键词竞标</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拍卖方式</a:t>
            </a:r>
            <a:endParaRPr lang="en-US" dirty="0" smtClean="0">
              <a:solidFill>
                <a:srgbClr val="0070C0"/>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拍卖系统公开，任何人都可以参与关键词竞标</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广告商仅在用户点击广告商才真正付费</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拍卖机制如何确定某条广告的排序以及该广告的支付价格？</a:t>
            </a:r>
            <a:endParaRPr lang="de-DE" dirty="0" smtClean="0">
              <a:solidFill>
                <a:schemeClr val="tx1"/>
              </a:solidFill>
              <a:latin typeface="Times New Roman" pitchFamily="18" charset="0"/>
              <a:ea typeface="黑体" pitchFamily="49" charset="-122"/>
              <a:cs typeface="Times New Roman" pitchFamily="18" charset="0"/>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cs typeface="Times New Roman" pitchFamily="18" charset="0"/>
              </a:rPr>
              <a:t>基本思路是次高价拍卖</a:t>
            </a:r>
            <a:r>
              <a:rPr lang="en-US" altLang="zh-CN" dirty="0" smtClean="0">
                <a:solidFill>
                  <a:schemeClr val="tx1"/>
                </a:solidFill>
                <a:latin typeface="Times New Roman" pitchFamily="18" charset="0"/>
                <a:ea typeface="黑体" pitchFamily="49" charset="-122"/>
                <a:cs typeface="Times New Roman" pitchFamily="18" charset="0"/>
              </a:rPr>
              <a:t>(</a:t>
            </a:r>
            <a:r>
              <a:rPr lang="en-US" altLang="zh-CN" dirty="0" smtClean="0">
                <a:solidFill>
                  <a:srgbClr val="0070C0"/>
                </a:solidFill>
                <a:latin typeface="Times New Roman" pitchFamily="18" charset="0"/>
                <a:ea typeface="黑体" pitchFamily="49" charset="-122"/>
                <a:cs typeface="Times New Roman" pitchFamily="18" charset="0"/>
              </a:rPr>
              <a:t>second price auction</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原则</a:t>
            </a:r>
            <a:endParaRPr lang="en-US" altLang="zh-CN"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搜索引擎中最重要的研究领域之一</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计算广告学</a:t>
            </a:r>
            <a:endParaRPr lang="en-US" dirty="0" smtClean="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对每条广告压榨出一分钱也就意味着为搜索引擎公司带来上亿的额外收益</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如何对广告排序？</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340768"/>
            <a:ext cx="8786842" cy="5429264"/>
          </a:xfrm>
          <a:prstGeom prst="rect">
            <a:avLst/>
          </a:prstGeom>
          <a:noFill/>
          <a:ln w="9525">
            <a:noFill/>
            <a:round/>
            <a:headEnd/>
            <a:tailEnd/>
          </a:ln>
        </p:spPr>
        <p:txBody>
          <a:bodyPr/>
          <a:lstStyle/>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简单的方法</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按照类似</a:t>
            </a:r>
            <a:r>
              <a:rPr lang="en-US" altLang="zh-CN" dirty="0" err="1" smtClean="0">
                <a:solidFill>
                  <a:schemeClr val="tx1"/>
                </a:solidFill>
                <a:latin typeface="Times New Roman" pitchFamily="18" charset="0"/>
                <a:ea typeface="黑体" pitchFamily="49" charset="-122"/>
              </a:rPr>
              <a:t>Goto</a:t>
            </a:r>
            <a:r>
              <a:rPr lang="zh-CN" altLang="en-US" dirty="0" smtClean="0">
                <a:solidFill>
                  <a:schemeClr val="tx1"/>
                </a:solidFill>
                <a:latin typeface="Times New Roman" pitchFamily="18" charset="0"/>
                <a:ea typeface="黑体" pitchFamily="49" charset="-122"/>
              </a:rPr>
              <a:t>的方式，即按照投标价格排序</a:t>
            </a:r>
            <a:endParaRPr lang="en-US"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不好的方法</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可能会被滥用</a:t>
            </a:r>
            <a:endParaRPr lang="en-US"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例如：</a:t>
            </a:r>
            <a:r>
              <a:rPr lang="en-US" dirty="0" smtClean="0">
                <a:solidFill>
                  <a:schemeClr val="tx1"/>
                </a:solidFill>
                <a:latin typeface="Times New Roman" pitchFamily="18" charset="0"/>
                <a:ea typeface="黑体" pitchFamily="49" charset="-122"/>
              </a:rPr>
              <a:t> query [does my husband cheat?] → </a:t>
            </a:r>
            <a:r>
              <a:rPr lang="zh-CN" altLang="en-US" dirty="0" smtClean="0">
                <a:solidFill>
                  <a:schemeClr val="tx1"/>
                </a:solidFill>
                <a:latin typeface="Times New Roman" pitchFamily="18" charset="0"/>
                <a:ea typeface="黑体" pitchFamily="49" charset="-122"/>
              </a:rPr>
              <a:t>有关离婚律师的广告</a:t>
            </a:r>
            <a:endParaRPr lang="en-US" altLang="zh-CN"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我们并不像得到相关性上无关的广告</a:t>
            </a:r>
            <a:endParaRPr lang="en-US"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替代方法：</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按照投标价格和相关性排序</a:t>
            </a:r>
            <a:endParaRPr lang="en-US" dirty="0" smtClean="0">
              <a:solidFill>
                <a:srgbClr val="0070C0"/>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相关度度量的关键指标：点击率</a:t>
            </a:r>
            <a:r>
              <a:rPr lang="en-US" altLang="zh-CN" dirty="0" smtClean="0">
                <a:solidFill>
                  <a:schemeClr val="tx1"/>
                </a:solidFill>
                <a:latin typeface="Times New Roman" pitchFamily="18" charset="0"/>
                <a:ea typeface="黑体" pitchFamily="49" charset="-122"/>
              </a:rPr>
              <a:t>(</a:t>
            </a:r>
            <a:r>
              <a:rPr lang="en-US" dirty="0" err="1" smtClean="0">
                <a:solidFill>
                  <a:schemeClr val="tx1"/>
                </a:solidFill>
                <a:latin typeface="Times New Roman" pitchFamily="18" charset="0"/>
                <a:ea typeface="黑体" pitchFamily="49" charset="-122"/>
              </a:rPr>
              <a:t>clickthrough</a:t>
            </a:r>
            <a:r>
              <a:rPr lang="en-US" dirty="0" smtClean="0">
                <a:solidFill>
                  <a:schemeClr val="tx1"/>
                </a:solidFill>
                <a:latin typeface="Times New Roman" pitchFamily="18" charset="0"/>
                <a:ea typeface="黑体" pitchFamily="49" charset="-122"/>
              </a:rPr>
              <a:t> rate)</a:t>
            </a:r>
          </a:p>
          <a:p>
            <a:pPr lvl="2">
              <a:spcBef>
                <a:spcPts val="0"/>
              </a:spcBef>
              <a:buClr>
                <a:srgbClr val="336699"/>
              </a:buClr>
              <a:buFont typeface="Wingdings" pitchFamily="2" charset="2"/>
              <a:buChar char="§"/>
            </a:pPr>
            <a:r>
              <a:rPr lang="en-US" dirty="0" err="1" smtClean="0">
                <a:solidFill>
                  <a:schemeClr val="tx1"/>
                </a:solidFill>
                <a:latin typeface="Times New Roman" pitchFamily="18" charset="0"/>
                <a:ea typeface="黑体" pitchFamily="49" charset="-122"/>
              </a:rPr>
              <a:t>clickthrough</a:t>
            </a:r>
            <a:r>
              <a:rPr lang="en-US" dirty="0" smtClean="0">
                <a:solidFill>
                  <a:schemeClr val="tx1"/>
                </a:solidFill>
                <a:latin typeface="Times New Roman" pitchFamily="18" charset="0"/>
                <a:ea typeface="黑体" pitchFamily="49" charset="-122"/>
              </a:rPr>
              <a:t> rate = CTR = clicks per impressions</a:t>
            </a: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结果：无关的广告将得到很低的排名</a:t>
            </a:r>
            <a:endParaRPr lang="en-US"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即使在短期时间内降低了搜索引擎的收益</a:t>
            </a:r>
            <a:endParaRPr lang="en-US"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希望：如果用户能通过系统获得有价值的信息，那么系统的总体接受程度和整体收益将最大化</a:t>
            </a:r>
            <a:endParaRPr lang="en-US"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其他排序因子：位置、一天内的时间、着陆页</a:t>
            </a:r>
            <a:r>
              <a:rPr lang="en-US" altLang="zh-CN" dirty="0" smtClean="0">
                <a:solidFill>
                  <a:schemeClr val="tx1"/>
                </a:solidFill>
                <a:latin typeface="Times New Roman" pitchFamily="18" charset="0"/>
                <a:ea typeface="黑体" pitchFamily="49" charset="-122"/>
              </a:rPr>
              <a:t>(landing page)</a:t>
            </a:r>
            <a:r>
              <a:rPr lang="zh-CN" altLang="en-US" dirty="0" smtClean="0">
                <a:solidFill>
                  <a:schemeClr val="tx1"/>
                </a:solidFill>
                <a:latin typeface="Times New Roman" pitchFamily="18" charset="0"/>
                <a:ea typeface="黑体" pitchFamily="49" charset="-122"/>
              </a:rPr>
              <a:t>的质量和装载速度</a:t>
            </a:r>
            <a:endParaRPr lang="en-US" altLang="zh-CN"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最主要的排序因子：查询</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4357718"/>
          </a:xfrm>
          <a:prstGeom prst="rect">
            <a:avLst/>
          </a:prstGeom>
          <a:noFill/>
          <a:ln w="9525">
            <a:noFill/>
            <a:round/>
            <a:headEnd/>
            <a:tailEnd/>
          </a:ln>
        </p:spPr>
        <p:txBody>
          <a:bodyPr/>
          <a:lstStyle/>
          <a:p>
            <a:pPr lvl="1">
              <a:spcBef>
                <a:spcPts val="0"/>
              </a:spcBef>
              <a:buClr>
                <a:srgbClr val="336699"/>
              </a:buClr>
            </a:pPr>
            <a:endParaRPr lang="en-US" sz="3600" dirty="0" smtClean="0">
              <a:solidFill>
                <a:schemeClr val="tx1"/>
              </a:solidFill>
              <a:latin typeface="Times New Roman" pitchFamily="18" charset="0"/>
              <a:ea typeface="黑体" pitchFamily="49" charset="-122"/>
            </a:endParaRPr>
          </a:p>
          <a:p>
            <a:pPr lvl="1">
              <a:spcBef>
                <a:spcPts val="0"/>
              </a:spcBef>
              <a:buClr>
                <a:srgbClr val="336699"/>
              </a:buClr>
            </a:pPr>
            <a:endParaRPr lang="en-US" sz="3600" dirty="0" smtClean="0">
              <a:solidFill>
                <a:schemeClr val="tx1"/>
              </a:solidFill>
              <a:latin typeface="Times New Roman" pitchFamily="18" charset="0"/>
              <a:ea typeface="黑体" pitchFamily="49" charset="-122"/>
            </a:endParaRPr>
          </a:p>
          <a:p>
            <a:pPr lvl="1">
              <a:spcBef>
                <a:spcPts val="0"/>
              </a:spcBef>
              <a:buClr>
                <a:srgbClr val="336699"/>
              </a:buClr>
            </a:pPr>
            <a:r>
              <a:rPr lang="en-US" sz="3600" dirty="0" smtClean="0">
                <a:solidFill>
                  <a:schemeClr val="tx1"/>
                </a:solidFill>
                <a:latin typeface="Times New Roman" pitchFamily="18" charset="0"/>
                <a:ea typeface="黑体" pitchFamily="49" charset="-122"/>
              </a:rPr>
              <a:t>Google </a:t>
            </a:r>
            <a:r>
              <a:rPr lang="en-US" sz="3600" dirty="0" err="1" smtClean="0">
                <a:solidFill>
                  <a:schemeClr val="tx1"/>
                </a:solidFill>
                <a:latin typeface="Times New Roman" pitchFamily="18" charset="0"/>
                <a:ea typeface="黑体" pitchFamily="49" charset="-122"/>
              </a:rPr>
              <a:t>AdsWords</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的例子</a:t>
            </a:r>
            <a:endParaRPr lang="en-US"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Google</a:t>
            </a:r>
            <a:r>
              <a:rPr lang="zh-CN" altLang="en-US" sz="3600" dirty="0" smtClean="0">
                <a:solidFill>
                  <a:schemeClr val="tx1"/>
                </a:solidFill>
                <a:latin typeface="Times New Roman" pitchFamily="18" charset="0"/>
                <a:ea typeface="黑体" pitchFamily="49" charset="-122"/>
              </a:rPr>
              <a:t>次高竞标价格拍卖机制</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2" y="3214710"/>
            <a:ext cx="8929750" cy="3929066"/>
          </a:xfrm>
          <a:prstGeom prst="rect">
            <a:avLst/>
          </a:prstGeom>
          <a:noFill/>
          <a:ln w="9525">
            <a:noFill/>
            <a:round/>
            <a:headEnd/>
            <a:tailEnd/>
          </a:ln>
        </p:spPr>
        <p:txBody>
          <a:bodyPr/>
          <a:lstStyle/>
          <a:p>
            <a:pPr lvl="1">
              <a:buClr>
                <a:srgbClr val="336699"/>
              </a:buClr>
              <a:buFont typeface="Wingdings" pitchFamily="2" charset="2"/>
              <a:buChar char="§"/>
            </a:pPr>
            <a:r>
              <a:rPr lang="de-DE" sz="2200" dirty="0" smtClean="0">
                <a:solidFill>
                  <a:srgbClr val="0070C0"/>
                </a:solidFill>
                <a:latin typeface="Times New Roman" pitchFamily="18" charset="0"/>
                <a:ea typeface="黑体" pitchFamily="49" charset="-122"/>
              </a:rPr>
              <a:t> </a:t>
            </a:r>
            <a:r>
              <a:rPr lang="en-US" sz="2200" dirty="0" smtClean="0">
                <a:solidFill>
                  <a:srgbClr val="0070C0"/>
                </a:solidFill>
                <a:latin typeface="Times New Roman" pitchFamily="18" charset="0"/>
                <a:ea typeface="黑体" pitchFamily="49" charset="-122"/>
              </a:rPr>
              <a:t>bid</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每个广告商为每次点击给出的最大投标价格</a:t>
            </a:r>
            <a:endParaRPr lang="en-US"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smtClean="0">
                <a:solidFill>
                  <a:srgbClr val="0070C0"/>
                </a:solidFill>
                <a:latin typeface="Times New Roman" pitchFamily="18" charset="0"/>
                <a:ea typeface="黑体" pitchFamily="49" charset="-122"/>
              </a:rPr>
              <a:t>CTR</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点击率，即一旦被显示后被点击的比率。</a:t>
            </a:r>
            <a:r>
              <a:rPr lang="en-US" altLang="zh-CN" sz="2200" dirty="0" smtClean="0">
                <a:solidFill>
                  <a:schemeClr val="tx1"/>
                </a:solidFill>
                <a:latin typeface="Times New Roman" pitchFamily="18" charset="0"/>
                <a:ea typeface="黑体" pitchFamily="49" charset="-122"/>
              </a:rPr>
              <a:t>CTR</a:t>
            </a:r>
            <a:r>
              <a:rPr lang="zh-CN" altLang="en-US" sz="2200" dirty="0" smtClean="0">
                <a:solidFill>
                  <a:schemeClr val="tx1"/>
                </a:solidFill>
                <a:latin typeface="Times New Roman" pitchFamily="18" charset="0"/>
                <a:ea typeface="黑体" pitchFamily="49" charset="-122"/>
              </a:rPr>
              <a:t>是一种相关性度量指标。</a:t>
            </a:r>
            <a:endParaRPr lang="de-DE"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smtClean="0">
                <a:solidFill>
                  <a:srgbClr val="0070C0"/>
                </a:solidFill>
                <a:latin typeface="Times New Roman" pitchFamily="18" charset="0"/>
                <a:ea typeface="黑体" pitchFamily="49" charset="-122"/>
              </a:rPr>
              <a:t>ad rank</a:t>
            </a:r>
            <a:r>
              <a:rPr lang="en-US" sz="2200" dirty="0" smtClean="0">
                <a:solidFill>
                  <a:schemeClr val="tx1"/>
                </a:solidFill>
                <a:latin typeface="Times New Roman" pitchFamily="18" charset="0"/>
                <a:ea typeface="黑体" pitchFamily="49" charset="-122"/>
              </a:rPr>
              <a:t>: bid × CTR: </a:t>
            </a:r>
            <a:r>
              <a:rPr lang="zh-CN" altLang="en-US" sz="2200" dirty="0" smtClean="0">
                <a:solidFill>
                  <a:schemeClr val="tx1"/>
                </a:solidFill>
                <a:latin typeface="Times New Roman" pitchFamily="18" charset="0"/>
                <a:ea typeface="黑体" pitchFamily="49" charset="-122"/>
              </a:rPr>
              <a:t>这种做法可以在</a:t>
            </a:r>
            <a:r>
              <a:rPr lang="en-US" sz="2200" dirty="0" smtClean="0">
                <a:solidFill>
                  <a:schemeClr val="tx1"/>
                </a:solidFill>
                <a:latin typeface="Times New Roman" pitchFamily="18" charset="0"/>
                <a:ea typeface="黑体" pitchFamily="49" charset="-122"/>
              </a:rPr>
              <a:t> (</a:t>
            </a:r>
            <a:r>
              <a:rPr lang="en-US" sz="2200" dirty="0" err="1" smtClean="0">
                <a:solidFill>
                  <a:schemeClr val="tx1"/>
                </a:solidFill>
                <a:latin typeface="Times New Roman" pitchFamily="18" charset="0"/>
                <a:ea typeface="黑体" pitchFamily="49" charset="-122"/>
              </a:rPr>
              <a:t>i</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广告商愿意支付的价钱</a:t>
            </a:r>
            <a:r>
              <a:rPr lang="en-US" sz="2200" dirty="0" smtClean="0">
                <a:solidFill>
                  <a:schemeClr val="tx1"/>
                </a:solidFill>
                <a:latin typeface="Times New Roman" pitchFamily="18" charset="0"/>
                <a:ea typeface="黑体" pitchFamily="49" charset="-122"/>
              </a:rPr>
              <a:t> (ii) </a:t>
            </a:r>
            <a:r>
              <a:rPr lang="zh-CN" altLang="en-US" sz="2200" dirty="0" smtClean="0">
                <a:solidFill>
                  <a:schemeClr val="tx1"/>
                </a:solidFill>
                <a:latin typeface="Times New Roman" pitchFamily="18" charset="0"/>
                <a:ea typeface="黑体" pitchFamily="49" charset="-122"/>
              </a:rPr>
              <a:t>广告的相关度高低 之间进行平衡。</a:t>
            </a:r>
            <a:endParaRPr lang="en-US"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de-DE" sz="2200" dirty="0" smtClean="0">
                <a:solidFill>
                  <a:srgbClr val="0070C0"/>
                </a:solidFill>
                <a:latin typeface="Times New Roman" pitchFamily="18" charset="0"/>
                <a:ea typeface="黑体" pitchFamily="49" charset="-122"/>
              </a:rPr>
              <a:t>rank</a:t>
            </a:r>
            <a:r>
              <a:rPr lang="de-DE"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拍卖中的排名</a:t>
            </a:r>
            <a:endParaRPr lang="de-DE"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smtClean="0">
                <a:solidFill>
                  <a:srgbClr val="0070C0"/>
                </a:solidFill>
                <a:latin typeface="Times New Roman" pitchFamily="18" charset="0"/>
                <a:ea typeface="黑体" pitchFamily="49" charset="-122"/>
              </a:rPr>
              <a:t>paid</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广告商的次高竞标价格</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24</a:t>
            </a:fld>
            <a:endParaRPr lang="en-US" dirty="0"/>
          </a:p>
        </p:txBody>
      </p:sp>
      <p:pic>
        <p:nvPicPr>
          <p:cNvPr id="7" name="Picture 6" descr="1926.png"/>
          <p:cNvPicPr>
            <a:picLocks noChangeAspect="1"/>
          </p:cNvPicPr>
          <p:nvPr/>
        </p:nvPicPr>
        <p:blipFill>
          <a:blip r:embed="rId3" cstate="print"/>
          <a:stretch>
            <a:fillRect/>
          </a:stretch>
        </p:blipFill>
        <p:spPr>
          <a:xfrm>
            <a:off x="428595" y="1500174"/>
            <a:ext cx="5889545" cy="1428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Google</a:t>
            </a:r>
            <a:r>
              <a:rPr lang="zh-CN" altLang="en-US" sz="3600" dirty="0" smtClean="0">
                <a:solidFill>
                  <a:schemeClr val="tx1"/>
                </a:solidFill>
                <a:latin typeface="Times New Roman" pitchFamily="18" charset="0"/>
                <a:ea typeface="黑体" pitchFamily="49" charset="-122"/>
              </a:rPr>
              <a:t>次高竞标价格拍卖机制</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2" y="2928934"/>
            <a:ext cx="8929750" cy="3929066"/>
          </a:xfrm>
          <a:prstGeom prst="rect">
            <a:avLst/>
          </a:prstGeom>
          <a:noFill/>
          <a:ln w="9525">
            <a:noFill/>
            <a:round/>
            <a:headEnd/>
            <a:tailEnd/>
          </a:ln>
        </p:spPr>
        <p:txBody>
          <a:bodyPr/>
          <a:lstStyle/>
          <a:p>
            <a:pPr lvl="1">
              <a:buClr>
                <a:srgbClr val="336699"/>
              </a:buClr>
            </a:pPr>
            <a:endParaRPr lang="en-US" dirty="0" smtClean="0">
              <a:solidFill>
                <a:schemeClr val="tx1"/>
              </a:solidFill>
              <a:latin typeface="Times New Roman" pitchFamily="18" charset="0"/>
              <a:ea typeface="黑体" pitchFamily="49" charset="-122"/>
            </a:endParaRPr>
          </a:p>
          <a:p>
            <a:pPr lvl="1">
              <a:buClr>
                <a:srgbClr val="336699"/>
              </a:buClr>
            </a:pPr>
            <a:r>
              <a:rPr lang="zh-CN" altLang="en-US" dirty="0" smtClean="0">
                <a:solidFill>
                  <a:schemeClr val="tx1"/>
                </a:solidFill>
                <a:latin typeface="Times New Roman" pitchFamily="18" charset="0"/>
                <a:ea typeface="黑体" pitchFamily="49" charset="-122"/>
              </a:rPr>
              <a:t>次高竞标价格拍卖：</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广告商支付其维持在拍卖中排名所必须的价钱</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加上一分钱</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用它的下一名计算其支付价格</a:t>
            </a:r>
            <a:r>
              <a:rPr lang="en-US" altLang="zh-CN" dirty="0" smtClean="0">
                <a:solidFill>
                  <a:schemeClr val="tx1"/>
                </a:solidFill>
                <a:latin typeface="Times New Roman" pitchFamily="18" charset="0"/>
                <a:ea typeface="黑体" pitchFamily="49" charset="-122"/>
              </a:rPr>
              <a:t>)</a:t>
            </a:r>
          </a:p>
          <a:p>
            <a:pPr lvl="1">
              <a:buClr>
                <a:srgbClr val="336699"/>
              </a:buClr>
            </a:pPr>
            <a:endParaRPr lang="en-US" sz="1000" dirty="0" smtClean="0">
              <a:solidFill>
                <a:schemeClr val="tx1"/>
              </a:solidFill>
              <a:latin typeface="Times New Roman" pitchFamily="18" charset="0"/>
              <a:ea typeface="黑体" pitchFamily="49" charset="-122"/>
            </a:endParaRPr>
          </a:p>
          <a:p>
            <a:pPr lvl="1"/>
            <a:r>
              <a:rPr lang="en-US" dirty="0" smtClean="0">
                <a:solidFill>
                  <a:schemeClr val="tx1"/>
                </a:solidFill>
                <a:latin typeface="Times New Roman" pitchFamily="18" charset="0"/>
                <a:ea typeface="黑体" pitchFamily="49" charset="-122"/>
              </a:rPr>
              <a:t>price</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CTR</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bid</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CTR</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使得排名</a:t>
            </a:r>
            <a:r>
              <a:rPr lang="en-US" dirty="0" smtClean="0">
                <a:solidFill>
                  <a:schemeClr val="tx1"/>
                </a:solidFill>
                <a:latin typeface="Times New Roman" pitchFamily="18" charset="0"/>
                <a:ea typeface="黑体" pitchFamily="49" charset="-122"/>
              </a:rPr>
              <a:t>rank</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=rank</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a:t>
            </a:r>
          </a:p>
          <a:p>
            <a:pPr lvl="1"/>
            <a:endParaRPr lang="en-US" sz="1000" dirty="0" smtClean="0">
              <a:solidFill>
                <a:schemeClr val="tx1"/>
              </a:solidFill>
              <a:latin typeface="Times New Roman" pitchFamily="18" charset="0"/>
              <a:ea typeface="黑体" pitchFamily="49" charset="-122"/>
            </a:endParaRPr>
          </a:p>
          <a:p>
            <a:pPr lvl="1"/>
            <a:r>
              <a:rPr lang="de-DE" dirty="0" smtClean="0">
                <a:solidFill>
                  <a:schemeClr val="tx1"/>
                </a:solidFill>
                <a:latin typeface="Times New Roman" pitchFamily="18" charset="0"/>
                <a:ea typeface="黑体" pitchFamily="49" charset="-122"/>
              </a:rPr>
              <a:t>price</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 bid</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CTR</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CTR</a:t>
            </a:r>
            <a:r>
              <a:rPr lang="de-DE" baseline="-25000" dirty="0" smtClean="0">
                <a:solidFill>
                  <a:schemeClr val="tx1"/>
                </a:solidFill>
                <a:latin typeface="Times New Roman" pitchFamily="18" charset="0"/>
                <a:ea typeface="黑体" pitchFamily="49" charset="-122"/>
              </a:rPr>
              <a:t>1</a:t>
            </a:r>
          </a:p>
          <a:p>
            <a:pPr lvl="1"/>
            <a:endParaRPr lang="de-DE" sz="1000" baseline="-25000" dirty="0" smtClean="0">
              <a:solidFill>
                <a:schemeClr val="tx1"/>
              </a:solidFill>
              <a:latin typeface="Times New Roman" pitchFamily="18" charset="0"/>
              <a:ea typeface="黑体" pitchFamily="49" charset="-122"/>
            </a:endParaRPr>
          </a:p>
          <a:p>
            <a:pPr lvl="1"/>
            <a:r>
              <a:rPr lang="en-US" dirty="0" smtClean="0">
                <a:solidFill>
                  <a:schemeClr val="tx1"/>
                </a:solidFill>
                <a:latin typeface="Times New Roman" pitchFamily="18" charset="0"/>
                <a:ea typeface="黑体" pitchFamily="49" charset="-122"/>
              </a:rPr>
              <a:t>p</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bid</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CTR</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/CTR</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3.00 × 0.03/0.06 = 1.50</a:t>
            </a:r>
          </a:p>
          <a:p>
            <a:pPr lvl="1"/>
            <a:r>
              <a:rPr lang="en-US" dirty="0" smtClean="0">
                <a:solidFill>
                  <a:schemeClr val="tx1"/>
                </a:solidFill>
                <a:latin typeface="Times New Roman" pitchFamily="18" charset="0"/>
                <a:ea typeface="黑体" pitchFamily="49" charset="-122"/>
              </a:rPr>
              <a:t>p</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bid</a:t>
            </a:r>
            <a:r>
              <a:rPr lang="en-US" baseline="-25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 × CTR</a:t>
            </a:r>
            <a:r>
              <a:rPr lang="en-US" baseline="-25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/CTR</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1.00 × 0.08/0.03 = 2.67</a:t>
            </a:r>
          </a:p>
          <a:p>
            <a:pPr lvl="1"/>
            <a:r>
              <a:rPr lang="en-US" dirty="0" smtClean="0">
                <a:solidFill>
                  <a:schemeClr val="tx1"/>
                </a:solidFill>
                <a:latin typeface="Times New Roman" pitchFamily="18" charset="0"/>
                <a:ea typeface="黑体" pitchFamily="49" charset="-122"/>
              </a:rPr>
              <a:t>p</a:t>
            </a:r>
            <a:r>
              <a:rPr lang="en-US" baseline="-25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 = bid</a:t>
            </a:r>
            <a:r>
              <a:rPr lang="en-US" baseline="-25000" dirty="0" smtClean="0">
                <a:solidFill>
                  <a:schemeClr val="tx1"/>
                </a:solidFill>
                <a:latin typeface="Times New Roman" pitchFamily="18" charset="0"/>
                <a:ea typeface="黑体" pitchFamily="49" charset="-122"/>
              </a:rPr>
              <a:t>4</a:t>
            </a:r>
            <a:r>
              <a:rPr lang="en-US" dirty="0" smtClean="0">
                <a:solidFill>
                  <a:schemeClr val="tx1"/>
                </a:solidFill>
                <a:latin typeface="Times New Roman" pitchFamily="18" charset="0"/>
                <a:ea typeface="黑体" pitchFamily="49" charset="-122"/>
              </a:rPr>
              <a:t> × CTR</a:t>
            </a:r>
            <a:r>
              <a:rPr lang="en-US" baseline="-25000" dirty="0" smtClean="0">
                <a:solidFill>
                  <a:schemeClr val="tx1"/>
                </a:solidFill>
                <a:latin typeface="Times New Roman" pitchFamily="18" charset="0"/>
                <a:ea typeface="黑体" pitchFamily="49" charset="-122"/>
              </a:rPr>
              <a:t>4</a:t>
            </a:r>
            <a:r>
              <a:rPr lang="en-US" dirty="0" smtClean="0">
                <a:solidFill>
                  <a:schemeClr val="tx1"/>
                </a:solidFill>
                <a:latin typeface="Times New Roman" pitchFamily="18" charset="0"/>
                <a:ea typeface="黑体" pitchFamily="49" charset="-122"/>
              </a:rPr>
              <a:t>/CTR</a:t>
            </a:r>
            <a:r>
              <a:rPr lang="en-US" baseline="-25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 = 4.00 × 0.01/0.08 = 0.50</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25</a:t>
            </a:fld>
            <a:endParaRPr lang="en-US" dirty="0"/>
          </a:p>
        </p:txBody>
      </p:sp>
      <p:pic>
        <p:nvPicPr>
          <p:cNvPr id="7" name="Picture 6" descr="1926.png"/>
          <p:cNvPicPr>
            <a:picLocks noChangeAspect="1"/>
          </p:cNvPicPr>
          <p:nvPr/>
        </p:nvPicPr>
        <p:blipFill>
          <a:blip r:embed="rId3" cstate="print"/>
          <a:stretch>
            <a:fillRect/>
          </a:stretch>
        </p:blipFill>
        <p:spPr>
          <a:xfrm>
            <a:off x="428595" y="1500174"/>
            <a:ext cx="5889545" cy="1428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具有高投标价格的关键词</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572592" cy="5143536"/>
          </a:xfrm>
          <a:prstGeom prst="rect">
            <a:avLst/>
          </a:prstGeom>
          <a:noFill/>
          <a:ln w="9525">
            <a:noFill/>
            <a:round/>
            <a:headEnd/>
            <a:tailEnd/>
          </a:ln>
        </p:spPr>
        <p:txBody>
          <a:bodyPr/>
          <a:lstStyle/>
          <a:p>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参考</a:t>
            </a:r>
            <a:r>
              <a:rPr lang="de-DE" dirty="0" smtClean="0">
                <a:solidFill>
                  <a:schemeClr val="tx1"/>
                </a:solidFill>
                <a:latin typeface="Times New Roman" pitchFamily="18" charset="0"/>
                <a:ea typeface="黑体" pitchFamily="49" charset="-122"/>
              </a:rPr>
              <a:t>http://www.cwire.org/highest-paying-search-terms/</a:t>
            </a:r>
          </a:p>
          <a:p>
            <a:r>
              <a:rPr lang="de-DE" sz="2200" dirty="0" smtClean="0">
                <a:solidFill>
                  <a:schemeClr val="tx1"/>
                </a:solidFill>
                <a:latin typeface="Times New Roman" pitchFamily="18" charset="0"/>
                <a:ea typeface="黑体" pitchFamily="49" charset="-122"/>
              </a:rPr>
              <a:t>$69.1 	</a:t>
            </a:r>
            <a:r>
              <a:rPr lang="de-DE" sz="2200" dirty="0" err="1" smtClean="0">
                <a:solidFill>
                  <a:schemeClr val="tx1"/>
                </a:solidFill>
                <a:latin typeface="Times New Roman" pitchFamily="18" charset="0"/>
                <a:ea typeface="黑体" pitchFamily="49" charset="-122"/>
              </a:rPr>
              <a:t>mesothelioma</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treatment</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options</a:t>
            </a:r>
            <a:endParaRPr lang="de-DE" sz="2200" dirty="0" smtClean="0">
              <a:solidFill>
                <a:schemeClr val="tx1"/>
              </a:solidFill>
              <a:latin typeface="Times New Roman" pitchFamily="18" charset="0"/>
              <a:ea typeface="黑体" pitchFamily="49" charset="-122"/>
            </a:endParaRPr>
          </a:p>
          <a:p>
            <a:r>
              <a:rPr lang="en-US" sz="2200" dirty="0" smtClean="0">
                <a:solidFill>
                  <a:schemeClr val="tx1"/>
                </a:solidFill>
                <a:latin typeface="Times New Roman" pitchFamily="18" charset="0"/>
                <a:ea typeface="黑体" pitchFamily="49" charset="-122"/>
              </a:rPr>
              <a:t>$65.9 	personal injury lawyer </a:t>
            </a:r>
            <a:r>
              <a:rPr lang="en-US" sz="2200" dirty="0" err="1" smtClean="0">
                <a:solidFill>
                  <a:schemeClr val="tx1"/>
                </a:solidFill>
                <a:latin typeface="Times New Roman" pitchFamily="18" charset="0"/>
                <a:ea typeface="黑体" pitchFamily="49" charset="-122"/>
              </a:rPr>
              <a:t>michigan</a:t>
            </a:r>
            <a:endParaRPr lang="en-US" sz="2200" dirty="0" smtClean="0">
              <a:solidFill>
                <a:schemeClr val="tx1"/>
              </a:solidFill>
              <a:latin typeface="Times New Roman" pitchFamily="18" charset="0"/>
              <a:ea typeface="黑体" pitchFamily="49" charset="-122"/>
            </a:endParaRPr>
          </a:p>
          <a:p>
            <a:r>
              <a:rPr lang="de-DE" sz="2200" dirty="0" smtClean="0">
                <a:solidFill>
                  <a:schemeClr val="tx1"/>
                </a:solidFill>
                <a:latin typeface="Times New Roman" pitchFamily="18" charset="0"/>
                <a:ea typeface="黑体" pitchFamily="49" charset="-122"/>
              </a:rPr>
              <a:t>$62.6 	</a:t>
            </a:r>
            <a:r>
              <a:rPr lang="de-DE" sz="2200" dirty="0" err="1" smtClean="0">
                <a:solidFill>
                  <a:schemeClr val="tx1"/>
                </a:solidFill>
                <a:latin typeface="Times New Roman" pitchFamily="18" charset="0"/>
                <a:ea typeface="黑体" pitchFamily="49" charset="-122"/>
              </a:rPr>
              <a:t>student</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loans</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consolidation</a:t>
            </a:r>
            <a:endParaRPr lang="de-DE" sz="2200" dirty="0" smtClean="0">
              <a:solidFill>
                <a:schemeClr val="tx1"/>
              </a:solidFill>
              <a:latin typeface="Times New Roman" pitchFamily="18" charset="0"/>
              <a:ea typeface="黑体" pitchFamily="49" charset="-122"/>
            </a:endParaRPr>
          </a:p>
          <a:p>
            <a:r>
              <a:rPr lang="en-US" sz="2200" dirty="0" smtClean="0">
                <a:solidFill>
                  <a:schemeClr val="tx1"/>
                </a:solidFill>
                <a:latin typeface="Times New Roman" pitchFamily="18" charset="0"/>
                <a:ea typeface="黑体" pitchFamily="49" charset="-122"/>
              </a:rPr>
              <a:t>$61.4 	car accident attorney los </a:t>
            </a:r>
            <a:r>
              <a:rPr lang="en-US" sz="2200" dirty="0" err="1" smtClean="0">
                <a:solidFill>
                  <a:schemeClr val="tx1"/>
                </a:solidFill>
                <a:latin typeface="Times New Roman" pitchFamily="18" charset="0"/>
                <a:ea typeface="黑体" pitchFamily="49" charset="-122"/>
              </a:rPr>
              <a:t>angeles</a:t>
            </a:r>
            <a:endParaRPr lang="en-US" sz="2200" dirty="0" smtClean="0">
              <a:solidFill>
                <a:schemeClr val="tx1"/>
              </a:solidFill>
              <a:latin typeface="Times New Roman" pitchFamily="18" charset="0"/>
              <a:ea typeface="黑体" pitchFamily="49" charset="-122"/>
            </a:endParaRPr>
          </a:p>
          <a:p>
            <a:r>
              <a:rPr lang="fr-FR" sz="2200" dirty="0" smtClean="0">
                <a:solidFill>
                  <a:schemeClr val="tx1"/>
                </a:solidFill>
                <a:latin typeface="Times New Roman" pitchFamily="18" charset="0"/>
                <a:ea typeface="黑体" pitchFamily="49" charset="-122"/>
              </a:rPr>
              <a:t>$59.4 	online car </a:t>
            </a:r>
            <a:r>
              <a:rPr lang="fr-FR" sz="2200" dirty="0" err="1" smtClean="0">
                <a:solidFill>
                  <a:schemeClr val="tx1"/>
                </a:solidFill>
                <a:latin typeface="Times New Roman" pitchFamily="18" charset="0"/>
                <a:ea typeface="黑体" pitchFamily="49" charset="-122"/>
              </a:rPr>
              <a:t>insurance</a:t>
            </a:r>
            <a:r>
              <a:rPr lang="fr-FR" sz="2200" dirty="0" smtClean="0">
                <a:solidFill>
                  <a:schemeClr val="tx1"/>
                </a:solidFill>
                <a:latin typeface="Times New Roman" pitchFamily="18" charset="0"/>
                <a:ea typeface="黑体" pitchFamily="49" charset="-122"/>
              </a:rPr>
              <a:t> </a:t>
            </a:r>
            <a:r>
              <a:rPr lang="fr-FR" sz="2200" dirty="0" err="1" smtClean="0">
                <a:solidFill>
                  <a:schemeClr val="tx1"/>
                </a:solidFill>
                <a:latin typeface="Times New Roman" pitchFamily="18" charset="0"/>
                <a:ea typeface="黑体" pitchFamily="49" charset="-122"/>
              </a:rPr>
              <a:t>quotes</a:t>
            </a:r>
            <a:endParaRPr lang="fr-FR" sz="2200" dirty="0" smtClean="0">
              <a:solidFill>
                <a:schemeClr val="tx1"/>
              </a:solidFill>
              <a:latin typeface="Times New Roman" pitchFamily="18" charset="0"/>
              <a:ea typeface="黑体" pitchFamily="49" charset="-122"/>
            </a:endParaRPr>
          </a:p>
          <a:p>
            <a:r>
              <a:rPr lang="de-DE" sz="2200" dirty="0" smtClean="0">
                <a:solidFill>
                  <a:schemeClr val="tx1"/>
                </a:solidFill>
                <a:latin typeface="Times New Roman" pitchFamily="18" charset="0"/>
                <a:ea typeface="黑体" pitchFamily="49" charset="-122"/>
              </a:rPr>
              <a:t>$59.4 	</a:t>
            </a:r>
            <a:r>
              <a:rPr lang="de-DE" sz="2200" dirty="0" err="1" smtClean="0">
                <a:solidFill>
                  <a:schemeClr val="tx1"/>
                </a:solidFill>
                <a:latin typeface="Times New Roman" pitchFamily="18" charset="0"/>
                <a:ea typeface="黑体" pitchFamily="49" charset="-122"/>
              </a:rPr>
              <a:t>arizona</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dui</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lawyer</a:t>
            </a:r>
            <a:endParaRPr lang="de-DE" sz="2200" dirty="0" smtClean="0">
              <a:solidFill>
                <a:schemeClr val="tx1"/>
              </a:solidFill>
              <a:latin typeface="Times New Roman" pitchFamily="18" charset="0"/>
              <a:ea typeface="黑体" pitchFamily="49" charset="-122"/>
            </a:endParaRPr>
          </a:p>
          <a:p>
            <a:r>
              <a:rPr lang="de-DE" sz="2200" dirty="0" smtClean="0">
                <a:solidFill>
                  <a:schemeClr val="tx1"/>
                </a:solidFill>
                <a:latin typeface="Times New Roman" pitchFamily="18" charset="0"/>
                <a:ea typeface="黑体" pitchFamily="49" charset="-122"/>
              </a:rPr>
              <a:t>$46.4 	</a:t>
            </a:r>
            <a:r>
              <a:rPr lang="de-DE" sz="2200" dirty="0" err="1" smtClean="0">
                <a:solidFill>
                  <a:schemeClr val="tx1"/>
                </a:solidFill>
                <a:latin typeface="Times New Roman" pitchFamily="18" charset="0"/>
                <a:ea typeface="黑体" pitchFamily="49" charset="-122"/>
              </a:rPr>
              <a:t>asbestos</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cancer</a:t>
            </a:r>
            <a:endParaRPr lang="de-DE" sz="2200" dirty="0" smtClean="0">
              <a:solidFill>
                <a:schemeClr val="tx1"/>
              </a:solidFill>
              <a:latin typeface="Times New Roman" pitchFamily="18" charset="0"/>
              <a:ea typeface="黑体" pitchFamily="49" charset="-122"/>
            </a:endParaRPr>
          </a:p>
          <a:p>
            <a:r>
              <a:rPr lang="en-US" sz="2200" dirty="0" smtClean="0">
                <a:solidFill>
                  <a:schemeClr val="tx1"/>
                </a:solidFill>
                <a:latin typeface="Times New Roman" pitchFamily="18" charset="0"/>
                <a:ea typeface="黑体" pitchFamily="49" charset="-122"/>
              </a:rPr>
              <a:t>$40.1 	home equity line of credit</a:t>
            </a:r>
          </a:p>
          <a:p>
            <a:r>
              <a:rPr lang="de-DE" sz="2200" dirty="0" smtClean="0">
                <a:solidFill>
                  <a:schemeClr val="tx1"/>
                </a:solidFill>
                <a:latin typeface="Times New Roman" pitchFamily="18" charset="0"/>
                <a:ea typeface="黑体" pitchFamily="49" charset="-122"/>
              </a:rPr>
              <a:t>$39.8 	</a:t>
            </a:r>
            <a:r>
              <a:rPr lang="de-DE" sz="2200" dirty="0" err="1" smtClean="0">
                <a:solidFill>
                  <a:schemeClr val="tx1"/>
                </a:solidFill>
                <a:latin typeface="Times New Roman" pitchFamily="18" charset="0"/>
                <a:ea typeface="黑体" pitchFamily="49" charset="-122"/>
              </a:rPr>
              <a:t>life</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insurance</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quotes</a:t>
            </a:r>
            <a:endParaRPr lang="de-DE" sz="2200" dirty="0" smtClean="0">
              <a:solidFill>
                <a:schemeClr val="tx1"/>
              </a:solidFill>
              <a:latin typeface="Times New Roman" pitchFamily="18" charset="0"/>
              <a:ea typeface="黑体" pitchFamily="49" charset="-122"/>
            </a:endParaRPr>
          </a:p>
          <a:p>
            <a:r>
              <a:rPr lang="de-DE" sz="2200" dirty="0" smtClean="0">
                <a:solidFill>
                  <a:schemeClr val="tx1"/>
                </a:solidFill>
                <a:latin typeface="Times New Roman" pitchFamily="18" charset="0"/>
                <a:ea typeface="黑体" pitchFamily="49" charset="-122"/>
              </a:rPr>
              <a:t>$39.2 	</a:t>
            </a:r>
            <a:r>
              <a:rPr lang="de-DE" sz="2200" dirty="0" err="1" smtClean="0">
                <a:solidFill>
                  <a:schemeClr val="tx1"/>
                </a:solidFill>
                <a:latin typeface="Times New Roman" pitchFamily="18" charset="0"/>
                <a:ea typeface="黑体" pitchFamily="49" charset="-122"/>
              </a:rPr>
              <a:t>refinancing</a:t>
            </a:r>
            <a:endParaRPr lang="de-DE" sz="2200" dirty="0" smtClean="0">
              <a:solidFill>
                <a:schemeClr val="tx1"/>
              </a:solidFill>
              <a:latin typeface="Times New Roman" pitchFamily="18" charset="0"/>
              <a:ea typeface="黑体" pitchFamily="49" charset="-122"/>
            </a:endParaRPr>
          </a:p>
          <a:p>
            <a:r>
              <a:rPr lang="en-US" sz="2200" dirty="0" smtClean="0">
                <a:solidFill>
                  <a:schemeClr val="tx1"/>
                </a:solidFill>
                <a:latin typeface="Times New Roman" pitchFamily="18" charset="0"/>
                <a:ea typeface="黑体" pitchFamily="49" charset="-122"/>
              </a:rPr>
              <a:t>$38.7 	equity line of credit</a:t>
            </a:r>
          </a:p>
          <a:p>
            <a:r>
              <a:rPr lang="en-US" sz="2200" dirty="0" smtClean="0">
                <a:solidFill>
                  <a:schemeClr val="tx1"/>
                </a:solidFill>
                <a:latin typeface="Times New Roman" pitchFamily="18" charset="0"/>
                <a:ea typeface="黑体" pitchFamily="49" charset="-122"/>
              </a:rPr>
              <a:t>$38.0 	</a:t>
            </a:r>
            <a:r>
              <a:rPr lang="en-US" sz="2200" dirty="0" err="1" smtClean="0">
                <a:solidFill>
                  <a:schemeClr val="tx1"/>
                </a:solidFill>
                <a:latin typeface="Times New Roman" pitchFamily="18" charset="0"/>
                <a:ea typeface="黑体" pitchFamily="49" charset="-122"/>
              </a:rPr>
              <a:t>lasik</a:t>
            </a:r>
            <a:r>
              <a:rPr lang="en-US" sz="2200" dirty="0" smtClean="0">
                <a:solidFill>
                  <a:schemeClr val="tx1"/>
                </a:solidFill>
                <a:latin typeface="Times New Roman" pitchFamily="18" charset="0"/>
                <a:ea typeface="黑体" pitchFamily="49" charset="-122"/>
              </a:rPr>
              <a:t> eye surgery new </a:t>
            </a:r>
            <a:r>
              <a:rPr lang="en-US" sz="2200" dirty="0" err="1" smtClean="0">
                <a:solidFill>
                  <a:schemeClr val="tx1"/>
                </a:solidFill>
                <a:latin typeface="Times New Roman" pitchFamily="18" charset="0"/>
                <a:ea typeface="黑体" pitchFamily="49" charset="-122"/>
              </a:rPr>
              <a:t>york</a:t>
            </a:r>
            <a:r>
              <a:rPr lang="en-US" sz="2200" dirty="0" smtClean="0">
                <a:solidFill>
                  <a:schemeClr val="tx1"/>
                </a:solidFill>
                <a:latin typeface="Times New Roman" pitchFamily="18" charset="0"/>
                <a:ea typeface="黑体" pitchFamily="49" charset="-122"/>
              </a:rPr>
              <a:t> city</a:t>
            </a:r>
          </a:p>
          <a:p>
            <a:r>
              <a:rPr lang="de-DE" sz="2200" dirty="0" smtClean="0">
                <a:solidFill>
                  <a:schemeClr val="tx1"/>
                </a:solidFill>
                <a:latin typeface="Times New Roman" pitchFamily="18" charset="0"/>
                <a:ea typeface="黑体" pitchFamily="49" charset="-122"/>
              </a:rPr>
              <a:t>$37.0 	2nd </a:t>
            </a:r>
            <a:r>
              <a:rPr lang="de-DE" sz="2200" dirty="0" err="1" smtClean="0">
                <a:solidFill>
                  <a:schemeClr val="tx1"/>
                </a:solidFill>
                <a:latin typeface="Times New Roman" pitchFamily="18" charset="0"/>
                <a:ea typeface="黑体" pitchFamily="49" charset="-122"/>
              </a:rPr>
              <a:t>mortgage</a:t>
            </a:r>
            <a:endParaRPr lang="de-DE" sz="2200" dirty="0" smtClean="0">
              <a:solidFill>
                <a:schemeClr val="tx1"/>
              </a:solidFill>
              <a:latin typeface="Times New Roman" pitchFamily="18" charset="0"/>
              <a:ea typeface="黑体" pitchFamily="49" charset="-122"/>
            </a:endParaRPr>
          </a:p>
          <a:p>
            <a:r>
              <a:rPr lang="de-DE" sz="2200" dirty="0" smtClean="0">
                <a:solidFill>
                  <a:schemeClr val="tx1"/>
                </a:solidFill>
                <a:latin typeface="Times New Roman" pitchFamily="18" charset="0"/>
                <a:ea typeface="黑体" pitchFamily="49" charset="-122"/>
              </a:rPr>
              <a:t>$35.9 	</a:t>
            </a:r>
            <a:r>
              <a:rPr lang="de-DE" sz="2200" dirty="0" err="1" smtClean="0">
                <a:solidFill>
                  <a:schemeClr val="tx1"/>
                </a:solidFill>
                <a:latin typeface="Times New Roman" pitchFamily="18" charset="0"/>
                <a:ea typeface="黑体" pitchFamily="49" charset="-122"/>
              </a:rPr>
              <a:t>free</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car</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insurance</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quote</a:t>
            </a:r>
            <a:endParaRPr lang="de-DE" sz="2200"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搜索广告</a:t>
            </a: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三赢？</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4357718"/>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每次用户点击广告，搜索引擎公司将会获得收益</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用户只会点击其感兴趣的广告</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搜索引擎会对误导性和不相关的广告进行惩罚</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于是，用户在点击广告后往往会感到满意</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广告商通过广告能</a:t>
            </a:r>
            <a:r>
              <a:rPr lang="zh-CN" altLang="en-US" dirty="0" smtClean="0">
                <a:solidFill>
                  <a:schemeClr val="tx1"/>
                </a:solidFill>
                <a:latin typeface="Times New Roman" pitchFamily="18" charset="0"/>
                <a:ea typeface="黑体" pitchFamily="49" charset="-122"/>
              </a:rPr>
              <a:t>够在</a:t>
            </a:r>
            <a:r>
              <a:rPr lang="zh-CN" altLang="en-US" dirty="0" smtClean="0">
                <a:solidFill>
                  <a:schemeClr val="tx1"/>
                </a:solidFill>
                <a:latin typeface="Times New Roman" pitchFamily="18" charset="0"/>
                <a:ea typeface="黑体" pitchFamily="49" charset="-122"/>
              </a:rPr>
              <a:t>物有所值的情况下找到新的客户</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课堂练习</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14488"/>
            <a:ext cx="8286808" cy="435771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为什么和</a:t>
            </a:r>
            <a:r>
              <a:rPr lang="en-US" altLang="zh-CN" dirty="0" smtClean="0">
                <a:solidFill>
                  <a:schemeClr val="tx1"/>
                </a:solidFill>
                <a:latin typeface="Times New Roman" pitchFamily="18" charset="0"/>
                <a:ea typeface="黑体" pitchFamily="49" charset="-122"/>
              </a:rPr>
              <a:t>TV</a:t>
            </a:r>
            <a:r>
              <a:rPr lang="zh-CN" altLang="en-US" dirty="0" smtClean="0">
                <a:solidFill>
                  <a:schemeClr val="tx1"/>
                </a:solidFill>
                <a:latin typeface="Times New Roman" pitchFamily="18" charset="0"/>
                <a:ea typeface="黑体" pitchFamily="49" charset="-122"/>
              </a:rPr>
              <a:t>、报纸和电台相比，</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搜索对广告商更有吸引力？</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广告商会为所有一切买单，那么它们会受到欺骗吗？</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这对用户来说究竟是好消息还是坏消息？</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当然，不论如何做，这都会危害搜索引擎</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并非三赢</a:t>
            </a: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关键词套现</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Keyword arbitrage)</a:t>
            </a:r>
          </a:p>
        </p:txBody>
      </p:sp>
      <p:sp>
        <p:nvSpPr>
          <p:cNvPr id="84996" name="Text Box 3"/>
          <p:cNvSpPr txBox="1">
            <a:spLocks noChangeArrowheads="1"/>
          </p:cNvSpPr>
          <p:nvPr/>
        </p:nvSpPr>
        <p:spPr bwMode="auto">
          <a:xfrm>
            <a:off x="357158" y="2000240"/>
            <a:ext cx="8286808" cy="435771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比如从</a:t>
            </a:r>
            <a:r>
              <a:rPr lang="en-US" altLang="zh-CN" dirty="0" smtClean="0">
                <a:solidFill>
                  <a:schemeClr val="tx1"/>
                </a:solidFill>
                <a:latin typeface="Times New Roman" pitchFamily="18" charset="0"/>
                <a:ea typeface="黑体" pitchFamily="49" charset="-122"/>
              </a:rPr>
              <a:t>Google</a:t>
            </a:r>
            <a:r>
              <a:rPr lang="zh-CN" altLang="en-US" dirty="0" smtClean="0">
                <a:solidFill>
                  <a:schemeClr val="tx1"/>
                </a:solidFill>
                <a:latin typeface="Times New Roman" pitchFamily="18" charset="0"/>
                <a:ea typeface="黑体" pitchFamily="49" charset="-122"/>
              </a:rPr>
              <a:t>买一个关键词</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然后将流量导向一个第三方页面，该页面对应机构付的钱将比你付给</a:t>
            </a:r>
            <a:r>
              <a:rPr lang="en-US" altLang="zh-CN" dirty="0" smtClean="0">
                <a:solidFill>
                  <a:schemeClr val="tx1"/>
                </a:solidFill>
                <a:latin typeface="Times New Roman" pitchFamily="18" charset="0"/>
                <a:ea typeface="黑体" pitchFamily="49" charset="-122"/>
              </a:rPr>
              <a:t>Google</a:t>
            </a:r>
            <a:r>
              <a:rPr lang="zh-CN" altLang="en-US" dirty="0" smtClean="0">
                <a:solidFill>
                  <a:schemeClr val="tx1"/>
                </a:solidFill>
                <a:latin typeface="Times New Roman" pitchFamily="18" charset="0"/>
                <a:ea typeface="黑体" pitchFamily="49" charset="-122"/>
              </a:rPr>
              <a:t>的多得多</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比如，重定向到一个满是广告的页面</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该页面对于搜索用户来说基本没意义</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广告作弊者一直在钻营想招</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搜索引擎必须要要花时间对付他们</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上一讲回顾</a:t>
            </a:r>
            <a:r>
              <a:rPr lang="en-US" sz="3000" dirty="0" smtClean="0">
                <a:solidFill>
                  <a:srgbClr val="336699"/>
                </a:solidFill>
                <a:latin typeface="Times New Roman" pitchFamily="18" charset="0"/>
                <a:ea typeface="黑体" pitchFamily="49" charset="-122"/>
              </a:rPr>
              <a:t> </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互联网发展趋势</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互联网广告</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重复检测</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并非三赢</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商标侵权</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85926"/>
            <a:ext cx="8286808" cy="4357718"/>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例子</a:t>
            </a:r>
            <a:r>
              <a:rPr lang="de-DE" dirty="0" smtClean="0">
                <a:solidFill>
                  <a:schemeClr val="tx1"/>
                </a:solidFill>
                <a:latin typeface="Times New Roman" pitchFamily="18" charset="0"/>
                <a:ea typeface="黑体" pitchFamily="49" charset="-122"/>
              </a:rPr>
              <a:t>: geico </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美国政府雇员保险公司，是美国第四大私人客户汽车保险公司</a:t>
            </a:r>
            <a:r>
              <a:rPr lang="en-US" dirty="0" smtClean="0">
                <a:solidFill>
                  <a:schemeClr val="tx1"/>
                </a:solidFill>
                <a:latin typeface="Times New Roman" pitchFamily="18" charset="0"/>
                <a:ea typeface="黑体" pitchFamily="49" charset="-122"/>
              </a:rPr>
              <a:t>)</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2005</a:t>
            </a:r>
            <a:r>
              <a:rPr lang="zh-CN" altLang="en-US" dirty="0" smtClean="0">
                <a:solidFill>
                  <a:schemeClr val="tx1"/>
                </a:solidFill>
                <a:latin typeface="Times New Roman" pitchFamily="18" charset="0"/>
                <a:ea typeface="黑体" pitchFamily="49" charset="-122"/>
              </a:rPr>
              <a:t>年的部分时间内</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搜索词项</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geico</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在</a:t>
            </a:r>
            <a:r>
              <a:rPr lang="en-US" altLang="zh-CN" dirty="0" smtClean="0">
                <a:solidFill>
                  <a:schemeClr val="tx1"/>
                </a:solidFill>
                <a:latin typeface="Times New Roman" pitchFamily="18" charset="0"/>
                <a:ea typeface="黑体" pitchFamily="49" charset="-122"/>
              </a:rPr>
              <a:t>Google</a:t>
            </a:r>
            <a:r>
              <a:rPr lang="zh-CN" altLang="en-US" dirty="0" smtClean="0">
                <a:solidFill>
                  <a:schemeClr val="tx1"/>
                </a:solidFill>
                <a:latin typeface="Times New Roman" pitchFamily="18" charset="0"/>
                <a:ea typeface="黑体" pitchFamily="49" charset="-122"/>
              </a:rPr>
              <a:t>上可以买到</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err="1" smtClean="0">
                <a:solidFill>
                  <a:schemeClr val="tx1"/>
                </a:solidFill>
                <a:latin typeface="Times New Roman" pitchFamily="18" charset="0"/>
                <a:ea typeface="黑体" pitchFamily="49" charset="-122"/>
              </a:rPr>
              <a:t>Geico</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在美国控告</a:t>
            </a:r>
            <a:r>
              <a:rPr lang="en-US" altLang="zh-CN" dirty="0" smtClean="0">
                <a:solidFill>
                  <a:schemeClr val="tx1"/>
                </a:solidFill>
                <a:latin typeface="Times New Roman" pitchFamily="18" charset="0"/>
                <a:ea typeface="黑体" pitchFamily="49" charset="-122"/>
              </a:rPr>
              <a:t>Google</a:t>
            </a:r>
            <a:r>
              <a:rPr lang="zh-CN" altLang="en-US" dirty="0" smtClean="0">
                <a:solidFill>
                  <a:schemeClr val="tx1"/>
                </a:solidFill>
                <a:latin typeface="Times New Roman" pitchFamily="18" charset="0"/>
                <a:ea typeface="黑体" pitchFamily="49" charset="-122"/>
              </a:rPr>
              <a:t>侵权</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Louis </a:t>
            </a:r>
            <a:r>
              <a:rPr lang="en-US" dirty="0" err="1" smtClean="0">
                <a:solidFill>
                  <a:schemeClr val="tx1"/>
                </a:solidFill>
                <a:latin typeface="Times New Roman" pitchFamily="18" charset="0"/>
                <a:ea typeface="黑体" pitchFamily="49" charset="-122"/>
              </a:rPr>
              <a:t>Vuitton</a:t>
            </a:r>
            <a:r>
              <a:rPr lang="en-US" dirty="0" smtClean="0">
                <a:solidFill>
                  <a:schemeClr val="tx1"/>
                </a:solidFill>
                <a:latin typeface="Times New Roman" pitchFamily="18" charset="0"/>
                <a:ea typeface="黑体" pitchFamily="49" charset="-122"/>
              </a:rPr>
              <a:t>(LV) </a:t>
            </a:r>
            <a:r>
              <a:rPr lang="zh-CN" altLang="en-US" dirty="0" smtClean="0">
                <a:solidFill>
                  <a:schemeClr val="tx1"/>
                </a:solidFill>
                <a:latin typeface="Times New Roman" pitchFamily="18" charset="0"/>
                <a:ea typeface="黑体" pitchFamily="49" charset="-122"/>
              </a:rPr>
              <a:t>在欧洲控告</a:t>
            </a:r>
            <a:r>
              <a:rPr lang="en-US" altLang="zh-CN" dirty="0" smtClean="0">
                <a:solidFill>
                  <a:schemeClr val="tx1"/>
                </a:solidFill>
                <a:latin typeface="Times New Roman" pitchFamily="18" charset="0"/>
                <a:ea typeface="黑体" pitchFamily="49" charset="-122"/>
              </a:rPr>
              <a:t>Google</a:t>
            </a:r>
            <a:r>
              <a:rPr lang="zh-CN" altLang="en-US" dirty="0" smtClean="0">
                <a:solidFill>
                  <a:schemeClr val="tx1"/>
                </a:solidFill>
                <a:latin typeface="Times New Roman" pitchFamily="18" charset="0"/>
                <a:ea typeface="黑体" pitchFamily="49" charset="-122"/>
              </a:rPr>
              <a:t>侵权</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参考</a:t>
            </a:r>
            <a:r>
              <a:rPr lang="de-DE" dirty="0" smtClean="0">
                <a:solidFill>
                  <a:schemeClr val="tx1"/>
                </a:solidFill>
                <a:latin typeface="Times New Roman" pitchFamily="18" charset="0"/>
                <a:ea typeface="黑体" pitchFamily="49" charset="-122"/>
              </a:rPr>
              <a:t> http://google.com/tm complaint.html</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如果采用商标做关键词，那么用户可能被误导到一个页面，该页面实际和用户期望购买的品牌产品无关</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31</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r>
              <a:rPr lang="en-US" sz="3000" dirty="0" smtClean="0">
                <a:solidFill>
                  <a:srgbClr val="BDD3E9"/>
                </a:solidFill>
                <a:latin typeface="Times New Roman" pitchFamily="18" charset="0"/>
                <a:ea typeface="黑体" pitchFamily="49" charset="-122"/>
              </a:rPr>
              <a:t> </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互联网发展趋势</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互联网广告</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重复检测</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重复检测</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5072098"/>
          </a:xfrm>
          <a:prstGeom prst="rect">
            <a:avLst/>
          </a:prstGeom>
          <a:noFill/>
          <a:ln w="9525">
            <a:noFill/>
            <a:round/>
            <a:headEnd/>
            <a:tailEnd/>
          </a:ln>
        </p:spPr>
        <p:txBody>
          <a:bodyPr/>
          <a:lstStyle/>
          <a:p>
            <a:pPr lvl="1">
              <a:spcBef>
                <a:spcPts val="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上充斥重复内容</a:t>
            </a:r>
            <a:endParaRPr lang="en-US"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相对其它文档集合，</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上的重复内容更多</a:t>
            </a:r>
            <a:endParaRPr lang="en-US"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完全重复</a:t>
            </a:r>
            <a:r>
              <a:rPr lang="en-US" altLang="zh-CN" dirty="0" smtClean="0">
                <a:solidFill>
                  <a:schemeClr val="tx1"/>
                </a:solidFill>
                <a:latin typeface="Times New Roman" pitchFamily="18" charset="0"/>
                <a:ea typeface="黑体" pitchFamily="49" charset="-122"/>
              </a:rPr>
              <a:t>(Exact duplicate)</a:t>
            </a:r>
            <a:endParaRPr lang="de-DE"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易剔除，比如采用哈希</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指纹的方法</a:t>
            </a:r>
            <a:endParaRPr lang="en-US" altLang="zh-CN" sz="2200"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近似重复</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Near-duplicate</a:t>
            </a:r>
            <a:r>
              <a:rPr lang="en-US" dirty="0" smtClean="0">
                <a:solidFill>
                  <a:schemeClr val="tx1"/>
                </a:solidFill>
                <a:latin typeface="Times New Roman" pitchFamily="18" charset="0"/>
                <a:ea typeface="黑体" pitchFamily="49" charset="-122"/>
              </a:rPr>
              <a:t>)</a:t>
            </a:r>
            <a:endParaRPr lang="de-DE"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de-DE" sz="2200" dirty="0" smtClean="0">
                <a:solidFill>
                  <a:schemeClr val="tx1"/>
                </a:solidFill>
                <a:latin typeface="Times New Roman" pitchFamily="18" charset="0"/>
                <a:ea typeface="黑体" pitchFamily="49" charset="-122"/>
              </a:rPr>
              <a:t>Web</a:t>
            </a:r>
            <a:r>
              <a:rPr lang="zh-CN" altLang="en-US" sz="2200" dirty="0" smtClean="0">
                <a:solidFill>
                  <a:schemeClr val="tx1"/>
                </a:solidFill>
                <a:latin typeface="Times New Roman" pitchFamily="18" charset="0"/>
                <a:ea typeface="黑体" pitchFamily="49" charset="-122"/>
              </a:rPr>
              <a:t>上存在大量近似重复</a:t>
            </a:r>
            <a:endParaRPr lang="de-DE" sz="2200" dirty="0" smtClean="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很难剔除</a:t>
            </a:r>
            <a:endParaRPr lang="de-DE" sz="2200"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对用户而言，如果搜索结果中存在不少几乎相同的页面，那么体验非常不好</a:t>
            </a:r>
            <a:endParaRPr lang="de-DE"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边缘相关度</a:t>
            </a:r>
            <a:r>
              <a:rPr lang="en-US" altLang="zh-CN"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cs typeface="Times New Roman" pitchFamily="18" charset="0"/>
              </a:rPr>
              <a:t>Marginal relevance)</a:t>
            </a:r>
            <a:r>
              <a:rPr lang="zh-CN" altLang="en-US" dirty="0" smtClean="0">
                <a:solidFill>
                  <a:schemeClr val="tx1"/>
                </a:solidFill>
                <a:latin typeface="Times New Roman" pitchFamily="18" charset="0"/>
                <a:ea typeface="黑体" pitchFamily="49" charset="-122"/>
              </a:rPr>
              <a:t>为</a:t>
            </a:r>
            <a:r>
              <a:rPr lang="en-US" altLang="zh-CN" dirty="0" smtClean="0">
                <a:solidFill>
                  <a:schemeClr val="tx1"/>
                </a:solidFill>
                <a:latin typeface="Times New Roman" pitchFamily="18" charset="0"/>
                <a:ea typeface="黑体" pitchFamily="49" charset="-122"/>
              </a:rPr>
              <a:t>0</a:t>
            </a:r>
            <a:r>
              <a:rPr lang="zh-CN" altLang="en-US" dirty="0" smtClean="0">
                <a:solidFill>
                  <a:schemeClr val="tx1"/>
                </a:solidFill>
                <a:latin typeface="Times New Roman" pitchFamily="18" charset="0"/>
                <a:ea typeface="黑体" pitchFamily="49" charset="-122"/>
              </a:rPr>
              <a:t>：如果一篇高度相关的文档出现在另一篇高度近似的文档之后，那么该文档变得不相关</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冗余</a:t>
            </a:r>
            <a:r>
              <a:rPr lang="en-US" altLang="zh-CN" dirty="0" smtClean="0">
                <a:solidFill>
                  <a:schemeClr val="tx1"/>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必须要去除这些近似重复</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近似重复的例子</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33</a:t>
            </a:fld>
            <a:endParaRPr lang="en-US" dirty="0"/>
          </a:p>
        </p:txBody>
      </p:sp>
      <p:pic>
        <p:nvPicPr>
          <p:cNvPr id="7" name="Picture 6" descr="1934.png"/>
          <p:cNvPicPr>
            <a:picLocks noChangeAspect="1"/>
          </p:cNvPicPr>
          <p:nvPr/>
        </p:nvPicPr>
        <p:blipFill>
          <a:blip r:embed="rId3" cstate="print"/>
          <a:stretch>
            <a:fillRect/>
          </a:stretch>
        </p:blipFill>
        <p:spPr>
          <a:xfrm>
            <a:off x="142844" y="1714488"/>
            <a:ext cx="8853210" cy="428628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课堂思考题</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5072098"/>
          </a:xfrm>
          <a:prstGeom prst="rect">
            <a:avLst/>
          </a:prstGeom>
          <a:noFill/>
          <a:ln w="9525">
            <a:noFill/>
            <a:round/>
            <a:headEnd/>
            <a:tailEnd/>
          </a:ln>
        </p:spPr>
        <p:txBody>
          <a:bodyPr/>
          <a:lstStyle/>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如何去掉</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上的近似重复页面呢？</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近似重复的检测</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14488"/>
            <a:ext cx="8286808" cy="50720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采用编辑距离指标计算页面之间的相似度</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需要说明的是，我们希望检测那些“语法”</a:t>
            </a:r>
            <a:r>
              <a:rPr lang="en-US" altLang="zh-CN" dirty="0" smtClean="0">
                <a:solidFill>
                  <a:schemeClr val="tx1"/>
                </a:solidFill>
                <a:latin typeface="Times New Roman" pitchFamily="18" charset="0"/>
                <a:ea typeface="黑体" pitchFamily="49" charset="-122"/>
              </a:rPr>
              <a:t>(syntactic)</a:t>
            </a:r>
            <a:r>
              <a:rPr lang="zh-CN" altLang="en-US" dirty="0" smtClean="0">
                <a:solidFill>
                  <a:schemeClr val="tx1"/>
                </a:solidFill>
                <a:latin typeface="Times New Roman" pitchFamily="18" charset="0"/>
                <a:ea typeface="黑体" pitchFamily="49" charset="-122"/>
              </a:rPr>
              <a:t>上而不是“语义”</a:t>
            </a:r>
            <a:r>
              <a:rPr lang="en-US" altLang="zh-CN" dirty="0" smtClean="0">
                <a:solidFill>
                  <a:schemeClr val="tx1"/>
                </a:solidFill>
                <a:latin typeface="Times New Roman" pitchFamily="18" charset="0"/>
                <a:ea typeface="黑体" pitchFamily="49" charset="-122"/>
              </a:rPr>
              <a:t>(semantic)</a:t>
            </a:r>
            <a:r>
              <a:rPr lang="zh-CN" altLang="en-US" dirty="0" smtClean="0">
                <a:solidFill>
                  <a:schemeClr val="tx1"/>
                </a:solidFill>
                <a:latin typeface="Times New Roman" pitchFamily="18" charset="0"/>
                <a:ea typeface="黑体" pitchFamily="49" charset="-122"/>
              </a:rPr>
              <a:t>上相似的页面</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页面的语义相似度</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即内容语义之间的相似度</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非常难以计算</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也就是说，我们并不考虑那些内容意义上相似但是表达方式不同的近似重复</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引入一个相似度阈值</a:t>
            </a:r>
            <a:r>
              <a:rPr lang="en-US" dirty="0" smtClean="0">
                <a:solidFill>
                  <a:schemeClr val="tx1"/>
                </a:solidFill>
                <a:latin typeface="Times New Roman" pitchFamily="18" charset="0"/>
                <a:ea typeface="黑体" pitchFamily="49" charset="-122"/>
              </a:rPr>
              <a:t>θ </a:t>
            </a:r>
            <a:r>
              <a:rPr lang="zh-CN" altLang="en-US" dirty="0" smtClean="0">
                <a:solidFill>
                  <a:schemeClr val="tx1"/>
                </a:solidFill>
                <a:latin typeface="Times New Roman" pitchFamily="18" charset="0"/>
                <a:ea typeface="黑体" pitchFamily="49" charset="-122"/>
              </a:rPr>
              <a:t>来判定“两个页面之间是否近似重复”</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比如，如果两篇文档的相似度</a:t>
            </a:r>
            <a:r>
              <a:rPr lang="de-DE" dirty="0" smtClean="0">
                <a:solidFill>
                  <a:schemeClr val="tx1"/>
                </a:solidFill>
                <a:latin typeface="Times New Roman" pitchFamily="18" charset="0"/>
                <a:ea typeface="黑体" pitchFamily="49" charset="-122"/>
              </a:rPr>
              <a:t> </a:t>
            </a:r>
            <a:r>
              <a:rPr lang="el-GR" dirty="0" smtClean="0">
                <a:solidFill>
                  <a:schemeClr val="tx1"/>
                </a:solidFill>
                <a:latin typeface="Times New Roman" pitchFamily="18" charset="0"/>
                <a:ea typeface="黑体" pitchFamily="49" charset="-122"/>
              </a:rPr>
              <a:t>&gt;</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阈值</a:t>
            </a:r>
            <a:r>
              <a:rPr lang="el-GR" dirty="0" smtClean="0">
                <a:solidFill>
                  <a:schemeClr val="tx1"/>
                </a:solidFill>
                <a:latin typeface="Times New Roman" pitchFamily="18" charset="0"/>
                <a:ea typeface="黑体" pitchFamily="49" charset="-122"/>
              </a:rPr>
              <a:t>θ = 80%</a:t>
            </a:r>
            <a:r>
              <a:rPr lang="zh-CN" altLang="en-US" dirty="0" smtClean="0">
                <a:solidFill>
                  <a:schemeClr val="tx1"/>
                </a:solidFill>
                <a:latin typeface="Times New Roman" pitchFamily="18" charset="0"/>
                <a:ea typeface="黑体" pitchFamily="49" charset="-122"/>
              </a:rPr>
              <a:t>，那么认为两篇文档近似重复</a:t>
            </a:r>
            <a:endParaRPr lang="el-GR"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将每篇文档表示成一个</a:t>
            </a:r>
            <a:r>
              <a:rPr lang="en-US" sz="3600" b="1" dirty="0" smtClean="0">
                <a:solidFill>
                  <a:schemeClr val="tx1"/>
                </a:solidFill>
                <a:latin typeface="Times New Roman" pitchFamily="18" charset="0"/>
                <a:ea typeface="黑体" pitchFamily="49" charset="-122"/>
              </a:rPr>
              <a:t>shingle</a:t>
            </a:r>
            <a:r>
              <a:rPr lang="zh-CN" altLang="en-US" sz="3600" b="1" dirty="0" smtClean="0">
                <a:solidFill>
                  <a:schemeClr val="tx1"/>
                </a:solidFill>
                <a:latin typeface="Times New Roman" pitchFamily="18" charset="0"/>
                <a:ea typeface="黑体" pitchFamily="49" charset="-122"/>
              </a:rPr>
              <a:t>集合</a:t>
            </a:r>
            <a:endParaRPr lang="en-US" sz="3600" b="1"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14488"/>
            <a:ext cx="8286808" cy="50720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每个</a:t>
            </a:r>
            <a:r>
              <a:rPr lang="en-US" dirty="0" smtClean="0">
                <a:solidFill>
                  <a:schemeClr val="tx1"/>
                </a:solidFill>
                <a:latin typeface="Times New Roman" pitchFamily="18" charset="0"/>
                <a:ea typeface="黑体" pitchFamily="49" charset="-122"/>
              </a:rPr>
              <a:t> shingle </a:t>
            </a:r>
            <a:r>
              <a:rPr lang="zh-CN" altLang="en-US" dirty="0" smtClean="0">
                <a:solidFill>
                  <a:schemeClr val="tx1"/>
                </a:solidFill>
                <a:latin typeface="Times New Roman" pitchFamily="18" charset="0"/>
                <a:ea typeface="黑体" pitchFamily="49" charset="-122"/>
              </a:rPr>
              <a:t>是一个基于词语的</a:t>
            </a:r>
            <a:r>
              <a:rPr lang="en-US" dirty="0" smtClean="0">
                <a:solidFill>
                  <a:srgbClr val="0070C0"/>
                </a:solidFill>
                <a:latin typeface="Times New Roman" pitchFamily="18" charset="0"/>
                <a:ea typeface="黑体" pitchFamily="49" charset="-122"/>
              </a:rPr>
              <a:t>n-gram</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使用</a:t>
            </a:r>
            <a:r>
              <a:rPr lang="en-US"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来计算文档之间的语法相似度</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比如，对于</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 3</a:t>
            </a:r>
            <a:r>
              <a:rPr lang="zh-CN" altLang="en-US" dirty="0" smtClean="0">
                <a:solidFill>
                  <a:schemeClr val="tx1"/>
                </a:solidFill>
                <a:latin typeface="Times New Roman" pitchFamily="18" charset="0"/>
                <a:ea typeface="黑体" pitchFamily="49" charset="-122"/>
              </a:rPr>
              <a:t>，那么文档</a:t>
            </a:r>
            <a:r>
              <a:rPr lang="en-US" dirty="0" smtClean="0">
                <a:solidFill>
                  <a:schemeClr val="tx1"/>
                </a:solidFill>
                <a:latin typeface="Times New Roman" pitchFamily="18" charset="0"/>
                <a:ea typeface="黑体" pitchFamily="49" charset="-122"/>
              </a:rPr>
              <a:t> “a rose is a rose is a rose” </a:t>
            </a:r>
            <a:r>
              <a:rPr lang="zh-CN" altLang="en-US" dirty="0" smtClean="0">
                <a:solidFill>
                  <a:schemeClr val="tx1"/>
                </a:solidFill>
                <a:latin typeface="Times New Roman" pitchFamily="18" charset="0"/>
                <a:ea typeface="黑体" pitchFamily="49" charset="-122"/>
              </a:rPr>
              <a:t>就可以表示成</a:t>
            </a:r>
            <a:r>
              <a:rPr lang="en-US" altLang="zh-CN"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的集合：</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de-DE" sz="2200" dirty="0" smtClean="0">
                <a:solidFill>
                  <a:schemeClr val="tx1"/>
                </a:solidFill>
                <a:latin typeface="Times New Roman" pitchFamily="18" charset="0"/>
                <a:ea typeface="黑体" pitchFamily="49" charset="-122"/>
              </a:rPr>
              <a:t>{ a-</a:t>
            </a:r>
            <a:r>
              <a:rPr lang="de-DE" sz="2200" dirty="0" err="1" smtClean="0">
                <a:solidFill>
                  <a:schemeClr val="tx1"/>
                </a:solidFill>
                <a:latin typeface="Times New Roman" pitchFamily="18" charset="0"/>
                <a:ea typeface="黑体" pitchFamily="49" charset="-122"/>
              </a:rPr>
              <a:t>rose</a:t>
            </a:r>
            <a:r>
              <a:rPr lang="de-DE" sz="2200" dirty="0" smtClean="0">
                <a:solidFill>
                  <a:schemeClr val="tx1"/>
                </a:solidFill>
                <a:latin typeface="Times New Roman" pitchFamily="18" charset="0"/>
                <a:ea typeface="黑体" pitchFamily="49" charset="-122"/>
              </a:rPr>
              <a:t>-</a:t>
            </a:r>
            <a:r>
              <a:rPr lang="de-DE" sz="2200" dirty="0" err="1" smtClean="0">
                <a:solidFill>
                  <a:schemeClr val="tx1"/>
                </a:solidFill>
                <a:latin typeface="Times New Roman" pitchFamily="18" charset="0"/>
                <a:ea typeface="黑体" pitchFamily="49" charset="-122"/>
              </a:rPr>
              <a:t>is</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rose</a:t>
            </a:r>
            <a:r>
              <a:rPr lang="de-DE" sz="2200" dirty="0" smtClean="0">
                <a:solidFill>
                  <a:schemeClr val="tx1"/>
                </a:solidFill>
                <a:latin typeface="Times New Roman" pitchFamily="18" charset="0"/>
                <a:ea typeface="黑体" pitchFamily="49" charset="-122"/>
              </a:rPr>
              <a:t>-</a:t>
            </a:r>
            <a:r>
              <a:rPr lang="de-DE" sz="2200" dirty="0" err="1" smtClean="0">
                <a:solidFill>
                  <a:schemeClr val="tx1"/>
                </a:solidFill>
                <a:latin typeface="Times New Roman" pitchFamily="18" charset="0"/>
                <a:ea typeface="黑体" pitchFamily="49" charset="-122"/>
              </a:rPr>
              <a:t>is</a:t>
            </a:r>
            <a:r>
              <a:rPr lang="de-DE" sz="2200" dirty="0" smtClean="0">
                <a:solidFill>
                  <a:schemeClr val="tx1"/>
                </a:solidFill>
                <a:latin typeface="Times New Roman" pitchFamily="18" charset="0"/>
                <a:ea typeface="黑体" pitchFamily="49" charset="-122"/>
              </a:rPr>
              <a:t>-a, </a:t>
            </a:r>
            <a:r>
              <a:rPr lang="de-DE" sz="2200" dirty="0" err="1" smtClean="0">
                <a:solidFill>
                  <a:schemeClr val="tx1"/>
                </a:solidFill>
                <a:latin typeface="Times New Roman" pitchFamily="18" charset="0"/>
                <a:ea typeface="黑体" pitchFamily="49" charset="-122"/>
              </a:rPr>
              <a:t>is</a:t>
            </a:r>
            <a:r>
              <a:rPr lang="de-DE" sz="2200" dirty="0" smtClean="0">
                <a:solidFill>
                  <a:schemeClr val="tx1"/>
                </a:solidFill>
                <a:latin typeface="Times New Roman" pitchFamily="18" charset="0"/>
                <a:ea typeface="黑体" pitchFamily="49" charset="-122"/>
              </a:rPr>
              <a:t>-a-</a:t>
            </a:r>
            <a:r>
              <a:rPr lang="de-DE" sz="2200" dirty="0" err="1" smtClean="0">
                <a:solidFill>
                  <a:schemeClr val="tx1"/>
                </a:solidFill>
                <a:latin typeface="Times New Roman" pitchFamily="18" charset="0"/>
                <a:ea typeface="黑体" pitchFamily="49" charset="-122"/>
              </a:rPr>
              <a:t>rose</a:t>
            </a:r>
            <a:r>
              <a:rPr lang="de-DE" sz="2200" dirty="0" smtClean="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我们可以通过指纹</a:t>
            </a:r>
            <a:r>
              <a:rPr lang="en-US" altLang="zh-CN" dirty="0" smtClean="0">
                <a:solidFill>
                  <a:schemeClr val="tx1"/>
                </a:solidFill>
                <a:latin typeface="Times New Roman" pitchFamily="18" charset="0"/>
                <a:ea typeface="黑体" pitchFamily="49" charset="-122"/>
              </a:rPr>
              <a:t>(fingerprinting)</a:t>
            </a:r>
            <a:r>
              <a:rPr lang="zh-CN" altLang="en-US" dirty="0" smtClean="0">
                <a:solidFill>
                  <a:schemeClr val="tx1"/>
                </a:solidFill>
                <a:latin typeface="Times New Roman" pitchFamily="18" charset="0"/>
                <a:ea typeface="黑体" pitchFamily="49" charset="-122"/>
              </a:rPr>
              <a:t>算法将</a:t>
            </a:r>
            <a:r>
              <a:rPr lang="en-US" altLang="zh-CN"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映射到</a:t>
            </a:r>
            <a:r>
              <a:rPr lang="en-US" dirty="0" smtClean="0">
                <a:solidFill>
                  <a:schemeClr val="tx1"/>
                </a:solidFill>
                <a:latin typeface="Times New Roman" pitchFamily="18" charset="0"/>
                <a:ea typeface="黑体" pitchFamily="49" charset="-122"/>
              </a:rPr>
              <a:t> 1..2</a:t>
            </a:r>
            <a:r>
              <a:rPr lang="en-US" i="1" baseline="30000" dirty="0" smtClean="0">
                <a:solidFill>
                  <a:schemeClr val="tx1"/>
                </a:solidFill>
                <a:latin typeface="Times New Roman" pitchFamily="18" charset="0"/>
                <a:ea typeface="黑体" pitchFamily="49" charset="-122"/>
              </a:rPr>
              <a:t>m</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例如</a:t>
            </a:r>
            <a:r>
              <a:rPr lang="en-US" i="1" dirty="0" smtClean="0">
                <a:solidFill>
                  <a:schemeClr val="tx1"/>
                </a:solidFill>
                <a:latin typeface="Times New Roman" pitchFamily="18" charset="0"/>
                <a:ea typeface="黑体" pitchFamily="49" charset="-122"/>
              </a:rPr>
              <a:t> m </a:t>
            </a:r>
            <a:r>
              <a:rPr lang="en-US" dirty="0" smtClean="0">
                <a:solidFill>
                  <a:schemeClr val="tx1"/>
                </a:solidFill>
                <a:latin typeface="Times New Roman" pitchFamily="18" charset="0"/>
                <a:ea typeface="黑体" pitchFamily="49" charset="-122"/>
              </a:rPr>
              <a:t>= 64)</a:t>
            </a:r>
            <a:r>
              <a:rPr lang="zh-CN" altLang="en-US" dirty="0" smtClean="0">
                <a:solidFill>
                  <a:schemeClr val="tx1"/>
                </a:solidFill>
                <a:latin typeface="Times New Roman" pitchFamily="18" charset="0"/>
                <a:ea typeface="黑体" pitchFamily="49" charset="-122"/>
              </a:rPr>
              <a:t>之间</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接下来我们用</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k</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来代表某个</a:t>
            </a:r>
            <a:r>
              <a:rPr lang="en-US" altLang="zh-CN"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映射到</a:t>
            </a:r>
            <a:r>
              <a:rPr lang="en-US" dirty="0" smtClean="0">
                <a:solidFill>
                  <a:schemeClr val="tx1"/>
                </a:solidFill>
                <a:latin typeface="Times New Roman" pitchFamily="18" charset="0"/>
                <a:ea typeface="黑体" pitchFamily="49" charset="-122"/>
              </a:rPr>
              <a:t>1..2</a:t>
            </a:r>
            <a:r>
              <a:rPr lang="en-US" i="1" baseline="30000" dirty="0" smtClean="0">
                <a:solidFill>
                  <a:schemeClr val="tx1"/>
                </a:solidFill>
                <a:latin typeface="Times New Roman" pitchFamily="18" charset="0"/>
                <a:ea typeface="黑体" pitchFamily="49" charset="-122"/>
              </a:rPr>
              <a:t>m</a:t>
            </a:r>
            <a:r>
              <a:rPr lang="zh-CN" altLang="en-US" dirty="0" smtClean="0">
                <a:solidFill>
                  <a:schemeClr val="tx1"/>
                </a:solidFill>
                <a:latin typeface="Times New Roman" pitchFamily="18" charset="0"/>
                <a:ea typeface="黑体" pitchFamily="49" charset="-122"/>
              </a:rPr>
              <a:t>之间的一个数</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两个文档的相似度定义为它们的</a:t>
            </a:r>
            <a:r>
              <a:rPr lang="en-US" altLang="zh-CN"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集合的</a:t>
            </a:r>
            <a:r>
              <a:rPr lang="en-US" altLang="zh-CN" dirty="0" err="1" smtClean="0">
                <a:solidFill>
                  <a:schemeClr val="tx1"/>
                </a:solidFill>
                <a:latin typeface="Times New Roman" pitchFamily="18" charset="0"/>
                <a:ea typeface="黑体" pitchFamily="49" charset="-122"/>
              </a:rPr>
              <a:t>Jaccard</a:t>
            </a:r>
            <a:r>
              <a:rPr lang="zh-CN" altLang="en-US" dirty="0" smtClean="0">
                <a:solidFill>
                  <a:schemeClr val="tx1"/>
                </a:solidFill>
                <a:latin typeface="Times New Roman" pitchFamily="18" charset="0"/>
                <a:ea typeface="黑体" pitchFamily="49" charset="-122"/>
              </a:rPr>
              <a:t>距离</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Jaccard</a:t>
            </a:r>
            <a:r>
              <a:rPr lang="zh-CN" altLang="en-US" sz="3600" dirty="0" smtClean="0">
                <a:solidFill>
                  <a:schemeClr val="tx1"/>
                </a:solidFill>
                <a:latin typeface="Times New Roman" pitchFamily="18" charset="0"/>
                <a:ea typeface="黑体" pitchFamily="49" charset="-122"/>
              </a:rPr>
              <a:t>距离计算回顾</a:t>
            </a:r>
            <a:endParaRPr lang="en-US" sz="3600" b="1"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071546"/>
            <a:ext cx="8286808" cy="5072098"/>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一个常用的计算两个集合重合度的方法</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令</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A</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B</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分别表示两个集合</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Jaccard</a:t>
            </a:r>
            <a:r>
              <a:rPr lang="zh-CN" altLang="en-US" dirty="0" smtClean="0">
                <a:solidFill>
                  <a:schemeClr val="tx1"/>
                </a:solidFill>
                <a:latin typeface="Times New Roman" pitchFamily="18" charset="0"/>
                <a:ea typeface="黑体" pitchFamily="49" charset="-122"/>
              </a:rPr>
              <a:t>距离</a:t>
            </a:r>
            <a:r>
              <a:rPr lang="de-DE" dirty="0" smtClean="0">
                <a:solidFill>
                  <a:schemeClr val="tx1"/>
                </a:solidFill>
                <a:latin typeface="Times New Roman" pitchFamily="18" charset="0"/>
                <a:ea typeface="黑体" pitchFamily="49" charset="-122"/>
              </a:rPr>
              <a:t>:</a:t>
            </a:r>
          </a:p>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pPr>
            <a:r>
              <a:rPr lang="en-US" dirty="0" smtClean="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sz="2200" dirty="0" smtClean="0">
                <a:solidFill>
                  <a:schemeClr val="tx1"/>
                </a:solidFill>
                <a:latin typeface="Times New Roman" pitchFamily="18" charset="0"/>
                <a:ea typeface="黑体" pitchFamily="49" charset="-122"/>
              </a:rPr>
              <a:t>JACCARD</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A</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A</a:t>
            </a:r>
            <a:r>
              <a:rPr lang="de-DE" dirty="0" smtClean="0">
                <a:solidFill>
                  <a:schemeClr val="tx1"/>
                </a:solidFill>
                <a:latin typeface="Times New Roman" pitchFamily="18" charset="0"/>
                <a:ea typeface="黑体" pitchFamily="49" charset="-122"/>
              </a:rPr>
              <a:t>) = 1</a:t>
            </a:r>
          </a:p>
          <a:p>
            <a:pPr lvl="1">
              <a:spcBef>
                <a:spcPts val="700"/>
              </a:spcBef>
              <a:buClr>
                <a:srgbClr val="336699"/>
              </a:buClr>
              <a:buFont typeface="Wingdings" pitchFamily="2" charset="2"/>
              <a:buChar char="§"/>
            </a:pPr>
            <a:r>
              <a:rPr lang="de-DE" sz="2200" dirty="0" smtClean="0">
                <a:solidFill>
                  <a:schemeClr val="tx1"/>
                </a:solidFill>
                <a:latin typeface="Times New Roman" pitchFamily="18" charset="0"/>
                <a:ea typeface="黑体" pitchFamily="49" charset="-122"/>
              </a:rPr>
              <a:t>JACCARD</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A</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B</a:t>
            </a:r>
            <a:r>
              <a:rPr lang="en-US" dirty="0" smtClean="0">
                <a:solidFill>
                  <a:schemeClr val="tx1"/>
                </a:solidFill>
                <a:latin typeface="Times New Roman" pitchFamily="18" charset="0"/>
                <a:ea typeface="黑体" pitchFamily="49" charset="-122"/>
              </a:rPr>
              <a:t>) = 0 if</a:t>
            </a:r>
            <a:r>
              <a:rPr lang="en-US" i="1" dirty="0" smtClean="0">
                <a:solidFill>
                  <a:schemeClr val="tx1"/>
                </a:solidFill>
                <a:latin typeface="Times New Roman" pitchFamily="18" charset="0"/>
                <a:ea typeface="黑体" pitchFamily="49" charset="-122"/>
              </a:rPr>
              <a:t> A </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 B </a:t>
            </a:r>
            <a:r>
              <a:rPr lang="en-US" dirty="0" smtClean="0">
                <a:solidFill>
                  <a:schemeClr val="tx1"/>
                </a:solidFill>
                <a:latin typeface="Times New Roman" pitchFamily="18" charset="0"/>
                <a:ea typeface="黑体" pitchFamily="49" charset="-122"/>
              </a:rPr>
              <a:t>= 0</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并不要求</a:t>
            </a:r>
            <a:r>
              <a:rPr lang="en-US" i="1" dirty="0" smtClean="0">
                <a:solidFill>
                  <a:schemeClr val="tx1"/>
                </a:solidFill>
                <a:latin typeface="Times New Roman" pitchFamily="18" charset="0"/>
                <a:ea typeface="黑体" pitchFamily="49" charset="-122"/>
              </a:rPr>
              <a:t>A</a:t>
            </a:r>
            <a:r>
              <a:rPr lang="zh-CN" altLang="en-US" dirty="0" smtClean="0">
                <a:solidFill>
                  <a:schemeClr val="tx1"/>
                </a:solidFill>
                <a:latin typeface="Times New Roman" pitchFamily="18" charset="0"/>
                <a:ea typeface="黑体" pitchFamily="49" charset="-122"/>
              </a:rPr>
              <a:t>和</a:t>
            </a:r>
            <a:r>
              <a:rPr lang="en-US" i="1" dirty="0" smtClean="0">
                <a:solidFill>
                  <a:schemeClr val="tx1"/>
                </a:solidFill>
                <a:latin typeface="Times New Roman" pitchFamily="18" charset="0"/>
                <a:ea typeface="黑体" pitchFamily="49" charset="-122"/>
              </a:rPr>
              <a:t>B</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的大小一样</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err="1" smtClean="0">
                <a:solidFill>
                  <a:schemeClr val="tx1"/>
                </a:solidFill>
                <a:latin typeface="Times New Roman" pitchFamily="18" charset="0"/>
                <a:ea typeface="黑体" pitchFamily="49" charset="-122"/>
              </a:rPr>
              <a:t>Jaccard</a:t>
            </a:r>
            <a:r>
              <a:rPr lang="zh-CN" altLang="en-US" dirty="0" smtClean="0">
                <a:solidFill>
                  <a:schemeClr val="tx1"/>
                </a:solidFill>
                <a:latin typeface="Times New Roman" pitchFamily="18" charset="0"/>
                <a:ea typeface="黑体" pitchFamily="49" charset="-122"/>
              </a:rPr>
              <a:t>距离取值在</a:t>
            </a:r>
            <a:r>
              <a:rPr lang="en-US" altLang="zh-CN" dirty="0" smtClean="0">
                <a:solidFill>
                  <a:schemeClr val="tx1"/>
                </a:solidFill>
                <a:latin typeface="Times New Roman" pitchFamily="18" charset="0"/>
                <a:ea typeface="黑体" pitchFamily="49" charset="-122"/>
              </a:rPr>
              <a:t>[0,1]</a:t>
            </a:r>
            <a:r>
              <a:rPr lang="zh-CN" altLang="en-US" dirty="0" smtClean="0">
                <a:solidFill>
                  <a:schemeClr val="tx1"/>
                </a:solidFill>
                <a:latin typeface="Times New Roman" pitchFamily="18" charset="0"/>
                <a:ea typeface="黑体" pitchFamily="49" charset="-122"/>
              </a:rPr>
              <a:t>之间</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37</a:t>
            </a:fld>
            <a:endParaRPr lang="en-US" dirty="0"/>
          </a:p>
        </p:txBody>
      </p:sp>
      <p:pic>
        <p:nvPicPr>
          <p:cNvPr id="7" name="Picture 6" descr="1938.png"/>
          <p:cNvPicPr>
            <a:picLocks noChangeAspect="1"/>
          </p:cNvPicPr>
          <p:nvPr/>
        </p:nvPicPr>
        <p:blipFill>
          <a:blip r:embed="rId3" cstate="print"/>
          <a:stretch>
            <a:fillRect/>
          </a:stretch>
        </p:blipFill>
        <p:spPr>
          <a:xfrm>
            <a:off x="2643172" y="2857495"/>
            <a:ext cx="3216208" cy="756000"/>
          </a:xfrm>
          <a:prstGeom prst="rect">
            <a:avLst/>
          </a:prstGeom>
        </p:spPr>
      </p:pic>
      <p:pic>
        <p:nvPicPr>
          <p:cNvPr id="8" name="Picture 7" descr="19382.png"/>
          <p:cNvPicPr>
            <a:picLocks noChangeAspect="1"/>
          </p:cNvPicPr>
          <p:nvPr/>
        </p:nvPicPr>
        <p:blipFill>
          <a:blip r:embed="rId4" cstate="print"/>
          <a:stretch>
            <a:fillRect/>
          </a:stretch>
        </p:blipFill>
        <p:spPr>
          <a:xfrm>
            <a:off x="1142976" y="3714751"/>
            <a:ext cx="2071057" cy="43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Jaccard</a:t>
            </a:r>
            <a:r>
              <a:rPr lang="zh-CN" altLang="en-US" sz="3600" dirty="0" smtClean="0">
                <a:solidFill>
                  <a:schemeClr val="tx1"/>
                </a:solidFill>
                <a:latin typeface="Times New Roman" pitchFamily="18" charset="0"/>
                <a:ea typeface="黑体" pitchFamily="49" charset="-122"/>
              </a:rPr>
              <a:t>距离计算的例子</a:t>
            </a:r>
            <a:endParaRPr lang="en-US" sz="3600" b="1"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14488"/>
            <a:ext cx="8286808" cy="507209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3</a:t>
            </a:r>
            <a:r>
              <a:rPr lang="zh-CN" altLang="en-US" dirty="0" smtClean="0">
                <a:solidFill>
                  <a:schemeClr val="tx1"/>
                </a:solidFill>
                <a:latin typeface="Times New Roman" pitchFamily="18" charset="0"/>
                <a:ea typeface="黑体" pitchFamily="49" charset="-122"/>
              </a:rPr>
              <a:t>篇文档：</a:t>
            </a:r>
            <a:endParaRPr lang="de-DE" dirty="0" smtClean="0">
              <a:solidFill>
                <a:schemeClr val="tx1"/>
              </a:solidFill>
              <a:latin typeface="Times New Roman" pitchFamily="18" charset="0"/>
              <a:ea typeface="黑体" pitchFamily="49" charset="-122"/>
            </a:endParaRPr>
          </a:p>
          <a:p>
            <a:pPr lvl="1">
              <a:spcBef>
                <a:spcPts val="700"/>
              </a:spcBef>
              <a:buClr>
                <a:srgbClr val="336699"/>
              </a:buClr>
            </a:pPr>
            <a:r>
              <a:rPr lang="de-DE" i="1"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sz="14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“Jack London traveled to Oakland”</a:t>
            </a:r>
          </a:p>
          <a:p>
            <a:pPr lvl="1">
              <a:spcBef>
                <a:spcPts val="700"/>
              </a:spcBef>
              <a:buClr>
                <a:srgbClr val="336699"/>
              </a:buClr>
            </a:pPr>
            <a:r>
              <a:rPr lang="en-US" i="1" dirty="0" smtClean="0">
                <a:solidFill>
                  <a:schemeClr val="tx1"/>
                </a:solidFill>
                <a:latin typeface="Times New Roman" pitchFamily="18" charset="0"/>
                <a:ea typeface="黑体" pitchFamily="49" charset="-122"/>
              </a:rPr>
              <a:t>    d</a:t>
            </a:r>
            <a:r>
              <a:rPr lang="en-US" sz="14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“Jack London traveled to the city of Oakland” </a:t>
            </a:r>
          </a:p>
          <a:p>
            <a:pPr lvl="1">
              <a:spcBef>
                <a:spcPts val="700"/>
              </a:spcBef>
              <a:buClr>
                <a:srgbClr val="336699"/>
              </a:buClr>
            </a:pPr>
            <a:r>
              <a:rPr lang="en-US" i="1" dirty="0" smtClean="0">
                <a:solidFill>
                  <a:schemeClr val="tx1"/>
                </a:solidFill>
                <a:latin typeface="Times New Roman" pitchFamily="18" charset="0"/>
                <a:ea typeface="黑体" pitchFamily="49" charset="-122"/>
              </a:rPr>
              <a:t>    d</a:t>
            </a:r>
            <a:r>
              <a:rPr lang="en-US" sz="14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 “Jack traveled from Oakland to London”</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基于</a:t>
            </a:r>
            <a:r>
              <a:rPr lang="en-US" altLang="zh-CN" dirty="0" smtClean="0">
                <a:solidFill>
                  <a:schemeClr val="tx1"/>
                </a:solidFill>
                <a:latin typeface="Times New Roman" pitchFamily="18" charset="0"/>
                <a:ea typeface="黑体" pitchFamily="49" charset="-122"/>
              </a:rPr>
              <a:t>2-gram</a:t>
            </a:r>
            <a:r>
              <a:rPr lang="zh-CN" altLang="en-US" dirty="0" smtClean="0">
                <a:solidFill>
                  <a:schemeClr val="tx1"/>
                </a:solidFill>
                <a:latin typeface="Times New Roman" pitchFamily="18" charset="0"/>
                <a:ea typeface="黑体" pitchFamily="49" charset="-122"/>
              </a:rPr>
              <a:t>的</a:t>
            </a:r>
            <a:r>
              <a:rPr lang="en-US"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表示，可以计算文档之间的</a:t>
            </a:r>
            <a:r>
              <a:rPr lang="en-US" altLang="zh-CN" dirty="0" err="1" smtClean="0">
                <a:solidFill>
                  <a:schemeClr val="tx1"/>
                </a:solidFill>
                <a:latin typeface="Times New Roman" pitchFamily="18" charset="0"/>
                <a:ea typeface="黑体" pitchFamily="49" charset="-122"/>
              </a:rPr>
              <a:t>Jaccard</a:t>
            </a:r>
            <a:r>
              <a:rPr lang="zh-CN" altLang="en-US" dirty="0" smtClean="0">
                <a:solidFill>
                  <a:schemeClr val="tx1"/>
                </a:solidFill>
                <a:latin typeface="Times New Roman" pitchFamily="18" charset="0"/>
                <a:ea typeface="黑体" pitchFamily="49" charset="-122"/>
              </a:rPr>
              <a:t>距离如下：</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de-DE" i="1" dirty="0" smtClean="0">
                <a:solidFill>
                  <a:schemeClr val="tx1"/>
                </a:solidFill>
                <a:latin typeface="Times New Roman" pitchFamily="18" charset="0"/>
                <a:ea typeface="黑体" pitchFamily="49" charset="-122"/>
              </a:rPr>
              <a:t>J</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sz="14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d</a:t>
            </a:r>
            <a:r>
              <a:rPr lang="de-DE" sz="14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3/8 = 0.375</a:t>
            </a:r>
          </a:p>
          <a:p>
            <a:pPr lvl="2">
              <a:spcBef>
                <a:spcPts val="700"/>
              </a:spcBef>
              <a:buClr>
                <a:srgbClr val="336699"/>
              </a:buClr>
              <a:buFont typeface="Wingdings" pitchFamily="2" charset="2"/>
              <a:buChar char="§"/>
            </a:pPr>
            <a:r>
              <a:rPr lang="de-DE" i="1" dirty="0" smtClean="0">
                <a:solidFill>
                  <a:schemeClr val="tx1"/>
                </a:solidFill>
                <a:latin typeface="Times New Roman" pitchFamily="18" charset="0"/>
                <a:ea typeface="黑体" pitchFamily="49" charset="-122"/>
              </a:rPr>
              <a:t>J</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sz="14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d</a:t>
            </a:r>
            <a:r>
              <a:rPr lang="de-DE" sz="1400" dirty="0" smtClean="0">
                <a:solidFill>
                  <a:schemeClr val="tx1"/>
                </a:solidFill>
                <a:latin typeface="Times New Roman" pitchFamily="18" charset="0"/>
                <a:ea typeface="黑体" pitchFamily="49" charset="-122"/>
              </a:rPr>
              <a:t>3</a:t>
            </a:r>
            <a:r>
              <a:rPr lang="de-DE" dirty="0" smtClean="0">
                <a:solidFill>
                  <a:schemeClr val="tx1"/>
                </a:solidFill>
                <a:latin typeface="Times New Roman" pitchFamily="18" charset="0"/>
                <a:ea typeface="黑体" pitchFamily="49" charset="-122"/>
              </a:rPr>
              <a:t>) = 0</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注意：</a:t>
            </a:r>
            <a:r>
              <a:rPr lang="en-US" altLang="zh-CN" dirty="0" err="1" smtClean="0">
                <a:solidFill>
                  <a:schemeClr val="tx1"/>
                </a:solidFill>
                <a:latin typeface="Times New Roman" pitchFamily="18" charset="0"/>
                <a:ea typeface="黑体" pitchFamily="49" charset="-122"/>
              </a:rPr>
              <a:t>Jaccard</a:t>
            </a:r>
            <a:r>
              <a:rPr lang="zh-CN" altLang="en-US" dirty="0" smtClean="0">
                <a:solidFill>
                  <a:schemeClr val="tx1"/>
                </a:solidFill>
                <a:latin typeface="Times New Roman" pitchFamily="18" charset="0"/>
                <a:ea typeface="黑体" pitchFamily="49" charset="-122"/>
              </a:rPr>
              <a:t>距离对差异十分敏感</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将文档表示成梗概</a:t>
            </a:r>
            <a:r>
              <a:rPr lang="en-US" altLang="zh-CN" sz="3600" dirty="0" smtClean="0">
                <a:solidFill>
                  <a:schemeClr val="tx1"/>
                </a:solidFill>
                <a:latin typeface="Times New Roman" pitchFamily="18" charset="0"/>
                <a:ea typeface="黑体" pitchFamily="49" charset="-122"/>
              </a:rPr>
              <a:t>(</a:t>
            </a:r>
            <a:r>
              <a:rPr lang="en-US" sz="3600" dirty="0" smtClean="0">
                <a:solidFill>
                  <a:schemeClr val="tx1"/>
                </a:solidFill>
                <a:latin typeface="Times New Roman" pitchFamily="18" charset="0"/>
                <a:ea typeface="黑体" pitchFamily="49" charset="-122"/>
              </a:rPr>
              <a:t>sketch)</a:t>
            </a:r>
            <a:endParaRPr lang="en-US" sz="3600" b="1"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285860"/>
            <a:ext cx="8286808" cy="5072098"/>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每篇文档的</a:t>
            </a:r>
            <a:r>
              <a:rPr lang="en-US" altLang="zh-CN"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的个数非常大</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为提高效率，接下来我们使用文档的梗概来表示文档，它由文档的</a:t>
            </a:r>
            <a:r>
              <a:rPr lang="en-US" altLang="zh-CN"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集合中精巧挑选出的子集构成</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比如，梗概中</a:t>
            </a:r>
            <a:r>
              <a:rPr lang="en-US" altLang="zh-CN"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的数目为</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 200 . . .</a:t>
            </a: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通过一系列置换</a:t>
            </a:r>
            <a:r>
              <a:rPr lang="en-US" altLang="zh-CN" i="1" dirty="0" smtClean="0">
                <a:solidFill>
                  <a:schemeClr val="tx1"/>
                </a:solidFill>
                <a:latin typeface="Times New Roman" pitchFamily="18" charset="0"/>
                <a:ea typeface="黑体" pitchFamily="49" charset="-122"/>
              </a:rPr>
              <a:t>π</a:t>
            </a:r>
            <a:r>
              <a:rPr lang="en-US" altLang="zh-CN" i="1" baseline="-25000" dirty="0" smtClean="0">
                <a:solidFill>
                  <a:schemeClr val="tx1"/>
                </a:solidFill>
                <a:latin typeface="Times New Roman" pitchFamily="18" charset="0"/>
                <a:ea typeface="黑体" pitchFamily="49" charset="-122"/>
              </a:rPr>
              <a:t>1</a:t>
            </a:r>
            <a:r>
              <a:rPr lang="en-US" altLang="zh-CN" i="1" dirty="0" smtClean="0">
                <a:solidFill>
                  <a:schemeClr val="tx1"/>
                </a:solidFill>
                <a:latin typeface="Times New Roman" pitchFamily="18" charset="0"/>
                <a:ea typeface="黑体" pitchFamily="49" charset="-122"/>
              </a:rPr>
              <a:t> . . . π</a:t>
            </a:r>
            <a:r>
              <a:rPr lang="en-US" altLang="zh-CN" i="1" baseline="-25000" dirty="0" smtClean="0">
                <a:solidFill>
                  <a:schemeClr val="tx1"/>
                </a:solidFill>
                <a:latin typeface="Times New Roman" pitchFamily="18" charset="0"/>
                <a:ea typeface="黑体" pitchFamily="49" charset="-122"/>
              </a:rPr>
              <a:t>200</a:t>
            </a:r>
            <a:r>
              <a:rPr lang="zh-CN" altLang="en-US" dirty="0" smtClean="0">
                <a:solidFill>
                  <a:schemeClr val="tx1"/>
                </a:solidFill>
                <a:latin typeface="Times New Roman" pitchFamily="18" charset="0"/>
                <a:ea typeface="黑体" pitchFamily="49" charset="-122"/>
              </a:rPr>
              <a:t>来定义</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每个置换</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π</a:t>
            </a:r>
            <a:r>
              <a:rPr lang="en-US" baseline="-25000" dirty="0" err="1" smtClean="0">
                <a:solidFill>
                  <a:schemeClr val="tx1"/>
                </a:solidFill>
                <a:latin typeface="Times New Roman" pitchFamily="18" charset="0"/>
                <a:ea typeface="黑体" pitchFamily="49" charset="-122"/>
              </a:rPr>
              <a:t>i</a:t>
            </a:r>
            <a:r>
              <a:rPr lang="en-US" sz="1400"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都是</a:t>
            </a:r>
            <a:r>
              <a:rPr lang="en-US" dirty="0" smtClean="0">
                <a:solidFill>
                  <a:schemeClr val="tx1"/>
                </a:solidFill>
                <a:latin typeface="Times New Roman" pitchFamily="18" charset="0"/>
                <a:ea typeface="黑体" pitchFamily="49" charset="-122"/>
              </a:rPr>
              <a:t>1..2</a:t>
            </a:r>
            <a:r>
              <a:rPr lang="en-US" i="1" baseline="30000" dirty="0" smtClean="0">
                <a:solidFill>
                  <a:schemeClr val="tx1"/>
                </a:solidFill>
                <a:latin typeface="Times New Roman" pitchFamily="18" charset="0"/>
                <a:ea typeface="黑体" pitchFamily="49" charset="-122"/>
              </a:rPr>
              <a:t>m</a:t>
            </a:r>
            <a:r>
              <a:rPr lang="zh-CN" altLang="en-US" dirty="0" smtClean="0">
                <a:solidFill>
                  <a:schemeClr val="tx1"/>
                </a:solidFill>
                <a:latin typeface="Times New Roman" pitchFamily="18" charset="0"/>
                <a:ea typeface="黑体" pitchFamily="49" charset="-122"/>
              </a:rPr>
              <a:t>上的随机置换</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文档</a:t>
            </a:r>
            <a:r>
              <a:rPr lang="en-US" altLang="zh-CN" i="1" dirty="0" smtClean="0">
                <a:solidFill>
                  <a:schemeClr val="tx1"/>
                </a:solidFill>
                <a:latin typeface="Times New Roman" pitchFamily="18" charset="0"/>
                <a:ea typeface="黑体" pitchFamily="49" charset="-122"/>
              </a:rPr>
              <a:t>d</a:t>
            </a:r>
            <a:r>
              <a:rPr lang="zh-CN" altLang="en-US" dirty="0" smtClean="0">
                <a:solidFill>
                  <a:schemeClr val="tx1"/>
                </a:solidFill>
                <a:latin typeface="Times New Roman" pitchFamily="18" charset="0"/>
                <a:ea typeface="黑体" pitchFamily="49" charset="-122"/>
              </a:rPr>
              <a:t>的梗概定义为：</a:t>
            </a:r>
            <a:endParaRPr lang="en-US" dirty="0" smtClean="0">
              <a:solidFill>
                <a:schemeClr val="tx1"/>
              </a:solidFill>
              <a:latin typeface="Times New Roman" pitchFamily="18" charset="0"/>
              <a:ea typeface="黑体" pitchFamily="49" charset="-122"/>
            </a:endParaRPr>
          </a:p>
          <a:p>
            <a:pPr lvl="1">
              <a:spcBef>
                <a:spcPts val="700"/>
              </a:spcBef>
              <a:buClr>
                <a:srgbClr val="336699"/>
              </a:buClr>
            </a:pPr>
            <a:r>
              <a:rPr lang="nl-NL" dirty="0" smtClean="0">
                <a:solidFill>
                  <a:schemeClr val="tx1"/>
                </a:solidFill>
                <a:latin typeface="Times New Roman" pitchFamily="18" charset="0"/>
                <a:ea typeface="黑体" pitchFamily="49" charset="-122"/>
              </a:rPr>
              <a:t>    &lt; min</a:t>
            </a:r>
            <a:r>
              <a:rPr lang="nl-NL" i="1" baseline="-25000" dirty="0" smtClean="0">
                <a:solidFill>
                  <a:schemeClr val="tx1"/>
                </a:solidFill>
                <a:latin typeface="Times New Roman" pitchFamily="18" charset="0"/>
                <a:ea typeface="黑体" pitchFamily="49" charset="-122"/>
              </a:rPr>
              <a:t>s</a:t>
            </a:r>
            <a:r>
              <a:rPr lang="nl-NL" baseline="-25000" dirty="0" smtClean="0">
                <a:solidFill>
                  <a:schemeClr val="tx1"/>
                </a:solidFill>
                <a:latin typeface="Times New Roman" pitchFamily="18" charset="0"/>
                <a:ea typeface="黑体" pitchFamily="49" charset="-122"/>
              </a:rPr>
              <a:t>∈</a:t>
            </a:r>
            <a:r>
              <a:rPr lang="nl-NL" i="1" baseline="-25000" dirty="0" smtClean="0">
                <a:solidFill>
                  <a:schemeClr val="tx1"/>
                </a:solidFill>
                <a:latin typeface="Times New Roman" pitchFamily="18" charset="0"/>
                <a:ea typeface="黑体" pitchFamily="49" charset="-122"/>
              </a:rPr>
              <a:t>d</a:t>
            </a:r>
            <a:r>
              <a:rPr lang="nl-NL" baseline="-25000" dirty="0" smtClean="0">
                <a:solidFill>
                  <a:schemeClr val="tx1"/>
                </a:solidFill>
                <a:latin typeface="Times New Roman" pitchFamily="18" charset="0"/>
                <a:ea typeface="黑体" pitchFamily="49" charset="-122"/>
              </a:rPr>
              <a:t> </a:t>
            </a:r>
            <a:r>
              <a:rPr lang="nl-NL" i="1" dirty="0" smtClean="0">
                <a:solidFill>
                  <a:schemeClr val="tx1"/>
                </a:solidFill>
                <a:latin typeface="Times New Roman" pitchFamily="18" charset="0"/>
                <a:ea typeface="黑体" pitchFamily="49" charset="-122"/>
              </a:rPr>
              <a:t>π</a:t>
            </a:r>
            <a:r>
              <a:rPr lang="nl-NL" baseline="-25000" dirty="0" smtClean="0">
                <a:solidFill>
                  <a:schemeClr val="tx1"/>
                </a:solidFill>
                <a:latin typeface="Times New Roman" pitchFamily="18" charset="0"/>
                <a:ea typeface="黑体" pitchFamily="49" charset="-122"/>
              </a:rPr>
              <a:t>1</a:t>
            </a:r>
            <a:r>
              <a:rPr lang="nl-NL" dirty="0" smtClean="0">
                <a:solidFill>
                  <a:schemeClr val="tx1"/>
                </a:solidFill>
                <a:latin typeface="Times New Roman" pitchFamily="18" charset="0"/>
                <a:ea typeface="黑体" pitchFamily="49" charset="-122"/>
              </a:rPr>
              <a:t>(</a:t>
            </a:r>
            <a:r>
              <a:rPr lang="nl-NL" i="1" dirty="0" smtClean="0">
                <a:solidFill>
                  <a:schemeClr val="tx1"/>
                </a:solidFill>
                <a:latin typeface="Times New Roman" pitchFamily="18" charset="0"/>
                <a:ea typeface="黑体" pitchFamily="49" charset="-122"/>
              </a:rPr>
              <a:t>s</a:t>
            </a:r>
            <a:r>
              <a:rPr lang="nl-NL" dirty="0" smtClean="0">
                <a:solidFill>
                  <a:schemeClr val="tx1"/>
                </a:solidFill>
                <a:latin typeface="Times New Roman" pitchFamily="18" charset="0"/>
                <a:ea typeface="黑体" pitchFamily="49" charset="-122"/>
              </a:rPr>
              <a:t>),min</a:t>
            </a:r>
            <a:r>
              <a:rPr lang="nl-NL" i="1" baseline="-25000" dirty="0" smtClean="0">
                <a:solidFill>
                  <a:schemeClr val="tx1"/>
                </a:solidFill>
                <a:latin typeface="Times New Roman" pitchFamily="18" charset="0"/>
                <a:ea typeface="黑体" pitchFamily="49" charset="-122"/>
              </a:rPr>
              <a:t>s</a:t>
            </a:r>
            <a:r>
              <a:rPr lang="nl-NL" baseline="-25000" dirty="0" smtClean="0">
                <a:solidFill>
                  <a:schemeClr val="tx1"/>
                </a:solidFill>
                <a:latin typeface="Times New Roman" pitchFamily="18" charset="0"/>
                <a:ea typeface="黑体" pitchFamily="49" charset="-122"/>
              </a:rPr>
              <a:t>∈</a:t>
            </a:r>
            <a:r>
              <a:rPr lang="nl-NL" i="1" baseline="-25000" dirty="0" smtClean="0">
                <a:solidFill>
                  <a:schemeClr val="tx1"/>
                </a:solidFill>
                <a:latin typeface="Times New Roman" pitchFamily="18" charset="0"/>
                <a:ea typeface="黑体" pitchFamily="49" charset="-122"/>
              </a:rPr>
              <a:t>d</a:t>
            </a:r>
            <a:r>
              <a:rPr lang="nl-NL" baseline="-25000" dirty="0" smtClean="0">
                <a:solidFill>
                  <a:schemeClr val="tx1"/>
                </a:solidFill>
                <a:latin typeface="Times New Roman" pitchFamily="18" charset="0"/>
                <a:ea typeface="黑体" pitchFamily="49" charset="-122"/>
              </a:rPr>
              <a:t> </a:t>
            </a:r>
            <a:r>
              <a:rPr lang="nl-NL" i="1" dirty="0" smtClean="0">
                <a:solidFill>
                  <a:schemeClr val="tx1"/>
                </a:solidFill>
                <a:latin typeface="Times New Roman" pitchFamily="18" charset="0"/>
                <a:ea typeface="黑体" pitchFamily="49" charset="-122"/>
              </a:rPr>
              <a:t>π</a:t>
            </a:r>
            <a:r>
              <a:rPr lang="nl-NL" baseline="-25000" dirty="0" smtClean="0">
                <a:solidFill>
                  <a:schemeClr val="tx1"/>
                </a:solidFill>
                <a:latin typeface="Times New Roman" pitchFamily="18" charset="0"/>
                <a:ea typeface="黑体" pitchFamily="49" charset="-122"/>
              </a:rPr>
              <a:t>2</a:t>
            </a:r>
            <a:r>
              <a:rPr lang="nl-NL" dirty="0" smtClean="0">
                <a:solidFill>
                  <a:schemeClr val="tx1"/>
                </a:solidFill>
                <a:latin typeface="Times New Roman" pitchFamily="18" charset="0"/>
                <a:ea typeface="黑体" pitchFamily="49" charset="-122"/>
              </a:rPr>
              <a:t>(</a:t>
            </a:r>
            <a:r>
              <a:rPr lang="nl-NL" i="1" dirty="0" smtClean="0">
                <a:solidFill>
                  <a:schemeClr val="tx1"/>
                </a:solidFill>
                <a:latin typeface="Times New Roman" pitchFamily="18" charset="0"/>
                <a:ea typeface="黑体" pitchFamily="49" charset="-122"/>
              </a:rPr>
              <a:t>s</a:t>
            </a:r>
            <a:r>
              <a:rPr lang="nl-NL" dirty="0" smtClean="0">
                <a:solidFill>
                  <a:schemeClr val="tx1"/>
                </a:solidFill>
                <a:latin typeface="Times New Roman" pitchFamily="18" charset="0"/>
                <a:ea typeface="黑体" pitchFamily="49" charset="-122"/>
              </a:rPr>
              <a:t>), . . . ,min</a:t>
            </a:r>
            <a:r>
              <a:rPr lang="nl-NL" i="1" baseline="-25000" dirty="0" smtClean="0">
                <a:solidFill>
                  <a:schemeClr val="tx1"/>
                </a:solidFill>
                <a:latin typeface="Times New Roman" pitchFamily="18" charset="0"/>
                <a:ea typeface="黑体" pitchFamily="49" charset="-122"/>
              </a:rPr>
              <a:t>s</a:t>
            </a:r>
            <a:r>
              <a:rPr lang="nl-NL" baseline="-25000" dirty="0" smtClean="0">
                <a:solidFill>
                  <a:schemeClr val="tx1"/>
                </a:solidFill>
                <a:latin typeface="Times New Roman" pitchFamily="18" charset="0"/>
                <a:ea typeface="黑体" pitchFamily="49" charset="-122"/>
              </a:rPr>
              <a:t>∈</a:t>
            </a:r>
            <a:r>
              <a:rPr lang="nl-NL" i="1" baseline="-25000" dirty="0" smtClean="0">
                <a:solidFill>
                  <a:schemeClr val="tx1"/>
                </a:solidFill>
                <a:latin typeface="Times New Roman" pitchFamily="18" charset="0"/>
                <a:ea typeface="黑体" pitchFamily="49" charset="-122"/>
              </a:rPr>
              <a:t>d</a:t>
            </a:r>
            <a:r>
              <a:rPr lang="nl-NL" baseline="-25000" dirty="0" smtClean="0">
                <a:solidFill>
                  <a:schemeClr val="tx1"/>
                </a:solidFill>
                <a:latin typeface="Times New Roman" pitchFamily="18" charset="0"/>
                <a:ea typeface="黑体" pitchFamily="49" charset="-122"/>
              </a:rPr>
              <a:t> </a:t>
            </a:r>
            <a:r>
              <a:rPr lang="nl-NL" i="1" dirty="0" smtClean="0">
                <a:solidFill>
                  <a:schemeClr val="tx1"/>
                </a:solidFill>
                <a:latin typeface="Times New Roman" pitchFamily="18" charset="0"/>
                <a:ea typeface="黑体" pitchFamily="49" charset="-122"/>
              </a:rPr>
              <a:t>π</a:t>
            </a:r>
            <a:r>
              <a:rPr lang="nl-NL" baseline="-25000" dirty="0" smtClean="0">
                <a:solidFill>
                  <a:schemeClr val="tx1"/>
                </a:solidFill>
                <a:latin typeface="Times New Roman" pitchFamily="18" charset="0"/>
                <a:ea typeface="黑体" pitchFamily="49" charset="-122"/>
              </a:rPr>
              <a:t>200</a:t>
            </a:r>
            <a:r>
              <a:rPr lang="nl-NL" dirty="0" smtClean="0">
                <a:solidFill>
                  <a:schemeClr val="tx1"/>
                </a:solidFill>
                <a:latin typeface="Times New Roman" pitchFamily="18" charset="0"/>
                <a:ea typeface="黑体" pitchFamily="49" charset="-122"/>
              </a:rPr>
              <a:t>(</a:t>
            </a:r>
            <a:r>
              <a:rPr lang="nl-NL" i="1" dirty="0" smtClean="0">
                <a:solidFill>
                  <a:schemeClr val="tx1"/>
                </a:solidFill>
                <a:latin typeface="Times New Roman" pitchFamily="18" charset="0"/>
                <a:ea typeface="黑体" pitchFamily="49" charset="-122"/>
              </a:rPr>
              <a:t>s</a:t>
            </a:r>
            <a:r>
              <a:rPr lang="nl-NL" dirty="0" smtClean="0">
                <a:solidFill>
                  <a:schemeClr val="tx1"/>
                </a:solidFill>
                <a:latin typeface="Times New Roman" pitchFamily="18" charset="0"/>
                <a:ea typeface="黑体" pitchFamily="49" charset="-122"/>
              </a:rPr>
              <a:t>) &gt; </a:t>
            </a:r>
          </a:p>
          <a:p>
            <a:pPr lvl="1">
              <a:spcBef>
                <a:spcPts val="700"/>
              </a:spcBef>
              <a:buClr>
                <a:srgbClr val="336699"/>
              </a:buCl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一个</a:t>
            </a:r>
            <a:r>
              <a:rPr lang="en-US" dirty="0" smtClean="0">
                <a:solidFill>
                  <a:schemeClr val="tx1"/>
                </a:solidFill>
                <a:latin typeface="Times New Roman" pitchFamily="18" charset="0"/>
                <a:ea typeface="黑体" pitchFamily="49" charset="-122"/>
              </a:rPr>
              <a:t>200</a:t>
            </a:r>
            <a:r>
              <a:rPr lang="zh-CN" altLang="en-US" dirty="0" smtClean="0">
                <a:solidFill>
                  <a:schemeClr val="tx1"/>
                </a:solidFill>
                <a:latin typeface="Times New Roman" pitchFamily="18" charset="0"/>
                <a:ea typeface="黑体" pitchFamily="49" charset="-122"/>
              </a:rPr>
              <a:t>维的数字向量</a:t>
            </a:r>
            <a:r>
              <a:rPr lang="en-US" dirty="0" smtClean="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en-US" altLang="zh-CN" sz="3400" dirty="0" smtClean="0">
                <a:solidFill>
                  <a:schemeClr val="tx1"/>
                </a:solidFill>
                <a:latin typeface="Times New Roman" pitchFamily="18" charset="0"/>
                <a:ea typeface="黑体" pitchFamily="49" charset="-122"/>
              </a:rPr>
              <a:t>SVD</a:t>
            </a:r>
            <a:r>
              <a:rPr lang="zh-CN" altLang="en-US" sz="3400" dirty="0" smtClean="0">
                <a:solidFill>
                  <a:schemeClr val="tx1"/>
                </a:solidFill>
                <a:latin typeface="Times New Roman" pitchFamily="18" charset="0"/>
                <a:ea typeface="黑体" pitchFamily="49" charset="-122"/>
              </a:rPr>
              <a:t>分解的例子</a:t>
            </a:r>
            <a:r>
              <a:rPr lang="en-US" sz="3400" i="1" dirty="0" smtClean="0">
                <a:solidFill>
                  <a:schemeClr val="tx1"/>
                </a:solidFill>
                <a:latin typeface="Times New Roman" pitchFamily="18" charset="0"/>
                <a:ea typeface="黑体" pitchFamily="49" charset="-122"/>
              </a:rPr>
              <a:t>C </a:t>
            </a:r>
            <a:r>
              <a:rPr lang="en-US" sz="3400" dirty="0" smtClean="0">
                <a:solidFill>
                  <a:schemeClr val="tx1"/>
                </a:solidFill>
                <a:latin typeface="Times New Roman" pitchFamily="18" charset="0"/>
                <a:ea typeface="黑体" pitchFamily="49" charset="-122"/>
              </a:rPr>
              <a:t>= </a:t>
            </a:r>
            <a:r>
              <a:rPr lang="en-US" sz="3400" i="1" dirty="0" smtClean="0">
                <a:solidFill>
                  <a:schemeClr val="tx1"/>
                </a:solidFill>
                <a:latin typeface="Times New Roman" pitchFamily="18" charset="0"/>
                <a:ea typeface="黑体" pitchFamily="49" charset="-122"/>
              </a:rPr>
              <a:t>U</a:t>
            </a:r>
            <a:r>
              <a:rPr lang="el-GR" sz="3400" dirty="0" smtClean="0">
                <a:solidFill>
                  <a:schemeClr val="tx1"/>
                </a:solidFill>
                <a:latin typeface="Times New Roman" pitchFamily="18" charset="0"/>
                <a:ea typeface="黑体" pitchFamily="49" charset="-122"/>
                <a:cs typeface="Times New Roman" pitchFamily="18" charset="0"/>
              </a:rPr>
              <a:t>Σ</a:t>
            </a:r>
            <a:r>
              <a:rPr lang="en-US" sz="3400" i="1" dirty="0" smtClean="0">
                <a:solidFill>
                  <a:schemeClr val="tx1"/>
                </a:solidFill>
                <a:latin typeface="Times New Roman" pitchFamily="18" charset="0"/>
                <a:ea typeface="黑体" pitchFamily="49" charset="-122"/>
              </a:rPr>
              <a:t>V</a:t>
            </a:r>
            <a:r>
              <a:rPr lang="en-US" sz="3400" i="1" baseline="30000" dirty="0" smtClean="0">
                <a:solidFill>
                  <a:schemeClr val="tx1"/>
                </a:solidFill>
                <a:latin typeface="Times New Roman" pitchFamily="18" charset="0"/>
                <a:ea typeface="黑体" pitchFamily="49" charset="-122"/>
              </a:rPr>
              <a:t>T</a:t>
            </a:r>
            <a:r>
              <a:rPr lang="en-US" sz="3400" dirty="0" smtClean="0">
                <a:solidFill>
                  <a:schemeClr val="tx1"/>
                </a:solidFill>
                <a:latin typeface="Times New Roman" pitchFamily="18" charset="0"/>
                <a:ea typeface="黑体" pitchFamily="49" charset="-122"/>
              </a:rPr>
              <a:t> : </a:t>
            </a:r>
            <a:r>
              <a:rPr lang="zh-CN" altLang="en-US" sz="3400" dirty="0" smtClean="0">
                <a:solidFill>
                  <a:schemeClr val="tx1"/>
                </a:solidFill>
                <a:latin typeface="Times New Roman" pitchFamily="18" charset="0"/>
                <a:ea typeface="黑体" pitchFamily="49" charset="-122"/>
              </a:rPr>
              <a:t>所有的四个矩阵</a:t>
            </a:r>
            <a:endParaRPr lang="de-DE" sz="3400" i="1" baseline="300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a:t>
            </a:fld>
            <a:endParaRPr lang="en-US" dirty="0"/>
          </a:p>
        </p:txBody>
      </p:sp>
      <p:pic>
        <p:nvPicPr>
          <p:cNvPr id="9" name="Picture 8" descr="1810.png"/>
          <p:cNvPicPr>
            <a:picLocks noChangeAspect="1"/>
          </p:cNvPicPr>
          <p:nvPr/>
        </p:nvPicPr>
        <p:blipFill>
          <a:blip r:embed="rId3" cstate="print"/>
          <a:stretch>
            <a:fillRect/>
          </a:stretch>
        </p:blipFill>
        <p:spPr>
          <a:xfrm>
            <a:off x="500034" y="1500174"/>
            <a:ext cx="4138078" cy="522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置换和最小值：例子</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5072098"/>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文档</a:t>
            </a:r>
            <a:r>
              <a:rPr lang="de-DE" dirty="0" smtClean="0">
                <a:solidFill>
                  <a:schemeClr val="tx1"/>
                </a:solidFill>
                <a:latin typeface="Times New Roman" pitchFamily="18" charset="0"/>
                <a:ea typeface="黑体" pitchFamily="49" charset="-122"/>
              </a:rPr>
              <a:t> 1:  {</a:t>
            </a:r>
            <a:r>
              <a:rPr lang="de-DE" i="1" dirty="0" smtClean="0">
                <a:solidFill>
                  <a:schemeClr val="tx1"/>
                </a:solidFill>
                <a:latin typeface="Times New Roman" pitchFamily="18" charset="0"/>
                <a:ea typeface="黑体" pitchFamily="49" charset="-122"/>
              </a:rPr>
              <a:t>s</a:t>
            </a:r>
            <a:r>
              <a:rPr lang="de-DE" i="1" baseline="-25000" dirty="0" smtClean="0">
                <a:solidFill>
                  <a:schemeClr val="tx1"/>
                </a:solidFill>
                <a:latin typeface="Times New Roman" pitchFamily="18" charset="0"/>
                <a:ea typeface="黑体" pitchFamily="49" charset="-122"/>
              </a:rPr>
              <a:t>k</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文档</a:t>
            </a:r>
            <a:r>
              <a:rPr lang="de-DE" dirty="0" smtClean="0">
                <a:solidFill>
                  <a:schemeClr val="tx1"/>
                </a:solidFill>
                <a:latin typeface="Times New Roman" pitchFamily="18" charset="0"/>
                <a:ea typeface="黑体" pitchFamily="49" charset="-122"/>
              </a:rPr>
              <a:t>2: {</a:t>
            </a:r>
            <a:r>
              <a:rPr lang="de-DE" i="1" dirty="0" smtClean="0">
                <a:solidFill>
                  <a:schemeClr val="tx1"/>
                </a:solidFill>
                <a:latin typeface="Times New Roman" pitchFamily="18" charset="0"/>
                <a:ea typeface="黑体" pitchFamily="49" charset="-122"/>
              </a:rPr>
              <a:t>s</a:t>
            </a:r>
            <a:r>
              <a:rPr lang="de-DE" i="1" baseline="-25000" dirty="0" smtClean="0">
                <a:solidFill>
                  <a:schemeClr val="tx1"/>
                </a:solidFill>
                <a:latin typeface="Times New Roman" pitchFamily="18" charset="0"/>
                <a:ea typeface="黑体" pitchFamily="49" charset="-122"/>
              </a:rPr>
              <a:t>k</a:t>
            </a:r>
            <a:r>
              <a:rPr lang="de-DE" dirty="0" smtClean="0">
                <a:solidFill>
                  <a:schemeClr val="tx1"/>
                </a:solidFill>
                <a:latin typeface="Times New Roman" pitchFamily="18" charset="0"/>
                <a:ea typeface="黑体" pitchFamily="49" charset="-122"/>
              </a:rPr>
              <a:t>}</a:t>
            </a: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使用</a:t>
            </a:r>
            <a:r>
              <a:rPr lang="en-US" dirty="0" smtClean="0">
                <a:solidFill>
                  <a:schemeClr val="tx1"/>
                </a:solidFill>
                <a:latin typeface="Times New Roman" pitchFamily="18" charset="0"/>
                <a:ea typeface="黑体" pitchFamily="49" charset="-122"/>
              </a:rPr>
              <a:t>min</a:t>
            </a:r>
            <a:r>
              <a:rPr lang="en-US" i="1" baseline="-25000" dirty="0" smtClean="0">
                <a:solidFill>
                  <a:schemeClr val="tx1"/>
                </a:solidFill>
                <a:latin typeface="Times New Roman" pitchFamily="18" charset="0"/>
                <a:ea typeface="黑体" pitchFamily="49" charset="-122"/>
              </a:rPr>
              <a:t>s</a:t>
            </a:r>
            <a:r>
              <a:rPr lang="en-US" baseline="-25000" dirty="0" smtClean="0">
                <a:solidFill>
                  <a:schemeClr val="tx1"/>
                </a:solidFill>
                <a:latin typeface="Times New Roman" pitchFamily="18" charset="0"/>
                <a:ea typeface="黑体" pitchFamily="49" charset="-122"/>
              </a:rPr>
              <a:t>∈</a:t>
            </a:r>
            <a:r>
              <a:rPr lang="en-US" i="1" baseline="-25000"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 </a:t>
            </a:r>
            <a:r>
              <a:rPr lang="en-US" i="1" dirty="0" smtClean="0">
                <a:solidFill>
                  <a:schemeClr val="tx1"/>
                </a:solidFill>
                <a:latin typeface="Times New Roman" pitchFamily="18" charset="0"/>
                <a:ea typeface="黑体" pitchFamily="49" charset="-122"/>
              </a:rPr>
              <a:t>π</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s</a:t>
            </a:r>
            <a:r>
              <a:rPr lang="en-US" dirty="0" smtClean="0">
                <a:solidFill>
                  <a:schemeClr val="tx1"/>
                </a:solidFill>
                <a:latin typeface="Times New Roman" pitchFamily="18" charset="0"/>
                <a:ea typeface="黑体" pitchFamily="49" charset="-122"/>
              </a:rPr>
              <a:t>) = min</a:t>
            </a:r>
            <a:r>
              <a:rPr lang="en-US" i="1" dirty="0" smtClean="0">
                <a:solidFill>
                  <a:schemeClr val="tx1"/>
                </a:solidFill>
                <a:latin typeface="Times New Roman" pitchFamily="18" charset="0"/>
                <a:ea typeface="黑体" pitchFamily="49" charset="-122"/>
              </a:rPr>
              <a:t>s</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π</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s</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作为文档</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是否近似重复的测试条件？</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该例子中置换</a:t>
            </a:r>
            <a:r>
              <a:rPr lang="en-US" dirty="0" smtClean="0">
                <a:solidFill>
                  <a:schemeClr val="tx1"/>
                </a:solidFill>
                <a:latin typeface="Times New Roman" pitchFamily="18" charset="0"/>
                <a:ea typeface="黑体" pitchFamily="49" charset="-122"/>
              </a:rPr>
              <a:t>π</a:t>
            </a:r>
            <a:r>
              <a:rPr lang="zh-CN" altLang="en-US" dirty="0" smtClean="0">
                <a:solidFill>
                  <a:schemeClr val="tx1"/>
                </a:solidFill>
                <a:latin typeface="Times New Roman" pitchFamily="18" charset="0"/>
                <a:ea typeface="黑体" pitchFamily="49" charset="-122"/>
              </a:rPr>
              <a:t>表明</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2</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40</a:t>
            </a:fld>
            <a:endParaRPr lang="en-US" dirty="0"/>
          </a:p>
        </p:txBody>
      </p:sp>
      <p:pic>
        <p:nvPicPr>
          <p:cNvPr id="7" name="Picture 6" descr="1941.png"/>
          <p:cNvPicPr>
            <a:picLocks noChangeAspect="1"/>
          </p:cNvPicPr>
          <p:nvPr/>
        </p:nvPicPr>
        <p:blipFill>
          <a:blip r:embed="rId3" cstate="print"/>
          <a:stretch>
            <a:fillRect/>
          </a:stretch>
        </p:blipFill>
        <p:spPr>
          <a:xfrm>
            <a:off x="428596" y="1928802"/>
            <a:ext cx="7143800" cy="341803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计算梗概之间的</a:t>
            </a:r>
            <a:r>
              <a:rPr lang="en-US" altLang="zh-CN" sz="3600" dirty="0" err="1" smtClean="0">
                <a:solidFill>
                  <a:schemeClr val="tx1"/>
                </a:solidFill>
                <a:latin typeface="Times New Roman" pitchFamily="18" charset="0"/>
                <a:ea typeface="黑体" pitchFamily="49" charset="-122"/>
              </a:rPr>
              <a:t>Jaccard</a:t>
            </a:r>
            <a:r>
              <a:rPr lang="zh-CN" altLang="en-US" sz="3600" dirty="0" smtClean="0">
                <a:solidFill>
                  <a:schemeClr val="tx1"/>
                </a:solidFill>
                <a:latin typeface="Times New Roman" pitchFamily="18" charset="0"/>
                <a:ea typeface="黑体" pitchFamily="49" charset="-122"/>
              </a:rPr>
              <a:t>距离 </a:t>
            </a:r>
            <a:r>
              <a:rPr lang="en-US" altLang="zh-CN" sz="3600" dirty="0" smtClean="0">
                <a:solidFill>
                  <a:schemeClr val="tx1"/>
                </a:solidFill>
                <a:latin typeface="Times New Roman" pitchFamily="18" charset="0"/>
                <a:ea typeface="黑体" pitchFamily="49" charset="-122"/>
              </a:rPr>
              <a:t>(1) </a:t>
            </a:r>
            <a:endParaRPr lang="en-US" sz="3600" b="1"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2000240"/>
            <a:ext cx="8286808" cy="3857652"/>
          </a:xfrm>
          <a:prstGeom prst="rect">
            <a:avLst/>
          </a:prstGeom>
          <a:noFill/>
          <a:ln w="9525">
            <a:noFill/>
            <a:round/>
            <a:headEnd/>
            <a:tailEnd/>
          </a:ln>
        </p:spPr>
        <p:txBody>
          <a:bodyPr/>
          <a:lstStyle/>
          <a:p>
            <a:pPr lvl="1">
              <a:spcBef>
                <a:spcPts val="700"/>
              </a:spcBef>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现在每篇文档都变成了一个</a:t>
            </a:r>
            <a:r>
              <a:rPr lang="en-US" altLang="zh-CN" i="1" dirty="0" smtClean="0">
                <a:solidFill>
                  <a:schemeClr val="tx1"/>
                </a:solidFill>
                <a:latin typeface="Times New Roman" pitchFamily="18" charset="0"/>
                <a:ea typeface="黑体" pitchFamily="49" charset="-122"/>
              </a:rPr>
              <a:t>n</a:t>
            </a:r>
            <a:r>
              <a:rPr lang="en-US" altLang="zh-CN" dirty="0" smtClean="0">
                <a:solidFill>
                  <a:schemeClr val="tx1"/>
                </a:solidFill>
                <a:latin typeface="Times New Roman" pitchFamily="18" charset="0"/>
                <a:ea typeface="黑体" pitchFamily="49" charset="-122"/>
              </a:rPr>
              <a:t>=200</a:t>
            </a:r>
            <a:r>
              <a:rPr lang="zh-CN" altLang="en-US" dirty="0" smtClean="0">
                <a:solidFill>
                  <a:schemeClr val="tx1"/>
                </a:solidFill>
                <a:latin typeface="Times New Roman" pitchFamily="18" charset="0"/>
                <a:ea typeface="黑体" pitchFamily="49" charset="-122"/>
              </a:rPr>
              <a:t>维的数字向量</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该向量比高维空间下的</a:t>
            </a:r>
            <a:r>
              <a:rPr lang="en-US" altLang="zh-CN"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容易处理得多</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如何计算</a:t>
            </a:r>
            <a:r>
              <a:rPr lang="en-US" dirty="0" err="1" smtClean="0">
                <a:solidFill>
                  <a:schemeClr val="tx1"/>
                </a:solidFill>
                <a:latin typeface="Times New Roman" pitchFamily="18" charset="0"/>
                <a:ea typeface="黑体" pitchFamily="49" charset="-122"/>
              </a:rPr>
              <a:t>Jaccard</a:t>
            </a:r>
            <a:r>
              <a:rPr lang="zh-CN" altLang="en-US" dirty="0" smtClean="0">
                <a:solidFill>
                  <a:schemeClr val="tx1"/>
                </a:solidFill>
                <a:latin typeface="Times New Roman" pitchFamily="18" charset="0"/>
                <a:ea typeface="黑体" pitchFamily="49" charset="-122"/>
              </a:rPr>
              <a:t>距离</a:t>
            </a:r>
            <a:r>
              <a:rPr lang="en-US" dirty="0" smtClean="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计算梗概之间的</a:t>
            </a:r>
            <a:r>
              <a:rPr lang="en-US" altLang="zh-CN" sz="3600" dirty="0" err="1" smtClean="0">
                <a:solidFill>
                  <a:schemeClr val="tx1"/>
                </a:solidFill>
                <a:latin typeface="Times New Roman" pitchFamily="18" charset="0"/>
                <a:ea typeface="黑体" pitchFamily="49" charset="-122"/>
              </a:rPr>
              <a:t>Jaccard</a:t>
            </a:r>
            <a:r>
              <a:rPr lang="zh-CN" altLang="en-US" sz="3600" dirty="0" smtClean="0">
                <a:solidFill>
                  <a:schemeClr val="tx1"/>
                </a:solidFill>
                <a:latin typeface="Times New Roman" pitchFamily="18" charset="0"/>
                <a:ea typeface="黑体" pitchFamily="49" charset="-122"/>
              </a:rPr>
              <a:t>距离</a:t>
            </a:r>
            <a:r>
              <a:rPr lang="en-US" sz="3600" dirty="0" smtClean="0">
                <a:solidFill>
                  <a:schemeClr val="tx1"/>
                </a:solidFill>
                <a:latin typeface="Times New Roman" pitchFamily="18" charset="0"/>
                <a:ea typeface="黑体" pitchFamily="49" charset="-122"/>
              </a:rPr>
              <a:t> (2)</a:t>
            </a:r>
          </a:p>
        </p:txBody>
      </p:sp>
      <p:sp>
        <p:nvSpPr>
          <p:cNvPr id="84996" name="Text Box 3"/>
          <p:cNvSpPr txBox="1">
            <a:spLocks noChangeArrowheads="1"/>
          </p:cNvSpPr>
          <p:nvPr/>
        </p:nvSpPr>
        <p:spPr bwMode="auto">
          <a:xfrm>
            <a:off x="357158" y="1071546"/>
            <a:ext cx="8286808" cy="5786454"/>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如何计算？</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令</a:t>
            </a:r>
            <a:r>
              <a:rPr lang="en-US" i="1" dirty="0" smtClean="0">
                <a:solidFill>
                  <a:schemeClr val="tx1"/>
                </a:solidFill>
                <a:latin typeface="Times New Roman" pitchFamily="18" charset="0"/>
                <a:ea typeface="黑体" pitchFamily="49" charset="-122"/>
              </a:rPr>
              <a:t>U</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为</a:t>
            </a:r>
            <a:r>
              <a:rPr lang="en-US" altLang="zh-CN" dirty="0" smtClean="0">
                <a:solidFill>
                  <a:schemeClr val="tx1"/>
                </a:solidFill>
                <a:latin typeface="Times New Roman" pitchFamily="18" charset="0"/>
                <a:ea typeface="黑体" pitchFamily="49" charset="-122"/>
              </a:rPr>
              <a:t>d1</a:t>
            </a:r>
            <a:r>
              <a:rPr lang="zh-CN" altLang="en-US" dirty="0" smtClean="0">
                <a:solidFill>
                  <a:schemeClr val="tx1"/>
                </a:solidFill>
                <a:latin typeface="Times New Roman" pitchFamily="18" charset="0"/>
                <a:ea typeface="黑体" pitchFamily="49" charset="-122"/>
              </a:rPr>
              <a:t>和</a:t>
            </a:r>
            <a:r>
              <a:rPr lang="en-US" altLang="zh-CN" dirty="0" smtClean="0">
                <a:solidFill>
                  <a:schemeClr val="tx1"/>
                </a:solidFill>
                <a:latin typeface="Times New Roman" pitchFamily="18" charset="0"/>
                <a:ea typeface="黑体" pitchFamily="49" charset="-122"/>
              </a:rPr>
              <a:t>d2</a:t>
            </a:r>
            <a:r>
              <a:rPr lang="zh-CN" altLang="en-US" dirty="0" smtClean="0">
                <a:solidFill>
                  <a:schemeClr val="tx1"/>
                </a:solidFill>
                <a:latin typeface="Times New Roman" pitchFamily="18" charset="0"/>
                <a:ea typeface="黑体" pitchFamily="49" charset="-122"/>
              </a:rPr>
              <a:t>的并集，</a:t>
            </a:r>
            <a:r>
              <a:rPr lang="en-US" altLang="zh-CN" i="1" dirty="0" smtClean="0">
                <a:solidFill>
                  <a:schemeClr val="tx1"/>
                </a:solidFill>
                <a:latin typeface="Times New Roman" pitchFamily="18" charset="0"/>
                <a:ea typeface="黑体" pitchFamily="49" charset="-122"/>
              </a:rPr>
              <a:t>I</a:t>
            </a:r>
            <a:r>
              <a:rPr lang="zh-CN" altLang="en-US" dirty="0" smtClean="0">
                <a:solidFill>
                  <a:schemeClr val="tx1"/>
                </a:solidFill>
                <a:latin typeface="Times New Roman" pitchFamily="18" charset="0"/>
                <a:ea typeface="黑体" pitchFamily="49" charset="-122"/>
              </a:rPr>
              <a:t>为它们的交集</a:t>
            </a: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a:t>
            </a:r>
            <a:r>
              <a:rPr lang="en-US" altLang="zh-CN" i="1" dirty="0" smtClean="0">
                <a:solidFill>
                  <a:schemeClr val="tx1"/>
                </a:solidFill>
                <a:latin typeface="Times New Roman" pitchFamily="18" charset="0"/>
                <a:ea typeface="黑体" pitchFamily="49" charset="-122"/>
              </a:rPr>
              <a:t>U</a:t>
            </a:r>
            <a:r>
              <a:rPr lang="zh-CN" altLang="en-US" dirty="0" smtClean="0">
                <a:solidFill>
                  <a:schemeClr val="tx1"/>
                </a:solidFill>
                <a:latin typeface="Times New Roman" pitchFamily="18" charset="0"/>
                <a:ea typeface="黑体" pitchFamily="49" charset="-122"/>
              </a:rPr>
              <a:t>而言就存在</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U</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个置换</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s′ </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有多少置换</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π</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会使得</a:t>
            </a:r>
            <a:endParaRPr lang="en-US" dirty="0" smtClean="0">
              <a:solidFill>
                <a:schemeClr val="tx1"/>
              </a:solidFill>
              <a:latin typeface="Times New Roman" pitchFamily="18" charset="0"/>
              <a:ea typeface="黑体" pitchFamily="49" charset="-122"/>
            </a:endParaRPr>
          </a:p>
          <a:p>
            <a:pPr lvl="1">
              <a:buClr>
                <a:srgbClr val="336699"/>
              </a:buClr>
            </a:pP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argmin</a:t>
            </a:r>
            <a:r>
              <a:rPr lang="de-DE" i="1" baseline="-25000" dirty="0" smtClean="0">
                <a:solidFill>
                  <a:schemeClr val="tx1"/>
                </a:solidFill>
                <a:latin typeface="Times New Roman" pitchFamily="18" charset="0"/>
                <a:ea typeface="黑体" pitchFamily="49" charset="-122"/>
              </a:rPr>
              <a:t>s</a:t>
            </a:r>
            <a:r>
              <a:rPr lang="de-DE" baseline="-25000" dirty="0" smtClean="0">
                <a:solidFill>
                  <a:schemeClr val="tx1"/>
                </a:solidFill>
                <a:latin typeface="Times New Roman" pitchFamily="18" charset="0"/>
                <a:ea typeface="黑体" pitchFamily="49" charset="-122"/>
              </a:rPr>
              <a:t>∈</a:t>
            </a:r>
            <a:r>
              <a:rPr lang="de-DE" i="1" baseline="-25000"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π</a:t>
            </a:r>
            <a:r>
              <a:rPr lang="el-GR"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s</a:t>
            </a:r>
            <a:r>
              <a:rPr lang="de-DE" dirty="0" smtClean="0">
                <a:solidFill>
                  <a:schemeClr val="tx1"/>
                </a:solidFill>
                <a:latin typeface="Times New Roman" pitchFamily="18" charset="0"/>
                <a:ea typeface="黑体" pitchFamily="49" charset="-122"/>
              </a:rPr>
              <a:t>) = </a:t>
            </a:r>
            <a:r>
              <a:rPr lang="de-DE" i="1" dirty="0" err="1" smtClean="0">
                <a:solidFill>
                  <a:schemeClr val="tx1"/>
                </a:solidFill>
                <a:latin typeface="Times New Roman" pitchFamily="18" charset="0"/>
                <a:ea typeface="黑体" pitchFamily="49" charset="-122"/>
              </a:rPr>
              <a:t>s′</a:t>
            </a:r>
            <a:r>
              <a:rPr lang="de-DE" dirty="0" smtClean="0">
                <a:solidFill>
                  <a:schemeClr val="tx1"/>
                </a:solidFill>
                <a:latin typeface="Times New Roman" pitchFamily="18" charset="0"/>
                <a:ea typeface="黑体" pitchFamily="49" charset="-122"/>
              </a:rPr>
              <a:t> = argmin</a:t>
            </a:r>
            <a:r>
              <a:rPr lang="de-DE" i="1" baseline="-25000" dirty="0" smtClean="0">
                <a:solidFill>
                  <a:schemeClr val="tx1"/>
                </a:solidFill>
                <a:latin typeface="Times New Roman" pitchFamily="18" charset="0"/>
                <a:ea typeface="黑体" pitchFamily="49" charset="-122"/>
              </a:rPr>
              <a:t>s</a:t>
            </a:r>
            <a:r>
              <a:rPr lang="de-DE" baseline="-25000" dirty="0" smtClean="0">
                <a:solidFill>
                  <a:schemeClr val="tx1"/>
                </a:solidFill>
                <a:latin typeface="Times New Roman" pitchFamily="18" charset="0"/>
                <a:ea typeface="黑体" pitchFamily="49" charset="-122"/>
              </a:rPr>
              <a:t>∈</a:t>
            </a:r>
            <a:r>
              <a:rPr lang="de-DE" i="1" baseline="-25000"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π</a:t>
            </a:r>
            <a:r>
              <a:rPr lang="el-GR"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s</a:t>
            </a:r>
            <a:r>
              <a:rPr lang="de-DE"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答案是</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U</a:t>
            </a:r>
            <a:r>
              <a:rPr lang="de-DE" dirty="0" smtClean="0">
                <a:solidFill>
                  <a:schemeClr val="tx1"/>
                </a:solidFill>
                <a:latin typeface="Times New Roman" pitchFamily="18" charset="0"/>
                <a:ea typeface="黑体" pitchFamily="49" charset="-122"/>
              </a:rPr>
              <a:t>| − 1)!</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a:t>
            </a:r>
            <a:r>
              <a:rPr lang="en-US" altLang="zh-CN" i="1" dirty="0" smtClean="0">
                <a:solidFill>
                  <a:schemeClr val="tx1"/>
                </a:solidFill>
                <a:latin typeface="Times New Roman" pitchFamily="18" charset="0"/>
                <a:ea typeface="黑体" pitchFamily="49" charset="-122"/>
              </a:rPr>
              <a:t>I </a:t>
            </a:r>
            <a:r>
              <a:rPr lang="zh-CN" altLang="en-US" dirty="0" smtClean="0">
                <a:solidFill>
                  <a:schemeClr val="tx1"/>
                </a:solidFill>
                <a:latin typeface="Times New Roman" pitchFamily="18" charset="0"/>
                <a:ea typeface="黑体" pitchFamily="49" charset="-122"/>
              </a:rPr>
              <a:t>的每个</a:t>
            </a:r>
            <a:r>
              <a:rPr lang="en-US" altLang="zh-CN" i="1" dirty="0" smtClean="0">
                <a:solidFill>
                  <a:schemeClr val="tx1"/>
                </a:solidFill>
                <a:latin typeface="Times New Roman" pitchFamily="18" charset="0"/>
                <a:ea typeface="黑体" pitchFamily="49" charset="-122"/>
              </a:rPr>
              <a:t>s</a:t>
            </a:r>
            <a:r>
              <a:rPr lang="zh-CN" altLang="en-US" i="1"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存在着</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U</a:t>
            </a:r>
            <a:r>
              <a:rPr lang="en-US" dirty="0" smtClean="0">
                <a:solidFill>
                  <a:schemeClr val="tx1"/>
                </a:solidFill>
                <a:latin typeface="Times New Roman" pitchFamily="18" charset="0"/>
                <a:ea typeface="黑体" pitchFamily="49" charset="-122"/>
              </a:rPr>
              <a:t>| − 1)! </a:t>
            </a:r>
            <a:r>
              <a:rPr lang="zh-CN" altLang="en-US" dirty="0" smtClean="0">
                <a:solidFill>
                  <a:schemeClr val="tx1"/>
                </a:solidFill>
                <a:latin typeface="Times New Roman" pitchFamily="18" charset="0"/>
                <a:ea typeface="黑体" pitchFamily="49" charset="-122"/>
              </a:rPr>
              <a:t>个不同的置换集合</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于是总共有 </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U</a:t>
            </a:r>
            <a:r>
              <a:rPr lang="en-US" dirty="0" smtClean="0">
                <a:solidFill>
                  <a:schemeClr val="tx1"/>
                </a:solidFill>
                <a:latin typeface="Times New Roman" pitchFamily="18" charset="0"/>
                <a:ea typeface="黑体" pitchFamily="49" charset="-122"/>
              </a:rPr>
              <a:t>| − 1)! </a:t>
            </a:r>
            <a:r>
              <a:rPr lang="zh-CN" altLang="en-US" dirty="0" smtClean="0">
                <a:solidFill>
                  <a:schemeClr val="tx1"/>
                </a:solidFill>
                <a:latin typeface="Times New Roman" pitchFamily="18" charset="0"/>
                <a:ea typeface="黑体" pitchFamily="49" charset="-122"/>
              </a:rPr>
              <a:t>个置换能够保证</a:t>
            </a:r>
            <a:r>
              <a:rPr lang="en-US" dirty="0" smtClean="0">
                <a:solidFill>
                  <a:schemeClr val="tx1"/>
                </a:solidFill>
                <a:latin typeface="Times New Roman" pitchFamily="18" charset="0"/>
                <a:ea typeface="黑体" pitchFamily="49" charset="-122"/>
              </a:rPr>
              <a:t> </a:t>
            </a:r>
          </a:p>
          <a:p>
            <a:pPr lvl="1">
              <a:buClr>
                <a:srgbClr val="336699"/>
              </a:buClr>
            </a:pP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argmin</a:t>
            </a:r>
            <a:r>
              <a:rPr lang="de-DE" i="1" baseline="-25000" dirty="0" smtClean="0">
                <a:solidFill>
                  <a:schemeClr val="tx1"/>
                </a:solidFill>
                <a:latin typeface="Times New Roman" pitchFamily="18" charset="0"/>
                <a:ea typeface="黑体" pitchFamily="49" charset="-122"/>
              </a:rPr>
              <a:t>s</a:t>
            </a:r>
            <a:r>
              <a:rPr lang="de-DE" baseline="-25000" dirty="0" smtClean="0">
                <a:solidFill>
                  <a:schemeClr val="tx1"/>
                </a:solidFill>
                <a:latin typeface="Times New Roman" pitchFamily="18" charset="0"/>
                <a:ea typeface="黑体" pitchFamily="49" charset="-122"/>
              </a:rPr>
              <a:t>∈</a:t>
            </a:r>
            <a:r>
              <a:rPr lang="de-DE" i="1" baseline="-25000"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π</a:t>
            </a:r>
            <a:r>
              <a:rPr lang="el-GR"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s</a:t>
            </a:r>
            <a:r>
              <a:rPr lang="de-DE" dirty="0" smtClean="0">
                <a:solidFill>
                  <a:schemeClr val="tx1"/>
                </a:solidFill>
                <a:latin typeface="Times New Roman" pitchFamily="18" charset="0"/>
                <a:ea typeface="黑体" pitchFamily="49" charset="-122"/>
              </a:rPr>
              <a:t>) = argmin</a:t>
            </a:r>
            <a:r>
              <a:rPr lang="de-DE" i="1" baseline="-25000" dirty="0" smtClean="0">
                <a:solidFill>
                  <a:schemeClr val="tx1"/>
                </a:solidFill>
                <a:latin typeface="Times New Roman" pitchFamily="18" charset="0"/>
                <a:ea typeface="黑体" pitchFamily="49" charset="-122"/>
              </a:rPr>
              <a:t>s</a:t>
            </a:r>
            <a:r>
              <a:rPr lang="de-DE" baseline="-25000" dirty="0" smtClean="0">
                <a:solidFill>
                  <a:schemeClr val="tx1"/>
                </a:solidFill>
                <a:latin typeface="Times New Roman" pitchFamily="18" charset="0"/>
                <a:ea typeface="黑体" pitchFamily="49" charset="-122"/>
              </a:rPr>
              <a:t>∈</a:t>
            </a:r>
            <a:r>
              <a:rPr lang="de-DE" i="1" baseline="-25000"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a:t>
            </a:r>
            <a:r>
              <a:rPr lang="el-GR" i="1" dirty="0" smtClean="0">
                <a:solidFill>
                  <a:schemeClr val="tx1"/>
                </a:solidFill>
                <a:latin typeface="Times New Roman" pitchFamily="18" charset="0"/>
                <a:ea typeface="黑体" pitchFamily="49" charset="-122"/>
              </a:rPr>
              <a:t>π</a:t>
            </a:r>
            <a:r>
              <a:rPr lang="el-GR"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s</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为真</a:t>
            </a: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altLang="zh-CN"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因此，使得</a:t>
            </a:r>
            <a:r>
              <a:rPr lang="de-DE" dirty="0" smtClean="0">
                <a:solidFill>
                  <a:schemeClr val="tx1"/>
                </a:solidFill>
                <a:latin typeface="Times New Roman" pitchFamily="18" charset="0"/>
                <a:ea typeface="黑体" pitchFamily="49" charset="-122"/>
              </a:rPr>
              <a:t>     min</a:t>
            </a:r>
            <a:r>
              <a:rPr lang="de-DE" i="1" baseline="-25000" dirty="0" smtClean="0">
                <a:solidFill>
                  <a:schemeClr val="tx1"/>
                </a:solidFill>
                <a:latin typeface="Times New Roman" pitchFamily="18" charset="0"/>
                <a:ea typeface="黑体" pitchFamily="49" charset="-122"/>
              </a:rPr>
              <a:t>s</a:t>
            </a:r>
            <a:r>
              <a:rPr lang="de-DE" baseline="-25000" dirty="0" smtClean="0">
                <a:solidFill>
                  <a:schemeClr val="tx1"/>
                </a:solidFill>
                <a:latin typeface="Times New Roman" pitchFamily="18" charset="0"/>
                <a:ea typeface="黑体" pitchFamily="49" charset="-122"/>
              </a:rPr>
              <a:t>∈</a:t>
            </a:r>
            <a:r>
              <a:rPr lang="de-DE" i="1" baseline="-25000"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1 </a:t>
            </a:r>
            <a:r>
              <a:rPr lang="el-GR" i="1" dirty="0" smtClean="0">
                <a:solidFill>
                  <a:schemeClr val="tx1"/>
                </a:solidFill>
                <a:latin typeface="Times New Roman" pitchFamily="18" charset="0"/>
                <a:ea typeface="黑体" pitchFamily="49" charset="-122"/>
              </a:rPr>
              <a:t>π</a:t>
            </a:r>
            <a:r>
              <a:rPr lang="el-GR"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s</a:t>
            </a:r>
            <a:r>
              <a:rPr lang="de-DE" dirty="0" smtClean="0">
                <a:solidFill>
                  <a:schemeClr val="tx1"/>
                </a:solidFill>
                <a:latin typeface="Times New Roman" pitchFamily="18" charset="0"/>
                <a:ea typeface="黑体" pitchFamily="49" charset="-122"/>
              </a:rPr>
              <a:t>) = min</a:t>
            </a:r>
            <a:r>
              <a:rPr lang="de-DE" i="1" baseline="-25000" dirty="0" smtClean="0">
                <a:solidFill>
                  <a:schemeClr val="tx1"/>
                </a:solidFill>
                <a:latin typeface="Times New Roman" pitchFamily="18" charset="0"/>
                <a:ea typeface="黑体" pitchFamily="49" charset="-122"/>
              </a:rPr>
              <a:t>s</a:t>
            </a:r>
            <a:r>
              <a:rPr lang="de-DE" baseline="-25000" dirty="0" smtClean="0">
                <a:solidFill>
                  <a:schemeClr val="tx1"/>
                </a:solidFill>
                <a:latin typeface="Times New Roman" pitchFamily="18" charset="0"/>
                <a:ea typeface="黑体" pitchFamily="49" charset="-122"/>
              </a:rPr>
              <a:t>∈</a:t>
            </a:r>
            <a:r>
              <a:rPr lang="de-DE" i="1" baseline="-25000"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2 </a:t>
            </a:r>
            <a:r>
              <a:rPr lang="el-GR" i="1" dirty="0" smtClean="0">
                <a:solidFill>
                  <a:schemeClr val="tx1"/>
                </a:solidFill>
                <a:latin typeface="Times New Roman" pitchFamily="18" charset="0"/>
                <a:ea typeface="黑体" pitchFamily="49" charset="-122"/>
              </a:rPr>
              <a:t>π</a:t>
            </a:r>
            <a:r>
              <a:rPr lang="el-GR"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s</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为真的置换比例为：</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42</a:t>
            </a:fld>
            <a:endParaRPr lang="en-US" dirty="0"/>
          </a:p>
        </p:txBody>
      </p:sp>
      <p:pic>
        <p:nvPicPr>
          <p:cNvPr id="7" name="Picture 6" descr="1943.png"/>
          <p:cNvPicPr>
            <a:picLocks noChangeAspect="1"/>
          </p:cNvPicPr>
          <p:nvPr/>
        </p:nvPicPr>
        <p:blipFill>
          <a:blip r:embed="rId3" cstate="print"/>
          <a:stretch>
            <a:fillRect/>
          </a:stretch>
        </p:blipFill>
        <p:spPr>
          <a:xfrm>
            <a:off x="2357422" y="5929330"/>
            <a:ext cx="3451786" cy="64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50" y="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Jaccard</a:t>
            </a:r>
            <a:r>
              <a:rPr lang="zh-CN" altLang="en-US" sz="3600" dirty="0" smtClean="0">
                <a:solidFill>
                  <a:schemeClr val="tx1"/>
                </a:solidFill>
                <a:latin typeface="Times New Roman" pitchFamily="18" charset="0"/>
                <a:ea typeface="黑体" pitchFamily="49" charset="-122"/>
              </a:rPr>
              <a:t>距离估计</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071546"/>
            <a:ext cx="8286808" cy="542928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rgbClr val="0070C0"/>
                </a:solidFill>
                <a:latin typeface="Times New Roman" pitchFamily="18" charset="0"/>
                <a:ea typeface="黑体" pitchFamily="49" charset="-122"/>
              </a:rPr>
              <a:t>因此，成功的置换比例就等于</a:t>
            </a:r>
            <a:r>
              <a:rPr lang="en-US" altLang="zh-CN" dirty="0" err="1" smtClean="0">
                <a:solidFill>
                  <a:srgbClr val="0070C0"/>
                </a:solidFill>
                <a:latin typeface="Times New Roman" pitchFamily="18" charset="0"/>
                <a:ea typeface="黑体" pitchFamily="49" charset="-122"/>
              </a:rPr>
              <a:t>Jaccard</a:t>
            </a:r>
            <a:r>
              <a:rPr lang="zh-CN" altLang="en-US" dirty="0" smtClean="0">
                <a:solidFill>
                  <a:srgbClr val="0070C0"/>
                </a:solidFill>
                <a:latin typeface="Times New Roman" pitchFamily="18" charset="0"/>
                <a:ea typeface="黑体" pitchFamily="49" charset="-122"/>
              </a:rPr>
              <a:t>距离</a:t>
            </a:r>
            <a:endParaRPr lang="de-DE" dirty="0" smtClean="0">
              <a:solidFill>
                <a:srgbClr val="0070C0"/>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置换</a:t>
            </a:r>
            <a:r>
              <a:rPr lang="en-US" sz="2200" dirty="0" smtClean="0">
                <a:solidFill>
                  <a:schemeClr val="tx1"/>
                </a:solidFill>
                <a:latin typeface="Times New Roman" pitchFamily="18" charset="0"/>
                <a:ea typeface="黑体" pitchFamily="49" charset="-122"/>
              </a:rPr>
              <a:t> </a:t>
            </a:r>
            <a:r>
              <a:rPr lang="en-US" sz="2200" i="1" dirty="0" smtClean="0">
                <a:solidFill>
                  <a:schemeClr val="tx1"/>
                </a:solidFill>
                <a:latin typeface="Times New Roman" pitchFamily="18" charset="0"/>
                <a:ea typeface="黑体" pitchFamily="49" charset="-122"/>
              </a:rPr>
              <a:t>π </a:t>
            </a:r>
            <a:r>
              <a:rPr lang="zh-CN" altLang="en-US" sz="2200" dirty="0" smtClean="0">
                <a:solidFill>
                  <a:schemeClr val="tx1"/>
                </a:solidFill>
                <a:latin typeface="Times New Roman" pitchFamily="18" charset="0"/>
                <a:ea typeface="黑体" pitchFamily="49" charset="-122"/>
              </a:rPr>
              <a:t>成功当且仅当</a:t>
            </a:r>
            <a:r>
              <a:rPr lang="en-US" sz="2200" dirty="0" smtClean="0">
                <a:solidFill>
                  <a:schemeClr val="tx1"/>
                </a:solidFill>
                <a:latin typeface="Times New Roman" pitchFamily="18" charset="0"/>
                <a:ea typeface="黑体" pitchFamily="49" charset="-122"/>
              </a:rPr>
              <a:t> </a:t>
            </a:r>
            <a:r>
              <a:rPr lang="de-DE" sz="2200" dirty="0" smtClean="0">
                <a:solidFill>
                  <a:schemeClr val="tx1"/>
                </a:solidFill>
                <a:latin typeface="Times New Roman" pitchFamily="18" charset="0"/>
                <a:ea typeface="黑体" pitchFamily="49" charset="-122"/>
              </a:rPr>
              <a:t>min</a:t>
            </a:r>
            <a:r>
              <a:rPr lang="de-DE" sz="2200" i="1" baseline="-25000" dirty="0" smtClean="0">
                <a:solidFill>
                  <a:schemeClr val="tx1"/>
                </a:solidFill>
                <a:latin typeface="Times New Roman" pitchFamily="18" charset="0"/>
                <a:ea typeface="黑体" pitchFamily="49" charset="-122"/>
              </a:rPr>
              <a:t>s</a:t>
            </a:r>
            <a:r>
              <a:rPr lang="de-DE" sz="2200" baseline="-25000" dirty="0" smtClean="0">
                <a:solidFill>
                  <a:schemeClr val="tx1"/>
                </a:solidFill>
                <a:latin typeface="Times New Roman" pitchFamily="18" charset="0"/>
                <a:ea typeface="黑体" pitchFamily="49" charset="-122"/>
              </a:rPr>
              <a:t>∈</a:t>
            </a:r>
            <a:r>
              <a:rPr lang="de-DE" sz="2200" i="1" baseline="-25000" dirty="0" smtClean="0">
                <a:solidFill>
                  <a:schemeClr val="tx1"/>
                </a:solidFill>
                <a:latin typeface="Times New Roman" pitchFamily="18" charset="0"/>
                <a:ea typeface="黑体" pitchFamily="49" charset="-122"/>
              </a:rPr>
              <a:t>d</a:t>
            </a:r>
            <a:r>
              <a:rPr lang="de-DE" sz="2200" baseline="-25000" dirty="0" smtClean="0">
                <a:solidFill>
                  <a:schemeClr val="tx1"/>
                </a:solidFill>
                <a:latin typeface="Times New Roman" pitchFamily="18" charset="0"/>
                <a:ea typeface="黑体" pitchFamily="49" charset="-122"/>
              </a:rPr>
              <a:t>1 </a:t>
            </a:r>
            <a:r>
              <a:rPr lang="el-GR" sz="2200" i="1" dirty="0" smtClean="0">
                <a:solidFill>
                  <a:schemeClr val="tx1"/>
                </a:solidFill>
                <a:latin typeface="Times New Roman" pitchFamily="18" charset="0"/>
                <a:ea typeface="黑体" pitchFamily="49" charset="-122"/>
              </a:rPr>
              <a:t>π</a:t>
            </a:r>
            <a:r>
              <a:rPr lang="el-GR" sz="2200" dirty="0" smtClean="0">
                <a:solidFill>
                  <a:schemeClr val="tx1"/>
                </a:solidFill>
                <a:latin typeface="Times New Roman" pitchFamily="18" charset="0"/>
                <a:ea typeface="黑体" pitchFamily="49" charset="-122"/>
              </a:rPr>
              <a:t>(</a:t>
            </a:r>
            <a:r>
              <a:rPr lang="de-DE" sz="2200" i="1" dirty="0" smtClean="0">
                <a:solidFill>
                  <a:schemeClr val="tx1"/>
                </a:solidFill>
                <a:latin typeface="Times New Roman" pitchFamily="18" charset="0"/>
                <a:ea typeface="黑体" pitchFamily="49" charset="-122"/>
              </a:rPr>
              <a:t>s</a:t>
            </a:r>
            <a:r>
              <a:rPr lang="de-DE" sz="2200" dirty="0" smtClean="0">
                <a:solidFill>
                  <a:schemeClr val="tx1"/>
                </a:solidFill>
                <a:latin typeface="Times New Roman" pitchFamily="18" charset="0"/>
                <a:ea typeface="黑体" pitchFamily="49" charset="-122"/>
              </a:rPr>
              <a:t>) = min</a:t>
            </a:r>
            <a:r>
              <a:rPr lang="de-DE" sz="2200" i="1" baseline="-25000" dirty="0" smtClean="0">
                <a:solidFill>
                  <a:schemeClr val="tx1"/>
                </a:solidFill>
                <a:latin typeface="Times New Roman" pitchFamily="18" charset="0"/>
                <a:ea typeface="黑体" pitchFamily="49" charset="-122"/>
              </a:rPr>
              <a:t>s</a:t>
            </a:r>
            <a:r>
              <a:rPr lang="de-DE" sz="2200" baseline="-25000" dirty="0" smtClean="0">
                <a:solidFill>
                  <a:schemeClr val="tx1"/>
                </a:solidFill>
                <a:latin typeface="Times New Roman" pitchFamily="18" charset="0"/>
                <a:ea typeface="黑体" pitchFamily="49" charset="-122"/>
              </a:rPr>
              <a:t>∈</a:t>
            </a:r>
            <a:r>
              <a:rPr lang="de-DE" sz="2200" i="1" baseline="-25000" dirty="0" smtClean="0">
                <a:solidFill>
                  <a:schemeClr val="tx1"/>
                </a:solidFill>
                <a:latin typeface="Times New Roman" pitchFamily="18" charset="0"/>
                <a:ea typeface="黑体" pitchFamily="49" charset="-122"/>
              </a:rPr>
              <a:t>d</a:t>
            </a:r>
            <a:r>
              <a:rPr lang="de-DE" sz="2200" baseline="-25000" dirty="0" smtClean="0">
                <a:solidFill>
                  <a:schemeClr val="tx1"/>
                </a:solidFill>
                <a:latin typeface="Times New Roman" pitchFamily="18" charset="0"/>
                <a:ea typeface="黑体" pitchFamily="49" charset="-122"/>
              </a:rPr>
              <a:t>2 </a:t>
            </a:r>
            <a:r>
              <a:rPr lang="el-GR" sz="2200" i="1" dirty="0" smtClean="0">
                <a:solidFill>
                  <a:schemeClr val="tx1"/>
                </a:solidFill>
                <a:latin typeface="Times New Roman" pitchFamily="18" charset="0"/>
                <a:ea typeface="黑体" pitchFamily="49" charset="-122"/>
              </a:rPr>
              <a:t>π</a:t>
            </a:r>
            <a:r>
              <a:rPr lang="el-GR" sz="2200" dirty="0" smtClean="0">
                <a:solidFill>
                  <a:schemeClr val="tx1"/>
                </a:solidFill>
                <a:latin typeface="Times New Roman" pitchFamily="18" charset="0"/>
                <a:ea typeface="黑体" pitchFamily="49" charset="-122"/>
              </a:rPr>
              <a:t>(</a:t>
            </a:r>
            <a:r>
              <a:rPr lang="de-DE" sz="2200" i="1" dirty="0" smtClean="0">
                <a:solidFill>
                  <a:schemeClr val="tx1"/>
                </a:solidFill>
                <a:latin typeface="Times New Roman" pitchFamily="18" charset="0"/>
                <a:ea typeface="黑体" pitchFamily="49" charset="-122"/>
              </a:rPr>
              <a:t>s</a:t>
            </a:r>
            <a:r>
              <a:rPr lang="de-DE" sz="2200" dirty="0" smtClean="0">
                <a:solidFill>
                  <a:schemeClr val="tx1"/>
                </a:solidFill>
                <a:latin typeface="Times New Roman" pitchFamily="18" charset="0"/>
                <a:ea typeface="黑体" pitchFamily="49" charset="-122"/>
              </a:rPr>
              <a:t>) </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随机选取一个置换，当置换成功是输出</a:t>
            </a:r>
            <a:r>
              <a:rPr lang="en-US" altLang="zh-CN" dirty="0" smtClean="0">
                <a:solidFill>
                  <a:schemeClr val="tx1"/>
                </a:solidFill>
                <a:latin typeface="Times New Roman" pitchFamily="18" charset="0"/>
                <a:ea typeface="黑体" pitchFamily="49" charset="-122"/>
              </a:rPr>
              <a:t>1</a:t>
            </a:r>
            <a:r>
              <a:rPr lang="zh-CN" altLang="en-US" dirty="0" smtClean="0">
                <a:solidFill>
                  <a:schemeClr val="tx1"/>
                </a:solidFill>
                <a:latin typeface="Times New Roman" pitchFamily="18" charset="0"/>
                <a:ea typeface="黑体" pitchFamily="49" charset="-122"/>
              </a:rPr>
              <a:t>，否则输出</a:t>
            </a:r>
            <a:r>
              <a:rPr lang="en-US" altLang="zh-CN" dirty="0" smtClean="0">
                <a:solidFill>
                  <a:schemeClr val="tx1"/>
                </a:solidFill>
                <a:latin typeface="Times New Roman" pitchFamily="18" charset="0"/>
                <a:ea typeface="黑体" pitchFamily="49" charset="-122"/>
              </a:rPr>
              <a:t>0</a:t>
            </a:r>
            <a:r>
              <a:rPr lang="zh-CN" altLang="en-US" dirty="0" smtClean="0">
                <a:solidFill>
                  <a:schemeClr val="tx1"/>
                </a:solidFill>
                <a:latin typeface="Times New Roman" pitchFamily="18" charset="0"/>
                <a:ea typeface="黑体" pitchFamily="49" charset="-122"/>
              </a:rPr>
              <a:t>，该过程是一个贝努利试验过程</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成功概率的估计：在</a:t>
            </a:r>
            <a:r>
              <a:rPr lang="en-US" dirty="0" smtClean="0">
                <a:solidFill>
                  <a:schemeClr val="tx1"/>
                </a:solidFill>
                <a:latin typeface="Times New Roman" pitchFamily="18" charset="0"/>
                <a:ea typeface="黑体" pitchFamily="49" charset="-122"/>
              </a:rPr>
              <a:t> </a:t>
            </a:r>
            <a:r>
              <a:rPr lang="pt-BR" i="1" dirty="0" smtClean="0">
                <a:solidFill>
                  <a:schemeClr val="tx1"/>
                </a:solidFill>
                <a:latin typeface="Times New Roman" pitchFamily="18" charset="0"/>
                <a:ea typeface="黑体" pitchFamily="49" charset="-122"/>
              </a:rPr>
              <a:t>n</a:t>
            </a:r>
            <a:r>
              <a:rPr lang="pt-BR"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次贝努利试验中成功比率</a:t>
            </a:r>
            <a:r>
              <a:rPr lang="pt-BR" dirty="0" smtClean="0">
                <a:solidFill>
                  <a:schemeClr val="tx1"/>
                </a:solidFill>
                <a:latin typeface="Times New Roman" pitchFamily="18" charset="0"/>
                <a:ea typeface="黑体" pitchFamily="49" charset="-122"/>
              </a:rPr>
              <a:t> (</a:t>
            </a:r>
            <a:r>
              <a:rPr lang="pt-BR" i="1" dirty="0" smtClean="0">
                <a:solidFill>
                  <a:schemeClr val="tx1"/>
                </a:solidFill>
                <a:latin typeface="Times New Roman" pitchFamily="18" charset="0"/>
                <a:ea typeface="黑体" pitchFamily="49" charset="-122"/>
              </a:rPr>
              <a:t>n</a:t>
            </a:r>
            <a:r>
              <a:rPr lang="pt-BR" dirty="0" smtClean="0">
                <a:solidFill>
                  <a:schemeClr val="tx1"/>
                </a:solidFill>
                <a:latin typeface="Times New Roman" pitchFamily="18" charset="0"/>
                <a:ea typeface="黑体" pitchFamily="49" charset="-122"/>
              </a:rPr>
              <a:t> = 200)</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我们使用的梗概基于置换的随机选择</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因此，为了计算</a:t>
            </a:r>
            <a:r>
              <a:rPr lang="en-US" dirty="0" err="1" smtClean="0">
                <a:solidFill>
                  <a:schemeClr val="tx1"/>
                </a:solidFill>
                <a:latin typeface="Times New Roman" pitchFamily="18" charset="0"/>
                <a:ea typeface="黑体" pitchFamily="49" charset="-122"/>
              </a:rPr>
              <a:t>Jaccard</a:t>
            </a:r>
            <a:r>
              <a:rPr lang="zh-CN" altLang="en-US" dirty="0" smtClean="0">
                <a:solidFill>
                  <a:schemeClr val="tx1"/>
                </a:solidFill>
                <a:latin typeface="Times New Roman" pitchFamily="18" charset="0"/>
                <a:ea typeface="黑体" pitchFamily="49" charset="-122"/>
              </a:rPr>
              <a:t>距离，统计</a:t>
            </a:r>
            <a:r>
              <a:rPr lang="en-US" altLang="zh-CN" dirty="0" smtClean="0">
                <a:solidFill>
                  <a:schemeClr val="tx1"/>
                </a:solidFill>
                <a:latin typeface="Times New Roman" pitchFamily="18" charset="0"/>
                <a:ea typeface="黑体" pitchFamily="49" charset="-122"/>
              </a:rPr>
              <a:t>&lt; </a:t>
            </a:r>
            <a:r>
              <a:rPr lang="en-US" altLang="zh-CN" i="1" dirty="0" smtClean="0">
                <a:solidFill>
                  <a:schemeClr val="tx1"/>
                </a:solidFill>
                <a:latin typeface="Times New Roman" pitchFamily="18" charset="0"/>
                <a:ea typeface="黑体" pitchFamily="49" charset="-122"/>
              </a:rPr>
              <a:t>d</a:t>
            </a:r>
            <a:r>
              <a:rPr lang="en-US" altLang="zh-CN" baseline="-25000" dirty="0" smtClean="0">
                <a:solidFill>
                  <a:schemeClr val="tx1"/>
                </a:solidFill>
                <a:latin typeface="Times New Roman" pitchFamily="18" charset="0"/>
                <a:ea typeface="黑体" pitchFamily="49" charset="-122"/>
              </a:rPr>
              <a:t>1</a:t>
            </a:r>
            <a:r>
              <a:rPr lang="en-US" altLang="zh-CN" dirty="0" smtClean="0">
                <a:solidFill>
                  <a:schemeClr val="tx1"/>
                </a:solidFill>
                <a:latin typeface="Times New Roman" pitchFamily="18" charset="0"/>
                <a:ea typeface="黑体" pitchFamily="49" charset="-122"/>
              </a:rPr>
              <a:t>, </a:t>
            </a:r>
            <a:r>
              <a:rPr lang="en-US" altLang="zh-CN" i="1" dirty="0" smtClean="0">
                <a:solidFill>
                  <a:schemeClr val="tx1"/>
                </a:solidFill>
                <a:latin typeface="Times New Roman" pitchFamily="18" charset="0"/>
                <a:ea typeface="黑体" pitchFamily="49" charset="-122"/>
              </a:rPr>
              <a:t>d</a:t>
            </a:r>
            <a:r>
              <a:rPr lang="en-US" altLang="zh-CN" baseline="-25000" dirty="0" smtClean="0">
                <a:solidFill>
                  <a:schemeClr val="tx1"/>
                </a:solidFill>
                <a:latin typeface="Times New Roman" pitchFamily="18" charset="0"/>
                <a:ea typeface="黑体" pitchFamily="49" charset="-122"/>
              </a:rPr>
              <a:t>2</a:t>
            </a:r>
            <a:r>
              <a:rPr lang="en-US" altLang="zh-CN" dirty="0" smtClean="0">
                <a:solidFill>
                  <a:schemeClr val="tx1"/>
                </a:solidFill>
                <a:latin typeface="Times New Roman" pitchFamily="18" charset="0"/>
                <a:ea typeface="黑体" pitchFamily="49" charset="-122"/>
              </a:rPr>
              <a:t> &gt; </a:t>
            </a:r>
            <a:r>
              <a:rPr lang="zh-CN" altLang="en-US" dirty="0" smtClean="0">
                <a:solidFill>
                  <a:schemeClr val="tx1"/>
                </a:solidFill>
                <a:latin typeface="Times New Roman" pitchFamily="18" charset="0"/>
                <a:ea typeface="黑体" pitchFamily="49" charset="-122"/>
              </a:rPr>
              <a:t>上的成功置换个数</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，然后除以</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 200.</a:t>
            </a:r>
          </a:p>
          <a:p>
            <a:pPr lvl="1">
              <a:spcBef>
                <a:spcPts val="700"/>
              </a:spcBef>
              <a:buClr>
                <a:srgbClr val="336699"/>
              </a:buClr>
              <a:buFont typeface="Wingdings" pitchFamily="2" charset="2"/>
              <a:buChar char="§"/>
            </a:pPr>
            <a:r>
              <a:rPr lang="pt-BR" i="1" dirty="0" smtClean="0">
                <a:solidFill>
                  <a:schemeClr val="tx1"/>
                </a:solidFill>
                <a:latin typeface="Times New Roman" pitchFamily="18" charset="0"/>
                <a:ea typeface="黑体" pitchFamily="49" charset="-122"/>
              </a:rPr>
              <a:t>k</a:t>
            </a:r>
            <a:r>
              <a:rPr lang="pt-BR" dirty="0" smtClean="0">
                <a:solidFill>
                  <a:schemeClr val="tx1"/>
                </a:solidFill>
                <a:latin typeface="Times New Roman" pitchFamily="18" charset="0"/>
                <a:ea typeface="黑体" pitchFamily="49" charset="-122"/>
              </a:rPr>
              <a:t>/</a:t>
            </a:r>
            <a:r>
              <a:rPr lang="pt-BR" i="1" dirty="0" smtClean="0">
                <a:solidFill>
                  <a:schemeClr val="tx1"/>
                </a:solidFill>
                <a:latin typeface="Times New Roman" pitchFamily="18" charset="0"/>
                <a:ea typeface="黑体" pitchFamily="49" charset="-122"/>
              </a:rPr>
              <a:t>n</a:t>
            </a:r>
            <a:r>
              <a:rPr lang="pt-BR" dirty="0" smtClean="0">
                <a:solidFill>
                  <a:schemeClr val="tx1"/>
                </a:solidFill>
                <a:latin typeface="Times New Roman" pitchFamily="18" charset="0"/>
                <a:ea typeface="黑体" pitchFamily="49" charset="-122"/>
              </a:rPr>
              <a:t> = </a:t>
            </a:r>
            <a:r>
              <a:rPr lang="pt-BR" i="1" dirty="0" smtClean="0">
                <a:solidFill>
                  <a:schemeClr val="tx1"/>
                </a:solidFill>
                <a:latin typeface="Times New Roman" pitchFamily="18" charset="0"/>
                <a:ea typeface="黑体" pitchFamily="49" charset="-122"/>
              </a:rPr>
              <a:t>k</a:t>
            </a:r>
            <a:r>
              <a:rPr lang="pt-BR" dirty="0" smtClean="0">
                <a:solidFill>
                  <a:schemeClr val="tx1"/>
                </a:solidFill>
                <a:latin typeface="Times New Roman" pitchFamily="18" charset="0"/>
                <a:ea typeface="黑体" pitchFamily="49" charset="-122"/>
              </a:rPr>
              <a:t>/200 </a:t>
            </a:r>
            <a:r>
              <a:rPr lang="zh-CN" altLang="en-US" dirty="0" smtClean="0">
                <a:solidFill>
                  <a:schemeClr val="tx1"/>
                </a:solidFill>
                <a:latin typeface="Times New Roman" pitchFamily="18" charset="0"/>
                <a:ea typeface="黑体" pitchFamily="49" charset="-122"/>
              </a:rPr>
              <a:t>就是</a:t>
            </a:r>
            <a:r>
              <a:rPr lang="pt-BR" dirty="0" smtClean="0">
                <a:solidFill>
                  <a:schemeClr val="tx1"/>
                </a:solidFill>
                <a:latin typeface="Times New Roman" pitchFamily="18" charset="0"/>
                <a:ea typeface="黑体" pitchFamily="49" charset="-122"/>
              </a:rPr>
              <a:t> </a:t>
            </a:r>
            <a:r>
              <a:rPr lang="pt-BR" i="1" dirty="0" smtClean="0">
                <a:solidFill>
                  <a:schemeClr val="tx1"/>
                </a:solidFill>
                <a:latin typeface="Times New Roman" pitchFamily="18" charset="0"/>
                <a:ea typeface="黑体" pitchFamily="49" charset="-122"/>
              </a:rPr>
              <a:t>J</a:t>
            </a:r>
            <a:r>
              <a:rPr lang="pt-BR" dirty="0" smtClean="0">
                <a:solidFill>
                  <a:schemeClr val="tx1"/>
                </a:solidFill>
                <a:latin typeface="Times New Roman" pitchFamily="18" charset="0"/>
                <a:ea typeface="黑体" pitchFamily="49" charset="-122"/>
              </a:rPr>
              <a:t>(</a:t>
            </a:r>
            <a:r>
              <a:rPr lang="pt-BR" i="1" dirty="0" smtClean="0">
                <a:solidFill>
                  <a:schemeClr val="tx1"/>
                </a:solidFill>
                <a:latin typeface="Times New Roman" pitchFamily="18" charset="0"/>
                <a:ea typeface="黑体" pitchFamily="49" charset="-122"/>
              </a:rPr>
              <a:t>d</a:t>
            </a:r>
            <a:r>
              <a:rPr lang="pt-BR" baseline="-25000" dirty="0" smtClean="0">
                <a:solidFill>
                  <a:schemeClr val="tx1"/>
                </a:solidFill>
                <a:latin typeface="Times New Roman" pitchFamily="18" charset="0"/>
                <a:ea typeface="黑体" pitchFamily="49" charset="-122"/>
              </a:rPr>
              <a:t>1</a:t>
            </a:r>
            <a:r>
              <a:rPr lang="pt-BR" dirty="0" smtClean="0">
                <a:solidFill>
                  <a:schemeClr val="tx1"/>
                </a:solidFill>
                <a:latin typeface="Times New Roman" pitchFamily="18" charset="0"/>
                <a:ea typeface="黑体" pitchFamily="49" charset="-122"/>
              </a:rPr>
              <a:t>, </a:t>
            </a:r>
            <a:r>
              <a:rPr lang="pt-BR" i="1" dirty="0" smtClean="0">
                <a:solidFill>
                  <a:schemeClr val="tx1"/>
                </a:solidFill>
                <a:latin typeface="Times New Roman" pitchFamily="18" charset="0"/>
                <a:ea typeface="黑体" pitchFamily="49" charset="-122"/>
              </a:rPr>
              <a:t>d</a:t>
            </a:r>
            <a:r>
              <a:rPr lang="pt-BR" baseline="-25000" dirty="0" smtClean="0">
                <a:solidFill>
                  <a:schemeClr val="tx1"/>
                </a:solidFill>
                <a:latin typeface="Times New Roman" pitchFamily="18" charset="0"/>
                <a:ea typeface="黑体" pitchFamily="49" charset="-122"/>
              </a:rPr>
              <a:t>2</a:t>
            </a:r>
            <a:r>
              <a:rPr lang="pt-BR"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的估计值</a:t>
            </a:r>
            <a:endParaRPr lang="pt-BR"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50" y="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实现</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928802"/>
            <a:ext cx="8286808" cy="3357586"/>
          </a:xfrm>
          <a:prstGeom prst="rect">
            <a:avLst/>
          </a:prstGeom>
          <a:noFill/>
          <a:ln w="9525">
            <a:noFill/>
            <a:round/>
            <a:headEnd/>
            <a:tailEnd/>
          </a:ln>
        </p:spPr>
        <p:txBody>
          <a:bodyPr/>
          <a:lstStyle/>
          <a:p>
            <a:pPr lvl="2">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使用哈希函数来实现高效的置换</a:t>
            </a:r>
            <a:r>
              <a:rPr lang="en-US" dirty="0" smtClean="0">
                <a:solidFill>
                  <a:schemeClr val="tx1"/>
                </a:solidFill>
                <a:latin typeface="Times New Roman" pitchFamily="18" charset="0"/>
                <a:ea typeface="黑体" pitchFamily="49" charset="-122"/>
              </a:rPr>
              <a:t>:</a:t>
            </a:r>
          </a:p>
          <a:p>
            <a:pPr lvl="1">
              <a:spcBef>
                <a:spcPts val="700"/>
              </a:spcBef>
              <a:buClr>
                <a:srgbClr val="336699"/>
              </a:buClr>
            </a:pPr>
            <a:r>
              <a:rPr lang="de-DE" i="1" dirty="0" smtClean="0">
                <a:solidFill>
                  <a:schemeClr val="tx1"/>
                </a:solidFill>
                <a:latin typeface="Times New Roman" pitchFamily="18" charset="0"/>
                <a:ea typeface="黑体" pitchFamily="49" charset="-122"/>
              </a:rPr>
              <a:t>	h</a:t>
            </a:r>
            <a:r>
              <a:rPr lang="de-DE" i="1" baseline="-25000" dirty="0" smtClean="0">
                <a:solidFill>
                  <a:schemeClr val="tx1"/>
                </a:solidFill>
                <a:latin typeface="Times New Roman" pitchFamily="18" charset="0"/>
                <a:ea typeface="黑体" pitchFamily="49" charset="-122"/>
              </a:rPr>
              <a:t>i</a:t>
            </a:r>
            <a:r>
              <a:rPr lang="de-DE" dirty="0" smtClean="0">
                <a:solidFill>
                  <a:schemeClr val="tx1"/>
                </a:solidFill>
                <a:latin typeface="Times New Roman" pitchFamily="18" charset="0"/>
                <a:ea typeface="黑体" pitchFamily="49" charset="-122"/>
              </a:rPr>
              <a:t> : {1..2</a:t>
            </a:r>
            <a:r>
              <a:rPr lang="de-DE" i="1" baseline="30000" dirty="0" smtClean="0">
                <a:solidFill>
                  <a:schemeClr val="tx1"/>
                </a:solidFill>
                <a:latin typeface="Times New Roman" pitchFamily="18" charset="0"/>
                <a:ea typeface="黑体" pitchFamily="49" charset="-122"/>
              </a:rPr>
              <a:t>m</a:t>
            </a:r>
            <a:r>
              <a:rPr lang="de-DE" dirty="0" smtClean="0">
                <a:solidFill>
                  <a:schemeClr val="tx1"/>
                </a:solidFill>
                <a:latin typeface="Times New Roman" pitchFamily="18" charset="0"/>
                <a:ea typeface="黑体" pitchFamily="49" charset="-122"/>
              </a:rPr>
              <a:t>} → {1..2</a:t>
            </a:r>
            <a:r>
              <a:rPr lang="de-DE" i="1" baseline="30000" dirty="0" smtClean="0">
                <a:solidFill>
                  <a:schemeClr val="tx1"/>
                </a:solidFill>
                <a:latin typeface="Times New Roman" pitchFamily="18" charset="0"/>
                <a:ea typeface="黑体" pitchFamily="49" charset="-122"/>
              </a:rPr>
              <a:t>m</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以任意顺序扫描两个集合并集中的所有</a:t>
            </a:r>
            <a:r>
              <a:rPr lang="en-US" dirty="0" smtClean="0">
                <a:solidFill>
                  <a:schemeClr val="tx1"/>
                </a:solidFill>
                <a:latin typeface="Times New Roman" pitchFamily="18" charset="0"/>
                <a:ea typeface="黑体" pitchFamily="49" charset="-122"/>
              </a:rPr>
              <a:t>shingle </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k</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对每个哈希函数</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h</a:t>
            </a:r>
            <a:r>
              <a:rPr lang="en-US" i="1" baseline="-25000" dirty="0"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及文档</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 .: </a:t>
            </a:r>
            <a:r>
              <a:rPr lang="zh-CN" altLang="en-US" dirty="0" smtClean="0">
                <a:solidFill>
                  <a:schemeClr val="tx1"/>
                </a:solidFill>
                <a:latin typeface="Times New Roman" pitchFamily="18" charset="0"/>
                <a:ea typeface="黑体" pitchFamily="49" charset="-122"/>
              </a:rPr>
              <a:t>在某个固定存储位置中保留当前的最小值</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a:t>
            </a:r>
            <a:r>
              <a:rPr lang="de-DE" i="1" dirty="0" smtClean="0">
                <a:solidFill>
                  <a:schemeClr val="tx1"/>
                </a:solidFill>
                <a:latin typeface="Times New Roman" pitchFamily="18" charset="0"/>
                <a:ea typeface="黑体" pitchFamily="49" charset="-122"/>
              </a:rPr>
              <a:t>h</a:t>
            </a:r>
            <a:r>
              <a:rPr lang="de-DE" i="1" baseline="-25000" dirty="0"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s</a:t>
            </a:r>
            <a:r>
              <a:rPr lang="en-US" i="1" baseline="-25000" dirty="0" err="1" smtClean="0">
                <a:solidFill>
                  <a:schemeClr val="tx1"/>
                </a:solidFill>
                <a:latin typeface="Times New Roman" pitchFamily="18" charset="0"/>
                <a:ea typeface="黑体" pitchFamily="49" charset="-122"/>
              </a:rPr>
              <a:t>k</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小于当前的最小值，那么对固定存储位置上的值进行更新</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例子</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357818" y="5643578"/>
            <a:ext cx="1928826" cy="714380"/>
          </a:xfrm>
          <a:prstGeom prst="rect">
            <a:avLst/>
          </a:prstGeom>
          <a:noFill/>
          <a:ln w="9525">
            <a:noFill/>
            <a:round/>
            <a:headEnd/>
            <a:tailEnd/>
          </a:ln>
        </p:spPr>
        <p:txBody>
          <a:bodyPr/>
          <a:lstStyle/>
          <a:p>
            <a:pPr lvl="1">
              <a:spcBef>
                <a:spcPts val="700"/>
              </a:spcBef>
            </a:pPr>
            <a:endParaRPr lang="de-DE"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最终的梗概</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45</a:t>
            </a:fld>
            <a:endParaRPr lang="en-US" dirty="0"/>
          </a:p>
        </p:txBody>
      </p:sp>
      <p:pic>
        <p:nvPicPr>
          <p:cNvPr id="7" name="Picture 6" descr="1946.png"/>
          <p:cNvPicPr>
            <a:picLocks noChangeAspect="1"/>
          </p:cNvPicPr>
          <p:nvPr/>
        </p:nvPicPr>
        <p:blipFill>
          <a:blip r:embed="rId3" cstate="print"/>
          <a:stretch>
            <a:fillRect/>
          </a:stretch>
        </p:blipFill>
        <p:spPr>
          <a:xfrm>
            <a:off x="571471" y="1500174"/>
            <a:ext cx="3231831" cy="4929222"/>
          </a:xfrm>
          <a:prstGeom prst="rect">
            <a:avLst/>
          </a:prstGeom>
        </p:spPr>
      </p:pic>
      <p:pic>
        <p:nvPicPr>
          <p:cNvPr id="8" name="Picture 7" descr="19462.png"/>
          <p:cNvPicPr>
            <a:picLocks noChangeAspect="1"/>
          </p:cNvPicPr>
          <p:nvPr/>
        </p:nvPicPr>
        <p:blipFill>
          <a:blip r:embed="rId4" cstate="print"/>
          <a:stretch>
            <a:fillRect/>
          </a:stretch>
        </p:blipFill>
        <p:spPr>
          <a:xfrm>
            <a:off x="4786313" y="1571612"/>
            <a:ext cx="3223785" cy="421484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50" y="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课堂练习</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286116" y="2857496"/>
            <a:ext cx="2928958" cy="2428892"/>
          </a:xfrm>
          <a:prstGeom prst="rect">
            <a:avLst/>
          </a:prstGeom>
          <a:noFill/>
          <a:ln w="9525">
            <a:noFill/>
            <a:round/>
            <a:headEnd/>
            <a:tailEnd/>
          </a:ln>
        </p:spPr>
        <p:txBody>
          <a:bodyPr/>
          <a:lstStyle/>
          <a:p>
            <a:r>
              <a:rPr lang="de-DE" dirty="0" smtClean="0">
                <a:solidFill>
                  <a:schemeClr val="tx1"/>
                </a:solidFill>
                <a:latin typeface="Times New Roman" pitchFamily="18" charset="0"/>
                <a:ea typeface="黑体" pitchFamily="49" charset="-122"/>
              </a:rPr>
              <a:t> </a:t>
            </a:r>
          </a:p>
          <a:p>
            <a:r>
              <a:rPr lang="de-DE" i="1" dirty="0" smtClean="0">
                <a:solidFill>
                  <a:schemeClr val="tx1"/>
                </a:solidFill>
                <a:latin typeface="Times New Roman" pitchFamily="18" charset="0"/>
                <a:ea typeface="黑体" pitchFamily="49" charset="-122"/>
              </a:rPr>
              <a:t>h</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x</a:t>
            </a:r>
            <a:r>
              <a:rPr lang="de-DE" dirty="0" smtClean="0">
                <a:solidFill>
                  <a:schemeClr val="tx1"/>
                </a:solidFill>
                <a:latin typeface="Times New Roman" pitchFamily="18" charset="0"/>
                <a:ea typeface="黑体" pitchFamily="49" charset="-122"/>
              </a:rPr>
              <a:t>) = 5</a:t>
            </a:r>
            <a:r>
              <a:rPr lang="de-DE" i="1" dirty="0" smtClean="0">
                <a:solidFill>
                  <a:schemeClr val="tx1"/>
                </a:solidFill>
                <a:latin typeface="Times New Roman" pitchFamily="18" charset="0"/>
                <a:ea typeface="黑体" pitchFamily="49" charset="-122"/>
              </a:rPr>
              <a:t>x</a:t>
            </a:r>
            <a:r>
              <a:rPr lang="de-DE" dirty="0" smtClean="0">
                <a:solidFill>
                  <a:schemeClr val="tx1"/>
                </a:solidFill>
                <a:latin typeface="Times New Roman" pitchFamily="18" charset="0"/>
                <a:ea typeface="黑体" pitchFamily="49" charset="-122"/>
              </a:rPr>
              <a:t> + 5 </a:t>
            </a:r>
            <a:r>
              <a:rPr lang="de-DE" dirty="0" err="1" smtClean="0">
                <a:solidFill>
                  <a:schemeClr val="tx1"/>
                </a:solidFill>
                <a:latin typeface="Times New Roman" pitchFamily="18" charset="0"/>
                <a:ea typeface="黑体" pitchFamily="49" charset="-122"/>
              </a:rPr>
              <a:t>mod</a:t>
            </a:r>
            <a:r>
              <a:rPr lang="de-DE" dirty="0" smtClean="0">
                <a:solidFill>
                  <a:schemeClr val="tx1"/>
                </a:solidFill>
                <a:latin typeface="Times New Roman" pitchFamily="18" charset="0"/>
                <a:ea typeface="黑体" pitchFamily="49" charset="-122"/>
              </a:rPr>
              <a:t> 4</a:t>
            </a:r>
          </a:p>
          <a:p>
            <a:r>
              <a:rPr lang="da-DK" i="1" dirty="0" smtClean="0">
                <a:solidFill>
                  <a:schemeClr val="tx1"/>
                </a:solidFill>
                <a:latin typeface="Times New Roman" pitchFamily="18" charset="0"/>
                <a:ea typeface="黑体" pitchFamily="49" charset="-122"/>
              </a:rPr>
              <a:t>g</a:t>
            </a:r>
            <a:r>
              <a:rPr lang="da-DK" dirty="0" smtClean="0">
                <a:solidFill>
                  <a:schemeClr val="tx1"/>
                </a:solidFill>
                <a:latin typeface="Times New Roman" pitchFamily="18" charset="0"/>
                <a:ea typeface="黑体" pitchFamily="49" charset="-122"/>
              </a:rPr>
              <a:t>(</a:t>
            </a:r>
            <a:r>
              <a:rPr lang="da-DK" i="1" dirty="0" smtClean="0">
                <a:solidFill>
                  <a:schemeClr val="tx1"/>
                </a:solidFill>
                <a:latin typeface="Times New Roman" pitchFamily="18" charset="0"/>
                <a:ea typeface="黑体" pitchFamily="49" charset="-122"/>
              </a:rPr>
              <a:t>x</a:t>
            </a:r>
            <a:r>
              <a:rPr lang="da-DK" dirty="0" smtClean="0">
                <a:solidFill>
                  <a:schemeClr val="tx1"/>
                </a:solidFill>
                <a:latin typeface="Times New Roman" pitchFamily="18" charset="0"/>
                <a:ea typeface="黑体" pitchFamily="49" charset="-122"/>
              </a:rPr>
              <a:t>) = (3</a:t>
            </a:r>
            <a:r>
              <a:rPr lang="da-DK" i="1" dirty="0" smtClean="0">
                <a:solidFill>
                  <a:schemeClr val="tx1"/>
                </a:solidFill>
                <a:latin typeface="Times New Roman" pitchFamily="18" charset="0"/>
                <a:ea typeface="黑体" pitchFamily="49" charset="-122"/>
              </a:rPr>
              <a:t>x</a:t>
            </a:r>
            <a:r>
              <a:rPr lang="da-DK" dirty="0" smtClean="0">
                <a:solidFill>
                  <a:schemeClr val="tx1"/>
                </a:solidFill>
                <a:latin typeface="Times New Roman" pitchFamily="18" charset="0"/>
                <a:ea typeface="黑体" pitchFamily="49" charset="-122"/>
              </a:rPr>
              <a:t> + 1) mod 4</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46</a:t>
            </a:fld>
            <a:endParaRPr lang="en-US" dirty="0"/>
          </a:p>
        </p:txBody>
      </p:sp>
      <p:pic>
        <p:nvPicPr>
          <p:cNvPr id="7" name="Picture 6" descr="1947.png"/>
          <p:cNvPicPr>
            <a:picLocks noChangeAspect="1"/>
          </p:cNvPicPr>
          <p:nvPr/>
        </p:nvPicPr>
        <p:blipFill>
          <a:blip r:embed="rId3" cstate="print"/>
          <a:stretch>
            <a:fillRect/>
          </a:stretch>
        </p:blipFill>
        <p:spPr>
          <a:xfrm>
            <a:off x="642910" y="2143116"/>
            <a:ext cx="2070665" cy="1785950"/>
          </a:xfrm>
          <a:prstGeom prst="rect">
            <a:avLst/>
          </a:prstGeom>
        </p:spPr>
      </p:pic>
      <p:pic>
        <p:nvPicPr>
          <p:cNvPr id="8" name="Picture 7" descr="19472.png"/>
          <p:cNvPicPr>
            <a:picLocks noChangeAspect="1"/>
          </p:cNvPicPr>
          <p:nvPr/>
        </p:nvPicPr>
        <p:blipFill>
          <a:blip r:embed="rId4" cstate="print"/>
          <a:stretch>
            <a:fillRect/>
          </a:stretch>
        </p:blipFill>
        <p:spPr>
          <a:xfrm>
            <a:off x="428596" y="4143380"/>
            <a:ext cx="2428891" cy="571504"/>
          </a:xfrm>
          <a:prstGeom prst="rect">
            <a:avLst/>
          </a:prstGeom>
        </p:spPr>
      </p:pic>
      <p:pic>
        <p:nvPicPr>
          <p:cNvPr id="9" name="Picture 8" descr="19473.png"/>
          <p:cNvPicPr>
            <a:picLocks noChangeAspect="1"/>
          </p:cNvPicPr>
          <p:nvPr/>
        </p:nvPicPr>
        <p:blipFill>
          <a:blip r:embed="rId5" cstate="print"/>
          <a:stretch>
            <a:fillRect/>
          </a:stretch>
        </p:blipFill>
        <p:spPr>
          <a:xfrm>
            <a:off x="6072198" y="3214686"/>
            <a:ext cx="2480211" cy="50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解答</a:t>
            </a:r>
            <a:r>
              <a:rPr lang="de-DE" sz="3600" dirty="0" smtClean="0">
                <a:solidFill>
                  <a:schemeClr val="tx1"/>
                </a:solidFill>
                <a:latin typeface="Times New Roman" pitchFamily="18" charset="0"/>
                <a:ea typeface="黑体" pitchFamily="49" charset="-122"/>
              </a:rPr>
              <a:t> (1)</a:t>
            </a:r>
          </a:p>
        </p:txBody>
      </p:sp>
      <p:sp>
        <p:nvSpPr>
          <p:cNvPr id="84996" name="Text Box 3"/>
          <p:cNvSpPr txBox="1">
            <a:spLocks noChangeArrowheads="1"/>
          </p:cNvSpPr>
          <p:nvPr/>
        </p:nvSpPr>
        <p:spPr bwMode="auto">
          <a:xfrm>
            <a:off x="5357818" y="5643578"/>
            <a:ext cx="1928826" cy="714380"/>
          </a:xfrm>
          <a:prstGeom prst="rect">
            <a:avLst/>
          </a:prstGeom>
          <a:noFill/>
          <a:ln w="9525">
            <a:noFill/>
            <a:round/>
            <a:headEnd/>
            <a:tailEnd/>
          </a:ln>
        </p:spPr>
        <p:txBody>
          <a:bodyPr/>
          <a:lstStyle/>
          <a:p>
            <a:pPr lvl="1">
              <a:spcBef>
                <a:spcPts val="700"/>
              </a:spcBef>
            </a:pPr>
            <a:endParaRPr lang="de-DE"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final </a:t>
            </a:r>
            <a:r>
              <a:rPr lang="de-DE" dirty="0" err="1" smtClean="0">
                <a:solidFill>
                  <a:schemeClr val="tx1"/>
                </a:solidFill>
                <a:latin typeface="Times New Roman" pitchFamily="18" charset="0"/>
                <a:ea typeface="黑体" pitchFamily="49" charset="-122"/>
              </a:rPr>
              <a:t>sketches</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47</a:t>
            </a:fld>
            <a:endParaRPr lang="en-US" dirty="0"/>
          </a:p>
        </p:txBody>
      </p:sp>
      <p:pic>
        <p:nvPicPr>
          <p:cNvPr id="9" name="Picture 8" descr="1948.png"/>
          <p:cNvPicPr>
            <a:picLocks noChangeAspect="1"/>
          </p:cNvPicPr>
          <p:nvPr/>
        </p:nvPicPr>
        <p:blipFill>
          <a:blip r:embed="rId3" cstate="print"/>
          <a:stretch>
            <a:fillRect/>
          </a:stretch>
        </p:blipFill>
        <p:spPr>
          <a:xfrm>
            <a:off x="500034" y="2071679"/>
            <a:ext cx="2286016" cy="1924306"/>
          </a:xfrm>
          <a:prstGeom prst="rect">
            <a:avLst/>
          </a:prstGeom>
        </p:spPr>
      </p:pic>
      <p:pic>
        <p:nvPicPr>
          <p:cNvPr id="10" name="Picture 9" descr="19482.png"/>
          <p:cNvPicPr>
            <a:picLocks noChangeAspect="1"/>
          </p:cNvPicPr>
          <p:nvPr/>
        </p:nvPicPr>
        <p:blipFill>
          <a:blip r:embed="rId4" cstate="print"/>
          <a:stretch>
            <a:fillRect/>
          </a:stretch>
        </p:blipFill>
        <p:spPr>
          <a:xfrm>
            <a:off x="4143372" y="1500174"/>
            <a:ext cx="4746385" cy="4071966"/>
          </a:xfrm>
          <a:prstGeom prst="rect">
            <a:avLst/>
          </a:prstGeom>
        </p:spPr>
      </p:pic>
      <p:sp>
        <p:nvSpPr>
          <p:cNvPr id="11" name="Rectangle 10"/>
          <p:cNvSpPr/>
          <p:nvPr/>
        </p:nvSpPr>
        <p:spPr>
          <a:xfrm>
            <a:off x="500034" y="4714884"/>
            <a:ext cx="3357586" cy="830997"/>
          </a:xfrm>
          <a:prstGeom prst="rect">
            <a:avLst/>
          </a:prstGeom>
        </p:spPr>
        <p:txBody>
          <a:bodyPr wrap="square">
            <a:spAutoFit/>
          </a:bodyPr>
          <a:lstStyle/>
          <a:p>
            <a:r>
              <a:rPr lang="de-DE" i="1" dirty="0" smtClean="0">
                <a:solidFill>
                  <a:schemeClr val="tx1"/>
                </a:solidFill>
                <a:latin typeface="Times New Roman" pitchFamily="18" charset="0"/>
                <a:ea typeface="黑体" pitchFamily="49" charset="-122"/>
              </a:rPr>
              <a:t>h</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x</a:t>
            </a:r>
            <a:r>
              <a:rPr lang="de-DE" dirty="0" smtClean="0">
                <a:solidFill>
                  <a:schemeClr val="tx1"/>
                </a:solidFill>
                <a:latin typeface="Times New Roman" pitchFamily="18" charset="0"/>
                <a:ea typeface="黑体" pitchFamily="49" charset="-122"/>
              </a:rPr>
              <a:t>) = 5</a:t>
            </a:r>
            <a:r>
              <a:rPr lang="de-DE" i="1" dirty="0" smtClean="0">
                <a:solidFill>
                  <a:schemeClr val="tx1"/>
                </a:solidFill>
                <a:latin typeface="Times New Roman" pitchFamily="18" charset="0"/>
                <a:ea typeface="黑体" pitchFamily="49" charset="-122"/>
              </a:rPr>
              <a:t>x</a:t>
            </a:r>
            <a:r>
              <a:rPr lang="de-DE" dirty="0" smtClean="0">
                <a:solidFill>
                  <a:schemeClr val="tx1"/>
                </a:solidFill>
                <a:latin typeface="Times New Roman" pitchFamily="18" charset="0"/>
                <a:ea typeface="黑体" pitchFamily="49" charset="-122"/>
              </a:rPr>
              <a:t> + 5 </a:t>
            </a:r>
            <a:r>
              <a:rPr lang="de-DE" dirty="0" err="1" smtClean="0">
                <a:solidFill>
                  <a:schemeClr val="tx1"/>
                </a:solidFill>
                <a:latin typeface="Times New Roman" pitchFamily="18" charset="0"/>
                <a:ea typeface="黑体" pitchFamily="49" charset="-122"/>
              </a:rPr>
              <a:t>mod</a:t>
            </a:r>
            <a:r>
              <a:rPr lang="de-DE" dirty="0" smtClean="0">
                <a:solidFill>
                  <a:schemeClr val="tx1"/>
                </a:solidFill>
                <a:latin typeface="Times New Roman" pitchFamily="18" charset="0"/>
                <a:ea typeface="黑体" pitchFamily="49" charset="-122"/>
              </a:rPr>
              <a:t> 4</a:t>
            </a:r>
          </a:p>
          <a:p>
            <a:r>
              <a:rPr lang="da-DK" i="1" dirty="0" smtClean="0">
                <a:solidFill>
                  <a:schemeClr val="tx1"/>
                </a:solidFill>
                <a:latin typeface="Times New Roman" pitchFamily="18" charset="0"/>
                <a:ea typeface="黑体" pitchFamily="49" charset="-122"/>
              </a:rPr>
              <a:t>g</a:t>
            </a:r>
            <a:r>
              <a:rPr lang="da-DK" dirty="0" smtClean="0">
                <a:solidFill>
                  <a:schemeClr val="tx1"/>
                </a:solidFill>
                <a:latin typeface="Times New Roman" pitchFamily="18" charset="0"/>
                <a:ea typeface="黑体" pitchFamily="49" charset="-122"/>
              </a:rPr>
              <a:t>(x) = (3</a:t>
            </a:r>
            <a:r>
              <a:rPr lang="da-DK" i="1" dirty="0" smtClean="0">
                <a:solidFill>
                  <a:schemeClr val="tx1"/>
                </a:solidFill>
                <a:latin typeface="Times New Roman" pitchFamily="18" charset="0"/>
                <a:ea typeface="黑体" pitchFamily="49" charset="-122"/>
              </a:rPr>
              <a:t>x</a:t>
            </a:r>
            <a:r>
              <a:rPr lang="da-DK" dirty="0" smtClean="0">
                <a:solidFill>
                  <a:schemeClr val="tx1"/>
                </a:solidFill>
                <a:latin typeface="Times New Roman" pitchFamily="18" charset="0"/>
                <a:ea typeface="黑体" pitchFamily="49" charset="-122"/>
              </a:rPr>
              <a:t> + 1) mod 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解答</a:t>
            </a:r>
            <a:r>
              <a:rPr lang="de-DE" sz="3600" dirty="0" smtClean="0">
                <a:solidFill>
                  <a:schemeClr val="tx1"/>
                </a:solidFill>
                <a:latin typeface="Times New Roman" pitchFamily="18" charset="0"/>
                <a:ea typeface="黑体" pitchFamily="49" charset="-122"/>
              </a:rPr>
              <a:t> (2)</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48</a:t>
            </a:fld>
            <a:endParaRPr lang="en-US" dirty="0"/>
          </a:p>
        </p:txBody>
      </p:sp>
      <p:pic>
        <p:nvPicPr>
          <p:cNvPr id="12" name="Picture 11" descr="1949.png"/>
          <p:cNvPicPr>
            <a:picLocks noChangeAspect="1"/>
          </p:cNvPicPr>
          <p:nvPr/>
        </p:nvPicPr>
        <p:blipFill>
          <a:blip r:embed="rId3" cstate="print"/>
          <a:stretch>
            <a:fillRect/>
          </a:stretch>
        </p:blipFill>
        <p:spPr>
          <a:xfrm>
            <a:off x="2500298" y="2643182"/>
            <a:ext cx="3790338" cy="221457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50" y="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Shingling</a:t>
            </a:r>
            <a:r>
              <a:rPr lang="zh-CN" altLang="en-US" sz="3600" dirty="0" smtClean="0">
                <a:solidFill>
                  <a:schemeClr val="tx1"/>
                </a:solidFill>
                <a:latin typeface="Times New Roman" pitchFamily="18" charset="0"/>
                <a:ea typeface="黑体" pitchFamily="49" charset="-122"/>
              </a:rPr>
              <a:t>技术概要</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4643470"/>
          </a:xfrm>
          <a:prstGeom prst="rect">
            <a:avLst/>
          </a:prstGeom>
          <a:noFill/>
          <a:ln w="9525">
            <a:noFill/>
            <a:round/>
            <a:headEnd/>
            <a:tailEnd/>
          </a:ln>
        </p:spPr>
        <p:txBody>
          <a:bodyPr/>
          <a:lstStyle/>
          <a:p>
            <a:pPr lvl="1">
              <a:spcBef>
                <a:spcPts val="700"/>
              </a:spcBef>
            </a:pPr>
            <a:r>
              <a:rPr lang="de-DE" dirty="0" smtClean="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输入：</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N</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篇文档</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选择用于生成</a:t>
            </a:r>
            <a:r>
              <a:rPr lang="en-US" altLang="zh-CN"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的</a:t>
            </a:r>
            <a:r>
              <a:rPr lang="en-US" dirty="0" smtClean="0">
                <a:solidFill>
                  <a:schemeClr val="tx1"/>
                </a:solidFill>
                <a:latin typeface="Times New Roman" pitchFamily="18" charset="0"/>
                <a:ea typeface="黑体" pitchFamily="49" charset="-122"/>
              </a:rPr>
              <a:t>n-gram</a:t>
            </a:r>
            <a:r>
              <a:rPr lang="zh-CN" altLang="en-US" dirty="0" smtClean="0">
                <a:solidFill>
                  <a:schemeClr val="tx1"/>
                </a:solidFill>
                <a:latin typeface="Times New Roman" pitchFamily="18" charset="0"/>
                <a:ea typeface="黑体" pitchFamily="49" charset="-122"/>
              </a:rPr>
              <a:t>的大小，例如</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 5</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选择</a:t>
            </a:r>
            <a:r>
              <a:rPr lang="en-US" dirty="0" smtClean="0">
                <a:solidFill>
                  <a:schemeClr val="tx1"/>
                </a:solidFill>
                <a:latin typeface="Times New Roman" pitchFamily="18" charset="0"/>
                <a:ea typeface="黑体" pitchFamily="49" charset="-122"/>
              </a:rPr>
              <a:t>200</a:t>
            </a:r>
            <a:r>
              <a:rPr lang="zh-CN" altLang="en-US" dirty="0" smtClean="0">
                <a:solidFill>
                  <a:schemeClr val="tx1"/>
                </a:solidFill>
                <a:latin typeface="Times New Roman" pitchFamily="18" charset="0"/>
                <a:ea typeface="黑体" pitchFamily="49" charset="-122"/>
              </a:rPr>
              <a:t>个随机置换，每个置换可以通过哈希函数表示</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计算</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个梗概值</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得到一个</a:t>
            </a:r>
            <a:r>
              <a:rPr lang="en-US" dirty="0" smtClean="0">
                <a:solidFill>
                  <a:schemeClr val="tx1"/>
                </a:solidFill>
                <a:latin typeface="Times New Roman" pitchFamily="18" charset="0"/>
                <a:ea typeface="黑体" pitchFamily="49" charset="-122"/>
              </a:rPr>
              <a:t>200 × </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的矩阵</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参考前面的例子</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，其中每一行对应一个置换，每一列对应一个文档</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计算</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个两两文档之间的相似度</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将所有两两之间相似度大于</a:t>
            </a:r>
            <a:r>
              <a:rPr lang="en-US" dirty="0" smtClean="0">
                <a:solidFill>
                  <a:schemeClr val="tx1"/>
                </a:solidFill>
                <a:latin typeface="Times New Roman" pitchFamily="18" charset="0"/>
                <a:ea typeface="黑体" pitchFamily="49" charset="-122"/>
              </a:rPr>
              <a:t>θ</a:t>
            </a:r>
            <a:r>
              <a:rPr lang="zh-CN" altLang="en-US" dirty="0" smtClean="0">
                <a:solidFill>
                  <a:schemeClr val="tx1"/>
                </a:solidFill>
                <a:latin typeface="Times New Roman" pitchFamily="18" charset="0"/>
                <a:ea typeface="黑体" pitchFamily="49" charset="-122"/>
              </a:rPr>
              <a:t>的文档构成一个传递闭包</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对每一个传递闭包只索引一篇文档</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49</a:t>
            </a:fld>
            <a:endParaRPr lang="en-US" dirty="0"/>
          </a:p>
        </p:txBody>
      </p:sp>
      <p:pic>
        <p:nvPicPr>
          <p:cNvPr id="7" name="Picture 6" descr="1950.png"/>
          <p:cNvPicPr>
            <a:picLocks noChangeAspect="1"/>
          </p:cNvPicPr>
          <p:nvPr/>
        </p:nvPicPr>
        <p:blipFill>
          <a:blip r:embed="rId3" cstate="print"/>
          <a:stretch>
            <a:fillRect/>
          </a:stretch>
        </p:blipFill>
        <p:spPr>
          <a:xfrm>
            <a:off x="1979712" y="4365104"/>
            <a:ext cx="1065792" cy="54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将空间维度降为</a:t>
            </a:r>
            <a:r>
              <a:rPr lang="en-US" sz="3600" dirty="0" smtClean="0">
                <a:solidFill>
                  <a:schemeClr val="tx1"/>
                </a:solidFill>
                <a:latin typeface="Times New Roman" pitchFamily="18" charset="0"/>
                <a:ea typeface="黑体" pitchFamily="49" charset="-122"/>
              </a:rPr>
              <a:t> 2</a:t>
            </a:r>
          </a:p>
        </p:txBody>
      </p:sp>
      <p:sp>
        <p:nvSpPr>
          <p:cNvPr id="84996" name="Text Box 3"/>
          <p:cNvSpPr txBox="1">
            <a:spLocks noChangeArrowheads="1"/>
          </p:cNvSpPr>
          <p:nvPr/>
        </p:nvSpPr>
        <p:spPr bwMode="auto">
          <a:xfrm>
            <a:off x="5929322" y="1571612"/>
            <a:ext cx="3071834" cy="4786346"/>
          </a:xfrm>
          <a:prstGeom prst="rect">
            <a:avLst/>
          </a:prstGeom>
          <a:noFill/>
          <a:ln w="9525">
            <a:noFill/>
            <a:round/>
            <a:headEnd/>
            <a:tailEnd/>
          </a:ln>
        </p:spPr>
        <p:txBody>
          <a:bodyPr/>
          <a:lstStyle/>
          <a:p>
            <a:pPr lvl="1"/>
            <a:r>
              <a:rPr lang="zh-CN" altLang="en-US" dirty="0" smtClean="0">
                <a:solidFill>
                  <a:schemeClr val="tx1"/>
                </a:solidFill>
                <a:latin typeface="Times New Roman" pitchFamily="18" charset="0"/>
                <a:ea typeface="黑体" pitchFamily="49" charset="-122"/>
              </a:rPr>
              <a:t>实际上，我们只需将矩阵</a:t>
            </a:r>
            <a:r>
              <a:rPr lang="el-GR" dirty="0" smtClean="0">
                <a:solidFill>
                  <a:schemeClr val="tx1"/>
                </a:solidFill>
                <a:latin typeface="Times New Roman" pitchFamily="18" charset="0"/>
                <a:ea typeface="黑体" pitchFamily="49" charset="-122"/>
                <a:cs typeface="Times New Roman" pitchFamily="18" charset="0"/>
              </a:rPr>
              <a:t>Σ</a:t>
            </a:r>
            <a:r>
              <a:rPr lang="zh-CN" altLang="en-US" dirty="0" smtClean="0">
                <a:solidFill>
                  <a:schemeClr val="tx1"/>
                </a:solidFill>
                <a:latin typeface="Times New Roman" pitchFamily="18" charset="0"/>
                <a:ea typeface="黑体" pitchFamily="49" charset="-122"/>
                <a:cs typeface="Times New Roman" pitchFamily="18" charset="0"/>
              </a:rPr>
              <a:t>中相应的维度置为</a:t>
            </a:r>
            <a:r>
              <a:rPr lang="en-US" altLang="zh-CN" dirty="0" smtClean="0">
                <a:solidFill>
                  <a:schemeClr val="tx1"/>
                </a:solidFill>
                <a:latin typeface="Times New Roman" pitchFamily="18" charset="0"/>
                <a:ea typeface="黑体" pitchFamily="49" charset="-122"/>
                <a:cs typeface="Times New Roman" pitchFamily="18" charset="0"/>
              </a:rPr>
              <a:t>0</a:t>
            </a:r>
            <a:r>
              <a:rPr lang="zh-CN" altLang="en-US" dirty="0" smtClean="0">
                <a:solidFill>
                  <a:schemeClr val="tx1"/>
                </a:solidFill>
                <a:latin typeface="Times New Roman" pitchFamily="18" charset="0"/>
                <a:ea typeface="黑体" pitchFamily="49" charset="-122"/>
                <a:cs typeface="Times New Roman" pitchFamily="18" charset="0"/>
              </a:rPr>
              <a:t>即可。此时，相当于矩阵</a:t>
            </a:r>
            <a:r>
              <a:rPr lang="de-DE" i="1" dirty="0" smtClean="0">
                <a:solidFill>
                  <a:schemeClr val="tx1"/>
                </a:solidFill>
                <a:latin typeface="Times New Roman" pitchFamily="18" charset="0"/>
                <a:ea typeface="黑体" pitchFamily="49" charset="-122"/>
              </a:rPr>
              <a:t>U </a:t>
            </a:r>
            <a:r>
              <a:rPr lang="zh-CN" altLang="en-US" dirty="0" smtClean="0">
                <a:solidFill>
                  <a:schemeClr val="tx1"/>
                </a:solidFill>
                <a:latin typeface="Times New Roman" pitchFamily="18" charset="0"/>
                <a:ea typeface="黑体" pitchFamily="49" charset="-122"/>
              </a:rPr>
              <a:t>和</a:t>
            </a:r>
            <a:r>
              <a:rPr lang="de-DE" i="1" dirty="0" smtClean="0">
                <a:solidFill>
                  <a:schemeClr val="tx1"/>
                </a:solidFill>
                <a:latin typeface="Times New Roman" pitchFamily="18" charset="0"/>
                <a:ea typeface="黑体" pitchFamily="49" charset="-122"/>
              </a:rPr>
              <a:t>V </a:t>
            </a:r>
            <a:r>
              <a:rPr lang="de-DE" i="1" baseline="30000" dirty="0" smtClean="0">
                <a:solidFill>
                  <a:schemeClr val="tx1"/>
                </a:solidFill>
                <a:latin typeface="Times New Roman" pitchFamily="18" charset="0"/>
                <a:ea typeface="黑体" pitchFamily="49" charset="-122"/>
              </a:rPr>
              <a:t>T</a:t>
            </a:r>
            <a:r>
              <a:rPr lang="de-DE" baseline="30000"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的相应维度被忽略，然后计算</a:t>
            </a:r>
            <a:r>
              <a:rPr lang="de-DE" i="1" dirty="0" smtClean="0">
                <a:solidFill>
                  <a:schemeClr val="tx1"/>
                </a:solidFill>
                <a:latin typeface="Times New Roman" pitchFamily="18" charset="0"/>
                <a:ea typeface="黑体" pitchFamily="49" charset="-122"/>
              </a:rPr>
              <a:t>C</a:t>
            </a:r>
            <a:r>
              <a:rPr lang="de-DE" i="1"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U</a:t>
            </a:r>
            <a:r>
              <a:rPr lang="el-GR" dirty="0" smtClean="0">
                <a:solidFill>
                  <a:schemeClr val="tx1"/>
                </a:solidFill>
                <a:latin typeface="Times New Roman" pitchFamily="18" charset="0"/>
                <a:ea typeface="黑体" pitchFamily="49" charset="-122"/>
                <a:cs typeface="Times New Roman" pitchFamily="18" charset="0"/>
              </a:rPr>
              <a:t>Σ</a:t>
            </a:r>
            <a:r>
              <a:rPr lang="en-US" baseline="-25000" dirty="0" smtClean="0">
                <a:solidFill>
                  <a:schemeClr val="tx1"/>
                </a:solidFill>
                <a:latin typeface="Times New Roman" pitchFamily="18" charset="0"/>
                <a:ea typeface="黑体" pitchFamily="49" charset="-122"/>
                <a:cs typeface="Times New Roman" pitchFamily="18" charset="0"/>
              </a:rPr>
              <a:t>2</a:t>
            </a:r>
            <a:r>
              <a:rPr lang="de-DE" dirty="0" smtClean="0">
                <a:solidFill>
                  <a:schemeClr val="tx1"/>
                </a:solidFill>
                <a:latin typeface="Times New Roman" pitchFamily="18" charset="0"/>
                <a:ea typeface="黑体" pitchFamily="49" charset="-122"/>
              </a:rPr>
              <a:t>V </a:t>
            </a:r>
            <a:r>
              <a:rPr lang="de-DE" i="1" baseline="30000" dirty="0" smtClean="0">
                <a:solidFill>
                  <a:schemeClr val="tx1"/>
                </a:solidFill>
                <a:latin typeface="Times New Roman" pitchFamily="18" charset="0"/>
                <a:ea typeface="黑体" pitchFamily="49" charset="-122"/>
              </a:rPr>
              <a:t>T</a:t>
            </a:r>
            <a:r>
              <a:rPr lang="de-DE" dirty="0" smtClean="0">
                <a:solidFill>
                  <a:schemeClr val="tx1"/>
                </a:solidFill>
                <a:latin typeface="Times New Roman" pitchFamily="18" charset="0"/>
                <a:ea typeface="黑体" pitchFamily="49" charset="-122"/>
              </a:rPr>
              <a:t> .</a:t>
            </a:r>
          </a:p>
          <a:p>
            <a:pPr lvl="1"/>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a:t>
            </a:fld>
            <a:endParaRPr lang="en-US" dirty="0"/>
          </a:p>
        </p:txBody>
      </p:sp>
      <p:pic>
        <p:nvPicPr>
          <p:cNvPr id="8" name="Picture 7" descr="1814.png"/>
          <p:cNvPicPr>
            <a:picLocks noChangeAspect="1"/>
          </p:cNvPicPr>
          <p:nvPr/>
        </p:nvPicPr>
        <p:blipFill>
          <a:blip r:embed="rId3" cstate="print"/>
          <a:stretch>
            <a:fillRect/>
          </a:stretch>
        </p:blipFill>
        <p:spPr>
          <a:xfrm>
            <a:off x="428593" y="1500174"/>
            <a:ext cx="5165101" cy="493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50" y="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高效的近似重复检测</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71612"/>
            <a:ext cx="8286808" cy="4643470"/>
          </a:xfrm>
          <a:prstGeom prst="rect">
            <a:avLst/>
          </a:prstGeom>
          <a:noFill/>
          <a:ln w="9525">
            <a:noFill/>
            <a:round/>
            <a:headEnd/>
            <a:tailEnd/>
          </a:ln>
        </p:spPr>
        <p:txBody>
          <a:bodyPr/>
          <a:lstStyle/>
          <a:p>
            <a:pPr lvl="2">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现在我们已经得到了一个非常高效的算法来估计两篇文档的</a:t>
            </a:r>
            <a:r>
              <a:rPr lang="en-US" altLang="zh-CN" dirty="0" err="1" smtClean="0">
                <a:solidFill>
                  <a:schemeClr val="tx1"/>
                </a:solidFill>
                <a:latin typeface="Times New Roman" pitchFamily="18" charset="0"/>
                <a:ea typeface="黑体" pitchFamily="49" charset="-122"/>
              </a:rPr>
              <a:t>Jaccard</a:t>
            </a:r>
            <a:r>
              <a:rPr lang="zh-CN" altLang="en-US" dirty="0" smtClean="0">
                <a:solidFill>
                  <a:schemeClr val="tx1"/>
                </a:solidFill>
                <a:latin typeface="Times New Roman" pitchFamily="18" charset="0"/>
                <a:ea typeface="黑体" pitchFamily="49" charset="-122"/>
              </a:rPr>
              <a:t>距离</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但是，如果</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网页数目为</a:t>
            </a:r>
            <a:r>
              <a:rPr lang="en-US" altLang="zh-CN" dirty="0" smtClean="0">
                <a:solidFill>
                  <a:schemeClr val="tx1"/>
                </a:solidFill>
                <a:latin typeface="Times New Roman" pitchFamily="18" charset="0"/>
                <a:ea typeface="黑体" pitchFamily="49" charset="-122"/>
              </a:rPr>
              <a:t>N</a:t>
            </a:r>
            <a:r>
              <a:rPr lang="zh-CN" altLang="en-US" dirty="0" smtClean="0">
                <a:solidFill>
                  <a:schemeClr val="tx1"/>
                </a:solidFill>
                <a:latin typeface="Times New Roman" pitchFamily="18" charset="0"/>
                <a:ea typeface="黑体" pitchFamily="49" charset="-122"/>
              </a:rPr>
              <a:t>，那么仍然需要估计</a:t>
            </a:r>
            <a:r>
              <a:rPr lang="en-US" i="1" dirty="0" smtClean="0">
                <a:solidFill>
                  <a:schemeClr val="tx1"/>
                </a:solidFill>
                <a:latin typeface="Times New Roman" pitchFamily="18" charset="0"/>
                <a:ea typeface="黑体" pitchFamily="49" charset="-122"/>
              </a:rPr>
              <a:t>O</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N</a:t>
            </a:r>
            <a:r>
              <a:rPr lang="en-US" baseline="30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个相似度</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仍然无法处理</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一种解决办法</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位置敏感哈希</a:t>
            </a:r>
            <a:r>
              <a:rPr lang="en-US" altLang="zh-CN"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locality sensitive hashing </a:t>
            </a:r>
            <a:r>
              <a:rPr lang="zh-CN" altLang="en-US" dirty="0" smtClean="0">
                <a:solidFill>
                  <a:schemeClr val="tx1"/>
                </a:solidFill>
                <a:latin typeface="Times New Roman" pitchFamily="18" charset="0"/>
                <a:ea typeface="黑体" pitchFamily="49" charset="-122"/>
              </a:rPr>
              <a:t>，简称</a:t>
            </a:r>
            <a:r>
              <a:rPr lang="en-US" dirty="0" smtClean="0">
                <a:solidFill>
                  <a:schemeClr val="tx1"/>
                </a:solidFill>
                <a:latin typeface="Times New Roman" pitchFamily="18" charset="0"/>
                <a:ea typeface="黑体" pitchFamily="49" charset="-122"/>
              </a:rPr>
              <a:t>LSH)</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另一种解</a:t>
            </a:r>
            <a:r>
              <a:rPr lang="zh-CN" altLang="en-US" dirty="0" smtClean="0">
                <a:solidFill>
                  <a:schemeClr val="tx1"/>
                </a:solidFill>
                <a:latin typeface="Times New Roman" pitchFamily="18" charset="0"/>
                <a:ea typeface="黑体" pitchFamily="49" charset="-122"/>
              </a:rPr>
              <a:t>决</a:t>
            </a:r>
            <a:r>
              <a:rPr lang="zh-CN" altLang="en-US" dirty="0" smtClean="0">
                <a:solidFill>
                  <a:schemeClr val="tx1"/>
                </a:solidFill>
                <a:latin typeface="Times New Roman" pitchFamily="18" charset="0"/>
                <a:ea typeface="黑体" pitchFamily="49" charset="-122"/>
              </a:rPr>
              <a:t>办法</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排序</a:t>
            </a:r>
            <a:r>
              <a:rPr lang="de-DE" dirty="0" smtClean="0">
                <a:solidFill>
                  <a:schemeClr val="tx1"/>
                </a:solidFill>
                <a:latin typeface="Times New Roman" pitchFamily="18" charset="0"/>
                <a:ea typeface="黑体" pitchFamily="49" charset="-122"/>
              </a:rPr>
              <a:t> (Henzinger 2006)</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本讲小结</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互联网发展趋势分析</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互联网广告</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重复检测</a:t>
            </a:r>
            <a:endParaRPr lang="en-US" altLang="zh-CN"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参考资料</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信息检索导论</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第</a:t>
            </a:r>
            <a:r>
              <a:rPr lang="de-DE" dirty="0" smtClean="0">
                <a:solidFill>
                  <a:schemeClr val="tx1"/>
                </a:solidFill>
                <a:latin typeface="Times New Roman" pitchFamily="18" charset="0"/>
                <a:ea typeface="黑体" pitchFamily="49" charset="-122"/>
              </a:rPr>
              <a:t> 19 </a:t>
            </a:r>
            <a:r>
              <a:rPr lang="zh-CN" altLang="en-US" dirty="0" smtClean="0">
                <a:solidFill>
                  <a:schemeClr val="tx1"/>
                </a:solidFill>
                <a:latin typeface="Times New Roman" pitchFamily="18" charset="0"/>
                <a:ea typeface="黑体" pitchFamily="49" charset="-122"/>
              </a:rPr>
              <a:t>章</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hlinkClick r:id="rId3"/>
              </a:rPr>
              <a:t>http://</a:t>
            </a:r>
            <a:r>
              <a:rPr lang="de-DE" dirty="0" smtClean="0">
                <a:solidFill>
                  <a:schemeClr val="tx1"/>
                </a:solidFill>
                <a:latin typeface="Times New Roman" pitchFamily="18" charset="0"/>
                <a:ea typeface="黑体" pitchFamily="49" charset="-122"/>
                <a:hlinkClick r:id="rId3"/>
              </a:rPr>
              <a:t>ifnlp.org/ir</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Stanford </a:t>
            </a:r>
            <a:r>
              <a:rPr lang="zh-CN" altLang="en-US" dirty="0" smtClean="0">
                <a:solidFill>
                  <a:schemeClr val="tx1"/>
                </a:solidFill>
                <a:latin typeface="Times New Roman" pitchFamily="18" charset="0"/>
                <a:ea typeface="黑体" pitchFamily="49" charset="-122"/>
              </a:rPr>
              <a:t>计算广告学课程，</a:t>
            </a:r>
            <a:r>
              <a:rPr lang="en-US" altLang="zh-CN" dirty="0" smtClean="0">
                <a:hlinkClick r:id="rId4"/>
              </a:rPr>
              <a:t> </a:t>
            </a:r>
            <a:r>
              <a:rPr lang="en-US" altLang="zh-CN" dirty="0" smtClean="0">
                <a:latin typeface="Times New Roman" pitchFamily="18" charset="0"/>
                <a:cs typeface="Times New Roman" pitchFamily="18" charset="0"/>
                <a:hlinkClick r:id="rId4"/>
              </a:rPr>
              <a:t>http://www.stanford.edu/class/msande239/</a:t>
            </a:r>
            <a:endParaRPr lang="de-DE" dirty="0" smtClean="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课后练习</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无！</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为什么新的低维空间更好？</a:t>
            </a:r>
            <a:endParaRPr lang="es-ES" sz="3600" i="1" baseline="300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a:t>
            </a:fld>
            <a:endParaRPr lang="en-US" dirty="0"/>
          </a:p>
        </p:txBody>
      </p:sp>
      <p:pic>
        <p:nvPicPr>
          <p:cNvPr id="9" name="Picture 8" descr="1817.png"/>
          <p:cNvPicPr>
            <a:picLocks noChangeAspect="1"/>
          </p:cNvPicPr>
          <p:nvPr/>
        </p:nvPicPr>
        <p:blipFill>
          <a:blip r:embed="rId3" cstate="print"/>
          <a:stretch>
            <a:fillRect/>
          </a:stretch>
        </p:blipFill>
        <p:spPr>
          <a:xfrm>
            <a:off x="428595" y="1643050"/>
            <a:ext cx="5622435" cy="3571900"/>
          </a:xfrm>
          <a:prstGeom prst="rect">
            <a:avLst/>
          </a:prstGeom>
        </p:spPr>
      </p:pic>
      <p:sp>
        <p:nvSpPr>
          <p:cNvPr id="8" name="Text Box 3"/>
          <p:cNvSpPr txBox="1">
            <a:spLocks noChangeArrowheads="1"/>
          </p:cNvSpPr>
          <p:nvPr/>
        </p:nvSpPr>
        <p:spPr bwMode="auto">
          <a:xfrm>
            <a:off x="6072166" y="1571612"/>
            <a:ext cx="3071834" cy="4786346"/>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在原始空间中，</a:t>
            </a:r>
            <a:r>
              <a:rPr lang="de-DE" dirty="0" smtClean="0">
                <a:solidFill>
                  <a:schemeClr val="tx1"/>
                </a:solidFill>
                <a:latin typeface="Times New Roman" pitchFamily="18" charset="0"/>
                <a:ea typeface="黑体" pitchFamily="49" charset="-122"/>
              </a:rPr>
              <a:t> d2 </a:t>
            </a:r>
            <a:r>
              <a:rPr lang="zh-CN" altLang="en-US" dirty="0" smtClean="0">
                <a:solidFill>
                  <a:schemeClr val="tx1"/>
                </a:solidFill>
                <a:latin typeface="Times New Roman" pitchFamily="18" charset="0"/>
                <a:ea typeface="黑体" pitchFamily="49" charset="-122"/>
              </a:rPr>
              <a:t>和</a:t>
            </a:r>
            <a:r>
              <a:rPr lang="de-DE" dirty="0" smtClean="0">
                <a:solidFill>
                  <a:schemeClr val="tx1"/>
                </a:solidFill>
                <a:latin typeface="Times New Roman" pitchFamily="18" charset="0"/>
                <a:ea typeface="黑体" pitchFamily="49" charset="-122"/>
              </a:rPr>
              <a:t>d3</a:t>
            </a:r>
            <a:r>
              <a:rPr lang="zh-CN" altLang="en-US" dirty="0" smtClean="0">
                <a:solidFill>
                  <a:schemeClr val="tx1"/>
                </a:solidFill>
                <a:latin typeface="Times New Roman" pitchFamily="18" charset="0"/>
                <a:ea typeface="黑体" pitchFamily="49" charset="-122"/>
              </a:rPr>
              <a:t>的相似度为</a:t>
            </a:r>
            <a:r>
              <a:rPr lang="en-US" altLang="zh-CN" dirty="0" smtClean="0">
                <a:solidFill>
                  <a:schemeClr val="tx1"/>
                </a:solidFill>
                <a:latin typeface="Times New Roman" pitchFamily="18" charset="0"/>
                <a:ea typeface="黑体" pitchFamily="49" charset="-122"/>
              </a:rPr>
              <a:t>0</a:t>
            </a:r>
            <a:r>
              <a:rPr lang="zh-CN" altLang="en-US" dirty="0" smtClean="0">
                <a:solidFill>
                  <a:schemeClr val="tx1"/>
                </a:solidFill>
                <a:latin typeface="Times New Roman" pitchFamily="18" charset="0"/>
                <a:ea typeface="黑体" pitchFamily="49" charset="-122"/>
              </a:rPr>
              <a:t>；</a:t>
            </a:r>
            <a:endParaRPr lang="en-US" altLang="zh-CN"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但是在新空间下，</a:t>
            </a:r>
            <a:r>
              <a:rPr lang="de-DE"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d2 </a:t>
            </a:r>
            <a:r>
              <a:rPr lang="zh-CN" altLang="en-US" dirty="0" smtClean="0">
                <a:solidFill>
                  <a:schemeClr val="tx1"/>
                </a:solidFill>
                <a:latin typeface="Times New Roman" pitchFamily="18" charset="0"/>
                <a:ea typeface="黑体" pitchFamily="49" charset="-122"/>
              </a:rPr>
              <a:t>和</a:t>
            </a:r>
            <a:r>
              <a:rPr lang="en-US" dirty="0" smtClean="0">
                <a:solidFill>
                  <a:schemeClr val="tx1"/>
                </a:solidFill>
                <a:latin typeface="Times New Roman" pitchFamily="18" charset="0"/>
                <a:ea typeface="黑体" pitchFamily="49" charset="-122"/>
              </a:rPr>
              <a:t> d3</a:t>
            </a:r>
            <a:r>
              <a:rPr lang="zh-CN" altLang="en-US" dirty="0" smtClean="0">
                <a:solidFill>
                  <a:schemeClr val="tx1"/>
                </a:solidFill>
                <a:latin typeface="Times New Roman" pitchFamily="18" charset="0"/>
                <a:ea typeface="黑体" pitchFamily="49" charset="-122"/>
              </a:rPr>
              <a:t>的相似度为：</a:t>
            </a:r>
            <a:endParaRPr lang="en-US" dirty="0" smtClean="0">
              <a:solidFill>
                <a:schemeClr val="tx1"/>
              </a:solidFill>
              <a:latin typeface="Times New Roman" pitchFamily="18" charset="0"/>
              <a:ea typeface="黑体" pitchFamily="49" charset="-122"/>
            </a:endParaRPr>
          </a:p>
          <a:p>
            <a:r>
              <a:rPr lang="en-US" dirty="0" smtClean="0">
                <a:solidFill>
                  <a:schemeClr val="tx1"/>
                </a:solidFill>
                <a:latin typeface="Times New Roman" pitchFamily="18" charset="0"/>
                <a:ea typeface="黑体" pitchFamily="49" charset="-122"/>
              </a:rPr>
              <a:t>0.52 * 0.28 + 0.36 * 0.16 + 0.72 * 0.36 + 0.12 * 0.20 + - 0.39 * - 0.08 </a:t>
            </a:r>
            <a:r>
              <a:rPr lang="en-US" dirty="0" smtClean="0">
                <a:solidFill>
                  <a:schemeClr val="tx1"/>
                </a:solidFill>
                <a:latin typeface="Times New Roman" pitchFamily="18" charset="0"/>
                <a:ea typeface="黑体" pitchFamily="49" charset="-122"/>
                <a:cs typeface="Times New Roman" pitchFamily="18" charset="0"/>
              </a:rPr>
              <a:t>≈ 0.52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本讲内容</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互联网发展趋势分析</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互联网广告</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重复检测</a:t>
            </a:r>
            <a:endParaRPr lang="en-US" altLang="zh-CN"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8</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上一讲回顾</a:t>
            </a:r>
            <a:r>
              <a:rPr lang="en-US" sz="3000" dirty="0" smtClean="0">
                <a:solidFill>
                  <a:srgbClr val="BDD3E9"/>
                </a:solidFill>
                <a:latin typeface="Times New Roman" pitchFamily="18" charset="0"/>
                <a:ea typeface="黑体" pitchFamily="49" charset="-122"/>
              </a:rPr>
              <a:t> </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互联网发展趋势</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互联网广告</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重复检测</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Web</a:t>
            </a:r>
            <a:r>
              <a:rPr lang="zh-CN" altLang="en-US" sz="3600" dirty="0" smtClean="0">
                <a:solidFill>
                  <a:schemeClr val="tx1"/>
                </a:solidFill>
                <a:latin typeface="Times New Roman" pitchFamily="18" charset="0"/>
                <a:ea typeface="黑体" pitchFamily="49" charset="-122"/>
              </a:rPr>
              <a:t>搜索系统组成</a:t>
            </a:r>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9</a:t>
            </a:fld>
            <a:endParaRPr lang="en-US" dirty="0"/>
          </a:p>
        </p:txBody>
      </p:sp>
      <p:pic>
        <p:nvPicPr>
          <p:cNvPr id="31746" name="Picture 2"/>
          <p:cNvPicPr>
            <a:picLocks noChangeAspect="1" noChangeArrowheads="1"/>
          </p:cNvPicPr>
          <p:nvPr/>
        </p:nvPicPr>
        <p:blipFill>
          <a:blip r:embed="rId3" cstate="print"/>
          <a:srcRect/>
          <a:stretch>
            <a:fillRect/>
          </a:stretch>
        </p:blipFill>
        <p:spPr bwMode="auto">
          <a:xfrm>
            <a:off x="673174" y="1784945"/>
            <a:ext cx="7715250" cy="45243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493</TotalTime>
  <Words>4089</Words>
  <Application>Microsoft Office PowerPoint</Application>
  <PresentationFormat>全屏显示(4:3)</PresentationFormat>
  <Paragraphs>497</Paragraphs>
  <Slides>53</Slides>
  <Notes>48</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manning</vt:lpstr>
      <vt:lpstr>幻灯片 1</vt:lpstr>
      <vt:lpstr>提纲</vt:lpstr>
      <vt:lpstr>提纲</vt:lpstr>
      <vt:lpstr>幻灯片 4</vt:lpstr>
      <vt:lpstr>幻灯片 5</vt:lpstr>
      <vt:lpstr>幻灯片 6</vt:lpstr>
      <vt:lpstr>幻灯片 7</vt:lpstr>
      <vt:lpstr>提纲</vt:lpstr>
      <vt:lpstr>幻灯片 9</vt:lpstr>
      <vt:lpstr>幻灯片 10</vt:lpstr>
      <vt:lpstr>幻灯片 11</vt:lpstr>
      <vt:lpstr>幻灯片 12</vt:lpstr>
      <vt:lpstr>幻灯片 13</vt:lpstr>
      <vt:lpstr>提纲</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提纲</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1349</cp:revision>
  <cp:lastPrinted>2009-09-22T15:48:09Z</cp:lastPrinted>
  <dcterms:created xsi:type="dcterms:W3CDTF">2009-09-21T23:46:17Z</dcterms:created>
  <dcterms:modified xsi:type="dcterms:W3CDTF">2011-12-01T03:09:40Z</dcterms:modified>
</cp:coreProperties>
</file>