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5" r:id="rId1"/>
  </p:sldMasterIdLst>
  <p:notesMasterIdLst>
    <p:notesMasterId r:id="rId58"/>
  </p:notesMasterIdLst>
  <p:handoutMasterIdLst>
    <p:handoutMasterId r:id="rId59"/>
  </p:handoutMasterIdLst>
  <p:sldIdLst>
    <p:sldId id="256" r:id="rId2"/>
    <p:sldId id="1094" r:id="rId3"/>
    <p:sldId id="1195" r:id="rId4"/>
    <p:sldId id="1247" r:id="rId5"/>
    <p:sldId id="1196" r:id="rId6"/>
    <p:sldId id="1246" r:id="rId7"/>
    <p:sldId id="1197" r:id="rId8"/>
    <p:sldId id="1198" r:id="rId9"/>
    <p:sldId id="1248" r:id="rId10"/>
    <p:sldId id="1200" r:id="rId11"/>
    <p:sldId id="1249" r:id="rId12"/>
    <p:sldId id="1199" r:id="rId13"/>
    <p:sldId id="1202" r:id="rId14"/>
    <p:sldId id="1203" r:id="rId15"/>
    <p:sldId id="1204" r:id="rId16"/>
    <p:sldId id="1205" r:id="rId17"/>
    <p:sldId id="1245" r:id="rId18"/>
    <p:sldId id="1207" r:id="rId19"/>
    <p:sldId id="1208" r:id="rId20"/>
    <p:sldId id="1209" r:id="rId21"/>
    <p:sldId id="1210" r:id="rId22"/>
    <p:sldId id="1136" r:id="rId23"/>
    <p:sldId id="1138" r:id="rId24"/>
    <p:sldId id="1211" r:id="rId25"/>
    <p:sldId id="1212" r:id="rId26"/>
    <p:sldId id="1213" r:id="rId27"/>
    <p:sldId id="1214" r:id="rId28"/>
    <p:sldId id="1215" r:id="rId29"/>
    <p:sldId id="1216" r:id="rId30"/>
    <p:sldId id="1217" r:id="rId31"/>
    <p:sldId id="1218" r:id="rId32"/>
    <p:sldId id="1219" r:id="rId33"/>
    <p:sldId id="1220" r:id="rId34"/>
    <p:sldId id="1221" r:id="rId35"/>
    <p:sldId id="1222" r:id="rId36"/>
    <p:sldId id="1223" r:id="rId37"/>
    <p:sldId id="1224" r:id="rId38"/>
    <p:sldId id="1225" r:id="rId39"/>
    <p:sldId id="1226" r:id="rId40"/>
    <p:sldId id="1227" r:id="rId41"/>
    <p:sldId id="1228" r:id="rId42"/>
    <p:sldId id="1229" r:id="rId43"/>
    <p:sldId id="1230" r:id="rId44"/>
    <p:sldId id="1231" r:id="rId45"/>
    <p:sldId id="1232" r:id="rId46"/>
    <p:sldId id="1233" r:id="rId47"/>
    <p:sldId id="1234" r:id="rId48"/>
    <p:sldId id="1235" r:id="rId49"/>
    <p:sldId id="1236" r:id="rId50"/>
    <p:sldId id="1237" r:id="rId51"/>
    <p:sldId id="1238" r:id="rId52"/>
    <p:sldId id="1239" r:id="rId53"/>
    <p:sldId id="1240" r:id="rId54"/>
    <p:sldId id="1250" r:id="rId55"/>
    <p:sldId id="1244" r:id="rId56"/>
    <p:sldId id="1251" r:id="rId57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 autoAdjust="0"/>
    <p:restoredTop sz="72051" autoAdjust="0"/>
  </p:normalViewPr>
  <p:slideViewPr>
    <p:cSldViewPr>
      <p:cViewPr varScale="1">
        <p:scale>
          <a:sx n="64" d="100"/>
          <a:sy n="64" d="100"/>
        </p:scale>
        <p:origin x="-148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itchFamily="49" charset="-122"/>
              </a:rPr>
              <a:pPr>
                <a:defRPr/>
              </a:pPr>
              <a:t>11.10.2011</a:t>
            </a:fld>
            <a:endParaRPr lang="de-DE" dirty="0"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zh-CN" altLang="en-US" dirty="0"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12" y="177281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endParaRPr lang="en-US" altLang="zh-CN" dirty="0" smtClean="0"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ea typeface="黑体" pitchFamily="49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9" y="751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 baseline="0">
          <a:solidFill>
            <a:schemeClr val="tx1"/>
          </a:solidFill>
          <a:latin typeface="Times New Roman" pitchFamily="18" charset="0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讲 索引构建</a:t>
            </a:r>
            <a:endParaRPr lang="en-US" altLang="zh-CN" smtClean="0"/>
          </a:p>
          <a:p>
            <a:r>
              <a:rPr lang="en-US" altLang="zh-CN" smtClean="0"/>
              <a:t>Index construction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575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 smtClean="0">
                <a:solidFill>
                  <a:srgbClr val="FBFCFF"/>
                </a:solidFill>
                <a:ea typeface="宋体" charset="-122"/>
              </a:rPr>
              <a:t>2011/9/18</a:t>
            </a:r>
            <a:endParaRPr lang="en-US" altLang="zh-CN" sz="1200" dirty="0">
              <a:solidFill>
                <a:srgbClr val="FBFCFF"/>
              </a:solidFill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Levenshtein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距离计算</a:t>
            </a:r>
            <a:endParaRPr lang="en-US" sz="3400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5" y="1785926"/>
            <a:ext cx="8377461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基于编辑距离的拼写校正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给定查询词，穷举词汇表中和该查询的编辑距离</a:t>
            </a:r>
            <a:r>
              <a:rPr lang="en-US" altLang="zh-CN" smtClean="0"/>
              <a:t>(</a:t>
            </a:r>
            <a:r>
              <a:rPr lang="zh-CN" altLang="en-US" smtClean="0"/>
              <a:t>或带权重的编辑聚类</a:t>
            </a:r>
            <a:r>
              <a:rPr lang="en-US" altLang="zh-CN" smtClean="0"/>
              <a:t>)</a:t>
            </a:r>
            <a:r>
              <a:rPr lang="zh-CN" altLang="en-US" smtClean="0"/>
              <a:t>低于某个预定值的所有单词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求上述结果和给定的某个“正确”词表之间的交集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将交集结果推荐给用户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代价很大，实际当中往往通过启发式策略提高查找效率</a:t>
            </a:r>
            <a:r>
              <a:rPr lang="en-US" altLang="zh-CN" smtClean="0"/>
              <a:t>(</a:t>
            </a:r>
            <a:r>
              <a:rPr lang="zh-CN" altLang="en-US" smtClean="0"/>
              <a:t>如：保证两者之间具有较长公共子串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-gram</a:t>
            </a:r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索引的拼写校正：</a:t>
            </a:r>
            <a:r>
              <a:rPr 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34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bordroom</a:t>
            </a:r>
            <a:endParaRPr lang="en-US" sz="3400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4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214554"/>
            <a:ext cx="7436546" cy="26890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本讲内容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两种索引构建算法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BSBI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简单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SPIMI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更符合实际情况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分布式索引构建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MapReduce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动态索引构建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如何随着文档集变化更新索引</a:t>
            </a:r>
            <a:endParaRPr lang="en-US" sz="2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硬件基础知识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信息检索系统中的很多设计上的决策取决于硬件限制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首先简单介绍本课程中需要用到的硬件知识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硬件基础知识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在内存中访问数据会比从硬盘访问数据快很多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大概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倍左右的差距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硬盘寻道时间是闲置时间：磁头在定位时不发生数据传输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为优化从磁盘到内存的传送时间，一个大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连续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块的传输会比多个小块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非连续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的传输速度快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硬盘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I/O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是基于块的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读写时是整块进行的。块大小：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8KB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256 KB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不等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IR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系统的服务器的典型配置是几个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的内存，有时内存可能达到几十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，数百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或者上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的硬盘。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容错处理的代价非常昂贵：采用多台普通机器会比一台提供容错的机器的价格更便宜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一些统计数据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(ca. 2008)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0990" y="1754190"/>
          <a:ext cx="8405852" cy="2685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/>
                <a:gridCol w="5108565"/>
                <a:gridCol w="2286016"/>
              </a:tblGrid>
              <a:tr h="460364"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/>
                        <a:t>值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504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</a:t>
                      </a:r>
                    </a:p>
                    <a:p>
                      <a:r>
                        <a:rPr lang="de-DE" sz="2000" dirty="0" smtClean="0"/>
                        <a:t>b</a:t>
                      </a:r>
                    </a:p>
                    <a:p>
                      <a:endParaRPr lang="de-DE" sz="2000" dirty="0" smtClean="0"/>
                    </a:p>
                    <a:p>
                      <a:r>
                        <a:rPr lang="de-DE" sz="2000" dirty="0" smtClean="0"/>
                        <a:t>P</a:t>
                      </a:r>
                    </a:p>
                    <a:p>
                      <a:endParaRPr lang="de-DE" sz="20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baseline="0" dirty="0" smtClean="0"/>
                        <a:t>平均寻道时间</a:t>
                      </a:r>
                      <a:endParaRPr lang="en-US" altLang="zh-CN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每个字节的传输时间</a:t>
                      </a:r>
                      <a:endParaRPr lang="en-US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处理器时钟频率</a:t>
                      </a:r>
                      <a:endParaRPr lang="en-US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底层操作时间</a:t>
                      </a:r>
                      <a:r>
                        <a:rPr lang="en-US" sz="2000" kern="1200" baseline="0" dirty="0" smtClean="0"/>
                        <a:t> (e.g., </a:t>
                      </a:r>
                      <a:r>
                        <a:rPr lang="zh-CN" altLang="en-US" sz="2000" kern="1200" baseline="0" dirty="0" smtClean="0"/>
                        <a:t>如</a:t>
                      </a:r>
                      <a:r>
                        <a:rPr lang="en-US" altLang="zh-CN" sz="2000" kern="1200" baseline="0" dirty="0" smtClean="0"/>
                        <a:t>word</a:t>
                      </a:r>
                      <a:r>
                        <a:rPr lang="zh-CN" altLang="en-US" sz="2000" kern="1200" baseline="0" dirty="0" smtClean="0"/>
                        <a:t>的比较和交换</a:t>
                      </a:r>
                      <a:r>
                        <a:rPr lang="en-US" sz="2000" kern="1200" baseline="0" dirty="0" smtClean="0"/>
                        <a:t>)</a:t>
                      </a:r>
                    </a:p>
                    <a:p>
                      <a:endParaRPr lang="en-US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内存大小</a:t>
                      </a:r>
                      <a:endParaRPr lang="en-US" altLang="zh-CN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磁盘大小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5 ms = 5 × 10</a:t>
                      </a:r>
                      <a:r>
                        <a:rPr lang="en-US" sz="2000" kern="1200" baseline="30000" dirty="0" smtClean="0"/>
                        <a:t>−3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0.02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2 ×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10</a:t>
                      </a:r>
                      <a:r>
                        <a:rPr lang="en-US" sz="2000" kern="1200" baseline="30000" dirty="0" smtClean="0"/>
                        <a:t>9</a:t>
                      </a:r>
                      <a:r>
                        <a:rPr lang="en-US" sz="2000" kern="1200" baseline="0" dirty="0" smtClean="0"/>
                        <a:t> s</a:t>
                      </a:r>
                      <a:r>
                        <a:rPr lang="en-US" sz="2000" kern="1200" baseline="30000" dirty="0" smtClean="0"/>
                        <a:t>−1</a:t>
                      </a:r>
                    </a:p>
                    <a:p>
                      <a:r>
                        <a:rPr lang="en-US" sz="2000" kern="1200" baseline="0" dirty="0" smtClean="0"/>
                        <a:t>0.01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endParaRPr lang="en-US" sz="2000" kern="1200" baseline="0" dirty="0" smtClean="0"/>
                    </a:p>
                    <a:p>
                      <a:r>
                        <a:rPr lang="zh-CN" altLang="en-US" sz="2000" kern="1200" baseline="0" dirty="0" smtClean="0"/>
                        <a:t>几</a:t>
                      </a:r>
                      <a:r>
                        <a:rPr lang="en-US" sz="2000" kern="1200" baseline="0" dirty="0" smtClean="0"/>
                        <a:t>GB</a:t>
                      </a:r>
                    </a:p>
                    <a:p>
                      <a:r>
                        <a:rPr lang="en-US" sz="2000" kern="1200" baseline="0" dirty="0" smtClean="0"/>
                        <a:t>1 TB</a:t>
                      </a:r>
                      <a:r>
                        <a:rPr lang="zh-CN" altLang="en-US" sz="2000" kern="1200" baseline="0" dirty="0" smtClean="0"/>
                        <a:t>或更多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黑体" pitchFamily="49" charset="-122"/>
              </a:rPr>
              <a:t>Reuters 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RCV1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语料库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448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莎士比亚全集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规模较小，用来构建索引不能说明问题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本讲使用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Reuters RCV1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文档集来介绍可扩展的索引构建技术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路透社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1995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1996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年一年的英语新闻报道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一篇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Reuters RCV1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文档的样例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4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857364"/>
            <a:ext cx="7786742" cy="3979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Reuters RCV1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语料库的统计信息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223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一个词项的平均出现次数是多少？即一个词项平均对应几个词条？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(2)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每个词条字节数为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4.5 vs.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每个词项平均字节数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7.5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，为什么有这样的区别？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(3)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带位置信息索引的倒排记录数目是多少？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5" y="1785926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/>
                <a:gridCol w="4714907"/>
                <a:gridCol w="2714644"/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 smtClean="0"/>
                        <a:t>N</a:t>
                      </a:r>
                    </a:p>
                    <a:p>
                      <a:r>
                        <a:rPr lang="nl-NL" sz="2000" b="0" i="1" kern="1200" baseline="0" dirty="0" smtClean="0"/>
                        <a:t>L </a:t>
                      </a:r>
                    </a:p>
                    <a:p>
                      <a:r>
                        <a:rPr lang="en-US" sz="2000" b="0" i="1" kern="1200" baseline="0" dirty="0" smtClean="0"/>
                        <a:t>M</a:t>
                      </a:r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r>
                        <a:rPr lang="de-DE" sz="2000" b="0" i="1" kern="1200" baseline="0" dirty="0" smtClean="0"/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 smtClean="0"/>
                        <a:t>文档数目</a:t>
                      </a:r>
                      <a:endParaRPr lang="de-DE" sz="2000" b="0" kern="1200" baseline="0" dirty="0" smtClean="0"/>
                    </a:p>
                    <a:p>
                      <a:r>
                        <a:rPr lang="zh-CN" altLang="en-US" sz="2000" b="0" kern="1200" baseline="0" dirty="0" smtClean="0"/>
                        <a:t>每篇文档的词条数目</a:t>
                      </a:r>
                      <a:endParaRPr lang="nl-NL" sz="2000" b="0" kern="1200" baseline="0" dirty="0" smtClean="0"/>
                    </a:p>
                    <a:p>
                      <a:r>
                        <a:rPr lang="zh-CN" altLang="en-US" sz="2000" b="0" kern="1200" baseline="0" dirty="0" smtClean="0"/>
                        <a:t>词项数目</a:t>
                      </a:r>
                      <a:r>
                        <a:rPr lang="en-US" sz="2000" b="0" kern="1200" baseline="0" dirty="0" smtClean="0"/>
                        <a:t>(= </a:t>
                      </a:r>
                      <a:r>
                        <a:rPr lang="zh-CN" altLang="en-US" sz="2000" b="0" kern="1200" baseline="0" dirty="0" smtClean="0"/>
                        <a:t>词类数目</a:t>
                      </a:r>
                      <a:r>
                        <a:rPr lang="en-US" sz="2000" b="0" kern="1200" baseline="0" dirty="0" smtClean="0"/>
                        <a:t>)</a:t>
                      </a:r>
                    </a:p>
                    <a:p>
                      <a:r>
                        <a:rPr lang="zh-CN" altLang="en-US" sz="2000" b="0" kern="1200" baseline="0" dirty="0" smtClean="0"/>
                        <a:t>每个词条的字节数</a:t>
                      </a:r>
                      <a:r>
                        <a:rPr lang="en-US" sz="2000" b="0" kern="1200" baseline="0" dirty="0" smtClean="0"/>
                        <a:t> (</a:t>
                      </a:r>
                      <a:r>
                        <a:rPr lang="zh-CN" altLang="en-US" sz="2000" b="0" kern="1200" baseline="0" dirty="0" smtClean="0"/>
                        <a:t>含空格和标点</a:t>
                      </a:r>
                      <a:r>
                        <a:rPr lang="en-US" sz="2000" b="0" kern="1200" baseline="0" dirty="0" smtClean="0"/>
                        <a:t>)</a:t>
                      </a:r>
                    </a:p>
                    <a:p>
                      <a:r>
                        <a:rPr lang="zh-CN" altLang="en-US" sz="2000" b="0" kern="1200" baseline="0" dirty="0" smtClean="0"/>
                        <a:t>每个词条的字节数</a:t>
                      </a:r>
                      <a:r>
                        <a:rPr lang="en-US" sz="2000" b="0" kern="1200" baseline="0" dirty="0" smtClean="0"/>
                        <a:t> (</a:t>
                      </a:r>
                      <a:r>
                        <a:rPr lang="zh-CN" altLang="en-US" sz="2000" b="0" kern="1200" baseline="0" dirty="0" smtClean="0"/>
                        <a:t>不含空格和标点</a:t>
                      </a:r>
                      <a:r>
                        <a:rPr lang="en-US" sz="2000" b="0" kern="1200" baseline="0" dirty="0" smtClean="0"/>
                        <a:t>)</a:t>
                      </a:r>
                    </a:p>
                    <a:p>
                      <a:r>
                        <a:rPr lang="zh-CN" altLang="en-US" sz="2000" b="0" kern="1200" baseline="0" dirty="0" smtClean="0"/>
                        <a:t>每个词项的字节数</a:t>
                      </a:r>
                      <a:endParaRPr lang="en-US" sz="2000" b="0" kern="1200" baseline="0" dirty="0" smtClean="0"/>
                    </a:p>
                    <a:p>
                      <a:r>
                        <a:rPr lang="zh-CN" altLang="en-US" sz="2000" b="0" kern="1200" baseline="0" dirty="0" smtClean="0"/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800,000</a:t>
                      </a:r>
                    </a:p>
                    <a:p>
                      <a:r>
                        <a:rPr lang="nl-NL" sz="2000" b="0" kern="1200" baseline="0" dirty="0" smtClean="0"/>
                        <a:t>200</a:t>
                      </a:r>
                    </a:p>
                    <a:p>
                      <a:r>
                        <a:rPr lang="en-US" sz="2000" b="0" kern="1200" baseline="0" dirty="0" smtClean="0"/>
                        <a:t>400,000</a:t>
                      </a:r>
                    </a:p>
                    <a:p>
                      <a:r>
                        <a:rPr lang="en-US" sz="2000" b="0" kern="1200" baseline="0" dirty="0" smtClean="0"/>
                        <a:t> 6</a:t>
                      </a:r>
                    </a:p>
                    <a:p>
                      <a:r>
                        <a:rPr lang="en-US" sz="2000" b="0" kern="1200" baseline="0" dirty="0" smtClean="0"/>
                        <a:t>4.5</a:t>
                      </a:r>
                    </a:p>
                    <a:p>
                      <a:r>
                        <a:rPr lang="en-US" sz="2000" b="0" kern="1200" baseline="0" dirty="0" smtClean="0"/>
                        <a:t>7.5</a:t>
                      </a:r>
                    </a:p>
                    <a:p>
                      <a:r>
                        <a:rPr lang="de-DE" sz="2000" b="0" kern="1200" baseline="0" dirty="0" smtClean="0"/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目标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构建倒排索引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词典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		        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倒排记录表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endParaRPr lang="de-DE" sz="2800" dirty="0"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第一讲中介绍的索引构建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在内存中对倒排记录表进行排序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基于排序的索引构建方法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sz="3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500174"/>
            <a:ext cx="2483516" cy="52535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基于排序的索引构建方法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1428736"/>
            <a:ext cx="85353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在构建索引时，每次分析一篇文档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对于每个词项而言，其倒排记录表不到最后一篇文档都是不完整的。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那么能否在最后排序之前将前面产生的倒排记录表全部放在内存中？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答案显然是否定的，特别是对大规模的文档集来说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如果每条倒排记录占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10–12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个字节，那么对于大规模语料，需要更大的存储空间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RCV1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为例，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 100,000,000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，这些倒排记录表倒是可以放在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年的一台典型配置的计算机的内存中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但是这种基于内存的索引构建方法显然无法扩展到大规模文档集上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因此，需要在磁盘上存储中间结果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是否在磁盘上采用同样的算法？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能否使用前面同样的算法，但是是在磁盘而不是内存中完成排序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不可能，这是因为对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 100,000,000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条记录在磁盘上进行那个排序需要太多的磁盘寻道过程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需要一个外部排序算法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外部排序算法中磁盘寻道次数很少</a:t>
            </a:r>
            <a:endParaRPr lang="en-US" sz="3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42359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需要对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 = 100,000,000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条无位置信息的倒排记录进行排序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每条倒排记录需要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12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(4+4+4: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termID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docID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df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定义一个能够包含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10,000,000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条上述倒排记录的数据块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这个数据块很容易放入内存中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(12*10M=120M)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RCV1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有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个数据块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算法的基本思路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对每个块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倒排记录累积到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10,000,000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条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(ii)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在内存中排序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(iii)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写回磁盘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最后将所有的块合并成一个大的有序的倒排索引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两个块的合并过程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970" y="1916832"/>
            <a:ext cx="7155222" cy="414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基于块的排序索引构建算法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（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Blocked Sort-Based Indexing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）</a:t>
            </a:r>
            <a:endParaRPr lang="en-US" sz="3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7256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该算法中有一个关键决策就是确定块的大小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345" y="1802371"/>
            <a:ext cx="6181139" cy="2912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基于排序的索引构建算法的问题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79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假定词典可以在内存中放下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通常需要一部词典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动态增长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映射成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termID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实际上，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倒排记录表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可以直接采用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方式而不是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termID,docID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方式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但是此时中间文件将会变得很大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内存式单遍扫描索引构建算法ＳＰＩＭＩ</a:t>
            </a:r>
            <a:endParaRPr lang="en-US" altLang="zh-CN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Single-pass in-memory indexing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8694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关键思想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对每个块都产生一个独立的词典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　不需要在块之间进行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term-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termID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的映射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关键思想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对倒排记录表不排序，按照他们出现的先后顺序排列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基础上述思想可以对每个块生成一个完整的倒排索引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这些独立的索引最后合并一个大索引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SPIMI-Invert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811868" cy="4357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SPIMI: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压缩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如果使用压缩，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将更加高效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词项的压缩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倒排记录表的压缩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参见下一讲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台机器下采用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方法对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级规模数据构建索引的时间</a:t>
            </a:r>
            <a:endParaRPr lang="en-US" sz="3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 descr="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2"/>
            <a:ext cx="5748228" cy="49121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分布式索引构建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数据级别的数据建立索引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(don’t try this at home!):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必须使用分布式计算机集群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单台机器都是有可能出现故障的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可能突然慢下来或者失效，不可事先预知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如何使用一批机器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 </a:t>
            </a:r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数据中心</a:t>
            </a:r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(2007 estimates; Gartner)</a:t>
            </a:r>
            <a:endParaRPr lang="en-US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473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数据中心主要都是普通机器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数据中心均采用分布式架构，在世界各地分布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万台服务器，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300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个处理器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核</a:t>
            </a:r>
            <a:endParaRPr lang="fr-FR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分钟装入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个服务器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每年的支出大概是每年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2-2.5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亿美元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这可能是世界上计算能力的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10%!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在一个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个节点组成的无容错系统中，每个节点的正常运行概率为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99.9%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，那么整个系统的正常运行概率是多少？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答案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63%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假定一台服务器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年后会失效，那么对于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万台服务器，机器失效的平均间隔大概是多少？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答案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不到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分钟</a:t>
            </a:r>
            <a:endParaRPr lang="en-US" sz="8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分布式索引构建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维持一台主机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(Master)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来指挥索引构建任务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这台主机被认为是安全的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将索引划分成多组并行任务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主机将把每个任务分配给某个缓冲池中的空闲机器来执行</a:t>
            </a:r>
            <a:endParaRPr lang="en-US" sz="8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并行任务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两类并行任务分配给两类机器：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Parser)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倒排器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Inverter)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将输入的文档集分片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split)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对应于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BSBI/SPIMI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算法中的块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每个数据片都是一个文档子集</a:t>
            </a:r>
            <a:endParaRPr lang="en-US" sz="9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词典的数据结构：</a:t>
            </a:r>
            <a:endParaRPr lang="en-US" altLang="zh-CN" smtClean="0"/>
          </a:p>
          <a:p>
            <a:pPr lvl="1"/>
            <a:r>
              <a:rPr lang="zh-CN" altLang="en-US" smtClean="0"/>
              <a:t>哈希表 </a:t>
            </a:r>
            <a:r>
              <a:rPr lang="en-US" altLang="zh-CN" smtClean="0"/>
              <a:t>vs. </a:t>
            </a:r>
            <a:r>
              <a:rPr lang="zh-CN" altLang="en-US" smtClean="0"/>
              <a:t>树结构</a:t>
            </a:r>
            <a:endParaRPr lang="en-US" altLang="zh-CN" smtClean="0"/>
          </a:p>
          <a:p>
            <a:r>
              <a:rPr lang="zh-CN" altLang="en-US" smtClean="0"/>
              <a:t>容错式检索</a:t>
            </a:r>
            <a:r>
              <a:rPr lang="en-US" altLang="zh-CN" smtClean="0"/>
              <a:t>(Tolerant retrieval):</a:t>
            </a:r>
          </a:p>
          <a:p>
            <a:pPr lvl="1"/>
            <a:r>
              <a:rPr lang="zh-CN" altLang="en-US" smtClean="0"/>
              <a:t>通配查询：包含通配符*的查询</a:t>
            </a:r>
            <a:endParaRPr lang="en-US" altLang="zh-CN" smtClean="0"/>
          </a:p>
          <a:p>
            <a:pPr lvl="2"/>
            <a:r>
              <a:rPr lang="zh-CN" altLang="en-US" smtClean="0"/>
              <a:t>轮排索引 </a:t>
            </a:r>
            <a:r>
              <a:rPr lang="en-US" altLang="zh-CN" smtClean="0"/>
              <a:t>vs. k-gram</a:t>
            </a:r>
            <a:r>
              <a:rPr lang="zh-CN" altLang="en-US" smtClean="0"/>
              <a:t>索引</a:t>
            </a:r>
            <a:endParaRPr lang="de-DE" altLang="zh-CN" smtClean="0"/>
          </a:p>
          <a:p>
            <a:pPr lvl="1"/>
            <a:r>
              <a:rPr lang="zh-CN" altLang="en-US" smtClean="0"/>
              <a:t>拼写校正：</a:t>
            </a:r>
            <a:endParaRPr lang="en-US" altLang="zh-CN" smtClean="0"/>
          </a:p>
          <a:p>
            <a:pPr lvl="2"/>
            <a:r>
              <a:rPr lang="zh-CN" altLang="en-US" smtClean="0"/>
              <a:t>编辑距离 </a:t>
            </a:r>
            <a:r>
              <a:rPr lang="en-US" altLang="zh-CN" smtClean="0"/>
              <a:t>vs. k-gram</a:t>
            </a:r>
            <a:r>
              <a:rPr lang="zh-CN" altLang="en-US" smtClean="0"/>
              <a:t>相似度</a:t>
            </a:r>
            <a:endParaRPr lang="en-US" altLang="zh-CN" smtClean="0"/>
          </a:p>
          <a:p>
            <a:pPr lvl="2"/>
            <a:r>
              <a:rPr lang="zh-CN" altLang="en-US" smtClean="0"/>
              <a:t>词独立校正法 </a:t>
            </a:r>
            <a:r>
              <a:rPr lang="en-US" altLang="zh-CN" smtClean="0"/>
              <a:t>vs. </a:t>
            </a:r>
            <a:r>
              <a:rPr lang="zh-CN" altLang="en-US" smtClean="0"/>
              <a:t>上下文敏感校正法</a:t>
            </a:r>
            <a:endParaRPr lang="en-US" altLang="zh-CN" smtClean="0"/>
          </a:p>
          <a:p>
            <a:pPr lvl="2"/>
            <a:r>
              <a:rPr lang="en-US" altLang="zh-CN" smtClean="0"/>
              <a:t>Soundex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分析器（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Parser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）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主节点将一个数据片分配给一台空闲的分析器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分析器一次读一篇文档然后输出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(term,docID)-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分析器将这些对又分成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个词项分区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每个分区按照词项首字母进行划分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E.g., a-f, g-p, q-z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倒排器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Inverter)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倒排器收集对应某一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e.g., a-f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分区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所有的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即倒排记录表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排序并写进倒排记录表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数据流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762730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39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刚才介绍的索引构建过程实际上是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的一个实例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是一个鲁棒的简单分布式计算框架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不一定需要在分布式处理的部分编写代码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索引构建系统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(ca. 2002)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由多个步骤组成，每个步骤都采用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实现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索引构建只是一个步骤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另一个步骤：将按词项分割索引转换成按文档分割的索引</a:t>
            </a:r>
            <a:endParaRPr lang="en-US" sz="8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863" y="2257425"/>
            <a:ext cx="9229726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786874" cy="3374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主节点机传给分析器的任务描述包含什么信息？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任务完成后，分析器给主节点机的回传报告中会包含哪些信息？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主节点机传给倒排器的任务描述包含什么信息？</a:t>
            </a:r>
            <a:endParaRPr lang="en-US" altLang="zh-CN" dirty="0" smtClean="0">
              <a:solidFill>
                <a:schemeClr val="tx1"/>
              </a:solidFill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任务完成后，倒排器给主节点机的回传报告中会包含哪些信息？</a:t>
            </a:r>
            <a:endParaRPr lang="en-US" sz="9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动态索引构建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944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到目前为止，我们都假定文档集是静态的。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实际中假设很少成立：文档会增加、删除和修改。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这也意味着词典和倒排记录表必须要动态更新。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动态索引构建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最简单的方法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在磁盘上维护一个大的主索引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(Main index)</a:t>
            </a:r>
            <a:endParaRPr lang="en-US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新文档放入内存中较小的辅助索引（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uxiliary index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）中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同时搜索两个索引，然后合并结果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定期将辅助索引合并到主索引中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删除的处理：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采用无效位向量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Invalidation bit-vector)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来表示删除的文档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利用该维向量过滤返回的结果，以去掉已删除文档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主辅索引合并中的问题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8828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合并过于频繁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合并时如果正好在搜索，那么搜索的性能将很低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实际上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如果每个倒排记录表都采用一个单独的文件来存储的话，那么将辅助索引合并到主索引的代价并没有那么高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此时合并等同于一个简单的添加操作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但是这样做将需要大量的文件，效率显然不高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如果没有特别说明，本讲后面都假定索引是一个大文件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现实当中常常介于上述两者之间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例如：将大的倒排记录表分割成多个独立的文件，将多个小倒排记录表存放在一个文件当中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……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采用定长数组法存储词典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空间消耗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       20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  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对数合并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Logarithmic merge)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7388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对数合并算法能够缓解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随时间增长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索引合并的开销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→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用户并不感觉到响应时间上有明显延迟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维护一系列索引，其中每个索引是前一个索引的两倍大小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将最小的索引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置于内存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其他更大的索引 </a:t>
            </a:r>
            <a:r>
              <a:rPr lang="nb-NO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nb-NO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nb-NO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nb-NO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nb-NO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. . . 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置于磁盘</a:t>
            </a:r>
            <a:endParaRPr lang="nb-NO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变得太大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(&gt;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则将它作为 </a:t>
            </a:r>
            <a:r>
              <a:rPr lang="en-US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0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写到磁盘中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不存在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)</a:t>
            </a:r>
            <a:endParaRPr lang="en-US" baseline="-250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或者和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合并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已经存在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，并将合并结果作为</a:t>
            </a:r>
            <a:r>
              <a:rPr lang="de-DE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de-DE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写到磁盘中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不存在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，或者和</a:t>
            </a:r>
            <a:r>
              <a:rPr lang="de-DE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de-DE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合并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已经存在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依此类推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……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7" descr="4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14488"/>
            <a:ext cx="6643734" cy="46674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二进制数字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3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3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endParaRPr lang="en-US" sz="3200" baseline="300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72560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0100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0101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0110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0111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1100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对数合并的复杂度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索引数目的上界为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是所有倒排记录的个数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因此，查询处理时需要合并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个索引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索引构建时间为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log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这是因为每个倒排记录需要合并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次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辅助索引方式：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索引构建时间为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，因为每次合并都需要处理每个倒排记录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假定每个辅助索引的大小为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因此，对数合并的复杂度比辅助索引方式要低一个数量级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 descr="4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4581128"/>
            <a:ext cx="532801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本讲内容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两种索引构建算法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BSBI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简单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SPIMI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更符合实际情况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分布式索引构建</a:t>
            </a:r>
            <a:r>
              <a:rPr lang="de-DE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MapReduce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动态索引构建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如何随着文档集变化更新索引</a:t>
            </a:r>
            <a:endParaRPr lang="en-US" sz="2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参考资料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信息检索导论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章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Dean and </a:t>
            </a:r>
            <a:r>
              <a:rPr lang="en-US" altLang="zh-CN" sz="2200" dirty="0" err="1" smtClean="0">
                <a:solidFill>
                  <a:schemeClr val="tx1"/>
                </a:solidFill>
                <a:ea typeface="黑体" pitchFamily="49" charset="-122"/>
              </a:rPr>
              <a:t>Ghemawat</a:t>
            </a: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de-DE" altLang="zh-CN" sz="2200" dirty="0" smtClean="0">
                <a:solidFill>
                  <a:schemeClr val="tx1"/>
                </a:solidFill>
                <a:ea typeface="黑体" pitchFamily="49" charset="-122"/>
              </a:rPr>
              <a:t>(2004) </a:t>
            </a:r>
            <a:r>
              <a:rPr lang="zh-CN" altLang="en-US" sz="2200" dirty="0" smtClean="0">
                <a:solidFill>
                  <a:schemeClr val="tx1"/>
                </a:solidFill>
                <a:ea typeface="黑体" pitchFamily="49" charset="-122"/>
              </a:rPr>
              <a:t>有关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的原作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Heinz and </a:t>
            </a:r>
            <a:r>
              <a:rPr lang="en-US" altLang="zh-CN" sz="2200" dirty="0" err="1" smtClean="0">
                <a:solidFill>
                  <a:schemeClr val="tx1"/>
                </a:solidFill>
                <a:ea typeface="黑体" pitchFamily="49" charset="-122"/>
              </a:rPr>
              <a:t>Zobel</a:t>
            </a: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 (2003) </a:t>
            </a:r>
            <a:r>
              <a:rPr lang="zh-CN" altLang="en-US" sz="2200" dirty="0" smtClean="0">
                <a:solidFill>
                  <a:schemeClr val="tx1"/>
                </a:solidFill>
                <a:ea typeface="黑体" pitchFamily="49" charset="-122"/>
              </a:rPr>
              <a:t>有关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的原作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YouTube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视频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Google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数据中心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4-1</a:t>
            </a:r>
          </a:p>
          <a:p>
            <a:r>
              <a:rPr lang="zh-CN" altLang="en-US" smtClean="0"/>
              <a:t>习题</a:t>
            </a:r>
            <a:r>
              <a:rPr lang="en-US" altLang="zh-CN" smtClean="0"/>
              <a:t>4-3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支持词典查找的两种数据结构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哈希表：</a:t>
            </a:r>
            <a:endParaRPr lang="en-US" altLang="zh-CN" smtClean="0"/>
          </a:p>
          <a:p>
            <a:pPr lvl="1"/>
            <a:r>
              <a:rPr lang="zh-CN" altLang="en-US" smtClean="0"/>
              <a:t>定位速度快，常数时间</a:t>
            </a:r>
            <a:endParaRPr lang="en-US" altLang="zh-CN" smtClean="0"/>
          </a:p>
          <a:p>
            <a:pPr lvl="1"/>
            <a:r>
              <a:rPr lang="zh-CN" altLang="en-US" smtClean="0"/>
              <a:t>不宜支持动态变化的词典</a:t>
            </a:r>
            <a:endParaRPr lang="en-US" altLang="zh-CN" smtClean="0"/>
          </a:p>
          <a:p>
            <a:pPr lvl="1"/>
            <a:r>
              <a:rPr lang="zh-CN" altLang="en-US" smtClean="0"/>
              <a:t>不支持前缀查询</a:t>
            </a:r>
            <a:endParaRPr lang="en-US" altLang="zh-CN" smtClean="0"/>
          </a:p>
          <a:p>
            <a:r>
              <a:rPr lang="zh-CN" altLang="en-US" smtClean="0"/>
              <a:t>树结构：二叉树、</a:t>
            </a:r>
            <a:r>
              <a:rPr lang="en-US" altLang="zh-CN" smtClean="0"/>
              <a:t>B-</a:t>
            </a:r>
            <a:r>
              <a:rPr lang="zh-CN" altLang="en-US" smtClean="0"/>
              <a:t>树等等</a:t>
            </a:r>
            <a:endParaRPr lang="en-US" altLang="zh-CN" smtClean="0"/>
          </a:p>
          <a:p>
            <a:pPr lvl="1"/>
            <a:r>
              <a:rPr lang="zh-CN" altLang="en-US" smtClean="0"/>
              <a:t>定位速度为指数时间</a:t>
            </a:r>
            <a:endParaRPr lang="en-US" altLang="zh-CN" smtClean="0"/>
          </a:p>
          <a:p>
            <a:pPr lvl="1"/>
            <a:r>
              <a:rPr lang="zh-CN" altLang="en-US" smtClean="0"/>
              <a:t>二叉</a:t>
            </a:r>
            <a:r>
              <a:rPr lang="en-US" altLang="zh-CN" smtClean="0"/>
              <a:t>(</a:t>
            </a:r>
            <a:r>
              <a:rPr lang="zh-CN" altLang="en-US" smtClean="0"/>
              <a:t>平衡</a:t>
            </a:r>
            <a:r>
              <a:rPr lang="en-US" altLang="zh-CN" smtClean="0"/>
              <a:t>)</a:t>
            </a:r>
            <a:r>
              <a:rPr lang="zh-CN" altLang="en-US" smtClean="0"/>
              <a:t>树支持动态变化，但是重排代价大。</a:t>
            </a:r>
            <a:r>
              <a:rPr lang="en-US" altLang="zh-CN" smtClean="0"/>
              <a:t>B-</a:t>
            </a:r>
            <a:r>
              <a:rPr lang="zh-CN" altLang="en-US" smtClean="0"/>
              <a:t>树能否缓解上述问题</a:t>
            </a:r>
            <a:endParaRPr lang="en-US" altLang="zh-CN" smtClean="0"/>
          </a:p>
          <a:p>
            <a:pPr lvl="1"/>
            <a:r>
              <a:rPr lang="zh-CN" altLang="en-US" smtClean="0"/>
              <a:t>支持前缀查询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B-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树的词典查找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4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500306"/>
            <a:ext cx="7893606" cy="30718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基于轮排索引的通配查询处理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110079"/>
            <a:ext cx="3598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X*,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*X,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X$*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*X*,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X*Y,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Y$X*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k-gram</a:t>
            </a:r>
            <a:r>
              <a:rPr lang="zh-CN" altLang="en-US" dirty="0" smtClean="0"/>
              <a:t>索引的通配查询处理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比轮排索引空间开销要小</a:t>
            </a:r>
            <a:endParaRPr lang="en-US" altLang="zh-CN" smtClean="0"/>
          </a:p>
          <a:p>
            <a:pPr lvl="1"/>
            <a:r>
              <a:rPr lang="zh-CN" altLang="en-US" smtClean="0"/>
              <a:t>枚举一个词项中所有连读的</a:t>
            </a:r>
            <a:r>
              <a:rPr lang="en-US" altLang="zh-CN" smtClean="0"/>
              <a:t>k</a:t>
            </a:r>
            <a:r>
              <a:rPr lang="zh-CN" altLang="en-US" smtClean="0"/>
              <a:t>个字符构成的</a:t>
            </a:r>
            <a:r>
              <a:rPr lang="en-US" altLang="zh-CN" smtClean="0"/>
              <a:t>k-gram </a:t>
            </a:r>
            <a:r>
              <a:rPr lang="zh-CN" altLang="en-US" smtClean="0"/>
              <a:t>。</a:t>
            </a:r>
            <a:endParaRPr lang="de-DE" altLang="zh-CN" smtClean="0"/>
          </a:p>
          <a:p>
            <a:pPr lvl="1"/>
            <a:r>
              <a:rPr lang="de-DE" altLang="zh-CN" smtClean="0"/>
              <a:t>2-gram</a:t>
            </a:r>
            <a:r>
              <a:rPr lang="zh-CN" altLang="de-DE" smtClean="0"/>
              <a:t>称为二元组</a:t>
            </a:r>
            <a:r>
              <a:rPr lang="en-US" altLang="zh-CN" smtClean="0"/>
              <a:t>(</a:t>
            </a:r>
            <a:r>
              <a:rPr lang="de-DE" altLang="zh-CN" smtClean="0"/>
              <a:t>bigram)</a:t>
            </a:r>
          </a:p>
          <a:p>
            <a:pPr lvl="1"/>
            <a:r>
              <a:rPr lang="zh-CN" altLang="en-US" smtClean="0"/>
              <a:t>例子</a:t>
            </a:r>
            <a:r>
              <a:rPr lang="en-US" altLang="zh-CN" smtClean="0"/>
              <a:t>: from April is the cruelest month we get the bigrams: $a ap pr ri il l$ $i is s$ $t th he e$ $c cr ru ue el le es st t$ $m </a:t>
            </a:r>
            <a:r>
              <a:rPr lang="de-DE" altLang="zh-CN" smtClean="0"/>
              <a:t>mo on nt h$</a:t>
            </a:r>
          </a:p>
          <a:p>
            <a:pPr lvl="1"/>
            <a:r>
              <a:rPr lang="zh-CN" altLang="en-US" smtClean="0"/>
              <a:t>同前面一样，</a:t>
            </a:r>
            <a:r>
              <a:rPr lang="en-US" altLang="zh-CN" smtClean="0"/>
              <a:t>$ </a:t>
            </a:r>
            <a:r>
              <a:rPr lang="zh-CN" altLang="en-US" smtClean="0"/>
              <a:t>是一个特殊字符</a:t>
            </a:r>
            <a:endParaRPr lang="en-US" altLang="zh-CN" smtClean="0"/>
          </a:p>
          <a:p>
            <a:pPr lvl="1"/>
            <a:r>
              <a:rPr lang="zh-CN" altLang="en-US" smtClean="0"/>
              <a:t>构建一个倒排索引，此时词典部分是所有的</a:t>
            </a:r>
            <a:r>
              <a:rPr lang="en-US" altLang="zh-CN" smtClean="0"/>
              <a:t>2-gram</a:t>
            </a:r>
            <a:r>
              <a:rPr lang="zh-CN" altLang="en-US" smtClean="0"/>
              <a:t>，倒排记录表部分是包含某个</a:t>
            </a:r>
            <a:r>
              <a:rPr lang="en-US" altLang="zh-CN" smtClean="0"/>
              <a:t>2-gram</a:t>
            </a:r>
            <a:r>
              <a:rPr lang="zh-CN" altLang="en-US" smtClean="0"/>
              <a:t>的所有词项</a:t>
            </a:r>
          </a:p>
          <a:p>
            <a:pPr lvl="1"/>
            <a:r>
              <a:rPr lang="zh-CN" altLang="en-US" smtClean="0"/>
              <a:t>相当于对词项再构建一个倒排索引</a:t>
            </a:r>
            <a:r>
              <a:rPr lang="en-US" altLang="zh-CN" smtClean="0"/>
              <a:t>(</a:t>
            </a:r>
            <a:r>
              <a:rPr lang="zh-CN" altLang="en-US" smtClean="0"/>
              <a:t>二级索引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854</TotalTime>
  <Words>4070</Words>
  <Application>Microsoft Office PowerPoint</Application>
  <PresentationFormat>全屏显示(4:3)</PresentationFormat>
  <Paragraphs>474</Paragraphs>
  <Slides>56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manning</vt:lpstr>
      <vt:lpstr>幻灯片 1</vt:lpstr>
      <vt:lpstr>提纲</vt:lpstr>
      <vt:lpstr>提纲</vt:lpstr>
      <vt:lpstr>上一讲内容</vt:lpstr>
      <vt:lpstr>幻灯片 5</vt:lpstr>
      <vt:lpstr>支持词典查找的两种数据结构</vt:lpstr>
      <vt:lpstr>幻灯片 7</vt:lpstr>
      <vt:lpstr>幻灯片 8</vt:lpstr>
      <vt:lpstr>基于k-gram索引的通配查询处理</vt:lpstr>
      <vt:lpstr>幻灯片 10</vt:lpstr>
      <vt:lpstr>基于编辑距离的拼写校正</vt:lpstr>
      <vt:lpstr>幻灯片 12</vt:lpstr>
      <vt:lpstr>幻灯片 13</vt:lpstr>
      <vt:lpstr>提纲</vt:lpstr>
      <vt:lpstr>幻灯片 15</vt:lpstr>
      <vt:lpstr>幻灯片 16</vt:lpstr>
      <vt:lpstr>幻灯片 17</vt:lpstr>
      <vt:lpstr>幻灯片 18</vt:lpstr>
      <vt:lpstr>幻灯片 19</vt:lpstr>
      <vt:lpstr>幻灯片 20</vt:lpstr>
      <vt:lpstr>提纲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提纲</vt:lpstr>
      <vt:lpstr>幻灯片 30</vt:lpstr>
      <vt:lpstr>幻灯片 31</vt:lpstr>
      <vt:lpstr>幻灯片 32</vt:lpstr>
      <vt:lpstr>幻灯片 33</vt:lpstr>
      <vt:lpstr>幻灯片 34</vt:lpstr>
      <vt:lpstr>提纲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提纲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1401</cp:revision>
  <cp:lastPrinted>2009-09-22T15:48:09Z</cp:lastPrinted>
  <dcterms:created xsi:type="dcterms:W3CDTF">2009-09-21T23:46:17Z</dcterms:created>
  <dcterms:modified xsi:type="dcterms:W3CDTF">2011-10-11T08:38:41Z</dcterms:modified>
</cp:coreProperties>
</file>