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70"/>
  </p:notesMasterIdLst>
  <p:handoutMasterIdLst>
    <p:handoutMasterId r:id="rId71"/>
  </p:handoutMasterIdLst>
  <p:sldIdLst>
    <p:sldId id="256" r:id="rId2"/>
    <p:sldId id="872" r:id="rId3"/>
    <p:sldId id="1049" r:id="rId4"/>
    <p:sldId id="1050" r:id="rId5"/>
    <p:sldId id="1038" r:id="rId6"/>
    <p:sldId id="1039" r:id="rId7"/>
    <p:sldId id="1040" r:id="rId8"/>
    <p:sldId id="1041" r:id="rId9"/>
    <p:sldId id="1042" r:id="rId10"/>
    <p:sldId id="1043" r:id="rId11"/>
    <p:sldId id="1044" r:id="rId12"/>
    <p:sldId id="982" r:id="rId13"/>
    <p:sldId id="983" r:id="rId14"/>
    <p:sldId id="984" r:id="rId15"/>
    <p:sldId id="985" r:id="rId16"/>
    <p:sldId id="986" r:id="rId17"/>
    <p:sldId id="987" r:id="rId18"/>
    <p:sldId id="988" r:id="rId19"/>
    <p:sldId id="989" r:id="rId20"/>
    <p:sldId id="990" r:id="rId21"/>
    <p:sldId id="991" r:id="rId22"/>
    <p:sldId id="1047" r:id="rId23"/>
    <p:sldId id="992" r:id="rId24"/>
    <p:sldId id="993" r:id="rId25"/>
    <p:sldId id="994" r:id="rId26"/>
    <p:sldId id="995" r:id="rId27"/>
    <p:sldId id="996" r:id="rId28"/>
    <p:sldId id="997" r:id="rId29"/>
    <p:sldId id="998" r:id="rId30"/>
    <p:sldId id="999" r:id="rId31"/>
    <p:sldId id="1000" r:id="rId32"/>
    <p:sldId id="1001" r:id="rId33"/>
    <p:sldId id="1002" r:id="rId34"/>
    <p:sldId id="1003" r:id="rId35"/>
    <p:sldId id="1004" r:id="rId36"/>
    <p:sldId id="1005" r:id="rId37"/>
    <p:sldId id="1006" r:id="rId38"/>
    <p:sldId id="1007" r:id="rId39"/>
    <p:sldId id="1008" r:id="rId40"/>
    <p:sldId id="1009" r:id="rId41"/>
    <p:sldId id="1010" r:id="rId42"/>
    <p:sldId id="1011" r:id="rId43"/>
    <p:sldId id="1012" r:id="rId44"/>
    <p:sldId id="1014" r:id="rId45"/>
    <p:sldId id="1015" r:id="rId46"/>
    <p:sldId id="1016" r:id="rId47"/>
    <p:sldId id="1017" r:id="rId48"/>
    <p:sldId id="1018" r:id="rId49"/>
    <p:sldId id="1036" r:id="rId50"/>
    <p:sldId id="1019" r:id="rId51"/>
    <p:sldId id="1020" r:id="rId52"/>
    <p:sldId id="1021" r:id="rId53"/>
    <p:sldId id="1022" r:id="rId54"/>
    <p:sldId id="1023" r:id="rId55"/>
    <p:sldId id="1024" r:id="rId56"/>
    <p:sldId id="1025" r:id="rId57"/>
    <p:sldId id="1026" r:id="rId58"/>
    <p:sldId id="1027" r:id="rId59"/>
    <p:sldId id="1028" r:id="rId60"/>
    <p:sldId id="1029" r:id="rId61"/>
    <p:sldId id="1030" r:id="rId62"/>
    <p:sldId id="1031" r:id="rId63"/>
    <p:sldId id="1032" r:id="rId64"/>
    <p:sldId id="1033" r:id="rId65"/>
    <p:sldId id="1048" r:id="rId66"/>
    <p:sldId id="1045" r:id="rId67"/>
    <p:sldId id="1035" r:id="rId68"/>
    <p:sldId id="1046" r:id="rId69"/>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a:srgbClr val="2A7041"/>
    <a:srgbClr val="E6F2ED"/>
    <a:srgbClr val="DBEDE6"/>
    <a:srgbClr val="D7F1E6"/>
    <a:srgbClr val="D4F0E5"/>
    <a:srgbClr val="CC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75" autoAdjust="0"/>
    <p:restoredTop sz="72051" autoAdjust="0"/>
  </p:normalViewPr>
  <p:slideViewPr>
    <p:cSldViewPr>
      <p:cViewPr>
        <p:scale>
          <a:sx n="75" d="100"/>
          <a:sy n="75" d="100"/>
        </p:scale>
        <p:origin x="-1158" y="-72"/>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11.10.2011</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zh-CN" altLang="en-US" dirty="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ea typeface="黑体" pitchFamily="49" charset="-122"/>
            </a:endParaRPr>
          </a:p>
          <a:p>
            <a:pPr marL="457200" indent="-457200">
              <a:buFont typeface="+mj-ea"/>
              <a:buAutoNum type="circleNumDbPlain"/>
            </a:pPr>
            <a:endParaRPr lang="zh-CN" altLang="en-US" dirty="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2.png"/><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755576" y="3352800"/>
            <a:ext cx="8064896" cy="1066800"/>
          </a:xfrm>
        </p:spPr>
        <p:txBody>
          <a:bodyPr/>
          <a:lstStyle/>
          <a:p>
            <a:r>
              <a:rPr lang="zh-CN" altLang="en-US" dirty="0" smtClean="0"/>
              <a:t>第</a:t>
            </a:r>
            <a:r>
              <a:rPr lang="en-US" altLang="zh-CN" dirty="0" smtClean="0"/>
              <a:t>6</a:t>
            </a:r>
            <a:r>
              <a:rPr lang="zh-CN" altLang="en-US" dirty="0" smtClean="0"/>
              <a:t>讲 文档评分、词项权重计算及向量空间模型</a:t>
            </a:r>
            <a:endParaRPr lang="en-US" altLang="zh-CN" dirty="0" smtClean="0"/>
          </a:p>
          <a:p>
            <a:r>
              <a:rPr lang="en-US" altLang="zh-CN" dirty="0" smtClean="0"/>
              <a:t>Scoring, Term Weighting &amp; Vector Space Model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6"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smtClean="0">
                <a:solidFill>
                  <a:srgbClr val="FBFCFF"/>
                </a:solidFill>
                <a:latin typeface="Arial" pitchFamily="34" charset="0"/>
                <a:ea typeface="宋体" charset="-122"/>
              </a:rPr>
              <a:t>2011/10/09</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l-GR" altLang="zh-CN" sz="3600" i="1" dirty="0" smtClean="0">
                <a:solidFill>
                  <a:schemeClr val="tx1"/>
                </a:solidFill>
                <a:latin typeface="Calibri"/>
                <a:ea typeface="黑体" pitchFamily="49" charset="-122"/>
                <a:cs typeface="Calibri"/>
              </a:rPr>
              <a:t>ϒ</a:t>
            </a:r>
            <a:r>
              <a:rPr lang="zh-CN" altLang="en-US" sz="3600" dirty="0" smtClean="0">
                <a:solidFill>
                  <a:schemeClr val="tx1"/>
                </a:solidFill>
                <a:latin typeface="+mj-lt"/>
                <a:ea typeface="黑体" pitchFamily="49" charset="-122"/>
              </a:rPr>
              <a:t>编码</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928802"/>
            <a:ext cx="8358246" cy="400050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a:t>
            </a:r>
            <a:r>
              <a:rPr lang="en-US" dirty="0" smtClean="0">
                <a:solidFill>
                  <a:schemeClr val="tx1"/>
                </a:solidFill>
                <a:latin typeface="+mj-lt"/>
                <a:ea typeface="黑体" pitchFamily="49" charset="-122"/>
              </a:rPr>
              <a:t>G </a:t>
            </a:r>
            <a:r>
              <a:rPr lang="zh-CN" altLang="en-US" dirty="0" smtClean="0">
                <a:solidFill>
                  <a:schemeClr val="tx1"/>
                </a:solidFill>
                <a:latin typeface="+mj-lt"/>
                <a:ea typeface="黑体" pitchFamily="49" charset="-122"/>
              </a:rPr>
              <a:t>表示成长度</a:t>
            </a:r>
            <a:r>
              <a:rPr lang="en-US" altLang="zh-CN" dirty="0" smtClean="0">
                <a:solidFill>
                  <a:schemeClr val="tx1"/>
                </a:solidFill>
                <a:latin typeface="+mj-lt"/>
                <a:ea typeface="黑体" pitchFamily="49" charset="-122"/>
              </a:rPr>
              <a:t>(length)</a:t>
            </a:r>
            <a:r>
              <a:rPr lang="zh-CN" altLang="en-US" dirty="0" smtClean="0">
                <a:solidFill>
                  <a:schemeClr val="tx1"/>
                </a:solidFill>
                <a:latin typeface="+mj-lt"/>
                <a:ea typeface="黑体" pitchFamily="49" charset="-122"/>
              </a:rPr>
              <a:t>和偏移</a:t>
            </a:r>
            <a:r>
              <a:rPr lang="en-US" altLang="zh-CN" dirty="0" smtClean="0">
                <a:solidFill>
                  <a:schemeClr val="tx1"/>
                </a:solidFill>
                <a:latin typeface="+mj-lt"/>
                <a:ea typeface="黑体" pitchFamily="49" charset="-122"/>
              </a:rPr>
              <a:t>(offset)</a:t>
            </a:r>
            <a:r>
              <a:rPr lang="zh-CN" altLang="en-US" dirty="0" smtClean="0">
                <a:solidFill>
                  <a:schemeClr val="tx1"/>
                </a:solidFill>
                <a:latin typeface="+mj-lt"/>
                <a:ea typeface="黑体" pitchFamily="49" charset="-122"/>
              </a:rPr>
              <a:t>两部分</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偏移对应</a:t>
            </a:r>
            <a:r>
              <a:rPr lang="en-US" altLang="zh-CN" dirty="0" smtClean="0">
                <a:solidFill>
                  <a:schemeClr val="tx1"/>
                </a:solidFill>
                <a:latin typeface="+mj-lt"/>
                <a:ea typeface="黑体" pitchFamily="49" charset="-122"/>
              </a:rPr>
              <a:t>G</a:t>
            </a:r>
            <a:r>
              <a:rPr lang="zh-CN" altLang="en-US" dirty="0" smtClean="0">
                <a:solidFill>
                  <a:schemeClr val="tx1"/>
                </a:solidFill>
                <a:latin typeface="+mj-lt"/>
                <a:ea typeface="黑体" pitchFamily="49" charset="-122"/>
              </a:rPr>
              <a:t>的二进制编码，只不过将首部的</a:t>
            </a:r>
            <a:r>
              <a:rPr lang="en-US" altLang="zh-CN" dirty="0" smtClean="0">
                <a:solidFill>
                  <a:schemeClr val="tx1"/>
                </a:solidFill>
                <a:latin typeface="+mj-lt"/>
                <a:ea typeface="黑体" pitchFamily="49" charset="-122"/>
              </a:rPr>
              <a:t>1</a:t>
            </a:r>
            <a:r>
              <a:rPr lang="zh-CN" altLang="en-US" dirty="0" smtClean="0">
                <a:solidFill>
                  <a:schemeClr val="tx1"/>
                </a:solidFill>
                <a:latin typeface="+mj-lt"/>
                <a:ea typeface="黑体" pitchFamily="49" charset="-122"/>
              </a:rPr>
              <a:t>去掉</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例如</a:t>
            </a:r>
            <a:r>
              <a:rPr lang="en-US" dirty="0" smtClean="0">
                <a:solidFill>
                  <a:schemeClr val="tx1"/>
                </a:solidFill>
                <a:latin typeface="+mj-lt"/>
                <a:ea typeface="黑体" pitchFamily="49" charset="-122"/>
              </a:rPr>
              <a:t> 13 → 1101 → 101 = </a:t>
            </a:r>
            <a:r>
              <a:rPr lang="zh-CN" altLang="en-US" dirty="0" smtClean="0">
                <a:solidFill>
                  <a:schemeClr val="tx1"/>
                </a:solidFill>
                <a:latin typeface="+mj-lt"/>
                <a:ea typeface="黑体" pitchFamily="49" charset="-122"/>
              </a:rPr>
              <a:t>偏移</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长度部分给出的是偏移的位数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比如</a:t>
            </a:r>
            <a:r>
              <a:rPr lang="en-US" altLang="zh-CN" dirty="0" smtClean="0">
                <a:solidFill>
                  <a:schemeClr val="tx1"/>
                </a:solidFill>
                <a:latin typeface="+mj-lt"/>
                <a:ea typeface="黑体" pitchFamily="49" charset="-122"/>
              </a:rPr>
              <a:t>G=</a:t>
            </a:r>
            <a:r>
              <a:rPr lang="en-US" dirty="0" smtClean="0">
                <a:solidFill>
                  <a:schemeClr val="tx1"/>
                </a:solidFill>
                <a:latin typeface="+mj-lt"/>
                <a:ea typeface="黑体" pitchFamily="49" charset="-122"/>
              </a:rPr>
              <a:t>13 (</a:t>
            </a:r>
            <a:r>
              <a:rPr lang="zh-CN" altLang="en-US" dirty="0" smtClean="0">
                <a:solidFill>
                  <a:schemeClr val="tx1"/>
                </a:solidFill>
                <a:latin typeface="+mj-lt"/>
                <a:ea typeface="黑体" pitchFamily="49" charset="-122"/>
              </a:rPr>
              <a:t>偏移为</a:t>
            </a:r>
            <a:r>
              <a:rPr lang="en-US" dirty="0" smtClean="0">
                <a:solidFill>
                  <a:schemeClr val="tx1"/>
                </a:solidFill>
                <a:latin typeface="+mj-lt"/>
                <a:ea typeface="黑体" pitchFamily="49" charset="-122"/>
              </a:rPr>
              <a:t> 101), </a:t>
            </a:r>
            <a:r>
              <a:rPr lang="zh-CN" altLang="en-US" dirty="0" smtClean="0">
                <a:solidFill>
                  <a:schemeClr val="tx1"/>
                </a:solidFill>
                <a:latin typeface="+mj-lt"/>
                <a:ea typeface="黑体" pitchFamily="49" charset="-122"/>
              </a:rPr>
              <a:t>长度部分为</a:t>
            </a:r>
            <a:r>
              <a:rPr lang="en-US" dirty="0" smtClean="0">
                <a:solidFill>
                  <a:schemeClr val="tx1"/>
                </a:solidFill>
                <a:latin typeface="+mj-lt"/>
                <a:ea typeface="黑体" pitchFamily="49" charset="-122"/>
              </a:rPr>
              <a:t> 3</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长度部分采用一元编码</a:t>
            </a:r>
            <a:r>
              <a:rPr lang="en-US" dirty="0" smtClean="0">
                <a:solidFill>
                  <a:schemeClr val="tx1"/>
                </a:solidFill>
                <a:latin typeface="+mj-lt"/>
                <a:ea typeface="黑体" pitchFamily="49" charset="-122"/>
              </a:rPr>
              <a:t>: 1110.</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a:t>
            </a:r>
            <a:r>
              <a:rPr lang="en-US" altLang="zh-CN" dirty="0" smtClean="0">
                <a:solidFill>
                  <a:schemeClr val="tx1"/>
                </a:solidFill>
                <a:latin typeface="+mj-lt"/>
                <a:ea typeface="黑体" pitchFamily="49" charset="-122"/>
              </a:rPr>
              <a:t>G</a:t>
            </a:r>
            <a:r>
              <a:rPr lang="zh-CN" altLang="en-US" dirty="0" smtClean="0">
                <a:solidFill>
                  <a:schemeClr val="tx1"/>
                </a:solidFill>
                <a:latin typeface="+mj-lt"/>
                <a:ea typeface="黑体" pitchFamily="49" charset="-122"/>
              </a:rPr>
              <a:t>的</a:t>
            </a:r>
            <a:r>
              <a:rPr lang="el-GR" altLang="zh-CN" i="1" dirty="0" smtClean="0">
                <a:solidFill>
                  <a:schemeClr val="tx1"/>
                </a:solidFill>
                <a:latin typeface="Calibri"/>
                <a:ea typeface="黑体" pitchFamily="49" charset="-122"/>
                <a:cs typeface="Calibri"/>
              </a:rPr>
              <a:t>ϒ</a:t>
            </a:r>
            <a:r>
              <a:rPr lang="zh-CN" altLang="en-US" dirty="0" smtClean="0">
                <a:solidFill>
                  <a:schemeClr val="tx1"/>
                </a:solidFill>
                <a:latin typeface="+mj-lt"/>
                <a:ea typeface="黑体" pitchFamily="49" charset="-122"/>
              </a:rPr>
              <a:t>编码就是将长度部分和偏移部分两者联接起来得到的结果。</a:t>
            </a:r>
            <a:endParaRPr lang="en-US" sz="36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Reuters </a:t>
            </a:r>
            <a:r>
              <a:rPr lang="en-US" sz="3600" dirty="0" smtClean="0">
                <a:solidFill>
                  <a:schemeClr val="tx1"/>
                </a:solidFill>
                <a:latin typeface="+mj-lt"/>
                <a:ea typeface="黑体" pitchFamily="49" charset="-122"/>
              </a:rPr>
              <a:t>RCV1</a:t>
            </a:r>
            <a:r>
              <a:rPr lang="zh-CN" altLang="en-US" sz="3600" dirty="0" smtClean="0">
                <a:solidFill>
                  <a:schemeClr val="tx1"/>
                </a:solidFill>
                <a:latin typeface="+mj-lt"/>
                <a:ea typeface="黑体" pitchFamily="49" charset="-122"/>
              </a:rPr>
              <a:t>索引压缩总表</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928802"/>
            <a:ext cx="8358246" cy="378621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11</a:t>
            </a:fld>
            <a:endParaRPr lang="en-US" dirty="0"/>
          </a:p>
        </p:txBody>
      </p:sp>
      <p:pic>
        <p:nvPicPr>
          <p:cNvPr id="9219" name="Picture 3"/>
          <p:cNvPicPr>
            <a:picLocks noChangeAspect="1" noChangeArrowheads="1"/>
          </p:cNvPicPr>
          <p:nvPr/>
        </p:nvPicPr>
        <p:blipFill>
          <a:blip r:embed="rId3" cstate="print"/>
          <a:srcRect/>
          <a:stretch>
            <a:fillRect/>
          </a:stretch>
        </p:blipFill>
        <p:spPr bwMode="auto">
          <a:xfrm>
            <a:off x="1" y="2132856"/>
            <a:ext cx="9144000" cy="417094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本讲内容</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对搜索结果排序</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Ranking) : </a:t>
            </a:r>
            <a:r>
              <a:rPr lang="zh-CN" altLang="en-US" dirty="0" smtClean="0">
                <a:solidFill>
                  <a:schemeClr val="tx1"/>
                </a:solidFill>
                <a:latin typeface="+mj-lt"/>
                <a:ea typeface="黑体" pitchFamily="49" charset="-122"/>
              </a:rPr>
              <a:t>为什么排序相当重要？</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词项频率</a:t>
            </a:r>
            <a:r>
              <a:rPr lang="en-US" altLang="zh-CN" dirty="0" smtClean="0">
                <a:solidFill>
                  <a:schemeClr val="tx1"/>
                </a:solidFill>
                <a:latin typeface="+mj-lt"/>
                <a:ea typeface="黑体" pitchFamily="49" charset="-122"/>
              </a:rPr>
              <a:t>(Term Frequency, TF)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排序中的重要因子</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Tf-idf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权重计算方法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最出名的经典排序方法</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向量空间模型</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Vector space model): </a:t>
            </a:r>
            <a:r>
              <a:rPr lang="zh-CN" altLang="en-US" dirty="0" smtClean="0">
                <a:solidFill>
                  <a:schemeClr val="tx1"/>
                </a:solidFill>
                <a:latin typeface="+mj-lt"/>
                <a:ea typeface="黑体" pitchFamily="49" charset="-122"/>
              </a:rPr>
              <a:t>信息检索中最重要的形式化模型之一</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其他模型还包括布尔模型和概率模型</a:t>
            </a:r>
            <a:r>
              <a:rPr lang="de-DE" dirty="0" smtClean="0">
                <a:solidFill>
                  <a:schemeClr val="tx1"/>
                </a:solidFill>
                <a:latin typeface="+mj-lt"/>
                <a:ea typeface="黑体" pitchFamily="49" charset="-122"/>
              </a:rPr>
              <a:t>)</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排序式检索</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词项频率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en-US" sz="3200" dirty="0" err="1" smtClean="0">
                <a:solidFill>
                  <a:srgbClr val="BDD3E9"/>
                </a:solidFill>
                <a:latin typeface="Calibri" charset="0"/>
                <a:ea typeface="黑体" pitchFamily="49" charset="-122"/>
              </a:rPr>
              <a:t>tf-idf</a:t>
            </a:r>
            <a:r>
              <a:rPr lang="zh-CN" altLang="en-US" sz="3200" dirty="0" smtClean="0">
                <a:solidFill>
                  <a:srgbClr val="BDD3E9"/>
                </a:solidFill>
                <a:latin typeface="Calibri" charset="0"/>
                <a:ea typeface="黑体" pitchFamily="49" charset="-122"/>
              </a:rPr>
              <a:t>权重计算</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向量空间模型</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排序式检索</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Ranked retrieval)</a:t>
            </a:r>
          </a:p>
        </p:txBody>
      </p:sp>
      <p:sp>
        <p:nvSpPr>
          <p:cNvPr id="84996" name="Text Box 3"/>
          <p:cNvSpPr txBox="1">
            <a:spLocks noChangeArrowheads="1"/>
          </p:cNvSpPr>
          <p:nvPr/>
        </p:nvSpPr>
        <p:spPr bwMode="auto">
          <a:xfrm>
            <a:off x="214282" y="1571636"/>
            <a:ext cx="8572560" cy="46656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迄今为止，我们主要关注的是布尔查询</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文档要么匹配要么不匹配</a:t>
            </a:r>
            <a:endParaRPr lang="en-US"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对自身需求和文档集性质</a:t>
            </a:r>
            <a:r>
              <a:rPr lang="zh-CN" altLang="en-US" dirty="0" smtClean="0">
                <a:solidFill>
                  <a:schemeClr val="tx1"/>
                </a:solidFill>
                <a:ea typeface="黑体" pitchFamily="49" charset="-122"/>
              </a:rPr>
              <a:t>非常了解</a:t>
            </a:r>
            <a:r>
              <a:rPr lang="zh-CN" altLang="en-US" dirty="0" smtClean="0">
                <a:solidFill>
                  <a:schemeClr val="tx1"/>
                </a:solidFill>
                <a:latin typeface="+mj-lt"/>
                <a:ea typeface="黑体" pitchFamily="49" charset="-122"/>
              </a:rPr>
              <a:t>的专家而言，布尔查询是不错的选择</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对应用开发来说也非常简单，很容易就可以返回</a:t>
            </a:r>
            <a:r>
              <a:rPr lang="en-US" altLang="zh-CN" dirty="0" smtClean="0">
                <a:solidFill>
                  <a:schemeClr val="tx1"/>
                </a:solidFill>
                <a:latin typeface="+mj-lt"/>
                <a:ea typeface="黑体" pitchFamily="49" charset="-122"/>
              </a:rPr>
              <a:t>1000</a:t>
            </a:r>
            <a:r>
              <a:rPr lang="zh-CN" altLang="en-US" dirty="0" smtClean="0">
                <a:solidFill>
                  <a:schemeClr val="tx1"/>
                </a:solidFill>
                <a:latin typeface="+mj-lt"/>
                <a:ea typeface="黑体" pitchFamily="49" charset="-122"/>
              </a:rPr>
              <a:t>多条结果</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然而对大多数用户来说不方便</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大部分用户不能撰写布尔查询或者他们认为需要大量训练才能撰写合适的布尔查询</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大部分用户不愿意逐条浏览</a:t>
            </a:r>
            <a:r>
              <a:rPr lang="en-US" altLang="zh-CN" dirty="0" smtClean="0">
                <a:solidFill>
                  <a:schemeClr val="tx1"/>
                </a:solidFill>
                <a:latin typeface="+mj-lt"/>
                <a:ea typeface="黑体" pitchFamily="49" charset="-122"/>
              </a:rPr>
              <a:t>1000</a:t>
            </a:r>
            <a:r>
              <a:rPr lang="zh-CN" altLang="en-US" dirty="0" smtClean="0">
                <a:solidFill>
                  <a:schemeClr val="tx1"/>
                </a:solidFill>
                <a:latin typeface="+mj-lt"/>
                <a:ea typeface="黑体" pitchFamily="49" charset="-122"/>
              </a:rPr>
              <a:t>多条结果，特别是对</a:t>
            </a:r>
            <a:r>
              <a:rPr lang="en-US" altLang="zh-CN" dirty="0" smtClean="0">
                <a:solidFill>
                  <a:schemeClr val="tx1"/>
                </a:solidFill>
                <a:latin typeface="+mj-lt"/>
                <a:ea typeface="黑体" pitchFamily="49" charset="-122"/>
              </a:rPr>
              <a:t>Web</a:t>
            </a:r>
            <a:r>
              <a:rPr lang="zh-CN" altLang="en-US" dirty="0" smtClean="0">
                <a:solidFill>
                  <a:schemeClr val="tx1"/>
                </a:solidFill>
                <a:latin typeface="+mj-lt"/>
                <a:ea typeface="黑体" pitchFamily="49" charset="-122"/>
              </a:rPr>
              <a:t>搜索更是如此</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布尔搜索的不足</a:t>
            </a:r>
            <a:r>
              <a:rPr lang="en-US" sz="3400" dirty="0" smtClean="0">
                <a:solidFill>
                  <a:schemeClr val="tx1"/>
                </a:solidFill>
                <a:latin typeface="+mj-lt"/>
                <a:ea typeface="黑体" pitchFamily="49" charset="-122"/>
              </a:rPr>
              <a:t>: </a:t>
            </a:r>
            <a:r>
              <a:rPr lang="zh-CN" altLang="en-US" sz="3400" dirty="0" smtClean="0">
                <a:solidFill>
                  <a:schemeClr val="tx1"/>
                </a:solidFill>
                <a:latin typeface="+mj-lt"/>
                <a:ea typeface="黑体" pitchFamily="49" charset="-122"/>
              </a:rPr>
              <a:t>结果过少或者过多</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布尔查询常常会倒是过少</a:t>
            </a:r>
            <a:r>
              <a:rPr lang="en-US" altLang="zh-CN" dirty="0" smtClean="0">
                <a:solidFill>
                  <a:schemeClr val="tx1"/>
                </a:solidFill>
                <a:ea typeface="黑体" pitchFamily="49" charset="-122"/>
              </a:rPr>
              <a:t>(=0)</a:t>
            </a:r>
            <a:r>
              <a:rPr lang="zh-CN" altLang="en-US" dirty="0" smtClean="0">
                <a:solidFill>
                  <a:schemeClr val="tx1"/>
                </a:solidFill>
                <a:latin typeface="+mj-lt"/>
                <a:ea typeface="黑体" pitchFamily="49" charset="-122"/>
              </a:rPr>
              <a:t>或者过多</a:t>
            </a:r>
            <a:r>
              <a:rPr lang="de-DE" altLang="zh-CN" dirty="0" smtClean="0">
                <a:solidFill>
                  <a:schemeClr val="tx1"/>
                </a:solidFill>
                <a:ea typeface="黑体" pitchFamily="49" charset="-122"/>
              </a:rPr>
              <a:t>(</a:t>
            </a:r>
            <a:r>
              <a:rPr lang="en-US" altLang="zh-CN" dirty="0" smtClean="0">
                <a:solidFill>
                  <a:schemeClr val="tx1"/>
                </a:solidFill>
                <a:ea typeface="黑体" pitchFamily="49" charset="-122"/>
              </a:rPr>
              <a:t>&gt;</a:t>
            </a:r>
            <a:r>
              <a:rPr lang="de-DE" altLang="zh-CN" dirty="0" smtClean="0">
                <a:solidFill>
                  <a:schemeClr val="tx1"/>
                </a:solidFill>
                <a:ea typeface="黑体" pitchFamily="49" charset="-122"/>
              </a:rPr>
              <a:t>1000)</a:t>
            </a:r>
            <a:r>
              <a:rPr lang="zh-CN" altLang="en-US" dirty="0" smtClean="0">
                <a:solidFill>
                  <a:schemeClr val="tx1"/>
                </a:solidFill>
                <a:latin typeface="+mj-lt"/>
                <a:ea typeface="黑体" pitchFamily="49" charset="-122"/>
              </a:rPr>
              <a:t>的结果</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dirty="0" smtClean="0">
                <a:solidFill>
                  <a:schemeClr val="tx1"/>
                </a:solidFill>
                <a:latin typeface="+mj-lt"/>
                <a:ea typeface="黑体" pitchFamily="49" charset="-122"/>
              </a:rPr>
              <a:t> 1 (</a:t>
            </a:r>
            <a:r>
              <a:rPr lang="zh-CN" altLang="en-US" dirty="0" smtClean="0">
                <a:solidFill>
                  <a:schemeClr val="tx1"/>
                </a:solidFill>
                <a:latin typeface="+mj-lt"/>
                <a:ea typeface="黑体" pitchFamily="49" charset="-122"/>
              </a:rPr>
              <a:t>布尔与操作</a:t>
            </a:r>
            <a:r>
              <a:rPr lang="en-US" dirty="0" smtClean="0">
                <a:solidFill>
                  <a:schemeClr val="tx1"/>
                </a:solidFill>
                <a:latin typeface="+mj-lt"/>
                <a:ea typeface="黑体" pitchFamily="49" charset="-122"/>
              </a:rPr>
              <a:t>): [standard user </a:t>
            </a:r>
            <a:r>
              <a:rPr lang="en-US" dirty="0" err="1" smtClean="0">
                <a:solidFill>
                  <a:schemeClr val="tx1"/>
                </a:solidFill>
                <a:latin typeface="+mj-lt"/>
                <a:ea typeface="黑体" pitchFamily="49" charset="-122"/>
              </a:rPr>
              <a:t>dlink</a:t>
            </a:r>
            <a:r>
              <a:rPr lang="en-US" dirty="0" smtClean="0">
                <a:solidFill>
                  <a:schemeClr val="tx1"/>
                </a:solidFill>
                <a:latin typeface="+mj-lt"/>
                <a:ea typeface="黑体" pitchFamily="49" charset="-122"/>
              </a:rPr>
              <a:t> 650]</a:t>
            </a:r>
          </a:p>
          <a:p>
            <a:pPr lvl="2">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 200,000 </a:t>
            </a:r>
            <a:r>
              <a:rPr lang="zh-CN" altLang="en-US" sz="2200" dirty="0" smtClean="0">
                <a:solidFill>
                  <a:schemeClr val="tx1"/>
                </a:solidFill>
                <a:latin typeface="+mj-lt"/>
                <a:ea typeface="黑体" pitchFamily="49" charset="-122"/>
              </a:rPr>
              <a:t>个结果</a:t>
            </a:r>
            <a:r>
              <a:rPr lang="de-DE" sz="2200" dirty="0" smtClean="0">
                <a:solidFill>
                  <a:schemeClr val="tx1"/>
                </a:solidFill>
                <a:latin typeface="+mj-lt"/>
                <a:ea typeface="黑体" pitchFamily="49" charset="-122"/>
              </a:rPr>
              <a:t> – </a:t>
            </a:r>
            <a:r>
              <a:rPr lang="zh-CN" altLang="en-US" sz="2200" dirty="0" smtClean="0">
                <a:solidFill>
                  <a:schemeClr val="tx1"/>
                </a:solidFill>
                <a:latin typeface="+mj-lt"/>
                <a:ea typeface="黑体" pitchFamily="49" charset="-122"/>
              </a:rPr>
              <a:t>太多</a:t>
            </a:r>
            <a:endParaRPr lang="de-DE" sz="2200"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altLang="zh-CN" dirty="0" smtClean="0">
                <a:solidFill>
                  <a:schemeClr val="tx1"/>
                </a:solidFill>
                <a:latin typeface="+mj-lt"/>
                <a:ea typeface="黑体" pitchFamily="49" charset="-122"/>
              </a:rPr>
              <a:t>2</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布尔与操作</a:t>
            </a:r>
            <a:r>
              <a:rPr lang="en-US" dirty="0" smtClean="0">
                <a:solidFill>
                  <a:schemeClr val="tx1"/>
                </a:solidFill>
                <a:latin typeface="+mj-lt"/>
                <a:ea typeface="黑体" pitchFamily="49" charset="-122"/>
              </a:rPr>
              <a:t>): [standard user </a:t>
            </a:r>
            <a:r>
              <a:rPr lang="en-US" dirty="0" err="1" smtClean="0">
                <a:solidFill>
                  <a:schemeClr val="tx1"/>
                </a:solidFill>
                <a:latin typeface="+mj-lt"/>
                <a:ea typeface="黑体" pitchFamily="49" charset="-122"/>
              </a:rPr>
              <a:t>dlink</a:t>
            </a:r>
            <a:r>
              <a:rPr lang="en-US" dirty="0" smtClean="0">
                <a:solidFill>
                  <a:schemeClr val="tx1"/>
                </a:solidFill>
                <a:latin typeface="+mj-lt"/>
                <a:ea typeface="黑体" pitchFamily="49" charset="-122"/>
              </a:rPr>
              <a:t> 650 no </a:t>
            </a:r>
            <a:r>
              <a:rPr lang="de-DE" dirty="0" err="1" smtClean="0">
                <a:solidFill>
                  <a:schemeClr val="tx1"/>
                </a:solidFill>
                <a:latin typeface="+mj-lt"/>
                <a:ea typeface="黑体" pitchFamily="49" charset="-122"/>
              </a:rPr>
              <a:t>card</a:t>
            </a:r>
            <a:r>
              <a:rPr lang="de-DE" dirty="0" smtClean="0">
                <a:solidFill>
                  <a:schemeClr val="tx1"/>
                </a:solidFill>
                <a:latin typeface="+mj-lt"/>
                <a:ea typeface="黑体" pitchFamily="49" charset="-122"/>
              </a:rPr>
              <a:t> </a:t>
            </a:r>
            <a:r>
              <a:rPr lang="de-DE" dirty="0" err="1" smtClean="0">
                <a:solidFill>
                  <a:schemeClr val="tx1"/>
                </a:solidFill>
                <a:latin typeface="+mj-lt"/>
                <a:ea typeface="黑体" pitchFamily="49" charset="-122"/>
              </a:rPr>
              <a:t>found</a:t>
            </a:r>
            <a:r>
              <a:rPr lang="de-DE" dirty="0" smtClean="0">
                <a:solidFill>
                  <a:schemeClr val="tx1"/>
                </a:solidFill>
                <a:latin typeface="+mj-lt"/>
                <a:ea typeface="黑体" pitchFamily="49" charset="-122"/>
              </a:rPr>
              <a:t>]</a:t>
            </a:r>
          </a:p>
          <a:p>
            <a:pPr lvl="2">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 0 </a:t>
            </a:r>
            <a:r>
              <a:rPr lang="zh-CN" altLang="en-US" sz="2200" dirty="0" smtClean="0">
                <a:solidFill>
                  <a:schemeClr val="tx1"/>
                </a:solidFill>
                <a:latin typeface="+mj-lt"/>
                <a:ea typeface="黑体" pitchFamily="49" charset="-122"/>
              </a:rPr>
              <a:t>个结果</a:t>
            </a:r>
            <a:r>
              <a:rPr lang="de-DE" sz="2200" dirty="0" smtClean="0">
                <a:solidFill>
                  <a:schemeClr val="tx1"/>
                </a:solidFill>
                <a:latin typeface="+mj-lt"/>
                <a:ea typeface="黑体" pitchFamily="49" charset="-122"/>
              </a:rPr>
              <a:t> – </a:t>
            </a:r>
            <a:r>
              <a:rPr lang="zh-CN" altLang="en-US" sz="2200" dirty="0" smtClean="0">
                <a:solidFill>
                  <a:schemeClr val="tx1"/>
                </a:solidFill>
                <a:latin typeface="+mj-lt"/>
                <a:ea typeface="黑体" pitchFamily="49" charset="-122"/>
              </a:rPr>
              <a:t>太少</a:t>
            </a:r>
            <a:endParaRPr lang="de-DE" sz="2200"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在布尔检索中，需要大量技巧来生成一个可以获得合适规模结果的查询</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排序式检索</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排序式检索可以避免产生过多或者过少的结果</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大规模的返回结果可以通过排序技术来避免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只需要显示前</a:t>
            </a:r>
            <a:r>
              <a:rPr lang="en-US"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条结果</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不会让用户感觉到信息太多</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前提：排序算法真的有效，即相关度大的文档结果会排在相关度小的文档结果之前</a:t>
            </a:r>
            <a:endParaRPr lang="en-US" dirty="0" smtClean="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排序式检索中的评分技术</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我们希望，在同一查询下，文档集中相关度高的文档排名高于相关度低的文档</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如何实现？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通常做法是对每个查询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文档对赋一个</a:t>
            </a:r>
            <a:r>
              <a:rPr lang="en-US" altLang="zh-CN" dirty="0" smtClean="0">
                <a:solidFill>
                  <a:schemeClr val="tx1"/>
                </a:solidFill>
                <a:ea typeface="黑体" pitchFamily="49" charset="-122"/>
              </a:rPr>
              <a:t>[0, 1]</a:t>
            </a:r>
            <a:r>
              <a:rPr lang="zh-CN" altLang="en-US" dirty="0" smtClean="0">
                <a:solidFill>
                  <a:schemeClr val="tx1"/>
                </a:solidFill>
                <a:ea typeface="黑体" pitchFamily="49" charset="-122"/>
              </a:rPr>
              <a:t>之间的分值</a:t>
            </a:r>
            <a:endParaRPr lang="en-US" altLang="zh-CN" dirty="0" smtClean="0">
              <a:solidFill>
                <a:schemeClr val="tx1"/>
              </a:solidFill>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该分值度量了文档和查询的匹配程度</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a:t>
            </a:r>
            <a:r>
              <a:rPr lang="en-US" altLang="zh-CN"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文档匹配评分计算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如何计算查询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文档的匹配得分？</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先从单词项查询开始</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若该词项不出现在文档当中，该文档得分应该为</a:t>
            </a:r>
            <a:r>
              <a:rPr lang="en-US" altLang="zh-CN" dirty="0" smtClean="0">
                <a:solidFill>
                  <a:schemeClr val="tx1"/>
                </a:solidFill>
                <a:latin typeface="+mj-lt"/>
                <a:ea typeface="黑体" pitchFamily="49" charset="-122"/>
              </a:rPr>
              <a:t>0</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该词项在文档中出现越多，则得分越高</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后面我们将给出多种评分的方法</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第一种方法</a:t>
            </a:r>
            <a:r>
              <a:rPr lang="de-DE" sz="3600" dirty="0" smtClean="0">
                <a:solidFill>
                  <a:schemeClr val="tx1"/>
                </a:solidFill>
                <a:latin typeface="+mj-lt"/>
                <a:ea typeface="黑体" pitchFamily="49" charset="-122"/>
              </a:rPr>
              <a:t>: Jaccard</a:t>
            </a:r>
            <a:r>
              <a:rPr lang="zh-CN" altLang="en-US" sz="3600" dirty="0" smtClean="0">
                <a:solidFill>
                  <a:schemeClr val="tx1"/>
                </a:solidFill>
                <a:latin typeface="+mj-lt"/>
                <a:ea typeface="黑体" pitchFamily="49" charset="-122"/>
              </a:rPr>
              <a:t>系数</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98"/>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计算两个集合重合度的常用方法</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令</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i="1" dirty="0" smtClean="0">
                <a:solidFill>
                  <a:schemeClr val="tx1"/>
                </a:solidFill>
                <a:latin typeface="+mj-lt"/>
                <a:ea typeface="黑体" pitchFamily="49" charset="-122"/>
              </a:rPr>
              <a:t> B </a:t>
            </a:r>
            <a:r>
              <a:rPr lang="zh-CN" altLang="en-US" dirty="0" smtClean="0">
                <a:solidFill>
                  <a:schemeClr val="tx1"/>
                </a:solidFill>
                <a:latin typeface="+mj-lt"/>
                <a:ea typeface="黑体" pitchFamily="49" charset="-122"/>
              </a:rPr>
              <a:t>为两个集合</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Jaccard</a:t>
            </a:r>
            <a:r>
              <a:rPr lang="zh-CN" altLang="en-US" dirty="0" smtClean="0">
                <a:solidFill>
                  <a:schemeClr val="tx1"/>
                </a:solidFill>
                <a:latin typeface="+mj-lt"/>
                <a:ea typeface="黑体" pitchFamily="49" charset="-122"/>
              </a:rPr>
              <a:t>系数的计算方法</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JACCARD</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A</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A</a:t>
            </a:r>
            <a:r>
              <a:rPr lang="de-DE" dirty="0" smtClean="0">
                <a:solidFill>
                  <a:schemeClr val="tx1"/>
                </a:solidFill>
                <a:latin typeface="+mj-lt"/>
                <a:ea typeface="黑体" pitchFamily="49" charset="-122"/>
              </a:rPr>
              <a:t>) = 1</a:t>
            </a:r>
          </a:p>
          <a:p>
            <a:pPr lvl="1">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JACCARD</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B</a:t>
            </a:r>
            <a:r>
              <a:rPr lang="en-US" dirty="0" smtClean="0">
                <a:solidFill>
                  <a:schemeClr val="tx1"/>
                </a:solidFill>
                <a:latin typeface="+mj-lt"/>
                <a:ea typeface="黑体" pitchFamily="49" charset="-122"/>
              </a:rPr>
              <a:t>) = 0 </a:t>
            </a:r>
            <a:r>
              <a:rPr lang="zh-CN" altLang="en-US" dirty="0" smtClean="0">
                <a:solidFill>
                  <a:schemeClr val="tx1"/>
                </a:solidFill>
                <a:latin typeface="+mj-lt"/>
                <a:ea typeface="黑体" pitchFamily="49" charset="-122"/>
              </a:rPr>
              <a:t>如果</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 </a:t>
            </a:r>
            <a:r>
              <a:rPr lang="en-US" i="1" dirty="0" smtClean="0">
                <a:solidFill>
                  <a:schemeClr val="tx1"/>
                </a:solidFill>
                <a:latin typeface="+mj-lt"/>
                <a:ea typeface="黑体" pitchFamily="49" charset="-122"/>
              </a:rPr>
              <a:t>B</a:t>
            </a:r>
            <a:r>
              <a:rPr lang="en-US" dirty="0" smtClean="0">
                <a:solidFill>
                  <a:schemeClr val="tx1"/>
                </a:solidFill>
                <a:latin typeface="+mj-lt"/>
                <a:ea typeface="黑体" pitchFamily="49" charset="-122"/>
              </a:rPr>
              <a:t> = 0</a:t>
            </a:r>
          </a:p>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A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B </a:t>
            </a:r>
            <a:r>
              <a:rPr lang="zh-CN" altLang="en-US" dirty="0" smtClean="0">
                <a:solidFill>
                  <a:schemeClr val="tx1"/>
                </a:solidFill>
                <a:latin typeface="+mj-lt"/>
                <a:ea typeface="黑体" pitchFamily="49" charset="-122"/>
              </a:rPr>
              <a:t>不一定要同样大小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err="1" smtClean="0">
                <a:solidFill>
                  <a:schemeClr val="tx1"/>
                </a:solidFill>
                <a:latin typeface="+mj-lt"/>
                <a:ea typeface="黑体" pitchFamily="49" charset="-122"/>
              </a:rPr>
              <a:t>Jaccard</a:t>
            </a:r>
            <a:r>
              <a:rPr lang="en-US" altLang="zh-CN"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系数会给出一个</a:t>
            </a:r>
            <a:r>
              <a:rPr lang="en-US" dirty="0" smtClean="0">
                <a:solidFill>
                  <a:schemeClr val="tx1"/>
                </a:solidFill>
                <a:latin typeface="+mj-lt"/>
                <a:ea typeface="黑体" pitchFamily="49" charset="-122"/>
              </a:rPr>
              <a:t>0</a:t>
            </a:r>
            <a:r>
              <a:rPr lang="zh-CN" altLang="en-US" dirty="0" smtClean="0">
                <a:solidFill>
                  <a:schemeClr val="tx1"/>
                </a:solidFill>
                <a:latin typeface="+mj-lt"/>
                <a:ea typeface="黑体" pitchFamily="49" charset="-122"/>
              </a:rPr>
              <a:t>到</a:t>
            </a:r>
            <a:r>
              <a:rPr lang="en-US" dirty="0" smtClean="0">
                <a:solidFill>
                  <a:schemeClr val="tx1"/>
                </a:solidFill>
                <a:latin typeface="+mj-lt"/>
                <a:ea typeface="黑体" pitchFamily="49" charset="-122"/>
              </a:rPr>
              <a:t>1</a:t>
            </a:r>
            <a:r>
              <a:rPr lang="zh-CN" altLang="en-US" dirty="0" smtClean="0">
                <a:solidFill>
                  <a:schemeClr val="tx1"/>
                </a:solidFill>
                <a:latin typeface="+mj-lt"/>
                <a:ea typeface="黑体" pitchFamily="49" charset="-122"/>
              </a:rPr>
              <a:t>之间的值</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19</a:t>
            </a:fld>
            <a:endParaRPr lang="en-US"/>
          </a:p>
        </p:txBody>
      </p:sp>
      <p:pic>
        <p:nvPicPr>
          <p:cNvPr id="8" name="Picture 7" descr="618.png"/>
          <p:cNvPicPr>
            <a:picLocks noChangeAspect="1"/>
          </p:cNvPicPr>
          <p:nvPr/>
        </p:nvPicPr>
        <p:blipFill>
          <a:blip r:embed="rId3" cstate="print"/>
          <a:stretch>
            <a:fillRect/>
          </a:stretch>
        </p:blipFill>
        <p:spPr>
          <a:xfrm>
            <a:off x="2285984" y="2928934"/>
            <a:ext cx="3351990" cy="837998"/>
          </a:xfrm>
          <a:prstGeom prst="rect">
            <a:avLst/>
          </a:prstGeom>
        </p:spPr>
      </p:pic>
      <p:pic>
        <p:nvPicPr>
          <p:cNvPr id="10" name="Picture 9" descr="6172.png"/>
          <p:cNvPicPr>
            <a:picLocks noChangeAspect="1"/>
          </p:cNvPicPr>
          <p:nvPr/>
        </p:nvPicPr>
        <p:blipFill>
          <a:blip r:embed="rId4" cstate="print"/>
          <a:stretch>
            <a:fillRect/>
          </a:stretch>
        </p:blipFill>
        <p:spPr>
          <a:xfrm>
            <a:off x="928662" y="3857628"/>
            <a:ext cx="2209942"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latin typeface="黑体" pitchFamily="49" charset="-122"/>
                <a:ea typeface="黑体" pitchFamily="49" charset="-122"/>
              </a:rPr>
              <a:t>提纲</a:t>
            </a:r>
            <a:endParaRPr lang="de-DE" dirty="0" smtClean="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黑体" pitchFamily="49" charset="-122"/>
                <a:ea typeface="黑体" pitchFamily="49" charset="-122"/>
              </a:rPr>
              <a:t> </a:t>
            </a:r>
            <a:r>
              <a:rPr lang="zh-CN" altLang="en-US" sz="3200" dirty="0" smtClean="0">
                <a:solidFill>
                  <a:srgbClr val="336699"/>
                </a:solidFill>
                <a:latin typeface="+mn-ea"/>
                <a:ea typeface="+mn-ea"/>
              </a:rPr>
              <a:t>上一讲回顾</a:t>
            </a:r>
            <a:r>
              <a:rPr lang="en-US" sz="3200" dirty="0" smtClean="0">
                <a:solidFill>
                  <a:srgbClr val="336699"/>
                </a:solidFill>
                <a:latin typeface="黑体" pitchFamily="49" charset="-122"/>
                <a:ea typeface="黑体" pitchFamily="49" charset="-122"/>
              </a:rPr>
              <a:t> </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smtClean="0">
                <a:solidFill>
                  <a:srgbClr val="336699"/>
                </a:solidFill>
                <a:latin typeface="+mn-ea"/>
                <a:ea typeface="+mn-ea"/>
              </a:rPr>
              <a:t>排序式检索</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黑体" pitchFamily="49" charset="-122"/>
                <a:ea typeface="黑体" pitchFamily="49" charset="-122"/>
              </a:rPr>
              <a:t> </a:t>
            </a:r>
            <a:r>
              <a:rPr lang="zh-CN" altLang="en-US" sz="3200" dirty="0" smtClean="0">
                <a:solidFill>
                  <a:srgbClr val="336699"/>
                </a:solidFill>
                <a:latin typeface="+mn-ea"/>
                <a:ea typeface="+mn-ea"/>
              </a:rPr>
              <a:t>词项频率词项频率</a:t>
            </a:r>
            <a:endParaRPr lang="en-US" sz="3200" dirty="0" smtClean="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黑体" pitchFamily="49" charset="-122"/>
                <a:ea typeface="黑体" pitchFamily="49" charset="-122"/>
              </a:rPr>
              <a:t> </a:t>
            </a:r>
            <a:r>
              <a:rPr lang="en-US" sz="3200" dirty="0" err="1" smtClean="0">
                <a:solidFill>
                  <a:srgbClr val="336699"/>
                </a:solidFill>
                <a:latin typeface="黑体" pitchFamily="49" charset="-122"/>
                <a:ea typeface="黑体" pitchFamily="49" charset="-122"/>
              </a:rPr>
              <a:t>tf-idf</a:t>
            </a:r>
            <a:r>
              <a:rPr lang="zh-CN" altLang="en-US" sz="3200" dirty="0" smtClean="0">
                <a:solidFill>
                  <a:srgbClr val="336699"/>
                </a:solidFill>
                <a:latin typeface="+mn-ea"/>
                <a:ea typeface="+mn-ea"/>
              </a:rPr>
              <a:t>权重计算</a:t>
            </a:r>
            <a:endParaRPr lang="en-US" sz="3200" dirty="0" smtClean="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黑体" pitchFamily="49" charset="-122"/>
                <a:ea typeface="黑体" pitchFamily="49" charset="-122"/>
              </a:rPr>
              <a:t> </a:t>
            </a:r>
            <a:r>
              <a:rPr lang="zh-CN" altLang="en-US" sz="3200" dirty="0" smtClean="0">
                <a:solidFill>
                  <a:srgbClr val="336699"/>
                </a:solidFill>
                <a:latin typeface="+mn-ea"/>
                <a:ea typeface="+mn-ea"/>
              </a:rPr>
              <a:t>向量空间模型</a:t>
            </a:r>
            <a:endParaRPr lang="en-US" sz="3200" dirty="0" smtClean="0">
              <a:solidFill>
                <a:srgbClr val="336699"/>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Jaccard</a:t>
            </a:r>
            <a:r>
              <a:rPr lang="zh-CN" altLang="en-US" sz="3600" dirty="0" smtClean="0">
                <a:solidFill>
                  <a:schemeClr val="tx1"/>
                </a:solidFill>
                <a:latin typeface="+mj-lt"/>
                <a:ea typeface="黑体" pitchFamily="49" charset="-122"/>
              </a:rPr>
              <a:t>系数的计算样例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de-DE" altLang="zh-CN" dirty="0" smtClean="0">
                <a:solidFill>
                  <a:schemeClr val="tx1"/>
                </a:solidFill>
                <a:latin typeface="+mj-lt"/>
                <a:ea typeface="黑体" pitchFamily="49" charset="-122"/>
              </a:rPr>
              <a:t> </a:t>
            </a:r>
            <a:r>
              <a:rPr lang="de-DE" sz="2200" dirty="0" smtClean="0">
                <a:solidFill>
                  <a:schemeClr val="tx1"/>
                </a:solidFill>
                <a:latin typeface="+mj-lt"/>
                <a:ea typeface="黑体" pitchFamily="49" charset="-122"/>
              </a:rPr>
              <a:t>“ides of March”</a:t>
            </a:r>
          </a:p>
          <a:p>
            <a:pPr lvl="1">
              <a:spcBef>
                <a:spcPts val="700"/>
              </a:spcBef>
              <a:buClr>
                <a:srgbClr val="336699"/>
              </a:buClr>
              <a:buFont typeface="Wingdings" pitchFamily="2" charset="2"/>
              <a:buChar char="§"/>
            </a:pPr>
            <a:endParaRPr lang="en-US" altLang="zh-CN"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文档</a:t>
            </a:r>
            <a:r>
              <a:rPr lang="en-US" sz="2200" dirty="0" smtClean="0">
                <a:solidFill>
                  <a:schemeClr val="tx1"/>
                </a:solidFill>
                <a:latin typeface="+mj-lt"/>
                <a:ea typeface="黑体" pitchFamily="49" charset="-122"/>
              </a:rPr>
              <a:t> “Caesar died in March”</a:t>
            </a:r>
          </a:p>
          <a:p>
            <a:pPr lvl="1">
              <a:spcBef>
                <a:spcPts val="700"/>
              </a:spcBef>
              <a:buClr>
                <a:srgbClr val="336699"/>
              </a:buClr>
              <a:buFont typeface="Wingdings" pitchFamily="2" charset="2"/>
              <a:buChar char="§"/>
            </a:pPr>
            <a:endParaRPr lang="en-US" sz="2200" dirty="0" smtClean="0">
              <a:solidFill>
                <a:schemeClr val="tx1"/>
              </a:solidFill>
              <a:latin typeface="+mj-lt"/>
              <a:ea typeface="黑体" pitchFamily="49" charset="-122"/>
            </a:endParaRPr>
          </a:p>
          <a:p>
            <a:pPr lvl="2">
              <a:spcBef>
                <a:spcPts val="700"/>
              </a:spcBef>
              <a:buClr>
                <a:srgbClr val="336699"/>
              </a:buClr>
            </a:pPr>
            <a:r>
              <a:rPr lang="de-DE" sz="2200" dirty="0" smtClean="0">
                <a:solidFill>
                  <a:schemeClr val="tx1"/>
                </a:solidFill>
                <a:latin typeface="+mj-lt"/>
                <a:ea typeface="黑体" pitchFamily="49" charset="-122"/>
              </a:rPr>
              <a:t>JACCARD(</a:t>
            </a:r>
            <a:r>
              <a:rPr lang="de-DE" sz="2200" i="1" dirty="0" smtClean="0">
                <a:solidFill>
                  <a:schemeClr val="tx1"/>
                </a:solidFill>
                <a:latin typeface="+mj-lt"/>
                <a:ea typeface="黑体" pitchFamily="49" charset="-122"/>
              </a:rPr>
              <a:t>q</a:t>
            </a:r>
            <a:r>
              <a:rPr lang="de-DE" sz="2200" dirty="0" smtClean="0">
                <a:solidFill>
                  <a:schemeClr val="tx1"/>
                </a:solidFill>
                <a:latin typeface="+mj-lt"/>
                <a:ea typeface="黑体" pitchFamily="49" charset="-122"/>
              </a:rPr>
              <a:t>, </a:t>
            </a:r>
            <a:r>
              <a:rPr lang="de-DE" sz="2200" i="1" dirty="0" smtClean="0">
                <a:solidFill>
                  <a:schemeClr val="tx1"/>
                </a:solidFill>
                <a:latin typeface="+mj-lt"/>
                <a:ea typeface="黑体" pitchFamily="49" charset="-122"/>
              </a:rPr>
              <a:t>d</a:t>
            </a:r>
            <a:r>
              <a:rPr lang="de-DE" sz="2200" dirty="0" smtClean="0">
                <a:solidFill>
                  <a:schemeClr val="tx1"/>
                </a:solidFill>
                <a:latin typeface="+mj-lt"/>
                <a:ea typeface="黑体" pitchFamily="49" charset="-122"/>
              </a:rPr>
              <a:t>) = 1/6</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Jaccard</a:t>
            </a:r>
            <a:r>
              <a:rPr lang="zh-CN" altLang="en-US" sz="3600" dirty="0" smtClean="0">
                <a:solidFill>
                  <a:schemeClr val="tx1"/>
                </a:solidFill>
                <a:latin typeface="+mj-lt"/>
                <a:ea typeface="黑体" pitchFamily="49" charset="-122"/>
              </a:rPr>
              <a:t>系数的不足</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不考虑词项频率</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，即词项在文档中的出现次数</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罕见词比高频词的信息量更大，</a:t>
            </a:r>
            <a:r>
              <a:rPr lang="en-US" dirty="0" err="1" smtClean="0">
                <a:solidFill>
                  <a:schemeClr val="tx1"/>
                </a:solidFill>
                <a:latin typeface="+mj-lt"/>
                <a:ea typeface="黑体" pitchFamily="49" charset="-122"/>
              </a:rPr>
              <a:t>Jaccard</a:t>
            </a:r>
            <a:r>
              <a:rPr lang="zh-CN" altLang="en-US" dirty="0" smtClean="0">
                <a:solidFill>
                  <a:schemeClr val="tx1"/>
                </a:solidFill>
                <a:latin typeface="+mj-lt"/>
                <a:ea typeface="黑体" pitchFamily="49" charset="-122"/>
              </a:rPr>
              <a:t>系数没有考虑这个信息</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没有仔细考虑文档的长度因素</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本讲义后面，我们将使用</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即余弦计算</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来代替</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 </a:t>
            </a:r>
            <a:r>
              <a:rPr lang="en-US" i="1" dirty="0" smtClean="0">
                <a:solidFill>
                  <a:schemeClr val="tx1"/>
                </a:solidFill>
                <a:latin typeface="+mj-lt"/>
                <a:ea typeface="黑体" pitchFamily="49" charset="-122"/>
              </a:rPr>
              <a:t>B</a:t>
            </a:r>
            <a:r>
              <a:rPr lang="en-US"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 </a:t>
            </a:r>
            <a:r>
              <a:rPr lang="en-US" i="1" dirty="0" smtClean="0">
                <a:solidFill>
                  <a:schemeClr val="tx1"/>
                </a:solidFill>
                <a:latin typeface="+mj-lt"/>
                <a:ea typeface="黑体" pitchFamily="49" charset="-122"/>
              </a:rPr>
              <a:t>B</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，前者进行的长度归一化</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21</a:t>
            </a:fld>
            <a:endParaRPr lang="en-US"/>
          </a:p>
        </p:txBody>
      </p:sp>
      <p:pic>
        <p:nvPicPr>
          <p:cNvPr id="8" name="Picture 7" descr="620.png"/>
          <p:cNvPicPr>
            <a:picLocks noChangeAspect="1"/>
          </p:cNvPicPr>
          <p:nvPr/>
        </p:nvPicPr>
        <p:blipFill>
          <a:blip r:embed="rId3" cstate="print"/>
          <a:stretch>
            <a:fillRect/>
          </a:stretch>
        </p:blipFill>
        <p:spPr>
          <a:xfrm>
            <a:off x="4716016" y="3789040"/>
            <a:ext cx="2140874"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Paul </a:t>
            </a:r>
            <a:r>
              <a:rPr lang="en-US" altLang="zh-CN" dirty="0" err="1" smtClean="0"/>
              <a:t>Jaccard</a:t>
            </a:r>
            <a:r>
              <a:rPr lang="en-US" altLang="zh-CN" dirty="0" smtClean="0"/>
              <a:t>(1868-1944)</a:t>
            </a:r>
            <a:endParaRPr lang="zh-CN" altLang="en-US" dirty="0"/>
          </a:p>
        </p:txBody>
      </p:sp>
      <p:sp>
        <p:nvSpPr>
          <p:cNvPr id="3" name="内容占位符 2"/>
          <p:cNvSpPr>
            <a:spLocks noGrp="1"/>
          </p:cNvSpPr>
          <p:nvPr>
            <p:ph idx="1"/>
          </p:nvPr>
        </p:nvSpPr>
        <p:spPr>
          <a:xfrm>
            <a:off x="457200" y="1600200"/>
            <a:ext cx="5338936" cy="4953000"/>
          </a:xfrm>
        </p:spPr>
        <p:txBody>
          <a:bodyPr/>
          <a:lstStyle/>
          <a:p>
            <a:r>
              <a:rPr lang="zh-CN" altLang="en-US" dirty="0" smtClean="0"/>
              <a:t>瑞士植物学家，</a:t>
            </a:r>
            <a:r>
              <a:rPr lang="en-US" altLang="zh-CN" dirty="0" smtClean="0"/>
              <a:t>ETH</a:t>
            </a:r>
            <a:r>
              <a:rPr lang="zh-CN" altLang="en-US" dirty="0" smtClean="0"/>
              <a:t>教授</a:t>
            </a:r>
            <a:endParaRPr lang="en-US" altLang="zh-CN" dirty="0" smtClean="0"/>
          </a:p>
          <a:p>
            <a:endParaRPr lang="en-US" altLang="zh-CN" dirty="0" smtClean="0"/>
          </a:p>
          <a:p>
            <a:r>
              <a:rPr lang="en-US" altLang="zh-CN" dirty="0" smtClean="0"/>
              <a:t>1894</a:t>
            </a:r>
            <a:r>
              <a:rPr lang="zh-CN" altLang="en-US" dirty="0" smtClean="0"/>
              <a:t>年毕业于苏黎世联邦理工学院</a:t>
            </a:r>
            <a:r>
              <a:rPr lang="en-US" altLang="zh-CN" dirty="0" smtClean="0"/>
              <a:t>ETH(</a:t>
            </a:r>
            <a:r>
              <a:rPr lang="zh-CN" altLang="en-US" dirty="0" smtClean="0"/>
              <a:t>出过包括爱因斯坦在内的</a:t>
            </a:r>
            <a:r>
              <a:rPr lang="en-US" altLang="zh-CN" dirty="0" smtClean="0"/>
              <a:t>21</a:t>
            </a:r>
            <a:r>
              <a:rPr lang="zh-CN" altLang="en-US" dirty="0" smtClean="0"/>
              <a:t>位诺贝尔奖得主</a:t>
            </a:r>
            <a:r>
              <a:rPr lang="en-US" altLang="zh-CN" dirty="0" smtClean="0"/>
              <a:t>)</a:t>
            </a:r>
          </a:p>
          <a:p>
            <a:endParaRPr lang="en-US" altLang="zh-CN" dirty="0" smtClean="0"/>
          </a:p>
          <a:p>
            <a:r>
              <a:rPr lang="en-US" altLang="zh-CN" dirty="0" smtClean="0"/>
              <a:t>1901</a:t>
            </a:r>
            <a:r>
              <a:rPr lang="zh-CN" altLang="en-US" dirty="0" smtClean="0"/>
              <a:t>年提出</a:t>
            </a:r>
            <a:r>
              <a:rPr lang="en-US" altLang="zh-CN" dirty="0" err="1" smtClean="0"/>
              <a:t>Jaccard</a:t>
            </a:r>
            <a:r>
              <a:rPr lang="en-US" altLang="zh-CN" dirty="0" smtClean="0"/>
              <a:t> Index</a:t>
            </a:r>
            <a:r>
              <a:rPr lang="zh-CN" altLang="en-US" dirty="0" smtClean="0"/>
              <a:t>即</a:t>
            </a:r>
            <a:r>
              <a:rPr lang="en-US" altLang="zh-CN" dirty="0" err="1" smtClean="0"/>
              <a:t>Jaccard</a:t>
            </a:r>
            <a:r>
              <a:rPr lang="en-US" altLang="zh-CN" dirty="0" smtClean="0"/>
              <a:t> Coefficient</a:t>
            </a:r>
            <a:r>
              <a:rPr lang="zh-CN" altLang="en-US" dirty="0" smtClean="0"/>
              <a:t>概念</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22</a:t>
            </a:fld>
            <a:endParaRPr lang="en-US"/>
          </a:p>
        </p:txBody>
      </p:sp>
      <p:pic>
        <p:nvPicPr>
          <p:cNvPr id="5" name="图片 4" descr="jaccard.jpg"/>
          <p:cNvPicPr>
            <a:picLocks noChangeAspect="1"/>
          </p:cNvPicPr>
          <p:nvPr/>
        </p:nvPicPr>
        <p:blipFill>
          <a:blip r:embed="rId2" cstate="print"/>
          <a:stretch>
            <a:fillRect/>
          </a:stretch>
        </p:blipFill>
        <p:spPr>
          <a:xfrm>
            <a:off x="5715000" y="1484784"/>
            <a:ext cx="3429000" cy="4572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词项频率</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en-US" sz="3200" dirty="0" err="1" smtClean="0">
                <a:solidFill>
                  <a:srgbClr val="BDD3E9"/>
                </a:solidFill>
                <a:latin typeface="Calibri" charset="0"/>
                <a:ea typeface="黑体" pitchFamily="49" charset="-122"/>
              </a:rPr>
              <a:t>tf-idf</a:t>
            </a:r>
            <a:r>
              <a:rPr lang="zh-CN" altLang="en-US" sz="3200" dirty="0" smtClean="0">
                <a:solidFill>
                  <a:srgbClr val="BDD3E9"/>
                </a:solidFill>
                <a:latin typeface="Calibri" charset="0"/>
                <a:ea typeface="黑体" pitchFamily="49" charset="-122"/>
              </a:rPr>
              <a:t>权重计算</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向量空间模型</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二值关联矩阵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每篇文档可以看成是一个二值的向量</a:t>
            </a:r>
            <a:r>
              <a:rPr lang="en-US" dirty="0" smtClean="0">
                <a:solidFill>
                  <a:schemeClr val="tx1"/>
                </a:solidFill>
                <a:latin typeface="+mj-lt"/>
                <a:ea typeface="黑体" pitchFamily="49" charset="-122"/>
              </a:rPr>
              <a:t> ∈ {0, 1}</a:t>
            </a:r>
            <a:r>
              <a:rPr lang="en-US" baseline="30000" dirty="0" smtClean="0">
                <a:solidFill>
                  <a:schemeClr val="tx1"/>
                </a:solidFill>
                <a:latin typeface="+mj-lt"/>
                <a:ea typeface="黑体" pitchFamily="49" charset="-122"/>
              </a:rPr>
              <a:t>|V|</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24</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1</a:t>
                      </a:r>
                    </a:p>
                    <a:p>
                      <a:pPr algn="r"/>
                      <a:r>
                        <a:rPr lang="de-DE" dirty="0" smtClean="0"/>
                        <a:t>1</a:t>
                      </a:r>
                    </a:p>
                    <a:p>
                      <a:pPr algn="r"/>
                      <a:r>
                        <a:rPr lang="de-DE" dirty="0" smtClean="0"/>
                        <a:t>1</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0</a:t>
                      </a:r>
                    </a:p>
                    <a:p>
                      <a:pPr algn="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非二值关联矩阵</a:t>
            </a:r>
            <a:r>
              <a:rPr lang="en-US" altLang="zh-CN"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词频</a:t>
            </a:r>
            <a:r>
              <a:rPr lang="en-US" altLang="zh-CN" sz="3600" dirty="0" smtClean="0">
                <a:solidFill>
                  <a:schemeClr val="tx1"/>
                </a:solidFill>
                <a:latin typeface="+mj-lt"/>
                <a:ea typeface="黑体" pitchFamily="49" charset="-122"/>
              </a:rPr>
              <a:t>)</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每篇文档可以表示成一个词频向量</a:t>
            </a:r>
            <a:r>
              <a:rPr lang="en-US" dirty="0" smtClean="0">
                <a:solidFill>
                  <a:schemeClr val="tx1"/>
                </a:solidFill>
                <a:latin typeface="+mj-lt"/>
                <a:ea typeface="黑体" pitchFamily="49" charset="-122"/>
              </a:rPr>
              <a:t> ∈ N</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25</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157</a:t>
                      </a:r>
                    </a:p>
                    <a:p>
                      <a:pPr algn="r"/>
                      <a:r>
                        <a:rPr lang="de-DE" dirty="0" smtClean="0"/>
                        <a:t>4</a:t>
                      </a:r>
                    </a:p>
                    <a:p>
                      <a:pPr algn="r"/>
                      <a:r>
                        <a:rPr lang="de-DE" dirty="0" smtClean="0"/>
                        <a:t>232</a:t>
                      </a:r>
                    </a:p>
                    <a:p>
                      <a:pPr algn="r"/>
                      <a:r>
                        <a:rPr lang="de-DE" dirty="0" smtClean="0"/>
                        <a:t>0</a:t>
                      </a:r>
                    </a:p>
                    <a:p>
                      <a:pPr algn="r"/>
                      <a:r>
                        <a:rPr lang="de-DE" dirty="0" smtClean="0"/>
                        <a:t>57</a:t>
                      </a:r>
                    </a:p>
                    <a:p>
                      <a:pPr algn="r"/>
                      <a:r>
                        <a:rPr lang="de-DE" dirty="0" smtClean="0"/>
                        <a:t>2</a:t>
                      </a:r>
                    </a:p>
                    <a:p>
                      <a:pPr algn="r"/>
                      <a:r>
                        <a:rPr lang="de-DE" dirty="0" smtClean="0"/>
                        <a:t>2</a:t>
                      </a:r>
                    </a:p>
                    <a:p>
                      <a:pPr algn="r"/>
                      <a:endParaRPr lang="de-DE" dirty="0"/>
                    </a:p>
                  </a:txBody>
                  <a:tcPr/>
                </a:tc>
                <a:tc>
                  <a:txBody>
                    <a:bodyPr/>
                    <a:lstStyle/>
                    <a:p>
                      <a:pPr algn="r"/>
                      <a:r>
                        <a:rPr lang="de-DE" dirty="0" smtClean="0"/>
                        <a:t>73</a:t>
                      </a:r>
                    </a:p>
                    <a:p>
                      <a:pPr algn="r"/>
                      <a:r>
                        <a:rPr lang="de-DE" dirty="0" smtClean="0"/>
                        <a:t>157</a:t>
                      </a:r>
                    </a:p>
                    <a:p>
                      <a:pPr algn="r"/>
                      <a:r>
                        <a:rPr lang="de-DE" dirty="0" smtClean="0"/>
                        <a:t>227</a:t>
                      </a:r>
                    </a:p>
                    <a:p>
                      <a:pPr algn="r"/>
                      <a:r>
                        <a:rPr lang="de-DE" dirty="0" smtClean="0"/>
                        <a:t>10</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3</a:t>
                      </a:r>
                    </a:p>
                    <a:p>
                      <a:pPr algn="r"/>
                      <a:r>
                        <a:rPr lang="de-DE" dirty="0" smtClean="0"/>
                        <a:t>1</a:t>
                      </a:r>
                    </a:p>
                    <a:p>
                      <a:pPr algn="r"/>
                      <a:endParaRPr lang="de-DE" dirty="0" smtClean="0"/>
                    </a:p>
                  </a:txBody>
                  <a:tcPr/>
                </a:tc>
                <a:tc>
                  <a:txBody>
                    <a:bodyPr/>
                    <a:lstStyle/>
                    <a:p>
                      <a:pPr algn="r"/>
                      <a:r>
                        <a:rPr lang="de-DE" dirty="0" smtClean="0"/>
                        <a:t>0</a:t>
                      </a:r>
                    </a:p>
                    <a:p>
                      <a:pPr algn="r"/>
                      <a:r>
                        <a:rPr lang="de-DE" dirty="0" smtClean="0"/>
                        <a:t>2</a:t>
                      </a:r>
                    </a:p>
                    <a:p>
                      <a:pPr algn="r"/>
                      <a:r>
                        <a:rPr lang="de-DE" dirty="0" smtClean="0"/>
                        <a:t>2</a:t>
                      </a:r>
                    </a:p>
                    <a:p>
                      <a:pPr algn="r"/>
                      <a:r>
                        <a:rPr lang="de-DE" dirty="0" smtClean="0"/>
                        <a:t>0</a:t>
                      </a:r>
                    </a:p>
                    <a:p>
                      <a:pPr algn="r"/>
                      <a:r>
                        <a:rPr lang="de-DE" dirty="0" smtClean="0"/>
                        <a:t>0</a:t>
                      </a:r>
                    </a:p>
                    <a:p>
                      <a:pPr algn="r"/>
                      <a:r>
                        <a:rPr lang="de-DE" dirty="0" smtClean="0"/>
                        <a:t>8</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5</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8</a:t>
                      </a:r>
                    </a:p>
                    <a:p>
                      <a:pPr algn="r"/>
                      <a:r>
                        <a:rPr lang="de-DE" dirty="0" smtClean="0"/>
                        <a:t>5</a:t>
                      </a:r>
                    </a:p>
                    <a:p>
                      <a:pPr algn="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词袋</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Bag of words)</a:t>
            </a:r>
            <a:r>
              <a:rPr lang="zh-CN" altLang="en-US" sz="3600" dirty="0" smtClean="0">
                <a:solidFill>
                  <a:schemeClr val="tx1"/>
                </a:solidFill>
                <a:latin typeface="+mj-lt"/>
                <a:ea typeface="黑体" pitchFamily="49" charset="-122"/>
              </a:rPr>
              <a:t>模型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857364"/>
            <a:ext cx="8286808" cy="358786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不考虑词在文档中出现的顺序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smtClean="0">
                <a:solidFill>
                  <a:schemeClr val="tx1"/>
                </a:solidFill>
                <a:latin typeface="+mj-lt"/>
                <a:ea typeface="黑体" pitchFamily="49" charset="-122"/>
              </a:rPr>
              <a:t>John is quicker than Mary </a:t>
            </a:r>
            <a:r>
              <a:rPr lang="zh-CN" altLang="en-US" dirty="0" smtClean="0">
                <a:solidFill>
                  <a:schemeClr val="tx1"/>
                </a:solidFill>
                <a:latin typeface="+mj-lt"/>
                <a:ea typeface="黑体" pitchFamily="49" charset="-122"/>
              </a:rPr>
              <a:t>及</a:t>
            </a:r>
            <a:r>
              <a:rPr lang="en-US" i="1" dirty="0" smtClean="0">
                <a:solidFill>
                  <a:schemeClr val="tx1"/>
                </a:solidFill>
                <a:latin typeface="+mj-lt"/>
                <a:ea typeface="黑体" pitchFamily="49" charset="-122"/>
              </a:rPr>
              <a:t> Mary is quicker than John </a:t>
            </a:r>
            <a:r>
              <a:rPr lang="en-US" dirty="0" smtClean="0">
                <a:solidFill>
                  <a:schemeClr val="tx1"/>
                </a:solidFill>
                <a:latin typeface="+mj-lt"/>
                <a:ea typeface="黑体" pitchFamily="49" charset="-122"/>
              </a:rPr>
              <a:t>are </a:t>
            </a:r>
            <a:r>
              <a:rPr lang="zh-CN" altLang="en-US" dirty="0" smtClean="0">
                <a:solidFill>
                  <a:schemeClr val="tx1"/>
                </a:solidFill>
                <a:latin typeface="+mj-lt"/>
                <a:ea typeface="黑体" pitchFamily="49" charset="-122"/>
              </a:rPr>
              <a:t>的表示结果一样</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这称为一个词袋模型</a:t>
            </a:r>
            <a:r>
              <a:rPr lang="en-US" dirty="0" smtClean="0">
                <a:solidFill>
                  <a:schemeClr val="tx1"/>
                </a:solidFill>
                <a:latin typeface="+mj-lt"/>
                <a:ea typeface="黑体" pitchFamily="49" charset="-122"/>
              </a:rPr>
              <a:t>(bag of words model)</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在某种意思上说，这种表示方法是一种“倒退”，因为位置索引中能够区分上述两篇文档</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本课程后部将介绍如何“恢复”这些位置信息</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这里仅考虑词袋模型</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词项频率</a:t>
            </a:r>
            <a:r>
              <a:rPr lang="de-DE" sz="3600" dirty="0" smtClean="0">
                <a:solidFill>
                  <a:schemeClr val="tx1"/>
                </a:solidFill>
                <a:latin typeface="+mj-lt"/>
                <a:ea typeface="黑体" pitchFamily="49" charset="-122"/>
              </a:rPr>
              <a:t> tf</a:t>
            </a: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词项</a:t>
            </a:r>
            <a:r>
              <a:rPr lang="en-US" altLang="zh-CN" i="1" dirty="0" smtClean="0">
                <a:solidFill>
                  <a:schemeClr val="tx1"/>
                </a:solidFill>
                <a:ea typeface="黑体" pitchFamily="49" charset="-122"/>
              </a:rPr>
              <a:t>t</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词项频率</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a:t>
            </a:r>
            <a:r>
              <a:rPr lang="en-US" i="1" baseline="-25000" dirty="0" err="1" smtClean="0">
                <a:solidFill>
                  <a:schemeClr val="tx1"/>
                </a:solidFill>
                <a:latin typeface="+mj-lt"/>
                <a:ea typeface="黑体" pitchFamily="49" charset="-122"/>
              </a:rPr>
              <a:t>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是指</a:t>
            </a:r>
            <a:r>
              <a:rPr lang="en-US" i="1" dirty="0"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在</a:t>
            </a:r>
            <a:r>
              <a:rPr lang="en-US" i="1"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中出现的次数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下面将介绍利用</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来计算文档评分的方法</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第一种方法是采用原始的</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值</a:t>
            </a:r>
            <a:r>
              <a:rPr lang="en-US" altLang="zh-CN" dirty="0" smtClean="0">
                <a:solidFill>
                  <a:schemeClr val="tx1"/>
                </a:solidFill>
                <a:latin typeface="+mj-lt"/>
                <a:ea typeface="黑体" pitchFamily="49" charset="-122"/>
              </a:rPr>
              <a:t>(raw </a:t>
            </a:r>
            <a:r>
              <a:rPr lang="en-US" altLang="zh-CN" dirty="0" err="1" smtClean="0">
                <a:solidFill>
                  <a:schemeClr val="tx1"/>
                </a:solidFill>
                <a:latin typeface="+mj-lt"/>
                <a:ea typeface="黑体" pitchFamily="49" charset="-122"/>
              </a:rPr>
              <a:t>tf</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但是原始</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不太合适：</a:t>
            </a:r>
            <a:endParaRPr lang="en-US" altLang="zh-CN"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某个词项在</a:t>
            </a:r>
            <a:r>
              <a:rPr lang="en-US" altLang="zh-CN" dirty="0" smtClean="0">
                <a:solidFill>
                  <a:schemeClr val="tx1"/>
                </a:solidFill>
                <a:latin typeface="+mj-lt"/>
                <a:ea typeface="黑体" pitchFamily="49" charset="-122"/>
              </a:rPr>
              <a:t>A</a:t>
            </a:r>
            <a:r>
              <a:rPr lang="zh-CN" altLang="en-US" dirty="0" smtClean="0">
                <a:solidFill>
                  <a:schemeClr val="tx1"/>
                </a:solidFill>
                <a:latin typeface="+mj-lt"/>
                <a:ea typeface="黑体" pitchFamily="49" charset="-122"/>
              </a:rPr>
              <a:t>文档中出现十次，即</a:t>
            </a:r>
            <a:r>
              <a:rPr lang="en-US" dirty="0" err="1" smtClean="0">
                <a:solidFill>
                  <a:schemeClr val="tx1"/>
                </a:solidFill>
                <a:latin typeface="+mj-lt"/>
                <a:ea typeface="黑体" pitchFamily="49" charset="-122"/>
              </a:rPr>
              <a:t>tf</a:t>
            </a:r>
            <a:r>
              <a:rPr lang="en-US" dirty="0" smtClean="0">
                <a:solidFill>
                  <a:schemeClr val="tx1"/>
                </a:solidFill>
                <a:latin typeface="+mj-lt"/>
                <a:ea typeface="黑体" pitchFamily="49" charset="-122"/>
              </a:rPr>
              <a:t> = 10</a:t>
            </a:r>
            <a:r>
              <a:rPr lang="zh-CN" altLang="en-US" dirty="0" smtClean="0">
                <a:solidFill>
                  <a:schemeClr val="tx1"/>
                </a:solidFill>
                <a:latin typeface="+mj-lt"/>
                <a:ea typeface="黑体" pitchFamily="49" charset="-122"/>
              </a:rPr>
              <a:t>，在</a:t>
            </a:r>
            <a:r>
              <a:rPr lang="en-US" altLang="zh-CN" dirty="0" smtClean="0">
                <a:solidFill>
                  <a:schemeClr val="tx1"/>
                </a:solidFill>
                <a:latin typeface="+mj-lt"/>
                <a:ea typeface="黑体" pitchFamily="49" charset="-122"/>
              </a:rPr>
              <a:t>B</a:t>
            </a:r>
            <a:r>
              <a:rPr lang="zh-CN" altLang="en-US" dirty="0" smtClean="0">
                <a:solidFill>
                  <a:schemeClr val="tx1"/>
                </a:solidFill>
                <a:latin typeface="+mj-lt"/>
                <a:ea typeface="黑体" pitchFamily="49" charset="-122"/>
              </a:rPr>
              <a:t>文档中</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a:t>
            </a:r>
            <a:r>
              <a:rPr lang="en-US" dirty="0" smtClean="0">
                <a:solidFill>
                  <a:schemeClr val="tx1"/>
                </a:solidFill>
                <a:latin typeface="+mj-lt"/>
                <a:ea typeface="黑体" pitchFamily="49" charset="-122"/>
              </a:rPr>
              <a:t> = 1</a:t>
            </a:r>
            <a:r>
              <a:rPr lang="zh-CN" altLang="en-US" dirty="0" smtClean="0">
                <a:solidFill>
                  <a:schemeClr val="tx1"/>
                </a:solidFill>
                <a:latin typeface="+mj-lt"/>
                <a:ea typeface="黑体" pitchFamily="49" charset="-122"/>
              </a:rPr>
              <a:t>，那么</a:t>
            </a:r>
            <a:r>
              <a:rPr lang="en-US" altLang="zh-CN" dirty="0" smtClean="0">
                <a:solidFill>
                  <a:schemeClr val="tx1"/>
                </a:solidFill>
                <a:latin typeface="+mj-lt"/>
                <a:ea typeface="黑体" pitchFamily="49" charset="-122"/>
              </a:rPr>
              <a:t>A</a:t>
            </a:r>
            <a:r>
              <a:rPr lang="zh-CN" altLang="en-US" dirty="0" smtClean="0">
                <a:solidFill>
                  <a:schemeClr val="tx1"/>
                </a:solidFill>
                <a:latin typeface="+mj-lt"/>
                <a:ea typeface="黑体" pitchFamily="49" charset="-122"/>
              </a:rPr>
              <a:t>比</a:t>
            </a:r>
            <a:r>
              <a:rPr lang="en-US" altLang="zh-CN" dirty="0" smtClean="0">
                <a:solidFill>
                  <a:schemeClr val="tx1"/>
                </a:solidFill>
                <a:latin typeface="+mj-lt"/>
                <a:ea typeface="黑体" pitchFamily="49" charset="-122"/>
              </a:rPr>
              <a:t>B</a:t>
            </a:r>
            <a:r>
              <a:rPr lang="zh-CN" altLang="en-US" dirty="0" smtClean="0">
                <a:solidFill>
                  <a:schemeClr val="tx1"/>
                </a:solidFill>
                <a:latin typeface="+mj-lt"/>
                <a:ea typeface="黑体" pitchFamily="49" charset="-122"/>
              </a:rPr>
              <a:t>更相关</a:t>
            </a:r>
            <a:endParaRPr lang="en-US" altLang="zh-CN"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但是相关度不会相差</a:t>
            </a:r>
            <a:r>
              <a:rPr lang="en-US" altLang="zh-CN"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相关度不会正比于词项频率</a:t>
            </a:r>
            <a:r>
              <a:rPr lang="en-US" altLang="zh-CN" dirty="0" err="1" smtClean="0">
                <a:solidFill>
                  <a:schemeClr val="tx1"/>
                </a:solidFill>
                <a:latin typeface="+mj-lt"/>
                <a:ea typeface="黑体" pitchFamily="49" charset="-122"/>
              </a:rPr>
              <a:t>tf</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一种替代原始</a:t>
            </a:r>
            <a:r>
              <a:rPr lang="en-US" altLang="zh-CN" sz="3400" dirty="0" err="1" smtClean="0">
                <a:solidFill>
                  <a:schemeClr val="tx1"/>
                </a:solidFill>
                <a:latin typeface="+mj-lt"/>
                <a:ea typeface="黑体" pitchFamily="49" charset="-122"/>
              </a:rPr>
              <a:t>tf</a:t>
            </a:r>
            <a:r>
              <a:rPr lang="zh-CN" altLang="en-US" sz="3400" dirty="0" smtClean="0">
                <a:solidFill>
                  <a:schemeClr val="tx1"/>
                </a:solidFill>
                <a:latin typeface="+mj-lt"/>
                <a:ea typeface="黑体" pitchFamily="49" charset="-122"/>
              </a:rPr>
              <a:t>的方法</a:t>
            </a:r>
            <a:r>
              <a:rPr lang="en-US" sz="3400" dirty="0" smtClean="0">
                <a:solidFill>
                  <a:schemeClr val="tx1"/>
                </a:solidFill>
                <a:latin typeface="+mj-lt"/>
                <a:ea typeface="黑体" pitchFamily="49" charset="-122"/>
              </a:rPr>
              <a:t>: </a:t>
            </a:r>
            <a:r>
              <a:rPr lang="zh-CN" altLang="en-US" sz="3400" dirty="0" smtClean="0">
                <a:solidFill>
                  <a:schemeClr val="tx1"/>
                </a:solidFill>
                <a:latin typeface="+mj-lt"/>
                <a:ea typeface="黑体" pitchFamily="49" charset="-122"/>
              </a:rPr>
              <a:t>对数词频</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501122"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t </a:t>
            </a:r>
            <a:r>
              <a:rPr lang="zh-CN" altLang="en-US" dirty="0" smtClean="0">
                <a:solidFill>
                  <a:schemeClr val="tx1"/>
                </a:solidFill>
                <a:latin typeface="+mj-lt"/>
                <a:ea typeface="黑体" pitchFamily="49" charset="-122"/>
              </a:rPr>
              <a:t>在</a:t>
            </a:r>
            <a:r>
              <a:rPr lang="en-US" dirty="0" smtClean="0">
                <a:solidFill>
                  <a:schemeClr val="tx1"/>
                </a:solidFill>
                <a:latin typeface="+mj-lt"/>
                <a:ea typeface="黑体" pitchFamily="49" charset="-122"/>
              </a:rPr>
              <a:t> d </a:t>
            </a:r>
            <a:r>
              <a:rPr lang="zh-CN" altLang="en-US" dirty="0" smtClean="0">
                <a:solidFill>
                  <a:schemeClr val="tx1"/>
                </a:solidFill>
                <a:latin typeface="+mj-lt"/>
                <a:ea typeface="黑体" pitchFamily="49" charset="-122"/>
              </a:rPr>
              <a:t>中的对数词频权重定义如下：</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tf</a:t>
            </a:r>
            <a:r>
              <a:rPr lang="de-DE" i="1" baseline="-25000" dirty="0" smtClean="0">
                <a:solidFill>
                  <a:schemeClr val="tx1"/>
                </a:solidFill>
                <a:latin typeface="+mj-lt"/>
                <a:ea typeface="黑体" pitchFamily="49" charset="-122"/>
              </a:rPr>
              <a:t>t,d</a:t>
            </a:r>
            <a:r>
              <a:rPr lang="de-DE" dirty="0" smtClean="0">
                <a:solidFill>
                  <a:schemeClr val="tx1"/>
                </a:solidFill>
                <a:latin typeface="+mj-lt"/>
                <a:ea typeface="黑体" pitchFamily="49" charset="-122"/>
              </a:rPr>
              <a:t> → w</a:t>
            </a:r>
            <a:r>
              <a:rPr lang="de-DE" i="1" baseline="-25000" dirty="0" smtClean="0">
                <a:solidFill>
                  <a:schemeClr val="tx1"/>
                </a:solidFill>
                <a:latin typeface="+mj-lt"/>
                <a:ea typeface="黑体" pitchFamily="49" charset="-122"/>
              </a:rPr>
              <a:t>t,d</a:t>
            </a:r>
            <a:r>
              <a:rPr lang="de-DE" dirty="0" smtClean="0">
                <a:solidFill>
                  <a:schemeClr val="tx1"/>
                </a:solidFill>
                <a:latin typeface="+mj-lt"/>
                <a:ea typeface="黑体" pitchFamily="49" charset="-122"/>
              </a:rPr>
              <a:t> :                                                                                         0 → 0, 1 → 1, 2 → 1.3, 10 → 2, 1000 → 4, </a:t>
            </a:r>
            <a:r>
              <a:rPr lang="zh-CN" altLang="en-US" dirty="0" smtClean="0">
                <a:solidFill>
                  <a:schemeClr val="tx1"/>
                </a:solidFill>
                <a:latin typeface="+mj-lt"/>
                <a:ea typeface="黑体" pitchFamily="49" charset="-122"/>
              </a:rPr>
              <a:t>等等</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词项的匹配得分是所有同时出现在</a:t>
            </a:r>
            <a:r>
              <a:rPr lang="en-US" i="1" dirty="0" smtClean="0">
                <a:solidFill>
                  <a:schemeClr val="tx1"/>
                </a:solidFill>
                <a:latin typeface="+mj-lt"/>
                <a:ea typeface="黑体" pitchFamily="49" charset="-122"/>
              </a:rPr>
              <a:t>q</a:t>
            </a:r>
            <a:r>
              <a:rPr lang="zh-CN" altLang="en-US" dirty="0" smtClean="0">
                <a:solidFill>
                  <a:schemeClr val="tx1"/>
                </a:solidFill>
                <a:latin typeface="+mj-lt"/>
                <a:ea typeface="黑体" pitchFamily="49" charset="-122"/>
              </a:rPr>
              <a:t>和文档</a:t>
            </a:r>
            <a:r>
              <a:rPr lang="en-US" altLang="zh-CN" i="1"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中的词项的对数词频之和           </a:t>
            </a:r>
            <a:r>
              <a:rPr lang="en-US" altLang="zh-CN" i="1" baseline="-25000" dirty="0" smtClean="0">
                <a:solidFill>
                  <a:schemeClr val="tx1"/>
                </a:solidFill>
                <a:latin typeface="+mj-lt"/>
                <a:ea typeface="黑体" pitchFamily="49" charset="-122"/>
              </a:rPr>
              <a:t>t </a:t>
            </a:r>
            <a:r>
              <a:rPr lang="en-US" altLang="zh-CN" baseline="-25000" dirty="0"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q</a:t>
            </a:r>
            <a:r>
              <a:rPr lang="en-US" altLang="zh-CN" baseline="-25000" dirty="0" err="1"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d</a:t>
            </a:r>
            <a:r>
              <a:rPr lang="en-US" altLang="zh-CN" i="1" baseline="-25000" dirty="0" smtClean="0">
                <a:solidFill>
                  <a:schemeClr val="tx1"/>
                </a:solidFill>
                <a:latin typeface="+mj-lt"/>
                <a:ea typeface="黑体" pitchFamily="49" charset="-122"/>
              </a:rPr>
              <a:t> </a:t>
            </a:r>
            <a:r>
              <a:rPr lang="en-US" altLang="zh-CN" dirty="0" smtClean="0">
                <a:solidFill>
                  <a:schemeClr val="tx1"/>
                </a:solidFill>
                <a:latin typeface="+mj-lt"/>
                <a:ea typeface="黑体" pitchFamily="49" charset="-122"/>
              </a:rPr>
              <a:t>(1 + log </a:t>
            </a:r>
            <a:r>
              <a:rPr lang="en-US" altLang="zh-CN" dirty="0" err="1" smtClean="0">
                <a:solidFill>
                  <a:schemeClr val="tx1"/>
                </a:solidFill>
                <a:latin typeface="+mj-lt"/>
                <a:ea typeface="黑体" pitchFamily="49" charset="-122"/>
              </a:rPr>
              <a:t>tf</a:t>
            </a:r>
            <a:r>
              <a:rPr lang="en-US" altLang="zh-CN" i="1" baseline="-25000" dirty="0" err="1" smtClean="0">
                <a:solidFill>
                  <a:schemeClr val="tx1"/>
                </a:solidFill>
                <a:latin typeface="+mj-lt"/>
                <a:ea typeface="黑体" pitchFamily="49" charset="-122"/>
              </a:rPr>
              <a:t>t</a:t>
            </a:r>
            <a:r>
              <a:rPr lang="en-US" altLang="zh-CN" baseline="-25000" dirty="0" err="1"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d</a:t>
            </a:r>
            <a:r>
              <a:rPr lang="en-US" altLang="zh-CN" dirty="0" smtClean="0">
                <a:solidFill>
                  <a:schemeClr val="tx1"/>
                </a:solidFill>
                <a:latin typeface="+mj-lt"/>
                <a:ea typeface="黑体" pitchFamily="49" charset="-122"/>
              </a:rPr>
              <a:t> )</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如果两者没有公共词项，则得分为</a:t>
            </a:r>
            <a:r>
              <a:rPr lang="en-US" altLang="zh-CN" dirty="0" smtClean="0">
                <a:solidFill>
                  <a:schemeClr val="tx1"/>
                </a:solidFill>
                <a:latin typeface="+mj-lt"/>
                <a:ea typeface="黑体" pitchFamily="49" charset="-122"/>
              </a:rPr>
              <a:t>0</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28</a:t>
            </a:fld>
            <a:endParaRPr lang="en-US"/>
          </a:p>
        </p:txBody>
      </p:sp>
      <p:pic>
        <p:nvPicPr>
          <p:cNvPr id="8" name="Picture 7" descr="626.png"/>
          <p:cNvPicPr>
            <a:picLocks noChangeAspect="1"/>
          </p:cNvPicPr>
          <p:nvPr/>
        </p:nvPicPr>
        <p:blipFill>
          <a:blip r:embed="rId4" cstate="print"/>
          <a:stretch>
            <a:fillRect/>
          </a:stretch>
        </p:blipFill>
        <p:spPr>
          <a:xfrm>
            <a:off x="2011779" y="2357430"/>
            <a:ext cx="5189999" cy="900000"/>
          </a:xfrm>
          <a:prstGeom prst="rect">
            <a:avLst/>
          </a:prstGeom>
        </p:spPr>
      </p:pic>
      <p:graphicFrame>
        <p:nvGraphicFramePr>
          <p:cNvPr id="9" name="Object 8"/>
          <p:cNvGraphicFramePr>
            <a:graphicFrameLocks noChangeAspect="1"/>
          </p:cNvGraphicFramePr>
          <p:nvPr/>
        </p:nvGraphicFramePr>
        <p:xfrm>
          <a:off x="3779912" y="4581128"/>
          <a:ext cx="538200" cy="468000"/>
        </p:xfrm>
        <a:graphic>
          <a:graphicData uri="http://schemas.openxmlformats.org/presentationml/2006/ole">
            <p:oleObj spid="_x0000_s1026" name="Vergelijking" r:id="rId5" imgW="291960" imgH="2538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课堂练习</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286808" cy="38764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计算下列查询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文档之间的</a:t>
            </a:r>
            <a:r>
              <a:rPr lang="en-US" dirty="0" err="1" smtClean="0">
                <a:solidFill>
                  <a:schemeClr val="tx1"/>
                </a:solidFill>
                <a:latin typeface="+mj-lt"/>
                <a:ea typeface="黑体" pitchFamily="49" charset="-122"/>
              </a:rPr>
              <a:t>Jaccard</a:t>
            </a:r>
            <a:r>
              <a:rPr lang="zh-CN" altLang="en-US" dirty="0" smtClean="0">
                <a:solidFill>
                  <a:schemeClr val="tx1"/>
                </a:solidFill>
                <a:latin typeface="+mj-lt"/>
                <a:ea typeface="黑体" pitchFamily="49" charset="-122"/>
              </a:rPr>
              <a:t>系数</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dirty="0" smtClean="0">
                <a:solidFill>
                  <a:schemeClr val="tx1"/>
                </a:solidFill>
                <a:latin typeface="+mj-lt"/>
                <a:ea typeface="黑体" pitchFamily="49" charset="-122"/>
              </a:rPr>
              <a:t>q: [information on cars] d: “all you’ve ever wanted to know </a:t>
            </a:r>
            <a:r>
              <a:rPr lang="de-DE" dirty="0" err="1" smtClean="0">
                <a:solidFill>
                  <a:schemeClr val="tx1"/>
                </a:solidFill>
                <a:latin typeface="+mj-lt"/>
                <a:ea typeface="黑体" pitchFamily="49" charset="-122"/>
              </a:rPr>
              <a:t>about</a:t>
            </a:r>
            <a:r>
              <a:rPr lang="de-DE" dirty="0" smtClean="0">
                <a:solidFill>
                  <a:schemeClr val="tx1"/>
                </a:solidFill>
                <a:latin typeface="+mj-lt"/>
                <a:ea typeface="黑体" pitchFamily="49" charset="-122"/>
              </a:rPr>
              <a:t> </a:t>
            </a:r>
            <a:r>
              <a:rPr lang="de-DE" dirty="0" err="1" smtClean="0">
                <a:solidFill>
                  <a:schemeClr val="tx1"/>
                </a:solidFill>
                <a:latin typeface="+mj-lt"/>
                <a:ea typeface="黑体" pitchFamily="49" charset="-122"/>
              </a:rPr>
              <a:t>cars</a:t>
            </a:r>
            <a:r>
              <a:rPr lang="de-DE" dirty="0" smtClean="0">
                <a:solidFill>
                  <a:schemeClr val="tx1"/>
                </a:solidFill>
                <a:latin typeface="+mj-lt"/>
                <a:ea typeface="黑体" pitchFamily="49" charset="-122"/>
              </a:rPr>
              <a:t>”</a:t>
            </a:r>
          </a:p>
          <a:p>
            <a:pPr lvl="2">
              <a:spcBef>
                <a:spcPts val="700"/>
              </a:spcBef>
              <a:buClr>
                <a:srgbClr val="336699"/>
              </a:buClr>
              <a:buFont typeface="Wingdings" pitchFamily="2" charset="2"/>
              <a:buChar char="§"/>
            </a:pPr>
            <a:r>
              <a:rPr lang="de-DE" dirty="0" smtClean="0">
                <a:solidFill>
                  <a:schemeClr val="tx1"/>
                </a:solidFill>
                <a:latin typeface="+mj-lt"/>
                <a:ea typeface="黑体" pitchFamily="49" charset="-122"/>
              </a:rPr>
              <a:t>q: [</a:t>
            </a:r>
            <a:r>
              <a:rPr lang="de-DE" dirty="0" err="1" smtClean="0">
                <a:solidFill>
                  <a:schemeClr val="tx1"/>
                </a:solidFill>
                <a:latin typeface="+mj-lt"/>
                <a:ea typeface="黑体" pitchFamily="49" charset="-122"/>
              </a:rPr>
              <a:t>information</a:t>
            </a:r>
            <a:r>
              <a:rPr lang="de-DE" dirty="0" smtClean="0">
                <a:solidFill>
                  <a:schemeClr val="tx1"/>
                </a:solidFill>
                <a:latin typeface="+mj-lt"/>
                <a:ea typeface="黑体" pitchFamily="49" charset="-122"/>
              </a:rPr>
              <a:t> on </a:t>
            </a:r>
            <a:r>
              <a:rPr lang="de-DE" dirty="0" err="1" smtClean="0">
                <a:solidFill>
                  <a:schemeClr val="tx1"/>
                </a:solidFill>
                <a:latin typeface="+mj-lt"/>
                <a:ea typeface="黑体" pitchFamily="49" charset="-122"/>
              </a:rPr>
              <a:t>cars</a:t>
            </a:r>
            <a:r>
              <a:rPr lang="de-DE" dirty="0" smtClean="0">
                <a:solidFill>
                  <a:schemeClr val="tx1"/>
                </a:solidFill>
                <a:latin typeface="+mj-lt"/>
                <a:ea typeface="黑体" pitchFamily="49" charset="-122"/>
              </a:rPr>
              <a:t>] d: “</a:t>
            </a:r>
            <a:r>
              <a:rPr lang="de-DE" dirty="0" err="1" smtClean="0">
                <a:solidFill>
                  <a:schemeClr val="tx1"/>
                </a:solidFill>
                <a:latin typeface="+mj-lt"/>
                <a:ea typeface="黑体" pitchFamily="49" charset="-122"/>
              </a:rPr>
              <a:t>information</a:t>
            </a:r>
            <a:r>
              <a:rPr lang="de-DE" dirty="0" smtClean="0">
                <a:solidFill>
                  <a:schemeClr val="tx1"/>
                </a:solidFill>
                <a:latin typeface="+mj-lt"/>
                <a:ea typeface="黑体" pitchFamily="49" charset="-122"/>
              </a:rPr>
              <a:t> on </a:t>
            </a:r>
            <a:r>
              <a:rPr lang="de-DE" dirty="0" err="1" smtClean="0">
                <a:solidFill>
                  <a:schemeClr val="tx1"/>
                </a:solidFill>
                <a:latin typeface="+mj-lt"/>
                <a:ea typeface="黑体" pitchFamily="49" charset="-122"/>
              </a:rPr>
              <a:t>trucks</a:t>
            </a:r>
            <a:r>
              <a:rPr lang="de-DE" dirty="0" smtClean="0">
                <a:solidFill>
                  <a:schemeClr val="tx1"/>
                </a:solidFill>
                <a:latin typeface="+mj-lt"/>
                <a:ea typeface="黑体" pitchFamily="49" charset="-122"/>
              </a:rPr>
              <a:t>, </a:t>
            </a:r>
            <a:r>
              <a:rPr lang="fr-FR" dirty="0" smtClean="0">
                <a:solidFill>
                  <a:schemeClr val="tx1"/>
                </a:solidFill>
                <a:latin typeface="+mj-lt"/>
                <a:ea typeface="黑体" pitchFamily="49" charset="-122"/>
              </a:rPr>
              <a:t>information on planes, information on trains”</a:t>
            </a:r>
          </a:p>
          <a:p>
            <a:pPr lvl="2">
              <a:spcBef>
                <a:spcPts val="700"/>
              </a:spcBef>
              <a:buClr>
                <a:srgbClr val="336699"/>
              </a:buClr>
              <a:buFont typeface="Wingdings" pitchFamily="2" charset="2"/>
              <a:buChar char="§"/>
            </a:pPr>
            <a:r>
              <a:rPr lang="en-US" dirty="0" smtClean="0">
                <a:solidFill>
                  <a:schemeClr val="tx1"/>
                </a:solidFill>
                <a:latin typeface="+mj-lt"/>
                <a:ea typeface="黑体" pitchFamily="49" charset="-122"/>
              </a:rPr>
              <a:t>q: [red cars and red trucks] d: “cops stop red cars more </a:t>
            </a:r>
            <a:r>
              <a:rPr lang="de-DE" dirty="0" err="1" smtClean="0">
                <a:solidFill>
                  <a:schemeClr val="tx1"/>
                </a:solidFill>
                <a:latin typeface="+mj-lt"/>
                <a:ea typeface="黑体" pitchFamily="49" charset="-122"/>
              </a:rPr>
              <a:t>often</a:t>
            </a:r>
            <a:r>
              <a:rPr lang="de-DE"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latin typeface="黑体" pitchFamily="49" charset="-122"/>
                <a:ea typeface="黑体" pitchFamily="49" charset="-122"/>
              </a:rPr>
              <a:t>提纲</a:t>
            </a:r>
            <a:endParaRPr lang="de-DE" dirty="0" smtClean="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黑体" pitchFamily="49" charset="-122"/>
                <a:ea typeface="黑体" pitchFamily="49" charset="-122"/>
              </a:rPr>
              <a:t> </a:t>
            </a:r>
            <a:r>
              <a:rPr lang="zh-CN" altLang="en-US" sz="3200" dirty="0" smtClean="0">
                <a:solidFill>
                  <a:srgbClr val="336699"/>
                </a:solidFill>
                <a:latin typeface="+mn-ea"/>
                <a:ea typeface="+mn-ea"/>
              </a:rPr>
              <a:t>上一讲回顾</a:t>
            </a:r>
            <a:r>
              <a:rPr lang="en-US" sz="3200" dirty="0" smtClean="0">
                <a:solidFill>
                  <a:srgbClr val="336699"/>
                </a:solidFill>
                <a:latin typeface="黑体" pitchFamily="49" charset="-122"/>
                <a:ea typeface="黑体" pitchFamily="49" charset="-122"/>
              </a:rPr>
              <a:t> </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zh-CN" altLang="en-US" sz="3200" dirty="0" smtClean="0">
                <a:solidFill>
                  <a:schemeClr val="tx2">
                    <a:lumMod val="20000"/>
                    <a:lumOff val="80000"/>
                  </a:schemeClr>
                </a:solidFill>
                <a:latin typeface="+mn-ea"/>
                <a:ea typeface="+mn-ea"/>
              </a:rPr>
              <a:t>排序式检索</a:t>
            </a:r>
            <a:endParaRPr lang="en-US" sz="32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tx2">
                    <a:lumMod val="20000"/>
                    <a:lumOff val="80000"/>
                  </a:schemeClr>
                </a:solidFill>
                <a:latin typeface="黑体" pitchFamily="49" charset="-122"/>
                <a:ea typeface="黑体" pitchFamily="49" charset="-122"/>
              </a:rPr>
              <a:t> </a:t>
            </a:r>
            <a:r>
              <a:rPr lang="zh-CN" altLang="en-US" sz="3200" dirty="0" smtClean="0">
                <a:solidFill>
                  <a:schemeClr val="tx2">
                    <a:lumMod val="20000"/>
                    <a:lumOff val="80000"/>
                  </a:schemeClr>
                </a:solidFill>
                <a:latin typeface="+mn-ea"/>
                <a:ea typeface="+mn-ea"/>
              </a:rPr>
              <a:t>词项频率词项频率</a:t>
            </a:r>
            <a:endParaRPr lang="en-US" sz="32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tx2">
                    <a:lumMod val="20000"/>
                    <a:lumOff val="80000"/>
                  </a:schemeClr>
                </a:solidFill>
                <a:latin typeface="黑体" pitchFamily="49" charset="-122"/>
                <a:ea typeface="黑体" pitchFamily="49" charset="-122"/>
              </a:rPr>
              <a:t> </a:t>
            </a:r>
            <a:r>
              <a:rPr lang="en-US" sz="3200" dirty="0" err="1" smtClean="0">
                <a:solidFill>
                  <a:schemeClr val="tx2">
                    <a:lumMod val="20000"/>
                    <a:lumOff val="80000"/>
                  </a:schemeClr>
                </a:solidFill>
                <a:latin typeface="黑体" pitchFamily="49" charset="-122"/>
                <a:ea typeface="黑体" pitchFamily="49" charset="-122"/>
              </a:rPr>
              <a:t>tf-idf</a:t>
            </a:r>
            <a:r>
              <a:rPr lang="zh-CN" altLang="en-US" sz="3200" dirty="0" smtClean="0">
                <a:solidFill>
                  <a:schemeClr val="tx2">
                    <a:lumMod val="20000"/>
                    <a:lumOff val="80000"/>
                  </a:schemeClr>
                </a:solidFill>
                <a:latin typeface="+mn-ea"/>
                <a:ea typeface="+mn-ea"/>
              </a:rPr>
              <a:t>权重计算</a:t>
            </a:r>
            <a:endParaRPr lang="en-US" sz="3200" dirty="0" smtClean="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chemeClr val="tx2">
                    <a:lumMod val="20000"/>
                    <a:lumOff val="80000"/>
                  </a:schemeClr>
                </a:solidFill>
                <a:latin typeface="黑体" pitchFamily="49" charset="-122"/>
                <a:ea typeface="黑体" pitchFamily="49" charset="-122"/>
              </a:rPr>
              <a:t> </a:t>
            </a:r>
            <a:r>
              <a:rPr lang="zh-CN" altLang="en-US" sz="3200" dirty="0" smtClean="0">
                <a:solidFill>
                  <a:schemeClr val="tx2">
                    <a:lumMod val="20000"/>
                    <a:lumOff val="80000"/>
                  </a:schemeClr>
                </a:solidFill>
                <a:latin typeface="+mn-ea"/>
                <a:ea typeface="+mn-ea"/>
              </a:rPr>
              <a:t>向量空间模型</a:t>
            </a:r>
            <a:endParaRPr lang="en-US" sz="3200" dirty="0" smtClean="0">
              <a:solidFill>
                <a:schemeClr val="tx2">
                  <a:lumMod val="20000"/>
                  <a:lumOff val="80000"/>
                </a:schemeClr>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30</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词项频率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en-US" sz="3200" dirty="0" err="1" smtClean="0">
                <a:solidFill>
                  <a:srgbClr val="336699"/>
                </a:solidFill>
                <a:latin typeface="Calibri" charset="0"/>
                <a:ea typeface="黑体" pitchFamily="49" charset="-122"/>
              </a:rPr>
              <a:t>tf-idf</a:t>
            </a:r>
            <a:r>
              <a:rPr lang="zh-CN" altLang="en-US" sz="3200" dirty="0" smtClean="0">
                <a:solidFill>
                  <a:srgbClr val="336699"/>
                </a:solidFill>
                <a:latin typeface="Calibri" charset="0"/>
                <a:ea typeface="黑体" pitchFamily="49" charset="-122"/>
              </a:rPr>
              <a:t>权重计算</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向量空间模型</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文档中的词频 </a:t>
            </a:r>
            <a:r>
              <a:rPr lang="en-US" sz="3600" dirty="0" smtClean="0">
                <a:solidFill>
                  <a:schemeClr val="tx1"/>
                </a:solidFill>
                <a:latin typeface="+mj-lt"/>
                <a:ea typeface="黑体" pitchFamily="49" charset="-122"/>
              </a:rPr>
              <a:t>vs. </a:t>
            </a:r>
            <a:r>
              <a:rPr lang="zh-CN" altLang="en-US" sz="3600" dirty="0" smtClean="0">
                <a:solidFill>
                  <a:schemeClr val="tx1"/>
                </a:solidFill>
                <a:latin typeface="+mj-lt"/>
                <a:ea typeface="黑体" pitchFamily="49" charset="-122"/>
              </a:rPr>
              <a:t>文档集中的词频</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除词项频率</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之外，我们还想利用词项在整个文档集中的频率进行权重和评分计算</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罕见词项所期望的权重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罕见词项比常见词所蕴含的信息更多</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考虑查询中某个词项，它在整个文档集中非常罕见</a:t>
            </a:r>
            <a:r>
              <a:rPr lang="en-US"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例如</a:t>
            </a:r>
            <a:r>
              <a:rPr lang="de-DE" dirty="0" smtClean="0">
                <a:solidFill>
                  <a:schemeClr val="tx1"/>
                </a:solidFill>
                <a:latin typeface="+mj-lt"/>
                <a:ea typeface="黑体" pitchFamily="49" charset="-122"/>
              </a:rPr>
              <a:t> </a:t>
            </a:r>
            <a:r>
              <a:rPr lang="de-DE" sz="2200" dirty="0" smtClean="0">
                <a:solidFill>
                  <a:schemeClr val="tx1"/>
                </a:solidFill>
                <a:latin typeface="+mj-lt"/>
                <a:ea typeface="黑体" pitchFamily="49" charset="-122"/>
              </a:rPr>
              <a:t>ARACHNOCENTRIC</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某篇包含该词项的文档很可能相关</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于是，我们希望像</a:t>
            </a:r>
            <a:r>
              <a:rPr lang="de-DE" altLang="zh-CN" sz="2200" dirty="0" smtClean="0">
                <a:solidFill>
                  <a:schemeClr val="tx1"/>
                </a:solidFill>
                <a:latin typeface="+mj-lt"/>
                <a:ea typeface="黑体" pitchFamily="49" charset="-122"/>
              </a:rPr>
              <a:t>ARACHNOCENTRIC</a:t>
            </a:r>
            <a:r>
              <a:rPr lang="zh-CN" altLang="en-US" dirty="0" smtClean="0">
                <a:solidFill>
                  <a:schemeClr val="tx1"/>
                </a:solidFill>
                <a:ea typeface="黑体" pitchFamily="49" charset="-122"/>
              </a:rPr>
              <a:t>一样的</a:t>
            </a:r>
            <a:r>
              <a:rPr lang="zh-CN" altLang="en-US" dirty="0" smtClean="0">
                <a:solidFill>
                  <a:schemeClr val="tx1"/>
                </a:solidFill>
                <a:latin typeface="+mj-lt"/>
                <a:ea typeface="黑体" pitchFamily="49" charset="-122"/>
              </a:rPr>
              <a:t>罕见词项将有较高权重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常见词项所期望的权重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85926"/>
            <a:ext cx="8286808" cy="43793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常见词项的信息量不如罕见词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考虑一个查询词项，它频繁出现在文档集中</a:t>
            </a:r>
            <a:r>
              <a:rPr lang="en-US"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如</a:t>
            </a:r>
            <a:r>
              <a:rPr lang="de-DE" dirty="0" smtClean="0">
                <a:solidFill>
                  <a:schemeClr val="tx1"/>
                </a:solidFill>
                <a:latin typeface="+mj-lt"/>
                <a:ea typeface="黑体" pitchFamily="49" charset="-122"/>
              </a:rPr>
              <a:t> </a:t>
            </a:r>
            <a:r>
              <a:rPr lang="en-US" sz="2200" dirty="0" smtClean="0">
                <a:solidFill>
                  <a:schemeClr val="tx1"/>
                </a:solidFill>
                <a:latin typeface="+mj-lt"/>
                <a:ea typeface="黑体" pitchFamily="49" charset="-122"/>
              </a:rPr>
              <a:t>GOOD, INCREASE, LINE</a:t>
            </a:r>
            <a:r>
              <a:rPr lang="zh-CN" altLang="en-US" sz="2200" dirty="0" smtClean="0">
                <a:solidFill>
                  <a:schemeClr val="tx1"/>
                </a:solidFill>
                <a:latin typeface="+mj-lt"/>
                <a:ea typeface="黑体" pitchFamily="49" charset="-122"/>
              </a:rPr>
              <a:t>等等</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一篇包含该词项的文档当然比不包含该词项的文档的相关度要高</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但是，这些词对于相关度而言并不是非常强的指示词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于是，对于诸如</a:t>
            </a:r>
            <a:r>
              <a:rPr lang="en-US" altLang="zh-CN" sz="2200" dirty="0" smtClean="0">
                <a:solidFill>
                  <a:schemeClr val="tx1"/>
                </a:solidFill>
                <a:latin typeface="+mj-lt"/>
                <a:ea typeface="黑体" pitchFamily="49" charset="-122"/>
              </a:rPr>
              <a:t>GOOD</a:t>
            </a:r>
            <a:r>
              <a:rPr lang="zh-CN" altLang="en-US" sz="2200" dirty="0" smtClean="0">
                <a:solidFill>
                  <a:schemeClr val="tx1"/>
                </a:solidFill>
                <a:latin typeface="+mj-lt"/>
                <a:ea typeface="黑体" pitchFamily="49" charset="-122"/>
              </a:rPr>
              <a:t>、</a:t>
            </a:r>
            <a:r>
              <a:rPr lang="en-US" altLang="zh-CN" sz="2200" dirty="0" smtClean="0">
                <a:solidFill>
                  <a:schemeClr val="tx1"/>
                </a:solidFill>
                <a:latin typeface="+mj-lt"/>
                <a:ea typeface="黑体" pitchFamily="49" charset="-122"/>
              </a:rPr>
              <a:t>INCREASE</a:t>
            </a:r>
            <a:r>
              <a:rPr lang="zh-CN" altLang="en-US" dirty="0" smtClean="0">
                <a:solidFill>
                  <a:schemeClr val="tx1"/>
                </a:solidFill>
                <a:latin typeface="+mj-lt"/>
                <a:ea typeface="黑体" pitchFamily="49" charset="-122"/>
              </a:rPr>
              <a:t>和</a:t>
            </a:r>
            <a:r>
              <a:rPr lang="en-US" altLang="zh-CN" sz="2200" dirty="0" smtClean="0">
                <a:solidFill>
                  <a:schemeClr val="tx1"/>
                </a:solidFill>
                <a:latin typeface="+mj-lt"/>
                <a:ea typeface="黑体" pitchFamily="49" charset="-122"/>
              </a:rPr>
              <a:t>LINE</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频繁词，会给一个正的权重，但是这个权重小于罕见词权重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文档频率</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Document frequency, df)</a:t>
            </a:r>
          </a:p>
        </p:txBody>
      </p:sp>
      <p:sp>
        <p:nvSpPr>
          <p:cNvPr id="84996" name="Text Box 3"/>
          <p:cNvSpPr txBox="1">
            <a:spLocks noChangeArrowheads="1"/>
          </p:cNvSpPr>
          <p:nvPr/>
        </p:nvSpPr>
        <p:spPr bwMode="auto">
          <a:xfrm>
            <a:off x="214282" y="185738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对于罕见词项我们希望赋予高权重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对于常见词我们希望赋</a:t>
            </a:r>
            <a:r>
              <a:rPr lang="zh-CN" altLang="en-US" dirty="0" smtClean="0">
                <a:solidFill>
                  <a:schemeClr val="tx1"/>
                </a:solidFill>
                <a:ea typeface="黑体" pitchFamily="49" charset="-122"/>
              </a:rPr>
              <a:t>予正的</a:t>
            </a:r>
            <a:r>
              <a:rPr lang="zh-CN" altLang="en-US" dirty="0" smtClean="0">
                <a:solidFill>
                  <a:schemeClr val="tx1"/>
                </a:solidFill>
                <a:latin typeface="+mj-lt"/>
                <a:ea typeface="黑体" pitchFamily="49" charset="-122"/>
              </a:rPr>
              <a:t>低权重</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接下来我们使用文档频率</a:t>
            </a:r>
            <a:r>
              <a:rPr lang="en-US" altLang="zh-CN" dirty="0" err="1" smtClean="0">
                <a:solidFill>
                  <a:schemeClr val="tx1"/>
                </a:solidFill>
                <a:latin typeface="+mj-lt"/>
                <a:ea typeface="黑体" pitchFamily="49" charset="-122"/>
              </a:rPr>
              <a:t>df</a:t>
            </a:r>
            <a:r>
              <a:rPr lang="zh-CN" altLang="en-US" dirty="0" smtClean="0">
                <a:solidFill>
                  <a:schemeClr val="tx1"/>
                </a:solidFill>
                <a:latin typeface="+mj-lt"/>
                <a:ea typeface="黑体" pitchFamily="49" charset="-122"/>
              </a:rPr>
              <a:t>这个因子来计算查询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文档的匹配得分</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文档频率指但是出现词项的文档数目</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idf </a:t>
            </a:r>
            <a:r>
              <a:rPr lang="zh-CN" altLang="en-US" sz="3600" dirty="0" smtClean="0">
                <a:solidFill>
                  <a:schemeClr val="tx1"/>
                </a:solidFill>
                <a:latin typeface="+mj-lt"/>
                <a:ea typeface="黑体" pitchFamily="49" charset="-122"/>
              </a:rPr>
              <a:t>权重</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是出现词项</a:t>
            </a:r>
            <a:r>
              <a:rPr lang="de-DE"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的文档数目</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smtClean="0">
                <a:solidFill>
                  <a:srgbClr val="0070C0"/>
                </a:solidFill>
                <a:latin typeface="+mj-lt"/>
                <a:ea typeface="黑体" pitchFamily="49" charset="-122"/>
              </a:rPr>
              <a:t>df</a:t>
            </a:r>
            <a:r>
              <a:rPr lang="en-US" i="1" baseline="-25000" dirty="0" err="1" smtClean="0">
                <a:solidFill>
                  <a:srgbClr val="0070C0"/>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是和词项</a:t>
            </a:r>
            <a:r>
              <a:rPr lang="en-US"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的信息量成反比的一个值</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于是可以定义词项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a:t>
            </a:r>
            <a:r>
              <a:rPr lang="en-US" dirty="0" err="1" smtClean="0">
                <a:solidFill>
                  <a:srgbClr val="0070C0"/>
                </a:solidFill>
                <a:latin typeface="+mj-lt"/>
                <a:ea typeface="黑体" pitchFamily="49" charset="-122"/>
              </a:rPr>
              <a:t>idf</a:t>
            </a:r>
            <a:r>
              <a:rPr lang="zh-CN" altLang="en-US" dirty="0" smtClean="0">
                <a:solidFill>
                  <a:srgbClr val="0070C0"/>
                </a:solidFill>
                <a:latin typeface="+mj-lt"/>
                <a:ea typeface="黑体" pitchFamily="49" charset="-122"/>
              </a:rPr>
              <a:t>权重</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pPr>
            <a:r>
              <a:rPr lang="de-DE" dirty="0" smtClean="0">
                <a:solidFill>
                  <a:schemeClr val="tx1"/>
                </a:solidFill>
                <a:latin typeface="+mj-lt"/>
                <a:ea typeface="黑体" pitchFamily="49" charset="-122"/>
              </a:rPr>
              <a:t>    </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其中</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是文档集中文档的数目</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smtClean="0">
                <a:solidFill>
                  <a:srgbClr val="0070C0"/>
                </a:solidFill>
                <a:latin typeface="+mj-lt"/>
                <a:ea typeface="黑体" pitchFamily="49" charset="-122"/>
              </a:rPr>
              <a:t>idf</a:t>
            </a:r>
            <a:r>
              <a:rPr lang="en-US" i="1" baseline="-25000" dirty="0" err="1" smtClean="0">
                <a:solidFill>
                  <a:srgbClr val="0070C0"/>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是反映词项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的信息量的一个指标</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实际中往往计算</a:t>
            </a:r>
            <a:r>
              <a:rPr lang="en-US" dirty="0" smtClean="0">
                <a:solidFill>
                  <a:schemeClr val="tx1"/>
                </a:solidFill>
                <a:latin typeface="+mj-lt"/>
                <a:ea typeface="黑体" pitchFamily="49" charset="-122"/>
              </a:rPr>
              <a:t>[log </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a:t>
            </a: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而不是</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a:t>
            </a: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，这可以对</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的影响有所抑制</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值得注意的是，对于</a:t>
            </a:r>
            <a:r>
              <a:rPr lang="en-US" altLang="zh-CN" dirty="0" err="1" smtClean="0">
                <a:solidFill>
                  <a:schemeClr val="tx1"/>
                </a:solidFill>
                <a:latin typeface="+mj-lt"/>
                <a:ea typeface="黑体" pitchFamily="49" charset="-122"/>
              </a:rPr>
              <a:t>tf</a:t>
            </a:r>
            <a:r>
              <a:rPr lang="en-US" altLang="zh-CN"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我们都采用了对数计算方式</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35</a:t>
            </a:fld>
            <a:endParaRPr lang="en-US" dirty="0"/>
          </a:p>
        </p:txBody>
      </p:sp>
      <p:pic>
        <p:nvPicPr>
          <p:cNvPr id="8" name="Picture 7" descr="633.png"/>
          <p:cNvPicPr>
            <a:picLocks noChangeAspect="1"/>
          </p:cNvPicPr>
          <p:nvPr/>
        </p:nvPicPr>
        <p:blipFill>
          <a:blip r:embed="rId3" cstate="print"/>
          <a:stretch>
            <a:fillRect/>
          </a:stretch>
        </p:blipFill>
        <p:spPr>
          <a:xfrm>
            <a:off x="3203848" y="2852936"/>
            <a:ext cx="2155653" cy="8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idf</a:t>
            </a:r>
            <a:r>
              <a:rPr lang="zh-CN" altLang="en-US" sz="3600" dirty="0" smtClean="0">
                <a:solidFill>
                  <a:schemeClr val="tx1"/>
                </a:solidFill>
                <a:latin typeface="+mj-lt"/>
                <a:ea typeface="黑体" pitchFamily="49" charset="-122"/>
              </a:rPr>
              <a:t>的计算样例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利用右式计算</a:t>
            </a:r>
            <a:r>
              <a:rPr lang="en-US" altLang="zh-CN" dirty="0" err="1" smtClean="0">
                <a:solidFill>
                  <a:srgbClr val="00B050"/>
                </a:solidFill>
                <a:latin typeface="+mj-lt"/>
                <a:ea typeface="黑体" pitchFamily="49" charset="-122"/>
              </a:rPr>
              <a:t>idf</a:t>
            </a:r>
            <a:r>
              <a:rPr lang="en-US" altLang="zh-CN" baseline="-25000" dirty="0" err="1" smtClean="0">
                <a:solidFill>
                  <a:srgbClr val="00B050"/>
                </a:solidFill>
                <a:latin typeface="+mj-lt"/>
                <a:ea typeface="黑体" pitchFamily="49" charset="-122"/>
              </a:rPr>
              <a:t>t</a:t>
            </a:r>
            <a:r>
              <a:rPr lang="en-US" dirty="0" smtClean="0">
                <a:solidFill>
                  <a:srgbClr val="00B050"/>
                </a:solidFill>
                <a:latin typeface="+mj-lt"/>
                <a:ea typeface="黑体" pitchFamily="49" charset="-122"/>
              </a:rPr>
              <a:t>:</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36</a:t>
            </a:fld>
            <a:endParaRPr lang="en-US" dirty="0"/>
          </a:p>
        </p:txBody>
      </p:sp>
      <p:graphicFrame>
        <p:nvGraphicFramePr>
          <p:cNvPr id="9" name="Table 8"/>
          <p:cNvGraphicFramePr>
            <a:graphicFrameLocks noGrp="1"/>
          </p:cNvGraphicFramePr>
          <p:nvPr/>
        </p:nvGraphicFramePr>
        <p:xfrm>
          <a:off x="1000100" y="2258692"/>
          <a:ext cx="5072098" cy="2743200"/>
        </p:xfrm>
        <a:graphic>
          <a:graphicData uri="http://schemas.openxmlformats.org/drawingml/2006/table">
            <a:tbl>
              <a:tblPr firstRow="1" bandRow="1">
                <a:tableStyleId>{C083E6E3-FA7D-4D7B-A595-EF9225AFEA82}</a:tableStyleId>
              </a:tblPr>
              <a:tblGrid>
                <a:gridCol w="2032000"/>
                <a:gridCol w="1754214"/>
                <a:gridCol w="1285884"/>
              </a:tblGrid>
              <a:tr h="370840">
                <a:tc>
                  <a:txBody>
                    <a:bodyPr/>
                    <a:lstStyle/>
                    <a:p>
                      <a:pPr rtl="0"/>
                      <a:r>
                        <a:rPr lang="zh-CN" altLang="en-US" sz="2400" b="0" kern="1200" baseline="0" dirty="0" smtClean="0">
                          <a:solidFill>
                            <a:schemeClr val="tx1"/>
                          </a:solidFill>
                          <a:latin typeface="+mn-lt"/>
                          <a:ea typeface="+mn-ea"/>
                          <a:cs typeface="+mn-cs"/>
                        </a:rPr>
                        <a:t>词项</a:t>
                      </a:r>
                      <a:endParaRPr lang="de-DE" sz="2400" b="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smtClean="0"/>
                        <a:t>df</a:t>
                      </a:r>
                      <a:r>
                        <a:rPr lang="de-DE" sz="2400" b="0" i="1" baseline="-25000" dirty="0" err="1" smtClean="0"/>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smtClean="0"/>
                        <a:t>idf</a:t>
                      </a:r>
                      <a:r>
                        <a:rPr lang="de-DE" sz="2400" b="0" i="1" baseline="-25000" dirty="0" err="1" smtClean="0"/>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rtl="0"/>
                      <a:r>
                        <a:rPr lang="de-DE" sz="2400" kern="1200" baseline="0" dirty="0" err="1" smtClean="0"/>
                        <a:t>calpurnia</a:t>
                      </a:r>
                      <a:endParaRPr lang="de-DE" sz="2400" kern="1200" baseline="0" dirty="0" smtClean="0"/>
                    </a:p>
                    <a:p>
                      <a:pPr rtl="0"/>
                      <a:r>
                        <a:rPr lang="de-DE" sz="2400" kern="1200" baseline="0" dirty="0" err="1" smtClean="0"/>
                        <a:t>animal</a:t>
                      </a:r>
                      <a:endParaRPr lang="de-DE" sz="2400" kern="1200" baseline="0" dirty="0" smtClean="0"/>
                    </a:p>
                    <a:p>
                      <a:pPr rtl="0"/>
                      <a:r>
                        <a:rPr lang="de-DE" sz="2400" kern="1200" baseline="0" dirty="0" err="1" smtClean="0"/>
                        <a:t>sunday</a:t>
                      </a:r>
                      <a:endParaRPr lang="de-DE" sz="2400" kern="1200" baseline="0" dirty="0" smtClean="0"/>
                    </a:p>
                    <a:p>
                      <a:pPr rtl="0"/>
                      <a:r>
                        <a:rPr lang="de-DE" sz="2400" kern="1200" baseline="0" dirty="0" err="1" smtClean="0"/>
                        <a:t>fly</a:t>
                      </a:r>
                      <a:endParaRPr lang="de-DE" sz="2400" kern="1200" baseline="0" dirty="0" smtClean="0"/>
                    </a:p>
                    <a:p>
                      <a:pPr rtl="0"/>
                      <a:r>
                        <a:rPr lang="de-DE" sz="2400" kern="1200" baseline="0" dirty="0" err="1" smtClean="0"/>
                        <a:t>under</a:t>
                      </a:r>
                      <a:endParaRPr lang="de-DE" sz="2400" kern="1200" baseline="0" dirty="0" smtClean="0"/>
                    </a:p>
                    <a:p>
                      <a:pPr rtl="0"/>
                      <a:r>
                        <a:rPr lang="de-DE" sz="2400" kern="1200" baseline="0" dirty="0" err="1" smtClean="0"/>
                        <a:t>the</a:t>
                      </a:r>
                      <a:endParaRPr lang="de-DE"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smtClean="0"/>
                        <a:t>1</a:t>
                      </a:r>
                    </a:p>
                    <a:p>
                      <a:pPr algn="r" rtl="0"/>
                      <a:r>
                        <a:rPr lang="de-DE" sz="2400" dirty="0" smtClean="0"/>
                        <a:t>100</a:t>
                      </a:r>
                    </a:p>
                    <a:p>
                      <a:pPr algn="r" rtl="0"/>
                      <a:r>
                        <a:rPr lang="de-DE" sz="2400" dirty="0" smtClean="0"/>
                        <a:t>1000</a:t>
                      </a:r>
                    </a:p>
                    <a:p>
                      <a:pPr algn="r" rtl="0"/>
                      <a:r>
                        <a:rPr lang="de-DE" sz="2400" dirty="0" smtClean="0"/>
                        <a:t>10,000</a:t>
                      </a:r>
                    </a:p>
                    <a:p>
                      <a:pPr algn="r" rtl="0"/>
                      <a:r>
                        <a:rPr lang="de-DE" sz="2400" dirty="0" smtClean="0"/>
                        <a:t>100,000</a:t>
                      </a:r>
                    </a:p>
                    <a:p>
                      <a:pPr algn="r" rtl="0"/>
                      <a:r>
                        <a:rPr lang="de-DE" sz="2400" dirty="0" smtClean="0"/>
                        <a:t>1,000,000</a:t>
                      </a:r>
                      <a:endParaRPr lang="de-D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smtClean="0"/>
                        <a:t>6</a:t>
                      </a:r>
                    </a:p>
                    <a:p>
                      <a:pPr algn="r" rtl="0"/>
                      <a:r>
                        <a:rPr lang="de-DE" sz="2400" dirty="0" smtClean="0"/>
                        <a:t>4</a:t>
                      </a:r>
                    </a:p>
                    <a:p>
                      <a:pPr algn="r" rtl="0"/>
                      <a:r>
                        <a:rPr lang="de-DE" sz="2400" dirty="0" smtClean="0"/>
                        <a:t>3</a:t>
                      </a:r>
                    </a:p>
                    <a:p>
                      <a:pPr algn="r" rtl="0"/>
                      <a:r>
                        <a:rPr lang="de-DE" sz="2400" dirty="0" smtClean="0"/>
                        <a:t>2</a:t>
                      </a:r>
                    </a:p>
                    <a:p>
                      <a:pPr algn="r" rtl="0"/>
                      <a:r>
                        <a:rPr lang="de-DE" sz="2400" dirty="0" smtClean="0"/>
                        <a:t>1</a:t>
                      </a:r>
                    </a:p>
                    <a:p>
                      <a:pPr algn="r" rtl="0"/>
                      <a:r>
                        <a:rPr lang="de-DE" sz="2400" dirty="0" smtClean="0"/>
                        <a:t>0</a:t>
                      </a:r>
                      <a:endParaRPr lang="de-D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Picture 9" descr="634.png"/>
          <p:cNvPicPr>
            <a:picLocks noChangeAspect="1"/>
          </p:cNvPicPr>
          <p:nvPr/>
        </p:nvPicPr>
        <p:blipFill>
          <a:blip r:embed="rId3" cstate="print"/>
          <a:stretch>
            <a:fillRect/>
          </a:stretch>
        </p:blipFill>
        <p:spPr>
          <a:xfrm>
            <a:off x="5085320" y="1571612"/>
            <a:ext cx="2558514" cy="57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altLang="zh-CN" sz="3600" dirty="0" err="1" smtClean="0">
                <a:solidFill>
                  <a:schemeClr val="tx1"/>
                </a:solidFill>
                <a:latin typeface="+mj-lt"/>
                <a:ea typeface="黑体" pitchFamily="49" charset="-122"/>
              </a:rPr>
              <a:t>i</a:t>
            </a:r>
            <a:r>
              <a:rPr lang="en-US" sz="3600" dirty="0" err="1" smtClean="0">
                <a:solidFill>
                  <a:schemeClr val="tx1"/>
                </a:solidFill>
                <a:latin typeface="+mj-lt"/>
                <a:ea typeface="黑体" pitchFamily="49" charset="-122"/>
              </a:rPr>
              <a:t>df</a:t>
            </a:r>
            <a:r>
              <a:rPr lang="zh-CN" altLang="en-US" sz="3600" dirty="0" smtClean="0">
                <a:solidFill>
                  <a:schemeClr val="tx1"/>
                </a:solidFill>
                <a:latin typeface="+mj-lt"/>
                <a:ea typeface="黑体" pitchFamily="49" charset="-122"/>
              </a:rPr>
              <a:t>对排序的影响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286808" cy="37335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会影响至少包含</a:t>
            </a:r>
            <a:r>
              <a:rPr lang="en-US" altLang="zh-CN" dirty="0" smtClean="0">
                <a:solidFill>
                  <a:schemeClr val="tx1"/>
                </a:solidFill>
                <a:latin typeface="+mj-lt"/>
                <a:ea typeface="黑体" pitchFamily="49" charset="-122"/>
              </a:rPr>
              <a:t>2</a:t>
            </a:r>
            <a:r>
              <a:rPr lang="zh-CN" altLang="en-US" dirty="0" smtClean="0">
                <a:solidFill>
                  <a:schemeClr val="tx1"/>
                </a:solidFill>
                <a:latin typeface="+mj-lt"/>
                <a:ea typeface="黑体" pitchFamily="49" charset="-122"/>
              </a:rPr>
              <a:t>个词项的查询的文档排序结果</a:t>
            </a:r>
            <a:endParaRPr lang="de-DE"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例如，在查询</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arachnocentric</a:t>
            </a:r>
            <a:r>
              <a:rPr lang="en-US" dirty="0" smtClean="0">
                <a:solidFill>
                  <a:schemeClr val="tx1"/>
                </a:solidFill>
                <a:latin typeface="+mj-lt"/>
                <a:ea typeface="黑体" pitchFamily="49" charset="-122"/>
              </a:rPr>
              <a:t> line”</a:t>
            </a:r>
            <a:r>
              <a:rPr lang="zh-CN" altLang="en-US" dirty="0" smtClean="0">
                <a:solidFill>
                  <a:schemeClr val="tx1"/>
                </a:solidFill>
                <a:latin typeface="+mj-lt"/>
                <a:ea typeface="黑体" pitchFamily="49" charset="-122"/>
              </a:rPr>
              <a:t>中</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权重计算方法会增加</a:t>
            </a:r>
            <a:r>
              <a:rPr lang="en-US" sz="2200" dirty="0" smtClean="0">
                <a:solidFill>
                  <a:schemeClr val="tx1"/>
                </a:solidFill>
                <a:latin typeface="+mj-lt"/>
                <a:ea typeface="黑体" pitchFamily="49" charset="-122"/>
              </a:rPr>
              <a:t>ARACHNOCENTRIC</a:t>
            </a:r>
            <a:r>
              <a:rPr lang="zh-CN" altLang="en-US" sz="2200" dirty="0" smtClean="0">
                <a:solidFill>
                  <a:schemeClr val="tx1"/>
                </a:solidFill>
                <a:latin typeface="+mj-lt"/>
                <a:ea typeface="黑体" pitchFamily="49" charset="-122"/>
              </a:rPr>
              <a:t>的相对权重，同时降低</a:t>
            </a:r>
            <a:r>
              <a:rPr lang="en-US" dirty="0" smtClean="0">
                <a:solidFill>
                  <a:schemeClr val="tx1"/>
                </a:solidFill>
                <a:latin typeface="+mj-lt"/>
                <a:ea typeface="黑体" pitchFamily="49" charset="-122"/>
              </a:rPr>
              <a:t> </a:t>
            </a:r>
            <a:r>
              <a:rPr lang="en-US" sz="2200" dirty="0" smtClean="0">
                <a:solidFill>
                  <a:schemeClr val="tx1"/>
                </a:solidFill>
                <a:latin typeface="+mj-lt"/>
                <a:ea typeface="黑体" pitchFamily="49" charset="-122"/>
              </a:rPr>
              <a:t>LINE</a:t>
            </a:r>
            <a:r>
              <a:rPr lang="zh-CN" altLang="en-US" sz="2200" dirty="0" smtClean="0">
                <a:solidFill>
                  <a:schemeClr val="tx1"/>
                </a:solidFill>
                <a:latin typeface="+mj-lt"/>
                <a:ea typeface="黑体" pitchFamily="49" charset="-122"/>
              </a:rPr>
              <a:t>的相对权重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对于单词项查询</a:t>
            </a:r>
            <a:r>
              <a:rPr lang="en-US" altLang="zh-CN" dirty="0" smtClean="0">
                <a:solidFill>
                  <a:schemeClr val="tx1"/>
                </a:solidFill>
                <a:ea typeface="黑体" pitchFamily="49" charset="-122"/>
              </a:rPr>
              <a:t>,</a:t>
            </a:r>
            <a:r>
              <a:rPr lang="en-US"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对文档排序基本没有任何影响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文档集频率 </a:t>
            </a:r>
            <a:r>
              <a:rPr lang="de-DE" sz="3400" dirty="0" smtClean="0">
                <a:solidFill>
                  <a:schemeClr val="tx1"/>
                </a:solidFill>
                <a:latin typeface="+mj-lt"/>
                <a:ea typeface="黑体" pitchFamily="49" charset="-122"/>
              </a:rPr>
              <a:t>vs. </a:t>
            </a:r>
            <a:r>
              <a:rPr lang="zh-CN" altLang="en-US" sz="3400" dirty="0" smtClean="0">
                <a:solidFill>
                  <a:schemeClr val="tx1"/>
                </a:solidFill>
                <a:latin typeface="+mj-lt"/>
                <a:ea typeface="黑体" pitchFamily="49" charset="-122"/>
              </a:rPr>
              <a:t>文档频率</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071810"/>
            <a:ext cx="8286808" cy="400052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altLang="zh-CN" i="1" dirty="0" smtClean="0">
                <a:solidFill>
                  <a:schemeClr val="tx1"/>
                </a:solidFill>
                <a:ea typeface="黑体" pitchFamily="49" charset="-122"/>
              </a:rPr>
              <a:t>t</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文档集频率</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Collection frequency) : </a:t>
            </a:r>
            <a:r>
              <a:rPr lang="zh-CN" altLang="en-US" dirty="0" smtClean="0">
                <a:solidFill>
                  <a:schemeClr val="tx1"/>
                </a:solidFill>
                <a:latin typeface="+mj-lt"/>
                <a:ea typeface="黑体" pitchFamily="49" charset="-122"/>
              </a:rPr>
              <a:t>文档集中出现的</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词条的个数</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的文档频率</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包含</a:t>
            </a:r>
            <a:r>
              <a:rPr lang="en-US" altLang="zh-CN"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的文档篇数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为什么会出现上述表格的情况？即文档集频率相差不大，但是文档频率相差很大</a:t>
            </a:r>
            <a:endParaRPr lang="de-DE" dirty="0" smtClean="0">
              <a:solidFill>
                <a:srgbClr val="00B05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哪个词是更好的搜索词项？即应该赋予更高的权重</a:t>
            </a:r>
            <a:endParaRPr lang="en-US" altLang="zh-CN" dirty="0" smtClean="0">
              <a:solidFill>
                <a:srgbClr val="00B05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上例表明</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dirty="0" err="1" smtClean="0">
                <a:solidFill>
                  <a:schemeClr val="tx1"/>
                </a:solidFill>
                <a:latin typeface="+mj-lt"/>
                <a:ea typeface="黑体" pitchFamily="49" charset="-122"/>
              </a:rPr>
              <a:t>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比</a:t>
            </a:r>
            <a:r>
              <a:rPr lang="de-DE" dirty="0" smtClean="0">
                <a:solidFill>
                  <a:schemeClr val="tx1"/>
                </a:solidFill>
                <a:latin typeface="+mj-lt"/>
                <a:ea typeface="黑体" pitchFamily="49" charset="-122"/>
              </a:rPr>
              <a:t>cf (</a:t>
            </a:r>
            <a:r>
              <a:rPr lang="zh-CN" altLang="en-US" dirty="0" smtClean="0">
                <a:solidFill>
                  <a:schemeClr val="tx1"/>
                </a:solidFill>
                <a:latin typeface="+mj-lt"/>
                <a:ea typeface="黑体" pitchFamily="49" charset="-122"/>
              </a:rPr>
              <a:t>和</a:t>
            </a:r>
            <a:r>
              <a:rPr lang="de-DE" dirty="0" smtClean="0">
                <a:solidFill>
                  <a:schemeClr val="tx1"/>
                </a:solidFill>
                <a:latin typeface="+mj-lt"/>
                <a:ea typeface="黑体" pitchFamily="49" charset="-122"/>
              </a:rPr>
              <a:t>“icf”)</a:t>
            </a:r>
            <a:r>
              <a:rPr lang="zh-CN" altLang="en-US" dirty="0" smtClean="0">
                <a:solidFill>
                  <a:schemeClr val="tx1"/>
                </a:solidFill>
                <a:latin typeface="+mj-lt"/>
                <a:ea typeface="黑体" pitchFamily="49" charset="-122"/>
              </a:rPr>
              <a:t>更适合权重计算</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graphicFrame>
        <p:nvGraphicFramePr>
          <p:cNvPr id="8" name="Table 7"/>
          <p:cNvGraphicFramePr>
            <a:graphicFrameLocks noGrp="1"/>
          </p:cNvGraphicFramePr>
          <p:nvPr/>
        </p:nvGraphicFramePr>
        <p:xfrm>
          <a:off x="857224" y="1615750"/>
          <a:ext cx="7643865" cy="1418592"/>
        </p:xfrm>
        <a:graphic>
          <a:graphicData uri="http://schemas.openxmlformats.org/drawingml/2006/table">
            <a:tbl>
              <a:tblPr firstRow="1" bandRow="1">
                <a:tableStyleId>{C083E6E3-FA7D-4D7B-A595-EF9225AFEA82}</a:tableStyleId>
              </a:tblPr>
              <a:tblGrid>
                <a:gridCol w="1652727"/>
                <a:gridCol w="2547955"/>
                <a:gridCol w="3443183"/>
              </a:tblGrid>
              <a:tr h="656592">
                <a:tc>
                  <a:txBody>
                    <a:bodyPr/>
                    <a:lstStyle/>
                    <a:p>
                      <a:r>
                        <a:rPr lang="zh-CN" altLang="en-US" sz="2200" b="0" dirty="0" smtClean="0"/>
                        <a:t>单词</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smtClean="0"/>
                        <a:t>文档集频率</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smtClean="0"/>
                        <a:t>文档频率</a:t>
                      </a:r>
                      <a:endParaRPr lang="de-DE" sz="2200" b="0" dirty="0"/>
                    </a:p>
                  </a:txBody>
                  <a:tcPr>
                    <a:lnB w="12700" cap="flat" cmpd="sng" algn="ctr">
                      <a:solidFill>
                        <a:schemeClr val="tx1"/>
                      </a:solidFill>
                      <a:prstDash val="solid"/>
                      <a:round/>
                      <a:headEnd type="none" w="med" len="med"/>
                      <a:tailEnd type="none" w="med" len="med"/>
                    </a:lnB>
                  </a:tcPr>
                </a:tc>
              </a:tr>
              <a:tr h="656592">
                <a:tc>
                  <a:txBody>
                    <a:bodyPr/>
                    <a:lstStyle/>
                    <a:p>
                      <a:r>
                        <a:rPr lang="de-DE" sz="2200" dirty="0" smtClean="0"/>
                        <a:t>INSURANCE</a:t>
                      </a:r>
                    </a:p>
                    <a:p>
                      <a:r>
                        <a:rPr lang="de-DE" sz="2200" dirty="0" smtClean="0"/>
                        <a:t>TRY</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10440</a:t>
                      </a:r>
                    </a:p>
                    <a:p>
                      <a:pPr algn="r"/>
                      <a:r>
                        <a:rPr lang="de-DE" sz="2200" dirty="0" smtClean="0"/>
                        <a:t>10422</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3997</a:t>
                      </a:r>
                    </a:p>
                    <a:p>
                      <a:pPr algn="r"/>
                      <a:r>
                        <a:rPr lang="de-DE" sz="2200" dirty="0" smtClean="0"/>
                        <a:t>8760</a:t>
                      </a:r>
                      <a:endParaRPr lang="de-DE" sz="2200" dirty="0"/>
                    </a:p>
                  </a:txBody>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权重计算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词项的</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权重是</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权重和</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权重的乘积</a:t>
            </a:r>
            <a:endParaRPr lang="de-DE"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endParaRPr lang="de-DE" sz="14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1400" dirty="0" smtClean="0">
              <a:solidFill>
                <a:schemeClr val="tx1"/>
              </a:solidFill>
              <a:latin typeface="+mj-lt"/>
              <a:ea typeface="黑体" pitchFamily="49" charset="-122"/>
            </a:endParaRPr>
          </a:p>
          <a:p>
            <a:pPr lvl="1">
              <a:spcBef>
                <a:spcPts val="700"/>
              </a:spcBef>
              <a:buClr>
                <a:srgbClr val="336699"/>
              </a:buClr>
            </a:pPr>
            <a:endParaRPr lang="de-DE" sz="14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信息检索中最出名的权重计算方法</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注意：上面的</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是连接符，不是减号</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其他叫法：</a:t>
            </a:r>
            <a:r>
              <a:rPr lang="de-DE" dirty="0"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tf x idf</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39</a:t>
            </a:fld>
            <a:endParaRPr lang="en-US" dirty="0"/>
          </a:p>
        </p:txBody>
      </p:sp>
      <p:pic>
        <p:nvPicPr>
          <p:cNvPr id="9" name="Picture 8" descr="637.png"/>
          <p:cNvPicPr>
            <a:picLocks noChangeAspect="1"/>
          </p:cNvPicPr>
          <p:nvPr/>
        </p:nvPicPr>
        <p:blipFill>
          <a:blip r:embed="rId3" cstate="print"/>
          <a:stretch>
            <a:fillRect/>
          </a:stretch>
        </p:blipFill>
        <p:spPr>
          <a:xfrm>
            <a:off x="2255072" y="2204864"/>
            <a:ext cx="3960002" cy="79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Heaps</a:t>
            </a:r>
            <a:r>
              <a:rPr lang="zh-CN" altLang="en-US" dirty="0" smtClean="0"/>
              <a:t>定律</a:t>
            </a:r>
            <a:endParaRPr lang="zh-CN" altLang="en-US" dirty="0"/>
          </a:p>
        </p:txBody>
      </p:sp>
      <p:sp>
        <p:nvSpPr>
          <p:cNvPr id="8" name="内容占位符 2"/>
          <p:cNvSpPr>
            <a:spLocks noGrp="1"/>
          </p:cNvSpPr>
          <p:nvPr>
            <p:ph idx="1"/>
          </p:nvPr>
        </p:nvSpPr>
        <p:spPr>
          <a:xfrm>
            <a:off x="4860032" y="1628800"/>
            <a:ext cx="4042792" cy="4953000"/>
          </a:xfrm>
        </p:spPr>
        <p:txBody>
          <a:bodyPr/>
          <a:lstStyle/>
          <a:p>
            <a:r>
              <a:rPr lang="zh-CN" altLang="en-US" sz="2400" dirty="0" smtClean="0">
                <a:latin typeface="+mn-ea"/>
                <a:ea typeface="+mn-ea"/>
              </a:rPr>
              <a:t>词汇表大小</a:t>
            </a:r>
            <a:r>
              <a:rPr lang="en-US" altLang="zh-CN" sz="2400" i="1" dirty="0" smtClean="0">
                <a:latin typeface="+mn-ea"/>
                <a:ea typeface="+mn-ea"/>
              </a:rPr>
              <a:t>M </a:t>
            </a:r>
            <a:r>
              <a:rPr lang="zh-CN" altLang="en-US" sz="2400" dirty="0" smtClean="0">
                <a:latin typeface="+mn-ea"/>
                <a:ea typeface="+mn-ea"/>
              </a:rPr>
              <a:t>是文档集规模</a:t>
            </a:r>
            <a:r>
              <a:rPr lang="en-US" altLang="zh-CN" sz="2400" i="1" dirty="0" smtClean="0">
                <a:latin typeface="+mn-ea"/>
                <a:ea typeface="+mn-ea"/>
              </a:rPr>
              <a:t>T</a:t>
            </a:r>
            <a:r>
              <a:rPr lang="zh-CN" altLang="en-US" sz="2400" dirty="0" smtClean="0">
                <a:latin typeface="+mn-ea"/>
                <a:ea typeface="+mn-ea"/>
              </a:rPr>
              <a:t>的一个函数</a:t>
            </a:r>
            <a:endParaRPr lang="en-US" altLang="zh-CN" sz="2400" dirty="0" smtClean="0">
              <a:latin typeface="+mn-ea"/>
              <a:ea typeface="+mn-ea"/>
            </a:endParaRPr>
          </a:p>
          <a:p>
            <a:r>
              <a:rPr lang="zh-CN" altLang="en-US" sz="2400" dirty="0" smtClean="0">
                <a:latin typeface="+mn-ea"/>
                <a:ea typeface="+mn-ea"/>
              </a:rPr>
              <a:t>图中通过最小二乘法拟合出的直线方程为：</a:t>
            </a:r>
            <a:endParaRPr lang="en-US" altLang="zh-CN" sz="2400" dirty="0" smtClean="0">
              <a:latin typeface="+mn-ea"/>
              <a:ea typeface="+mn-ea"/>
            </a:endParaRPr>
          </a:p>
          <a:p>
            <a:pPr>
              <a:buNone/>
            </a:pPr>
            <a:r>
              <a:rPr lang="de-DE" altLang="zh-CN" sz="2400" dirty="0" smtClean="0">
                <a:latin typeface="+mn-ea"/>
                <a:ea typeface="+mn-ea"/>
              </a:rPr>
              <a:t>    log</a:t>
            </a:r>
            <a:r>
              <a:rPr lang="de-DE" altLang="zh-CN" sz="2400" baseline="-25000" dirty="0" smtClean="0">
                <a:latin typeface="+mn-ea"/>
                <a:ea typeface="+mn-ea"/>
              </a:rPr>
              <a:t>10</a:t>
            </a:r>
            <a:r>
              <a:rPr lang="de-DE" altLang="zh-CN" sz="2400" i="1" dirty="0" smtClean="0">
                <a:latin typeface="+mn-ea"/>
                <a:ea typeface="+mn-ea"/>
              </a:rPr>
              <a:t>M</a:t>
            </a:r>
            <a:r>
              <a:rPr lang="de-DE" altLang="zh-CN" sz="2400" dirty="0" smtClean="0">
                <a:latin typeface="+mn-ea"/>
                <a:ea typeface="+mn-ea"/>
              </a:rPr>
              <a:t> =</a:t>
            </a:r>
          </a:p>
          <a:p>
            <a:pPr>
              <a:buNone/>
            </a:pPr>
            <a:r>
              <a:rPr lang="en-US" altLang="zh-CN" sz="2400" dirty="0" smtClean="0">
                <a:latin typeface="+mn-ea"/>
                <a:ea typeface="+mn-ea"/>
              </a:rPr>
              <a:t>    0.49 ∗ log</a:t>
            </a:r>
            <a:r>
              <a:rPr lang="en-US" altLang="zh-CN" sz="2400" baseline="-25000" dirty="0" smtClean="0">
                <a:latin typeface="+mn-ea"/>
                <a:ea typeface="+mn-ea"/>
              </a:rPr>
              <a:t>10</a:t>
            </a:r>
            <a:r>
              <a:rPr lang="en-US" altLang="zh-CN" sz="2400" i="1" dirty="0" smtClean="0">
                <a:latin typeface="+mn-ea"/>
                <a:ea typeface="+mn-ea"/>
              </a:rPr>
              <a:t>T</a:t>
            </a:r>
            <a:r>
              <a:rPr lang="en-US" altLang="zh-CN" sz="2400" dirty="0" smtClean="0">
                <a:latin typeface="+mn-ea"/>
                <a:ea typeface="+mn-ea"/>
              </a:rPr>
              <a:t> + 1.64</a:t>
            </a:r>
          </a:p>
          <a:p>
            <a:endParaRPr lang="en-US" altLang="zh-CN" sz="2400" dirty="0" smtClean="0">
              <a:latin typeface="+mn-ea"/>
              <a:ea typeface="+mn-ea"/>
            </a:endParaRPr>
          </a:p>
          <a:p>
            <a:r>
              <a:rPr lang="zh-CN" altLang="en-US" sz="2400" dirty="0" smtClean="0">
                <a:latin typeface="+mn-ea"/>
                <a:ea typeface="+mn-ea"/>
              </a:rPr>
              <a:t>于是有：</a:t>
            </a:r>
            <a:endParaRPr lang="en-US" altLang="zh-CN" sz="2400" dirty="0" smtClean="0">
              <a:latin typeface="+mn-ea"/>
              <a:ea typeface="+mn-ea"/>
            </a:endParaRPr>
          </a:p>
          <a:p>
            <a:r>
              <a:rPr lang="de-DE" altLang="zh-CN" sz="2400" dirty="0" smtClean="0">
                <a:latin typeface="+mn-ea"/>
                <a:ea typeface="+mn-ea"/>
              </a:rPr>
              <a:t>	</a:t>
            </a:r>
            <a:r>
              <a:rPr lang="de-DE" altLang="zh-CN" sz="2400" i="1" dirty="0" smtClean="0">
                <a:latin typeface="+mn-ea"/>
                <a:ea typeface="+mn-ea"/>
              </a:rPr>
              <a:t>M</a:t>
            </a:r>
            <a:r>
              <a:rPr lang="de-DE" altLang="zh-CN" sz="2400" dirty="0" smtClean="0">
                <a:latin typeface="+mn-ea"/>
                <a:ea typeface="+mn-ea"/>
              </a:rPr>
              <a:t> = 10</a:t>
            </a:r>
            <a:r>
              <a:rPr lang="de-DE" altLang="zh-CN" sz="2400" baseline="30000" dirty="0" smtClean="0">
                <a:latin typeface="+mn-ea"/>
                <a:ea typeface="+mn-ea"/>
              </a:rPr>
              <a:t>1.64</a:t>
            </a:r>
            <a:r>
              <a:rPr lang="de-DE" altLang="zh-CN" sz="2400" i="1" dirty="0" smtClean="0">
                <a:latin typeface="+mn-ea"/>
                <a:ea typeface="+mn-ea"/>
              </a:rPr>
              <a:t>T</a:t>
            </a:r>
            <a:r>
              <a:rPr lang="de-DE" altLang="zh-CN" sz="2400" baseline="30000" dirty="0" smtClean="0">
                <a:latin typeface="+mn-ea"/>
                <a:ea typeface="+mn-ea"/>
              </a:rPr>
              <a:t>0.49</a:t>
            </a:r>
          </a:p>
          <a:p>
            <a:r>
              <a:rPr lang="en-US" altLang="zh-CN" sz="2400" dirty="0" smtClean="0">
                <a:latin typeface="+mn-ea"/>
                <a:ea typeface="+mn-ea"/>
              </a:rPr>
              <a:t>	</a:t>
            </a:r>
            <a:r>
              <a:rPr lang="en-US" altLang="zh-CN" sz="2400" i="1" dirty="0" smtClean="0">
                <a:latin typeface="+mn-ea"/>
                <a:ea typeface="+mn-ea"/>
              </a:rPr>
              <a:t>k</a:t>
            </a:r>
            <a:r>
              <a:rPr lang="en-US" altLang="zh-CN" sz="2400" dirty="0" smtClean="0">
                <a:latin typeface="+mn-ea"/>
                <a:ea typeface="+mn-ea"/>
              </a:rPr>
              <a:t> = 10</a:t>
            </a:r>
            <a:r>
              <a:rPr lang="en-US" altLang="zh-CN" sz="2400" baseline="30000" dirty="0" smtClean="0">
                <a:latin typeface="+mn-ea"/>
                <a:ea typeface="+mn-ea"/>
              </a:rPr>
              <a:t>1.64</a:t>
            </a:r>
            <a:r>
              <a:rPr lang="en-US" altLang="zh-CN" sz="2400" dirty="0" smtClean="0">
                <a:latin typeface="+mn-ea"/>
                <a:ea typeface="+mn-ea"/>
              </a:rPr>
              <a:t> ≈ 44</a:t>
            </a:r>
            <a:endParaRPr lang="en-US" altLang="zh-CN" dirty="0" smtClean="0">
              <a:latin typeface="+mn-ea"/>
              <a:ea typeface="+mn-ea"/>
            </a:endParaRPr>
          </a:p>
          <a:p>
            <a:r>
              <a:rPr lang="de-DE" altLang="zh-CN" i="1" dirty="0" smtClean="0">
                <a:latin typeface="+mn-ea"/>
                <a:ea typeface="+mn-ea"/>
              </a:rPr>
              <a:t> b </a:t>
            </a:r>
            <a:r>
              <a:rPr lang="de-DE" altLang="zh-CN" dirty="0" smtClean="0">
                <a:latin typeface="+mn-ea"/>
                <a:ea typeface="+mn-ea"/>
              </a:rPr>
              <a:t>= 0.49</a:t>
            </a:r>
            <a:endParaRPr lang="en-US" altLang="zh-CN" dirty="0" smtClean="0">
              <a:latin typeface="+mn-ea"/>
              <a:ea typeface="+mn-ea"/>
            </a:endParaRP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a:t>
            </a:fld>
            <a:endParaRPr lang="en-US"/>
          </a:p>
        </p:txBody>
      </p:sp>
      <p:pic>
        <p:nvPicPr>
          <p:cNvPr id="5" name="Picture 7" descr="519.png"/>
          <p:cNvPicPr>
            <a:picLocks noChangeAspect="1"/>
          </p:cNvPicPr>
          <p:nvPr/>
        </p:nvPicPr>
        <p:blipFill>
          <a:blip r:embed="rId2" cstate="print"/>
          <a:stretch>
            <a:fillRect/>
          </a:stretch>
        </p:blipFill>
        <p:spPr>
          <a:xfrm>
            <a:off x="357157" y="1500174"/>
            <a:ext cx="4646198" cy="42862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小结</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00024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在文档</a:t>
            </a:r>
            <a:r>
              <a:rPr lang="en-US" altLang="zh-CN"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中的权重可以采用下次计算</a:t>
            </a:r>
            <a:endParaRPr lang="en-US"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随着词项频率的增大而增大</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随着词项罕见度的增加而增大</a:t>
            </a:r>
            <a:endParaRPr lang="de-DE"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40</a:t>
            </a:fld>
            <a:endParaRPr lang="en-US"/>
          </a:p>
        </p:txBody>
      </p:sp>
      <p:pic>
        <p:nvPicPr>
          <p:cNvPr id="8" name="Picture 7" descr="638.png"/>
          <p:cNvPicPr>
            <a:picLocks noChangeAspect="1"/>
          </p:cNvPicPr>
          <p:nvPr/>
        </p:nvPicPr>
        <p:blipFill>
          <a:blip r:embed="rId3" cstate="print"/>
          <a:stretch>
            <a:fillRect/>
          </a:stretch>
        </p:blipFill>
        <p:spPr>
          <a:xfrm>
            <a:off x="1214414" y="2424934"/>
            <a:ext cx="3647366"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85828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课堂练习</a:t>
            </a:r>
            <a:r>
              <a:rPr lang="en-US" sz="3400" dirty="0" smtClean="0">
                <a:solidFill>
                  <a:schemeClr val="tx1"/>
                </a:solidFill>
                <a:latin typeface="+mj-lt"/>
                <a:ea typeface="黑体" pitchFamily="49" charset="-122"/>
              </a:rPr>
              <a:t>: </a:t>
            </a:r>
            <a:r>
              <a:rPr lang="zh-CN" altLang="en-US" sz="3400" dirty="0" smtClean="0">
                <a:solidFill>
                  <a:schemeClr val="tx1"/>
                </a:solidFill>
                <a:latin typeface="+mj-lt"/>
                <a:ea typeface="黑体" pitchFamily="49" charset="-122"/>
              </a:rPr>
              <a:t>词项、文档集及文档频率</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4857760"/>
            <a:ext cx="8286808" cy="242889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rgbClr val="00B050"/>
                </a:solidFill>
                <a:latin typeface="+mj-lt"/>
                <a:ea typeface="黑体" pitchFamily="49" charset="-122"/>
              </a:rPr>
              <a:t>df</a:t>
            </a:r>
            <a:r>
              <a:rPr lang="zh-CN" altLang="en-US" dirty="0" smtClean="0">
                <a:solidFill>
                  <a:srgbClr val="00B050"/>
                </a:solidFill>
                <a:latin typeface="+mj-lt"/>
                <a:ea typeface="黑体" pitchFamily="49" charset="-122"/>
              </a:rPr>
              <a:t>和</a:t>
            </a:r>
            <a:r>
              <a:rPr lang="en-US" dirty="0" err="1" smtClean="0">
                <a:solidFill>
                  <a:srgbClr val="00B050"/>
                </a:solidFill>
                <a:latin typeface="+mj-lt"/>
                <a:ea typeface="黑体" pitchFamily="49" charset="-122"/>
              </a:rPr>
              <a:t>cf</a:t>
            </a:r>
            <a:r>
              <a:rPr lang="zh-CN" altLang="en-US" dirty="0" smtClean="0">
                <a:solidFill>
                  <a:srgbClr val="00B050"/>
                </a:solidFill>
                <a:latin typeface="+mj-lt"/>
                <a:ea typeface="黑体" pitchFamily="49" charset="-122"/>
              </a:rPr>
              <a:t>有什么关系</a:t>
            </a:r>
            <a:r>
              <a:rPr lang="en-US" dirty="0" smtClean="0">
                <a:solidFill>
                  <a:srgbClr val="00B050"/>
                </a:solidFill>
                <a:latin typeface="+mj-lt"/>
                <a:ea typeface="黑体" pitchFamily="49" charset="-122"/>
              </a:rPr>
              <a:t>?</a:t>
            </a:r>
          </a:p>
          <a:p>
            <a:pPr lvl="1">
              <a:spcBef>
                <a:spcPts val="700"/>
              </a:spcBef>
              <a:buClr>
                <a:srgbClr val="336699"/>
              </a:buClr>
              <a:buFont typeface="Wingdings" pitchFamily="2" charset="2"/>
              <a:buChar char="§"/>
            </a:pPr>
            <a:r>
              <a:rPr lang="en-US" dirty="0" err="1" smtClean="0">
                <a:solidFill>
                  <a:srgbClr val="00B050"/>
                </a:solidFill>
                <a:latin typeface="+mj-lt"/>
                <a:ea typeface="黑体" pitchFamily="49" charset="-122"/>
              </a:rPr>
              <a:t>tf</a:t>
            </a:r>
            <a:r>
              <a:rPr lang="zh-CN" altLang="en-US" dirty="0" smtClean="0">
                <a:solidFill>
                  <a:srgbClr val="00B050"/>
                </a:solidFill>
                <a:latin typeface="+mj-lt"/>
                <a:ea typeface="黑体" pitchFamily="49" charset="-122"/>
              </a:rPr>
              <a:t>和</a:t>
            </a:r>
            <a:r>
              <a:rPr lang="en-US" dirty="0" err="1" smtClean="0">
                <a:solidFill>
                  <a:srgbClr val="00B050"/>
                </a:solidFill>
                <a:latin typeface="+mj-lt"/>
                <a:ea typeface="黑体" pitchFamily="49" charset="-122"/>
              </a:rPr>
              <a:t>cf</a:t>
            </a:r>
            <a:r>
              <a:rPr lang="zh-CN" altLang="en-US" dirty="0" smtClean="0">
                <a:solidFill>
                  <a:srgbClr val="00B050"/>
                </a:solidFill>
                <a:latin typeface="+mj-lt"/>
                <a:ea typeface="黑体" pitchFamily="49" charset="-122"/>
              </a:rPr>
              <a:t>有什么关系</a:t>
            </a:r>
            <a:r>
              <a:rPr lang="en-US" dirty="0" smtClean="0">
                <a:solidFill>
                  <a:srgbClr val="00B050"/>
                </a:solidFill>
                <a:latin typeface="+mj-lt"/>
                <a:ea typeface="黑体" pitchFamily="49" charset="-122"/>
              </a:rPr>
              <a:t>?</a:t>
            </a:r>
          </a:p>
          <a:p>
            <a:pPr lvl="1">
              <a:spcBef>
                <a:spcPts val="700"/>
              </a:spcBef>
              <a:buClr>
                <a:srgbClr val="336699"/>
              </a:buClr>
              <a:buFont typeface="Wingdings" pitchFamily="2" charset="2"/>
              <a:buChar char="§"/>
            </a:pPr>
            <a:r>
              <a:rPr lang="en-US" dirty="0" err="1" smtClean="0">
                <a:solidFill>
                  <a:srgbClr val="00B050"/>
                </a:solidFill>
                <a:latin typeface="+mj-lt"/>
                <a:ea typeface="黑体" pitchFamily="49" charset="-122"/>
              </a:rPr>
              <a:t>tf</a:t>
            </a:r>
            <a:r>
              <a:rPr lang="zh-CN" altLang="en-US" dirty="0" smtClean="0">
                <a:solidFill>
                  <a:srgbClr val="00B050"/>
                </a:solidFill>
                <a:latin typeface="+mj-lt"/>
                <a:ea typeface="黑体" pitchFamily="49" charset="-122"/>
              </a:rPr>
              <a:t>和</a:t>
            </a:r>
            <a:r>
              <a:rPr lang="en-US" altLang="zh-CN" dirty="0" err="1" smtClean="0">
                <a:solidFill>
                  <a:srgbClr val="00B050"/>
                </a:solidFill>
                <a:latin typeface="+mj-lt"/>
                <a:ea typeface="黑体" pitchFamily="49" charset="-122"/>
              </a:rPr>
              <a:t>df</a:t>
            </a:r>
            <a:r>
              <a:rPr lang="zh-CN" altLang="en-US" dirty="0" smtClean="0">
                <a:solidFill>
                  <a:srgbClr val="00B050"/>
                </a:solidFill>
                <a:latin typeface="+mj-lt"/>
                <a:ea typeface="黑体" pitchFamily="49" charset="-122"/>
              </a:rPr>
              <a:t>有什么关系？</a:t>
            </a:r>
            <a:endParaRPr lang="en-US" dirty="0" smtClean="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41</a:t>
            </a:fld>
            <a:endParaRPr lang="en-US"/>
          </a:p>
        </p:txBody>
      </p:sp>
      <p:graphicFrame>
        <p:nvGraphicFramePr>
          <p:cNvPr id="8" name="Table 7"/>
          <p:cNvGraphicFramePr>
            <a:graphicFrameLocks noGrp="1"/>
          </p:cNvGraphicFramePr>
          <p:nvPr/>
        </p:nvGraphicFramePr>
        <p:xfrm>
          <a:off x="642910" y="1571612"/>
          <a:ext cx="7786742" cy="3071834"/>
        </p:xfrm>
        <a:graphic>
          <a:graphicData uri="http://schemas.openxmlformats.org/drawingml/2006/table">
            <a:tbl>
              <a:tblPr firstRow="1" bandRow="1">
                <a:tableStyleId>{C083E6E3-FA7D-4D7B-A595-EF9225AFEA82}</a:tableStyleId>
              </a:tblPr>
              <a:tblGrid>
                <a:gridCol w="2571768"/>
                <a:gridCol w="1022112"/>
                <a:gridCol w="4192862"/>
              </a:tblGrid>
              <a:tr h="466294">
                <a:tc>
                  <a:txBody>
                    <a:bodyPr/>
                    <a:lstStyle/>
                    <a:p>
                      <a:r>
                        <a:rPr lang="zh-CN" altLang="en-US" sz="2200" b="0" kern="1200" baseline="0" dirty="0" smtClean="0">
                          <a:solidFill>
                            <a:schemeClr val="tx1"/>
                          </a:solidFill>
                          <a:latin typeface="+mn-lt"/>
                          <a:ea typeface="+mn-ea"/>
                          <a:cs typeface="+mn-cs"/>
                        </a:rPr>
                        <a:t>统计量</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2200" b="0" dirty="0" smtClean="0"/>
                        <a:t>符号</a:t>
                      </a:r>
                      <a:endParaRPr lang="de-DE" sz="2200" b="0" dirty="0"/>
                    </a:p>
                  </a:txBody>
                  <a:tcPr>
                    <a:lnB w="12700" cap="flat" cmpd="sng" algn="ctr">
                      <a:solidFill>
                        <a:schemeClr val="tx1"/>
                      </a:solidFill>
                      <a:prstDash val="solid"/>
                      <a:round/>
                      <a:headEnd type="none" w="med" len="med"/>
                      <a:tailEnd type="none" w="med" len="med"/>
                    </a:lnB>
                  </a:tcPr>
                </a:tc>
                <a:tc>
                  <a:txBody>
                    <a:bodyPr/>
                    <a:lstStyle/>
                    <a:p>
                      <a:r>
                        <a:rPr lang="zh-CN" altLang="en-US" sz="2200" b="0" kern="1200" baseline="0" dirty="0" smtClean="0">
                          <a:solidFill>
                            <a:schemeClr val="tx1"/>
                          </a:solidFill>
                          <a:latin typeface="+mn-lt"/>
                          <a:ea typeface="+mn-ea"/>
                          <a:cs typeface="+mn-cs"/>
                        </a:rPr>
                        <a:t>定义</a:t>
                      </a:r>
                      <a:endParaRPr lang="de-DE" sz="2200" b="0" dirty="0"/>
                    </a:p>
                  </a:txBody>
                  <a:tcPr>
                    <a:lnB w="12700" cap="flat" cmpd="sng" algn="ctr">
                      <a:solidFill>
                        <a:schemeClr val="tx1"/>
                      </a:solidFill>
                      <a:prstDash val="solid"/>
                      <a:round/>
                      <a:headEnd type="none" w="med" len="med"/>
                      <a:tailEnd type="none" w="med" len="med"/>
                    </a:lnB>
                  </a:tcPr>
                </a:tc>
              </a:tr>
              <a:tr h="2605540">
                <a:tc>
                  <a:txBody>
                    <a:bodyPr/>
                    <a:lstStyle/>
                    <a:p>
                      <a:pPr>
                        <a:spcBef>
                          <a:spcPts val="700"/>
                        </a:spcBef>
                      </a:pPr>
                      <a:r>
                        <a:rPr lang="zh-CN" altLang="en-US" sz="2200" kern="1200" baseline="0" dirty="0" smtClean="0">
                          <a:solidFill>
                            <a:schemeClr val="tx1"/>
                          </a:solidFill>
                          <a:latin typeface="+mn-lt"/>
                          <a:ea typeface="+mn-ea"/>
                          <a:cs typeface="+mn-cs"/>
                        </a:rPr>
                        <a:t>词项频率</a:t>
                      </a:r>
                      <a:r>
                        <a:rPr lang="en-US" sz="2200" kern="1200" baseline="0" dirty="0" smtClean="0">
                          <a:solidFill>
                            <a:schemeClr val="tx1"/>
                          </a:solidFill>
                          <a:latin typeface="+mn-lt"/>
                          <a:ea typeface="+mn-ea"/>
                          <a:cs typeface="+mn-cs"/>
                        </a:rPr>
                        <a:t> </a:t>
                      </a:r>
                    </a:p>
                    <a:p>
                      <a:pPr>
                        <a:spcBef>
                          <a:spcPts val="700"/>
                        </a:spcBef>
                      </a:pPr>
                      <a:endParaRPr lang="en-US" sz="2200" kern="1200" baseline="0" dirty="0" smtClean="0">
                        <a:solidFill>
                          <a:schemeClr val="tx1"/>
                        </a:solidFill>
                        <a:latin typeface="+mn-lt"/>
                        <a:ea typeface="+mn-ea"/>
                        <a:cs typeface="+mn-cs"/>
                      </a:endParaRPr>
                    </a:p>
                    <a:p>
                      <a:pPr>
                        <a:spcBef>
                          <a:spcPts val="700"/>
                        </a:spcBef>
                      </a:pPr>
                      <a:r>
                        <a:rPr lang="zh-CN" altLang="en-US" sz="2200" kern="1200" baseline="0" dirty="0" smtClean="0">
                          <a:solidFill>
                            <a:schemeClr val="tx1"/>
                          </a:solidFill>
                          <a:latin typeface="+mn-lt"/>
                          <a:ea typeface="+mn-ea"/>
                          <a:cs typeface="+mn-cs"/>
                        </a:rPr>
                        <a:t>文档频率</a:t>
                      </a:r>
                      <a:endParaRPr lang="en-US" altLang="zh-CN" sz="2200" kern="1200" baseline="0" dirty="0" smtClean="0">
                        <a:solidFill>
                          <a:schemeClr val="tx1"/>
                        </a:solidFill>
                        <a:latin typeface="+mn-lt"/>
                        <a:ea typeface="+mn-ea"/>
                        <a:cs typeface="+mn-cs"/>
                      </a:endParaRPr>
                    </a:p>
                    <a:p>
                      <a:pPr>
                        <a:spcBef>
                          <a:spcPts val="700"/>
                        </a:spcBef>
                      </a:pPr>
                      <a:endParaRPr lang="en-US" sz="2200" kern="1200" baseline="0" dirty="0" smtClean="0">
                        <a:solidFill>
                          <a:schemeClr val="tx1"/>
                        </a:solidFill>
                        <a:latin typeface="+mn-lt"/>
                        <a:ea typeface="+mn-ea"/>
                        <a:cs typeface="+mn-cs"/>
                      </a:endParaRPr>
                    </a:p>
                    <a:p>
                      <a:pPr>
                        <a:spcBef>
                          <a:spcPts val="700"/>
                        </a:spcBef>
                      </a:pPr>
                      <a:r>
                        <a:rPr lang="zh-CN" altLang="en-US" sz="2200" dirty="0" smtClean="0"/>
                        <a:t>文档集频率</a:t>
                      </a:r>
                      <a:endParaRPr lang="de-DE"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700"/>
                        </a:spcBef>
                      </a:pPr>
                      <a:r>
                        <a:rPr lang="en-US" sz="2200" kern="1200" baseline="0" dirty="0" err="1" smtClean="0">
                          <a:solidFill>
                            <a:schemeClr val="tx1"/>
                          </a:solidFill>
                          <a:latin typeface="+mn-lt"/>
                          <a:ea typeface="+mn-ea"/>
                          <a:cs typeface="+mn-cs"/>
                        </a:rPr>
                        <a:t>tf</a:t>
                      </a:r>
                      <a:r>
                        <a:rPr lang="en-US" sz="2200" i="1" kern="1200" baseline="-25000" dirty="0" err="1" smtClean="0">
                          <a:solidFill>
                            <a:schemeClr val="tx1"/>
                          </a:solidFill>
                          <a:latin typeface="+mn-lt"/>
                          <a:ea typeface="+mn-ea"/>
                          <a:cs typeface="+mn-cs"/>
                        </a:rPr>
                        <a:t>t,d</a:t>
                      </a:r>
                      <a:endParaRPr lang="en-US" sz="2200" i="1" kern="1200" baseline="-25000" dirty="0" smtClean="0">
                        <a:solidFill>
                          <a:schemeClr val="tx1"/>
                        </a:solidFill>
                        <a:latin typeface="+mn-lt"/>
                        <a:ea typeface="+mn-ea"/>
                        <a:cs typeface="+mn-cs"/>
                      </a:endParaRPr>
                    </a:p>
                    <a:p>
                      <a:pPr algn="ctr">
                        <a:spcBef>
                          <a:spcPts val="700"/>
                        </a:spcBef>
                      </a:pPr>
                      <a:endParaRPr lang="en-US" sz="2200" kern="1200" baseline="0" dirty="0" smtClean="0">
                        <a:solidFill>
                          <a:schemeClr val="tx1"/>
                        </a:solidFill>
                        <a:latin typeface="+mn-lt"/>
                        <a:ea typeface="+mn-ea"/>
                        <a:cs typeface="+mn-cs"/>
                      </a:endParaRPr>
                    </a:p>
                    <a:p>
                      <a:pPr algn="ctr">
                        <a:spcBef>
                          <a:spcPts val="700"/>
                        </a:spcBef>
                      </a:pPr>
                      <a:r>
                        <a:rPr lang="en-US" sz="2200" kern="1200" baseline="0" dirty="0" err="1" smtClean="0">
                          <a:solidFill>
                            <a:schemeClr val="tx1"/>
                          </a:solidFill>
                          <a:latin typeface="+mn-lt"/>
                          <a:ea typeface="+mn-ea"/>
                          <a:cs typeface="+mn-cs"/>
                        </a:rPr>
                        <a:t>df</a:t>
                      </a:r>
                      <a:r>
                        <a:rPr lang="en-US" sz="2200" i="1" kern="1200" baseline="-25000" dirty="0" err="1" smtClean="0">
                          <a:solidFill>
                            <a:schemeClr val="tx1"/>
                          </a:solidFill>
                          <a:latin typeface="+mn-lt"/>
                          <a:ea typeface="+mn-ea"/>
                          <a:cs typeface="+mn-cs"/>
                        </a:rPr>
                        <a:t>t</a:t>
                      </a:r>
                      <a:endParaRPr lang="en-US" sz="2200" i="1" kern="1200" baseline="-25000" dirty="0" smtClean="0">
                        <a:solidFill>
                          <a:schemeClr val="tx1"/>
                        </a:solidFill>
                        <a:latin typeface="+mn-lt"/>
                        <a:ea typeface="+mn-ea"/>
                        <a:cs typeface="+mn-cs"/>
                      </a:endParaRPr>
                    </a:p>
                    <a:p>
                      <a:pPr algn="ctr">
                        <a:spcBef>
                          <a:spcPts val="700"/>
                        </a:spcBef>
                      </a:pPr>
                      <a:endParaRPr lang="en-US" sz="2200" kern="1200" baseline="0" dirty="0" smtClean="0">
                        <a:solidFill>
                          <a:schemeClr val="tx1"/>
                        </a:solidFill>
                        <a:latin typeface="+mn-lt"/>
                        <a:ea typeface="+mn-ea"/>
                        <a:cs typeface="+mn-cs"/>
                      </a:endParaRPr>
                    </a:p>
                    <a:p>
                      <a:pPr algn="ctr">
                        <a:spcBef>
                          <a:spcPts val="700"/>
                        </a:spcBef>
                      </a:pPr>
                      <a:r>
                        <a:rPr lang="en-US" sz="2200" kern="1200" baseline="0" dirty="0" err="1" smtClean="0">
                          <a:solidFill>
                            <a:schemeClr val="tx1"/>
                          </a:solidFill>
                          <a:latin typeface="+mn-lt"/>
                          <a:ea typeface="+mn-ea"/>
                          <a:cs typeface="+mn-cs"/>
                        </a:rPr>
                        <a:t>cf</a:t>
                      </a:r>
                      <a:r>
                        <a:rPr lang="en-US" sz="2200" i="1" kern="1200" baseline="-25000" dirty="0" err="1" smtClean="0">
                          <a:solidFill>
                            <a:schemeClr val="tx1"/>
                          </a:solidFill>
                          <a:latin typeface="+mn-lt"/>
                          <a:ea typeface="+mn-ea"/>
                          <a:cs typeface="+mn-cs"/>
                        </a:rPr>
                        <a:t>t</a:t>
                      </a:r>
                      <a:r>
                        <a:rPr lang="en-US" sz="2200" i="1" kern="1200" baseline="-25000" dirty="0" smtClean="0">
                          <a:solidFill>
                            <a:schemeClr val="tx1"/>
                          </a:solidFill>
                          <a:latin typeface="+mn-lt"/>
                          <a:ea typeface="+mn-ea"/>
                          <a:cs typeface="+mn-cs"/>
                        </a:rPr>
                        <a:t> </a:t>
                      </a:r>
                      <a:endParaRPr lang="de-DE" sz="2200" i="1" baseline="-25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spcBef>
                          <a:spcPts val="700"/>
                        </a:spcBef>
                      </a:pPr>
                      <a:r>
                        <a:rPr lang="en-US" sz="2200" i="1" kern="1200" baseline="0" dirty="0" smtClean="0">
                          <a:solidFill>
                            <a:schemeClr val="tx1"/>
                          </a:solidFill>
                          <a:latin typeface="+mn-lt"/>
                          <a:ea typeface="+mn-ea"/>
                          <a:cs typeface="+mn-cs"/>
                        </a:rPr>
                        <a:t>t</a:t>
                      </a:r>
                      <a:r>
                        <a:rPr lang="zh-CN" altLang="en-US" sz="2200" i="0" kern="1200" baseline="0" dirty="0" smtClean="0">
                          <a:solidFill>
                            <a:schemeClr val="tx1"/>
                          </a:solidFill>
                          <a:latin typeface="+mn-lt"/>
                          <a:ea typeface="+mn-ea"/>
                          <a:cs typeface="+mn-cs"/>
                        </a:rPr>
                        <a:t>在文档</a:t>
                      </a:r>
                      <a:r>
                        <a:rPr lang="de-DE" sz="2200" i="1" kern="1200" baseline="0" dirty="0" smtClean="0">
                          <a:solidFill>
                            <a:schemeClr val="tx1"/>
                          </a:solidFill>
                          <a:latin typeface="+mn-lt"/>
                          <a:ea typeface="+mn-ea"/>
                          <a:cs typeface="+mn-cs"/>
                        </a:rPr>
                        <a:t>d</a:t>
                      </a:r>
                      <a:r>
                        <a:rPr lang="zh-CN" altLang="en-US" sz="2200" i="0" kern="1200" baseline="0" dirty="0" smtClean="0">
                          <a:solidFill>
                            <a:schemeClr val="tx1"/>
                          </a:solidFill>
                          <a:latin typeface="+mn-lt"/>
                          <a:ea typeface="+mn-ea"/>
                          <a:cs typeface="+mn-cs"/>
                        </a:rPr>
                        <a:t>中出现的次数</a:t>
                      </a:r>
                      <a:endParaRPr lang="de-DE" sz="2200" i="0" kern="1200" baseline="0" dirty="0" smtClean="0">
                        <a:solidFill>
                          <a:schemeClr val="tx1"/>
                        </a:solidFill>
                        <a:latin typeface="+mn-lt"/>
                        <a:ea typeface="+mn-ea"/>
                        <a:cs typeface="+mn-cs"/>
                      </a:endParaRPr>
                    </a:p>
                    <a:p>
                      <a:pPr>
                        <a:spcBef>
                          <a:spcPts val="700"/>
                        </a:spcBef>
                      </a:pPr>
                      <a:endParaRPr lang="en-US" sz="2200" kern="1200" baseline="0" dirty="0" smtClean="0">
                        <a:solidFill>
                          <a:schemeClr val="tx1"/>
                        </a:solidFill>
                        <a:latin typeface="+mn-lt"/>
                        <a:ea typeface="+mn-ea"/>
                        <a:cs typeface="+mn-cs"/>
                      </a:endParaRPr>
                    </a:p>
                    <a:p>
                      <a:pPr>
                        <a:spcBef>
                          <a:spcPts val="700"/>
                        </a:spcBef>
                      </a:pPr>
                      <a:r>
                        <a:rPr lang="zh-CN" altLang="en-US" sz="2200" kern="1200" baseline="0" dirty="0" smtClean="0">
                          <a:solidFill>
                            <a:schemeClr val="tx1"/>
                          </a:solidFill>
                          <a:latin typeface="+mn-lt"/>
                          <a:ea typeface="+mn-ea"/>
                          <a:cs typeface="+mn-cs"/>
                        </a:rPr>
                        <a:t>出现</a:t>
                      </a:r>
                      <a:r>
                        <a:rPr lang="en-US" altLang="zh-CN" sz="2200" kern="1200" baseline="0" dirty="0" smtClean="0">
                          <a:solidFill>
                            <a:schemeClr val="tx1"/>
                          </a:solidFill>
                          <a:latin typeface="+mn-lt"/>
                          <a:ea typeface="+mn-ea"/>
                          <a:cs typeface="+mn-cs"/>
                        </a:rPr>
                        <a:t> t</a:t>
                      </a:r>
                      <a:r>
                        <a:rPr lang="zh-CN" altLang="en-US" sz="2200" kern="1200" baseline="0" dirty="0" smtClean="0">
                          <a:solidFill>
                            <a:schemeClr val="tx1"/>
                          </a:solidFill>
                          <a:latin typeface="+mn-lt"/>
                          <a:ea typeface="+mn-ea"/>
                          <a:cs typeface="+mn-cs"/>
                        </a:rPr>
                        <a:t>的文档数目</a:t>
                      </a:r>
                      <a:endParaRPr lang="en-US" sz="2200" kern="1200" baseline="0" dirty="0" smtClean="0">
                        <a:solidFill>
                          <a:schemeClr val="tx1"/>
                        </a:solidFill>
                        <a:latin typeface="+mn-lt"/>
                        <a:ea typeface="+mn-ea"/>
                        <a:cs typeface="+mn-cs"/>
                      </a:endParaRPr>
                    </a:p>
                    <a:p>
                      <a:pPr>
                        <a:spcBef>
                          <a:spcPts val="700"/>
                        </a:spcBef>
                      </a:pPr>
                      <a:endParaRPr lang="en-US" sz="2200" kern="1200" baseline="0" dirty="0" smtClean="0">
                        <a:solidFill>
                          <a:schemeClr val="tx1"/>
                        </a:solidFill>
                        <a:latin typeface="+mn-lt"/>
                        <a:ea typeface="+mn-ea"/>
                        <a:cs typeface="+mn-cs"/>
                      </a:endParaRPr>
                    </a:p>
                    <a:p>
                      <a:pPr>
                        <a:spcBef>
                          <a:spcPts val="700"/>
                        </a:spcBef>
                      </a:pPr>
                      <a:r>
                        <a:rPr lang="en-US" altLang="zh-CN" sz="2200" kern="1200" baseline="0" dirty="0" smtClean="0">
                          <a:solidFill>
                            <a:schemeClr val="tx1"/>
                          </a:solidFill>
                          <a:latin typeface="+mn-lt"/>
                          <a:ea typeface="+mn-ea"/>
                          <a:cs typeface="+mn-cs"/>
                        </a:rPr>
                        <a:t>t</a:t>
                      </a:r>
                      <a:r>
                        <a:rPr lang="zh-CN" altLang="en-US" sz="2200" kern="1200" baseline="0" dirty="0" smtClean="0">
                          <a:solidFill>
                            <a:schemeClr val="tx1"/>
                          </a:solidFill>
                          <a:latin typeface="+mn-lt"/>
                          <a:ea typeface="+mn-ea"/>
                          <a:cs typeface="+mn-cs"/>
                        </a:rPr>
                        <a:t>在文档集中出现的总次数</a:t>
                      </a:r>
                      <a:endParaRPr lang="de-DE" sz="2200" dirty="0" smtClean="0"/>
                    </a:p>
                  </a:txBody>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词项频率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en-US" sz="3200" dirty="0" err="1" smtClean="0">
                <a:solidFill>
                  <a:srgbClr val="BDD3E9"/>
                </a:solidFill>
                <a:latin typeface="Calibri" charset="0"/>
                <a:ea typeface="黑体" pitchFamily="49" charset="-122"/>
              </a:rPr>
              <a:t>tf-idf</a:t>
            </a:r>
            <a:r>
              <a:rPr lang="zh-CN" altLang="en-US" sz="3200" dirty="0" smtClean="0">
                <a:solidFill>
                  <a:srgbClr val="BDD3E9"/>
                </a:solidFill>
                <a:latin typeface="Calibri" charset="0"/>
                <a:ea typeface="黑体" pitchFamily="49" charset="-122"/>
              </a:rPr>
              <a:t>权重计算</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向量空间模型</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二值关联矩阵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每篇文档表示成一个二值向量</a:t>
            </a:r>
            <a:r>
              <a:rPr lang="en-US" dirty="0" smtClean="0">
                <a:solidFill>
                  <a:schemeClr val="tx1"/>
                </a:solidFill>
                <a:latin typeface="+mj-lt"/>
                <a:ea typeface="黑体" pitchFamily="49" charset="-122"/>
              </a:rPr>
              <a:t>∈ {0, 1}</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43</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1</a:t>
                      </a:r>
                    </a:p>
                    <a:p>
                      <a:pPr algn="r"/>
                      <a:r>
                        <a:rPr lang="de-DE" dirty="0" smtClean="0"/>
                        <a:t>1</a:t>
                      </a:r>
                    </a:p>
                    <a:p>
                      <a:pPr algn="r"/>
                      <a:r>
                        <a:rPr lang="de-DE" dirty="0" smtClean="0"/>
                        <a:t>1</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0</a:t>
                      </a:r>
                    </a:p>
                    <a:p>
                      <a:pPr algn="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词频矩阵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每篇文档表示成一个词频向量</a:t>
            </a:r>
            <a:r>
              <a:rPr lang="en-US" dirty="0" smtClean="0">
                <a:solidFill>
                  <a:schemeClr val="tx1"/>
                </a:solidFill>
                <a:latin typeface="+mj-lt"/>
                <a:ea typeface="黑体" pitchFamily="49" charset="-122"/>
              </a:rPr>
              <a:t>∈ N</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44</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157</a:t>
                      </a:r>
                    </a:p>
                    <a:p>
                      <a:pPr algn="r"/>
                      <a:r>
                        <a:rPr lang="de-DE" dirty="0" smtClean="0"/>
                        <a:t>4</a:t>
                      </a:r>
                    </a:p>
                    <a:p>
                      <a:pPr algn="r"/>
                      <a:r>
                        <a:rPr lang="de-DE" dirty="0" smtClean="0"/>
                        <a:t>232</a:t>
                      </a:r>
                    </a:p>
                    <a:p>
                      <a:pPr algn="r"/>
                      <a:r>
                        <a:rPr lang="de-DE" dirty="0" smtClean="0"/>
                        <a:t>0</a:t>
                      </a:r>
                    </a:p>
                    <a:p>
                      <a:pPr algn="r"/>
                      <a:r>
                        <a:rPr lang="de-DE" dirty="0" smtClean="0"/>
                        <a:t>57</a:t>
                      </a:r>
                    </a:p>
                    <a:p>
                      <a:pPr algn="r"/>
                      <a:r>
                        <a:rPr lang="de-DE" dirty="0" smtClean="0"/>
                        <a:t>2</a:t>
                      </a:r>
                    </a:p>
                    <a:p>
                      <a:pPr algn="r"/>
                      <a:r>
                        <a:rPr lang="de-DE" dirty="0" smtClean="0"/>
                        <a:t>2</a:t>
                      </a:r>
                    </a:p>
                    <a:p>
                      <a:pPr algn="r"/>
                      <a:endParaRPr lang="de-DE" dirty="0"/>
                    </a:p>
                  </a:txBody>
                  <a:tcPr/>
                </a:tc>
                <a:tc>
                  <a:txBody>
                    <a:bodyPr/>
                    <a:lstStyle/>
                    <a:p>
                      <a:pPr algn="r"/>
                      <a:r>
                        <a:rPr lang="de-DE" dirty="0" smtClean="0"/>
                        <a:t>73</a:t>
                      </a:r>
                    </a:p>
                    <a:p>
                      <a:pPr algn="r"/>
                      <a:r>
                        <a:rPr lang="de-DE" dirty="0" smtClean="0"/>
                        <a:t>157</a:t>
                      </a:r>
                    </a:p>
                    <a:p>
                      <a:pPr algn="r"/>
                      <a:r>
                        <a:rPr lang="de-DE" dirty="0" smtClean="0"/>
                        <a:t>227</a:t>
                      </a:r>
                    </a:p>
                    <a:p>
                      <a:pPr algn="r"/>
                      <a:r>
                        <a:rPr lang="de-DE" dirty="0" smtClean="0"/>
                        <a:t>10</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3</a:t>
                      </a:r>
                    </a:p>
                    <a:p>
                      <a:pPr algn="r"/>
                      <a:r>
                        <a:rPr lang="de-DE" dirty="0" smtClean="0"/>
                        <a:t>1</a:t>
                      </a:r>
                    </a:p>
                    <a:p>
                      <a:pPr algn="r"/>
                      <a:endParaRPr lang="de-DE" dirty="0" smtClean="0"/>
                    </a:p>
                  </a:txBody>
                  <a:tcPr/>
                </a:tc>
                <a:tc>
                  <a:txBody>
                    <a:bodyPr/>
                    <a:lstStyle/>
                    <a:p>
                      <a:pPr algn="r"/>
                      <a:r>
                        <a:rPr lang="de-DE" dirty="0" smtClean="0"/>
                        <a:t>0</a:t>
                      </a:r>
                    </a:p>
                    <a:p>
                      <a:pPr algn="r"/>
                      <a:r>
                        <a:rPr lang="de-DE" dirty="0" smtClean="0"/>
                        <a:t>2</a:t>
                      </a:r>
                    </a:p>
                    <a:p>
                      <a:pPr algn="r"/>
                      <a:r>
                        <a:rPr lang="de-DE" dirty="0" smtClean="0"/>
                        <a:t>2</a:t>
                      </a:r>
                    </a:p>
                    <a:p>
                      <a:pPr algn="r"/>
                      <a:r>
                        <a:rPr lang="de-DE" dirty="0" smtClean="0"/>
                        <a:t>0</a:t>
                      </a:r>
                    </a:p>
                    <a:p>
                      <a:pPr algn="r"/>
                      <a:r>
                        <a:rPr lang="de-DE" dirty="0" smtClean="0"/>
                        <a:t>0</a:t>
                      </a:r>
                    </a:p>
                    <a:p>
                      <a:pPr algn="r"/>
                      <a:r>
                        <a:rPr lang="de-DE" dirty="0" smtClean="0"/>
                        <a:t>8</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5</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8</a:t>
                      </a:r>
                    </a:p>
                    <a:p>
                      <a:pPr algn="r"/>
                      <a:r>
                        <a:rPr lang="de-DE" dirty="0" smtClean="0"/>
                        <a:t>5</a:t>
                      </a:r>
                    </a:p>
                    <a:p>
                      <a:pPr algn="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a:t>
            </a:r>
            <a:r>
              <a:rPr lang="de-DE" sz="3600" dirty="0" smtClean="0">
                <a:solidFill>
                  <a:schemeClr val="tx1"/>
                </a:solidFill>
                <a:latin typeface="+mj-lt"/>
                <a:ea typeface="黑体" pitchFamily="49" charset="-122"/>
              </a:rPr>
              <a:t> → </a:t>
            </a:r>
            <a:r>
              <a:rPr lang="zh-CN" altLang="en-US" sz="3600" dirty="0" smtClean="0">
                <a:solidFill>
                  <a:schemeClr val="tx1"/>
                </a:solidFill>
                <a:latin typeface="+mj-lt"/>
                <a:ea typeface="黑体" pitchFamily="49" charset="-122"/>
              </a:rPr>
              <a:t>词频</a:t>
            </a:r>
            <a:r>
              <a:rPr lang="de-DE" sz="3600" dirty="0" smtClean="0">
                <a:solidFill>
                  <a:schemeClr val="tx1"/>
                </a:solidFill>
                <a:latin typeface="+mj-lt"/>
                <a:ea typeface="黑体" pitchFamily="49" charset="-122"/>
              </a:rPr>
              <a:t> → </a:t>
            </a:r>
            <a:r>
              <a:rPr lang="zh-CN" altLang="en-US" sz="3600" dirty="0" smtClean="0">
                <a:solidFill>
                  <a:schemeClr val="tx1"/>
                </a:solidFill>
                <a:latin typeface="+mj-lt"/>
                <a:ea typeface="黑体" pitchFamily="49" charset="-122"/>
              </a:rPr>
              <a:t>权重矩阵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每篇文档表示成一个基于</a:t>
            </a:r>
            <a:r>
              <a:rPr lang="en-US" altLang="zh-CN"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权重的实值向量</a:t>
            </a:r>
            <a:r>
              <a:rPr lang="de-DE" dirty="0" smtClean="0">
                <a:solidFill>
                  <a:schemeClr val="tx1"/>
                </a:solidFill>
                <a:latin typeface="+mj-lt"/>
                <a:ea typeface="黑体" pitchFamily="49" charset="-122"/>
              </a:rPr>
              <a:t> </a:t>
            </a:r>
            <a:r>
              <a:rPr lang="en-US" dirty="0" smtClean="0">
                <a:solidFill>
                  <a:schemeClr val="tx1"/>
                </a:solidFill>
                <a:latin typeface="+mj-lt"/>
                <a:ea typeface="黑体" pitchFamily="49" charset="-122"/>
              </a:rPr>
              <a:t>∈ R</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5.25</a:t>
                      </a:r>
                    </a:p>
                    <a:p>
                      <a:pPr algn="r"/>
                      <a:r>
                        <a:rPr lang="de-DE" dirty="0" smtClean="0"/>
                        <a:t>1.21</a:t>
                      </a:r>
                    </a:p>
                    <a:p>
                      <a:pPr algn="r"/>
                      <a:r>
                        <a:rPr lang="de-DE" dirty="0" smtClean="0"/>
                        <a:t>8.59</a:t>
                      </a:r>
                    </a:p>
                    <a:p>
                      <a:pPr algn="r"/>
                      <a:r>
                        <a:rPr lang="de-DE" dirty="0" smtClean="0"/>
                        <a:t>0.0</a:t>
                      </a:r>
                    </a:p>
                    <a:p>
                      <a:pPr algn="r"/>
                      <a:r>
                        <a:rPr lang="de-DE" dirty="0" smtClean="0"/>
                        <a:t>2.85</a:t>
                      </a:r>
                    </a:p>
                    <a:p>
                      <a:pPr algn="r"/>
                      <a:r>
                        <a:rPr lang="de-DE" dirty="0" smtClean="0"/>
                        <a:t>1.51</a:t>
                      </a:r>
                    </a:p>
                    <a:p>
                      <a:pPr algn="r"/>
                      <a:r>
                        <a:rPr lang="de-DE" dirty="0" smtClean="0"/>
                        <a:t>1.37</a:t>
                      </a:r>
                      <a:endParaRPr lang="de-DE" dirty="0"/>
                    </a:p>
                  </a:txBody>
                  <a:tcPr/>
                </a:tc>
                <a:tc>
                  <a:txBody>
                    <a:bodyPr/>
                    <a:lstStyle/>
                    <a:p>
                      <a:pPr algn="r"/>
                      <a:r>
                        <a:rPr lang="de-DE" dirty="0" smtClean="0"/>
                        <a:t>3.18</a:t>
                      </a:r>
                    </a:p>
                    <a:p>
                      <a:pPr algn="r"/>
                      <a:r>
                        <a:rPr lang="de-DE" dirty="0" smtClean="0"/>
                        <a:t>6.10</a:t>
                      </a:r>
                    </a:p>
                    <a:p>
                      <a:pPr algn="r"/>
                      <a:r>
                        <a:rPr lang="de-DE" dirty="0" smtClean="0"/>
                        <a:t>2.54</a:t>
                      </a:r>
                    </a:p>
                    <a:p>
                      <a:pPr algn="r"/>
                      <a:r>
                        <a:rPr lang="de-DE" dirty="0" smtClean="0"/>
                        <a:t>1.54</a:t>
                      </a:r>
                    </a:p>
                    <a:p>
                      <a:pPr algn="r"/>
                      <a:r>
                        <a:rPr lang="de-DE" dirty="0" smtClean="0"/>
                        <a:t>0.0</a:t>
                      </a:r>
                    </a:p>
                    <a:p>
                      <a:pPr algn="r"/>
                      <a:r>
                        <a:rPr lang="de-DE" dirty="0" smtClean="0"/>
                        <a:t>0.0</a:t>
                      </a:r>
                    </a:p>
                    <a:p>
                      <a:pPr algn="r"/>
                      <a:r>
                        <a:rPr lang="de-DE" dirty="0" smtClean="0"/>
                        <a:t>0.0</a:t>
                      </a:r>
                    </a:p>
                    <a:p>
                      <a:pPr algn="r"/>
                      <a:endParaRPr lang="de-DE" dirty="0"/>
                    </a:p>
                  </a:txBody>
                  <a:tcPr/>
                </a:tc>
                <a:tc>
                  <a:txBody>
                    <a:bodyPr/>
                    <a:lstStyle/>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1.90</a:t>
                      </a:r>
                    </a:p>
                    <a:p>
                      <a:pPr algn="r"/>
                      <a:r>
                        <a:rPr lang="de-DE" dirty="0" smtClean="0"/>
                        <a:t>0.11</a:t>
                      </a:r>
                      <a:endParaRPr lang="de-DE" dirty="0"/>
                    </a:p>
                  </a:txBody>
                  <a:tcPr/>
                </a:tc>
                <a:tc>
                  <a:txBody>
                    <a:bodyPr/>
                    <a:lstStyle/>
                    <a:p>
                      <a:pPr algn="r"/>
                      <a:r>
                        <a:rPr lang="de-DE" dirty="0" smtClean="0"/>
                        <a:t>0.0</a:t>
                      </a:r>
                    </a:p>
                    <a:p>
                      <a:pPr algn="r"/>
                      <a:r>
                        <a:rPr lang="de-DE" dirty="0" smtClean="0"/>
                        <a:t>1.0</a:t>
                      </a:r>
                    </a:p>
                    <a:p>
                      <a:pPr algn="r"/>
                      <a:r>
                        <a:rPr lang="de-DE" dirty="0" smtClean="0"/>
                        <a:t>1.51</a:t>
                      </a:r>
                    </a:p>
                    <a:p>
                      <a:pPr algn="r"/>
                      <a:r>
                        <a:rPr lang="de-DE" dirty="0" smtClean="0"/>
                        <a:t>0.0</a:t>
                      </a:r>
                    </a:p>
                    <a:p>
                      <a:pPr algn="r"/>
                      <a:r>
                        <a:rPr lang="de-DE" dirty="0" smtClean="0"/>
                        <a:t>0.0</a:t>
                      </a:r>
                    </a:p>
                    <a:p>
                      <a:pPr algn="r"/>
                      <a:r>
                        <a:rPr lang="de-DE" dirty="0" smtClean="0"/>
                        <a:t>0.12</a:t>
                      </a:r>
                    </a:p>
                    <a:p>
                      <a:pPr algn="r"/>
                      <a:r>
                        <a:rPr lang="de-DE" dirty="0" smtClean="0"/>
                        <a:t>4.15</a:t>
                      </a:r>
                    </a:p>
                  </a:txBody>
                  <a:tcPr/>
                </a:tc>
                <a:tc>
                  <a:txBody>
                    <a:bodyPr/>
                    <a:lstStyle/>
                    <a:p>
                      <a:pPr algn="r"/>
                      <a:r>
                        <a:rPr lang="de-DE" dirty="0" smtClean="0"/>
                        <a:t>0.0</a:t>
                      </a:r>
                    </a:p>
                    <a:p>
                      <a:pPr algn="r"/>
                      <a:r>
                        <a:rPr lang="de-DE" dirty="0" smtClean="0"/>
                        <a:t>0.0</a:t>
                      </a:r>
                    </a:p>
                    <a:p>
                      <a:pPr algn="r"/>
                      <a:r>
                        <a:rPr lang="de-DE" dirty="0" smtClean="0"/>
                        <a:t>0.25</a:t>
                      </a:r>
                    </a:p>
                    <a:p>
                      <a:pPr algn="r"/>
                      <a:r>
                        <a:rPr lang="de-DE" dirty="0" smtClean="0"/>
                        <a:t>0.0</a:t>
                      </a:r>
                    </a:p>
                    <a:p>
                      <a:pPr algn="r"/>
                      <a:r>
                        <a:rPr lang="de-DE" dirty="0" smtClean="0"/>
                        <a:t>0.0</a:t>
                      </a:r>
                    </a:p>
                    <a:p>
                      <a:pPr algn="r"/>
                      <a:r>
                        <a:rPr lang="de-DE" dirty="0" smtClean="0"/>
                        <a:t>5.25</a:t>
                      </a:r>
                    </a:p>
                    <a:p>
                      <a:pPr algn="r"/>
                      <a:r>
                        <a:rPr lang="de-DE" dirty="0" smtClean="0"/>
                        <a:t>0.25</a:t>
                      </a:r>
                      <a:endParaRPr lang="de-DE" dirty="0"/>
                    </a:p>
                  </a:txBody>
                  <a:tcPr/>
                </a:tc>
                <a:tc>
                  <a:txBody>
                    <a:bodyPr/>
                    <a:lstStyle/>
                    <a:p>
                      <a:pPr algn="r"/>
                      <a:r>
                        <a:rPr lang="de-DE" dirty="0" smtClean="0"/>
                        <a:t>0.35</a:t>
                      </a:r>
                    </a:p>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0.88</a:t>
                      </a:r>
                    </a:p>
                    <a:p>
                      <a:pPr algn="r"/>
                      <a:r>
                        <a:rPr lang="de-DE" dirty="0" smtClean="0"/>
                        <a:t>1.95</a:t>
                      </a: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文档表示成向量</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85736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每篇文档表示成一个基于</a:t>
            </a:r>
            <a:r>
              <a:rPr lang="en-US" altLang="zh-CN" dirty="0" err="1" smtClean="0">
                <a:solidFill>
                  <a:schemeClr val="tx1"/>
                </a:solidFill>
                <a:ea typeface="黑体" pitchFamily="49" charset="-122"/>
              </a:rPr>
              <a:t>tfidf</a:t>
            </a:r>
            <a:r>
              <a:rPr lang="zh-CN" altLang="en-US" dirty="0" smtClean="0">
                <a:solidFill>
                  <a:schemeClr val="tx1"/>
                </a:solidFill>
                <a:ea typeface="黑体" pitchFamily="49" charset="-122"/>
              </a:rPr>
              <a:t>权重的实值向量</a:t>
            </a:r>
            <a:r>
              <a:rPr lang="de-DE" altLang="zh-CN" dirty="0" smtClean="0">
                <a:solidFill>
                  <a:schemeClr val="tx1"/>
                </a:solidFill>
                <a:ea typeface="黑体" pitchFamily="49" charset="-122"/>
              </a:rPr>
              <a:t> </a:t>
            </a:r>
            <a:r>
              <a:rPr lang="de-DE" dirty="0" smtClean="0">
                <a:solidFill>
                  <a:schemeClr val="tx1"/>
                </a:solidFill>
                <a:latin typeface="+mj-lt"/>
                <a:ea typeface="黑体" pitchFamily="49" charset="-122"/>
              </a:rPr>
              <a:t>∈ R</a:t>
            </a:r>
            <a:r>
              <a:rPr lang="de-DE" baseline="30000" dirty="0" smtClean="0">
                <a:solidFill>
                  <a:schemeClr val="tx1"/>
                </a:solidFill>
                <a:latin typeface="+mj-lt"/>
                <a:ea typeface="黑体" pitchFamily="49" charset="-122"/>
              </a:rPr>
              <a:t>|</a:t>
            </a:r>
            <a:r>
              <a:rPr lang="de-DE" i="1" baseline="30000" dirty="0" smtClean="0">
                <a:solidFill>
                  <a:schemeClr val="tx1"/>
                </a:solidFill>
                <a:latin typeface="+mj-lt"/>
                <a:ea typeface="黑体" pitchFamily="49" charset="-122"/>
              </a:rPr>
              <a:t>V</a:t>
            </a:r>
            <a:r>
              <a:rPr lang="de-DE" baseline="30000"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于是，我们有一个</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V</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维实值空间</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空间的每一维都对应词项</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文档都是该空间下的一个点或者向量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极高维向量：对于</a:t>
            </a:r>
            <a:r>
              <a:rPr lang="en-US" altLang="zh-CN" dirty="0" smtClean="0">
                <a:solidFill>
                  <a:schemeClr val="tx1"/>
                </a:solidFill>
                <a:latin typeface="+mj-lt"/>
                <a:ea typeface="黑体" pitchFamily="49" charset="-122"/>
              </a:rPr>
              <a:t>Web</a:t>
            </a:r>
            <a:r>
              <a:rPr lang="zh-CN" altLang="en-US" dirty="0" smtClean="0">
                <a:solidFill>
                  <a:schemeClr val="tx1"/>
                </a:solidFill>
                <a:latin typeface="+mj-lt"/>
                <a:ea typeface="黑体" pitchFamily="49" charset="-122"/>
              </a:rPr>
              <a:t>搜索引擎，空间会上千万维</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对每个向量来说又非常稀疏，大部分都是</a:t>
            </a:r>
            <a:r>
              <a:rPr lang="en-US" altLang="zh-CN" dirty="0" smtClean="0">
                <a:solidFill>
                  <a:schemeClr val="tx1"/>
                </a:solidFill>
                <a:latin typeface="+mj-lt"/>
                <a:ea typeface="黑体" pitchFamily="49" charset="-122"/>
              </a:rPr>
              <a:t>0</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查询看成向量</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关键思路</a:t>
            </a:r>
            <a:r>
              <a:rPr lang="en-US" dirty="0" smtClean="0">
                <a:solidFill>
                  <a:schemeClr val="tx1"/>
                </a:solidFill>
                <a:latin typeface="+mj-lt"/>
                <a:ea typeface="黑体" pitchFamily="49" charset="-122"/>
              </a:rPr>
              <a:t>1: </a:t>
            </a:r>
            <a:r>
              <a:rPr lang="zh-CN" altLang="en-US" dirty="0" smtClean="0">
                <a:solidFill>
                  <a:schemeClr val="tx1"/>
                </a:solidFill>
                <a:latin typeface="+mj-lt"/>
                <a:ea typeface="黑体" pitchFamily="49" charset="-122"/>
              </a:rPr>
              <a:t>对于查询做同样的处理，即将查询表示成同一高维空间的向量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关键思路</a:t>
            </a:r>
            <a:r>
              <a:rPr lang="en-US" dirty="0" smtClean="0">
                <a:solidFill>
                  <a:schemeClr val="tx1"/>
                </a:solidFill>
                <a:latin typeface="+mj-lt"/>
                <a:ea typeface="黑体" pitchFamily="49" charset="-122"/>
              </a:rPr>
              <a:t>2: </a:t>
            </a:r>
            <a:r>
              <a:rPr lang="zh-CN" altLang="en-US" dirty="0" smtClean="0">
                <a:solidFill>
                  <a:schemeClr val="tx1"/>
                </a:solidFill>
                <a:latin typeface="+mj-lt"/>
                <a:ea typeface="黑体" pitchFamily="49" charset="-122"/>
              </a:rPr>
              <a:t>按照文档对查询的邻近程度排序</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邻近度</a:t>
            </a:r>
            <a:r>
              <a:rPr lang="de-DE"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相似度</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ea typeface="黑体" pitchFamily="49" charset="-122"/>
              </a:rPr>
              <a:t>邻近度</a:t>
            </a:r>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距离的反面</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回想一下，我们是希望和布尔模型不同，能够得到非二值的、既不是过多或也不是过少的检索结果</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这里，我们通过计算出相关文档的相关度高于不相关文档相关度的方法来实现</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向量空间下相似度的形式化定义</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1455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先考虑一下两个点之间的距离倒数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一种方法是采用欧氏距离</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但是，欧氏距离不是一种好的选择，这是因为欧氏距离对向量长度很敏感</a:t>
            </a:r>
            <a:endParaRPr lang="de-DE" dirty="0" smtClean="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欧氏距离不好的例子</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5143512"/>
            <a:ext cx="8286808" cy="1357322"/>
          </a:xfrm>
          <a:prstGeom prst="rect">
            <a:avLst/>
          </a:prstGeom>
          <a:noFill/>
          <a:ln w="9525">
            <a:noFill/>
            <a:round/>
            <a:headEnd/>
            <a:tailEnd/>
          </a:ln>
        </p:spPr>
        <p:txBody>
          <a:bodyPr/>
          <a:lstStyle/>
          <a:p>
            <a:r>
              <a:rPr lang="zh-CN" altLang="en-US" sz="2200" dirty="0" smtClean="0">
                <a:solidFill>
                  <a:schemeClr val="tx1"/>
                </a:solidFill>
                <a:latin typeface="+mj-lt"/>
                <a:ea typeface="黑体" pitchFamily="49" charset="-122"/>
              </a:rPr>
              <a:t>尽管查询</a:t>
            </a:r>
            <a:r>
              <a:rPr lang="en-US" altLang="zh-CN" sz="2200" i="1" dirty="0" smtClean="0">
                <a:solidFill>
                  <a:schemeClr val="tx1"/>
                </a:solidFill>
                <a:latin typeface="+mj-lt"/>
                <a:ea typeface="黑体" pitchFamily="49" charset="-122"/>
              </a:rPr>
              <a:t>q</a:t>
            </a:r>
            <a:r>
              <a:rPr lang="zh-CN" altLang="en-US" sz="2200" dirty="0" smtClean="0">
                <a:solidFill>
                  <a:schemeClr val="tx1"/>
                </a:solidFill>
                <a:latin typeface="+mj-lt"/>
                <a:ea typeface="黑体" pitchFamily="49" charset="-122"/>
              </a:rPr>
              <a:t>和文档</a:t>
            </a:r>
            <a:r>
              <a:rPr lang="en-US" altLang="zh-CN" sz="2200" i="1" dirty="0" smtClean="0">
                <a:solidFill>
                  <a:schemeClr val="tx1"/>
                </a:solidFill>
                <a:ea typeface="黑体" pitchFamily="49" charset="-122"/>
              </a:rPr>
              <a:t>d</a:t>
            </a:r>
            <a:r>
              <a:rPr lang="en-US" altLang="zh-CN" sz="2200" baseline="-25000" dirty="0" smtClean="0">
                <a:solidFill>
                  <a:schemeClr val="tx1"/>
                </a:solidFill>
                <a:ea typeface="黑体" pitchFamily="49" charset="-122"/>
              </a:rPr>
              <a:t>2</a:t>
            </a:r>
            <a:r>
              <a:rPr lang="zh-CN" altLang="en-US" sz="2200" dirty="0" smtClean="0">
                <a:solidFill>
                  <a:schemeClr val="tx1"/>
                </a:solidFill>
                <a:latin typeface="+mj-lt"/>
                <a:ea typeface="黑体" pitchFamily="49" charset="-122"/>
              </a:rPr>
              <a:t>的词项分布非常相似，但是采用欧氏距离计算它们对应向量之间的距离非常大。</a:t>
            </a:r>
            <a:r>
              <a:rPr lang="en-US" sz="2200" dirty="0" smtClean="0">
                <a:solidFill>
                  <a:schemeClr val="tx1"/>
                </a:solidFill>
                <a:latin typeface="+mj-lt"/>
                <a:ea typeface="黑体" pitchFamily="49" charset="-122"/>
              </a:rPr>
              <a:t>.</a:t>
            </a:r>
          </a:p>
          <a:p>
            <a:r>
              <a:rPr lang="en-US" sz="2200" dirty="0" smtClean="0">
                <a:solidFill>
                  <a:srgbClr val="00B050"/>
                </a:solidFill>
                <a:latin typeface="+mj-lt"/>
                <a:ea typeface="黑体" pitchFamily="49" charset="-122"/>
              </a:rPr>
              <a:t>Questions about basic vector space setup?</a:t>
            </a:r>
            <a:endParaRPr lang="de-DE" sz="2200" dirty="0" smtClean="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pic>
        <p:nvPicPr>
          <p:cNvPr id="9" name="Picture 8" descr="Picture4.png"/>
          <p:cNvPicPr>
            <a:picLocks noChangeAspect="1"/>
          </p:cNvPicPr>
          <p:nvPr/>
        </p:nvPicPr>
        <p:blipFill>
          <a:blip r:embed="rId3" cstate="print"/>
          <a:stretch>
            <a:fillRect/>
          </a:stretch>
        </p:blipFill>
        <p:spPr>
          <a:xfrm>
            <a:off x="500035" y="1500174"/>
            <a:ext cx="7215238" cy="3452691"/>
          </a:xfrm>
          <a:prstGeom prst="rect">
            <a:avLst/>
          </a:prstGeom>
        </p:spPr>
      </p:pic>
      <p:pic>
        <p:nvPicPr>
          <p:cNvPr id="12" name="Picture 11" descr="2.png"/>
          <p:cNvPicPr>
            <a:picLocks noChangeAspect="1"/>
          </p:cNvPicPr>
          <p:nvPr/>
        </p:nvPicPr>
        <p:blipFill>
          <a:blip r:embed="rId4" cstate="print"/>
          <a:stretch>
            <a:fillRect/>
          </a:stretch>
        </p:blipFill>
        <p:spPr>
          <a:xfrm>
            <a:off x="4143372" y="5140702"/>
            <a:ext cx="269999"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Zipf</a:t>
            </a:r>
            <a:r>
              <a:rPr lang="zh-CN" altLang="en-US" sz="3600" dirty="0" smtClean="0">
                <a:solidFill>
                  <a:schemeClr val="tx1"/>
                </a:solidFill>
                <a:latin typeface="+mj-lt"/>
                <a:ea typeface="黑体" pitchFamily="49" charset="-122"/>
              </a:rPr>
              <a:t>定律</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5214942" y="1714488"/>
            <a:ext cx="3571900" cy="4286280"/>
          </a:xfrm>
          <a:prstGeom prst="rect">
            <a:avLst/>
          </a:prstGeom>
          <a:noFill/>
          <a:ln w="9525">
            <a:noFill/>
            <a:round/>
            <a:headEnd/>
            <a:tailEnd/>
          </a:ln>
        </p:spPr>
        <p:txBody>
          <a:bodyPr/>
          <a:lstStyle/>
          <a:p>
            <a:r>
              <a:rPr lang="zh-CN" altLang="en-US" dirty="0" smtClean="0">
                <a:solidFill>
                  <a:schemeClr val="tx1"/>
                </a:solidFill>
                <a:latin typeface="+mj-ea"/>
                <a:ea typeface="+mj-ea"/>
              </a:rPr>
              <a:t>反映词项的分布</a:t>
            </a:r>
            <a:endParaRPr lang="en-US" altLang="zh-CN" dirty="0" smtClean="0">
              <a:solidFill>
                <a:schemeClr val="tx1"/>
              </a:solidFill>
              <a:latin typeface="+mj-ea"/>
              <a:ea typeface="+mj-ea"/>
            </a:endParaRPr>
          </a:p>
          <a:p>
            <a:endParaRPr lang="en-US" dirty="0" smtClean="0">
              <a:solidFill>
                <a:schemeClr val="tx1"/>
              </a:solidFill>
              <a:latin typeface="黑体" pitchFamily="49" charset="-122"/>
              <a:ea typeface="黑体" pitchFamily="49" charset="-122"/>
            </a:endParaRPr>
          </a:p>
          <a:p>
            <a:r>
              <a:rPr lang="zh-CN" altLang="en-US" dirty="0" smtClean="0">
                <a:solidFill>
                  <a:schemeClr val="tx1"/>
                </a:solidFill>
                <a:latin typeface="+mj-ea"/>
                <a:ea typeface="+mj-ea"/>
              </a:rPr>
              <a:t>拟合度不是太高，但是今本反映词项的分布规律：高频词少，低频词多。</a:t>
            </a:r>
            <a:endParaRPr lang="en-US" altLang="zh-CN" dirty="0" smtClean="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9" name="Picture 8" descr="524.png"/>
          <p:cNvPicPr>
            <a:picLocks noChangeAspect="1"/>
          </p:cNvPicPr>
          <p:nvPr/>
        </p:nvPicPr>
        <p:blipFill>
          <a:blip r:embed="rId3" cstate="print"/>
          <a:stretch>
            <a:fillRect/>
          </a:stretch>
        </p:blipFill>
        <p:spPr>
          <a:xfrm>
            <a:off x="214282" y="1643050"/>
            <a:ext cx="4857784" cy="457441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采用夹角而不是距离来计算</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1455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将文档按照其向量和查询向量的夹角大小来排序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假想实验：将文档</a:t>
            </a:r>
            <a:r>
              <a:rPr lang="en-US" dirty="0" smtClean="0">
                <a:solidFill>
                  <a:schemeClr val="tx1"/>
                </a:solidFill>
                <a:latin typeface="+mj-lt"/>
                <a:ea typeface="黑体" pitchFamily="49" charset="-122"/>
              </a:rPr>
              <a:t> d </a:t>
            </a:r>
            <a:r>
              <a:rPr lang="zh-CN" altLang="en-US" dirty="0" smtClean="0">
                <a:solidFill>
                  <a:schemeClr val="tx1"/>
                </a:solidFill>
                <a:latin typeface="+mj-lt"/>
                <a:ea typeface="黑体" pitchFamily="49" charset="-122"/>
              </a:rPr>
              <a:t>复制一份加在自身末尾得到文档</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 </a:t>
            </a:r>
            <a:r>
              <a:rPr lang="zh-CN" altLang="en-US" dirty="0" smtClean="0">
                <a:solidFill>
                  <a:schemeClr val="tx1"/>
                </a:solidFill>
                <a:latin typeface="+mj-lt"/>
                <a:ea typeface="黑体" pitchFamily="49" charset="-122"/>
              </a:rPr>
              <a:t>是</a:t>
            </a:r>
            <a:r>
              <a:rPr lang="en-US" altLang="zh-CN" i="1"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的两倍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很显然，从语义上看，</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具有相同的内容</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两者之间的夹角为</a:t>
            </a:r>
            <a:r>
              <a:rPr lang="en-US" altLang="zh-CN" dirty="0" smtClean="0">
                <a:solidFill>
                  <a:schemeClr val="tx1"/>
                </a:solidFill>
                <a:latin typeface="+mj-lt"/>
                <a:ea typeface="黑体" pitchFamily="49" charset="-122"/>
              </a:rPr>
              <a:t>0</a:t>
            </a:r>
            <a:r>
              <a:rPr lang="zh-CN" altLang="en-US" dirty="0" smtClean="0">
                <a:solidFill>
                  <a:schemeClr val="tx1"/>
                </a:solidFill>
                <a:latin typeface="+mj-lt"/>
                <a:ea typeface="黑体" pitchFamily="49" charset="-122"/>
              </a:rPr>
              <a:t>，代表它们之间具有最大的相似度</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但是，它们的欧氏距离可能会很大</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从夹角到余弦</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下面两个说法是等价的：</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按照夹角从小到大排列文档</a:t>
            </a:r>
            <a:endParaRPr lang="en-US" altLang="zh-CN"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按照余弦从大到小排列文档</a:t>
            </a:r>
            <a:endParaRPr lang="de-DE"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这是因为在区间</a:t>
            </a:r>
            <a:r>
              <a:rPr lang="de-DE" dirty="0" smtClean="0">
                <a:solidFill>
                  <a:schemeClr val="tx1"/>
                </a:solidFill>
                <a:latin typeface="+mj-lt"/>
                <a:ea typeface="黑体" pitchFamily="49" charset="-122"/>
              </a:rPr>
              <a:t>[0</a:t>
            </a:r>
            <a:r>
              <a:rPr lang="de-DE" baseline="30000"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 180</a:t>
            </a:r>
            <a:r>
              <a:rPr lang="de-DE" baseline="30000"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上，余弦函数</a:t>
            </a:r>
            <a:r>
              <a:rPr lang="en-US" altLang="zh-CN" dirty="0" smtClean="0">
                <a:solidFill>
                  <a:schemeClr val="tx1"/>
                </a:solidFill>
                <a:latin typeface="+mj-lt"/>
                <a:ea typeface="黑体" pitchFamily="49" charset="-122"/>
              </a:rPr>
              <a:t>cosine</a:t>
            </a:r>
            <a:r>
              <a:rPr lang="zh-CN" altLang="en-US" dirty="0" smtClean="0">
                <a:solidFill>
                  <a:schemeClr val="tx1"/>
                </a:solidFill>
                <a:latin typeface="+mj-lt"/>
                <a:ea typeface="黑体" pitchFamily="49" charset="-122"/>
              </a:rPr>
              <a:t>是一个单调递减函数</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Cosine</a:t>
            </a:r>
            <a:r>
              <a:rPr lang="zh-CN" altLang="en-US" sz="3600" dirty="0" smtClean="0">
                <a:solidFill>
                  <a:schemeClr val="tx1"/>
                </a:solidFill>
                <a:latin typeface="+mj-lt"/>
                <a:ea typeface="黑体" pitchFamily="49" charset="-122"/>
              </a:rPr>
              <a:t>函数</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52</a:t>
            </a:fld>
            <a:endParaRPr lang="en-US"/>
          </a:p>
        </p:txBody>
      </p:sp>
      <p:pic>
        <p:nvPicPr>
          <p:cNvPr id="8" name="Picture 7" descr="650.png"/>
          <p:cNvPicPr>
            <a:picLocks noChangeAspect="1"/>
          </p:cNvPicPr>
          <p:nvPr/>
        </p:nvPicPr>
        <p:blipFill>
          <a:blip r:embed="rId3" cstate="print"/>
          <a:stretch>
            <a:fillRect/>
          </a:stretch>
        </p:blipFill>
        <p:spPr>
          <a:xfrm>
            <a:off x="642910" y="2000240"/>
            <a:ext cx="6274591" cy="39290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文档长度归一化</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500174"/>
            <a:ext cx="8286808" cy="43770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如何计算余弦相似度？</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一个向量可以通过除以它的长度进行归一化处理，以下使用</a:t>
            </a:r>
            <a:r>
              <a:rPr lang="en-US" i="1" dirty="0" smtClean="0">
                <a:solidFill>
                  <a:schemeClr val="tx1"/>
                </a:solidFill>
                <a:latin typeface="+mj-lt"/>
                <a:ea typeface="黑体" pitchFamily="49" charset="-122"/>
              </a:rPr>
              <a:t>L</a:t>
            </a:r>
            <a:r>
              <a:rPr lang="en-US" baseline="-25000" dirty="0" smtClean="0">
                <a:solidFill>
                  <a:schemeClr val="tx1"/>
                </a:solidFill>
                <a:latin typeface="+mj-lt"/>
                <a:ea typeface="黑体" pitchFamily="49" charset="-122"/>
              </a:rPr>
              <a:t>2</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2</a:t>
            </a:r>
            <a:r>
              <a:rPr lang="zh-CN" altLang="en-US" dirty="0" smtClean="0">
                <a:solidFill>
                  <a:schemeClr val="tx1"/>
                </a:solidFill>
                <a:latin typeface="+mj-lt"/>
                <a:ea typeface="黑体" pitchFamily="49" charset="-122"/>
              </a:rPr>
              <a:t>范数）</a:t>
            </a:r>
            <a:r>
              <a:rPr lang="en-US" dirty="0" smtClean="0">
                <a:solidFill>
                  <a:schemeClr val="tx1"/>
                </a:solidFill>
                <a:latin typeface="+mj-lt"/>
                <a:ea typeface="黑体" pitchFamily="49" charset="-122"/>
              </a:rPr>
              <a:t>:</a:t>
            </a:r>
          </a:p>
          <a:p>
            <a:pPr lvl="1">
              <a:spcBef>
                <a:spcPts val="700"/>
              </a:spcBef>
              <a:buClr>
                <a:srgbClr val="336699"/>
              </a:buCl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这相当于将向量映射到单位球面上</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这是因为归一化之后</a:t>
            </a:r>
            <a:r>
              <a:rPr lang="en-US" dirty="0" smtClean="0">
                <a:solidFill>
                  <a:schemeClr val="tx1"/>
                </a:solidFill>
                <a:latin typeface="+mj-lt"/>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因此，长文档和短文档的向量中的权重都处于同一数量级</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前面提到的文档</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 </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两个</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的叠加</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经过上述归一化之后的向量相同</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53</a:t>
            </a:fld>
            <a:endParaRPr lang="en-US"/>
          </a:p>
        </p:txBody>
      </p:sp>
      <p:pic>
        <p:nvPicPr>
          <p:cNvPr id="8" name="Picture 7" descr="651.png"/>
          <p:cNvPicPr>
            <a:picLocks noChangeAspect="1"/>
          </p:cNvPicPr>
          <p:nvPr/>
        </p:nvPicPr>
        <p:blipFill>
          <a:blip r:embed="rId3" cstate="print"/>
          <a:stretch>
            <a:fillRect/>
          </a:stretch>
        </p:blipFill>
        <p:spPr>
          <a:xfrm>
            <a:off x="1062555" y="2714620"/>
            <a:ext cx="2294999" cy="612000"/>
          </a:xfrm>
          <a:prstGeom prst="rect">
            <a:avLst/>
          </a:prstGeom>
        </p:spPr>
      </p:pic>
      <p:pic>
        <p:nvPicPr>
          <p:cNvPr id="9" name="Picture 8" descr="6512.png"/>
          <p:cNvPicPr>
            <a:picLocks noChangeAspect="1"/>
          </p:cNvPicPr>
          <p:nvPr/>
        </p:nvPicPr>
        <p:blipFill>
          <a:blip r:embed="rId4" cstate="print"/>
          <a:stretch>
            <a:fillRect/>
          </a:stretch>
        </p:blipFill>
        <p:spPr>
          <a:xfrm>
            <a:off x="4714876" y="3602818"/>
            <a:ext cx="3005602" cy="61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查询和文档之间的余弦相似度计算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429000"/>
            <a:ext cx="8534752" cy="2592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i="1" dirty="0" err="1" smtClean="0">
                <a:solidFill>
                  <a:schemeClr val="tx1"/>
                </a:solidFill>
                <a:latin typeface="+mj-lt"/>
                <a:ea typeface="黑体" pitchFamily="49" charset="-122"/>
              </a:rPr>
              <a:t>q</a:t>
            </a:r>
            <a:r>
              <a:rPr lang="en-US" i="1" baseline="-25000" dirty="0" err="1" smtClean="0">
                <a:solidFill>
                  <a:schemeClr val="tx1"/>
                </a:solidFill>
                <a:latin typeface="+mj-lt"/>
                <a:ea typeface="黑体" pitchFamily="49" charset="-122"/>
              </a:rPr>
              <a:t>i</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是第</a:t>
            </a:r>
            <a:r>
              <a:rPr lang="en-US" altLang="zh-CN" i="1" dirty="0" err="1" smtClean="0">
                <a:solidFill>
                  <a:schemeClr val="tx1"/>
                </a:solidFill>
                <a:ea typeface="黑体" pitchFamily="49" charset="-122"/>
              </a:rPr>
              <a:t>i</a:t>
            </a:r>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个词项在查询</a:t>
            </a:r>
            <a:r>
              <a:rPr lang="en-US" altLang="zh-CN" i="1" dirty="0" smtClean="0">
                <a:solidFill>
                  <a:schemeClr val="tx1"/>
                </a:solidFill>
                <a:ea typeface="黑体" pitchFamily="49" charset="-122"/>
              </a:rPr>
              <a:t>q</a:t>
            </a:r>
            <a:r>
              <a:rPr lang="zh-CN" altLang="en-US" dirty="0" smtClean="0">
                <a:solidFill>
                  <a:schemeClr val="tx1"/>
                </a:solidFill>
                <a:ea typeface="黑体" pitchFamily="49" charset="-122"/>
              </a:rPr>
              <a:t>中的</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err="1" smtClean="0">
                <a:solidFill>
                  <a:schemeClr val="tx1"/>
                </a:solidFill>
                <a:latin typeface="+mj-lt"/>
                <a:ea typeface="黑体" pitchFamily="49" charset="-122"/>
              </a:rPr>
              <a:t>d</a:t>
            </a:r>
            <a:r>
              <a:rPr lang="en-US" i="1" baseline="-25000" dirty="0" err="1" smtClean="0">
                <a:solidFill>
                  <a:schemeClr val="tx1"/>
                </a:solidFill>
                <a:latin typeface="+mj-lt"/>
                <a:ea typeface="黑体" pitchFamily="49" charset="-122"/>
              </a:rPr>
              <a:t>i</a:t>
            </a:r>
            <a:r>
              <a:rPr lang="zh-CN" altLang="en-US" dirty="0" smtClean="0">
                <a:solidFill>
                  <a:schemeClr val="tx1"/>
                </a:solidFill>
                <a:ea typeface="黑体" pitchFamily="49" charset="-122"/>
              </a:rPr>
              <a:t>是第</a:t>
            </a:r>
            <a:r>
              <a:rPr lang="en-US" altLang="zh-CN" i="1" dirty="0" err="1" smtClean="0">
                <a:solidFill>
                  <a:schemeClr val="tx1"/>
                </a:solidFill>
                <a:ea typeface="黑体" pitchFamily="49" charset="-122"/>
              </a:rPr>
              <a:t>i</a:t>
            </a:r>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个词项在文档</a:t>
            </a:r>
            <a:r>
              <a:rPr lang="en-US" altLang="zh-CN" i="1" dirty="0" smtClean="0">
                <a:solidFill>
                  <a:schemeClr val="tx1"/>
                </a:solidFill>
                <a:ea typeface="黑体" pitchFamily="49" charset="-122"/>
              </a:rPr>
              <a:t>d</a:t>
            </a:r>
            <a:r>
              <a:rPr lang="zh-CN" altLang="en-US" dirty="0" smtClean="0">
                <a:solidFill>
                  <a:schemeClr val="tx1"/>
                </a:solidFill>
                <a:ea typeface="黑体" pitchFamily="49" charset="-122"/>
              </a:rPr>
              <a:t>中的</a:t>
            </a:r>
            <a:r>
              <a:rPr lang="en-US" altLang="zh-CN" dirty="0" err="1" smtClean="0">
                <a:solidFill>
                  <a:schemeClr val="tx1"/>
                </a:solidFill>
                <a:ea typeface="黑体" pitchFamily="49" charset="-122"/>
              </a:rPr>
              <a:t>tf-idf</a:t>
            </a:r>
            <a:r>
              <a:rPr lang="zh-CN" altLang="en-US" dirty="0" smtClean="0">
                <a:solidFill>
                  <a:schemeClr val="tx1"/>
                </a:solidFill>
                <a:ea typeface="黑体" pitchFamily="49" charset="-122"/>
              </a:rPr>
              <a:t>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    | </a:t>
            </a:r>
            <a:r>
              <a:rPr lang="zh-CN" altLang="en-US" dirty="0" smtClean="0">
                <a:solidFill>
                  <a:schemeClr val="tx1"/>
                </a:solidFill>
                <a:latin typeface="+mj-lt"/>
                <a:ea typeface="黑体" pitchFamily="49" charset="-122"/>
              </a:rPr>
              <a:t>分别是     和      的长度</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上述公式就是      和      的余弦相似度，或者说向量     和      的夹角的余弦</a:t>
            </a:r>
            <a:r>
              <a:rPr lang="de-DE" dirty="0" smtClean="0">
                <a:solidFill>
                  <a:schemeClr val="tx1"/>
                </a:solidFill>
                <a:latin typeface="+mj-lt"/>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54</a:t>
            </a:fld>
            <a:endParaRPr lang="en-US"/>
          </a:p>
        </p:txBody>
      </p:sp>
      <p:pic>
        <p:nvPicPr>
          <p:cNvPr id="10" name="Picture 9" descr="652.png"/>
          <p:cNvPicPr>
            <a:picLocks noChangeAspect="1"/>
          </p:cNvPicPr>
          <p:nvPr/>
        </p:nvPicPr>
        <p:blipFill>
          <a:blip r:embed="rId3" cstate="print"/>
          <a:stretch>
            <a:fillRect/>
          </a:stretch>
        </p:blipFill>
        <p:spPr>
          <a:xfrm>
            <a:off x="1000100" y="1884934"/>
            <a:ext cx="6645180" cy="1080000"/>
          </a:xfrm>
          <a:prstGeom prst="rect">
            <a:avLst/>
          </a:prstGeom>
        </p:spPr>
      </p:pic>
      <p:pic>
        <p:nvPicPr>
          <p:cNvPr id="12" name="Picture 11" descr="6522.png"/>
          <p:cNvPicPr>
            <a:picLocks noChangeAspect="1"/>
          </p:cNvPicPr>
          <p:nvPr/>
        </p:nvPicPr>
        <p:blipFill>
          <a:blip r:embed="rId4" cstate="print"/>
          <a:stretch>
            <a:fillRect/>
          </a:stretch>
        </p:blipFill>
        <p:spPr>
          <a:xfrm>
            <a:off x="1214414" y="4357694"/>
            <a:ext cx="317031" cy="468000"/>
          </a:xfrm>
          <a:prstGeom prst="rect">
            <a:avLst/>
          </a:prstGeom>
        </p:spPr>
      </p:pic>
      <p:pic>
        <p:nvPicPr>
          <p:cNvPr id="13" name="Picture 12" descr="6522.png"/>
          <p:cNvPicPr>
            <a:picLocks noChangeAspect="1"/>
          </p:cNvPicPr>
          <p:nvPr/>
        </p:nvPicPr>
        <p:blipFill>
          <a:blip r:embed="rId4" cstate="print"/>
          <a:stretch>
            <a:fillRect/>
          </a:stretch>
        </p:blipFill>
        <p:spPr>
          <a:xfrm>
            <a:off x="3635896" y="4293096"/>
            <a:ext cx="317031" cy="468000"/>
          </a:xfrm>
          <a:prstGeom prst="rect">
            <a:avLst/>
          </a:prstGeom>
        </p:spPr>
      </p:pic>
      <p:pic>
        <p:nvPicPr>
          <p:cNvPr id="14" name="Picture 13" descr="6522.png"/>
          <p:cNvPicPr>
            <a:picLocks noChangeAspect="1"/>
          </p:cNvPicPr>
          <p:nvPr/>
        </p:nvPicPr>
        <p:blipFill>
          <a:blip r:embed="rId4" cstate="print"/>
          <a:stretch>
            <a:fillRect/>
          </a:stretch>
        </p:blipFill>
        <p:spPr>
          <a:xfrm>
            <a:off x="2958825" y="4725144"/>
            <a:ext cx="317031" cy="468000"/>
          </a:xfrm>
          <a:prstGeom prst="rect">
            <a:avLst/>
          </a:prstGeom>
        </p:spPr>
      </p:pic>
      <p:pic>
        <p:nvPicPr>
          <p:cNvPr id="15" name="Picture 14" descr="6522.png"/>
          <p:cNvPicPr>
            <a:picLocks noChangeAspect="1"/>
          </p:cNvPicPr>
          <p:nvPr/>
        </p:nvPicPr>
        <p:blipFill>
          <a:blip r:embed="rId4" cstate="print"/>
          <a:stretch>
            <a:fillRect/>
          </a:stretch>
        </p:blipFill>
        <p:spPr>
          <a:xfrm>
            <a:off x="7596336" y="4725144"/>
            <a:ext cx="317031" cy="468000"/>
          </a:xfrm>
          <a:prstGeom prst="rect">
            <a:avLst/>
          </a:prstGeom>
        </p:spPr>
      </p:pic>
      <p:pic>
        <p:nvPicPr>
          <p:cNvPr id="16" name="Picture 15" descr="6521.png"/>
          <p:cNvPicPr>
            <a:picLocks noChangeAspect="1"/>
          </p:cNvPicPr>
          <p:nvPr/>
        </p:nvPicPr>
        <p:blipFill>
          <a:blip r:embed="rId5" cstate="print"/>
          <a:stretch>
            <a:fillRect/>
          </a:stretch>
        </p:blipFill>
        <p:spPr>
          <a:xfrm>
            <a:off x="3635896" y="4725144"/>
            <a:ext cx="366547" cy="504000"/>
          </a:xfrm>
          <a:prstGeom prst="rect">
            <a:avLst/>
          </a:prstGeom>
        </p:spPr>
      </p:pic>
      <p:pic>
        <p:nvPicPr>
          <p:cNvPr id="17" name="Picture 16" descr="6521.png"/>
          <p:cNvPicPr>
            <a:picLocks noChangeAspect="1"/>
          </p:cNvPicPr>
          <p:nvPr/>
        </p:nvPicPr>
        <p:blipFill>
          <a:blip r:embed="rId5" cstate="print"/>
          <a:stretch>
            <a:fillRect/>
          </a:stretch>
        </p:blipFill>
        <p:spPr>
          <a:xfrm>
            <a:off x="4355976" y="4293096"/>
            <a:ext cx="340365" cy="468000"/>
          </a:xfrm>
          <a:prstGeom prst="rect">
            <a:avLst/>
          </a:prstGeom>
        </p:spPr>
      </p:pic>
      <p:pic>
        <p:nvPicPr>
          <p:cNvPr id="18" name="Picture 17" descr="6521.png"/>
          <p:cNvPicPr>
            <a:picLocks noChangeAspect="1"/>
          </p:cNvPicPr>
          <p:nvPr/>
        </p:nvPicPr>
        <p:blipFill>
          <a:blip r:embed="rId5" cstate="print"/>
          <a:stretch>
            <a:fillRect/>
          </a:stretch>
        </p:blipFill>
        <p:spPr>
          <a:xfrm>
            <a:off x="8244408" y="4725144"/>
            <a:ext cx="366547" cy="504000"/>
          </a:xfrm>
          <a:prstGeom prst="rect">
            <a:avLst/>
          </a:prstGeom>
        </p:spPr>
      </p:pic>
      <p:pic>
        <p:nvPicPr>
          <p:cNvPr id="19" name="Picture 18" descr="Picture1.png"/>
          <p:cNvPicPr>
            <a:picLocks noChangeAspect="1"/>
          </p:cNvPicPr>
          <p:nvPr/>
        </p:nvPicPr>
        <p:blipFill>
          <a:blip r:embed="rId6" cstate="print"/>
          <a:stretch>
            <a:fillRect/>
          </a:stretch>
        </p:blipFill>
        <p:spPr>
          <a:xfrm>
            <a:off x="2195736" y="4293096"/>
            <a:ext cx="361031" cy="4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归一化向量的余弦相似度</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归一化向量的余弦相似度等价于它们的点积</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或内积</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2">
              <a:spcBef>
                <a:spcPts val="700"/>
              </a:spcBef>
              <a:buClr>
                <a:srgbClr val="336699"/>
              </a:buClr>
            </a:pPr>
            <a:endParaRPr lang="en-US" altLang="zh-CN" dirty="0" smtClean="0">
              <a:solidFill>
                <a:schemeClr val="tx1"/>
              </a:solidFill>
              <a:latin typeface="+mj-lt"/>
              <a:ea typeface="黑体" pitchFamily="49" charset="-122"/>
            </a:endParaRPr>
          </a:p>
          <a:p>
            <a:pPr lvl="2">
              <a:spcBef>
                <a:spcPts val="700"/>
              </a:spcBef>
              <a:buClr>
                <a:srgbClr val="336699"/>
              </a:buClr>
            </a:pPr>
            <a:r>
              <a:rPr lang="zh-CN" altLang="en-US" dirty="0" smtClean="0">
                <a:solidFill>
                  <a:schemeClr val="tx1"/>
                </a:solidFill>
                <a:latin typeface="+mj-lt"/>
                <a:ea typeface="黑体" pitchFamily="49" charset="-122"/>
              </a:rPr>
              <a:t>如果      和</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都是长度归一化后的向量</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55</a:t>
            </a:fld>
            <a:endParaRPr lang="en-US"/>
          </a:p>
        </p:txBody>
      </p:sp>
      <p:pic>
        <p:nvPicPr>
          <p:cNvPr id="12" name="Picture 11" descr="6522.png"/>
          <p:cNvPicPr>
            <a:picLocks noChangeAspect="1"/>
          </p:cNvPicPr>
          <p:nvPr/>
        </p:nvPicPr>
        <p:blipFill>
          <a:blip r:embed="rId3" cstate="print"/>
          <a:stretch>
            <a:fillRect/>
          </a:stretch>
        </p:blipFill>
        <p:spPr>
          <a:xfrm>
            <a:off x="1878705" y="3789040"/>
            <a:ext cx="317031" cy="468000"/>
          </a:xfrm>
          <a:prstGeom prst="rect">
            <a:avLst/>
          </a:prstGeom>
        </p:spPr>
      </p:pic>
      <p:pic>
        <p:nvPicPr>
          <p:cNvPr id="19" name="Picture 18" descr="Picture1.png"/>
          <p:cNvPicPr>
            <a:picLocks noChangeAspect="1"/>
          </p:cNvPicPr>
          <p:nvPr/>
        </p:nvPicPr>
        <p:blipFill>
          <a:blip r:embed="rId4" cstate="print"/>
          <a:stretch>
            <a:fillRect/>
          </a:stretch>
        </p:blipFill>
        <p:spPr>
          <a:xfrm>
            <a:off x="2627784" y="3789040"/>
            <a:ext cx="388803" cy="504000"/>
          </a:xfrm>
          <a:prstGeom prst="rect">
            <a:avLst/>
          </a:prstGeom>
        </p:spPr>
      </p:pic>
      <p:pic>
        <p:nvPicPr>
          <p:cNvPr id="29" name="Picture 28" descr="653.png"/>
          <p:cNvPicPr>
            <a:picLocks noChangeAspect="1"/>
          </p:cNvPicPr>
          <p:nvPr/>
        </p:nvPicPr>
        <p:blipFill>
          <a:blip r:embed="rId5" cstate="print"/>
          <a:stretch>
            <a:fillRect/>
          </a:stretch>
        </p:blipFill>
        <p:spPr>
          <a:xfrm>
            <a:off x="1356482" y="3177032"/>
            <a:ext cx="4367646" cy="54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余弦相似度的图示</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56</a:t>
            </a:fld>
            <a:endParaRPr lang="en-US"/>
          </a:p>
        </p:txBody>
      </p:sp>
      <p:pic>
        <p:nvPicPr>
          <p:cNvPr id="8" name="Picture 7" descr="654.png"/>
          <p:cNvPicPr>
            <a:picLocks noChangeAspect="1"/>
          </p:cNvPicPr>
          <p:nvPr/>
        </p:nvPicPr>
        <p:blipFill>
          <a:blip r:embed="rId3" cstate="print"/>
          <a:stretch>
            <a:fillRect/>
          </a:stretch>
        </p:blipFill>
        <p:spPr>
          <a:xfrm>
            <a:off x="1071538" y="1928802"/>
            <a:ext cx="5160694" cy="38950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余弦相似度的计算样例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0" y="1556792"/>
            <a:ext cx="8748464" cy="3643338"/>
          </a:xfrm>
          <a:prstGeom prst="rect">
            <a:avLst/>
          </a:prstGeom>
          <a:noFill/>
          <a:ln w="9525">
            <a:noFill/>
            <a:round/>
            <a:headEnd/>
            <a:tailEnd/>
          </a:ln>
        </p:spPr>
        <p:txBody>
          <a:bodyPr/>
          <a:lstStyle/>
          <a:p>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词项频率</a:t>
            </a:r>
            <a:r>
              <a:rPr lang="en-US" altLang="zh-CN" dirty="0" err="1" smtClean="0">
                <a:solidFill>
                  <a:schemeClr val="tx1"/>
                </a:solidFill>
                <a:latin typeface="+mj-lt"/>
                <a:ea typeface="黑体" pitchFamily="49" charset="-122"/>
              </a:rPr>
              <a:t>tf</a:t>
            </a:r>
            <a:endParaRPr lang="de-DE" dirty="0" smtClean="0">
              <a:solidFill>
                <a:schemeClr val="tx1"/>
              </a:solidFill>
              <a:latin typeface="+mj-lt"/>
              <a:ea typeface="黑体" pitchFamily="49" charset="-122"/>
            </a:endParaRPr>
          </a:p>
          <a:p>
            <a:pPr lvl="1"/>
            <a:r>
              <a:rPr lang="en-US" altLang="zh-CN" dirty="0" smtClean="0">
                <a:solidFill>
                  <a:schemeClr val="tx1"/>
                </a:solidFill>
                <a:latin typeface="+mj-lt"/>
                <a:ea typeface="黑体" pitchFamily="49" charset="-122"/>
              </a:rPr>
              <a:t>3</a:t>
            </a:r>
            <a:r>
              <a:rPr lang="zh-CN" altLang="en-US" dirty="0" smtClean="0">
                <a:solidFill>
                  <a:schemeClr val="tx1"/>
                </a:solidFill>
                <a:latin typeface="+mj-lt"/>
                <a:ea typeface="黑体" pitchFamily="49" charset="-122"/>
              </a:rPr>
              <a:t>本小说之间的相似度</a:t>
            </a:r>
            <a:endParaRPr lang="en-US" altLang="zh-CN" dirty="0" smtClean="0">
              <a:solidFill>
                <a:schemeClr val="tx1"/>
              </a:solidFill>
              <a:latin typeface="+mj-lt"/>
              <a:ea typeface="黑体" pitchFamily="49" charset="-122"/>
            </a:endParaRPr>
          </a:p>
          <a:p>
            <a:pPr lvl="1"/>
            <a:endParaRPr lang="de-DE" dirty="0" smtClean="0">
              <a:solidFill>
                <a:schemeClr val="tx1"/>
              </a:solidFill>
              <a:latin typeface="+mj-lt"/>
              <a:ea typeface="黑体" pitchFamily="49" charset="-122"/>
            </a:endParaRPr>
          </a:p>
          <a:p>
            <a:pPr lvl="1"/>
            <a:r>
              <a:rPr lang="en-US" dirty="0" smtClean="0">
                <a:solidFill>
                  <a:schemeClr val="tx1"/>
                </a:solidFill>
                <a:latin typeface="+mj-lt"/>
                <a:ea typeface="黑体" pitchFamily="49" charset="-122"/>
              </a:rPr>
              <a:t>(1) </a:t>
            </a:r>
            <a:r>
              <a:rPr lang="de-DE" dirty="0" smtClean="0">
                <a:solidFill>
                  <a:schemeClr val="tx1"/>
                </a:solidFill>
                <a:latin typeface="+mj-lt"/>
                <a:ea typeface="黑体" pitchFamily="49" charset="-122"/>
              </a:rPr>
              <a:t>SaS</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理智与情感</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Sense </a:t>
            </a:r>
            <a:r>
              <a:rPr lang="de-DE" dirty="0" err="1" smtClean="0">
                <a:solidFill>
                  <a:schemeClr val="tx1"/>
                </a:solidFill>
                <a:latin typeface="+mj-lt"/>
                <a:ea typeface="黑体" pitchFamily="49" charset="-122"/>
              </a:rPr>
              <a:t>and</a:t>
            </a:r>
            <a:endParaRPr lang="de-DE" dirty="0" smtClean="0">
              <a:solidFill>
                <a:schemeClr val="tx1"/>
              </a:solidFill>
              <a:latin typeface="+mj-lt"/>
              <a:ea typeface="黑体" pitchFamily="49" charset="-122"/>
            </a:endParaRPr>
          </a:p>
          <a:p>
            <a:pPr lvl="1"/>
            <a:r>
              <a:rPr lang="de-DE" dirty="0" smtClean="0">
                <a:solidFill>
                  <a:schemeClr val="tx1"/>
                </a:solidFill>
                <a:latin typeface="+mj-lt"/>
                <a:ea typeface="黑体" pitchFamily="49" charset="-122"/>
              </a:rPr>
              <a:t>Sensibility </a:t>
            </a:r>
          </a:p>
          <a:p>
            <a:pPr lvl="1"/>
            <a:r>
              <a:rPr lang="de-DE" dirty="0" smtClean="0">
                <a:solidFill>
                  <a:schemeClr val="tx1"/>
                </a:solidFill>
                <a:latin typeface="+mj-lt"/>
                <a:ea typeface="黑体" pitchFamily="49" charset="-122"/>
              </a:rPr>
              <a:t>(2) PaP</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傲慢与偏见</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Pride </a:t>
            </a:r>
            <a:r>
              <a:rPr lang="de-DE" dirty="0" err="1" smtClean="0">
                <a:solidFill>
                  <a:schemeClr val="tx1"/>
                </a:solidFill>
                <a:latin typeface="+mj-lt"/>
                <a:ea typeface="黑体" pitchFamily="49" charset="-122"/>
              </a:rPr>
              <a:t>and</a:t>
            </a:r>
            <a:endParaRPr lang="de-DE" dirty="0" smtClean="0">
              <a:solidFill>
                <a:schemeClr val="tx1"/>
              </a:solidFill>
              <a:latin typeface="+mj-lt"/>
              <a:ea typeface="黑体" pitchFamily="49" charset="-122"/>
            </a:endParaRPr>
          </a:p>
          <a:p>
            <a:pPr lvl="1"/>
            <a:r>
              <a:rPr lang="de-DE" dirty="0" smtClean="0">
                <a:solidFill>
                  <a:schemeClr val="tx1"/>
                </a:solidFill>
                <a:latin typeface="+mj-lt"/>
                <a:ea typeface="黑体" pitchFamily="49" charset="-122"/>
              </a:rPr>
              <a:t>Prejudice </a:t>
            </a:r>
          </a:p>
          <a:p>
            <a:pPr lvl="1"/>
            <a:r>
              <a:rPr lang="de-DE" dirty="0" smtClean="0">
                <a:solidFill>
                  <a:schemeClr val="tx1"/>
                </a:solidFill>
                <a:latin typeface="+mj-lt"/>
                <a:ea typeface="黑体" pitchFamily="49" charset="-122"/>
              </a:rPr>
              <a:t>(3) WH</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呼啸山庄</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Wuthering</a:t>
            </a:r>
          </a:p>
          <a:p>
            <a:pPr lvl="1"/>
            <a:r>
              <a:rPr lang="de-DE" dirty="0" smtClean="0">
                <a:solidFill>
                  <a:schemeClr val="tx1"/>
                </a:solidFill>
                <a:latin typeface="+mj-lt"/>
                <a:ea typeface="黑体" pitchFamily="49" charset="-122"/>
              </a:rPr>
              <a:t>Heights</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57</a:t>
            </a:fld>
            <a:endParaRPr lang="en-US"/>
          </a:p>
        </p:txBody>
      </p:sp>
      <p:graphicFrame>
        <p:nvGraphicFramePr>
          <p:cNvPr id="10" name="Table 9"/>
          <p:cNvGraphicFramePr>
            <a:graphicFrameLocks noGrp="1"/>
          </p:cNvGraphicFramePr>
          <p:nvPr/>
        </p:nvGraphicFramePr>
        <p:xfrm>
          <a:off x="3786182" y="2417452"/>
          <a:ext cx="4643438" cy="2011680"/>
        </p:xfrm>
        <a:graphic>
          <a:graphicData uri="http://schemas.openxmlformats.org/drawingml/2006/table">
            <a:tbl>
              <a:tblPr firstRow="1" bandRow="1">
                <a:tableStyleId>{C083E6E3-FA7D-4D7B-A595-EF9225AFEA82}</a:tableStyleId>
              </a:tblPr>
              <a:tblGrid>
                <a:gridCol w="1785950"/>
                <a:gridCol w="928694"/>
                <a:gridCol w="1071570"/>
                <a:gridCol w="857224"/>
              </a:tblGrid>
              <a:tr h="356725">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115</a:t>
                      </a:r>
                    </a:p>
                    <a:p>
                      <a:pPr algn="r"/>
                      <a:r>
                        <a:rPr lang="de-DE" sz="2400" dirty="0" smtClean="0"/>
                        <a:t>10</a:t>
                      </a:r>
                    </a:p>
                    <a:p>
                      <a:pPr algn="r"/>
                      <a:r>
                        <a:rPr lang="de-DE" sz="2400" dirty="0" smtClean="0"/>
                        <a:t>2</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58</a:t>
                      </a:r>
                    </a:p>
                    <a:p>
                      <a:pPr algn="r"/>
                      <a:r>
                        <a:rPr lang="de-DE" sz="2400" dirty="0" smtClean="0"/>
                        <a:t>7</a:t>
                      </a:r>
                    </a:p>
                    <a:p>
                      <a:pPr algn="r"/>
                      <a:r>
                        <a:rPr lang="de-DE" sz="2400" dirty="0" smtClean="0"/>
                        <a:t>0</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20</a:t>
                      </a:r>
                    </a:p>
                    <a:p>
                      <a:pPr algn="r"/>
                      <a:r>
                        <a:rPr lang="de-DE" sz="2400" dirty="0" smtClean="0"/>
                        <a:t>11</a:t>
                      </a:r>
                    </a:p>
                    <a:p>
                      <a:pPr algn="r"/>
                      <a:r>
                        <a:rPr lang="de-DE" sz="2400" dirty="0" smtClean="0"/>
                        <a:t>6</a:t>
                      </a:r>
                    </a:p>
                    <a:p>
                      <a:pPr algn="r"/>
                      <a:r>
                        <a:rPr lang="de-DE" sz="2400" dirty="0" smtClean="0"/>
                        <a:t>38</a:t>
                      </a:r>
                      <a:endParaRPr lang="de-DE" sz="2400" dirty="0"/>
                    </a:p>
                  </a:txBody>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357158" y="1714488"/>
            <a:ext cx="8143932" cy="3643338"/>
          </a:xfrm>
          <a:prstGeom prst="rect">
            <a:avLst/>
          </a:prstGeom>
          <a:noFill/>
          <a:ln w="9525">
            <a:noFill/>
            <a:round/>
            <a:headEnd/>
            <a:tailEnd/>
          </a:ln>
        </p:spPr>
        <p:txBody>
          <a:bodyPr/>
          <a:lstStyle/>
          <a:p>
            <a:r>
              <a:rPr lang="de-DE" dirty="0" smtClean="0">
                <a:solidFill>
                  <a:schemeClr val="tx1"/>
                </a:solidFill>
                <a:latin typeface="+mn-lt"/>
                <a:ea typeface="黑体" pitchFamily="49" charset="-122"/>
              </a:rPr>
              <a:t>         </a:t>
            </a:r>
            <a:r>
              <a:rPr lang="zh-CN" altLang="en-US" dirty="0" smtClean="0">
                <a:solidFill>
                  <a:schemeClr val="tx1"/>
                </a:solidFill>
                <a:latin typeface="+mn-lt"/>
                <a:ea typeface="黑体" pitchFamily="49" charset="-122"/>
              </a:rPr>
              <a:t>词项频率</a:t>
            </a:r>
            <a:r>
              <a:rPr lang="de-DE" dirty="0" smtClean="0">
                <a:solidFill>
                  <a:schemeClr val="tx1"/>
                </a:solidFill>
                <a:latin typeface="+mn-lt"/>
                <a:ea typeface="黑体" pitchFamily="49" charset="-122"/>
              </a:rPr>
              <a:t> tf                                      </a:t>
            </a:r>
            <a:r>
              <a:rPr lang="zh-CN" altLang="en-US" dirty="0" smtClean="0">
                <a:solidFill>
                  <a:schemeClr val="tx1"/>
                </a:solidFill>
                <a:latin typeface="+mn-lt"/>
                <a:ea typeface="黑体" pitchFamily="49" charset="-122"/>
              </a:rPr>
              <a:t>对数词频（</a:t>
            </a:r>
            <a:r>
              <a:rPr lang="en-US" altLang="zh-CN" dirty="0" smtClean="0">
                <a:solidFill>
                  <a:schemeClr val="tx1"/>
                </a:solidFill>
                <a:latin typeface="+mn-lt"/>
                <a:ea typeface="黑体" pitchFamily="49" charset="-122"/>
              </a:rPr>
              <a:t>1+log</a:t>
            </a:r>
            <a:r>
              <a:rPr lang="en-US" altLang="zh-CN" baseline="-25000" dirty="0" smtClean="0">
                <a:solidFill>
                  <a:schemeClr val="tx1"/>
                </a:solidFill>
                <a:latin typeface="+mn-lt"/>
                <a:ea typeface="黑体" pitchFamily="49" charset="-122"/>
              </a:rPr>
              <a:t>10</a:t>
            </a:r>
            <a:r>
              <a:rPr lang="en-US" altLang="zh-CN" dirty="0" smtClean="0">
                <a:solidFill>
                  <a:schemeClr val="tx1"/>
                </a:solidFill>
                <a:latin typeface="+mn-lt"/>
                <a:ea typeface="黑体" pitchFamily="49" charset="-122"/>
              </a:rPr>
              <a:t>tf</a:t>
            </a:r>
            <a:r>
              <a:rPr lang="zh-CN" altLang="en-US" dirty="0" smtClean="0">
                <a:solidFill>
                  <a:schemeClr val="tx1"/>
                </a:solidFill>
                <a:latin typeface="+mn-lt"/>
                <a:ea typeface="黑体" pitchFamily="49" charset="-122"/>
              </a:rPr>
              <a:t>）</a:t>
            </a:r>
            <a:endParaRPr lang="de-DE" dirty="0" smtClean="0">
              <a:solidFill>
                <a:schemeClr val="tx1"/>
              </a:solidFill>
              <a:latin typeface="+mn-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58</a:t>
            </a:fld>
            <a:endParaRPr lang="en-US"/>
          </a:p>
        </p:txBody>
      </p:sp>
      <p:graphicFrame>
        <p:nvGraphicFramePr>
          <p:cNvPr id="10" name="Table 9"/>
          <p:cNvGraphicFramePr>
            <a:graphicFrameLocks noGrp="1"/>
          </p:cNvGraphicFramePr>
          <p:nvPr/>
        </p:nvGraphicFramePr>
        <p:xfrm>
          <a:off x="4643438" y="2417452"/>
          <a:ext cx="4214841" cy="2011680"/>
        </p:xfrm>
        <a:graphic>
          <a:graphicData uri="http://schemas.openxmlformats.org/drawingml/2006/table">
            <a:tbl>
              <a:tblPr firstRow="1" bandRow="1">
                <a:tableStyleId>{C083E6E3-FA7D-4D7B-A595-EF9225AFEA82}</a:tableStyleId>
              </a:tblPr>
              <a:tblGrid>
                <a:gridCol w="1643074"/>
                <a:gridCol w="928694"/>
                <a:gridCol w="785818"/>
                <a:gridCol w="857255"/>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3.06</a:t>
                      </a:r>
                    </a:p>
                    <a:p>
                      <a:pPr algn="r"/>
                      <a:r>
                        <a:rPr lang="de-DE" sz="2400" dirty="0" smtClean="0"/>
                        <a:t>2.0</a:t>
                      </a:r>
                    </a:p>
                    <a:p>
                      <a:pPr algn="r"/>
                      <a:r>
                        <a:rPr lang="de-DE" sz="2400" dirty="0" smtClean="0"/>
                        <a:t>1.30</a:t>
                      </a:r>
                    </a:p>
                    <a:p>
                      <a:pPr algn="r"/>
                      <a:r>
                        <a:rPr lang="de-DE" sz="2400" dirty="0" smtClean="0"/>
                        <a:t>0</a:t>
                      </a:r>
                      <a:endParaRPr lang="de-DE" dirty="0" smtClean="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2.76</a:t>
                      </a:r>
                    </a:p>
                    <a:p>
                      <a:pPr algn="r"/>
                      <a:r>
                        <a:rPr lang="de-DE" sz="2400" dirty="0" smtClean="0"/>
                        <a:t>1.85</a:t>
                      </a:r>
                    </a:p>
                    <a:p>
                      <a:pPr algn="r"/>
                      <a:r>
                        <a:rPr lang="de-DE" sz="2400" dirty="0" smtClean="0"/>
                        <a:t>0</a:t>
                      </a:r>
                    </a:p>
                    <a:p>
                      <a:pPr algn="r"/>
                      <a:r>
                        <a:rPr lang="de-DE" sz="2400" dirty="0" smtClean="0"/>
                        <a:t>0</a:t>
                      </a:r>
                      <a:endParaRPr lang="de-DE" sz="24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2.30</a:t>
                      </a:r>
                    </a:p>
                    <a:p>
                      <a:pPr algn="r"/>
                      <a:r>
                        <a:rPr lang="de-DE" sz="2400" dirty="0" smtClean="0"/>
                        <a:t>2.04</a:t>
                      </a:r>
                    </a:p>
                    <a:p>
                      <a:pPr algn="r"/>
                      <a:r>
                        <a:rPr lang="de-DE" sz="2400" dirty="0" smtClean="0"/>
                        <a:t>1.78</a:t>
                      </a:r>
                    </a:p>
                    <a:p>
                      <a:pPr algn="r"/>
                      <a:r>
                        <a:rPr lang="de-DE" sz="2400" dirty="0" smtClean="0"/>
                        <a:t>2.58</a:t>
                      </a:r>
                      <a:endParaRPr lang="de-DE" sz="2400" dirty="0"/>
                    </a:p>
                  </a:txBody>
                  <a:tcPr>
                    <a:lnT w="12700" cap="flat" cmpd="sng" algn="ctr">
                      <a:solidFill>
                        <a:schemeClr val="tx1"/>
                      </a:solidFill>
                      <a:prstDash val="solid"/>
                      <a:round/>
                      <a:headEnd type="none" w="med" len="med"/>
                      <a:tailEnd type="none" w="med" len="med"/>
                    </a:lnT>
                  </a:tcPr>
                </a:tc>
              </a:tr>
            </a:tbl>
          </a:graphicData>
        </a:graphic>
      </p:graphicFrame>
      <p:graphicFrame>
        <p:nvGraphicFramePr>
          <p:cNvPr id="9" name="Table 8"/>
          <p:cNvGraphicFramePr>
            <a:graphicFrameLocks noGrp="1"/>
          </p:cNvGraphicFramePr>
          <p:nvPr/>
        </p:nvGraphicFramePr>
        <p:xfrm>
          <a:off x="785786" y="2428868"/>
          <a:ext cx="3714776" cy="2011680"/>
        </p:xfrm>
        <a:graphic>
          <a:graphicData uri="http://schemas.openxmlformats.org/drawingml/2006/table">
            <a:tbl>
              <a:tblPr firstRow="1" bandRow="1">
                <a:tableStyleId>{C083E6E3-FA7D-4D7B-A595-EF9225AFEA82}</a:tableStyleId>
              </a:tblPr>
              <a:tblGrid>
                <a:gridCol w="1643074"/>
                <a:gridCol w="714380"/>
                <a:gridCol w="642942"/>
                <a:gridCol w="714380"/>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115</a:t>
                      </a:r>
                    </a:p>
                    <a:p>
                      <a:pPr algn="r"/>
                      <a:r>
                        <a:rPr lang="de-DE" sz="2400" dirty="0" smtClean="0"/>
                        <a:t>10</a:t>
                      </a:r>
                    </a:p>
                    <a:p>
                      <a:pPr algn="r"/>
                      <a:r>
                        <a:rPr lang="de-DE" sz="2400" dirty="0" smtClean="0"/>
                        <a:t>2</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58</a:t>
                      </a:r>
                    </a:p>
                    <a:p>
                      <a:pPr algn="r"/>
                      <a:r>
                        <a:rPr lang="de-DE" sz="2400" dirty="0" smtClean="0"/>
                        <a:t>7</a:t>
                      </a:r>
                    </a:p>
                    <a:p>
                      <a:pPr algn="r"/>
                      <a:r>
                        <a:rPr lang="de-DE" sz="2400" dirty="0" smtClean="0"/>
                        <a:t>0</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20</a:t>
                      </a:r>
                    </a:p>
                    <a:p>
                      <a:pPr algn="r"/>
                      <a:r>
                        <a:rPr lang="de-DE" sz="2400" dirty="0" smtClean="0"/>
                        <a:t>11</a:t>
                      </a:r>
                    </a:p>
                    <a:p>
                      <a:pPr algn="r"/>
                      <a:r>
                        <a:rPr lang="de-DE" sz="2400" dirty="0" smtClean="0"/>
                        <a:t>6</a:t>
                      </a:r>
                    </a:p>
                    <a:p>
                      <a:pPr algn="r"/>
                      <a:r>
                        <a:rPr lang="de-DE" sz="2400" dirty="0" smtClean="0"/>
                        <a:t>38</a:t>
                      </a:r>
                      <a:endParaRPr lang="de-DE" sz="2400" dirty="0"/>
                    </a:p>
                  </a:txBody>
                  <a:tcPr>
                    <a:lnT w="12700" cap="flat" cmpd="sng" algn="ctr">
                      <a:solidFill>
                        <a:schemeClr val="tx1"/>
                      </a:solidFill>
                      <a:prstDash val="solid"/>
                      <a:round/>
                      <a:headEnd type="none" w="med" len="med"/>
                      <a:tailEnd type="none" w="med" len="med"/>
                    </a:lnT>
                  </a:tcPr>
                </a:tc>
              </a:tr>
            </a:tbl>
          </a:graphicData>
        </a:graphic>
      </p:graphicFrame>
      <p:sp>
        <p:nvSpPr>
          <p:cNvPr id="11" name="TextBox 10"/>
          <p:cNvSpPr txBox="1"/>
          <p:nvPr/>
        </p:nvSpPr>
        <p:spPr>
          <a:xfrm>
            <a:off x="611560" y="5157192"/>
            <a:ext cx="8532440" cy="461665"/>
          </a:xfrm>
          <a:prstGeom prst="rect">
            <a:avLst/>
          </a:prstGeom>
          <a:noFill/>
        </p:spPr>
        <p:txBody>
          <a:bodyPr wrap="square" rtlCol="0">
            <a:spAutoFit/>
          </a:bodyPr>
          <a:lstStyle/>
          <a:p>
            <a:r>
              <a:rPr lang="zh-CN" altLang="en-US" dirty="0" smtClean="0">
                <a:solidFill>
                  <a:schemeClr val="tx1"/>
                </a:solidFill>
                <a:latin typeface="+mn-ea"/>
                <a:ea typeface="+mn-ea"/>
              </a:rPr>
              <a:t>为了简化计算，上述计算过程中没有引入</a:t>
            </a:r>
            <a:r>
              <a:rPr lang="en-US" altLang="zh-CN" dirty="0" err="1" smtClean="0">
                <a:solidFill>
                  <a:schemeClr val="tx1"/>
                </a:solidFill>
                <a:latin typeface="+mn-ea"/>
                <a:ea typeface="+mn-ea"/>
              </a:rPr>
              <a:t>idf</a:t>
            </a:r>
            <a:endParaRPr lang="zh-CN" altLang="en-US" dirty="0">
              <a:solidFill>
                <a:schemeClr val="tx1"/>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ea typeface="黑体" pitchFamily="49" charset="-122"/>
              </a:rPr>
              <a:t>余弦相似度计算</a:t>
            </a:r>
            <a:endParaRPr lang="de-DE" altLang="zh-CN" sz="3600" dirty="0" smtClean="0">
              <a:solidFill>
                <a:schemeClr val="tx1"/>
              </a:solidFill>
              <a:ea typeface="黑体" pitchFamily="49" charset="-122"/>
            </a:endParaRPr>
          </a:p>
        </p:txBody>
      </p:sp>
      <p:sp>
        <p:nvSpPr>
          <p:cNvPr id="84996" name="Text Box 3"/>
          <p:cNvSpPr txBox="1">
            <a:spLocks noChangeArrowheads="1"/>
          </p:cNvSpPr>
          <p:nvPr/>
        </p:nvSpPr>
        <p:spPr bwMode="auto">
          <a:xfrm>
            <a:off x="357158" y="1714488"/>
            <a:ext cx="8501122" cy="3643338"/>
          </a:xfrm>
          <a:prstGeom prst="rect">
            <a:avLst/>
          </a:prstGeom>
          <a:noFill/>
          <a:ln w="9525">
            <a:noFill/>
            <a:round/>
            <a:headEnd/>
            <a:tailEnd/>
          </a:ln>
        </p:spPr>
        <p:txBody>
          <a:bodyPr/>
          <a:lstStyle/>
          <a:p>
            <a:r>
              <a:rPr lang="de-DE" dirty="0" smtClean="0">
                <a:solidFill>
                  <a:schemeClr val="tx1"/>
                </a:solidFill>
                <a:latin typeface="+mj-lt"/>
                <a:ea typeface="黑体" pitchFamily="49" charset="-122"/>
              </a:rPr>
              <a:t>   </a:t>
            </a:r>
            <a:r>
              <a:rPr lang="zh-CN" altLang="en-US" dirty="0" smtClean="0">
                <a:solidFill>
                  <a:schemeClr val="tx1"/>
                </a:solidFill>
                <a:latin typeface="+mj-ea"/>
                <a:ea typeface="+mj-ea"/>
              </a:rPr>
              <a:t>对数词频</a:t>
            </a:r>
            <a:r>
              <a:rPr lang="en-US" altLang="zh-CN" dirty="0" smtClean="0">
                <a:solidFill>
                  <a:schemeClr val="tx1"/>
                </a:solidFill>
                <a:latin typeface="+mj-ea"/>
                <a:ea typeface="+mj-ea"/>
              </a:rPr>
              <a:t>(1+log</a:t>
            </a:r>
            <a:r>
              <a:rPr lang="en-US" altLang="zh-CN" baseline="-25000" dirty="0" smtClean="0">
                <a:solidFill>
                  <a:schemeClr val="tx1"/>
                </a:solidFill>
                <a:latin typeface="+mj-ea"/>
                <a:ea typeface="+mj-ea"/>
              </a:rPr>
              <a:t>10</a:t>
            </a:r>
            <a:r>
              <a:rPr lang="en-US" altLang="zh-CN" dirty="0" smtClean="0">
                <a:solidFill>
                  <a:schemeClr val="tx1"/>
                </a:solidFill>
                <a:latin typeface="+mj-ea"/>
                <a:ea typeface="+mj-ea"/>
              </a:rPr>
              <a:t>tf)           </a:t>
            </a:r>
            <a:r>
              <a:rPr lang="zh-CN" altLang="en-US" dirty="0" smtClean="0">
                <a:solidFill>
                  <a:schemeClr val="tx1"/>
                </a:solidFill>
                <a:latin typeface="+mj-ea"/>
                <a:ea typeface="+mj-ea"/>
              </a:rPr>
              <a:t>数词频的余弦归一化结果</a:t>
            </a:r>
            <a:r>
              <a:rPr lang="de-DE" dirty="0" smtClean="0">
                <a:solidFill>
                  <a:schemeClr val="tx1"/>
                </a:solidFill>
                <a:latin typeface="黑体" pitchFamily="49" charset="-122"/>
                <a:ea typeface="黑体" pitchFamily="49" charset="-122"/>
              </a:rPr>
              <a:t>                                                              </a:t>
            </a: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r>
              <a:rPr lang="de-DE" dirty="0" smtClean="0">
                <a:solidFill>
                  <a:schemeClr val="tx1"/>
                </a:solidFill>
                <a:latin typeface="+mj-lt"/>
                <a:ea typeface="黑体" pitchFamily="49" charset="-122"/>
              </a:rPr>
              <a:t>          </a:t>
            </a:r>
          </a:p>
          <a:p>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59</a:t>
            </a:fld>
            <a:endParaRPr lang="en-US"/>
          </a:p>
        </p:txBody>
      </p:sp>
      <p:graphicFrame>
        <p:nvGraphicFramePr>
          <p:cNvPr id="10" name="Table 9"/>
          <p:cNvGraphicFramePr>
            <a:graphicFrameLocks noGrp="1"/>
          </p:cNvGraphicFramePr>
          <p:nvPr/>
        </p:nvGraphicFramePr>
        <p:xfrm>
          <a:off x="357159" y="2417452"/>
          <a:ext cx="4000528" cy="2011680"/>
        </p:xfrm>
        <a:graphic>
          <a:graphicData uri="http://schemas.openxmlformats.org/drawingml/2006/table">
            <a:tbl>
              <a:tblPr firstRow="1" bandRow="1">
                <a:tableStyleId>{C083E6E3-FA7D-4D7B-A595-EF9225AFEA82}</a:tableStyleId>
              </a:tblPr>
              <a:tblGrid>
                <a:gridCol w="1643073"/>
                <a:gridCol w="714380"/>
                <a:gridCol w="857256"/>
                <a:gridCol w="785819"/>
              </a:tblGrid>
              <a:tr h="486697">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52498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3.06</a:t>
                      </a:r>
                    </a:p>
                    <a:p>
                      <a:pPr algn="r"/>
                      <a:r>
                        <a:rPr lang="de-DE" sz="2200" dirty="0" smtClean="0"/>
                        <a:t>2.0</a:t>
                      </a:r>
                    </a:p>
                    <a:p>
                      <a:pPr algn="r"/>
                      <a:r>
                        <a:rPr lang="de-DE" sz="2200" dirty="0" smtClean="0"/>
                        <a:t>1.30</a:t>
                      </a:r>
                    </a:p>
                    <a:p>
                      <a:pPr algn="r"/>
                      <a:r>
                        <a:rPr lang="de-DE" sz="22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2.76</a:t>
                      </a:r>
                    </a:p>
                    <a:p>
                      <a:pPr algn="r"/>
                      <a:r>
                        <a:rPr lang="de-DE" sz="2200" dirty="0" smtClean="0"/>
                        <a:t>1.85</a:t>
                      </a:r>
                    </a:p>
                    <a:p>
                      <a:pPr algn="r"/>
                      <a:r>
                        <a:rPr lang="de-DE" sz="2200" dirty="0" smtClean="0"/>
                        <a:t>0</a:t>
                      </a:r>
                    </a:p>
                    <a:p>
                      <a:pPr algn="r"/>
                      <a:r>
                        <a:rPr lang="de-DE" sz="2200" dirty="0" smtClean="0"/>
                        <a:t>0</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2.30</a:t>
                      </a:r>
                    </a:p>
                    <a:p>
                      <a:pPr algn="r"/>
                      <a:r>
                        <a:rPr lang="de-DE" sz="2200" dirty="0" smtClean="0"/>
                        <a:t>2.04</a:t>
                      </a:r>
                    </a:p>
                    <a:p>
                      <a:pPr algn="r"/>
                      <a:r>
                        <a:rPr lang="de-DE" sz="2200" dirty="0" smtClean="0"/>
                        <a:t>1.78</a:t>
                      </a:r>
                    </a:p>
                    <a:p>
                      <a:pPr algn="r"/>
                      <a:r>
                        <a:rPr lang="de-DE" sz="2200" dirty="0" smtClean="0"/>
                        <a:t>2.58</a:t>
                      </a:r>
                      <a:endParaRPr lang="de-DE" sz="2200" dirty="0"/>
                    </a:p>
                  </a:txBody>
                  <a:tcPr>
                    <a:lnT w="12700" cap="flat" cmpd="sng" algn="ctr">
                      <a:solidFill>
                        <a:schemeClr val="tx1"/>
                      </a:solidFill>
                      <a:prstDash val="solid"/>
                      <a:round/>
                      <a:headEnd type="none" w="med" len="med"/>
                      <a:tailEnd type="none" w="med" len="med"/>
                    </a:lnT>
                  </a:tcPr>
                </a:tc>
              </a:tr>
            </a:tbl>
          </a:graphicData>
        </a:graphic>
      </p:graphicFrame>
      <p:graphicFrame>
        <p:nvGraphicFramePr>
          <p:cNvPr id="9" name="Table 8"/>
          <p:cNvGraphicFramePr>
            <a:graphicFrameLocks noGrp="1"/>
          </p:cNvGraphicFramePr>
          <p:nvPr/>
        </p:nvGraphicFramePr>
        <p:xfrm>
          <a:off x="4500563" y="2467934"/>
          <a:ext cx="4357718" cy="1889760"/>
        </p:xfrm>
        <a:graphic>
          <a:graphicData uri="http://schemas.openxmlformats.org/drawingml/2006/table">
            <a:tbl>
              <a:tblPr firstRow="1" bandRow="1">
                <a:tableStyleId>{C083E6E3-FA7D-4D7B-A595-EF9225AFEA82}</a:tableStyleId>
              </a:tblPr>
              <a:tblGrid>
                <a:gridCol w="1643073"/>
                <a:gridCol w="928694"/>
                <a:gridCol w="857256"/>
                <a:gridCol w="928695"/>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0.789</a:t>
                      </a:r>
                    </a:p>
                    <a:p>
                      <a:pPr algn="r"/>
                      <a:r>
                        <a:rPr lang="de-DE" sz="2200" dirty="0" smtClean="0"/>
                        <a:t>0.515</a:t>
                      </a:r>
                    </a:p>
                    <a:p>
                      <a:pPr algn="r"/>
                      <a:r>
                        <a:rPr lang="de-DE" sz="2200" dirty="0" smtClean="0"/>
                        <a:t>0.335</a:t>
                      </a:r>
                    </a:p>
                    <a:p>
                      <a:pPr algn="r"/>
                      <a:r>
                        <a:rPr lang="de-DE" sz="2200" dirty="0" smtClean="0"/>
                        <a:t>0.0</a:t>
                      </a:r>
                    </a:p>
                  </a:txBody>
                  <a:tcPr>
                    <a:lnT w="12700" cap="flat" cmpd="sng" algn="ctr">
                      <a:solidFill>
                        <a:schemeClr val="tx1"/>
                      </a:solidFill>
                      <a:prstDash val="solid"/>
                      <a:round/>
                      <a:headEnd type="none" w="med" len="med"/>
                      <a:tailEnd type="none" w="med" len="med"/>
                    </a:lnT>
                  </a:tcPr>
                </a:tc>
                <a:tc>
                  <a:txBody>
                    <a:bodyPr/>
                    <a:lstStyle/>
                    <a:p>
                      <a:r>
                        <a:rPr lang="de-DE" sz="2200" dirty="0" smtClean="0"/>
                        <a:t>0.832</a:t>
                      </a:r>
                    </a:p>
                    <a:p>
                      <a:r>
                        <a:rPr lang="de-DE" sz="2200" dirty="0" smtClean="0"/>
                        <a:t>0.555</a:t>
                      </a:r>
                    </a:p>
                    <a:p>
                      <a:r>
                        <a:rPr lang="de-DE" sz="2200" dirty="0" smtClean="0"/>
                        <a:t>0.0</a:t>
                      </a:r>
                    </a:p>
                    <a:p>
                      <a:r>
                        <a:rPr lang="de-DE" sz="2200" dirty="0" smtClean="0"/>
                        <a:t>0.0</a:t>
                      </a:r>
                    </a:p>
                  </a:txBody>
                  <a:tcPr>
                    <a:lnT w="12700" cap="flat" cmpd="sng" algn="ctr">
                      <a:solidFill>
                        <a:schemeClr val="tx1"/>
                      </a:solidFill>
                      <a:prstDash val="solid"/>
                      <a:round/>
                      <a:headEnd type="none" w="med" len="med"/>
                      <a:tailEnd type="none" w="med" len="med"/>
                    </a:lnT>
                  </a:tcPr>
                </a:tc>
                <a:tc>
                  <a:txBody>
                    <a:bodyPr/>
                    <a:lstStyle/>
                    <a:p>
                      <a:r>
                        <a:rPr lang="de-DE" sz="2200" dirty="0" smtClean="0"/>
                        <a:t>0.524</a:t>
                      </a:r>
                    </a:p>
                    <a:p>
                      <a:r>
                        <a:rPr lang="de-DE" sz="2200" dirty="0" smtClean="0"/>
                        <a:t>0.465</a:t>
                      </a:r>
                    </a:p>
                    <a:p>
                      <a:r>
                        <a:rPr lang="de-DE" sz="2200" dirty="0" smtClean="0"/>
                        <a:t>0.405</a:t>
                      </a:r>
                    </a:p>
                    <a:p>
                      <a:r>
                        <a:rPr lang="de-DE" sz="2200" dirty="0" smtClean="0"/>
                        <a:t>0.588</a:t>
                      </a:r>
                      <a:endParaRPr lang="de-DE" sz="2200" dirty="0"/>
                    </a:p>
                  </a:txBody>
                  <a:tcPr>
                    <a:lnT w="12700" cap="flat" cmpd="sng" algn="ctr">
                      <a:solidFill>
                        <a:schemeClr val="tx1"/>
                      </a:solidFill>
                      <a:prstDash val="solid"/>
                      <a:round/>
                      <a:headEnd type="none" w="med" len="med"/>
                      <a:tailEnd type="none" w="med" len="med"/>
                    </a:lnT>
                  </a:tcPr>
                </a:tc>
              </a:tr>
            </a:tbl>
          </a:graphicData>
        </a:graphic>
      </p:graphicFrame>
      <p:sp>
        <p:nvSpPr>
          <p:cNvPr id="12" name="TextBox 11"/>
          <p:cNvSpPr txBox="1"/>
          <p:nvPr/>
        </p:nvSpPr>
        <p:spPr>
          <a:xfrm>
            <a:off x="251520" y="4549676"/>
            <a:ext cx="8568952" cy="1938992"/>
          </a:xfrm>
          <a:prstGeom prst="rect">
            <a:avLst/>
          </a:prstGeom>
          <a:noFill/>
        </p:spPr>
        <p:txBody>
          <a:bodyPr wrap="square" rtlCol="0">
            <a:spAutoFit/>
          </a:bodyPr>
          <a:lstStyle/>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SaS,PaP</a:t>
            </a:r>
            <a:r>
              <a:rPr lang="en-US" altLang="zh-CN" dirty="0" smtClean="0">
                <a:solidFill>
                  <a:schemeClr val="tx1"/>
                </a:solidFill>
                <a:latin typeface="+mj-ea"/>
                <a:ea typeface="+mj-ea"/>
              </a:rPr>
              <a:t>) ≈ 0.789 ∗ 0.832 + 0.515 ∗ 0.555 + 0.335 ∗ 0.0 + 0.0 ∗ 0.0 ≈ 0.94.</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SaS,WH</a:t>
            </a:r>
            <a:r>
              <a:rPr lang="en-US" altLang="zh-CN" dirty="0" smtClean="0">
                <a:solidFill>
                  <a:schemeClr val="tx1"/>
                </a:solidFill>
                <a:latin typeface="+mj-ea"/>
                <a:ea typeface="+mj-ea"/>
              </a:rPr>
              <a:t>) ≈ 0.79</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PaP,WH</a:t>
            </a:r>
            <a:r>
              <a:rPr lang="en-US" altLang="zh-CN" dirty="0" smtClean="0">
                <a:solidFill>
                  <a:schemeClr val="tx1"/>
                </a:solidFill>
                <a:latin typeface="+mj-ea"/>
                <a:ea typeface="+mj-ea"/>
              </a:rPr>
              <a:t>) ≈ 0.69</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SaS,PaP</a:t>
            </a:r>
            <a:r>
              <a:rPr lang="en-US" altLang="zh-CN" dirty="0" smtClean="0">
                <a:solidFill>
                  <a:schemeClr val="tx1"/>
                </a:solidFill>
                <a:latin typeface="+mj-ea"/>
                <a:ea typeface="+mj-ea"/>
              </a:rPr>
              <a:t>) &gt; </a:t>
            </a:r>
            <a:r>
              <a:rPr lang="en-US" altLang="zh-CN" dirty="0" err="1" smtClean="0">
                <a:solidFill>
                  <a:schemeClr val="tx1"/>
                </a:solidFill>
                <a:latin typeface="+mj-ea"/>
                <a:ea typeface="+mj-ea"/>
              </a:rPr>
              <a:t>cos</a:t>
            </a:r>
            <a:r>
              <a:rPr lang="en-US" altLang="zh-CN" dirty="0" smtClean="0">
                <a:solidFill>
                  <a:schemeClr val="tx1"/>
                </a:solidFill>
                <a:latin typeface="+mj-ea"/>
                <a:ea typeface="+mj-ea"/>
              </a:rPr>
              <a:t>(SAS,WH) &gt; </a:t>
            </a:r>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PaP,WH</a:t>
            </a:r>
            <a:r>
              <a:rPr lang="en-US" altLang="zh-CN" dirty="0" smtClean="0">
                <a:solidFill>
                  <a:schemeClr val="tx1"/>
                </a:solidFill>
                <a:latin typeface="+mj-ea"/>
                <a:ea typeface="+mj-ea"/>
              </a:rPr>
              <a:t>) </a:t>
            </a:r>
            <a:endParaRPr lang="zh-CN" altLang="en-US" dirty="0">
              <a:solidFill>
                <a:schemeClr val="tx1"/>
              </a:solidFill>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将整部词典看成单一字符串</a:t>
            </a:r>
            <a:endParaRPr lang="en-US" altLang="zh-CN" sz="3600" dirty="0" smtClean="0">
              <a:solidFill>
                <a:schemeClr val="tx1"/>
              </a:solidFill>
              <a:latin typeface="+mj-lt"/>
              <a:ea typeface="黑体" pitchFamily="49" charset="-122"/>
            </a:endParaRPr>
          </a:p>
          <a:p>
            <a:r>
              <a:rPr lang="en-US"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Dictionary as a string)</a:t>
            </a:r>
            <a:endParaRPr lang="en-US" sz="3600" b="1"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286808"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11560" y="1916832"/>
            <a:ext cx="8331267" cy="422185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余弦相似度计算算法</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60</a:t>
            </a:fld>
            <a:endParaRPr lang="en-US"/>
          </a:p>
        </p:txBody>
      </p:sp>
      <p:pic>
        <p:nvPicPr>
          <p:cNvPr id="10" name="Picture 9" descr="658.png"/>
          <p:cNvPicPr>
            <a:picLocks noChangeAspect="1"/>
          </p:cNvPicPr>
          <p:nvPr/>
        </p:nvPicPr>
        <p:blipFill>
          <a:blip r:embed="rId3" cstate="print"/>
          <a:stretch>
            <a:fillRect/>
          </a:stretch>
        </p:blipFill>
        <p:spPr>
          <a:xfrm>
            <a:off x="500033" y="1785926"/>
            <a:ext cx="6166419" cy="400052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权重计算的三要素</a:t>
            </a:r>
            <a:endParaRPr lang="de-DE" sz="36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61</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0" y="1824039"/>
            <a:ext cx="9144000" cy="316378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权重机制举例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64399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对于查询和文档常常采用不同的权重计算机制</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记法</a:t>
            </a:r>
            <a:r>
              <a:rPr lang="de-DE" dirty="0" smtClean="0">
                <a:solidFill>
                  <a:schemeClr val="tx1"/>
                </a:solidFill>
                <a:latin typeface="+mj-lt"/>
                <a:ea typeface="黑体" pitchFamily="49" charset="-122"/>
              </a:rPr>
              <a:t>: ddd.qqq</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例如</a:t>
            </a:r>
            <a:r>
              <a:rPr lang="de-DE" dirty="0" smtClean="0">
                <a:solidFill>
                  <a:schemeClr val="tx1"/>
                </a:solidFill>
                <a:latin typeface="+mj-lt"/>
                <a:ea typeface="黑体" pitchFamily="49" charset="-122"/>
              </a:rPr>
              <a:t>: lnc.ltn</a:t>
            </a: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对数</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，无</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因子，余弦长度归一化</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对数</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，无归一化</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文档当中不用</a:t>
            </a:r>
            <a:r>
              <a:rPr lang="en-US" altLang="zh-CN" dirty="0" err="1" smtClean="0">
                <a:solidFill>
                  <a:srgbClr val="00B050"/>
                </a:solidFill>
                <a:latin typeface="+mj-lt"/>
                <a:ea typeface="黑体" pitchFamily="49" charset="-122"/>
              </a:rPr>
              <a:t>idf</a:t>
            </a:r>
            <a:r>
              <a:rPr lang="zh-CN" altLang="en-US" dirty="0" smtClean="0">
                <a:solidFill>
                  <a:srgbClr val="00B050"/>
                </a:solidFill>
                <a:latin typeface="+mj-lt"/>
                <a:ea typeface="黑体" pitchFamily="49" charset="-122"/>
              </a:rPr>
              <a:t>结果会不会很差？</a:t>
            </a:r>
            <a:endParaRPr lang="en-US" dirty="0" smtClean="0">
              <a:solidFill>
                <a:srgbClr val="00B050"/>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dirty="0" smtClean="0">
                <a:solidFill>
                  <a:schemeClr val="tx1"/>
                </a:solidFill>
                <a:latin typeface="+mj-lt"/>
                <a:ea typeface="黑体" pitchFamily="49" charset="-122"/>
              </a:rPr>
              <a:t>: “best car insurance”</a:t>
            </a: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a:t>
            </a:r>
            <a:r>
              <a:rPr lang="fr-FR" dirty="0" smtClean="0">
                <a:solidFill>
                  <a:schemeClr val="tx1"/>
                </a:solidFill>
                <a:latin typeface="+mj-lt"/>
                <a:ea typeface="黑体" pitchFamily="49" charset="-122"/>
              </a:rPr>
              <a:t>: “car insurance auto insurance”</a:t>
            </a: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 </a:t>
            </a:r>
            <a:r>
              <a:rPr lang="zh-CN" altLang="en-US" sz="3600" dirty="0" smtClean="0">
                <a:solidFill>
                  <a:schemeClr val="tx1"/>
                </a:solidFill>
                <a:latin typeface="+mj-lt"/>
                <a:ea typeface="黑体" pitchFamily="49" charset="-122"/>
              </a:rPr>
              <a:t>计算样例</a:t>
            </a:r>
            <a:r>
              <a:rPr lang="de-DE" sz="3600" dirty="0" smtClean="0">
                <a:solidFill>
                  <a:schemeClr val="tx1"/>
                </a:solidFill>
                <a:latin typeface="+mj-lt"/>
                <a:ea typeface="黑体" pitchFamily="49" charset="-122"/>
              </a:rPr>
              <a:t>: Inc.Itn</a:t>
            </a:r>
          </a:p>
        </p:txBody>
      </p:sp>
      <p:sp>
        <p:nvSpPr>
          <p:cNvPr id="84996" name="Text Box 3"/>
          <p:cNvSpPr txBox="1">
            <a:spLocks noChangeArrowheads="1"/>
          </p:cNvSpPr>
          <p:nvPr/>
        </p:nvSpPr>
        <p:spPr bwMode="auto">
          <a:xfrm>
            <a:off x="0" y="1556792"/>
            <a:ext cx="9144000" cy="714380"/>
          </a:xfrm>
          <a:prstGeom prst="rect">
            <a:avLst/>
          </a:prstGeom>
          <a:noFill/>
          <a:ln w="9525">
            <a:noFill/>
            <a:round/>
            <a:headEnd/>
            <a:tailEnd/>
          </a:ln>
        </p:spPr>
        <p:txBody>
          <a:bodyPr/>
          <a:lstStyle/>
          <a:p>
            <a:pPr lvl="1">
              <a:spcBef>
                <a:spcPts val="700"/>
              </a:spcBef>
              <a:buClr>
                <a:srgbClr val="336699"/>
              </a:buClr>
            </a:pPr>
            <a:r>
              <a:rPr lang="zh-CN" altLang="en-US" sz="2200" dirty="0" smtClean="0">
                <a:solidFill>
                  <a:schemeClr val="tx1"/>
                </a:solidFill>
                <a:latin typeface="+mj-lt"/>
                <a:ea typeface="黑体" pitchFamily="49" charset="-122"/>
              </a:rPr>
              <a:t>查询</a:t>
            </a:r>
            <a:r>
              <a:rPr lang="de-DE" sz="2200" dirty="0" smtClean="0">
                <a:solidFill>
                  <a:schemeClr val="tx1"/>
                </a:solidFill>
                <a:latin typeface="+mj-lt"/>
                <a:ea typeface="黑体" pitchFamily="49" charset="-122"/>
              </a:rPr>
              <a:t>: “best car insurance”. </a:t>
            </a:r>
            <a:r>
              <a:rPr lang="zh-CN" altLang="en-US" sz="2200" dirty="0" smtClean="0">
                <a:solidFill>
                  <a:schemeClr val="tx1"/>
                </a:solidFill>
                <a:latin typeface="+mj-lt"/>
                <a:ea typeface="黑体" pitchFamily="49" charset="-122"/>
              </a:rPr>
              <a:t>文档</a:t>
            </a:r>
            <a:r>
              <a:rPr lang="de-DE" sz="2200" dirty="0" smtClean="0">
                <a:solidFill>
                  <a:schemeClr val="tx1"/>
                </a:solidFill>
                <a:latin typeface="+mj-lt"/>
                <a:ea typeface="黑体" pitchFamily="49" charset="-122"/>
              </a:rPr>
              <a:t>: “car insurance auto insurance”.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63</a:t>
            </a:fld>
            <a:endParaRPr lang="en-US"/>
          </a:p>
        </p:txBody>
      </p:sp>
      <p:pic>
        <p:nvPicPr>
          <p:cNvPr id="8" name="Picture 7" descr="661.png"/>
          <p:cNvPicPr>
            <a:picLocks noChangeAspect="1"/>
          </p:cNvPicPr>
          <p:nvPr/>
        </p:nvPicPr>
        <p:blipFill>
          <a:blip r:embed="rId4" cstate="print"/>
          <a:stretch>
            <a:fillRect/>
          </a:stretch>
        </p:blipFill>
        <p:spPr>
          <a:xfrm>
            <a:off x="214314" y="2235023"/>
            <a:ext cx="8643966" cy="1698033"/>
          </a:xfrm>
          <a:prstGeom prst="rect">
            <a:avLst/>
          </a:prstGeom>
        </p:spPr>
      </p:pic>
      <p:pic>
        <p:nvPicPr>
          <p:cNvPr id="11" name="Picture 10" descr="Picture3.png"/>
          <p:cNvPicPr>
            <a:picLocks noChangeAspect="1"/>
          </p:cNvPicPr>
          <p:nvPr/>
        </p:nvPicPr>
        <p:blipFill>
          <a:blip r:embed="rId5" cstate="print"/>
          <a:stretch>
            <a:fillRect/>
          </a:stretch>
        </p:blipFill>
        <p:spPr>
          <a:xfrm>
            <a:off x="251520" y="4365104"/>
            <a:ext cx="3182402" cy="468000"/>
          </a:xfrm>
          <a:prstGeom prst="rect">
            <a:avLst/>
          </a:prstGeom>
        </p:spPr>
      </p:pic>
      <p:sp>
        <p:nvSpPr>
          <p:cNvPr id="12" name="Rectangle 11"/>
          <p:cNvSpPr/>
          <p:nvPr/>
        </p:nvSpPr>
        <p:spPr>
          <a:xfrm>
            <a:off x="395536" y="5085184"/>
            <a:ext cx="8429684" cy="1107996"/>
          </a:xfrm>
          <a:prstGeom prst="rect">
            <a:avLst/>
          </a:prstGeom>
        </p:spPr>
        <p:txBody>
          <a:bodyPr wrap="square">
            <a:spAutoFit/>
          </a:bodyPr>
          <a:lstStyle/>
          <a:p>
            <a:r>
              <a:rPr lang="de-DE" sz="2200" dirty="0" smtClean="0">
                <a:solidFill>
                  <a:schemeClr val="tx1"/>
                </a:solidFill>
                <a:latin typeface="+mj-lt"/>
                <a:ea typeface="黑体" pitchFamily="49" charset="-122"/>
              </a:rPr>
              <a:t>1/1.92 ≈ 0.52</a:t>
            </a:r>
          </a:p>
          <a:p>
            <a:r>
              <a:rPr lang="en-US" sz="2200" dirty="0" smtClean="0">
                <a:solidFill>
                  <a:schemeClr val="tx1"/>
                </a:solidFill>
                <a:latin typeface="+mj-lt"/>
                <a:ea typeface="黑体" pitchFamily="49" charset="-122"/>
              </a:rPr>
              <a:t>1.3/1.92 ≈ 0.68 </a:t>
            </a:r>
          </a:p>
          <a:p>
            <a:r>
              <a:rPr lang="zh-CN" altLang="en-US" sz="2200" dirty="0" smtClean="0">
                <a:solidFill>
                  <a:schemeClr val="tx1"/>
                </a:solidFill>
                <a:latin typeface="+mj-lt"/>
                <a:ea typeface="黑体" pitchFamily="49" charset="-122"/>
              </a:rPr>
              <a:t>最终结果     </a:t>
            </a:r>
            <a:r>
              <a:rPr lang="de-DE" sz="2200" i="1" baseline="-25000" dirty="0" smtClean="0">
                <a:solidFill>
                  <a:schemeClr val="tx1"/>
                </a:solidFill>
                <a:latin typeface="+mj-lt"/>
                <a:ea typeface="黑体" pitchFamily="49" charset="-122"/>
              </a:rPr>
              <a:t> </a:t>
            </a:r>
            <a:r>
              <a:rPr lang="de-DE" sz="2200" i="1" dirty="0" smtClean="0">
                <a:solidFill>
                  <a:schemeClr val="tx1"/>
                </a:solidFill>
                <a:latin typeface="+mj-lt"/>
                <a:ea typeface="黑体" pitchFamily="49" charset="-122"/>
              </a:rPr>
              <a:t>w</a:t>
            </a:r>
            <a:r>
              <a:rPr lang="de-DE" sz="2200" i="1" baseline="-25000" dirty="0" smtClean="0">
                <a:solidFill>
                  <a:schemeClr val="tx1"/>
                </a:solidFill>
                <a:latin typeface="+mj-lt"/>
                <a:ea typeface="黑体" pitchFamily="49" charset="-122"/>
              </a:rPr>
              <a:t>qi</a:t>
            </a:r>
            <a:r>
              <a:rPr lang="de-DE" sz="2200" i="1" dirty="0" smtClean="0">
                <a:solidFill>
                  <a:schemeClr val="tx1"/>
                </a:solidFill>
                <a:latin typeface="+mj-lt"/>
                <a:ea typeface="黑体" pitchFamily="49" charset="-122"/>
              </a:rPr>
              <a:t> · w</a:t>
            </a:r>
            <a:r>
              <a:rPr lang="de-DE" sz="2200" i="1" baseline="-25000" dirty="0" smtClean="0">
                <a:solidFill>
                  <a:schemeClr val="tx1"/>
                </a:solidFill>
                <a:latin typeface="+mj-lt"/>
                <a:ea typeface="黑体" pitchFamily="49" charset="-122"/>
              </a:rPr>
              <a:t>di</a:t>
            </a:r>
            <a:r>
              <a:rPr lang="de-DE" sz="2200" i="1" dirty="0" smtClean="0">
                <a:solidFill>
                  <a:schemeClr val="tx1"/>
                </a:solidFill>
                <a:latin typeface="+mj-lt"/>
                <a:ea typeface="黑体" pitchFamily="49" charset="-122"/>
              </a:rPr>
              <a:t> </a:t>
            </a:r>
            <a:r>
              <a:rPr lang="de-DE" sz="2200" dirty="0" smtClean="0">
                <a:solidFill>
                  <a:schemeClr val="tx1"/>
                </a:solidFill>
                <a:latin typeface="+mj-lt"/>
                <a:ea typeface="黑体" pitchFamily="49" charset="-122"/>
              </a:rPr>
              <a:t>= 0 + 0 + 1.04 + 2.04 = 3.08</a:t>
            </a:r>
            <a:endParaRPr lang="de-DE" sz="2200" dirty="0" smtClean="0">
              <a:solidFill>
                <a:srgbClr val="00B050"/>
              </a:solidFill>
              <a:latin typeface="+mj-lt"/>
              <a:ea typeface="黑体" pitchFamily="49" charset="-122"/>
            </a:endParaRPr>
          </a:p>
        </p:txBody>
      </p:sp>
      <p:graphicFrame>
        <p:nvGraphicFramePr>
          <p:cNvPr id="13" name="Object 12"/>
          <p:cNvGraphicFramePr>
            <a:graphicFrameLocks noChangeAspect="1"/>
          </p:cNvGraphicFramePr>
          <p:nvPr/>
        </p:nvGraphicFramePr>
        <p:xfrm>
          <a:off x="1619672" y="5805264"/>
          <a:ext cx="414000" cy="360000"/>
        </p:xfrm>
        <a:graphic>
          <a:graphicData uri="http://schemas.openxmlformats.org/presentationml/2006/ole">
            <p:oleObj spid="_x0000_s77826" name="Vergelijking" r:id="rId6" imgW="291960" imgH="2538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向量空间模型小结</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85992"/>
            <a:ext cx="8643998" cy="3663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将查询表示成</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将每篇文档表示成同一空间下的</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权重向量</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计算两个向量之间的某种相似度</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如余弦相似度</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按照相似度大小将文档排序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将前</a:t>
            </a:r>
            <a:r>
              <a:rPr lang="en-US" altLang="zh-CN" i="1" dirty="0" smtClean="0">
                <a:solidFill>
                  <a:schemeClr val="tx1"/>
                </a:solidFill>
                <a:latin typeface="+mj-lt"/>
                <a:ea typeface="黑体" pitchFamily="49" charset="-122"/>
              </a:rPr>
              <a:t>K</a:t>
            </a:r>
            <a:r>
              <a:rPr lang="zh-CN" altLang="en-US" dirty="0" smtClean="0">
                <a:solidFill>
                  <a:schemeClr val="tx1"/>
                </a:solidFill>
                <a:latin typeface="+mj-lt"/>
                <a:ea typeface="黑体" pitchFamily="49" charset="-122"/>
              </a:rPr>
              <a:t>（如</a:t>
            </a:r>
            <a:r>
              <a:rPr lang="en-US" altLang="zh-CN" i="1" dirty="0" smtClean="0">
                <a:solidFill>
                  <a:schemeClr val="tx1"/>
                </a:solidFill>
                <a:latin typeface="+mj-lt"/>
                <a:ea typeface="黑体" pitchFamily="49" charset="-122"/>
              </a:rPr>
              <a:t>K </a:t>
            </a:r>
            <a:r>
              <a:rPr lang="en-US" altLang="zh-CN"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）篇文档返回给用户</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Gerard Salton(1927-1995)</a:t>
            </a:r>
            <a:endParaRPr lang="zh-CN" altLang="en-US" dirty="0"/>
          </a:p>
        </p:txBody>
      </p:sp>
      <p:sp>
        <p:nvSpPr>
          <p:cNvPr id="3" name="内容占位符 2"/>
          <p:cNvSpPr>
            <a:spLocks noGrp="1"/>
          </p:cNvSpPr>
          <p:nvPr>
            <p:ph idx="1"/>
          </p:nvPr>
        </p:nvSpPr>
        <p:spPr>
          <a:xfrm>
            <a:off x="457200" y="1600200"/>
            <a:ext cx="5482952" cy="4953000"/>
          </a:xfrm>
        </p:spPr>
        <p:txBody>
          <a:bodyPr/>
          <a:lstStyle/>
          <a:p>
            <a:r>
              <a:rPr lang="zh-CN" altLang="en-US" dirty="0" smtClean="0"/>
              <a:t>信息检索领域的奠基人之一，向量空间模型的完善者和倡导者，</a:t>
            </a:r>
            <a:r>
              <a:rPr lang="en-US" altLang="zh-CN" dirty="0" smtClean="0"/>
              <a:t>SMART</a:t>
            </a:r>
            <a:r>
              <a:rPr lang="zh-CN" altLang="en-US" dirty="0" smtClean="0"/>
              <a:t>系统的主要研制者，</a:t>
            </a:r>
            <a:r>
              <a:rPr lang="en-US" altLang="zh-CN" dirty="0" smtClean="0"/>
              <a:t>ACM Fellow</a:t>
            </a:r>
          </a:p>
          <a:p>
            <a:r>
              <a:rPr lang="en-US" altLang="zh-CN" dirty="0" smtClean="0"/>
              <a:t>1958</a:t>
            </a:r>
            <a:r>
              <a:rPr lang="zh-CN" altLang="en-US" dirty="0" smtClean="0"/>
              <a:t>年毕业于哈佛大学应用数学专业，是</a:t>
            </a:r>
            <a:r>
              <a:rPr lang="en-US" altLang="zh-CN" dirty="0" smtClean="0"/>
              <a:t>Howard Aiken</a:t>
            </a:r>
            <a:r>
              <a:rPr lang="zh-CN" altLang="en-US" dirty="0" smtClean="0"/>
              <a:t>的关门博士生。</a:t>
            </a:r>
            <a:r>
              <a:rPr lang="en-US" altLang="zh-CN" dirty="0" smtClean="0"/>
              <a:t> Howard Aiken</a:t>
            </a:r>
            <a:r>
              <a:rPr lang="zh-CN" altLang="en-US" dirty="0" smtClean="0"/>
              <a:t>是</a:t>
            </a:r>
            <a:r>
              <a:rPr lang="en-US" altLang="zh-CN" dirty="0" smtClean="0"/>
              <a:t>IBM</a:t>
            </a:r>
            <a:r>
              <a:rPr lang="zh-CN" altLang="en-US" dirty="0" smtClean="0"/>
              <a:t>第一台大型机</a:t>
            </a:r>
            <a:r>
              <a:rPr lang="en-US" altLang="zh-CN" dirty="0" smtClean="0"/>
              <a:t>ASCC</a:t>
            </a:r>
            <a:r>
              <a:rPr lang="zh-CN" altLang="en-US" dirty="0" smtClean="0"/>
              <a:t>的研制负责人。</a:t>
            </a:r>
            <a:endParaRPr lang="en-US" altLang="zh-CN" dirty="0" smtClean="0"/>
          </a:p>
          <a:p>
            <a:r>
              <a:rPr lang="zh-CN" altLang="en-US" dirty="0" smtClean="0"/>
              <a:t>是康奈尔大学计算机系的创建者之一。</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65</a:t>
            </a:fld>
            <a:endParaRPr lang="en-US"/>
          </a:p>
        </p:txBody>
      </p:sp>
      <p:pic>
        <p:nvPicPr>
          <p:cNvPr id="5" name="图片 4" descr="images.jpg"/>
          <p:cNvPicPr>
            <a:picLocks noChangeAspect="1"/>
          </p:cNvPicPr>
          <p:nvPr/>
        </p:nvPicPr>
        <p:blipFill>
          <a:blip r:embed="rId2" cstate="print"/>
          <a:stretch>
            <a:fillRect/>
          </a:stretch>
        </p:blipFill>
        <p:spPr>
          <a:xfrm>
            <a:off x="6444208" y="1700808"/>
            <a:ext cx="1781175" cy="2562225"/>
          </a:xfrm>
          <a:prstGeom prst="rect">
            <a:avLst/>
          </a:prstGeom>
        </p:spPr>
      </p:pic>
      <p:pic>
        <p:nvPicPr>
          <p:cNvPr id="6" name="图片 5" descr="File-Aiken.jpeg"/>
          <p:cNvPicPr>
            <a:picLocks noChangeAspect="1"/>
          </p:cNvPicPr>
          <p:nvPr/>
        </p:nvPicPr>
        <p:blipFill>
          <a:blip r:embed="rId3" cstate="print"/>
          <a:stretch>
            <a:fillRect/>
          </a:stretch>
        </p:blipFill>
        <p:spPr>
          <a:xfrm>
            <a:off x="6444208" y="4365104"/>
            <a:ext cx="1800200" cy="2170241"/>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本讲内容</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对搜索结果排序</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Ranking) : </a:t>
            </a:r>
            <a:r>
              <a:rPr lang="zh-CN" altLang="en-US" dirty="0" smtClean="0">
                <a:solidFill>
                  <a:schemeClr val="tx1"/>
                </a:solidFill>
                <a:latin typeface="+mj-lt"/>
                <a:ea typeface="黑体" pitchFamily="49" charset="-122"/>
              </a:rPr>
              <a:t>为什么排序相当重要？</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词项频率</a:t>
            </a:r>
            <a:r>
              <a:rPr lang="en-US" altLang="zh-CN" dirty="0" smtClean="0">
                <a:solidFill>
                  <a:schemeClr val="tx1"/>
                </a:solidFill>
                <a:latin typeface="+mj-lt"/>
                <a:ea typeface="黑体" pitchFamily="49" charset="-122"/>
              </a:rPr>
              <a:t>(Term Frequency, TF)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排序中的重要因子</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Tf-idf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权重计算方法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最出名的经典排序方法</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向量空间模型</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Vector space model): </a:t>
            </a:r>
            <a:r>
              <a:rPr lang="zh-CN" altLang="en-US" dirty="0" smtClean="0">
                <a:solidFill>
                  <a:schemeClr val="tx1"/>
                </a:solidFill>
                <a:latin typeface="+mj-lt"/>
                <a:ea typeface="黑体" pitchFamily="49" charset="-122"/>
              </a:rPr>
              <a:t>信息检索中最重要的形式化模型之一</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其他模型还包括布尔模型和概率模型</a:t>
            </a:r>
            <a:r>
              <a:rPr lang="de-DE" dirty="0" smtClean="0">
                <a:solidFill>
                  <a:schemeClr val="tx1"/>
                </a:solidFill>
                <a:latin typeface="+mj-lt"/>
                <a:ea typeface="黑体" pitchFamily="49" charset="-122"/>
              </a:rPr>
              <a:t>)</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参考资料</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64399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信息检索导论</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第</a:t>
            </a:r>
            <a:r>
              <a:rPr lang="en-US" altLang="zh-CN" dirty="0" smtClean="0">
                <a:solidFill>
                  <a:schemeClr val="tx1"/>
                </a:solidFill>
                <a:latin typeface="+mj-lt"/>
                <a:ea typeface="黑体" pitchFamily="49" charset="-122"/>
              </a:rPr>
              <a:t>6</a:t>
            </a:r>
            <a:r>
              <a:rPr lang="zh-CN" alt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7</a:t>
            </a:r>
            <a:r>
              <a:rPr lang="zh-CN" altLang="en-US" dirty="0" smtClean="0">
                <a:solidFill>
                  <a:schemeClr val="tx1"/>
                </a:solidFill>
                <a:latin typeface="+mj-lt"/>
                <a:ea typeface="黑体" pitchFamily="49" charset="-122"/>
              </a:rPr>
              <a:t>章</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http://ifnlp.org/ir</a:t>
            </a: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向量空间入门</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sz="2200" dirty="0" smtClean="0">
                <a:solidFill>
                  <a:schemeClr val="tx1"/>
                </a:solidFill>
                <a:latin typeface="+mj-lt"/>
                <a:ea typeface="黑体" pitchFamily="49" charset="-122"/>
              </a:rPr>
              <a:t>Exploring the similarity space (Moffat and </a:t>
            </a:r>
            <a:r>
              <a:rPr lang="en-US" sz="2200" dirty="0" err="1" smtClean="0">
                <a:solidFill>
                  <a:schemeClr val="tx1"/>
                </a:solidFill>
                <a:latin typeface="+mj-lt"/>
                <a:ea typeface="黑体" pitchFamily="49" charset="-122"/>
              </a:rPr>
              <a:t>Zobel</a:t>
            </a:r>
            <a:r>
              <a:rPr lang="en-US" sz="2200" dirty="0" smtClean="0">
                <a:solidFill>
                  <a:schemeClr val="tx1"/>
                </a:solidFill>
                <a:latin typeface="+mj-lt"/>
                <a:ea typeface="黑体" pitchFamily="49" charset="-122"/>
              </a:rPr>
              <a:t>, 2005)</a:t>
            </a:r>
          </a:p>
          <a:p>
            <a:pPr lvl="2">
              <a:spcBef>
                <a:spcPts val="700"/>
              </a:spcBef>
              <a:buClr>
                <a:srgbClr val="336699"/>
              </a:buClr>
              <a:buFont typeface="Wingdings" pitchFamily="2" charset="2"/>
              <a:buChar char="§"/>
            </a:pPr>
            <a:r>
              <a:rPr lang="en-US" sz="2200" dirty="0" smtClean="0">
                <a:solidFill>
                  <a:schemeClr val="tx1"/>
                </a:solidFill>
                <a:latin typeface="+mj-lt"/>
                <a:ea typeface="黑体" pitchFamily="49" charset="-122"/>
              </a:rPr>
              <a:t>Okapi BM25 (</a:t>
            </a:r>
            <a:r>
              <a:rPr lang="zh-CN" altLang="en-US" sz="2200" dirty="0" smtClean="0">
                <a:solidFill>
                  <a:schemeClr val="tx1"/>
                </a:solidFill>
                <a:latin typeface="+mj-lt"/>
                <a:ea typeface="黑体" pitchFamily="49" charset="-122"/>
              </a:rPr>
              <a:t>另外一种著名的权重计算方法</a:t>
            </a:r>
            <a:r>
              <a:rPr lang="en-US" sz="2200" dirty="0" smtClean="0">
                <a:solidFill>
                  <a:schemeClr val="tx1"/>
                </a:solidFill>
                <a:latin typeface="+mj-lt"/>
                <a:ea typeface="黑体" pitchFamily="49" charset="-122"/>
              </a:rPr>
              <a:t>, </a:t>
            </a:r>
            <a:r>
              <a:rPr lang="en-US" altLang="zh-CN" sz="2200" dirty="0" smtClean="0">
                <a:solidFill>
                  <a:schemeClr val="tx1"/>
                </a:solidFill>
                <a:latin typeface="+mj-lt"/>
                <a:ea typeface="黑体" pitchFamily="49" charset="-122"/>
              </a:rPr>
              <a:t>《</a:t>
            </a:r>
            <a:r>
              <a:rPr lang="zh-CN" altLang="en-US" sz="2200" dirty="0" smtClean="0">
                <a:solidFill>
                  <a:schemeClr val="tx1"/>
                </a:solidFill>
                <a:latin typeface="+mj-lt"/>
                <a:ea typeface="黑体" pitchFamily="49" charset="-122"/>
              </a:rPr>
              <a:t>信息检索导论</a:t>
            </a:r>
            <a:r>
              <a:rPr lang="en-US" altLang="zh-CN" sz="2200" dirty="0" smtClean="0">
                <a:solidFill>
                  <a:schemeClr val="tx1"/>
                </a:solidFill>
                <a:latin typeface="+mj-lt"/>
                <a:ea typeface="黑体" pitchFamily="49" charset="-122"/>
              </a:rPr>
              <a:t>》</a:t>
            </a:r>
            <a:r>
              <a:rPr lang="en-US" sz="2200" dirty="0" smtClean="0">
                <a:solidFill>
                  <a:schemeClr val="tx1"/>
                </a:solidFill>
                <a:latin typeface="+mj-lt"/>
                <a:ea typeface="黑体" pitchFamily="49" charset="-122"/>
              </a:rPr>
              <a:t>11.4.3</a:t>
            </a:r>
            <a:r>
              <a:rPr lang="zh-CN" altLang="en-US" sz="2200" dirty="0" smtClean="0">
                <a:solidFill>
                  <a:schemeClr val="tx1"/>
                </a:solidFill>
                <a:latin typeface="+mj-lt"/>
                <a:ea typeface="黑体" pitchFamily="49" charset="-122"/>
              </a:rPr>
              <a:t>节</a:t>
            </a:r>
            <a:r>
              <a:rPr lang="de-DE" sz="2200" dirty="0" smtClean="0">
                <a:solidFill>
                  <a:schemeClr val="tx1"/>
                </a:solidFill>
                <a:latin typeface="+mj-lt"/>
                <a:ea typeface="黑体" pitchFamily="49" charset="-122"/>
              </a:rPr>
              <a:t>)</a:t>
            </a:r>
          </a:p>
          <a:p>
            <a:pPr lvl="1">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6-10</a:t>
            </a:r>
          </a:p>
          <a:p>
            <a:r>
              <a:rPr lang="zh-CN" altLang="en-US" dirty="0" smtClean="0"/>
              <a:t>习题</a:t>
            </a:r>
            <a:r>
              <a:rPr lang="en-US" altLang="zh-CN" dirty="0" smtClean="0"/>
              <a:t>6-12</a:t>
            </a:r>
          </a:p>
          <a:p>
            <a:r>
              <a:rPr lang="zh-CN" altLang="en-US" dirty="0" smtClean="0"/>
              <a:t>习题</a:t>
            </a:r>
            <a:r>
              <a:rPr lang="en-US" altLang="zh-CN" dirty="0" smtClean="0"/>
              <a:t>6-19</a:t>
            </a:r>
          </a:p>
          <a:p>
            <a:r>
              <a:rPr lang="zh-CN" altLang="en-US" dirty="0" smtClean="0"/>
              <a:t>习题</a:t>
            </a:r>
            <a:r>
              <a:rPr lang="en-US" altLang="zh-CN" dirty="0" smtClean="0"/>
              <a:t>6-23</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单一字符串方式下按块存储</a:t>
            </a:r>
            <a:endParaRPr lang="en-US" sz="3600" b="1"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286808"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79512" y="1700808"/>
            <a:ext cx="8318258" cy="399856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对间隔编码</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0" y="1928802"/>
            <a:ext cx="885828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a:t>
            </a:fld>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0" y="2066925"/>
            <a:ext cx="9296400" cy="27241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可变字节</a:t>
            </a:r>
            <a:r>
              <a:rPr lang="de-DE" altLang="zh-CN" sz="3600" dirty="0" smtClean="0">
                <a:solidFill>
                  <a:schemeClr val="tx1"/>
                </a:solidFill>
                <a:ea typeface="黑体" pitchFamily="49" charset="-122"/>
              </a:rPr>
              <a:t>(VB)</a:t>
            </a:r>
            <a:r>
              <a:rPr lang="zh-CN" altLang="en-US" sz="3600" dirty="0" smtClean="0">
                <a:solidFill>
                  <a:schemeClr val="tx1"/>
                </a:solidFill>
                <a:latin typeface="+mj-lt"/>
                <a:ea typeface="黑体" pitchFamily="49" charset="-122"/>
              </a:rPr>
              <a:t>码</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571612"/>
            <a:ext cx="8286808"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被很多商用</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研究系统所采用</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变长编码及对齐敏感性</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指匹配时按字节对齐还是按照位对齐</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的简单且不错的混合产物</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设定一个专用位</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高位</a:t>
            </a:r>
            <a:r>
              <a:rPr lang="en-US" dirty="0" smtClean="0">
                <a:solidFill>
                  <a:schemeClr val="tx1"/>
                </a:solidFill>
                <a:latin typeface="+mj-lt"/>
                <a:ea typeface="黑体" pitchFamily="49" charset="-122"/>
              </a:rPr>
              <a:t>) </a:t>
            </a:r>
            <a:r>
              <a:rPr lang="en-US" altLang="zh-CN" i="1" dirty="0" smtClean="0">
                <a:solidFill>
                  <a:schemeClr val="tx1"/>
                </a:solidFill>
                <a:ea typeface="黑体" pitchFamily="49" charset="-122"/>
              </a:rPr>
              <a:t>c</a:t>
            </a:r>
            <a:r>
              <a:rPr lang="zh-CN" altLang="en-US" dirty="0" smtClean="0">
                <a:solidFill>
                  <a:schemeClr val="tx1"/>
                </a:solidFill>
                <a:latin typeface="+mj-lt"/>
                <a:ea typeface="黑体" pitchFamily="49" charset="-122"/>
              </a:rPr>
              <a:t>作为延续位</a:t>
            </a:r>
            <a:r>
              <a:rPr lang="en-US" altLang="zh-CN" dirty="0" smtClean="0">
                <a:solidFill>
                  <a:schemeClr val="tx1"/>
                </a:solidFill>
                <a:latin typeface="+mj-lt"/>
                <a:ea typeface="黑体" pitchFamily="49" charset="-122"/>
              </a:rPr>
              <a:t>(</a:t>
            </a:r>
            <a:r>
              <a:rPr lang="en-US" dirty="0" smtClean="0">
                <a:solidFill>
                  <a:srgbClr val="0070C0"/>
                </a:solidFill>
                <a:latin typeface="+mj-lt"/>
                <a:ea typeface="黑体" pitchFamily="49" charset="-122"/>
              </a:rPr>
              <a:t>continuation bit)</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如果间隔表示少于</a:t>
            </a:r>
            <a:r>
              <a:rPr lang="en-US" altLang="zh-CN" dirty="0" smtClean="0">
                <a:solidFill>
                  <a:schemeClr val="tx1"/>
                </a:solidFill>
                <a:latin typeface="+mj-lt"/>
                <a:ea typeface="黑体" pitchFamily="49" charset="-122"/>
              </a:rPr>
              <a:t>7</a:t>
            </a:r>
            <a:r>
              <a:rPr lang="zh-CN" altLang="en-US" dirty="0" smtClean="0">
                <a:solidFill>
                  <a:schemeClr val="tx1"/>
                </a:solidFill>
                <a:latin typeface="+mj-lt"/>
                <a:ea typeface="黑体" pitchFamily="49" charset="-122"/>
              </a:rPr>
              <a:t>比特，那么</a:t>
            </a:r>
            <a:r>
              <a:rPr lang="en-US" i="1" dirty="0" smtClean="0">
                <a:solidFill>
                  <a:schemeClr val="tx1"/>
                </a:solidFill>
                <a:latin typeface="+mj-lt"/>
                <a:ea typeface="黑体" pitchFamily="49" charset="-122"/>
              </a:rPr>
              <a:t>c</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置</a:t>
            </a:r>
            <a:r>
              <a:rPr lang="en-US" dirty="0" smtClean="0">
                <a:solidFill>
                  <a:schemeClr val="tx1"/>
                </a:solidFill>
                <a:latin typeface="+mj-lt"/>
                <a:ea typeface="黑体" pitchFamily="49" charset="-122"/>
              </a:rPr>
              <a:t> 1</a:t>
            </a:r>
            <a:r>
              <a:rPr lang="zh-CN" altLang="en-US" dirty="0" smtClean="0">
                <a:solidFill>
                  <a:schemeClr val="tx1"/>
                </a:solidFill>
                <a:latin typeface="+mj-lt"/>
                <a:ea typeface="黑体" pitchFamily="49" charset="-122"/>
              </a:rPr>
              <a:t>，将间隔编入一个字节的后</a:t>
            </a:r>
            <a:r>
              <a:rPr lang="en-US" altLang="zh-CN" dirty="0" smtClean="0">
                <a:solidFill>
                  <a:schemeClr val="tx1"/>
                </a:solidFill>
                <a:latin typeface="+mj-lt"/>
                <a:ea typeface="黑体" pitchFamily="49" charset="-122"/>
              </a:rPr>
              <a:t>7</a:t>
            </a:r>
            <a:r>
              <a:rPr lang="zh-CN" altLang="en-US" dirty="0" smtClean="0">
                <a:solidFill>
                  <a:schemeClr val="tx1"/>
                </a:solidFill>
                <a:latin typeface="+mj-lt"/>
                <a:ea typeface="黑体" pitchFamily="49" charset="-122"/>
              </a:rPr>
              <a:t>位中</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否则：将低</a:t>
            </a:r>
            <a:r>
              <a:rPr lang="en-US" altLang="zh-CN" dirty="0" smtClean="0">
                <a:solidFill>
                  <a:schemeClr val="tx1"/>
                </a:solidFill>
                <a:latin typeface="+mj-lt"/>
                <a:ea typeface="黑体" pitchFamily="49" charset="-122"/>
              </a:rPr>
              <a:t>7</a:t>
            </a:r>
            <a:r>
              <a:rPr lang="zh-CN" altLang="en-US" dirty="0" smtClean="0">
                <a:solidFill>
                  <a:schemeClr val="tx1"/>
                </a:solidFill>
                <a:latin typeface="+mj-lt"/>
                <a:ea typeface="黑体" pitchFamily="49" charset="-122"/>
              </a:rPr>
              <a:t>位放入当前字节中，并将</a:t>
            </a:r>
            <a:r>
              <a:rPr lang="en-US" altLang="zh-CN" i="1" dirty="0" smtClean="0">
                <a:solidFill>
                  <a:schemeClr val="tx1"/>
                </a:solidFill>
                <a:ea typeface="黑体" pitchFamily="49" charset="-122"/>
              </a:rPr>
              <a:t>c</a:t>
            </a:r>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置</a:t>
            </a:r>
            <a:r>
              <a:rPr lang="en-US" altLang="zh-CN" dirty="0" smtClean="0">
                <a:solidFill>
                  <a:schemeClr val="tx1"/>
                </a:solidFill>
                <a:ea typeface="黑体" pitchFamily="49" charset="-122"/>
              </a:rPr>
              <a:t> 0</a:t>
            </a:r>
            <a:r>
              <a:rPr lang="zh-CN" altLang="en-US" dirty="0" smtClean="0">
                <a:solidFill>
                  <a:schemeClr val="tx1"/>
                </a:solidFill>
                <a:ea typeface="黑体" pitchFamily="49" charset="-122"/>
              </a:rPr>
              <a:t>，</a:t>
            </a:r>
            <a:r>
              <a:rPr lang="zh-CN" altLang="en-US" dirty="0" smtClean="0">
                <a:solidFill>
                  <a:schemeClr val="tx1"/>
                </a:solidFill>
                <a:latin typeface="+mj-lt"/>
                <a:ea typeface="黑体" pitchFamily="49" charset="-122"/>
              </a:rPr>
              <a:t>剩下的位数采用同样的方法进行处理，最后一个字节的</a:t>
            </a:r>
            <a:r>
              <a:rPr lang="en-US" altLang="zh-CN" i="1" dirty="0" smtClean="0">
                <a:solidFill>
                  <a:schemeClr val="tx1"/>
                </a:solidFill>
                <a:ea typeface="黑体" pitchFamily="49" charset="-122"/>
              </a:rPr>
              <a:t>c</a:t>
            </a:r>
            <a:r>
              <a:rPr lang="zh-CN" altLang="en-US" dirty="0" smtClean="0">
                <a:solidFill>
                  <a:schemeClr val="tx1"/>
                </a:solidFill>
                <a:latin typeface="+mj-lt"/>
                <a:ea typeface="黑体" pitchFamily="49" charset="-122"/>
              </a:rPr>
              <a:t>置</a:t>
            </a:r>
            <a:r>
              <a:rPr lang="en-US" altLang="zh-CN" dirty="0" smtClean="0">
                <a:solidFill>
                  <a:schemeClr val="tx1"/>
                </a:solidFill>
                <a:latin typeface="+mj-lt"/>
                <a:ea typeface="黑体" pitchFamily="49" charset="-122"/>
              </a:rPr>
              <a:t>1</a:t>
            </a:r>
            <a:r>
              <a:rPr lang="zh-CN" altLang="en-US" dirty="0" smtClean="0">
                <a:solidFill>
                  <a:schemeClr val="tx1"/>
                </a:solidFill>
                <a:latin typeface="+mj-lt"/>
                <a:ea typeface="黑体" pitchFamily="49" charset="-122"/>
              </a:rPr>
              <a:t>（表示结束）</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960</TotalTime>
  <Words>5341</Words>
  <Application>Microsoft Office PowerPoint</Application>
  <PresentationFormat>全屏显示(4:3)</PresentationFormat>
  <Paragraphs>977</Paragraphs>
  <Slides>68</Slides>
  <Notes>58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0" baseType="lpstr">
      <vt:lpstr>manning</vt:lpstr>
      <vt:lpstr>Vergelijking</vt:lpstr>
      <vt:lpstr>幻灯片 1</vt:lpstr>
      <vt:lpstr>提纲</vt:lpstr>
      <vt:lpstr>提纲</vt:lpstr>
      <vt:lpstr>Heaps定律</vt:lpstr>
      <vt:lpstr>幻灯片 5</vt:lpstr>
      <vt:lpstr>幻灯片 6</vt:lpstr>
      <vt:lpstr>幻灯片 7</vt:lpstr>
      <vt:lpstr>幻灯片 8</vt:lpstr>
      <vt:lpstr>幻灯片 9</vt:lpstr>
      <vt:lpstr>幻灯片 10</vt:lpstr>
      <vt:lpstr>幻灯片 11</vt:lpstr>
      <vt:lpstr>幻灯片 12</vt:lpstr>
      <vt:lpstr>提纲</vt:lpstr>
      <vt:lpstr>幻灯片 14</vt:lpstr>
      <vt:lpstr>幻灯片 15</vt:lpstr>
      <vt:lpstr>幻灯片 16</vt:lpstr>
      <vt:lpstr>幻灯片 17</vt:lpstr>
      <vt:lpstr>幻灯片 18</vt:lpstr>
      <vt:lpstr>幻灯片 19</vt:lpstr>
      <vt:lpstr>幻灯片 20</vt:lpstr>
      <vt:lpstr>幻灯片 21</vt:lpstr>
      <vt:lpstr>Paul Jaccard(1868-1944)</vt:lpstr>
      <vt:lpstr>提纲</vt:lpstr>
      <vt:lpstr>幻灯片 24</vt:lpstr>
      <vt:lpstr>幻灯片 25</vt:lpstr>
      <vt:lpstr>幻灯片 26</vt:lpstr>
      <vt:lpstr>幻灯片 27</vt:lpstr>
      <vt:lpstr>幻灯片 28</vt:lpstr>
      <vt:lpstr>幻灯片 29</vt:lpstr>
      <vt:lpstr>提纲</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提纲</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Gerard Salton(1927-1995)</vt:lpstr>
      <vt:lpstr>幻灯片 66</vt:lpstr>
      <vt:lpstr>幻灯片 67</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1215</cp:revision>
  <cp:lastPrinted>2009-09-22T15:48:09Z</cp:lastPrinted>
  <dcterms:created xsi:type="dcterms:W3CDTF">2009-09-21T23:46:17Z</dcterms:created>
  <dcterms:modified xsi:type="dcterms:W3CDTF">2011-10-11T08:33:34Z</dcterms:modified>
</cp:coreProperties>
</file>