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86"/>
  </p:notesMasterIdLst>
  <p:handoutMasterIdLst>
    <p:handoutMasterId r:id="rId87"/>
  </p:handoutMasterIdLst>
  <p:sldIdLst>
    <p:sldId id="256" r:id="rId2"/>
    <p:sldId id="942" r:id="rId3"/>
    <p:sldId id="946" r:id="rId4"/>
    <p:sldId id="948" r:id="rId5"/>
    <p:sldId id="949" r:id="rId6"/>
    <p:sldId id="950" r:id="rId7"/>
    <p:sldId id="951" r:id="rId8"/>
    <p:sldId id="952" r:id="rId9"/>
    <p:sldId id="953" r:id="rId10"/>
    <p:sldId id="954" r:id="rId11"/>
    <p:sldId id="955" r:id="rId12"/>
    <p:sldId id="956" r:id="rId13"/>
    <p:sldId id="957" r:id="rId14"/>
    <p:sldId id="958" r:id="rId15"/>
    <p:sldId id="959" r:id="rId16"/>
    <p:sldId id="960" r:id="rId17"/>
    <p:sldId id="873" r:id="rId18"/>
    <p:sldId id="961" r:id="rId19"/>
    <p:sldId id="875" r:id="rId20"/>
    <p:sldId id="876" r:id="rId21"/>
    <p:sldId id="877" r:id="rId22"/>
    <p:sldId id="962" r:id="rId23"/>
    <p:sldId id="880" r:id="rId24"/>
    <p:sldId id="967" r:id="rId25"/>
    <p:sldId id="881" r:id="rId26"/>
    <p:sldId id="882" r:id="rId27"/>
    <p:sldId id="883" r:id="rId28"/>
    <p:sldId id="884" r:id="rId29"/>
    <p:sldId id="885" r:id="rId30"/>
    <p:sldId id="886" r:id="rId31"/>
    <p:sldId id="887" r:id="rId32"/>
    <p:sldId id="888" r:id="rId33"/>
    <p:sldId id="889" r:id="rId34"/>
    <p:sldId id="845" r:id="rId35"/>
    <p:sldId id="910" r:id="rId36"/>
    <p:sldId id="911" r:id="rId37"/>
    <p:sldId id="944" r:id="rId38"/>
    <p:sldId id="913" r:id="rId39"/>
    <p:sldId id="914" r:id="rId40"/>
    <p:sldId id="915" r:id="rId41"/>
    <p:sldId id="916" r:id="rId42"/>
    <p:sldId id="917" r:id="rId43"/>
    <p:sldId id="923" r:id="rId44"/>
    <p:sldId id="932" r:id="rId45"/>
    <p:sldId id="933" r:id="rId46"/>
    <p:sldId id="934" r:id="rId47"/>
    <p:sldId id="935" r:id="rId48"/>
    <p:sldId id="936" r:id="rId49"/>
    <p:sldId id="937" r:id="rId50"/>
    <p:sldId id="938" r:id="rId51"/>
    <p:sldId id="939" r:id="rId52"/>
    <p:sldId id="920" r:id="rId53"/>
    <p:sldId id="846" r:id="rId54"/>
    <p:sldId id="890" r:id="rId55"/>
    <p:sldId id="891" r:id="rId56"/>
    <p:sldId id="892" r:id="rId57"/>
    <p:sldId id="893" r:id="rId58"/>
    <p:sldId id="894" r:id="rId59"/>
    <p:sldId id="895" r:id="rId60"/>
    <p:sldId id="896" r:id="rId61"/>
    <p:sldId id="897" r:id="rId62"/>
    <p:sldId id="968" r:id="rId63"/>
    <p:sldId id="969" r:id="rId64"/>
    <p:sldId id="970" r:id="rId65"/>
    <p:sldId id="971" r:id="rId66"/>
    <p:sldId id="972" r:id="rId67"/>
    <p:sldId id="973" r:id="rId68"/>
    <p:sldId id="898" r:id="rId69"/>
    <p:sldId id="921" r:id="rId70"/>
    <p:sldId id="974" r:id="rId71"/>
    <p:sldId id="945" r:id="rId72"/>
    <p:sldId id="900" r:id="rId73"/>
    <p:sldId id="901" r:id="rId74"/>
    <p:sldId id="902" r:id="rId75"/>
    <p:sldId id="903" r:id="rId76"/>
    <p:sldId id="904" r:id="rId77"/>
    <p:sldId id="905" r:id="rId78"/>
    <p:sldId id="906" r:id="rId79"/>
    <p:sldId id="965" r:id="rId80"/>
    <p:sldId id="922" r:id="rId81"/>
    <p:sldId id="907" r:id="rId82"/>
    <p:sldId id="963" r:id="rId83"/>
    <p:sldId id="909" r:id="rId84"/>
    <p:sldId id="964" r:id="rId85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BDD3E9"/>
    <a:srgbClr val="336699"/>
    <a:srgbClr val="E6F2ED"/>
    <a:srgbClr val="DBEDE6"/>
    <a:srgbClr val="D7F1E6"/>
    <a:srgbClr val="D4F0E5"/>
    <a:srgbClr val="CCFFCC"/>
    <a:srgbClr val="2A70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2" autoAdjust="0"/>
    <p:restoredTop sz="72051" autoAdjust="0"/>
  </p:normalViewPr>
  <p:slideViewPr>
    <p:cSldViewPr>
      <p:cViewPr varScale="1">
        <p:scale>
          <a:sx n="64" d="100"/>
          <a:sy n="64" d="100"/>
        </p:scale>
        <p:origin x="-61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2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>
                <a:ea typeface="黑体" pitchFamily="49" charset="-122"/>
              </a:rPr>
              <a:pPr>
                <a:defRPr/>
              </a:pPr>
              <a:t>28.10.2011</a:t>
            </a:fld>
            <a:endParaRPr lang="de-DE" dirty="0">
              <a:ea typeface="黑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>
                <a:ea typeface="黑体" pitchFamily="49" charset="-122"/>
              </a:rPr>
              <a:pPr>
                <a:defRPr/>
              </a:pPr>
              <a:t>‹#›</a:t>
            </a:fld>
            <a:endParaRPr lang="de-DE" dirty="0"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黑体" pitchFamily="49" charset="-122"/>
              </a:rPr>
              <a:pPr/>
              <a:t>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75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76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77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78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9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80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81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82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83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BF7F69-4FCB-4134-963B-23F2FADBBF97}" type="slidenum">
              <a:rPr lang="en-US" altLang="zh-CN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69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9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6090F6-1FCC-4C8A-9366-BB4B8B0D4970}" type="slidenum">
              <a:rPr lang="en-US" altLang="zh-CN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  <p:sp>
        <p:nvSpPr>
          <p:cNvPr id="69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1075" cy="3594100"/>
          </a:xfrm>
          <a:ln/>
        </p:spPr>
      </p:sp>
      <p:sp>
        <p:nvSpPr>
          <p:cNvPr id="69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14</a:t>
            </a:fld>
            <a:endParaRPr lang="en-US" dirty="0" smtClean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600200"/>
            <a:ext cx="387826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现代信息检索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中科院研究生院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2011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年秋季课程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现代信息检索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》                                    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更新时间：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                                                                                                   </a:t>
            </a:r>
            <a:endParaRPr lang="zh-CN" altLang="en-US" sz="140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480635" y="2362200"/>
            <a:ext cx="82525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Modern </a:t>
            </a:r>
            <a:r>
              <a:rPr lang="en-US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Information Retrieval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4800600"/>
            <a:ext cx="6019800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授课人：王斌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endParaRPr lang="en-US" altLang="zh-CN" sz="2800" dirty="0">
              <a:solidFill>
                <a:srgbClr val="0070C0"/>
              </a:solidFill>
              <a:ea typeface="黑体" pitchFamily="49" charset="-122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zh-CN" sz="2800" dirty="0">
                <a:solidFill>
                  <a:srgbClr val="0070C0"/>
                </a:solidFill>
                <a:ea typeface="黑体" pitchFamily="49" charset="-122"/>
                <a:cs typeface="Times New Roman" pitchFamily="18" charset="0"/>
              </a:rPr>
              <a:t>http://ir.ict.ac.cn/~wangbin</a:t>
            </a:r>
          </a:p>
          <a:p>
            <a:pPr>
              <a:defRPr/>
            </a:pPr>
            <a:endParaRPr lang="zh-CN" altLang="en-US" sz="2000" dirty="0">
              <a:ea typeface="黑体" pitchFamily="49" charset="-122"/>
            </a:endParaRPr>
          </a:p>
        </p:txBody>
      </p:sp>
      <p:sp>
        <p:nvSpPr>
          <p:cNvPr id="10" name="日期占位符 1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 sz="1200" dirty="0" smtClean="0">
                <a:latin typeface="Calibri" pitchFamily="34" charset="0"/>
                <a:ea typeface="宋体" pitchFamily="2" charset="-122"/>
              </a:rPr>
              <a:t>*改编自</a:t>
            </a:r>
            <a:r>
              <a:rPr lang="en-US" altLang="zh-CN" sz="1200" dirty="0" smtClean="0">
                <a:latin typeface="Calibri" pitchFamily="34" charset="0"/>
                <a:ea typeface="宋体" pitchFamily="2" charset="-122"/>
              </a:rPr>
              <a:t>”An introduction to  Information retrieval”</a:t>
            </a:r>
            <a:r>
              <a:rPr lang="zh-CN" altLang="en-US" sz="1200" dirty="0" smtClean="0">
                <a:latin typeface="Calibri" pitchFamily="34" charset="0"/>
                <a:ea typeface="宋体" pitchFamily="2" charset="-122"/>
              </a:rPr>
              <a:t>网上公开的课件，地址 </a:t>
            </a:r>
            <a:r>
              <a:rPr lang="en-US" altLang="zh-CN" sz="1200" dirty="0" smtClean="0">
                <a:ea typeface="黑体" pitchFamily="49" charset="-122"/>
              </a:rPr>
              <a:t>http://nlp.stanford.edu/IR-book/</a:t>
            </a:r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1981200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现代信息检索</a:t>
            </a:r>
            <a:endParaRPr lang="en-US" sz="4000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中科院研究生院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2011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年秋季课程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《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现代信息检索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》                                                                                                    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主讲人：王斌</a:t>
            </a:r>
          </a:p>
        </p:txBody>
      </p:sp>
      <p:sp>
        <p:nvSpPr>
          <p:cNvPr id="9" name="Rectangle 11"/>
          <p:cNvSpPr/>
          <p:nvPr/>
        </p:nvSpPr>
        <p:spPr>
          <a:xfrm>
            <a:off x="914400" y="2819400"/>
            <a:ext cx="82525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Modern </a:t>
            </a:r>
            <a:r>
              <a:rPr lang="en-US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400" y="617538"/>
            <a:ext cx="6886575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514600"/>
            <a:ext cx="7772400" cy="36179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B64C24A-AEEC-4F43-9426-BDB30FFD4E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现代信息检索</a:t>
            </a: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现代信息检索</a:t>
            </a: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6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中科院研究生院2011年度秋季课程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现代信息检索</a:t>
            </a: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itchFamily="49" charset="-122"/>
          <a:ea typeface="黑体" pitchFamily="49" charset="-122"/>
          <a:cs typeface="黑体" pitchFamily="49" charset="-122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ea"/>
          <a:ea typeface="+mn-ea"/>
          <a:cs typeface="黑体" pitchFamily="49" charset="-122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43608" y="3352800"/>
            <a:ext cx="7344816" cy="10668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讲 相关反馈及查询扩展</a:t>
            </a:r>
            <a:endParaRPr lang="en-US" altLang="zh-CN" dirty="0" smtClean="0"/>
          </a:p>
          <a:p>
            <a:r>
              <a:rPr lang="en-US" altLang="zh-CN" dirty="0" smtClean="0"/>
              <a:t>Relevance Feedback &amp; Query Expansion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7000"/>
            <a:ext cx="2133600" cy="244475"/>
          </a:xfrm>
        </p:spPr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077200" y="28188"/>
            <a:ext cx="1066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200" smtClean="0">
                <a:solidFill>
                  <a:srgbClr val="FBFCFF"/>
                </a:solidFill>
                <a:latin typeface="Arial" pitchFamily="34" charset="0"/>
                <a:ea typeface="宋体" charset="-122"/>
              </a:rPr>
              <a:t>2011/10/11</a:t>
            </a:r>
            <a:endParaRPr lang="en-US" altLang="zh-CN" sz="1200" dirty="0">
              <a:solidFill>
                <a:srgbClr val="FBFCFF"/>
              </a:solidFill>
              <a:latin typeface="Arial" pitchFamily="34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 smtClean="0"/>
              <a:t>平均正确率</a:t>
            </a:r>
            <a:r>
              <a:rPr lang="en-US" altLang="zh-CN" sz="3200" dirty="0" smtClean="0"/>
              <a:t>(Average Precision, AP)</a:t>
            </a:r>
            <a:r>
              <a:rPr lang="zh-CN" altLang="en-US" sz="3200" dirty="0" smtClean="0"/>
              <a:t>：对不同召回率点上的正确率进行平均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 smtClean="0"/>
              <a:t>未插值的</a:t>
            </a:r>
            <a:r>
              <a:rPr lang="en-US" altLang="zh-CN" sz="2800" dirty="0" smtClean="0"/>
              <a:t>AP: </a:t>
            </a:r>
            <a:r>
              <a:rPr lang="zh-CN" altLang="en-US" sz="2800" dirty="0" smtClean="0"/>
              <a:t>某个查询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共有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个相关结果，某系统排序返回了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篇相关文档，其位置分别是第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，第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，第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，第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位，则</a:t>
            </a:r>
            <a:r>
              <a:rPr lang="en-US" altLang="zh-CN" sz="2800" dirty="0" smtClean="0"/>
              <a:t>AP=(1/1+2/2+3/5+4/10+5/20+</a:t>
            </a:r>
            <a:r>
              <a:rPr lang="en-US" altLang="zh-CN" sz="2800" dirty="0" smtClean="0">
                <a:solidFill>
                  <a:schemeClr val="hlink"/>
                </a:solidFill>
              </a:rPr>
              <a:t>0</a:t>
            </a:r>
            <a:r>
              <a:rPr lang="en-US" altLang="zh-CN" sz="2800" dirty="0" smtClean="0"/>
              <a:t>)/6</a:t>
            </a:r>
          </a:p>
          <a:p>
            <a:r>
              <a:rPr lang="zh-CN" altLang="en-US" sz="3200" dirty="0" smtClean="0"/>
              <a:t>多个查询的</a:t>
            </a:r>
            <a:r>
              <a:rPr lang="en-US" altLang="zh-CN" sz="3200" dirty="0" smtClean="0"/>
              <a:t>AP</a:t>
            </a:r>
            <a:r>
              <a:rPr lang="zh-CN" altLang="en-US" sz="3200" dirty="0" smtClean="0"/>
              <a:t>的平均值称为系统的</a:t>
            </a:r>
            <a:r>
              <a:rPr lang="en-US" altLang="zh-CN" sz="3200" dirty="0" smtClean="0"/>
              <a:t>MAP(Mean AP)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MAP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IR</a:t>
            </a:r>
            <a:r>
              <a:rPr lang="zh-CN" altLang="en-US" sz="3200" dirty="0" smtClean="0"/>
              <a:t>领域使用最广泛的指标之一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D57E0B-E50A-4380-9019-B892638B4EE5}" type="slidenum">
              <a:rPr lang="en-US" altLang="zh-CN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3655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NDCG</a:t>
            </a:r>
          </a:p>
        </p:txBody>
      </p:sp>
      <p:sp>
        <p:nvSpPr>
          <p:cNvPr id="365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72816"/>
            <a:ext cx="7772400" cy="361791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BV(Best Vector)</a:t>
            </a:r>
            <a:r>
              <a:rPr lang="zh-CN" altLang="en-US" dirty="0" smtClean="0"/>
              <a:t>：假定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l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，其他都是</a:t>
            </a:r>
            <a:r>
              <a:rPr lang="en-US" altLang="zh-CN" dirty="0" smtClean="0"/>
              <a:t>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pic>
        <p:nvPicPr>
          <p:cNvPr id="3655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3357563"/>
            <a:ext cx="6192838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557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4941888"/>
            <a:ext cx="4751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557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713" y="5589588"/>
            <a:ext cx="71643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2EE21B-D02E-4B5E-823A-1AB4ABE0E5B9}" type="slidenum">
              <a:rPr lang="en-US" altLang="zh-CN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  <p:sp>
        <p:nvSpPr>
          <p:cNvPr id="3665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NDCG</a:t>
            </a:r>
          </a:p>
        </p:txBody>
      </p:sp>
      <p:sp>
        <p:nvSpPr>
          <p:cNvPr id="366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44824"/>
            <a:ext cx="7772400" cy="361791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Normalized (D)CG</a:t>
            </a:r>
          </a:p>
        </p:txBody>
      </p:sp>
      <p:pic>
        <p:nvPicPr>
          <p:cNvPr id="3665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2924175"/>
            <a:ext cx="662463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659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6738" y="3765550"/>
            <a:ext cx="626427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另一种</a:t>
            </a:r>
            <a:r>
              <a:rPr lang="en-US" altLang="zh-CN" dirty="0" smtClean="0"/>
              <a:t>NDCG</a:t>
            </a:r>
            <a:r>
              <a:rPr lang="zh-CN" altLang="en-US" dirty="0" smtClean="0"/>
              <a:t>的计算方法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加大相关度本身的权重，原来是线性变化，现在是指数变化，相关度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在计算时用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</a:t>
            </a:r>
          </a:p>
          <a:p>
            <a:endParaRPr lang="en-US" altLang="zh-CN" baseline="30000" dirty="0" smtClean="0"/>
          </a:p>
          <a:p>
            <a:endParaRPr lang="en-US" altLang="zh-CN" baseline="30000" dirty="0" smtClean="0"/>
          </a:p>
          <a:p>
            <a:endParaRPr lang="en-US" altLang="zh-CN" baseline="30000" dirty="0" smtClean="0"/>
          </a:p>
          <a:p>
            <a:endParaRPr lang="en-US" altLang="zh-CN" baseline="30000" dirty="0" smtClean="0"/>
          </a:p>
          <a:p>
            <a:endParaRPr lang="en-US" altLang="zh-CN" baseline="30000" dirty="0" smtClean="0"/>
          </a:p>
          <a:p>
            <a:endParaRPr lang="en-US" altLang="zh-CN" baseline="30000" dirty="0" smtClean="0"/>
          </a:p>
          <a:p>
            <a:r>
              <a:rPr lang="zh-CN" altLang="en-US" dirty="0" smtClean="0"/>
              <a:t>据说搜索引擎公司常用这个公式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9308" y="3212976"/>
            <a:ext cx="8184692" cy="842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标准的评价会议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TREC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643998" cy="473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TREC = </a:t>
            </a:r>
            <a:r>
              <a:rPr lang="fr-FR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Text</a:t>
            </a:r>
            <a:r>
              <a:rPr lang="fr-FR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Retrieval</a:t>
            </a:r>
            <a:r>
              <a:rPr lang="fr-FR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Conference</a:t>
            </a:r>
            <a:r>
              <a:rPr lang="fr-FR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(TREC)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美国标准技术研究所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(NIST)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组织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TREC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实际上包含了对多个任务的评测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最出名的任务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TREC Ad Hoc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任务，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1992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到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1999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年前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届会议中的标准任务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TREC disk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包含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189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百万篇文档，主要是新闻报道，有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450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个信息需求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由于人工标注的代价太大，所有没有完整的相关性判定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然而，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NIST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采用了一种所谓结果缓冲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(pooling)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的办法来进行人工标注，首先将所有参测系统的前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个结果放到一个缓冲池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(pool)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，然后仅对缓冲池的文档进行标注，并认为所有的相关文档均来自该缓冲池中。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动态摘要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给出一个或者多个</a:t>
            </a:r>
            <a:r>
              <a:rPr 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“</a:t>
            </a:r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窗口</a:t>
            </a:r>
            <a:r>
              <a:rPr 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内的结果</a:t>
            </a:r>
            <a:r>
              <a:rPr lang="en-US" altLang="zh-CN" sz="2800" dirty="0" smtClean="0">
                <a:solidFill>
                  <a:schemeClr val="tx1"/>
                </a:solidFill>
                <a:latin typeface="+mj-ea"/>
                <a:ea typeface="+mj-ea"/>
              </a:rPr>
              <a:t>(snippet)</a:t>
            </a:r>
            <a:r>
              <a:rPr 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，这些窗口包含了查询词项的多次出现</a:t>
            </a:r>
            <a:endParaRPr lang="en-US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出现查询短语的</a:t>
            </a:r>
            <a:r>
              <a:rPr lang="en-US" altLang="zh-CN" sz="2800" dirty="0" smtClean="0">
                <a:solidFill>
                  <a:schemeClr val="tx1"/>
                </a:solidFill>
                <a:latin typeface="+mj-ea"/>
                <a:ea typeface="+mj-ea"/>
              </a:rPr>
              <a:t>snippet</a:t>
            </a:r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优先</a:t>
            </a:r>
            <a:endParaRPr lang="en-US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在一个小窗口内出现查询词项的</a:t>
            </a:r>
            <a:r>
              <a:rPr lang="en-US" altLang="zh-CN" sz="2800" dirty="0" smtClean="0">
                <a:solidFill>
                  <a:schemeClr val="tx1"/>
                </a:solidFill>
                <a:latin typeface="+mj-ea"/>
                <a:ea typeface="+mj-ea"/>
              </a:rPr>
              <a:t>snippet</a:t>
            </a:r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优先</a:t>
            </a:r>
            <a:endParaRPr lang="en-US" altLang="zh-CN" sz="28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最终将所有</a:t>
            </a:r>
            <a:r>
              <a:rPr lang="en-US" altLang="zh-CN" sz="2800" dirty="0" smtClean="0">
                <a:solidFill>
                  <a:schemeClr val="tx1"/>
                </a:solidFill>
                <a:latin typeface="+mj-ea"/>
                <a:ea typeface="+mj-ea"/>
              </a:rPr>
              <a:t>snippet</a:t>
            </a:r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都显示出来作为摘要</a:t>
            </a:r>
            <a:endParaRPr lang="en-US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一个动态摘要的例子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42910" y="1428736"/>
            <a:ext cx="828680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查询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“new guinea economic development” Snippets (</a:t>
            </a:r>
            <a:r>
              <a:rPr lang="zh-CN" alt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加黑标识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that were extracted from a document: . . . 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In recent years, Papua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New Guinea has faced severe economic difficulties and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economic growth has slowed, partly as a result of weak governance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and civil war, and partly as a result of external factors such as the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Bougainville civil war which led to the closure in 1989 of the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Panguna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mine (at that time the most important foreign exchange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earner and contributor to Government finances), the Asian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financial crisis, a decline in the prices of gold and copper, and a fall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in the production of oil. 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PNG’s economic development record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over the past few years is evidence that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governance issues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underly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many of the country’s problems. Good governance, which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may be defined as the transparent and accountable management of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human, natural, economic and financial resources for the purposes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of equitable and sustainable development, flows from proper public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sector management, efficient fiscal and accounting mechanisms,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and a willingness to make service delivery a priority in practice. . . 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本讲内容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交互式相关反馈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Interactive relevance feedback):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在初始检索结果的基础上，通过用户交互指定哪些文档相关或不相关，然后改进检索的结果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最著名的相关反馈方法：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查询扩展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Query expansion):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通过在查询中加入同义或者相关的词项来提高检索结果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相关词项的来源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人工编辑的同义词词典、自动构造的同义词词典、查询日志等等。</a:t>
            </a:r>
            <a:endParaRPr lang="de-DE" sz="20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上一讲回顾</a:t>
            </a:r>
            <a:endParaRPr lang="en-US" altLang="zh-CN" sz="3200" dirty="0" smtClean="0">
              <a:solidFill>
                <a:schemeClr val="tx2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chemeClr val="tx1"/>
                </a:solidFill>
                <a:latin typeface="+mj-ea"/>
                <a:ea typeface="+mj-ea"/>
              </a:rPr>
              <a:t>动机</a:t>
            </a:r>
            <a:endParaRPr lang="en-US" altLang="en-US" sz="32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+mj-ea"/>
                <a:ea typeface="+mj-ea"/>
              </a:rPr>
              <a:t>相关反馈基础</a:t>
            </a:r>
            <a:endParaRPr lang="en-US" altLang="en-US" sz="3200" dirty="0">
              <a:solidFill>
                <a:srgbClr val="BDD3E9"/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+mj-ea"/>
                <a:ea typeface="+mj-ea"/>
              </a:rPr>
              <a:t>相关反馈详细介绍</a:t>
            </a:r>
            <a:r>
              <a:rPr lang="en-US" altLang="en-US" sz="3200" dirty="0" smtClean="0">
                <a:solidFill>
                  <a:srgbClr val="BDD3E9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+mj-ea"/>
                <a:ea typeface="+mj-ea"/>
              </a:rPr>
              <a:t>查询扩展</a:t>
            </a:r>
            <a:endParaRPr lang="en-US" sz="3200" dirty="0" smtClean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搜索中提高召回率的方法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14488"/>
            <a:ext cx="8286808" cy="46668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本讲的主题：两种提高召回率的方法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相关反馈及查询扩展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考虑查询</a:t>
            </a:r>
            <a:r>
              <a:rPr lang="de-DE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[aircraft]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某篇文档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d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包含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“plane”,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但是不包含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“</a:t>
            </a:r>
            <a:r>
              <a:rPr lang="de-DE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aircraft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显然对于查询</a:t>
            </a:r>
            <a:r>
              <a:rPr lang="en-US" altLang="zh-CN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，一个简单的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IR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系统不会返回文档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zh-CN" alt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即使</a:t>
            </a:r>
            <a:r>
              <a:rPr lang="en-US" altLang="zh-CN" i="1" dirty="0" smtClean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是和</a:t>
            </a:r>
            <a:r>
              <a:rPr lang="en-US" altLang="zh-CN" i="1" dirty="0" smtClean="0">
                <a:solidFill>
                  <a:schemeClr val="tx1"/>
                </a:solidFill>
                <a:latin typeface="+mj-ea"/>
                <a:ea typeface="+mj-ea"/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最相关的文档</a:t>
            </a:r>
            <a:endParaRPr lang="en-US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我们试图改变这种做法：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也就是说，我们会返回不包含查询词项的相关文档。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+mj-ea"/>
                <a:ea typeface="+mj-ea"/>
              </a:rPr>
              <a:t>上一讲回顾</a:t>
            </a:r>
            <a:endParaRPr lang="en-US" altLang="zh-CN" sz="3200" dirty="0" smtClean="0">
              <a:solidFill>
                <a:srgbClr val="336699"/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+mj-ea"/>
                <a:ea typeface="+mj-ea"/>
              </a:rPr>
              <a:t>动机</a:t>
            </a:r>
            <a:endParaRPr lang="en-US" sz="3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+mj-ea"/>
                <a:ea typeface="+mj-ea"/>
              </a:rPr>
              <a:t>相关反馈基础</a:t>
            </a:r>
            <a:endParaRPr lang="en-US" sz="3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+mj-ea"/>
                <a:ea typeface="+mj-ea"/>
              </a:rPr>
              <a:t>相关反馈详细介绍</a:t>
            </a:r>
            <a:r>
              <a:rPr lang="en-US" sz="3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+mj-ea"/>
                <a:ea typeface="+mj-ea"/>
              </a:rPr>
              <a:t>查询扩展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关于召回率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Recall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3878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本讲当中会放松召回率的定义，即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在前几页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给用户返回更多的相关文档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这可能实际上会降低召回率，比如，将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jaguar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扩展为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jaguar(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美洲虎；一种汽车品牌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)+</a:t>
            </a:r>
            <a:r>
              <a:rPr lang="en-US" altLang="zh-CN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panthera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豹属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可能会去掉一些相关的文档，但是可能增加前几页返回给用户的相关文档数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提高召回率的方法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局部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(local)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方法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对用户查询进行局部的即时的分析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主要的局部方法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sz="22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relevance feedback)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第一部分</a:t>
            </a:r>
            <a:endParaRPr lang="en-US" altLang="zh-CN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全局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(Global)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方法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进行一次性的全局分析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比如分析整个文档集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来产生同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近义词词典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de-DE" altLang="zh-CN" dirty="0" smtClean="0">
                <a:solidFill>
                  <a:srgbClr val="0070C0"/>
                </a:solidFill>
                <a:ea typeface="黑体" pitchFamily="49" charset="-122"/>
              </a:rPr>
              <a:t>thesaurus</a:t>
            </a:r>
            <a:endParaRPr lang="de-DE" dirty="0" smtClean="0">
              <a:solidFill>
                <a:srgbClr val="0070C0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利用该词典进行查询扩展</a:t>
            </a:r>
            <a:endParaRPr lang="en-US" sz="2200" dirty="0" smtClean="0">
              <a:solidFill>
                <a:srgbClr val="0070C0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ea typeface="黑体" pitchFamily="49" charset="-122"/>
              </a:rPr>
              <a:t>第二部分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上一讲回顾</a:t>
            </a:r>
            <a:endParaRPr lang="en-US" altLang="zh-CN" sz="3200" dirty="0" smtClean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动机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+mj-ea"/>
                <a:ea typeface="+mj-ea"/>
              </a:rPr>
              <a:t>相关反馈基础</a:t>
            </a:r>
            <a:endParaRPr lang="en-US" sz="3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相关反馈详细介绍</a:t>
            </a:r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查询扩展</a:t>
            </a:r>
            <a:endParaRPr lang="en-US" sz="3200" dirty="0" smtClean="0">
              <a:solidFill>
                <a:schemeClr val="tx2">
                  <a:lumMod val="40000"/>
                  <a:lumOff val="6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相关反馈的基本思想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用户提交一个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简短的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查询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搜索引擎返回一系列文档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用户将部分返回文档标记为相关的，将部分文档标记为不相关的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搜索引擎根据标记结果计算得到信息需求的一个新查询表示。当然我们希望该表示好于初始的查询表示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搜索引擎对新查询进行处理，返回新结果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新结果可望（理想上说）有更高的召回率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相关反馈分类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用户相关反馈或显式相关反馈</a:t>
            </a:r>
            <a:r>
              <a:rPr lang="en-US" altLang="zh-CN" dirty="0" smtClean="0"/>
              <a:t>(User Feedback or Explicit Feedback): </a:t>
            </a:r>
            <a:r>
              <a:rPr lang="zh-CN" altLang="en-US" dirty="0" smtClean="0"/>
              <a:t>用户显式参加交互过程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隐式相关反馈</a:t>
            </a:r>
            <a:r>
              <a:rPr lang="en-US" altLang="zh-CN" dirty="0" smtClean="0"/>
              <a:t>(Implicit Feedback)</a:t>
            </a:r>
            <a:r>
              <a:rPr lang="zh-CN" altLang="en-US" dirty="0" smtClean="0"/>
              <a:t>：系统跟踪用户的行为来推测返回文档的相关性，从而进行反馈。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伪相关反馈或盲相关反馈</a:t>
            </a:r>
            <a:r>
              <a:rPr lang="en-US" altLang="zh-CN" dirty="0" smtClean="0"/>
              <a:t>(Pseudo Feedback or Blind Feedback)</a:t>
            </a:r>
            <a:r>
              <a:rPr lang="zh-CN" altLang="en-US" dirty="0" smtClean="0"/>
              <a:t>：没有用户参与，系统直接假设返回文档的前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篇是相关的，然后进行反馈。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4094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相关反馈可以循环若干次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下面将使用术语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ad hoc retrieval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来表示那种无相关反馈的常规检索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将介绍三个不同的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用户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相关反馈的例子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例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Picture 7" descr="12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1785926"/>
            <a:ext cx="7802412" cy="385765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初始查询的结果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9" name="Picture 8" descr="13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643050"/>
            <a:ext cx="7929618" cy="45186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用户反馈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选择相关结果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8" name="Picture 7" descr="14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594825"/>
            <a:ext cx="7858180" cy="45488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相关反馈后再次检索的结果</a:t>
            </a:r>
            <a:endParaRPr lang="de-DE" sz="34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9" name="Picture 8" descr="15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571613"/>
            <a:ext cx="7786742" cy="464233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+mj-ea"/>
                <a:ea typeface="+mj-ea"/>
              </a:rPr>
              <a:t>上一讲回顾</a:t>
            </a:r>
            <a:endParaRPr lang="en-US" altLang="zh-CN" sz="3200" dirty="0" smtClean="0">
              <a:solidFill>
                <a:srgbClr val="336699"/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动机</a:t>
            </a:r>
            <a:endParaRPr lang="en-US" alt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相关反馈基础</a:t>
            </a:r>
            <a:endParaRPr lang="en-US" altLang="en-US" sz="3200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相关反馈详细介绍</a:t>
            </a:r>
            <a:r>
              <a:rPr lang="en-US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查询扩展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向量空间的例子</a:t>
            </a:r>
            <a:r>
              <a:rPr lang="de-DE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查询</a:t>
            </a:r>
            <a:r>
              <a:rPr lang="de-DE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“canine” (1)</a:t>
            </a:r>
            <a:endParaRPr lang="de-DE" sz="34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857884" y="1928802"/>
            <a:ext cx="3286116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Source: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Fernando 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dirty="0" err="1" smtClean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íaz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8" name="Picture 7" descr="16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2000240"/>
            <a:ext cx="5715040" cy="39805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文档和查询</a:t>
            </a:r>
            <a:r>
              <a:rPr lang="de-DE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“canine” </a:t>
            </a:r>
            <a:r>
              <a:rPr lang="zh-CN" altLang="en-US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的相似度</a:t>
            </a:r>
            <a:endParaRPr lang="de-DE" sz="34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857884" y="1928802"/>
            <a:ext cx="3286116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Source: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Fernando 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dirty="0" err="1" smtClean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íaz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9" name="Picture 8" descr="17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993290"/>
            <a:ext cx="5715040" cy="39360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用户反馈</a:t>
            </a:r>
            <a:r>
              <a:rPr lang="de-DE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选择相关文档</a:t>
            </a:r>
            <a:endParaRPr lang="de-DE" sz="34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857884" y="1928802"/>
            <a:ext cx="3286116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Source: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Fernando 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dirty="0" err="1" smtClean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íaz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8" name="Picture 7" descr="18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1963269"/>
            <a:ext cx="5857916" cy="39660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4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相关反馈后的检索结果</a:t>
            </a:r>
            <a:endParaRPr lang="de-DE" sz="34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857884" y="1928802"/>
            <a:ext cx="3286116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Source: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Fernando 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dirty="0" err="1" smtClean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íaz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9" name="Picture 8" descr="19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2071678"/>
            <a:ext cx="5572164" cy="40207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sz="3600" dirty="0" smtClean="0"/>
              <a:t>例</a:t>
            </a:r>
            <a:r>
              <a:rPr lang="en-US" sz="3600" dirty="0" smtClean="0"/>
              <a:t>3: </a:t>
            </a:r>
            <a:r>
              <a:rPr lang="zh-CN" altLang="en-US" sz="3600" dirty="0" smtClean="0"/>
              <a:t>一个实际的例子</a:t>
            </a:r>
            <a:endParaRPr lang="de-DE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428737"/>
            <a:ext cx="8791605" cy="542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初始查询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[new space satellite applications]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初始查询的检索结果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= rank)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	</a:t>
            </a:r>
            <a:r>
              <a:rPr lang="de-DE" sz="18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+	1	 0.539	 NASA Hasn’t Scrapped Imaging Spectrometer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+	2 	 0.533	 NASA Scratches Environment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Gear</a:t>
            </a:r>
            <a:r>
              <a:rPr lang="de-DE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From</a:t>
            </a:r>
            <a:r>
              <a:rPr lang="de-DE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Satellite</a:t>
            </a:r>
            <a:r>
              <a:rPr lang="de-DE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Plan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		3	 0.528	 Science Panel Backs NASA Satellite Plan, But Urges Launches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of</a:t>
            </a:r>
            <a:r>
              <a:rPr lang="de-DE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						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Smaller</a:t>
            </a:r>
            <a:r>
              <a:rPr lang="de-DE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Probes</a:t>
            </a:r>
            <a:endParaRPr lang="de-DE" sz="1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	4 	 0.526	 A NASA Satellite Project Accomplishes Incredible Feat: Staying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				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Within</a:t>
            </a:r>
            <a:r>
              <a:rPr lang="de-DE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Budget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		5 	 0.525 	Scientist Who Exposed Global Warming Proposes Satellites for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				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Climate</a:t>
            </a:r>
            <a:r>
              <a:rPr lang="de-DE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Research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		6 	 0.524 	 Report Provides Support for the Critics Of Using Big Satellites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				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to</a:t>
            </a:r>
            <a:r>
              <a:rPr lang="de-DE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Study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Climate</a:t>
            </a:r>
            <a:endParaRPr lang="de-DE" sz="1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		7 	 0.516 	Arianespace Receives Satellite Launch Pact From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Telesat</a:t>
            </a:r>
            <a:endParaRPr lang="en-US" sz="1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de-DE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				Canada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+	8	 0.509 	Telecommunications Tale of Two Companies</a:t>
            </a:r>
          </a:p>
          <a:p>
            <a:endParaRPr lang="en-US" sz="1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用户将一些文档标记为相关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“+”.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基于相关反馈进行扩展后的查询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5929330"/>
            <a:ext cx="535785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查询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[new space satellite applications]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1643050"/>
          <a:ext cx="5857916" cy="4114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71570"/>
                <a:gridCol w="1643074"/>
                <a:gridCol w="1071570"/>
                <a:gridCol w="207170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/>
                        <a:t>2.074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kern="1200" dirty="0" err="1" smtClean="0"/>
                        <a:t>new</a:t>
                      </a:r>
                      <a:endParaRPr lang="de-DE" sz="2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kern="1200" dirty="0" smtClean="0"/>
                        <a:t>15.106</a:t>
                      </a:r>
                      <a:endParaRPr lang="de-DE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 err="1" smtClean="0"/>
                        <a:t>space</a:t>
                      </a:r>
                      <a:endParaRPr lang="de-DE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30.816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satellite</a:t>
                      </a:r>
                      <a:r>
                        <a:rPr lang="de-DE" sz="2400" kern="1200" dirty="0" smtClean="0"/>
                        <a:t> 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5.660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application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5.991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nasa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5.196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eos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4.196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launch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3.972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aster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3.516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instrument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3.446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arianespace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3.004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bundespost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2.806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ss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2.790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rocket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2.053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scientist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2.003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broadcast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1.172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earth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0.836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oil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0.646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 smtClean="0"/>
                        <a:t>measure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基于扩展查询的检索结果</a:t>
            </a:r>
            <a:endParaRPr lang="de-DE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513"/>
            <a:ext cx="8791605" cy="542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2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	r</a:t>
            </a:r>
          </a:p>
          <a:p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* 	1 	0.513 	NASA Scratches Environment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Gear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From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Satellite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Plan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* 	2 	0.500 	NASA Hasn’t Scrapped Imaging Spectrometer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	3 	0.493 	When the Pentagon Launches a Secret Satellite, Space 						Sleuths Do Some Spy Work of Their Own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	4 	0.493 	NASA Uses ‘Warm’ Superconductors For Fast Circuit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* 	5 	0.492 	Telecommunications Tale of Two Companies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	6 	0.491 	Soviets May Adapt Parts of SS-20 Missile For 								Commercial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Use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	7 	0.490 	Gaping Gap: Pentagon Lags in Race To Match the 							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Soviets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In Rocket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Launchers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	8 	0.490 	Rescue of Satellite By Space Agency To Cost $90 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Million</a:t>
            </a:r>
          </a:p>
          <a:p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上一讲回顾</a:t>
            </a:r>
            <a:endParaRPr lang="en-US" altLang="zh-CN" sz="3200" dirty="0" smtClean="0">
              <a:solidFill>
                <a:schemeClr val="tx2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动机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相关反馈基础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+mj-ea"/>
                <a:ea typeface="+mj-ea"/>
              </a:rPr>
              <a:t>相关反馈详细介绍</a:t>
            </a:r>
            <a:r>
              <a:rPr lang="en-US" sz="3200" dirty="0" smtClean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查询扩展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相关反馈中的核心概念：质心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286808" cy="45222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质心是的是一系列点的中心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前面我们将文档表示成高维空间中的点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因此，我们可以采用如下方式计算文档的质心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其中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是一个文档集合，                    是文档</a:t>
            </a:r>
            <a:r>
              <a:rPr lang="en-US" altLang="zh-CN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的的向量表示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8" name="Picture 7" descr="24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29" y="3284984"/>
            <a:ext cx="2787095" cy="864000"/>
          </a:xfrm>
          <a:prstGeom prst="rect">
            <a:avLst/>
          </a:prstGeom>
        </p:spPr>
      </p:pic>
      <p:pic>
        <p:nvPicPr>
          <p:cNvPr id="9" name="Picture 8" descr="241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6789" y="4365104"/>
            <a:ext cx="1191275" cy="4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质心的例子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0" name="Picture 9" descr="225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1785926"/>
            <a:ext cx="5500726" cy="427696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上一讲回顾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信息检索的评价方法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不考虑序的评价方法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即基于集合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考虑序的评价方法：</a:t>
            </a:r>
            <a:r>
              <a:rPr lang="en-US" altLang="zh-CN" dirty="0" smtClean="0"/>
              <a:t>P/R</a:t>
            </a:r>
            <a:r>
              <a:rPr lang="zh-CN" altLang="en-US" dirty="0" smtClean="0"/>
              <a:t>曲线、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NDCG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信息检索评测语料及会议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检索结果的摘要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算法是向量空间模型中相关反馈的实现方式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算法选择使下式最大的查询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相关文档集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;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nr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不相关文档集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上述公式的意图是          是将相关文档和不相关文档分得最开的向量。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加入一些额外的假设，可以将上式改写为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2400" y="96824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算法</a:t>
            </a:r>
            <a:r>
              <a:rPr 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</a:p>
        </p:txBody>
      </p:sp>
      <p:pic>
        <p:nvPicPr>
          <p:cNvPr id="11" name="Picture 10" descr="26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636912"/>
            <a:ext cx="6752692" cy="684000"/>
          </a:xfrm>
          <a:prstGeom prst="rect">
            <a:avLst/>
          </a:prstGeom>
        </p:spPr>
      </p:pic>
      <p:pic>
        <p:nvPicPr>
          <p:cNvPr id="12" name="Picture 11" descr="2609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7315" y="5301208"/>
            <a:ext cx="5132917" cy="468000"/>
          </a:xfrm>
          <a:prstGeom prst="rect">
            <a:avLst/>
          </a:prstGeom>
        </p:spPr>
      </p:pic>
      <p:pic>
        <p:nvPicPr>
          <p:cNvPr id="13" name="Picture 12" descr="2609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1988840"/>
            <a:ext cx="641794" cy="396000"/>
          </a:xfrm>
          <a:prstGeom prst="rect">
            <a:avLst/>
          </a:prstGeom>
        </p:spPr>
      </p:pic>
      <p:pic>
        <p:nvPicPr>
          <p:cNvPr id="14" name="Picture 13" descr="2609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3789040"/>
            <a:ext cx="641794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算法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最优查询向量为：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即将相关文档的质心移动一个量，该量为相关文档质心和不相关文档的差异量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9" name="Picture 8" descr="27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538" y="2571744"/>
            <a:ext cx="6939774" cy="14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课堂练习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计算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向量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000636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											                                   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圆形点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相关文档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叉叉点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不相关文档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0" name="Picture 9" descr="28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5" y="1928802"/>
            <a:ext cx="4058507" cy="35004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算法图示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相关文档的质心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2909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801" y="5857892"/>
            <a:ext cx="502613" cy="357190"/>
          </a:xfrm>
          <a:prstGeom prst="rect">
            <a:avLst/>
          </a:prstGeom>
        </p:spPr>
      </p:pic>
      <p:pic>
        <p:nvPicPr>
          <p:cNvPr id="16" name="Picture 15" descr="09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4480" y="1785926"/>
            <a:ext cx="4327101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 smtClean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 smtClean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不能将相关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不相关文档分开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2909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801" y="5857892"/>
            <a:ext cx="502613" cy="396000"/>
          </a:xfrm>
          <a:prstGeom prst="rect">
            <a:avLst/>
          </a:prstGeom>
        </p:spPr>
      </p:pic>
      <p:pic>
        <p:nvPicPr>
          <p:cNvPr id="10" name="Picture 9" descr="09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4480" y="1785926"/>
            <a:ext cx="4136574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 smtClean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 smtClean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不相关文档的质心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2" name="Picture 11" descr="09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2" y="1714488"/>
            <a:ext cx="4214842" cy="3605148"/>
          </a:xfrm>
          <a:prstGeom prst="rect">
            <a:avLst/>
          </a:prstGeom>
        </p:spPr>
      </p:pic>
      <p:pic>
        <p:nvPicPr>
          <p:cNvPr id="13" name="Picture 12" descr="2909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5926520"/>
            <a:ext cx="766959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 smtClean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 smtClean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0" name="Picture 9" descr="09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2" y="1714488"/>
            <a:ext cx="4272673" cy="371477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Rocchio’ 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算法图示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-             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差异向量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3" name="Picture 12" descr="2909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166" y="5926520"/>
            <a:ext cx="843655" cy="396000"/>
          </a:xfrm>
          <a:prstGeom prst="rect">
            <a:avLst/>
          </a:prstGeom>
        </p:spPr>
      </p:pic>
      <p:pic>
        <p:nvPicPr>
          <p:cNvPr id="10" name="Picture 9" descr="09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4480" y="1643050"/>
            <a:ext cx="4143404" cy="3585638"/>
          </a:xfrm>
          <a:prstGeom prst="rect">
            <a:avLst/>
          </a:prstGeom>
        </p:spPr>
      </p:pic>
      <p:pic>
        <p:nvPicPr>
          <p:cNvPr id="11" name="Picture 10" descr="2909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348" y="5857892"/>
            <a:ext cx="603136" cy="4286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 smtClean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 smtClean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加上差异向量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2909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5877272"/>
            <a:ext cx="603136" cy="428628"/>
          </a:xfrm>
          <a:prstGeom prst="rect">
            <a:avLst/>
          </a:prstGeom>
        </p:spPr>
      </p:pic>
      <p:pic>
        <p:nvPicPr>
          <p:cNvPr id="12" name="Picture 11" descr="09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5918" y="1643049"/>
            <a:ext cx="4214842" cy="37117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 smtClean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 smtClean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得到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0" name="Picture 9" descr="09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5918" y="1643050"/>
            <a:ext cx="4286280" cy="3679731"/>
          </a:xfrm>
          <a:prstGeom prst="rect">
            <a:avLst/>
          </a:prstGeom>
        </p:spPr>
      </p:pic>
      <p:pic>
        <p:nvPicPr>
          <p:cNvPr id="13" name="Picture 12" descr="2909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9119" y="5925958"/>
            <a:ext cx="718665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正确率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Precision)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和召回率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Recall</a:t>
            </a:r>
            <a:r>
              <a:rPr 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40"/>
            <a:ext cx="8643998" cy="3878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正确率</a:t>
            </a:r>
            <a:r>
              <a:rPr lang="en-US" altLang="zh-CN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Precision </a:t>
            </a: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，简写为</a:t>
            </a:r>
            <a:r>
              <a:rPr lang="en-US" sz="28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是返回文档中真正相关的比率</a:t>
            </a:r>
            <a:endParaRPr lang="de-DE" sz="2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sz="2800" dirty="0" smtClean="0">
              <a:solidFill>
                <a:srgbClr val="FF0000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sz="2800" dirty="0" smtClean="0">
              <a:solidFill>
                <a:srgbClr val="FF0000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召回率</a:t>
            </a:r>
            <a:r>
              <a:rPr lang="en-US" altLang="zh-CN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Recall,</a:t>
            </a:r>
            <a:r>
              <a:rPr lang="en-US" sz="2800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是返回结果中的相关文档占所有相关文档</a:t>
            </a:r>
            <a:r>
              <a:rPr lang="en-US" altLang="zh-CN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包含返回的相关文档和未返回的相关文档</a:t>
            </a:r>
            <a:r>
              <a:rPr lang="en-US" altLang="zh-CN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的比率</a:t>
            </a:r>
            <a:endParaRPr lang="de-DE" sz="28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18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112" y="3000372"/>
            <a:ext cx="7568006" cy="792000"/>
          </a:xfrm>
          <a:prstGeom prst="rect">
            <a:avLst/>
          </a:prstGeom>
        </p:spPr>
      </p:pic>
      <p:pic>
        <p:nvPicPr>
          <p:cNvPr id="9" name="Picture 8" descr="1808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5197959"/>
            <a:ext cx="7309468" cy="75132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 smtClean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 smtClean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能够将相关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不相关文档完美地分开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3" name="Picture 12" descr="2909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063" y="5925958"/>
            <a:ext cx="718665" cy="396000"/>
          </a:xfrm>
          <a:prstGeom prst="rect">
            <a:avLst/>
          </a:prstGeom>
        </p:spPr>
      </p:pic>
      <p:pic>
        <p:nvPicPr>
          <p:cNvPr id="11" name="Picture 10" descr="09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1537" y="1643050"/>
            <a:ext cx="4926933" cy="37862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 smtClean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 smtClean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            能够将相关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不相关文档完美地分开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3" name="Picture 12" descr="2909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063" y="5925958"/>
            <a:ext cx="718665" cy="396000"/>
          </a:xfrm>
          <a:prstGeom prst="rect">
            <a:avLst/>
          </a:prstGeom>
        </p:spPr>
      </p:pic>
      <p:pic>
        <p:nvPicPr>
          <p:cNvPr id="10" name="Picture 9" descr="09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4414" y="1714488"/>
            <a:ext cx="4842266" cy="371477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Rocchio 1971 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算法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(SMART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系统使用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071834"/>
            <a:ext cx="8286808" cy="39290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  <a:r>
              <a:rPr lang="de-DE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q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m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修改后的查询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; </a:t>
            </a:r>
            <a:r>
              <a:rPr lang="de-DE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q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原始查询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; </a:t>
            </a:r>
          </a:p>
          <a:p>
            <a:pPr lvl="1">
              <a:buClr>
                <a:srgbClr val="336699"/>
              </a:buClr>
            </a:pPr>
            <a:r>
              <a:rPr lang="de-DE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D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、</a:t>
            </a:r>
            <a:r>
              <a:rPr lang="en-US" i="1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nr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已知的相关和不相关文档集合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β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权重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新查询向相关文档靠拢而远离非相关文档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vs.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β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γ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设置中的折中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如果判定的文档数目很多，那么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l-GR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β</a:t>
            </a:r>
            <a:r>
              <a:rPr lang="el-GR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el-GR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γ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可以考虑设置得大一些</a:t>
            </a:r>
            <a:endParaRPr lang="el-GR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一旦计算后出现负权重，那么将负权重都设为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在向量空间模型中，权重为负是没有意义的。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8" name="Picture 7" descr="31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80" y="1811248"/>
            <a:ext cx="5847478" cy="1332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7158" y="1428736"/>
            <a:ext cx="3190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336699"/>
              </a:buClr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实际中使用的公式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正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(Positive)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反馈</a:t>
            </a:r>
            <a:r>
              <a:rPr 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vs. 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负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(Negative)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反馈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30883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正反馈价值往往大于负反馈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比如，可以通过设置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β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0.75,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γ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0.25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来给正反馈更大的权重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很多系统甚至只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允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许正反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馈，即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γ=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相关反馈中的假设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36644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什么时候相关反馈能否提高召回率？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假设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A1: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对于某初始查询，用户知道在文档集中使用哪些词项来表达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假设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A2: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相关文档中出现的词项类似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因此，可以基于相关反馈，从一篇相关文档跳到另一篇相关文档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或者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所有文档都紧密聚集在某个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prototype</a:t>
            </a: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周围</a:t>
            </a: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或者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有多个不同的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prototype, </a:t>
            </a: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但是它们之间的用词具有显著的重合率</a:t>
            </a: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相关文档和不相关文</a:t>
            </a: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档</a:t>
            </a: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之间</a:t>
            </a: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的相</a:t>
            </a: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似度很低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假设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A1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不成立的情况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假设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 A1: 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对于某初始查询，用户知道在文档集中使用哪些词项来表达</a:t>
            </a:r>
            <a:endParaRPr lang="en-US" altLang="zh-CN" dirty="0" smtClean="0">
              <a:solidFill>
                <a:schemeClr val="tx1"/>
              </a:solidFill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不成立的情况：用户的词汇表和文档集的词汇表不匹配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例子：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cosmonaut / astronaut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假设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A2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不成立的情况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286808" cy="42365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假设</a:t>
            </a:r>
            <a:r>
              <a:rPr lang="de-DE" altLang="zh-CN" dirty="0" smtClean="0">
                <a:solidFill>
                  <a:schemeClr val="tx1"/>
                </a:solidFill>
                <a:ea typeface="黑体" pitchFamily="49" charset="-122"/>
              </a:rPr>
              <a:t>A2: 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相关文档中出现的词项类似</a:t>
            </a:r>
            <a:r>
              <a:rPr lang="de-DE" altLang="zh-CN" dirty="0" smtClean="0">
                <a:solidFill>
                  <a:schemeClr val="tx1"/>
                </a:solidFill>
                <a:ea typeface="黑体" pitchFamily="49" charset="-122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假设不成立的查询例子：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[contradictory government policies]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互相矛盾的政府政策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一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些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文档集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合，但是文档集合彼此之间并不相似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文档集合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：烟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草种植者的补贴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vs.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禁烟运动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文档集合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：对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发展中国家的帮助 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vs.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发展中国家进口商品的高关税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有关烟草文档的相关反馈并不会对发展中国家的文档有所帮助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相关反馈的评价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286808" cy="45245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选择上一讲中的某个评价指标，比如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@10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计算原始查询</a:t>
            </a:r>
            <a:r>
              <a:rPr lang="pt-BR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pt-BR" altLang="zh-CN" baseline="-25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pt-BR" altLang="zh-CN" baseline="-25000" dirty="0" smtClean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检索结果的</a:t>
            </a:r>
            <a:r>
              <a:rPr lang="pt-BR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pt-BR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@10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指标</a:t>
            </a:r>
            <a:r>
              <a:rPr lang="pt-BR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for original query</a:t>
            </a:r>
            <a:endParaRPr lang="pt-BR" baseline="-250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计算修改后查询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检索结果的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@10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指标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大部分情况下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的检索结果精度会显著高于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rgbClr val="00B050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rgbClr val="00B050"/>
                </a:solidFill>
                <a:latin typeface="+mj-lt"/>
                <a:ea typeface="黑体" pitchFamily="49" charset="-122"/>
              </a:rPr>
              <a:t>上述评价过程是否公平？</a:t>
            </a:r>
            <a:endParaRPr lang="en-US" dirty="0" smtClean="0">
              <a:solidFill>
                <a:srgbClr val="00B050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ea typeface="黑体" pitchFamily="49" charset="-122"/>
              </a:rPr>
              <a:t>相关反馈的评价</a:t>
            </a:r>
            <a:endParaRPr lang="de-DE" altLang="zh-CN" sz="3600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286808" cy="4021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公平的评价过程一定要基于存留文档集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residual  collection):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用户没有判断的文档集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研究表明采用，采用这种方式进行评价，相关反馈是比较成功的一种方法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经验而言，一轮相关反馈往往非常有用，相对一轮相关反馈，两轮相关反馈效果的提高有限。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有关评价的提醒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286808" cy="4739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相关反馈有效性的正确评价，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必须要和其他需要花费同样时间的方法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相关反馈的一种替代方法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用户修改并重新提交新的查询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用户更倾向于修改和重新提交查询而不是判断文档的相关性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并没有清晰的证据表明，相关反馈是用户时间使用的最佳方法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正确率 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vs. 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召回率</a:t>
            </a:r>
            <a:endParaRPr lang="fr-FR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411760" y="4643446"/>
            <a:ext cx="3571900" cy="13058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26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 </a:t>
            </a:r>
            <a:r>
              <a:rPr lang="en-US" sz="2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=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TP</a:t>
            </a:r>
            <a:r>
              <a:rPr lang="en-US" sz="2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2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/ </a:t>
            </a:r>
            <a:r>
              <a:rPr lang="en-US" sz="2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TP</a:t>
            </a:r>
            <a:r>
              <a:rPr lang="en-US" sz="2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+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FP</a:t>
            </a:r>
            <a:r>
              <a:rPr lang="en-US" sz="2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26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  <a:r>
              <a:rPr lang="en-US" sz="2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=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TP</a:t>
            </a:r>
            <a:r>
              <a:rPr lang="en-US" sz="2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/ (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TP</a:t>
            </a:r>
            <a:r>
              <a:rPr lang="en-US" sz="2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+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FN</a:t>
            </a:r>
            <a:r>
              <a:rPr lang="en-US" sz="2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5808" y="1916832"/>
            <a:ext cx="923632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课堂练习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搜索引擎是否使用相关反馈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为什么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相关反馈存在的问题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相关反馈开销很大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相关反馈生成的新查询往往很长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长查询的处理开销很大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用户不愿意提供显式的相关反馈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很难理解，为什么会返回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应用相关反馈之后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某篇特定文档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Excite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搜索引擎曾经提供完整的相关反馈功能，但是后来废弃了这一功能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F741-6E68-4448-AC57-D7E393E5EA5E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隐式相关反馈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276475"/>
            <a:ext cx="7772400" cy="3617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通过观察用户</a:t>
            </a:r>
            <a:r>
              <a:rPr lang="zh-CN" altLang="en-US" sz="2800">
                <a:solidFill>
                  <a:schemeClr val="hlink"/>
                </a:solidFill>
              </a:rPr>
              <a:t>对当前检索结果采取的行为</a:t>
            </a:r>
            <a:r>
              <a:rPr lang="zh-CN" altLang="en-US" sz="2800"/>
              <a:t>来给出对检索结果的相关性判定。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判定不一定很准确，但是省却了用户的显式参与过程。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对用户</a:t>
            </a:r>
            <a:r>
              <a:rPr lang="zh-CN" altLang="en-US" sz="2800">
                <a:solidFill>
                  <a:schemeClr val="hlink"/>
                </a:solidFill>
              </a:rPr>
              <a:t>非当前</a:t>
            </a:r>
            <a:r>
              <a:rPr lang="zh-CN" altLang="en-US" sz="2800"/>
              <a:t>检索行为或</a:t>
            </a:r>
            <a:r>
              <a:rPr lang="zh-CN" altLang="en-US" sz="2800">
                <a:solidFill>
                  <a:schemeClr val="hlink"/>
                </a:solidFill>
              </a:rPr>
              <a:t>非检索</a:t>
            </a:r>
            <a:r>
              <a:rPr lang="zh-CN" altLang="en-US" sz="2800"/>
              <a:t>相关行为的分析也可以用于提高检索的效果，这些是个性化信息检索</a:t>
            </a:r>
            <a:r>
              <a:rPr lang="en-US" altLang="zh-CN" sz="2800"/>
              <a:t>(Personalized IR)</a:t>
            </a:r>
            <a:r>
              <a:rPr lang="zh-CN" altLang="en-US" sz="2800"/>
              <a:t>的主要研究内容，并非本节的主要内容。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982-4653-4E3F-B3D2-E22B5036C9AA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用户行为种类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276475"/>
            <a:ext cx="7772400" cy="3617913"/>
          </a:xfrm>
        </p:spPr>
        <p:txBody>
          <a:bodyPr/>
          <a:lstStyle/>
          <a:p>
            <a:r>
              <a:rPr lang="zh-CN" altLang="en-US"/>
              <a:t>鼠标键盘动作：</a:t>
            </a:r>
          </a:p>
          <a:p>
            <a:pPr lvl="1"/>
            <a:r>
              <a:rPr lang="zh-CN" altLang="en-US"/>
              <a:t>点击链接、加入收藏夹、拷贝粘贴、停留、翻页等等</a:t>
            </a:r>
          </a:p>
          <a:p>
            <a:r>
              <a:rPr lang="zh-CN" altLang="en-US"/>
              <a:t>用户眼球动作</a:t>
            </a:r>
          </a:p>
          <a:p>
            <a:pPr lvl="1"/>
            <a:r>
              <a:rPr lang="en-US" altLang="zh-CN"/>
              <a:t>Eye tracking</a:t>
            </a:r>
            <a:r>
              <a:rPr lang="zh-CN" altLang="en-US"/>
              <a:t>可以跟踪用户的眼球动作</a:t>
            </a:r>
          </a:p>
          <a:p>
            <a:pPr lvl="1"/>
            <a:r>
              <a:rPr lang="zh-CN" altLang="en-US"/>
              <a:t>拉近、拉远、瞟、凝视、往某个方向转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DFAF-4BE1-4503-B458-DDE37836F9BC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点击行为</a:t>
            </a:r>
            <a:r>
              <a:rPr lang="en-US" altLang="zh-CN" sz="3600"/>
              <a:t>(Click through behavior)</a:t>
            </a:r>
          </a:p>
        </p:txBody>
      </p:sp>
      <p:graphicFrame>
        <p:nvGraphicFramePr>
          <p:cNvPr id="178382" name="Group 206"/>
          <p:cNvGraphicFramePr>
            <a:graphicFrameLocks noGrp="1"/>
          </p:cNvGraphicFramePr>
          <p:nvPr>
            <p:ph idx="1"/>
          </p:nvPr>
        </p:nvGraphicFramePr>
        <p:xfrm>
          <a:off x="611188" y="2514600"/>
          <a:ext cx="8137525" cy="3617916"/>
        </p:xfrm>
        <a:graphic>
          <a:graphicData uri="http://schemas.openxmlformats.org/drawingml/2006/table">
            <a:tbl>
              <a:tblPr/>
              <a:tblGrid>
                <a:gridCol w="1338262"/>
                <a:gridCol w="6799263"/>
              </a:tblGrid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FIELD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VALUE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User ID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1162742023015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Time stamp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06/Nov/2006:00:01:35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Query terms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嫁给警察的理由	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URL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http://bbs.cixi.cn/dispbbs.asp?Star=4&amp;boardid=46&amp;id=346721&amp;page=1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Page number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Rank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Anchor text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姑娘们，你们愿意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&lt;FONT color=#cc0033&gt;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嫁给警察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&lt;/FONT&gt;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吗？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慈溪社区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]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65EB-D7C9-45D0-9D00-6CFD5E32AF7F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眼球动作</a:t>
            </a:r>
            <a:r>
              <a:rPr lang="en-US" altLang="zh-CN"/>
              <a:t>(</a:t>
            </a:r>
            <a:r>
              <a:rPr lang="zh-CN" altLang="en-US"/>
              <a:t>通过鼠标轨迹模拟</a:t>
            </a:r>
            <a:r>
              <a:rPr lang="en-US" altLang="zh-CN"/>
              <a:t>)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81253" name="Picture 5" descr="chinese-eye-trac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989138"/>
            <a:ext cx="7345362" cy="4464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D0FC-DCFC-4911-AE3C-8B49BFE8DC91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Eye tracking</a:t>
            </a:r>
          </a:p>
        </p:txBody>
      </p:sp>
      <p:pic>
        <p:nvPicPr>
          <p:cNvPr id="182276" name="Picture 4" descr="cockp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2060575"/>
            <a:ext cx="4071938" cy="3316288"/>
          </a:xfrm>
          <a:prstGeom prst="rect">
            <a:avLst/>
          </a:prstGeom>
          <a:noFill/>
        </p:spPr>
      </p:pic>
      <p:pic>
        <p:nvPicPr>
          <p:cNvPr id="182277" name="Picture 5" descr="eye_tracking_resu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133600"/>
            <a:ext cx="4535488" cy="32242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D3DF-0A15-449D-A2B4-BA10FECBC689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隐式相关反馈小</a:t>
            </a:r>
            <a:r>
              <a:rPr lang="zh-CN" altLang="en-US" dirty="0"/>
              <a:t>结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优点：</a:t>
            </a:r>
          </a:p>
          <a:p>
            <a:pPr lvl="1"/>
            <a:r>
              <a:rPr lang="zh-CN" altLang="en-US" sz="2400" dirty="0"/>
              <a:t>不需要用户显式参与，减轻用户负担</a:t>
            </a:r>
          </a:p>
          <a:p>
            <a:pPr lvl="1"/>
            <a:r>
              <a:rPr lang="zh-CN" altLang="en-US" sz="2400" dirty="0"/>
              <a:t>用户行为某种程度上反映用户的兴趣，具有可行性</a:t>
            </a:r>
          </a:p>
          <a:p>
            <a:r>
              <a:rPr lang="zh-CN" altLang="en-US" sz="2800" dirty="0"/>
              <a:t>缺点：</a:t>
            </a:r>
          </a:p>
          <a:p>
            <a:pPr lvl="1"/>
            <a:r>
              <a:rPr lang="zh-CN" altLang="en-US" sz="2400" dirty="0"/>
              <a:t>对行为分析有较高要求</a:t>
            </a:r>
          </a:p>
          <a:p>
            <a:pPr lvl="1"/>
            <a:r>
              <a:rPr lang="zh-CN" altLang="en-US" sz="2400" dirty="0"/>
              <a:t>准确度不一定能保证</a:t>
            </a:r>
          </a:p>
          <a:p>
            <a:pPr lvl="1"/>
            <a:r>
              <a:rPr lang="zh-CN" altLang="en-US" sz="2400" dirty="0"/>
              <a:t>某些情况下需要增加额外设备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伪相关反馈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Pseudo-relevance feedback)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伪相关反馈对于真实相关反馈的人工部分进行自动化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伪相关反馈算法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对于用户查询返回有序的检索结果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假定前</a:t>
            </a:r>
            <a:r>
              <a:rPr lang="en-US" sz="22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200" i="1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k</a:t>
            </a:r>
            <a:r>
              <a:rPr lang="en-US" sz="22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2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篇文档是相关的</a:t>
            </a:r>
            <a:endParaRPr lang="en-US" sz="2200" dirty="0" smtClean="0">
              <a:solidFill>
                <a:srgbClr val="0070C0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进行相关反馈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平均上效果不错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但是对于某些查询而言可能结果很差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几次循环之后可能会导致查询漂移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query drift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TREC4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上的伪相关反馈实验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4572008"/>
            <a:ext cx="8572528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比较了两种长度归一化机制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(L vs. l)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以及反馈不反馈后的结果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(PsRF).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实验中的伪相关反馈方法对查询只增加了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20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个词项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将增加更多的词项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上述结果表明，伪相关反馈在平均意义上说是有效的方法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2646370"/>
          <a:ext cx="4786346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71636"/>
                <a:gridCol w="321471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 smtClean="0"/>
                        <a:t>检索方法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相关文档数目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lnc.ltc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/>
                        <a:t>3210</a:t>
                      </a:r>
                      <a:endParaRPr lang="de-D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lnc.ltc-PsRF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/>
                        <a:t>3634</a:t>
                      </a:r>
                      <a:endParaRPr lang="de-D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Lnu.ltu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/>
                        <a:t>3709</a:t>
                      </a:r>
                      <a:endParaRPr lang="de-D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Lnu.ltu-PsRF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/>
                        <a:t>4350</a:t>
                      </a:r>
                      <a:endParaRPr lang="de-D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428736"/>
            <a:ext cx="88582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使用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Cornell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大学的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SMART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系统</a:t>
            </a:r>
            <a:endParaRPr lang="en-US" altLang="zh-CN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50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个查询，每个查询基于前</a:t>
            </a:r>
            <a:r>
              <a:rPr lang="en-US" altLang="zh-CN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100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个结果进行反馈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因此所有的反馈文档数目是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5000)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：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643998" cy="6357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允许正确率和召回率的折中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                                                                                                                                                     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                                                     where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α </a:t>
            </a:r>
            <a:r>
              <a:rPr lang="el-GR" dirty="0" smtClean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ϵ</a:t>
            </a:r>
            <a:r>
              <a:rPr lang="de-DE" dirty="0" smtClean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[0, 1]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b</a:t>
            </a:r>
            <a:r>
              <a:rPr lang="de-DE" i="1" dirty="0" smtClean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 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ϵ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[0,</a:t>
            </a:r>
            <a:r>
              <a:rPr lang="en-US" dirty="0" smtClean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∞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]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常用参数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balanced </a:t>
            </a:r>
            <a:r>
              <a:rPr lang="en-US" i="1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F </a:t>
            </a:r>
            <a:r>
              <a:rPr lang="zh-CN" altLang="en-US" i="1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b</a:t>
            </a:r>
            <a:r>
              <a:rPr lang="de-DE" i="1" dirty="0" smtClean="0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= 1 or </a:t>
            </a:r>
            <a:r>
              <a:rPr lang="en-US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= 0.5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实际上是正确率和召回率的调和平均数（</a:t>
            </a:r>
            <a:r>
              <a:rPr lang="en-US" sz="22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harmonic mean</a:t>
            </a:r>
            <a:r>
              <a:rPr lang="zh-CN" altLang="en-US" sz="22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）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00B05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85720" y="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正确率和召回率相结合的指标：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值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9" name="Picture 8" descr="21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2276872"/>
            <a:ext cx="4572032" cy="895961"/>
          </a:xfrm>
          <a:prstGeom prst="rect">
            <a:avLst/>
          </a:prstGeom>
        </p:spPr>
      </p:pic>
      <p:pic>
        <p:nvPicPr>
          <p:cNvPr id="10" name="Picture 9" descr="2108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4272" y="2428868"/>
            <a:ext cx="1668857" cy="792000"/>
          </a:xfrm>
          <a:prstGeom prst="rect">
            <a:avLst/>
          </a:prstGeom>
        </p:spPr>
      </p:pic>
      <p:pic>
        <p:nvPicPr>
          <p:cNvPr id="11" name="Picture 10" descr="2108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08" y="4725144"/>
            <a:ext cx="1782000" cy="4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C398-75E1-4598-A088-C5BD8817F8B2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伪相关反馈小</a:t>
            </a:r>
            <a:r>
              <a:rPr lang="zh-CN" altLang="en-US" dirty="0"/>
              <a:t>结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276475"/>
            <a:ext cx="7772400" cy="3617913"/>
          </a:xfrm>
        </p:spPr>
        <p:txBody>
          <a:bodyPr/>
          <a:lstStyle/>
          <a:p>
            <a:r>
              <a:rPr lang="zh-CN" altLang="en-US"/>
              <a:t>优点：</a:t>
            </a:r>
          </a:p>
          <a:p>
            <a:pPr lvl="1"/>
            <a:r>
              <a:rPr lang="zh-CN" altLang="en-US"/>
              <a:t>不用考虑用户的因素，处理简单</a:t>
            </a:r>
          </a:p>
          <a:p>
            <a:pPr lvl="1"/>
            <a:r>
              <a:rPr lang="zh-CN" altLang="en-US"/>
              <a:t>很多实验也取得了较好效果</a:t>
            </a:r>
          </a:p>
          <a:p>
            <a:r>
              <a:rPr lang="zh-CN" altLang="en-US"/>
              <a:t>缺点：</a:t>
            </a:r>
          </a:p>
          <a:p>
            <a:pPr lvl="1"/>
            <a:r>
              <a:rPr lang="zh-CN" altLang="en-US"/>
              <a:t>没有通过用户判断，所以准确率难以保证</a:t>
            </a:r>
          </a:p>
          <a:p>
            <a:pPr lvl="1"/>
            <a:r>
              <a:rPr lang="zh-CN" altLang="en-US"/>
              <a:t>不是所有的查询都会提高效果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上一讲回顾</a:t>
            </a:r>
            <a:endParaRPr lang="en-US" altLang="zh-CN" sz="3200" dirty="0" smtClean="0">
              <a:solidFill>
                <a:schemeClr val="tx2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动机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相关反馈基础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相关反馈详细介绍</a:t>
            </a:r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 smtClean="0">
                <a:solidFill>
                  <a:srgbClr val="336699"/>
                </a:solidFill>
                <a:latin typeface="+mj-ea"/>
                <a:ea typeface="+mj-ea"/>
              </a:rPr>
              <a:t>查询扩展</a:t>
            </a:r>
            <a:endParaRPr lang="en-US" sz="3200" dirty="0" smtClean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查询扩展</a:t>
            </a:r>
            <a:r>
              <a:rPr lang="en-US" altLang="zh-CN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de-DE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Query expansion)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查询扩展是另一种提高召回率的方法</a:t>
            </a:r>
            <a:endParaRPr lang="en-US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我们使用</a:t>
            </a:r>
            <a:r>
              <a:rPr 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“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全局查询扩展</a:t>
            </a:r>
            <a:r>
              <a:rPr 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” 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来指那些</a:t>
            </a:r>
            <a:r>
              <a:rPr 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“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查询重构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(query reformulation)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的全局方法</a:t>
            </a:r>
            <a:r>
              <a:rPr lang="de-DE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在全局查询扩展中，查询基于一些全局的资源进行修改，这些资源是与查询无关的</a:t>
            </a:r>
            <a:endParaRPr lang="de-DE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主要使用的信息</a:t>
            </a:r>
            <a:r>
              <a:rPr 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同义词或近义词</a:t>
            </a:r>
            <a:endParaRPr lang="en-US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同义词或近义词词典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de-DE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thesaurus</a:t>
            </a:r>
            <a:r>
              <a:rPr lang="de-DE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两种同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近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义词词典构建方法：人工构建和自动构建</a:t>
            </a:r>
            <a:endParaRPr lang="de-DE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查询扩展的例子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pic>
        <p:nvPicPr>
          <p:cNvPr id="8" name="Picture 7" descr="45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643050"/>
            <a:ext cx="7286676" cy="45630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用户反馈的类型</a:t>
            </a:r>
            <a:endParaRPr lang="de-DE" sz="36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用户对文档提供反馈</a:t>
            </a:r>
            <a:endParaRPr lang="en-US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ea"/>
                <a:ea typeface="+mj-ea"/>
              </a:rPr>
              <a:t>在相关反馈中更普遍</a:t>
            </a:r>
            <a:endParaRPr lang="en-US" sz="22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用户对词或短语提供反馈</a:t>
            </a:r>
            <a:endParaRPr lang="en-US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ea"/>
                <a:ea typeface="+mj-ea"/>
              </a:rPr>
              <a:t>在查询扩展中更普遍</a:t>
            </a:r>
            <a:endParaRPr lang="en-US" sz="22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查询扩展的类型</a:t>
            </a:r>
            <a:endParaRPr lang="de-DE" sz="36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人工构建的同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近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义词词典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人工编辑人员维护的词典，如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PubMed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自动导出的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同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近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义词词典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比如，基于词语的共现统计信息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基于查询日志挖掘出的查询等价类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上很普遍，比如上面的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“palm”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例子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基于同</a:t>
            </a:r>
            <a:r>
              <a:rPr lang="en-US" altLang="zh-CN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近</a:t>
            </a:r>
            <a:r>
              <a:rPr lang="en-US" altLang="zh-CN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6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义词词典的查询扩展</a:t>
            </a:r>
            <a:endParaRPr lang="de-DE" sz="36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286808" cy="4449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对查询中的每个词项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t,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将词典中与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语义相关的词扩充到查询中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例子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HOSPITAL → MEDICAL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通常会提高召回率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可能会显著降低正确率，特别是对那些有歧义的词项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INTEREST RATE → INTEREST RATE FASCINATE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广泛应用于特定领域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如科学、工程领域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的搜索引擎中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创建并持续维护人工词典的开销非常大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人工词典和基于受控词汇表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controlled vocabulary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的标记的效果大体相当</a:t>
            </a:r>
            <a:endParaRPr lang="en-US" dirty="0" smtClean="0">
              <a:solidFill>
                <a:srgbClr val="0070C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基于人工词典的扩展样例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PubMed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pic>
        <p:nvPicPr>
          <p:cNvPr id="8" name="Picture 7" descr="49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785926"/>
            <a:ext cx="7715304" cy="452192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同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近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义词词典的自动构建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通过分析文档集中的词项分布来自动生成同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近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义词词典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基本的想法是计算词语之间的相似度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定义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1: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如果两个词各自的上下文共现词类似，那么它们类似</a:t>
            </a:r>
            <a:endParaRPr lang="de-DE" dirty="0" smtClean="0">
              <a:solidFill>
                <a:srgbClr val="0070C0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“car” ≈ “motorcycle”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，因为它们都与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“road”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、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“gas”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及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“license”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之类的词共现，因此它们类似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定义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2: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两个词，如果它们同某些一样的词具有某种给定的语法关系的话，那么它们类似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可以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harvest, peel, eat, prepare apples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pears,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因此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apples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pears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肯定彼此类似</a:t>
            </a: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共现关系更加鲁棒，而语法关系更加精确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基于共现的词典构造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447800"/>
          </a:xfrm>
        </p:spPr>
        <p:txBody>
          <a:bodyPr/>
          <a:lstStyle/>
          <a:p>
            <a:pPr eaLnBrk="1" hangingPunct="1"/>
            <a:r>
              <a:rPr lang="zh-CN" altLang="en-US" sz="2200" dirty="0" smtClean="0">
                <a:ea typeface="宋体" charset="-122"/>
                <a:cs typeface="Arial" charset="0"/>
              </a:rPr>
              <a:t>最简单的方法就是通过词典</a:t>
            </a:r>
            <a:r>
              <a:rPr lang="en-US" altLang="zh-CN" sz="2200" dirty="0" smtClean="0">
                <a:ea typeface="宋体" charset="-122"/>
                <a:cs typeface="Arial" charset="0"/>
              </a:rPr>
              <a:t>-</a:t>
            </a:r>
            <a:r>
              <a:rPr lang="zh-CN" altLang="en-US" sz="2200" dirty="0" smtClean="0">
                <a:ea typeface="宋体" charset="-122"/>
                <a:cs typeface="Arial" charset="0"/>
              </a:rPr>
              <a:t>文档矩阵</a:t>
            </a:r>
            <a:r>
              <a:rPr lang="en-US" altLang="zh-CN" sz="2200" i="1" dirty="0" smtClean="0">
                <a:ea typeface="宋体" charset="-122"/>
                <a:cs typeface="Arial" charset="0"/>
              </a:rPr>
              <a:t>A</a:t>
            </a:r>
            <a:r>
              <a:rPr lang="zh-CN" altLang="en-US" sz="2200" dirty="0" smtClean="0">
                <a:ea typeface="宋体" charset="-122"/>
                <a:cs typeface="Arial" charset="0"/>
              </a:rPr>
              <a:t>计算词项</a:t>
            </a:r>
            <a:r>
              <a:rPr lang="en-US" altLang="zh-CN" sz="2200" dirty="0" smtClean="0">
                <a:ea typeface="宋体" charset="-122"/>
                <a:cs typeface="Arial" charset="0"/>
              </a:rPr>
              <a:t>-</a:t>
            </a:r>
            <a:r>
              <a:rPr lang="zh-CN" altLang="en-US" sz="2200" dirty="0" smtClean="0">
                <a:ea typeface="宋体" charset="-122"/>
                <a:cs typeface="Arial" charset="0"/>
              </a:rPr>
              <a:t>词项的相似度</a:t>
            </a:r>
            <a:r>
              <a:rPr lang="en-US" altLang="zh-CN" sz="2200" dirty="0" smtClean="0">
                <a:ea typeface="宋体" charset="-122"/>
                <a:cs typeface="Arial" charset="0"/>
              </a:rPr>
              <a:t> </a:t>
            </a:r>
            <a:r>
              <a:rPr lang="en-US" altLang="zh-CN" sz="2200" i="1" dirty="0" smtClean="0">
                <a:ea typeface="宋体" charset="-122"/>
                <a:cs typeface="Arial" charset="0"/>
              </a:rPr>
              <a:t>C = AA</a:t>
            </a:r>
            <a:r>
              <a:rPr lang="en-US" altLang="zh-CN" sz="2200" i="1" baseline="30000" dirty="0" smtClean="0">
                <a:ea typeface="宋体" charset="-122"/>
                <a:cs typeface="Arial" charset="0"/>
              </a:rPr>
              <a:t>T</a:t>
            </a:r>
            <a:endParaRPr lang="en-US" altLang="zh-CN" sz="2200" baseline="30000" dirty="0" smtClean="0">
              <a:ea typeface="宋体" charset="-122"/>
              <a:cs typeface="Arial" charset="0"/>
            </a:endParaRPr>
          </a:p>
          <a:p>
            <a:r>
              <a:rPr lang="en-US" altLang="zh-CN" sz="2200" i="1" dirty="0" err="1" smtClean="0">
                <a:ea typeface="宋体" charset="-122"/>
                <a:cs typeface="Arial" charset="0"/>
              </a:rPr>
              <a:t>w</a:t>
            </a:r>
            <a:r>
              <a:rPr lang="en-US" altLang="zh-CN" sz="2200" i="1" baseline="-25000" dirty="0" err="1" smtClean="0">
                <a:ea typeface="宋体" charset="-122"/>
                <a:cs typeface="Arial" charset="0"/>
              </a:rPr>
              <a:t>i,j</a:t>
            </a:r>
            <a:r>
              <a:rPr lang="en-US" altLang="zh-CN" sz="2200" i="1" dirty="0" smtClean="0">
                <a:ea typeface="宋体" charset="-122"/>
                <a:cs typeface="Arial" charset="0"/>
              </a:rPr>
              <a:t> = </a:t>
            </a:r>
            <a:r>
              <a:rPr lang="en-US" altLang="zh-CN" sz="2200" dirty="0" smtClean="0">
                <a:ea typeface="宋体" charset="-122"/>
                <a:cs typeface="Arial" charset="0"/>
              </a:rPr>
              <a:t>(</a:t>
            </a:r>
            <a:r>
              <a:rPr lang="en-US" altLang="zh-CN" sz="2200" i="1" dirty="0" err="1" smtClean="0">
                <a:ea typeface="宋体" charset="-122"/>
                <a:cs typeface="Arial" charset="0"/>
              </a:rPr>
              <a:t>t</a:t>
            </a:r>
            <a:r>
              <a:rPr lang="en-US" altLang="zh-CN" sz="2200" i="1" baseline="-25000" dirty="0" err="1" smtClean="0">
                <a:ea typeface="宋体" charset="-122"/>
                <a:cs typeface="Arial" charset="0"/>
              </a:rPr>
              <a:t>i</a:t>
            </a:r>
            <a:r>
              <a:rPr lang="en-US" altLang="zh-CN" sz="2200" i="1" baseline="-25000" dirty="0" smtClean="0">
                <a:ea typeface="宋体" charset="-122"/>
                <a:cs typeface="Arial" charset="0"/>
              </a:rPr>
              <a:t> </a:t>
            </a:r>
            <a:r>
              <a:rPr lang="en-US" altLang="zh-CN" sz="2200" i="1" dirty="0" smtClean="0">
                <a:ea typeface="宋体" charset="-122"/>
                <a:cs typeface="Arial" charset="0"/>
              </a:rPr>
              <a:t>,</a:t>
            </a:r>
            <a:r>
              <a:rPr lang="en-US" altLang="zh-CN" sz="2200" b="1" i="1" dirty="0" err="1" smtClean="0">
                <a:ea typeface="宋体" charset="-122"/>
                <a:cs typeface="Arial" charset="0"/>
              </a:rPr>
              <a:t>d</a:t>
            </a:r>
            <a:r>
              <a:rPr lang="en-US" altLang="zh-CN" sz="2200" i="1" baseline="-25000" dirty="0" err="1" smtClean="0">
                <a:ea typeface="宋体" charset="-122"/>
                <a:cs typeface="Arial" charset="0"/>
              </a:rPr>
              <a:t>j</a:t>
            </a:r>
            <a:r>
              <a:rPr lang="en-US" altLang="zh-CN" sz="2200" dirty="0" smtClean="0">
                <a:ea typeface="宋体" charset="-122"/>
                <a:cs typeface="Arial" charset="0"/>
              </a:rPr>
              <a:t>)</a:t>
            </a:r>
            <a:r>
              <a:rPr lang="zh-CN" altLang="en-US" sz="2200" dirty="0" smtClean="0">
                <a:ea typeface="宋体" charset="-122"/>
                <a:cs typeface="Arial" charset="0"/>
              </a:rPr>
              <a:t>的</a:t>
            </a:r>
            <a:r>
              <a:rPr lang="en-US" altLang="zh-CN" sz="2200" dirty="0" smtClean="0">
                <a:ea typeface="宋体" charset="-122"/>
                <a:cs typeface="Arial" charset="0"/>
              </a:rPr>
              <a:t>(</a:t>
            </a:r>
            <a:r>
              <a:rPr lang="zh-CN" altLang="en-US" sz="2200" dirty="0" smtClean="0">
                <a:ea typeface="宋体" charset="-122"/>
                <a:cs typeface="Arial" charset="0"/>
              </a:rPr>
              <a:t>归一化</a:t>
            </a:r>
            <a:r>
              <a:rPr lang="en-US" altLang="zh-CN" sz="2200" dirty="0" smtClean="0">
                <a:ea typeface="宋体" charset="-122"/>
                <a:cs typeface="Arial" charset="0"/>
              </a:rPr>
              <a:t>)</a:t>
            </a:r>
            <a:r>
              <a:rPr lang="zh-CN" altLang="en-US" sz="2200" dirty="0" smtClean="0">
                <a:ea typeface="宋体" charset="-122"/>
                <a:cs typeface="Arial" charset="0"/>
              </a:rPr>
              <a:t>权重</a:t>
            </a:r>
            <a:endParaRPr lang="en-US" altLang="zh-CN" sz="2200" dirty="0" smtClean="0">
              <a:ea typeface="宋体" charset="-122"/>
              <a:cs typeface="Arial" charset="0"/>
            </a:endParaRPr>
          </a:p>
          <a:p>
            <a:pPr eaLnBrk="1" hangingPunct="1"/>
            <a:endParaRPr lang="en-US" altLang="zh-CN" sz="2200" dirty="0" smtClean="0">
              <a:ea typeface="宋体" charset="-122"/>
              <a:cs typeface="Arial" charset="0"/>
            </a:endParaRPr>
          </a:p>
          <a:p>
            <a:pPr eaLnBrk="1" hangingPunct="1"/>
            <a:endParaRPr lang="en-US" altLang="zh-CN" sz="2200" dirty="0" smtClean="0">
              <a:ea typeface="宋体" charset="-122"/>
              <a:cs typeface="Arial" charset="0"/>
            </a:endParaRPr>
          </a:p>
          <a:p>
            <a:pPr eaLnBrk="1" hangingPunct="1"/>
            <a:endParaRPr lang="en-US" altLang="zh-CN" sz="2200" dirty="0" smtClean="0">
              <a:ea typeface="宋体" charset="-122"/>
              <a:cs typeface="Arial" charset="0"/>
            </a:endParaRPr>
          </a:p>
          <a:p>
            <a:pPr eaLnBrk="1" hangingPunct="1"/>
            <a:endParaRPr lang="en-US" altLang="zh-CN" sz="2200" dirty="0" smtClean="0">
              <a:ea typeface="宋体" charset="-122"/>
              <a:cs typeface="Arial" charset="0"/>
            </a:endParaRPr>
          </a:p>
          <a:p>
            <a:pPr eaLnBrk="1" hangingPunct="1"/>
            <a:endParaRPr lang="en-US" altLang="zh-CN" sz="2200" dirty="0" smtClean="0">
              <a:ea typeface="宋体" charset="-122"/>
              <a:cs typeface="Arial" charset="0"/>
            </a:endParaRPr>
          </a:p>
          <a:p>
            <a:pPr eaLnBrk="1" hangingPunct="1"/>
            <a:endParaRPr lang="en-US" altLang="zh-CN" sz="2200" dirty="0" smtClean="0">
              <a:ea typeface="宋体" charset="-122"/>
              <a:cs typeface="Arial" charset="0"/>
            </a:endParaRPr>
          </a:p>
          <a:p>
            <a:pPr eaLnBrk="1" hangingPunct="1"/>
            <a:endParaRPr lang="en-US" altLang="zh-CN" sz="2200" dirty="0" smtClean="0">
              <a:ea typeface="宋体" charset="-122"/>
              <a:cs typeface="Arial" charset="0"/>
            </a:endParaRPr>
          </a:p>
          <a:p>
            <a:pPr eaLnBrk="1" hangingPunct="1"/>
            <a:r>
              <a:rPr lang="zh-CN" altLang="en-US" sz="2200" dirty="0" smtClean="0">
                <a:ea typeface="宋体" charset="-122"/>
                <a:cs typeface="Arial" charset="0"/>
              </a:rPr>
              <a:t>对每个</a:t>
            </a:r>
            <a:r>
              <a:rPr lang="en-US" altLang="zh-CN" sz="2200" i="1" dirty="0" err="1" smtClean="0">
                <a:ea typeface="宋体" charset="-122"/>
                <a:cs typeface="Arial" charset="0"/>
              </a:rPr>
              <a:t>t</a:t>
            </a:r>
            <a:r>
              <a:rPr lang="en-US" altLang="zh-CN" sz="2200" i="1" baseline="-25000" dirty="0" err="1" smtClean="0">
                <a:ea typeface="宋体" charset="-122"/>
                <a:cs typeface="Arial" charset="0"/>
              </a:rPr>
              <a:t>i</a:t>
            </a:r>
            <a:r>
              <a:rPr lang="en-US" altLang="zh-CN" sz="2200" dirty="0" smtClean="0">
                <a:ea typeface="宋体" charset="-122"/>
                <a:cs typeface="Arial" charset="0"/>
              </a:rPr>
              <a:t>, </a:t>
            </a:r>
            <a:r>
              <a:rPr lang="zh-CN" altLang="en-US" sz="2200" dirty="0" smtClean="0">
                <a:ea typeface="宋体" charset="-122"/>
                <a:cs typeface="Arial" charset="0"/>
              </a:rPr>
              <a:t>选择</a:t>
            </a:r>
            <a:r>
              <a:rPr lang="en-US" altLang="zh-CN" sz="2200" i="1" dirty="0" smtClean="0">
                <a:ea typeface="宋体" charset="-122"/>
                <a:cs typeface="Arial" charset="0"/>
              </a:rPr>
              <a:t>C</a:t>
            </a:r>
            <a:r>
              <a:rPr lang="zh-CN" altLang="en-US" sz="2200" dirty="0" smtClean="0">
                <a:ea typeface="宋体" charset="-122"/>
                <a:cs typeface="Arial" charset="0"/>
              </a:rPr>
              <a:t>中高权重的词项进行扩展</a:t>
            </a:r>
            <a:endParaRPr lang="en-US" altLang="zh-CN" sz="2200" dirty="0" smtClean="0">
              <a:ea typeface="宋体" charset="-122"/>
              <a:cs typeface="Arial" charset="0"/>
            </a:endParaRPr>
          </a:p>
        </p:txBody>
      </p:sp>
      <p:sp>
        <p:nvSpPr>
          <p:cNvPr id="1373188" name="Rectangle 4"/>
          <p:cNvSpPr>
            <a:spLocks noChangeArrowheads="1"/>
          </p:cNvSpPr>
          <p:nvPr/>
        </p:nvSpPr>
        <p:spPr bwMode="auto">
          <a:xfrm>
            <a:off x="1219200" y="3306763"/>
            <a:ext cx="4648200" cy="2209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dirty="0">
              <a:ea typeface="黑体" pitchFamily="49" charset="-122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219200" y="3916363"/>
            <a:ext cx="4648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dirty="0">
              <a:ea typeface="黑体" pitchFamily="49" charset="-122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762000" y="3810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i="1" dirty="0" err="1">
                <a:solidFill>
                  <a:schemeClr val="tx1"/>
                </a:solidFill>
                <a:latin typeface="Tahoma" charset="0"/>
                <a:ea typeface="黑体" pitchFamily="49" charset="-122"/>
              </a:rPr>
              <a:t>t</a:t>
            </a:r>
            <a:r>
              <a:rPr lang="en-US" altLang="zh-CN" i="1" baseline="-25000" dirty="0" err="1">
                <a:solidFill>
                  <a:schemeClr val="tx1"/>
                </a:solidFill>
                <a:latin typeface="Tahoma" charset="0"/>
                <a:ea typeface="黑体" pitchFamily="49" charset="-122"/>
              </a:rPr>
              <a:t>i</a:t>
            </a:r>
            <a:endParaRPr lang="en-US" altLang="zh-CN" i="1" dirty="0">
              <a:solidFill>
                <a:schemeClr val="tx1"/>
              </a:solidFill>
              <a:latin typeface="Tahoma" charset="0"/>
              <a:ea typeface="黑体" pitchFamily="49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4343400" y="3306763"/>
            <a:ext cx="228600" cy="2209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dirty="0">
              <a:ea typeface="黑体" pitchFamily="49" charset="-122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4343400" y="3916363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dirty="0">
              <a:ea typeface="黑体" pitchFamily="49" charset="-122"/>
            </a:endParaRP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267200" y="2819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 err="1">
                <a:latin typeface="Tahoma" charset="0"/>
                <a:ea typeface="黑体" pitchFamily="49" charset="-122"/>
              </a:rPr>
              <a:t>d</a:t>
            </a:r>
            <a:r>
              <a:rPr lang="en-US" altLang="zh-CN" i="1" baseline="-25000" dirty="0" err="1">
                <a:latin typeface="Tahoma" charset="0"/>
                <a:ea typeface="黑体" pitchFamily="49" charset="-122"/>
              </a:rPr>
              <a:t>j</a:t>
            </a:r>
            <a:endParaRPr lang="en-US" altLang="zh-CN" i="1" dirty="0">
              <a:latin typeface="Tahoma" charset="0"/>
              <a:ea typeface="黑体" pitchFamily="49" charset="-122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721350" y="2971800"/>
            <a:ext cx="688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i="1" dirty="0">
                <a:latin typeface="Tahoma" charset="0"/>
                <a:ea typeface="黑体" pitchFamily="49" charset="-122"/>
              </a:rPr>
              <a:t>N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782638" y="5318125"/>
            <a:ext cx="688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i="1" dirty="0">
                <a:solidFill>
                  <a:schemeClr val="tx1"/>
                </a:solidFill>
                <a:latin typeface="Tahoma" charset="0"/>
                <a:ea typeface="黑体" pitchFamily="49" charset="-122"/>
              </a:rPr>
              <a:t>M</a:t>
            </a:r>
          </a:p>
        </p:txBody>
      </p:sp>
      <p:sp>
        <p:nvSpPr>
          <p:cNvPr id="1373198" name="Rectangle 14"/>
          <p:cNvSpPr>
            <a:spLocks noChangeArrowheads="1"/>
          </p:cNvSpPr>
          <p:nvPr/>
        </p:nvSpPr>
        <p:spPr bwMode="auto">
          <a:xfrm>
            <a:off x="7239000" y="4133682"/>
            <a:ext cx="1828800" cy="14465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200" dirty="0" smtClean="0">
                <a:ea typeface="黑体" pitchFamily="49" charset="-122"/>
              </a:rPr>
              <a:t>如果矩阵</a:t>
            </a:r>
            <a:r>
              <a:rPr lang="en-US" altLang="zh-CN" sz="2200" i="1" dirty="0" smtClean="0">
                <a:ea typeface="黑体" pitchFamily="49" charset="-122"/>
              </a:rPr>
              <a:t>A</a:t>
            </a:r>
            <a:r>
              <a:rPr lang="zh-CN" altLang="en-US" sz="2200" dirty="0" smtClean="0">
                <a:ea typeface="黑体" pitchFamily="49" charset="-122"/>
              </a:rPr>
              <a:t>是</a:t>
            </a:r>
            <a:r>
              <a:rPr lang="en-US" altLang="zh-CN" sz="2200" dirty="0" smtClean="0">
                <a:ea typeface="黑体" pitchFamily="49" charset="-122"/>
              </a:rPr>
              <a:t>0/1</a:t>
            </a:r>
            <a:r>
              <a:rPr lang="zh-CN" altLang="en-US" sz="2200" dirty="0" smtClean="0">
                <a:ea typeface="黑体" pitchFamily="49" charset="-122"/>
              </a:rPr>
              <a:t>矩阵，那么</a:t>
            </a:r>
            <a:r>
              <a:rPr lang="en-US" altLang="zh-CN" sz="2200" i="1" dirty="0" smtClean="0">
                <a:ea typeface="黑体" pitchFamily="49" charset="-122"/>
              </a:rPr>
              <a:t>C</a:t>
            </a:r>
            <a:r>
              <a:rPr lang="zh-CN" altLang="en-US" sz="2200" dirty="0" smtClean="0">
                <a:ea typeface="黑体" pitchFamily="49" charset="-122"/>
              </a:rPr>
              <a:t>的每一项是什么？</a:t>
            </a:r>
            <a:endParaRPr lang="en-US" altLang="zh-CN" sz="2200" dirty="0">
              <a:ea typeface="黑体" pitchFamily="49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419600" y="2924944"/>
            <a:ext cx="68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 err="1">
                <a:solidFill>
                  <a:schemeClr val="tx1"/>
                </a:solidFill>
                <a:latin typeface="Tahoma" charset="0"/>
                <a:ea typeface="黑体" pitchFamily="49" charset="-122"/>
              </a:rPr>
              <a:t>d</a:t>
            </a:r>
            <a:r>
              <a:rPr lang="en-US" altLang="zh-CN" i="1" baseline="-25000" dirty="0" err="1">
                <a:solidFill>
                  <a:schemeClr val="tx1"/>
                </a:solidFill>
                <a:latin typeface="Tahoma" charset="0"/>
                <a:ea typeface="黑体" pitchFamily="49" charset="-122"/>
              </a:rPr>
              <a:t>j</a:t>
            </a:r>
            <a:endParaRPr lang="en-US" altLang="zh-CN" i="1" dirty="0">
              <a:solidFill>
                <a:schemeClr val="tx1"/>
              </a:solidFill>
              <a:latin typeface="Tahoma" charset="0"/>
              <a:ea typeface="黑体" pitchFamily="49" charset="-122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873750" y="3083526"/>
            <a:ext cx="6889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i="1" dirty="0">
                <a:solidFill>
                  <a:schemeClr val="tx1"/>
                </a:solidFill>
                <a:latin typeface="Tahoma" charset="0"/>
                <a:ea typeface="黑体" pitchFamily="49" charset="-12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1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正确率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-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召回率曲线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4429132"/>
            <a:ext cx="8643998" cy="1664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每个点对应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top k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上的结果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    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k 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= 1, 2, 3, 4, . . .).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插值</a:t>
            </a:r>
            <a:r>
              <a:rPr lang="en-US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红色</a:t>
            </a:r>
            <a:r>
              <a:rPr lang="en-US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): 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将来所有点上的最高结果</a:t>
            </a:r>
            <a:endParaRPr lang="en-US" dirty="0" smtClean="0">
              <a:solidFill>
                <a:srgbClr val="FF0000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插值的原理：如果正确率和召回率都升高，那么用户可能愿意浏览更多的结果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 descr="31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1571612"/>
            <a:ext cx="4071966" cy="2863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基于共现关系的同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近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义词词典样例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28596" y="6000768"/>
            <a:ext cx="8286808" cy="7143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WordSpace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demo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on web</a:t>
            </a:r>
          </a:p>
          <a:p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1772618"/>
          <a:ext cx="6929486" cy="3870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0869"/>
                <a:gridCol w="515861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200" kern="1200" dirty="0" smtClean="0"/>
                        <a:t>词语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同</a:t>
                      </a:r>
                      <a:r>
                        <a:rPr lang="en-US" altLang="zh-CN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近</a:t>
                      </a:r>
                      <a:r>
                        <a:rPr lang="en-US" altLang="zh-CN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义词</a:t>
                      </a:r>
                      <a:endParaRPr lang="de-DE" sz="2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 smtClean="0"/>
                        <a:t>absolutely</a:t>
                      </a:r>
                    </a:p>
                    <a:p>
                      <a:r>
                        <a:rPr lang="en-US" sz="2200" kern="1200" dirty="0" smtClean="0"/>
                        <a:t>bottomed</a:t>
                      </a:r>
                    </a:p>
                    <a:p>
                      <a:r>
                        <a:rPr lang="en-US" sz="2200" kern="1200" dirty="0" smtClean="0"/>
                        <a:t>captivating</a:t>
                      </a:r>
                    </a:p>
                    <a:p>
                      <a:r>
                        <a:rPr lang="en-US" sz="2200" kern="1200" dirty="0" smtClean="0"/>
                        <a:t>doghouse</a:t>
                      </a:r>
                    </a:p>
                    <a:p>
                      <a:r>
                        <a:rPr lang="de-DE" sz="2200" kern="1200" dirty="0" err="1" smtClean="0"/>
                        <a:t>makeup</a:t>
                      </a:r>
                      <a:endParaRPr lang="de-DE" sz="2200" kern="1200" dirty="0" smtClean="0"/>
                    </a:p>
                    <a:p>
                      <a:r>
                        <a:rPr lang="en-US" sz="2200" kern="1200" dirty="0" smtClean="0"/>
                        <a:t>mediating</a:t>
                      </a:r>
                    </a:p>
                    <a:p>
                      <a:r>
                        <a:rPr lang="en-US" sz="2200" kern="1200" dirty="0" smtClean="0"/>
                        <a:t>keeping</a:t>
                      </a:r>
                    </a:p>
                    <a:p>
                      <a:r>
                        <a:rPr lang="de-DE" sz="2200" kern="1200" dirty="0" err="1" smtClean="0"/>
                        <a:t>lithographs</a:t>
                      </a:r>
                      <a:endParaRPr lang="de-DE" sz="2200" kern="1200" dirty="0" smtClean="0"/>
                    </a:p>
                    <a:p>
                      <a:r>
                        <a:rPr lang="pt-BR" sz="2200" kern="1200" dirty="0" smtClean="0"/>
                        <a:t>pathogens</a:t>
                      </a:r>
                      <a:endParaRPr lang="de-DE" sz="2200" kern="1200" dirty="0" smtClean="0"/>
                    </a:p>
                    <a:p>
                      <a:r>
                        <a:rPr lang="en-US" sz="2200" kern="1200" dirty="0" smtClean="0"/>
                        <a:t>senses</a:t>
                      </a:r>
                      <a:endParaRPr lang="en-US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absurd whatsoever totally exactly nothing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dip copper drops topped slide trimmed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shimmer stunningly superbly plucky witty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dog porch crawling beside downstairs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dirty="0" err="1" smtClean="0"/>
                        <a:t>repellent</a:t>
                      </a:r>
                      <a:r>
                        <a:rPr lang="de-DE" sz="2200" kern="1200" dirty="0" smtClean="0"/>
                        <a:t> </a:t>
                      </a:r>
                      <a:r>
                        <a:rPr lang="de-DE" sz="2200" kern="1200" dirty="0" err="1" smtClean="0"/>
                        <a:t>lotion</a:t>
                      </a:r>
                      <a:r>
                        <a:rPr lang="de-DE" sz="2200" kern="1200" dirty="0" smtClean="0"/>
                        <a:t> </a:t>
                      </a:r>
                      <a:r>
                        <a:rPr lang="de-DE" sz="2200" kern="1200" dirty="0" err="1" smtClean="0"/>
                        <a:t>glossy</a:t>
                      </a:r>
                      <a:r>
                        <a:rPr lang="de-DE" sz="2200" kern="1200" dirty="0" smtClean="0"/>
                        <a:t> </a:t>
                      </a:r>
                      <a:r>
                        <a:rPr lang="de-DE" sz="2200" kern="1200" dirty="0" err="1" smtClean="0"/>
                        <a:t>sunscreen</a:t>
                      </a:r>
                      <a:r>
                        <a:rPr lang="de-DE" sz="2200" kern="1200" dirty="0" smtClean="0"/>
                        <a:t> </a:t>
                      </a:r>
                      <a:r>
                        <a:rPr lang="de-DE" sz="2200" kern="1200" dirty="0" err="1" smtClean="0"/>
                        <a:t>skin</a:t>
                      </a:r>
                      <a:r>
                        <a:rPr lang="de-DE" sz="2200" kern="1200" dirty="0" smtClean="0"/>
                        <a:t> </a:t>
                      </a:r>
                      <a:r>
                        <a:rPr lang="de-DE" sz="2200" kern="1200" dirty="0" err="1" smtClean="0"/>
                        <a:t>gel</a:t>
                      </a:r>
                      <a:endParaRPr lang="de-DE" sz="2200" kern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reconciliation negotiate case conciliation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hoping bring wiping could some would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dirty="0" err="1" smtClean="0"/>
                        <a:t>drawings</a:t>
                      </a:r>
                      <a:r>
                        <a:rPr lang="de-DE" sz="2200" kern="1200" dirty="0" smtClean="0"/>
                        <a:t> Picasso Dali </a:t>
                      </a:r>
                      <a:r>
                        <a:rPr lang="de-DE" sz="2200" kern="1200" dirty="0" err="1" smtClean="0"/>
                        <a:t>sculptures</a:t>
                      </a:r>
                      <a:r>
                        <a:rPr lang="de-DE" sz="2200" kern="1200" dirty="0" smtClean="0"/>
                        <a:t> Gauguin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kern="1200" dirty="0" smtClean="0"/>
                        <a:t>toxins bacteria organisms bacterial parasite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grasp psyche truly clumsy naive innate</a:t>
                      </a:r>
                      <a:endParaRPr lang="en-US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搜索引擎中的查询扩展</a:t>
            </a:r>
            <a:endParaRPr lang="en-US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36"/>
            <a:ext cx="8286808" cy="4377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搜索引擎进行查询扩展主要依赖的资源：查询日志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query log)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例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1: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提交查询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[herbs] 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草药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后，用户常常搜索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[herbal remedies]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草本疗法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→ “herbal remedies”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是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“herb”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的潜在扩展查询</a:t>
            </a:r>
            <a:endParaRPr lang="en-US" altLang="zh-CN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例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2: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用户搜索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[flower pix]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时常常点击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URL 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photobucket.com/flower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，而用户搜索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[flower clipart]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常常点击同样的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URL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→ “flower clipart”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“flower pix” 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可能互为扩展查询</a:t>
            </a:r>
            <a:endParaRPr lang="de-DE" sz="22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本讲小结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交互式相关反馈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Interactive relevance feedback):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在初始检索结果的基础上，通过用户交互指定哪些文档相关或不相关，然后改进检索的结果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最著名的相关反馈方法：</a:t>
            </a:r>
            <a:r>
              <a:rPr lang="en-US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查询扩展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Query expansion): 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通过在查询中加入同义或者相关的词项来提高检索结果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相关词项的来源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20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人工编辑的同义词词典、自动构造的同义词词典、查询日志等等。</a:t>
            </a:r>
            <a:endParaRPr lang="de-DE" sz="20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参考资料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《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信息检索导论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》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第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章</a:t>
            </a:r>
            <a:endParaRPr lang="de-DE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Salton and Buckley 1990 (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原始的相关反馈论文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Spink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, Jansen,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Ozmultu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2000: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Relevance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feedback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at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Excite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Sch</a:t>
            </a:r>
            <a:r>
              <a:rPr lang="de-DE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ü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tze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1998: Automatic word sense discrimination (</a:t>
            </a:r>
            <a:r>
              <a:rPr lang="zh-CN" alt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接扫了一个简单的同义词自动构造方法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9-3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9-4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9-7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平均的</a:t>
            </a:r>
            <a:r>
              <a:rPr lang="de-DE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 11-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点正确率</a:t>
            </a:r>
            <a:r>
              <a:rPr lang="en-US" altLang="zh-CN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zh-CN" altLang="en-US" sz="3600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召回率曲线</a:t>
            </a:r>
            <a:endParaRPr lang="de-DE" sz="3600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4429132"/>
            <a:ext cx="8715436" cy="1664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计算每个召回率点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0.0, 0.1, 0.2, </a:t>
            </a:r>
            <a:r>
              <a:rPr lang="de-DE" altLang="zh-CN" dirty="0" smtClean="0">
                <a:solidFill>
                  <a:schemeClr val="tx1"/>
                </a:solidFill>
                <a:ea typeface="黑体" pitchFamily="49" charset="-122"/>
              </a:rPr>
              <a:t>. . .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上的插值正确率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对每个查询都计算一遍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在查询上求平均</a:t>
            </a:r>
            <a:endParaRPr lang="en-US" altLang="zh-CN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 smtClean="0">
                <a:solidFill>
                  <a:schemeClr val="tx1"/>
                </a:solidFill>
                <a:latin typeface="+mj-lt"/>
                <a:ea typeface="黑体" pitchFamily="49" charset="-122"/>
              </a:rPr>
              <a:t>该曲线也是ＴＲＥＣ评测上常用的指标之一</a:t>
            </a:r>
            <a:endParaRPr lang="en-US" dirty="0" smtClean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33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547" y="1500174"/>
            <a:ext cx="4405153" cy="30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nning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2283</TotalTime>
  <Words>5782</Words>
  <Application>Microsoft Office PowerPoint</Application>
  <PresentationFormat>全屏显示(4:3)</PresentationFormat>
  <Paragraphs>757</Paragraphs>
  <Slides>84</Slides>
  <Notes>63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85" baseType="lpstr">
      <vt:lpstr>manning</vt:lpstr>
      <vt:lpstr>幻灯片 1</vt:lpstr>
      <vt:lpstr>提纲</vt:lpstr>
      <vt:lpstr>提纲</vt:lpstr>
      <vt:lpstr>上一讲回顾</vt:lpstr>
      <vt:lpstr>幻灯片 5</vt:lpstr>
      <vt:lpstr>幻灯片 6</vt:lpstr>
      <vt:lpstr>幻灯片 7</vt:lpstr>
      <vt:lpstr>幻灯片 8</vt:lpstr>
      <vt:lpstr>幻灯片 9</vt:lpstr>
      <vt:lpstr>MAP</vt:lpstr>
      <vt:lpstr>NDCG</vt:lpstr>
      <vt:lpstr>NDCG</vt:lpstr>
      <vt:lpstr>另一种NDCG的计算方法</vt:lpstr>
      <vt:lpstr>幻灯片 14</vt:lpstr>
      <vt:lpstr>幻灯片 15</vt:lpstr>
      <vt:lpstr>幻灯片 16</vt:lpstr>
      <vt:lpstr>幻灯片 17</vt:lpstr>
      <vt:lpstr>提纲</vt:lpstr>
      <vt:lpstr>幻灯片 19</vt:lpstr>
      <vt:lpstr>幻灯片 20</vt:lpstr>
      <vt:lpstr>幻灯片 21</vt:lpstr>
      <vt:lpstr>提纲</vt:lpstr>
      <vt:lpstr>幻灯片 23</vt:lpstr>
      <vt:lpstr>相关反馈分类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例3: 一个实际的例子</vt:lpstr>
      <vt:lpstr>幻灯片 35</vt:lpstr>
      <vt:lpstr>基于扩展查询的检索结果</vt:lpstr>
      <vt:lpstr>提纲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隐式相关反馈</vt:lpstr>
      <vt:lpstr>用户行为种类</vt:lpstr>
      <vt:lpstr>点击行为(Click through behavior)</vt:lpstr>
      <vt:lpstr>眼球动作(通过鼠标轨迹模拟)</vt:lpstr>
      <vt:lpstr>关于Eye tracking</vt:lpstr>
      <vt:lpstr>隐式相关反馈小结</vt:lpstr>
      <vt:lpstr>幻灯片 68</vt:lpstr>
      <vt:lpstr>幻灯片 69</vt:lpstr>
      <vt:lpstr>伪相关反馈小结</vt:lpstr>
      <vt:lpstr>提纲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基于共现的词典构造</vt:lpstr>
      <vt:lpstr>幻灯片 80</vt:lpstr>
      <vt:lpstr>幻灯片 81</vt:lpstr>
      <vt:lpstr>幻灯片 82</vt:lpstr>
      <vt:lpstr>幻灯片 83</vt:lpstr>
      <vt:lpstr>课后练习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wangbin</cp:lastModifiedBy>
  <cp:revision>1089</cp:revision>
  <cp:lastPrinted>2009-09-22T15:48:09Z</cp:lastPrinted>
  <dcterms:created xsi:type="dcterms:W3CDTF">2009-09-21T23:46:17Z</dcterms:created>
  <dcterms:modified xsi:type="dcterms:W3CDTF">2011-10-28T06:25:10Z</dcterms:modified>
</cp:coreProperties>
</file>