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Default Extension="png" ContentType="image/png"/>
  <Override PartName="/ppt/notesMasters/notesMaster1.xml" ContentType="application/vnd.openxmlformats-officedocument.presentationml.notesMaster+xml"/>
  <Default Extension="pdf" ContentType="application/pdf"/>
  <Override PartName="/docProps/core.xml" ContentType="application/vnd.openxmlformats-package.core-properties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8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Default Extension="xml" ContentType="application/xml"/>
  <Override PartName="/ppt/handoutMasters/handoutMaster1.xml" ContentType="application/vnd.openxmlformats-officedocument.presentationml.handoutMaster+xml"/>
  <Default Extension="rels" ContentType="application/vnd.openxmlformats-package.relationshi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howSpecialPlsOnTitleSld="0" saveSubsetFonts="1" autoCompressPictures="0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56" r:id="rId2"/>
    <p:sldId id="466" r:id="rId3"/>
    <p:sldId id="483" r:id="rId4"/>
    <p:sldId id="484" r:id="rId5"/>
    <p:sldId id="485" r:id="rId6"/>
    <p:sldId id="482" r:id="rId7"/>
    <p:sldId id="369" r:id="rId8"/>
    <p:sldId id="334" r:id="rId9"/>
    <p:sldId id="410" r:id="rId10"/>
    <p:sldId id="388" r:id="rId11"/>
    <p:sldId id="411" r:id="rId12"/>
    <p:sldId id="444" r:id="rId13"/>
    <p:sldId id="467" r:id="rId14"/>
    <p:sldId id="468" r:id="rId15"/>
    <p:sldId id="441" r:id="rId16"/>
    <p:sldId id="440" r:id="rId17"/>
    <p:sldId id="443" r:id="rId18"/>
    <p:sldId id="476" r:id="rId19"/>
    <p:sldId id="447" r:id="rId20"/>
    <p:sldId id="446" r:id="rId21"/>
    <p:sldId id="477" r:id="rId22"/>
    <p:sldId id="438" r:id="rId23"/>
    <p:sldId id="423" r:id="rId24"/>
    <p:sldId id="421" r:id="rId25"/>
    <p:sldId id="486" r:id="rId26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pitchFamily="27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pitchFamily="27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pitchFamily="27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pitchFamily="27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pitchFamily="27" charset="0"/>
        <a:ea typeface="+mn-ea"/>
        <a:cs typeface="+mn-cs"/>
      </a:defRPr>
    </a:lvl5pPr>
    <a:lvl6pPr marL="2286000" algn="l" defTabSz="457200" rtl="0" eaLnBrk="1" latinLnBrk="0" hangingPunct="1">
      <a:defRPr i="1" kern="1200">
        <a:solidFill>
          <a:schemeClr val="tx1"/>
        </a:solidFill>
        <a:latin typeface="Verdana" pitchFamily="27" charset="0"/>
        <a:ea typeface="+mn-ea"/>
        <a:cs typeface="+mn-cs"/>
      </a:defRPr>
    </a:lvl6pPr>
    <a:lvl7pPr marL="2743200" algn="l" defTabSz="457200" rtl="0" eaLnBrk="1" latinLnBrk="0" hangingPunct="1">
      <a:defRPr i="1" kern="1200">
        <a:solidFill>
          <a:schemeClr val="tx1"/>
        </a:solidFill>
        <a:latin typeface="Verdana" pitchFamily="27" charset="0"/>
        <a:ea typeface="+mn-ea"/>
        <a:cs typeface="+mn-cs"/>
      </a:defRPr>
    </a:lvl7pPr>
    <a:lvl8pPr marL="3200400" algn="l" defTabSz="457200" rtl="0" eaLnBrk="1" latinLnBrk="0" hangingPunct="1">
      <a:defRPr i="1" kern="1200">
        <a:solidFill>
          <a:schemeClr val="tx1"/>
        </a:solidFill>
        <a:latin typeface="Verdana" pitchFamily="27" charset="0"/>
        <a:ea typeface="+mn-ea"/>
        <a:cs typeface="+mn-cs"/>
      </a:defRPr>
    </a:lvl8pPr>
    <a:lvl9pPr marL="3657600" algn="l" defTabSz="457200" rtl="0" eaLnBrk="1" latinLnBrk="0" hangingPunct="1">
      <a:defRPr i="1" kern="1200">
        <a:solidFill>
          <a:schemeClr val="tx1"/>
        </a:solidFill>
        <a:latin typeface="Verdana" pitchFamily="27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2448B7"/>
    <a:srgbClr val="957800"/>
    <a:srgbClr val="C9A100"/>
    <a:srgbClr val="FFFF9A"/>
    <a:srgbClr val="A7D0A6"/>
    <a:srgbClr val="007330"/>
    <a:srgbClr val="007300"/>
    <a:srgbClr val="009900"/>
    <a:srgbClr val="FFCC00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 showOutlineIcons="0" horzBarState="maximized"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-6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Verdana" pitchFamily="-11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Verdana" pitchFamily="-112" charset="0"/>
              </a:defRPr>
            </a:lvl1pPr>
          </a:lstStyle>
          <a:p>
            <a:pPr>
              <a:defRPr/>
            </a:pPr>
            <a:fld id="{FA2F33ED-D633-DF49-A0F2-EE721E750EF7}" type="datetime1">
              <a:rPr lang="en-US"/>
              <a:pPr>
                <a:defRPr/>
              </a:pPr>
              <a:t>7/22/08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Verdana" pitchFamily="-11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Verdana" pitchFamily="-112" charset="0"/>
              </a:defRPr>
            </a:lvl1pPr>
          </a:lstStyle>
          <a:p>
            <a:pPr>
              <a:defRPr/>
            </a:pPr>
            <a:fld id="{0C5967C4-D328-7041-865D-7E9B04128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latin typeface="Arial" pitchFamily="-11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Arial" pitchFamily="-11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latin typeface="Arial" pitchFamily="-11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Arial" pitchFamily="-112" charset="0"/>
              </a:defRPr>
            </a:lvl1pPr>
          </a:lstStyle>
          <a:p>
            <a:pPr>
              <a:defRPr/>
            </a:pPr>
            <a:fld id="{F9B2D4A3-E876-CF49-91A3-4D9714FDDC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27" charset="-128"/>
        <a:cs typeface="ＭＳ Ｐゴシック" pitchFamily="2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A9BA4-B96D-A24C-AE15-379EF4C4BA60}" type="slidenum">
              <a:rPr lang="en-US">
                <a:latin typeface="Arial" pitchFamily="27" charset="0"/>
              </a:rPr>
              <a:pPr/>
              <a:t>6</a:t>
            </a:fld>
            <a:endParaRPr lang="en-US" dirty="0">
              <a:latin typeface="Arial" pitchFamily="27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27" charset="0"/>
              </a:rPr>
              <a:t>For coverage, discuss why the result. For</a:t>
            </a:r>
            <a:r>
              <a:rPr lang="en-US" dirty="0" smtClean="0">
                <a:latin typeface="Arial" pitchFamily="27" charset="0"/>
              </a:rPr>
              <a:t> errors</a:t>
            </a:r>
            <a:r>
              <a:rPr lang="en-US" dirty="0">
                <a:latin typeface="Arial" pitchFamily="27" charset="0"/>
              </a:rPr>
              <a:t>, talk about the sparse sampling of very large space.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E8522-A501-7C4B-9D91-2812E99E04D4}" type="slidenum">
              <a:rPr lang="en-US">
                <a:latin typeface="Arial" pitchFamily="27" charset="0"/>
              </a:rPr>
              <a:pPr/>
              <a:t>7</a:t>
            </a:fld>
            <a:endParaRPr lang="en-US" dirty="0">
              <a:latin typeface="Arial" pitchFamily="27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27" charset="0"/>
              </a:rPr>
              <a:t>How would they use it? What will their requirements be? Enough to be adopted? Can create redundant tests</a:t>
            </a:r>
          </a:p>
          <a:p>
            <a:pPr eaLnBrk="1" hangingPunct="1"/>
            <a:endParaRPr lang="en-US" dirty="0">
              <a:latin typeface="Arial" pitchFamily="27" charset="0"/>
            </a:endParaRPr>
          </a:p>
          <a:p>
            <a:pPr lvl="3" eaLnBrk="1" hangingPunct="1"/>
            <a:r>
              <a:rPr lang="en-US" dirty="0">
                <a:latin typeface="Arial" pitchFamily="27" charset="0"/>
                <a:ea typeface="ＭＳ Ｐゴシック" pitchFamily="27" charset="-128"/>
              </a:rPr>
              <a:t>Can create illegal tests</a:t>
            </a:r>
          </a:p>
          <a:p>
            <a:pPr eaLnBrk="1" hangingPunct="1"/>
            <a:r>
              <a:rPr lang="en-US" dirty="0">
                <a:latin typeface="Arial" pitchFamily="27" charset="0"/>
              </a:rPr>
              <a:t>May fail to create interesting tests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3278188"/>
          </a:xfrm>
          <a:prstGeom prst="rect">
            <a:avLst/>
          </a:prstGeom>
          <a:solidFill>
            <a:srgbClr val="007330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Verdana" pitchFamily="-112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-11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FC1DC-444E-BB4E-A6EA-88B8B9B1CC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FC0D9-0373-E04D-8151-691BFF2834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0"/>
            <a:ext cx="20002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8483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F7171-6205-7A4C-8F8A-96A159E30A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F8D1D-031B-F94C-A61B-13FC0C6BE4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65C20-4CBE-3544-972A-EC2C6847C7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9567A-144A-034F-9FC7-70D08FF850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9206D-3BC1-9846-A854-769B8AAD82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8F6AB-F346-B841-AD4F-C2C15D57A1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42049-D757-454B-8E70-578CBC7330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20391-2942-9647-AD73-4253792111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5D4BE-AE51-8A4A-A624-F05435E46C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latin typeface="Verdana" pitchFamily="-11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Verdana" pitchFamily="-11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Verdana" pitchFamily="-112" charset="0"/>
              </a:defRPr>
            </a:lvl1pPr>
          </a:lstStyle>
          <a:p>
            <a:pPr>
              <a:defRPr/>
            </a:pPr>
            <a:fld id="{B87B06B3-38B9-3249-B981-BEE67D6501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1204913"/>
            <a:ext cx="9144000" cy="46037"/>
          </a:xfrm>
          <a:prstGeom prst="rect">
            <a:avLst/>
          </a:prstGeom>
          <a:solidFill>
            <a:srgbClr val="007330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Verdana" pitchFamily="-11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ndara"/>
          <a:ea typeface="ＭＳ Ｐゴシック" pitchFamily="27" charset="-128"/>
          <a:cs typeface="ＭＳ Ｐゴシック" pitchFamily="2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ndara" pitchFamily="27" charset="0"/>
          <a:ea typeface="ＭＳ Ｐゴシック" pitchFamily="27" charset="-128"/>
          <a:cs typeface="ＭＳ Ｐゴシック" pitchFamily="2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ndara" pitchFamily="27" charset="0"/>
          <a:ea typeface="ＭＳ Ｐゴシック" pitchFamily="27" charset="-128"/>
          <a:cs typeface="ＭＳ Ｐゴシック" pitchFamily="2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ndara" pitchFamily="27" charset="0"/>
          <a:ea typeface="ＭＳ Ｐゴシック" pitchFamily="27" charset="-128"/>
          <a:cs typeface="ＭＳ Ｐゴシック" pitchFamily="2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ndara" pitchFamily="27" charset="0"/>
          <a:ea typeface="ＭＳ Ｐゴシック" pitchFamily="27" charset="-128"/>
          <a:cs typeface="ＭＳ Ｐゴシック" pitchFamily="2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-11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Arial" pitchFamily="27" charset="0"/>
        <a:buChar char="•"/>
        <a:defRPr sz="2400">
          <a:solidFill>
            <a:schemeClr val="tx1"/>
          </a:solidFill>
          <a:latin typeface="Candara"/>
          <a:ea typeface="ＭＳ Ｐゴシック" pitchFamily="27" charset="-128"/>
          <a:cs typeface="ＭＳ Ｐゴシック" pitchFamily="27" charset="-128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Lucida Grande" pitchFamily="27" charset="0"/>
        <a:buChar char="−"/>
        <a:defRPr sz="2000">
          <a:solidFill>
            <a:schemeClr val="tx1"/>
          </a:solidFill>
          <a:latin typeface="Candara"/>
          <a:ea typeface="ＭＳ Ｐゴシック" pitchFamily="-112" charset="-128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Courier New" pitchFamily="27" charset="0"/>
        <a:buChar char="o"/>
        <a:defRPr>
          <a:solidFill>
            <a:schemeClr val="tx1"/>
          </a:solidFill>
          <a:latin typeface="Candara"/>
          <a:ea typeface="ＭＳ Ｐゴシック" pitchFamily="-112" charset="-128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Arial" pitchFamily="27" charset="0"/>
        <a:buChar char="•"/>
        <a:defRPr sz="1600">
          <a:solidFill>
            <a:schemeClr val="tx1"/>
          </a:solidFill>
          <a:latin typeface="Candara"/>
          <a:ea typeface="ＭＳ Ｐゴシック" pitchFamily="-112" charset="-128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rgbClr val="009900"/>
        </a:buClr>
        <a:buFont typeface="Arial" pitchFamily="27" charset="0"/>
        <a:buChar char="•"/>
        <a:defRPr sz="1400">
          <a:solidFill>
            <a:schemeClr val="tx1"/>
          </a:solidFill>
          <a:latin typeface="Candara"/>
          <a:ea typeface="ＭＳ Ｐゴシック" pitchFamily="-112" charset="-128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-112" charset="2"/>
        <a:buChar char="§"/>
        <a:defRPr sz="1400">
          <a:solidFill>
            <a:schemeClr val="tx1"/>
          </a:solidFill>
          <a:latin typeface="+mn-lt"/>
          <a:ea typeface="ＭＳ Ｐゴシック" pitchFamily="-112" charset="-128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-112" charset="2"/>
        <a:buChar char="§"/>
        <a:defRPr sz="14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-112" charset="2"/>
        <a:buChar char="§"/>
        <a:defRPr sz="1400">
          <a:solidFill>
            <a:schemeClr val="tx1"/>
          </a:solidFill>
          <a:latin typeface="+mn-lt"/>
          <a:ea typeface="ＭＳ Ｐゴシック" pitchFamily="-112" charset="-128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-112" charset="2"/>
        <a:buChar char="§"/>
        <a:defRPr sz="14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6750" y="1409700"/>
            <a:ext cx="7772400" cy="1371600"/>
          </a:xfrm>
        </p:spPr>
        <p:txBody>
          <a:bodyPr/>
          <a:lstStyle/>
          <a:p>
            <a:pPr eaLnBrk="1" hangingPunct="1"/>
            <a:r>
              <a:rPr lang="en-US" sz="3400" dirty="0" smtClean="0">
                <a:latin typeface="Candara" pitchFamily="27" charset="0"/>
              </a:rPr>
              <a:t>Finding Errors in .NET</a:t>
            </a:r>
            <a:br>
              <a:rPr lang="en-US" sz="3400" dirty="0" smtClean="0">
                <a:latin typeface="Candara" pitchFamily="27" charset="0"/>
              </a:rPr>
            </a:br>
            <a:r>
              <a:rPr lang="en-US" sz="3400" dirty="0" smtClean="0">
                <a:latin typeface="Candara" pitchFamily="27" charset="0"/>
              </a:rPr>
              <a:t>with</a:t>
            </a:r>
            <a:br>
              <a:rPr lang="en-US" sz="3400" dirty="0" smtClean="0">
                <a:latin typeface="Candara" pitchFamily="27" charset="0"/>
              </a:rPr>
            </a:br>
            <a:r>
              <a:rPr lang="en-US" sz="3400" dirty="0" smtClean="0">
                <a:latin typeface="Candara" pitchFamily="27" charset="0"/>
              </a:rPr>
              <a:t>Feedback-Directed Random Testing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8450" y="3521075"/>
            <a:ext cx="8621713" cy="685800"/>
          </a:xfrm>
        </p:spPr>
        <p:txBody>
          <a:bodyPr/>
          <a:lstStyle/>
          <a:p>
            <a:pPr algn="ctr" eaLnBrk="1" hangingPunct="1">
              <a:buFont typeface="Wingdings" pitchFamily="27" charset="2"/>
              <a:buNone/>
            </a:pPr>
            <a:r>
              <a:rPr lang="en-US" sz="3200" dirty="0">
                <a:latin typeface="Candara" pitchFamily="27" charset="0"/>
              </a:rPr>
              <a:t>Carlos </a:t>
            </a:r>
            <a:r>
              <a:rPr lang="en-US" sz="3200" dirty="0" smtClean="0">
                <a:latin typeface="Candara" pitchFamily="27" charset="0"/>
              </a:rPr>
              <a:t>Pacheco (MIT)</a:t>
            </a:r>
          </a:p>
          <a:p>
            <a:pPr algn="ctr" eaLnBrk="1" hangingPunct="1">
              <a:buFont typeface="Wingdings" pitchFamily="27" charset="2"/>
              <a:buNone/>
            </a:pPr>
            <a:r>
              <a:rPr lang="en-US" sz="3200" dirty="0" smtClean="0">
                <a:latin typeface="Candara" pitchFamily="27" charset="0"/>
              </a:rPr>
              <a:t>Shuvendu Lahiri (Microsoft)</a:t>
            </a:r>
          </a:p>
          <a:p>
            <a:pPr algn="ctr" eaLnBrk="1" hangingPunct="1">
              <a:buFont typeface="Wingdings" pitchFamily="27" charset="2"/>
              <a:buNone/>
            </a:pPr>
            <a:r>
              <a:rPr lang="en-US" sz="3200" dirty="0" smtClean="0">
                <a:latin typeface="Candara" pitchFamily="27" charset="0"/>
              </a:rPr>
              <a:t>Thomas Ball (Microsoft)</a:t>
            </a:r>
          </a:p>
          <a:p>
            <a:pPr algn="ctr" eaLnBrk="1" hangingPunct="1">
              <a:buFont typeface="Wingdings" pitchFamily="27" charset="2"/>
              <a:buNone/>
            </a:pPr>
            <a:endParaRPr lang="en-US" sz="3200" dirty="0" smtClean="0">
              <a:latin typeface="Candara" pitchFamily="27" charset="0"/>
            </a:endParaRPr>
          </a:p>
          <a:p>
            <a:pPr algn="ctr" eaLnBrk="1" hangingPunct="1">
              <a:buFont typeface="Wingdings" pitchFamily="27" charset="2"/>
              <a:buNone/>
            </a:pPr>
            <a:r>
              <a:rPr lang="en-US" sz="3200" dirty="0" smtClean="0">
                <a:latin typeface="Candara" pitchFamily="27" charset="0"/>
              </a:rPr>
              <a:t>July 22, 2008</a:t>
            </a:r>
          </a:p>
          <a:p>
            <a:pPr algn="ctr" eaLnBrk="1" hangingPunct="1">
              <a:buFont typeface="Wingdings" pitchFamily="27" charset="2"/>
              <a:buNone/>
            </a:pPr>
            <a:endParaRPr lang="en-US" sz="3200" dirty="0">
              <a:latin typeface="Candar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Randoop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267340" y="1653924"/>
            <a:ext cx="2309401" cy="127975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3909227" y="1806324"/>
            <a:ext cx="838200" cy="914400"/>
          </a:xfrm>
          <a:prstGeom prst="rect">
            <a:avLst/>
          </a:prstGeom>
          <a:solidFill>
            <a:srgbClr val="A7D0A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576" tIns="36576" rIns="36576" bIns="36576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  <a:defRPr/>
            </a:pPr>
            <a:endParaRPr lang="en-US" sz="1200" b="1" i="0" dirty="0" smtClean="0">
              <a:solidFill>
                <a:srgbClr val="000000"/>
              </a:solidFill>
              <a:latin typeface="Times New Roman" pitchFamily="-112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b="1" i="0" dirty="0" smtClean="0">
                <a:solidFill>
                  <a:srgbClr val="000000"/>
                </a:solidFill>
                <a:latin typeface="Times New Roman" pitchFamily="-112" charset="0"/>
              </a:rPr>
              <a:t>FDRT</a:t>
            </a:r>
            <a:endParaRPr lang="en-US" b="1" i="0" dirty="0">
              <a:effectLst>
                <a:outerShdw blurRad="38100" dist="38100" dir="2700000" algn="tl">
                  <a:srgbClr val="FFFFFF"/>
                </a:outerShdw>
              </a:effectLst>
              <a:latin typeface="Segoe" pitchFamily="34" charset="0"/>
            </a:endParaRPr>
          </a:p>
        </p:txBody>
      </p:sp>
      <p:sp>
        <p:nvSpPr>
          <p:cNvPr id="183302" name="AutoShape 6"/>
          <p:cNvSpPr>
            <a:spLocks noChangeArrowheads="1"/>
          </p:cNvSpPr>
          <p:nvPr/>
        </p:nvSpPr>
        <p:spPr bwMode="auto">
          <a:xfrm>
            <a:off x="1828253" y="1718293"/>
            <a:ext cx="1136020" cy="1095526"/>
          </a:xfrm>
          <a:prstGeom prst="flowChartDocumen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36576" tIns="36576" rIns="36576" bIns="36576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-112" charset="0"/>
              </a:rPr>
              <a:t>.</a:t>
            </a:r>
            <a:r>
              <a:rPr lang="en-US" sz="2000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-112" charset="0"/>
              </a:rPr>
              <a:t>NET assembly</a:t>
            </a:r>
            <a:endParaRPr lang="en-US" sz="2000" i="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-112" charset="0"/>
            </a:endParaRPr>
          </a:p>
        </p:txBody>
      </p:sp>
      <p:cxnSp>
        <p:nvCxnSpPr>
          <p:cNvPr id="19463" name="AutoShape 7"/>
          <p:cNvCxnSpPr>
            <a:cxnSpLocks noChangeShapeType="1"/>
            <a:stCxn id="183302" idx="3"/>
            <a:endCxn id="183301" idx="1"/>
          </p:cNvCxnSpPr>
          <p:nvPr/>
        </p:nvCxnSpPr>
        <p:spPr bwMode="auto">
          <a:xfrm flipV="1">
            <a:off x="2964273" y="2263524"/>
            <a:ext cx="944954" cy="25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898578" y="2114653"/>
            <a:ext cx="2443163" cy="690563"/>
            <a:chOff x="4368" y="960"/>
            <a:chExt cx="1539" cy="435"/>
          </a:xfrm>
        </p:grpSpPr>
        <p:sp>
          <p:nvSpPr>
            <p:cNvPr id="19476" name="AutoShape 10"/>
            <p:cNvSpPr>
              <a:spLocks noChangeArrowheads="1"/>
            </p:cNvSpPr>
            <p:nvPr/>
          </p:nvSpPr>
          <p:spPr bwMode="auto">
            <a:xfrm>
              <a:off x="4512" y="1200"/>
              <a:ext cx="576" cy="195"/>
            </a:xfrm>
            <a:prstGeom prst="flowChartMultidocumen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576" tIns="36576" rIns="36576" bIns="36576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78" name="Text Box 12"/>
            <p:cNvSpPr txBox="1">
              <a:spLocks noChangeArrowheads="1"/>
            </p:cNvSpPr>
            <p:nvPr/>
          </p:nvSpPr>
          <p:spPr bwMode="auto">
            <a:xfrm>
              <a:off x="4368" y="960"/>
              <a:ext cx="1539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576" tIns="36576" rIns="36576" bIns="36576">
              <a:prstTxWarp prst="textNoShape">
                <a:avLst/>
              </a:prstTxWarp>
            </a:bodyPr>
            <a:lstStyle/>
            <a:p>
              <a:pPr algn="l" eaLnBrk="1" hangingPunct="1"/>
              <a:r>
                <a:rPr lang="en-US" b="1" i="0" dirty="0" smtClean="0">
                  <a:solidFill>
                    <a:srgbClr val="000000"/>
                  </a:solidFill>
                  <a:latin typeface="Times New Roman" pitchFamily="27" charset="0"/>
                </a:rPr>
                <a:t>Failing </a:t>
              </a:r>
              <a:r>
                <a:rPr lang="en-US" b="1" i="0" dirty="0">
                  <a:solidFill>
                    <a:srgbClr val="000000"/>
                  </a:solidFill>
                  <a:latin typeface="Times New Roman" pitchFamily="27" charset="0"/>
                </a:rPr>
                <a:t>C# Test Cases </a:t>
              </a:r>
              <a:endParaRPr lang="en-US" i="0" dirty="0">
                <a:latin typeface="Arial" pitchFamily="27" charset="0"/>
              </a:endParaRPr>
            </a:p>
          </p:txBody>
        </p:sp>
      </p:grpSp>
      <p:cxnSp>
        <p:nvCxnSpPr>
          <p:cNvPr id="19471" name="AutoShape 19"/>
          <p:cNvCxnSpPr>
            <a:cxnSpLocks noChangeShapeType="1"/>
            <a:stCxn id="183301" idx="3"/>
            <a:endCxn id="19478" idx="1"/>
          </p:cNvCxnSpPr>
          <p:nvPr/>
        </p:nvCxnSpPr>
        <p:spPr bwMode="auto">
          <a:xfrm>
            <a:off x="4747427" y="2263524"/>
            <a:ext cx="1151150" cy="11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3320" name="Text Box 24"/>
          <p:cNvSpPr>
            <a:spLocks noGrp="1" noChangeArrowheads="1" noChangeShapeType="1"/>
          </p:cNvSpPr>
          <p:nvPr>
            <p:ph type="body" idx="1"/>
          </p:nvPr>
        </p:nvSpPr>
        <p:spPr>
          <a:xfrm>
            <a:off x="388918" y="3475263"/>
            <a:ext cx="7924800" cy="1981200"/>
          </a:xfrm>
          <a:noFill/>
        </p:spPr>
        <p:txBody>
          <a:bodyPr/>
          <a:lstStyle/>
          <a:p>
            <a:pPr eaLnBrk="1" hangingPunct="1"/>
            <a:r>
              <a:rPr lang="en-US" sz="2200" dirty="0" smtClean="0">
                <a:latin typeface="Candara" pitchFamily="27" charset="0"/>
              </a:rPr>
              <a:t>Properties checked: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sequence does not lead to runtime assertion violation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sequence does not lead to runtime access violation</a:t>
            </a:r>
            <a:endParaRPr lang="en-US" dirty="0" smtClean="0">
              <a:latin typeface="Candara" pitchFamily="27" charset="0"/>
            </a:endParaRP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executing process </a:t>
            </a:r>
            <a:r>
              <a:rPr lang="en-US" dirty="0" smtClean="0">
                <a:latin typeface="Candara" pitchFamily="27" charset="0"/>
              </a:rPr>
              <a:t>should not crash</a:t>
            </a:r>
          </a:p>
        </p:txBody>
      </p:sp>
      <p:sp>
        <p:nvSpPr>
          <p:cNvPr id="19468" name="Slide Number Placeholder 2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135BAB-33A9-794F-8DAE-C8BE80249255}" type="slidenum">
              <a:rPr lang="en-US" smtClean="0">
                <a:latin typeface="Verdana" pitchFamily="27" charset="0"/>
              </a:rPr>
              <a:pPr/>
              <a:t>9</a:t>
            </a:fld>
            <a:endParaRPr lang="en-US" dirty="0" smtClean="0">
              <a:latin typeface="Verdan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Subject program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Test team responsible for a critical .NET component</a:t>
            </a:r>
          </a:p>
          <a:p>
            <a:pPr lvl="1" eaLnBrk="1" hangingPunct="1">
              <a:buFont typeface="Lucida Grande" pitchFamily="27" charset="0"/>
              <a:buNone/>
            </a:pP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          100KLOC,  large API,  used by all .NET applications</a:t>
            </a:r>
          </a:p>
          <a:p>
            <a:pPr lvl="2" eaLnBrk="1" hangingPunct="1">
              <a:buFont typeface="Courier New" pitchFamily="27" charset="0"/>
              <a:buNone/>
            </a:pPr>
            <a:endParaRPr lang="en-US" dirty="0" smtClean="0">
              <a:latin typeface="Candara" pitchFamily="27" charset="0"/>
              <a:ea typeface="ＭＳ Ｐゴシック" pitchFamily="27" charset="-128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Highly stable, heavily tested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High reliability particularly important for this component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200 man years of testing effort (40 testers over 5 years)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Test engineer finds 20 new errors </a:t>
            </a:r>
            <a:r>
              <a:rPr lang="en-US" i="1" dirty="0" smtClean="0">
                <a:latin typeface="Candara" pitchFamily="27" charset="0"/>
                <a:ea typeface="ＭＳ Ｐゴシック" pitchFamily="27" charset="-128"/>
              </a:rPr>
              <a:t>per year </a:t>
            </a: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on average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High bar for any new test generation technique</a:t>
            </a:r>
          </a:p>
          <a:p>
            <a:pPr lvl="1" eaLnBrk="1" hangingPunct="1"/>
            <a:endParaRPr lang="en-US" dirty="0" smtClean="0">
              <a:latin typeface="Candara" pitchFamily="27" charset="0"/>
              <a:ea typeface="ＭＳ Ｐゴシック" pitchFamily="27" charset="-128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Many automatic techniques already applied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3595EF-7B3D-EF4C-BD1E-0D41ECCDF8EF}" type="slidenum">
              <a:rPr lang="en-US" smtClean="0">
                <a:latin typeface="Verdana" pitchFamily="27" charset="0"/>
              </a:rPr>
              <a:pPr/>
              <a:t>10</a:t>
            </a:fld>
            <a:endParaRPr lang="en-US" dirty="0" smtClean="0">
              <a:latin typeface="Verdan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overview</a:t>
            </a:r>
          </a:p>
          <a:p>
            <a:endParaRPr lang="en-US" dirty="0" smtClean="0"/>
          </a:p>
          <a:p>
            <a:r>
              <a:rPr lang="en-US" dirty="0" smtClean="0"/>
              <a:t>Error-revealing effectiveness</a:t>
            </a:r>
          </a:p>
          <a:p>
            <a:pPr lvl="1"/>
            <a:r>
              <a:rPr lang="en-US" dirty="0" smtClean="0"/>
              <a:t>Kinds of errors, examples</a:t>
            </a:r>
          </a:p>
          <a:p>
            <a:pPr lvl="1"/>
            <a:r>
              <a:rPr lang="en-US" dirty="0" smtClean="0"/>
              <a:t>Comparison with other techniques</a:t>
            </a:r>
          </a:p>
          <a:p>
            <a:endParaRPr lang="en-US" dirty="0" smtClean="0"/>
          </a:p>
          <a:p>
            <a:r>
              <a:rPr lang="en-US" dirty="0" smtClean="0"/>
              <a:t>Cost effectiveness</a:t>
            </a:r>
          </a:p>
          <a:p>
            <a:pPr lvl="1"/>
            <a:r>
              <a:rPr lang="en-US" dirty="0" smtClean="0"/>
              <a:t>Earlier/later stages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FF8D1D-031B-F94C-A61B-13FC0C6BE44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Case study results: overview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1254F4-F1FD-E84E-A12A-9D0DD9091562}" type="slidenum">
              <a:rPr lang="en-US" smtClean="0">
                <a:latin typeface="Verdana" pitchFamily="27" charset="0"/>
              </a:rPr>
              <a:pPr/>
              <a:t>12</a:t>
            </a:fld>
            <a:endParaRPr lang="en-US" dirty="0" smtClean="0">
              <a:latin typeface="Verdana" pitchFamily="27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1354" y="2678498"/>
          <a:ext cx="7560936" cy="2295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780468"/>
                <a:gridCol w="3780468"/>
              </a:tblGrid>
              <a:tr h="507680">
                <a:tc>
                  <a:txBody>
                    <a:bodyPr/>
                    <a:lstStyle/>
                    <a:p>
                      <a:r>
                        <a:rPr lang="en-US" dirty="0" smtClean="0"/>
                        <a:t>Human time spent interacting with Randoop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hours</a:t>
                      </a:r>
                      <a:endParaRPr lang="en-US" dirty="0"/>
                    </a:p>
                  </a:txBody>
                  <a:tcPr/>
                </a:tc>
              </a:tr>
              <a:tr h="507680">
                <a:tc>
                  <a:txBody>
                    <a:bodyPr/>
                    <a:lstStyle/>
                    <a:p>
                      <a:r>
                        <a:rPr lang="en-US" dirty="0" smtClean="0"/>
                        <a:t>CPU time running</a:t>
                      </a:r>
                      <a:r>
                        <a:rPr lang="en-US" baseline="0" dirty="0" smtClean="0"/>
                        <a:t> Randoop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 hours</a:t>
                      </a:r>
                      <a:endParaRPr lang="en-US" dirty="0"/>
                    </a:p>
                  </a:txBody>
                  <a:tcPr/>
                </a:tc>
              </a:tr>
              <a:tr h="5076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distinct method sequences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million</a:t>
                      </a:r>
                      <a:endParaRPr lang="en-US" dirty="0"/>
                    </a:p>
                  </a:txBody>
                  <a:tcPr/>
                </a:tc>
              </a:tr>
              <a:tr h="507680">
                <a:tc>
                  <a:txBody>
                    <a:bodyPr/>
                    <a:lstStyle/>
                    <a:p>
                      <a:r>
                        <a:rPr lang="en-US" dirty="0" smtClean="0"/>
                        <a:t>New errors</a:t>
                      </a:r>
                      <a:r>
                        <a:rPr lang="en-US" baseline="0" dirty="0" smtClean="0"/>
                        <a:t> revealed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Error-revealing effectiveness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97459" y="1524000"/>
            <a:ext cx="8569103" cy="4414356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Randoop revealed 30 new errors in 15 hours of human effort.</a:t>
            </a:r>
          </a:p>
          <a:p>
            <a:pPr lvl="1" eaLnBrk="1" hangingPunct="1">
              <a:buNone/>
            </a:pPr>
            <a:r>
              <a:rPr lang="en-US" dirty="0" smtClean="0">
                <a:latin typeface="Candara" pitchFamily="27" charset="0"/>
              </a:rPr>
              <a:t>(i.e. 1 new per 30 minutes)</a:t>
            </a:r>
          </a:p>
          <a:p>
            <a:pPr lvl="1" eaLnBrk="1" hangingPunct="1">
              <a:buNone/>
            </a:pPr>
            <a:endParaRPr lang="en-US" dirty="0" smtClean="0">
              <a:latin typeface="Candara" pitchFamily="27" charset="0"/>
            </a:endParaRPr>
          </a:p>
          <a:p>
            <a:pPr lvl="1" eaLnBrk="1" hangingPunct="1">
              <a:buNone/>
            </a:pP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This time included:</a:t>
            </a:r>
          </a:p>
          <a:p>
            <a:pPr lvl="1" eaLnBrk="1" hangingPunct="1">
              <a:buNone/>
            </a:pP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		interacting with Randoop</a:t>
            </a:r>
          </a:p>
          <a:p>
            <a:pPr lvl="1" eaLnBrk="1" hangingPunct="1">
              <a:buNone/>
            </a:pP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		inspecting the resulting tests</a:t>
            </a:r>
          </a:p>
          <a:p>
            <a:pPr lvl="1" eaLnBrk="1" hangingPunct="1">
              <a:buNone/>
            </a:pP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		discarding redundant failures</a:t>
            </a:r>
          </a:p>
          <a:p>
            <a:pPr lvl="1" eaLnBrk="1" hangingPunct="1">
              <a:buNone/>
            </a:pPr>
            <a:endParaRPr lang="en-US" dirty="0" smtClean="0">
              <a:latin typeface="Candara" pitchFamily="27" charset="0"/>
              <a:ea typeface="ＭＳ Ｐゴシック" pitchFamily="27" charset="-128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A test </a:t>
            </a:r>
            <a:r>
              <a:rPr lang="en-US" dirty="0" smtClean="0">
                <a:latin typeface="Candara" pitchFamily="27" charset="0"/>
              </a:rPr>
              <a:t>engineer discovers on average 1 new error per 100 hours of effort.</a:t>
            </a:r>
          </a:p>
          <a:p>
            <a:pPr eaLnBrk="1" hangingPunct="1"/>
            <a:endParaRPr lang="en-US" dirty="0" smtClean="0">
              <a:latin typeface="Candara" pitchFamily="27" charset="0"/>
            </a:endParaRPr>
          </a:p>
          <a:p>
            <a:pPr eaLnBrk="1" hangingPunct="1">
              <a:buNone/>
            </a:pPr>
            <a:endParaRPr lang="en-US" dirty="0" smtClean="0">
              <a:latin typeface="Candara" pitchFamily="27" charset="0"/>
            </a:endParaRPr>
          </a:p>
          <a:p>
            <a:pPr eaLnBrk="1" hangingPunct="1">
              <a:buNone/>
            </a:pPr>
            <a:endParaRPr lang="en-US" dirty="0" smtClean="0">
              <a:latin typeface="Candara" pitchFamily="27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1254F4-F1FD-E84E-A12A-9D0DD9091562}" type="slidenum">
              <a:rPr lang="en-US" smtClean="0">
                <a:latin typeface="Verdana" pitchFamily="27" charset="0"/>
              </a:rPr>
              <a:pPr/>
              <a:t>13</a:t>
            </a:fld>
            <a:endParaRPr lang="en-US" dirty="0" smtClean="0">
              <a:latin typeface="Verdan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Example error 1: memory management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533399" y="1524000"/>
            <a:ext cx="8247743" cy="2830286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Component </a:t>
            </a:r>
            <a:r>
              <a:rPr lang="en-US" dirty="0" smtClean="0">
                <a:latin typeface="Candara" pitchFamily="27" charset="0"/>
              </a:rPr>
              <a:t>includes memory-managed and native code</a:t>
            </a:r>
          </a:p>
          <a:p>
            <a:pPr eaLnBrk="1" hangingPunct="1"/>
            <a:r>
              <a:rPr lang="en-US" dirty="0" smtClean="0">
                <a:latin typeface="Candara" pitchFamily="27" charset="0"/>
              </a:rPr>
              <a:t>If native call manipulates references, must inform</a:t>
            </a:r>
            <a:r>
              <a:rPr lang="en-US" dirty="0" smtClean="0">
                <a:latin typeface="Candara" pitchFamily="27" charset="0"/>
              </a:rPr>
              <a:t> garbage collector of</a:t>
            </a:r>
            <a:r>
              <a:rPr lang="en-US" dirty="0" smtClean="0">
                <a:latin typeface="Candara" pitchFamily="27" charset="0"/>
              </a:rPr>
              <a:t> </a:t>
            </a:r>
            <a:r>
              <a:rPr lang="en-US" dirty="0" smtClean="0">
                <a:latin typeface="Candara" pitchFamily="27" charset="0"/>
              </a:rPr>
              <a:t>changes</a:t>
            </a:r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 Previously untested path in native code reported a new reference to an invalid </a:t>
            </a: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address</a:t>
            </a:r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/>
              <a:t>This error was in code for which existing tests achieved 100% branch coverage</a:t>
            </a:r>
          </a:p>
          <a:p>
            <a:pPr lvl="1" eaLnBrk="1" hangingPunct="1">
              <a:buNone/>
            </a:pPr>
            <a:endParaRPr lang="en-US" dirty="0" smtClean="0">
              <a:latin typeface="Candara" pitchFamily="27" charset="0"/>
              <a:ea typeface="ＭＳ Ｐゴシック" pitchFamily="27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0BB7E4-513E-EB4C-81C3-ADD3180E6A97}" type="slidenum">
              <a:rPr lang="en-US" smtClean="0">
                <a:latin typeface="Verdana" pitchFamily="27" charset="0"/>
              </a:rPr>
              <a:pPr/>
              <a:t>14</a:t>
            </a:fld>
            <a:endParaRPr lang="en-US" dirty="0" smtClean="0">
              <a:latin typeface="Verdan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Example error 2: missing resource string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290286" y="1524000"/>
            <a:ext cx="8539238" cy="457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When </a:t>
            </a: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exception is raised, component finds message </a:t>
            </a: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in</a:t>
            </a:r>
            <a:r>
              <a:rPr lang="en-US" dirty="0" smtClean="0">
                <a:latin typeface="Candara" pitchFamily="27" charset="0"/>
              </a:rPr>
              <a:t> </a:t>
            </a: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resource </a:t>
            </a: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file</a:t>
            </a:r>
          </a:p>
          <a:p>
            <a:pPr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Rarely-used exception was missing message in file</a:t>
            </a:r>
          </a:p>
          <a:p>
            <a:pPr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Attempting lookup led to assertion violation</a:t>
            </a:r>
          </a:p>
          <a:p>
            <a:pPr eaLnBrk="1" hangingPunct="1"/>
            <a:endParaRPr lang="en-US" dirty="0" smtClean="0">
              <a:latin typeface="Candara" pitchFamily="27" charset="0"/>
              <a:ea typeface="ＭＳ Ｐゴシック" pitchFamily="27" charset="-128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Two errors: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Missing message in resource file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Error in tool that verified state of resource file</a:t>
            </a:r>
          </a:p>
          <a:p>
            <a:pPr lvl="2" eaLnBrk="1" hangingPunct="1"/>
            <a:endParaRPr lang="en-US" dirty="0" smtClean="0">
              <a:latin typeface="Candara" pitchFamily="27" charset="0"/>
              <a:ea typeface="ＭＳ Ｐゴシック" pitchFamily="27" charset="-128"/>
            </a:endParaRPr>
          </a:p>
          <a:p>
            <a:pPr lvl="1" eaLnBrk="1" hangingPunct="1"/>
            <a:endParaRPr lang="en-US" dirty="0" smtClean="0">
              <a:latin typeface="Candara" pitchFamily="27" charset="0"/>
            </a:endParaRPr>
          </a:p>
          <a:p>
            <a:pPr eaLnBrk="1" hangingPunct="1"/>
            <a:endParaRPr lang="en-US" dirty="0" smtClean="0">
              <a:latin typeface="Candara" pitchFamily="27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9C6240-5C29-2445-8D85-4F3BD23A9FD8}" type="slidenum">
              <a:rPr lang="en-US" smtClean="0">
                <a:latin typeface="Verdana" pitchFamily="27" charset="0"/>
              </a:rPr>
              <a:pPr/>
              <a:t>15</a:t>
            </a:fld>
            <a:endParaRPr lang="en-US" dirty="0" smtClean="0">
              <a:latin typeface="Verdan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514538" y="0"/>
            <a:ext cx="8629462" cy="1216025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Candara" pitchFamily="27" charset="0"/>
              </a:rPr>
              <a:t>Errors revealed by expanding Randoop's scope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533400" y="1523999"/>
            <a:ext cx="8332410" cy="516466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Test </a:t>
            </a:r>
            <a:r>
              <a:rPr lang="en-US" dirty="0" smtClean="0">
                <a:latin typeface="Candara" pitchFamily="27" charset="0"/>
              </a:rPr>
              <a:t>team also used Randoop’s tests  as </a:t>
            </a:r>
            <a:r>
              <a:rPr lang="en-US" b="1" i="1" dirty="0" smtClean="0">
                <a:latin typeface="Candara" pitchFamily="27" charset="0"/>
              </a:rPr>
              <a:t>input </a:t>
            </a:r>
            <a:r>
              <a:rPr lang="en-US" dirty="0" smtClean="0">
                <a:latin typeface="Candara" pitchFamily="27" charset="0"/>
              </a:rPr>
              <a:t>to other tools</a:t>
            </a:r>
            <a:endParaRPr lang="en-US" dirty="0" smtClean="0">
              <a:latin typeface="Candara" pitchFamily="27" charset="0"/>
            </a:endParaRPr>
          </a:p>
          <a:p>
            <a:pPr eaLnBrk="1" hangingPunct="1"/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Used </a:t>
            </a:r>
            <a:r>
              <a:rPr lang="en-US" dirty="0" smtClean="0">
                <a:latin typeface="Candara" pitchFamily="27" charset="0"/>
              </a:rPr>
              <a:t>test inputs to drive other tools</a:t>
            </a:r>
            <a:endParaRPr lang="en-US" dirty="0" smtClean="0">
              <a:latin typeface="Candara" pitchFamily="27" charset="0"/>
            </a:endParaRP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Expanded the scope of the exploration and the types of errors revealed beyond those that Randoop could find. </a:t>
            </a:r>
            <a:endParaRPr lang="en-US" dirty="0" smtClean="0"/>
          </a:p>
          <a:p>
            <a:pPr lvl="1" eaLnBrk="1" hangingPunct="1">
              <a:buNone/>
            </a:pPr>
            <a:r>
              <a:rPr lang="en-US" dirty="0" smtClean="0">
                <a:latin typeface="Candara" pitchFamily="27" charset="0"/>
              </a:rPr>
              <a:t>	For </a:t>
            </a:r>
            <a:r>
              <a:rPr lang="en-US" dirty="0" smtClean="0">
                <a:latin typeface="Candara" pitchFamily="27" charset="0"/>
              </a:rPr>
              <a:t>example, team discovered concurrency errors this way</a:t>
            </a:r>
          </a:p>
          <a:p>
            <a:pPr eaLnBrk="1" hangingPunct="1">
              <a:buNone/>
            </a:pPr>
            <a:endParaRPr lang="en-US" dirty="0" smtClean="0">
              <a:latin typeface="Candara" pitchFamily="27" charset="0"/>
            </a:endParaRPr>
          </a:p>
          <a:p>
            <a:pPr eaLnBrk="1" hangingPunct="1"/>
            <a:endParaRPr lang="en-US" dirty="0" smtClean="0">
              <a:latin typeface="Candara" pitchFamily="27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83C851-0BB5-7743-AC53-1A1B33028891}" type="slidenum">
              <a:rPr lang="en-US" smtClean="0">
                <a:latin typeface="Verdana" pitchFamily="27" charset="0"/>
              </a:rPr>
              <a:pPr/>
              <a:t>16</a:t>
            </a:fld>
            <a:endParaRPr lang="en-US" dirty="0" smtClean="0">
              <a:latin typeface="Verdan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overview</a:t>
            </a:r>
          </a:p>
          <a:p>
            <a:endParaRPr lang="en-US" dirty="0" smtClean="0"/>
          </a:p>
          <a:p>
            <a:r>
              <a:rPr lang="en-US" dirty="0" smtClean="0"/>
              <a:t>Error-revealing effectiveness</a:t>
            </a:r>
          </a:p>
          <a:p>
            <a:pPr lvl="1"/>
            <a:r>
              <a:rPr lang="en-US" dirty="0" smtClean="0"/>
              <a:t>Kinds of errors, examples</a:t>
            </a:r>
          </a:p>
          <a:p>
            <a:pPr lvl="1"/>
            <a:r>
              <a:rPr lang="en-US" dirty="0" smtClean="0"/>
              <a:t>Comparison with other techniques</a:t>
            </a:r>
          </a:p>
          <a:p>
            <a:endParaRPr lang="en-US" dirty="0" smtClean="0"/>
          </a:p>
          <a:p>
            <a:r>
              <a:rPr lang="en-US" dirty="0" smtClean="0"/>
              <a:t>Cost effectiveness</a:t>
            </a:r>
          </a:p>
          <a:p>
            <a:pPr lvl="1"/>
            <a:r>
              <a:rPr lang="en-US" dirty="0" smtClean="0"/>
              <a:t>Earlier/later stages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FF8D1D-031B-F94C-A61B-13FC0C6BE44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 bwMode="auto">
          <a:xfrm>
            <a:off x="0" y="3115143"/>
            <a:ext cx="886757" cy="558384"/>
          </a:xfrm>
          <a:prstGeom prst="rightArrow">
            <a:avLst/>
          </a:prstGeom>
          <a:solidFill>
            <a:srgbClr val="00733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Traditional random testing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Randoop found errors not caught by fuzz testing</a:t>
            </a:r>
          </a:p>
          <a:p>
            <a:pPr eaLnBrk="1" hangingPunct="1"/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Fuzz testing’s domain is files, stream, protocols</a:t>
            </a:r>
          </a:p>
          <a:p>
            <a:pPr eaLnBrk="1" hangingPunct="1"/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Randoop’s domain is method sequences</a:t>
            </a:r>
          </a:p>
          <a:p>
            <a:pPr eaLnBrk="1" hangingPunct="1"/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Think of Randoop as a </a:t>
            </a:r>
            <a:r>
              <a:rPr lang="en-US" b="1" i="1" dirty="0" smtClean="0">
                <a:latin typeface="Candara" pitchFamily="27" charset="0"/>
              </a:rPr>
              <a:t>smart </a:t>
            </a:r>
            <a:r>
              <a:rPr lang="en-US" dirty="0" smtClean="0">
                <a:latin typeface="Candara" pitchFamily="27" charset="0"/>
              </a:rPr>
              <a:t>fuzzer for APIs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AC13BE-715B-DB4B-9BA6-CEC54AD544E4}" type="slidenum">
              <a:rPr lang="en-US" smtClean="0">
                <a:latin typeface="Verdana" pitchFamily="27" charset="0"/>
              </a:rPr>
              <a:pPr/>
              <a:t>18</a:t>
            </a:fld>
            <a:endParaRPr lang="en-US" dirty="0" smtClean="0">
              <a:latin typeface="Verdan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49559"/>
            <a:ext cx="8610600" cy="504825"/>
          </a:xfrm>
        </p:spPr>
        <p:txBody>
          <a:bodyPr/>
          <a:lstStyle/>
          <a:p>
            <a:pPr>
              <a:buFont typeface="Wingdings" pitchFamily="30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0"/>
            <a:ext cx="8290382" cy="1216025"/>
          </a:xfrm>
        </p:spPr>
        <p:txBody>
          <a:bodyPr/>
          <a:lstStyle/>
          <a:p>
            <a:r>
              <a:rPr lang="en-US" dirty="0" smtClean="0"/>
              <a:t>Feedback-directed random testing (FDRT)</a:t>
            </a:r>
            <a:endParaRPr lang="en-US" dirty="0"/>
          </a:p>
        </p:txBody>
      </p:sp>
      <p:sp>
        <p:nvSpPr>
          <p:cNvPr id="9" name="Folded Corner 8"/>
          <p:cNvSpPr/>
          <p:nvPr/>
        </p:nvSpPr>
        <p:spPr bwMode="auto">
          <a:xfrm>
            <a:off x="974846" y="1398497"/>
            <a:ext cx="1839201" cy="733564"/>
          </a:xfrm>
          <a:prstGeom prst="foldedCorner">
            <a:avLst>
              <a:gd name="adj" fmla="val 35052"/>
            </a:avLst>
          </a:prstGeom>
          <a:solidFill>
            <a:srgbClr val="FFFF9A">
              <a:alpha val="4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c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lasses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under test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12" charset="0"/>
            </a:endParaRPr>
          </a:p>
        </p:txBody>
      </p:sp>
      <p:sp>
        <p:nvSpPr>
          <p:cNvPr id="10" name="Folded Corner 9"/>
          <p:cNvSpPr/>
          <p:nvPr/>
        </p:nvSpPr>
        <p:spPr bwMode="auto">
          <a:xfrm>
            <a:off x="969906" y="2382509"/>
            <a:ext cx="1839201" cy="733564"/>
          </a:xfrm>
          <a:prstGeom prst="foldedCorner">
            <a:avLst>
              <a:gd name="adj" fmla="val 35052"/>
            </a:avLst>
          </a:prstGeom>
          <a:solidFill>
            <a:srgbClr val="FFFF9A">
              <a:alpha val="4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properties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t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o check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12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192924" y="1476899"/>
            <a:ext cx="2865841" cy="1595798"/>
          </a:xfrm>
          <a:prstGeom prst="roundRect">
            <a:avLst/>
          </a:prstGeom>
          <a:solidFill>
            <a:srgbClr val="3366FF"/>
          </a:solidFill>
          <a:ln w="38100" cap="flat" cmpd="sng" algn="ctr">
            <a:solidFill>
              <a:srgbClr val="2448B7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Verdana" pitchFamily="-112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latin typeface="Verdana" pitchFamily="-112" charset="0"/>
              </a:rPr>
              <a:t>feedback-directed random test generator</a:t>
            </a:r>
            <a:endParaRPr kumimoji="0" lang="en-US" sz="18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-112" charset="0"/>
            </a:endParaRPr>
          </a:p>
        </p:txBody>
      </p:sp>
      <p:sp>
        <p:nvSpPr>
          <p:cNvPr id="12" name="Folded Corner 11"/>
          <p:cNvSpPr/>
          <p:nvPr/>
        </p:nvSpPr>
        <p:spPr bwMode="auto">
          <a:xfrm>
            <a:off x="6465578" y="1921752"/>
            <a:ext cx="1839201" cy="733564"/>
          </a:xfrm>
          <a:prstGeom prst="foldedCorner">
            <a:avLst>
              <a:gd name="adj" fmla="val 35052"/>
            </a:avLst>
          </a:prstGeom>
          <a:solidFill>
            <a:srgbClr val="FFFF9A">
              <a:alpha val="4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f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ailing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test cases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12" charset="0"/>
            </a:endParaRPr>
          </a:p>
        </p:txBody>
      </p:sp>
      <p:cxnSp>
        <p:nvCxnSpPr>
          <p:cNvPr id="15" name="Curved Connector 14"/>
          <p:cNvCxnSpPr>
            <a:stCxn id="10" idx="3"/>
            <a:endCxn id="11" idx="1"/>
          </p:cNvCxnSpPr>
          <p:nvPr/>
        </p:nvCxnSpPr>
        <p:spPr bwMode="auto">
          <a:xfrm flipV="1">
            <a:off x="2809107" y="2274798"/>
            <a:ext cx="383817" cy="47449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9" name="Curved Connector 18"/>
          <p:cNvCxnSpPr>
            <a:stCxn id="9" idx="3"/>
            <a:endCxn id="11" idx="1"/>
          </p:cNvCxnSpPr>
          <p:nvPr/>
        </p:nvCxnSpPr>
        <p:spPr bwMode="auto">
          <a:xfrm>
            <a:off x="2814047" y="1765279"/>
            <a:ext cx="378877" cy="50951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5" name="Straight Arrow Connector 24"/>
          <p:cNvCxnSpPr>
            <a:stCxn id="11" idx="3"/>
            <a:endCxn id="12" idx="1"/>
          </p:cNvCxnSpPr>
          <p:nvPr/>
        </p:nvCxnSpPr>
        <p:spPr bwMode="auto">
          <a:xfrm>
            <a:off x="6058765" y="2274798"/>
            <a:ext cx="406813" cy="13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Symbolic execution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324925" y="1536827"/>
            <a:ext cx="8819075" cy="457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Concurrently with Randoop, test team used a method sequence generator based on symbolic execution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Conceptually more powerful than FDRT</a:t>
            </a:r>
          </a:p>
          <a:p>
            <a:pPr lvl="1" eaLnBrk="1" hangingPunct="1"/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Symbolic tool found no errors over the same period of time, on the same subject program</a:t>
            </a:r>
          </a:p>
          <a:p>
            <a:pPr lvl="1" eaLnBrk="1" hangingPunct="1"/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Symbolic approach achieved higher coverage on classes that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Can be tested in isolation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Do not go beyond managed code realm</a:t>
            </a:r>
          </a:p>
          <a:p>
            <a:pPr lvl="1" eaLnBrk="1" hangingPunct="1">
              <a:buNone/>
            </a:pPr>
            <a:endParaRPr lang="en-US" dirty="0" smtClean="0">
              <a:latin typeface="Candara" pitchFamily="27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61AB70-9AC6-694B-B846-E59AC4E81640}" type="slidenum">
              <a:rPr lang="en-US" smtClean="0">
                <a:latin typeface="Verdana" pitchFamily="27" charset="0"/>
              </a:rPr>
              <a:pPr/>
              <a:t>19</a:t>
            </a:fld>
            <a:endParaRPr lang="en-US" dirty="0" smtClean="0">
              <a:latin typeface="Verdan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overview</a:t>
            </a:r>
          </a:p>
          <a:p>
            <a:endParaRPr lang="en-US" dirty="0" smtClean="0"/>
          </a:p>
          <a:p>
            <a:r>
              <a:rPr lang="en-US" dirty="0" smtClean="0"/>
              <a:t>Error-revealing effectiveness</a:t>
            </a:r>
          </a:p>
          <a:p>
            <a:pPr lvl="1"/>
            <a:r>
              <a:rPr lang="en-US" dirty="0" smtClean="0"/>
              <a:t>Kinds of errors, examples</a:t>
            </a:r>
          </a:p>
          <a:p>
            <a:pPr lvl="1"/>
            <a:r>
              <a:rPr lang="en-US" dirty="0" smtClean="0"/>
              <a:t>Comparison with other techniques</a:t>
            </a:r>
          </a:p>
          <a:p>
            <a:endParaRPr lang="en-US" dirty="0" smtClean="0"/>
          </a:p>
          <a:p>
            <a:r>
              <a:rPr lang="en-US" dirty="0" smtClean="0"/>
              <a:t>Cost effectiveness</a:t>
            </a:r>
          </a:p>
          <a:p>
            <a:pPr lvl="1"/>
            <a:r>
              <a:rPr lang="en-US" dirty="0" smtClean="0"/>
              <a:t>Earlier/later stages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FF8D1D-031B-F94C-A61B-13FC0C6BE44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 bwMode="auto">
          <a:xfrm>
            <a:off x="0" y="4025908"/>
            <a:ext cx="886757" cy="558384"/>
          </a:xfrm>
          <a:prstGeom prst="rightArrow">
            <a:avLst/>
          </a:prstGeom>
          <a:solidFill>
            <a:srgbClr val="00733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The Plateau Effect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4951" y="1524000"/>
            <a:ext cx="8527143" cy="457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Randoop was cost effective during the span of the study</a:t>
            </a:r>
            <a:endParaRPr lang="en-US" dirty="0" smtClean="0">
              <a:latin typeface="Candara" pitchFamily="27" charset="0"/>
            </a:endParaRPr>
          </a:p>
          <a:p>
            <a:pPr eaLnBrk="1" hangingPunct="1"/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After this initial period of effectiveness, Randoop ceased to reveal errors</a:t>
            </a:r>
            <a:endParaRPr lang="en-US" dirty="0" smtClean="0">
              <a:latin typeface="Candara" pitchFamily="27" charset="0"/>
            </a:endParaRPr>
          </a:p>
          <a:p>
            <a:pPr lvl="1" eaLnBrk="1" hangingPunct="1">
              <a:buNone/>
            </a:pPr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After the study, test team made a parallel run of Randoop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Dozens of machines, hundreds of machine hours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Each machine with a different random seed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Found fewer errors than it first 2 hours of use on a single machine</a:t>
            </a:r>
          </a:p>
          <a:p>
            <a:pPr eaLnBrk="1" hangingPunct="1">
              <a:buNone/>
            </a:pPr>
            <a:endParaRPr lang="en-US" dirty="0" smtClean="0">
              <a:latin typeface="Candara" pitchFamily="27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5F756E-3E6E-1748-B55E-8A1D3B4846AC}" type="slidenum">
              <a:rPr lang="en-US" smtClean="0">
                <a:latin typeface="Verdana" pitchFamily="27" charset="0"/>
              </a:rPr>
              <a:pPr/>
              <a:t>21</a:t>
            </a:fld>
            <a:endParaRPr lang="en-US" dirty="0" smtClean="0">
              <a:latin typeface="Verdan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Overcoming the plateau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Reasons for the plateau</a:t>
            </a:r>
          </a:p>
          <a:p>
            <a:pPr lvl="1"/>
            <a:r>
              <a:rPr lang="en-US" dirty="0" smtClean="0"/>
              <a:t>Spends majority of time on subset classes</a:t>
            </a:r>
            <a:endParaRPr lang="en-US" dirty="0" smtClean="0"/>
          </a:p>
          <a:p>
            <a:pPr lvl="1"/>
            <a:r>
              <a:rPr lang="en-US" dirty="0" smtClean="0"/>
              <a:t>Canno</a:t>
            </a:r>
            <a:r>
              <a:rPr lang="en-US" dirty="0" smtClean="0"/>
              <a:t>t cover some </a:t>
            </a:r>
            <a:r>
              <a:rPr lang="en-US" dirty="0" smtClean="0"/>
              <a:t>branches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Work remains to be done on new random strategies</a:t>
            </a:r>
          </a:p>
          <a:p>
            <a:endParaRPr lang="en-US" dirty="0" smtClean="0"/>
          </a:p>
          <a:p>
            <a:r>
              <a:rPr lang="en-US" dirty="0" smtClean="0"/>
              <a:t>Hybrid </a:t>
            </a:r>
            <a:r>
              <a:rPr lang="en-US" dirty="0" smtClean="0"/>
              <a:t>techniques show promise</a:t>
            </a:r>
            <a:endParaRPr lang="en-US" dirty="0" smtClean="0"/>
          </a:p>
          <a:p>
            <a:pPr lvl="1"/>
            <a:r>
              <a:rPr lang="en-US" dirty="0" smtClean="0"/>
              <a:t>Random/symbolic	</a:t>
            </a:r>
          </a:p>
          <a:p>
            <a:pPr lvl="1"/>
            <a:r>
              <a:rPr lang="en-US" dirty="0" smtClean="0"/>
              <a:t>Random/enumerative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FF8D1D-031B-F94C-A61B-13FC0C6BE44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Conclusion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Feedback-directed random </a:t>
            </a:r>
            <a:r>
              <a:rPr lang="en-US" dirty="0" smtClean="0">
                <a:latin typeface="Candara" pitchFamily="27" charset="0"/>
              </a:rPr>
              <a:t>testing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Effective in an industrial setting</a:t>
            </a:r>
          </a:p>
          <a:p>
            <a:pPr lvl="1" eaLnBrk="1" hangingPunct="1"/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Randoop </a:t>
            </a:r>
            <a:r>
              <a:rPr lang="en-US" dirty="0" smtClean="0">
                <a:latin typeface="Candara" pitchFamily="27" charset="0"/>
              </a:rPr>
              <a:t>used internally at Microsoft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Added to list of recommended tools for other product groups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Has revealed dozens more errors in other </a:t>
            </a:r>
            <a:r>
              <a:rPr lang="en-US" dirty="0" smtClean="0">
                <a:latin typeface="Candara" pitchFamily="27" charset="0"/>
              </a:rPr>
              <a:t>products</a:t>
            </a:r>
          </a:p>
          <a:p>
            <a:pPr lvl="1" eaLnBrk="1" hangingPunct="1"/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Random testing techniques are effective in industry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Find deep and critical errors</a:t>
            </a:r>
            <a:endParaRPr lang="en-US" dirty="0" smtClean="0">
              <a:latin typeface="Candara" pitchFamily="27" charset="0"/>
            </a:endParaRP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Scalability </a:t>
            </a:r>
            <a:r>
              <a:rPr lang="en-US" dirty="0" smtClean="0">
                <a:latin typeface="Candara" pitchFamily="27" charset="0"/>
              </a:rPr>
              <a:t>yields impact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85F8C8-963A-AA4A-AB1F-5401842FCC89}" type="slidenum">
              <a:rPr lang="en-US" smtClean="0">
                <a:latin typeface="Verdana" pitchFamily="27" charset="0"/>
              </a:rPr>
              <a:pPr/>
              <a:t>23</a:t>
            </a:fld>
            <a:endParaRPr lang="en-US" dirty="0" smtClean="0">
              <a:latin typeface="Verdan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Randoop for </a:t>
            </a:r>
            <a:r>
              <a:rPr lang="en-US" dirty="0" smtClean="0"/>
              <a:t>Java</a:t>
            </a:r>
            <a:endParaRPr lang="en-US" dirty="0"/>
          </a:p>
        </p:txBody>
      </p:sp>
      <p:pic>
        <p:nvPicPr>
          <p:cNvPr id="5" name="Content Placeholder 4" descr="randoopweb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628962" y="1475729"/>
            <a:ext cx="4770414" cy="4986131"/>
          </a:xfrm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FF8D1D-031B-F94C-A61B-13FC0C6BE44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4320" y="1681035"/>
            <a:ext cx="332452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i="0" dirty="0" smtClean="0"/>
              <a:t> </a:t>
            </a:r>
            <a:r>
              <a:rPr lang="en-US" sz="1600" i="0" dirty="0" smtClean="0"/>
              <a:t>Google “randoop”</a:t>
            </a:r>
          </a:p>
          <a:p>
            <a:pPr algn="l">
              <a:buFont typeface="Arial"/>
              <a:buChar char="•"/>
            </a:pPr>
            <a:endParaRPr lang="en-US" sz="1600" i="0" dirty="0" smtClean="0"/>
          </a:p>
          <a:p>
            <a:pPr algn="l">
              <a:buFont typeface="Arial"/>
              <a:buChar char="•"/>
            </a:pPr>
            <a:r>
              <a:rPr lang="en-US" sz="1600" i="0" dirty="0" smtClean="0"/>
              <a:t> Has been used in research projects and courses</a:t>
            </a:r>
          </a:p>
          <a:p>
            <a:pPr algn="l"/>
            <a:endParaRPr lang="en-US" sz="1600" i="0" dirty="0" smtClean="0"/>
          </a:p>
          <a:p>
            <a:pPr algn="l">
              <a:buFont typeface="Arial"/>
              <a:buChar char="•"/>
            </a:pPr>
            <a:r>
              <a:rPr lang="en-US" sz="1600" i="0" dirty="0" smtClean="0"/>
              <a:t> Version 1.2 just released</a:t>
            </a:r>
          </a:p>
          <a:p>
            <a:pPr algn="l">
              <a:buFont typeface="Arial"/>
              <a:buChar char="•"/>
            </a:pPr>
            <a:endParaRPr lang="en-US" sz="1600" i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49559"/>
            <a:ext cx="8610600" cy="504825"/>
          </a:xfrm>
        </p:spPr>
        <p:txBody>
          <a:bodyPr/>
          <a:lstStyle/>
          <a:p>
            <a:pPr>
              <a:buFont typeface="Wingdings" pitchFamily="30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0"/>
            <a:ext cx="8290382" cy="1216025"/>
          </a:xfrm>
        </p:spPr>
        <p:txBody>
          <a:bodyPr/>
          <a:lstStyle/>
          <a:p>
            <a:r>
              <a:rPr lang="en-US" dirty="0" smtClean="0"/>
              <a:t>Feedback-directed random testing (FDRT)</a:t>
            </a:r>
            <a:endParaRPr lang="en-US" dirty="0"/>
          </a:p>
        </p:txBody>
      </p:sp>
      <p:sp>
        <p:nvSpPr>
          <p:cNvPr id="9" name="Folded Corner 8"/>
          <p:cNvSpPr/>
          <p:nvPr/>
        </p:nvSpPr>
        <p:spPr bwMode="auto">
          <a:xfrm>
            <a:off x="974846" y="1398497"/>
            <a:ext cx="1839201" cy="733564"/>
          </a:xfrm>
          <a:prstGeom prst="foldedCorner">
            <a:avLst>
              <a:gd name="adj" fmla="val 35052"/>
            </a:avLst>
          </a:prstGeom>
          <a:solidFill>
            <a:srgbClr val="FFFF9A">
              <a:alpha val="4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c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lasses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under test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12" charset="0"/>
            </a:endParaRPr>
          </a:p>
        </p:txBody>
      </p:sp>
      <p:sp>
        <p:nvSpPr>
          <p:cNvPr id="10" name="Folded Corner 9"/>
          <p:cNvSpPr/>
          <p:nvPr/>
        </p:nvSpPr>
        <p:spPr bwMode="auto">
          <a:xfrm>
            <a:off x="969906" y="2382509"/>
            <a:ext cx="1839201" cy="733564"/>
          </a:xfrm>
          <a:prstGeom prst="foldedCorner">
            <a:avLst>
              <a:gd name="adj" fmla="val 35052"/>
            </a:avLst>
          </a:prstGeom>
          <a:solidFill>
            <a:srgbClr val="FFFF9A">
              <a:alpha val="4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properties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t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o check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12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192924" y="1476899"/>
            <a:ext cx="2865841" cy="1595798"/>
          </a:xfrm>
          <a:prstGeom prst="roundRect">
            <a:avLst/>
          </a:prstGeom>
          <a:solidFill>
            <a:srgbClr val="3366FF"/>
          </a:solidFill>
          <a:ln w="38100" cap="flat" cmpd="sng" algn="ctr">
            <a:solidFill>
              <a:srgbClr val="2448B7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Verdana" pitchFamily="-112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latin typeface="Verdana" pitchFamily="-112" charset="0"/>
              </a:rPr>
              <a:t>feedback-directed random test generator</a:t>
            </a:r>
            <a:endParaRPr kumimoji="0" lang="en-US" sz="18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-112" charset="0"/>
            </a:endParaRPr>
          </a:p>
        </p:txBody>
      </p:sp>
      <p:sp>
        <p:nvSpPr>
          <p:cNvPr id="12" name="Folded Corner 11"/>
          <p:cNvSpPr/>
          <p:nvPr/>
        </p:nvSpPr>
        <p:spPr bwMode="auto">
          <a:xfrm>
            <a:off x="6465578" y="1921752"/>
            <a:ext cx="1839201" cy="733564"/>
          </a:xfrm>
          <a:prstGeom prst="foldedCorner">
            <a:avLst>
              <a:gd name="adj" fmla="val 35052"/>
            </a:avLst>
          </a:prstGeom>
          <a:solidFill>
            <a:srgbClr val="FFFF9A">
              <a:alpha val="4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f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ailing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test cases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12" charset="0"/>
            </a:endParaRPr>
          </a:p>
        </p:txBody>
      </p:sp>
      <p:cxnSp>
        <p:nvCxnSpPr>
          <p:cNvPr id="15" name="Curved Connector 14"/>
          <p:cNvCxnSpPr>
            <a:stCxn id="10" idx="3"/>
            <a:endCxn id="11" idx="1"/>
          </p:cNvCxnSpPr>
          <p:nvPr/>
        </p:nvCxnSpPr>
        <p:spPr bwMode="auto">
          <a:xfrm flipV="1">
            <a:off x="2809107" y="2274798"/>
            <a:ext cx="383817" cy="47449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9" name="Curved Connector 18"/>
          <p:cNvCxnSpPr>
            <a:stCxn id="9" idx="3"/>
            <a:endCxn id="11" idx="1"/>
          </p:cNvCxnSpPr>
          <p:nvPr/>
        </p:nvCxnSpPr>
        <p:spPr bwMode="auto">
          <a:xfrm>
            <a:off x="2814047" y="1765279"/>
            <a:ext cx="378877" cy="50951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5" name="Straight Arrow Connector 24"/>
          <p:cNvCxnSpPr>
            <a:stCxn id="11" idx="3"/>
            <a:endCxn id="12" idx="1"/>
          </p:cNvCxnSpPr>
          <p:nvPr/>
        </p:nvCxnSpPr>
        <p:spPr bwMode="auto">
          <a:xfrm>
            <a:off x="6058765" y="2274798"/>
            <a:ext cx="406813" cy="13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grpSp>
        <p:nvGrpSpPr>
          <p:cNvPr id="2" name="Group 21"/>
          <p:cNvGrpSpPr/>
          <p:nvPr/>
        </p:nvGrpSpPr>
        <p:grpSpPr>
          <a:xfrm>
            <a:off x="197058" y="1587564"/>
            <a:ext cx="3492291" cy="3715719"/>
            <a:chOff x="240848" y="2616743"/>
            <a:chExt cx="3492291" cy="3715719"/>
          </a:xfrm>
        </p:grpSpPr>
        <p:sp>
          <p:nvSpPr>
            <p:cNvPr id="16" name="TextBox 15"/>
            <p:cNvSpPr txBox="1"/>
            <p:nvPr/>
          </p:nvSpPr>
          <p:spPr>
            <a:xfrm>
              <a:off x="995368" y="5316799"/>
              <a:ext cx="2737771" cy="1015663"/>
            </a:xfrm>
            <a:prstGeom prst="rect">
              <a:avLst/>
            </a:prstGeom>
            <a:noFill/>
            <a:ln w="28575" cmpd="sng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i="0" dirty="0" smtClean="0"/>
                <a:t>java.util.Collections</a:t>
              </a:r>
            </a:p>
            <a:p>
              <a:pPr algn="l"/>
              <a:r>
                <a:rPr lang="en-US" sz="1200" i="0" dirty="0" smtClean="0"/>
                <a:t>java.util.ArrayList</a:t>
              </a:r>
            </a:p>
            <a:p>
              <a:pPr algn="l"/>
              <a:r>
                <a:rPr lang="en-US" sz="1200" i="0" dirty="0" smtClean="0"/>
                <a:t>java.util.TreeSet</a:t>
              </a:r>
            </a:p>
            <a:p>
              <a:pPr algn="l"/>
              <a:r>
                <a:rPr lang="en-US" sz="1200" i="0" dirty="0" smtClean="0"/>
                <a:t>java.util.LinkedList</a:t>
              </a:r>
            </a:p>
            <a:p>
              <a:pPr algn="l"/>
              <a:r>
                <a:rPr lang="en-US" sz="1200" i="0" dirty="0" smtClean="0"/>
                <a:t>...</a:t>
              </a:r>
            </a:p>
          </p:txBody>
        </p:sp>
        <p:sp>
          <p:nvSpPr>
            <p:cNvPr id="18" name="Curved Right Arrow 17"/>
            <p:cNvSpPr/>
            <p:nvPr/>
          </p:nvSpPr>
          <p:spPr bwMode="auto">
            <a:xfrm>
              <a:off x="240848" y="2616743"/>
              <a:ext cx="766332" cy="3426946"/>
            </a:xfrm>
            <a:prstGeom prst="curved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49559"/>
            <a:ext cx="8610600" cy="504825"/>
          </a:xfrm>
        </p:spPr>
        <p:txBody>
          <a:bodyPr/>
          <a:lstStyle/>
          <a:p>
            <a:pPr>
              <a:buFont typeface="Wingdings" pitchFamily="30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0"/>
            <a:ext cx="8290382" cy="1216025"/>
          </a:xfrm>
        </p:spPr>
        <p:txBody>
          <a:bodyPr/>
          <a:lstStyle/>
          <a:p>
            <a:r>
              <a:rPr lang="en-US" dirty="0" smtClean="0"/>
              <a:t>Feedback-directed random testing (FDRT)</a:t>
            </a:r>
            <a:endParaRPr lang="en-US" dirty="0"/>
          </a:p>
        </p:txBody>
      </p:sp>
      <p:sp>
        <p:nvSpPr>
          <p:cNvPr id="9" name="Folded Corner 8"/>
          <p:cNvSpPr/>
          <p:nvPr/>
        </p:nvSpPr>
        <p:spPr bwMode="auto">
          <a:xfrm>
            <a:off x="974846" y="1398497"/>
            <a:ext cx="1839201" cy="733564"/>
          </a:xfrm>
          <a:prstGeom prst="foldedCorner">
            <a:avLst>
              <a:gd name="adj" fmla="val 35052"/>
            </a:avLst>
          </a:prstGeom>
          <a:solidFill>
            <a:srgbClr val="FFFF9A">
              <a:alpha val="4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c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lasses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under test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12" charset="0"/>
            </a:endParaRPr>
          </a:p>
        </p:txBody>
      </p:sp>
      <p:sp>
        <p:nvSpPr>
          <p:cNvPr id="10" name="Folded Corner 9"/>
          <p:cNvSpPr/>
          <p:nvPr/>
        </p:nvSpPr>
        <p:spPr bwMode="auto">
          <a:xfrm>
            <a:off x="969906" y="2382509"/>
            <a:ext cx="1839201" cy="733564"/>
          </a:xfrm>
          <a:prstGeom prst="foldedCorner">
            <a:avLst>
              <a:gd name="adj" fmla="val 35052"/>
            </a:avLst>
          </a:prstGeom>
          <a:solidFill>
            <a:srgbClr val="FFFF9A">
              <a:alpha val="4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properties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t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o check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12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192924" y="1476899"/>
            <a:ext cx="2865841" cy="1595798"/>
          </a:xfrm>
          <a:prstGeom prst="roundRect">
            <a:avLst/>
          </a:prstGeom>
          <a:solidFill>
            <a:srgbClr val="3366FF"/>
          </a:solidFill>
          <a:ln w="38100" cap="flat" cmpd="sng" algn="ctr">
            <a:solidFill>
              <a:srgbClr val="2448B7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Verdana" pitchFamily="-112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latin typeface="Verdana" pitchFamily="-112" charset="0"/>
              </a:rPr>
              <a:t>feedback-directed random test generator</a:t>
            </a:r>
            <a:endParaRPr kumimoji="0" lang="en-US" sz="18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-112" charset="0"/>
            </a:endParaRPr>
          </a:p>
        </p:txBody>
      </p:sp>
      <p:sp>
        <p:nvSpPr>
          <p:cNvPr id="12" name="Folded Corner 11"/>
          <p:cNvSpPr/>
          <p:nvPr/>
        </p:nvSpPr>
        <p:spPr bwMode="auto">
          <a:xfrm>
            <a:off x="6465578" y="1921752"/>
            <a:ext cx="1839201" cy="733564"/>
          </a:xfrm>
          <a:prstGeom prst="foldedCorner">
            <a:avLst>
              <a:gd name="adj" fmla="val 35052"/>
            </a:avLst>
          </a:prstGeom>
          <a:solidFill>
            <a:srgbClr val="FFFF9A">
              <a:alpha val="4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f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ailing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test cases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12" charset="0"/>
            </a:endParaRPr>
          </a:p>
        </p:txBody>
      </p:sp>
      <p:cxnSp>
        <p:nvCxnSpPr>
          <p:cNvPr id="15" name="Curved Connector 14"/>
          <p:cNvCxnSpPr>
            <a:stCxn id="10" idx="3"/>
            <a:endCxn id="11" idx="1"/>
          </p:cNvCxnSpPr>
          <p:nvPr/>
        </p:nvCxnSpPr>
        <p:spPr bwMode="auto">
          <a:xfrm flipV="1">
            <a:off x="2809107" y="2274798"/>
            <a:ext cx="383817" cy="47449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9" name="Curved Connector 18"/>
          <p:cNvCxnSpPr>
            <a:stCxn id="9" idx="3"/>
            <a:endCxn id="11" idx="1"/>
          </p:cNvCxnSpPr>
          <p:nvPr/>
        </p:nvCxnSpPr>
        <p:spPr bwMode="auto">
          <a:xfrm>
            <a:off x="2814047" y="1765279"/>
            <a:ext cx="378877" cy="50951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5" name="Straight Arrow Connector 24"/>
          <p:cNvCxnSpPr>
            <a:stCxn id="11" idx="3"/>
            <a:endCxn id="12" idx="1"/>
          </p:cNvCxnSpPr>
          <p:nvPr/>
        </p:nvCxnSpPr>
        <p:spPr bwMode="auto">
          <a:xfrm>
            <a:off x="6058765" y="2274798"/>
            <a:ext cx="406813" cy="13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grpSp>
        <p:nvGrpSpPr>
          <p:cNvPr id="2" name="Group 21"/>
          <p:cNvGrpSpPr/>
          <p:nvPr/>
        </p:nvGrpSpPr>
        <p:grpSpPr>
          <a:xfrm>
            <a:off x="197058" y="1587564"/>
            <a:ext cx="3492291" cy="3715719"/>
            <a:chOff x="240848" y="2616743"/>
            <a:chExt cx="3492291" cy="3715719"/>
          </a:xfrm>
        </p:grpSpPr>
        <p:sp>
          <p:nvSpPr>
            <p:cNvPr id="16" name="TextBox 15"/>
            <p:cNvSpPr txBox="1"/>
            <p:nvPr/>
          </p:nvSpPr>
          <p:spPr>
            <a:xfrm>
              <a:off x="995368" y="5316799"/>
              <a:ext cx="2737771" cy="1015663"/>
            </a:xfrm>
            <a:prstGeom prst="rect">
              <a:avLst/>
            </a:prstGeom>
            <a:noFill/>
            <a:ln w="28575" cmpd="sng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i="0" dirty="0" smtClean="0"/>
                <a:t>java.util.Collections</a:t>
              </a:r>
            </a:p>
            <a:p>
              <a:pPr algn="l"/>
              <a:r>
                <a:rPr lang="en-US" sz="1200" i="0" dirty="0" smtClean="0"/>
                <a:t>java.util.ArrayList</a:t>
              </a:r>
            </a:p>
            <a:p>
              <a:pPr algn="l"/>
              <a:r>
                <a:rPr lang="en-US" sz="1200" i="0" dirty="0" smtClean="0"/>
                <a:t>java.util.TreeSet</a:t>
              </a:r>
            </a:p>
            <a:p>
              <a:pPr algn="l"/>
              <a:r>
                <a:rPr lang="en-US" sz="1200" i="0" dirty="0" smtClean="0"/>
                <a:t>java.util.LinkedList</a:t>
              </a:r>
            </a:p>
            <a:p>
              <a:pPr algn="l"/>
              <a:r>
                <a:rPr lang="en-US" sz="1200" i="0" dirty="0" smtClean="0"/>
                <a:t>...</a:t>
              </a:r>
            </a:p>
          </p:txBody>
        </p:sp>
        <p:sp>
          <p:nvSpPr>
            <p:cNvPr id="18" name="Curved Right Arrow 17"/>
            <p:cNvSpPr/>
            <p:nvPr/>
          </p:nvSpPr>
          <p:spPr bwMode="auto">
            <a:xfrm>
              <a:off x="240848" y="2616743"/>
              <a:ext cx="766332" cy="3426946"/>
            </a:xfrm>
            <a:prstGeom prst="curved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endParaRPr>
            </a:p>
          </p:txBody>
        </p:sp>
      </p:grpSp>
      <p:grpSp>
        <p:nvGrpSpPr>
          <p:cNvPr id="3" name="Group 22"/>
          <p:cNvGrpSpPr/>
          <p:nvPr/>
        </p:nvGrpSpPr>
        <p:grpSpPr>
          <a:xfrm>
            <a:off x="349457" y="2648707"/>
            <a:ext cx="3351376" cy="1400910"/>
            <a:chOff x="393247" y="3677886"/>
            <a:chExt cx="3351376" cy="1400910"/>
          </a:xfrm>
        </p:grpSpPr>
        <p:sp>
          <p:nvSpPr>
            <p:cNvPr id="17" name="TextBox 16"/>
            <p:cNvSpPr txBox="1"/>
            <p:nvPr/>
          </p:nvSpPr>
          <p:spPr>
            <a:xfrm>
              <a:off x="994501" y="4432465"/>
              <a:ext cx="2750122" cy="646331"/>
            </a:xfrm>
            <a:prstGeom prst="rect">
              <a:avLst/>
            </a:prstGeom>
            <a:noFill/>
            <a:ln w="28575" cmpd="sng">
              <a:solidFill>
                <a:schemeClr val="bg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i="0" dirty="0" smtClean="0"/>
                <a:t>Reflexivity of equality:</a:t>
              </a:r>
            </a:p>
            <a:p>
              <a:pPr algn="l"/>
              <a:endParaRPr lang="en-US" sz="1200" i="0" dirty="0" smtClean="0"/>
            </a:p>
            <a:p>
              <a:pPr algn="l"/>
              <a:r>
                <a:rPr lang="en-US" sz="1200" i="0" dirty="0" smtClean="0">
                  <a:latin typeface="Symbol" charset="2"/>
                  <a:cs typeface="Symbol" charset="2"/>
                </a:rPr>
                <a:t>"</a:t>
              </a:r>
              <a:r>
                <a:rPr lang="en-US" sz="1200" i="0" dirty="0" smtClean="0"/>
                <a:t> o != null : o.equals(o) == true</a:t>
              </a:r>
            </a:p>
          </p:txBody>
        </p:sp>
        <p:sp>
          <p:nvSpPr>
            <p:cNvPr id="20" name="Curved Right Arrow 19"/>
            <p:cNvSpPr/>
            <p:nvPr/>
          </p:nvSpPr>
          <p:spPr bwMode="auto">
            <a:xfrm>
              <a:off x="393247" y="3677886"/>
              <a:ext cx="613066" cy="1172394"/>
            </a:xfrm>
            <a:prstGeom prst="curved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49559"/>
            <a:ext cx="8610600" cy="504825"/>
          </a:xfrm>
        </p:spPr>
        <p:txBody>
          <a:bodyPr/>
          <a:lstStyle/>
          <a:p>
            <a:pPr>
              <a:buFont typeface="Wingdings" pitchFamily="30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0"/>
            <a:ext cx="8290382" cy="1216025"/>
          </a:xfrm>
        </p:spPr>
        <p:txBody>
          <a:bodyPr/>
          <a:lstStyle/>
          <a:p>
            <a:r>
              <a:rPr lang="en-US" dirty="0" smtClean="0"/>
              <a:t>Feedback-directed random testing (FDRT)</a:t>
            </a:r>
            <a:endParaRPr lang="en-US" dirty="0"/>
          </a:p>
        </p:txBody>
      </p:sp>
      <p:sp>
        <p:nvSpPr>
          <p:cNvPr id="9" name="Folded Corner 8"/>
          <p:cNvSpPr/>
          <p:nvPr/>
        </p:nvSpPr>
        <p:spPr bwMode="auto">
          <a:xfrm>
            <a:off x="974846" y="1398497"/>
            <a:ext cx="1839201" cy="733564"/>
          </a:xfrm>
          <a:prstGeom prst="foldedCorner">
            <a:avLst>
              <a:gd name="adj" fmla="val 35052"/>
            </a:avLst>
          </a:prstGeom>
          <a:solidFill>
            <a:srgbClr val="FFFF9A">
              <a:alpha val="4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c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lasses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under test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12" charset="0"/>
            </a:endParaRPr>
          </a:p>
        </p:txBody>
      </p:sp>
      <p:sp>
        <p:nvSpPr>
          <p:cNvPr id="10" name="Folded Corner 9"/>
          <p:cNvSpPr/>
          <p:nvPr/>
        </p:nvSpPr>
        <p:spPr bwMode="auto">
          <a:xfrm>
            <a:off x="969906" y="2382509"/>
            <a:ext cx="1839201" cy="733564"/>
          </a:xfrm>
          <a:prstGeom prst="foldedCorner">
            <a:avLst>
              <a:gd name="adj" fmla="val 35052"/>
            </a:avLst>
          </a:prstGeom>
          <a:solidFill>
            <a:srgbClr val="FFFF9A">
              <a:alpha val="4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properties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t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o check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12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192924" y="1476899"/>
            <a:ext cx="2865841" cy="1595798"/>
          </a:xfrm>
          <a:prstGeom prst="roundRect">
            <a:avLst/>
          </a:prstGeom>
          <a:solidFill>
            <a:srgbClr val="3366FF"/>
          </a:solidFill>
          <a:ln w="38100" cap="flat" cmpd="sng" algn="ctr">
            <a:solidFill>
              <a:srgbClr val="2448B7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Verdana" pitchFamily="-112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latin typeface="Verdana" pitchFamily="-112" charset="0"/>
              </a:rPr>
              <a:t>feedback-directed random test generator</a:t>
            </a:r>
            <a:endParaRPr kumimoji="0" lang="en-US" sz="18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-112" charset="0"/>
            </a:endParaRPr>
          </a:p>
        </p:txBody>
      </p:sp>
      <p:sp>
        <p:nvSpPr>
          <p:cNvPr id="12" name="Folded Corner 11"/>
          <p:cNvSpPr/>
          <p:nvPr/>
        </p:nvSpPr>
        <p:spPr bwMode="auto">
          <a:xfrm>
            <a:off x="6465578" y="1921752"/>
            <a:ext cx="1839201" cy="733564"/>
          </a:xfrm>
          <a:prstGeom prst="foldedCorner">
            <a:avLst>
              <a:gd name="adj" fmla="val 35052"/>
            </a:avLst>
          </a:prstGeom>
          <a:solidFill>
            <a:srgbClr val="FFFF9A">
              <a:alpha val="4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f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ailing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test cases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12" charset="0"/>
            </a:endParaRPr>
          </a:p>
        </p:txBody>
      </p:sp>
      <p:cxnSp>
        <p:nvCxnSpPr>
          <p:cNvPr id="15" name="Curved Connector 14"/>
          <p:cNvCxnSpPr>
            <a:stCxn id="10" idx="3"/>
            <a:endCxn id="11" idx="1"/>
          </p:cNvCxnSpPr>
          <p:nvPr/>
        </p:nvCxnSpPr>
        <p:spPr bwMode="auto">
          <a:xfrm flipV="1">
            <a:off x="2809107" y="2274798"/>
            <a:ext cx="383817" cy="47449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9" name="Curved Connector 18"/>
          <p:cNvCxnSpPr>
            <a:stCxn id="9" idx="3"/>
            <a:endCxn id="11" idx="1"/>
          </p:cNvCxnSpPr>
          <p:nvPr/>
        </p:nvCxnSpPr>
        <p:spPr bwMode="auto">
          <a:xfrm>
            <a:off x="2814047" y="1765279"/>
            <a:ext cx="378877" cy="50951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5" name="Straight Arrow Connector 24"/>
          <p:cNvCxnSpPr>
            <a:stCxn id="11" idx="3"/>
            <a:endCxn id="12" idx="1"/>
          </p:cNvCxnSpPr>
          <p:nvPr/>
        </p:nvCxnSpPr>
        <p:spPr bwMode="auto">
          <a:xfrm>
            <a:off x="6058765" y="2274798"/>
            <a:ext cx="406813" cy="13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grpSp>
        <p:nvGrpSpPr>
          <p:cNvPr id="2" name="Group 21"/>
          <p:cNvGrpSpPr/>
          <p:nvPr/>
        </p:nvGrpSpPr>
        <p:grpSpPr>
          <a:xfrm>
            <a:off x="197058" y="1587564"/>
            <a:ext cx="3492291" cy="3715719"/>
            <a:chOff x="240848" y="2616743"/>
            <a:chExt cx="3492291" cy="3715719"/>
          </a:xfrm>
        </p:grpSpPr>
        <p:sp>
          <p:nvSpPr>
            <p:cNvPr id="16" name="TextBox 15"/>
            <p:cNvSpPr txBox="1"/>
            <p:nvPr/>
          </p:nvSpPr>
          <p:spPr>
            <a:xfrm>
              <a:off x="995368" y="5316799"/>
              <a:ext cx="2737771" cy="1015663"/>
            </a:xfrm>
            <a:prstGeom prst="rect">
              <a:avLst/>
            </a:prstGeom>
            <a:noFill/>
            <a:ln w="28575" cmpd="sng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i="0" dirty="0" smtClean="0"/>
                <a:t>java.util.Collections</a:t>
              </a:r>
            </a:p>
            <a:p>
              <a:pPr algn="l"/>
              <a:r>
                <a:rPr lang="en-US" sz="1200" i="0" dirty="0" smtClean="0"/>
                <a:t>java.util.ArrayList</a:t>
              </a:r>
            </a:p>
            <a:p>
              <a:pPr algn="l"/>
              <a:r>
                <a:rPr lang="en-US" sz="1200" i="0" dirty="0" smtClean="0"/>
                <a:t>java.util.TreeSet</a:t>
              </a:r>
            </a:p>
            <a:p>
              <a:pPr algn="l"/>
              <a:r>
                <a:rPr lang="en-US" sz="1200" i="0" dirty="0" smtClean="0"/>
                <a:t>java.util.LinkedList</a:t>
              </a:r>
            </a:p>
            <a:p>
              <a:pPr algn="l"/>
              <a:r>
                <a:rPr lang="en-US" sz="1200" i="0" dirty="0" smtClean="0"/>
                <a:t>...</a:t>
              </a:r>
            </a:p>
          </p:txBody>
        </p:sp>
        <p:sp>
          <p:nvSpPr>
            <p:cNvPr id="18" name="Curved Right Arrow 17"/>
            <p:cNvSpPr/>
            <p:nvPr/>
          </p:nvSpPr>
          <p:spPr bwMode="auto">
            <a:xfrm>
              <a:off x="240848" y="2616743"/>
              <a:ext cx="766332" cy="3426946"/>
            </a:xfrm>
            <a:prstGeom prst="curved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endParaRPr>
            </a:p>
          </p:txBody>
        </p:sp>
      </p:grpSp>
      <p:grpSp>
        <p:nvGrpSpPr>
          <p:cNvPr id="3" name="Group 22"/>
          <p:cNvGrpSpPr/>
          <p:nvPr/>
        </p:nvGrpSpPr>
        <p:grpSpPr>
          <a:xfrm>
            <a:off x="349457" y="2648707"/>
            <a:ext cx="3351376" cy="1400910"/>
            <a:chOff x="393247" y="3677886"/>
            <a:chExt cx="3351376" cy="1400910"/>
          </a:xfrm>
        </p:grpSpPr>
        <p:sp>
          <p:nvSpPr>
            <p:cNvPr id="17" name="TextBox 16"/>
            <p:cNvSpPr txBox="1"/>
            <p:nvPr/>
          </p:nvSpPr>
          <p:spPr>
            <a:xfrm>
              <a:off x="994501" y="4432465"/>
              <a:ext cx="2750122" cy="646331"/>
            </a:xfrm>
            <a:prstGeom prst="rect">
              <a:avLst/>
            </a:prstGeom>
            <a:noFill/>
            <a:ln w="28575" cmpd="sng">
              <a:solidFill>
                <a:schemeClr val="bg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i="0" dirty="0" smtClean="0"/>
                <a:t>Reflexivity of equality:</a:t>
              </a:r>
            </a:p>
            <a:p>
              <a:pPr algn="l"/>
              <a:endParaRPr lang="en-US" sz="1200" i="0" dirty="0" smtClean="0"/>
            </a:p>
            <a:p>
              <a:pPr algn="l"/>
              <a:r>
                <a:rPr lang="en-US" sz="1200" i="0" dirty="0" smtClean="0">
                  <a:latin typeface="Symbol" charset="2"/>
                  <a:cs typeface="Symbol" charset="2"/>
                </a:rPr>
                <a:t>"</a:t>
              </a:r>
              <a:r>
                <a:rPr lang="en-US" sz="1200" i="0" dirty="0" smtClean="0"/>
                <a:t> o != null : o.equals(o) == true</a:t>
              </a:r>
            </a:p>
          </p:txBody>
        </p:sp>
        <p:sp>
          <p:nvSpPr>
            <p:cNvPr id="20" name="Curved Right Arrow 19"/>
            <p:cNvSpPr/>
            <p:nvPr/>
          </p:nvSpPr>
          <p:spPr bwMode="auto">
            <a:xfrm>
              <a:off x="393247" y="3677886"/>
              <a:ext cx="613066" cy="1172394"/>
            </a:xfrm>
            <a:prstGeom prst="curved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endParaRPr>
            </a:p>
          </p:txBody>
        </p:sp>
      </p:grpSp>
      <p:grpSp>
        <p:nvGrpSpPr>
          <p:cNvPr id="4" name="Group 23"/>
          <p:cNvGrpSpPr/>
          <p:nvPr/>
        </p:nvGrpSpPr>
        <p:grpSpPr>
          <a:xfrm>
            <a:off x="4773163" y="2167845"/>
            <a:ext cx="4105358" cy="3436041"/>
            <a:chOff x="4816953" y="3197024"/>
            <a:chExt cx="4105358" cy="3436041"/>
          </a:xfrm>
        </p:grpSpPr>
        <p:sp>
          <p:nvSpPr>
            <p:cNvPr id="14" name="TextBox 13"/>
            <p:cNvSpPr txBox="1"/>
            <p:nvPr/>
          </p:nvSpPr>
          <p:spPr>
            <a:xfrm>
              <a:off x="4816953" y="4324741"/>
              <a:ext cx="3505587" cy="2308324"/>
            </a:xfrm>
            <a:prstGeom prst="rect">
              <a:avLst/>
            </a:prstGeom>
            <a:noFill/>
            <a:ln w="28575" cmpd="sng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i="0" dirty="0" smtClean="0"/>
                <a:t>public void test() {</a:t>
              </a:r>
            </a:p>
            <a:p>
              <a:pPr algn="l"/>
              <a:endParaRPr lang="en-US" sz="1200" i="0" dirty="0" smtClean="0"/>
            </a:p>
            <a:p>
              <a:pPr algn="l"/>
              <a:r>
                <a:rPr lang="en-US" sz="1200" i="0" dirty="0" smtClean="0"/>
                <a:t>  Object o = new Object();</a:t>
              </a:r>
            </a:p>
            <a:p>
              <a:pPr algn="l"/>
              <a:r>
                <a:rPr lang="en-US" sz="1200" i="0" dirty="0" smtClean="0"/>
                <a:t>  ArrayList a = new ArrayList();</a:t>
              </a:r>
            </a:p>
            <a:p>
              <a:pPr algn="l"/>
              <a:r>
                <a:rPr lang="en-US" sz="1200" i="0" dirty="0" smtClean="0"/>
                <a:t>  a.add(o);</a:t>
              </a:r>
            </a:p>
            <a:p>
              <a:pPr algn="l"/>
              <a:r>
                <a:rPr lang="en-US" sz="1200" i="0" dirty="0" smtClean="0"/>
                <a:t>  TreeSet ts = new TreeSet(a);</a:t>
              </a:r>
            </a:p>
            <a:p>
              <a:pPr algn="l"/>
              <a:r>
                <a:rPr lang="en-US" sz="1200" i="0" dirty="0" smtClean="0"/>
                <a:t>  Set us = Collections.unmodifiableSet(ts);</a:t>
              </a:r>
            </a:p>
            <a:p>
              <a:pPr algn="l"/>
              <a:endParaRPr lang="en-US" sz="1200" i="0" dirty="0" smtClean="0"/>
            </a:p>
            <a:p>
              <a:pPr algn="l"/>
              <a:r>
                <a:rPr lang="en-US" sz="1200" i="0" dirty="0" smtClean="0"/>
                <a:t>  </a:t>
              </a:r>
              <a:r>
                <a:rPr lang="en-US" sz="1200" i="0" dirty="0" smtClean="0">
                  <a:solidFill>
                    <a:srgbClr val="CC0000"/>
                  </a:solidFill>
                </a:rPr>
                <a:t>// Fails at runtime.</a:t>
              </a:r>
            </a:p>
            <a:p>
              <a:pPr algn="l"/>
              <a:r>
                <a:rPr lang="en-US" sz="1200" i="0" dirty="0" smtClean="0">
                  <a:solidFill>
                    <a:srgbClr val="CC0000"/>
                  </a:solidFill>
                </a:rPr>
                <a:t>  assertTrue(us.equals(us));</a:t>
              </a:r>
            </a:p>
            <a:p>
              <a:pPr algn="l"/>
              <a:endParaRPr lang="en-US" sz="1200" i="0" dirty="0" smtClean="0"/>
            </a:p>
            <a:p>
              <a:pPr algn="l"/>
              <a:r>
                <a:rPr lang="en-US" sz="1200" i="0" dirty="0" smtClean="0"/>
                <a:t>}</a:t>
              </a:r>
              <a:endParaRPr lang="en-US" sz="1200" i="0" dirty="0"/>
            </a:p>
          </p:txBody>
        </p:sp>
        <p:sp>
          <p:nvSpPr>
            <p:cNvPr id="21" name="Curved Left Arrow 20"/>
            <p:cNvSpPr/>
            <p:nvPr/>
          </p:nvSpPr>
          <p:spPr bwMode="auto">
            <a:xfrm>
              <a:off x="8353034" y="3197024"/>
              <a:ext cx="569277" cy="2343025"/>
            </a:xfrm>
            <a:prstGeom prst="curved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method sequences </a:t>
            </a:r>
            <a:r>
              <a:rPr lang="en-US" b="1" i="1" dirty="0" smtClean="0"/>
              <a:t>incrementally</a:t>
            </a:r>
          </a:p>
          <a:p>
            <a:r>
              <a:rPr lang="en-US" dirty="0" smtClean="0"/>
              <a:t>Uses </a:t>
            </a:r>
            <a:r>
              <a:rPr lang="en-US" b="1" i="1" dirty="0" smtClean="0"/>
              <a:t>runtime information </a:t>
            </a:r>
            <a:r>
              <a:rPr lang="en-US" dirty="0" smtClean="0"/>
              <a:t>to guide the </a:t>
            </a:r>
            <a:r>
              <a:rPr lang="en-US" dirty="0" smtClean="0"/>
              <a:t>generation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Avoids </a:t>
            </a:r>
            <a:r>
              <a:rPr lang="en-US" dirty="0" smtClean="0"/>
              <a:t>illegal </a:t>
            </a:r>
            <a:r>
              <a:rPr lang="en-US" dirty="0" smtClean="0"/>
              <a:t>inputs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FF8D1D-031B-F94C-A61B-13FC0C6BE44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9372" y="153281"/>
            <a:ext cx="4203885" cy="738664"/>
          </a:xfrm>
          <a:prstGeom prst="rect">
            <a:avLst/>
          </a:prstGeom>
          <a:noFill/>
          <a:ln w="28575" cmpd="sng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Feedback-Directed Random Test Generation</a:t>
            </a:r>
          </a:p>
          <a:p>
            <a:pPr algn="l"/>
            <a:r>
              <a:rPr lang="en-US" sz="1400" i="0" dirty="0" smtClean="0"/>
              <a:t>Pacheco, Lahiri, Ball and Ernst</a:t>
            </a:r>
          </a:p>
          <a:p>
            <a:pPr algn="l"/>
            <a:r>
              <a:rPr lang="en-US" sz="1400" i="0" dirty="0" smtClean="0"/>
              <a:t>ICSE 2007</a:t>
            </a:r>
            <a:endParaRPr lang="en-US" sz="1400" i="0" dirty="0"/>
          </a:p>
        </p:txBody>
      </p:sp>
      <p:sp>
        <p:nvSpPr>
          <p:cNvPr id="6" name="Oval 5"/>
          <p:cNvSpPr/>
          <p:nvPr/>
        </p:nvSpPr>
        <p:spPr bwMode="auto">
          <a:xfrm>
            <a:off x="5911715" y="2746362"/>
            <a:ext cx="1642143" cy="1510922"/>
          </a:xfrm>
          <a:prstGeom prst="ellipse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-112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normal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652224" y="2746362"/>
            <a:ext cx="1642143" cy="151092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-112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error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revealing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753300" y="2746362"/>
            <a:ext cx="1642143" cy="1510922"/>
          </a:xfrm>
          <a:prstGeom prst="ellipse">
            <a:avLst/>
          </a:prstGeom>
          <a:solidFill>
            <a:srgbClr val="FFFF9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Verdana" pitchFamily="-112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exception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throwing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1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4562" y="4346638"/>
            <a:ext cx="1786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output as tests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637158" y="4323859"/>
            <a:ext cx="23969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used to create larger</a:t>
            </a:r>
          </a:p>
          <a:p>
            <a:r>
              <a:rPr lang="en-US" sz="1600" dirty="0" smtClean="0"/>
              <a:t>sequences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895619" y="4340652"/>
            <a:ext cx="1227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discarded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70625" y="0"/>
            <a:ext cx="8873375" cy="12160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Prior experimental evaluation (</a:t>
            </a:r>
            <a:r>
              <a:rPr lang="en-US" sz="2800" dirty="0" smtClean="0">
                <a:latin typeface="Candara" pitchFamily="27" charset="0"/>
              </a:rPr>
              <a:t>ICSE 2007</a:t>
            </a:r>
            <a:r>
              <a:rPr lang="en-US" dirty="0" smtClean="0">
                <a:latin typeface="Candara" pitchFamily="27" charset="0"/>
              </a:rPr>
              <a:t>)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22565" cy="476250"/>
          </a:xfrm>
          <a:noFill/>
        </p:spPr>
        <p:txBody>
          <a:bodyPr/>
          <a:lstStyle/>
          <a:p>
            <a:fld id="{3B72D14B-2E24-F744-A59C-B2BAB8A65A78}" type="slidenum">
              <a:rPr lang="en-US" smtClean="0">
                <a:latin typeface="Verdana" pitchFamily="27" charset="0"/>
              </a:rPr>
              <a:pPr/>
              <a:t>6</a:t>
            </a:fld>
            <a:endParaRPr lang="en-US" dirty="0" smtClean="0">
              <a:latin typeface="Verdana" pitchFamily="27" charset="0"/>
            </a:endParaRPr>
          </a:p>
        </p:txBody>
      </p:sp>
      <p:sp>
        <p:nvSpPr>
          <p:cNvPr id="23556" name="Content Placeholder 6"/>
          <p:cNvSpPr>
            <a:spLocks noGrp="1"/>
          </p:cNvSpPr>
          <p:nvPr>
            <p:ph idx="1"/>
          </p:nvPr>
        </p:nvSpPr>
        <p:spPr>
          <a:xfrm>
            <a:off x="522453" y="1348820"/>
            <a:ext cx="8204375" cy="457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Compared with other </a:t>
            </a: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techniques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Model checking, symbolic execution, traditional random testing</a:t>
            </a:r>
            <a:endParaRPr lang="en-US" dirty="0" smtClean="0">
              <a:latin typeface="Candara" pitchFamily="27" charset="0"/>
              <a:ea typeface="ＭＳ Ｐゴシック" pitchFamily="27" charset="-128"/>
            </a:endParaRPr>
          </a:p>
          <a:p>
            <a:pPr eaLnBrk="1" hangingPunct="1">
              <a:buNone/>
            </a:pPr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On collection classes (lists, sets, maps, etc.)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FDRT achieved equal or higher code coverage in less time</a:t>
            </a:r>
          </a:p>
          <a:p>
            <a:pPr lvl="1" eaLnBrk="1" hangingPunct="1"/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On a large benchmark of programs (750KLOC)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FDRT revealed more errors</a:t>
            </a:r>
          </a:p>
          <a:p>
            <a:pPr eaLnBrk="1" hangingPunct="1">
              <a:buFont typeface="Arial" pitchFamily="27" charset="0"/>
              <a:buNone/>
            </a:pPr>
            <a:endParaRPr lang="en-US" dirty="0" smtClean="0">
              <a:latin typeface="Candar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Goal of the Case Study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31907"/>
            <a:ext cx="8421754" cy="457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Evaluate FDRT’s effectiveness </a:t>
            </a:r>
            <a:r>
              <a:rPr lang="en-US" i="1" dirty="0" smtClean="0">
                <a:latin typeface="Candara" pitchFamily="27" charset="0"/>
              </a:rPr>
              <a:t>in an industrial setting</a:t>
            </a:r>
          </a:p>
          <a:p>
            <a:pPr eaLnBrk="1" hangingPunct="1"/>
            <a:endParaRPr lang="en-US" dirty="0" smtClean="0">
              <a:latin typeface="Candara" pitchFamily="27" charset="0"/>
            </a:endParaRP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Error-revealing effectiveness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Cost effectiveness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Usability</a:t>
            </a:r>
          </a:p>
          <a:p>
            <a:pPr eaLnBrk="1" hangingPunct="1"/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These are important questions to ask about any test generation technique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5CF12B-DC9C-B14C-A0A8-2FC2957C631A}" type="slidenum">
              <a:rPr lang="en-US" smtClean="0">
                <a:latin typeface="Verdana" pitchFamily="27" charset="0"/>
              </a:rPr>
              <a:pPr/>
              <a:t>7</a:t>
            </a:fld>
            <a:endParaRPr lang="en-US" dirty="0" smtClean="0">
              <a:latin typeface="Verdan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Case study structure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46100" y="1320800"/>
            <a:ext cx="8001000" cy="457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ndara" pitchFamily="27" charset="0"/>
              </a:rPr>
              <a:t>Asked engineers from a test team at Microsoft to use FDRT on their code base over a period of 2 months.</a:t>
            </a:r>
          </a:p>
          <a:p>
            <a:pPr eaLnBrk="1" hangingPunct="1"/>
            <a:endParaRPr lang="en-US" dirty="0" smtClean="0">
              <a:latin typeface="Candara" pitchFamily="27" charset="0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We provided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A tool implementing FDRT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Technical support for the tool (bug fixes bugs, feature requests)</a:t>
            </a:r>
          </a:p>
          <a:p>
            <a:pPr lvl="1" eaLnBrk="1" hangingPunct="1"/>
            <a:endParaRPr lang="en-US" dirty="0" smtClean="0">
              <a:latin typeface="Candara" pitchFamily="27" charset="0"/>
              <a:ea typeface="ＭＳ Ｐゴシック" pitchFamily="27" charset="-128"/>
            </a:endParaRPr>
          </a:p>
          <a:p>
            <a:pPr eaLnBrk="1" hangingPunct="1"/>
            <a:r>
              <a:rPr lang="en-US" dirty="0" smtClean="0">
                <a:latin typeface="Candara" pitchFamily="27" charset="0"/>
              </a:rPr>
              <a:t>We </a:t>
            </a:r>
            <a:r>
              <a:rPr lang="en-US" dirty="0" smtClean="0">
                <a:latin typeface="Candara" pitchFamily="27" charset="0"/>
                <a:ea typeface="ＭＳ Ｐゴシック" pitchFamily="27" charset="-128"/>
              </a:rPr>
              <a:t>met on a regular basis (approx. every 2 weeks)</a:t>
            </a:r>
          </a:p>
          <a:p>
            <a:pPr lvl="1" eaLnBrk="1" hangingPunct="1"/>
            <a:r>
              <a:rPr lang="en-US" dirty="0" smtClean="0">
                <a:latin typeface="Candara" pitchFamily="27" charset="0"/>
              </a:rPr>
              <a:t>Asked team for experience and </a:t>
            </a:r>
            <a:r>
              <a:rPr lang="en-US" dirty="0" smtClean="0">
                <a:latin typeface="Candara" pitchFamily="27" charset="0"/>
              </a:rPr>
              <a:t>results</a:t>
            </a:r>
          </a:p>
          <a:p>
            <a:pPr lvl="1" eaLnBrk="1" hangingPunct="1">
              <a:buNone/>
            </a:pPr>
            <a:endParaRPr lang="en-US" dirty="0" smtClean="0">
              <a:latin typeface="Candara" pitchFamily="27" charset="0"/>
            </a:endParaRPr>
          </a:p>
          <a:p>
            <a:pPr eaLnBrk="1" hangingPunct="1">
              <a:buFont typeface="Arial" pitchFamily="27" charset="0"/>
              <a:buNone/>
            </a:pPr>
            <a:endParaRPr lang="en-US" dirty="0" smtClean="0">
              <a:latin typeface="Candara" pitchFamily="27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833803-D42A-4047-973C-44DF78E7DE9B}" type="slidenum">
              <a:rPr lang="en-US" smtClean="0">
                <a:latin typeface="Verdana" pitchFamily="27" charset="0"/>
              </a:rPr>
              <a:pPr/>
              <a:t>8</a:t>
            </a:fld>
            <a:endParaRPr lang="en-US" dirty="0" smtClean="0">
              <a:latin typeface="Verdana" pitchFamily="2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-112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6992</TotalTime>
  <Words>1262</Words>
  <Application>Microsoft PowerPoint</Application>
  <PresentationFormat>On-screen Show (4:3)</PresentationFormat>
  <Paragraphs>294</Paragraphs>
  <Slides>25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Profile</vt:lpstr>
      <vt:lpstr>Finding Errors in .NET with Feedback-Directed Random Testing</vt:lpstr>
      <vt:lpstr>Feedback-directed random testing (FDRT)</vt:lpstr>
      <vt:lpstr>Feedback-directed random testing (FDRT)</vt:lpstr>
      <vt:lpstr>Feedback-directed random testing (FDRT)</vt:lpstr>
      <vt:lpstr>Feedback-directed random testing (FDRT)</vt:lpstr>
      <vt:lpstr>Technique overview</vt:lpstr>
      <vt:lpstr>Prior experimental evaluation (ICSE 2007)</vt:lpstr>
      <vt:lpstr>Goal of the Case Study</vt:lpstr>
      <vt:lpstr>Case study structure</vt:lpstr>
      <vt:lpstr>Randoop</vt:lpstr>
      <vt:lpstr>Subject program</vt:lpstr>
      <vt:lpstr>Discussion outline</vt:lpstr>
      <vt:lpstr>Case study results: overview</vt:lpstr>
      <vt:lpstr>Error-revealing effectiveness</vt:lpstr>
      <vt:lpstr>Example error 1: memory management</vt:lpstr>
      <vt:lpstr>Example error 2: missing resource string</vt:lpstr>
      <vt:lpstr>Errors revealed by expanding Randoop's scope</vt:lpstr>
      <vt:lpstr>Discussion outline</vt:lpstr>
      <vt:lpstr>Traditional random testing</vt:lpstr>
      <vt:lpstr>Symbolic execution</vt:lpstr>
      <vt:lpstr>Discussion outline</vt:lpstr>
      <vt:lpstr>The Plateau Effect</vt:lpstr>
      <vt:lpstr>Overcoming the plateau</vt:lpstr>
      <vt:lpstr>Conclusion</vt:lpstr>
      <vt:lpstr>Randoop for Java</vt:lpstr>
    </vt:vector>
  </TitlesOfParts>
  <Company>MIT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Feedback-directed Random Test Generation</dc:title>
  <dc:creator>Carlos</dc:creator>
  <cp:lastModifiedBy>Carlos Pacheco</cp:lastModifiedBy>
  <cp:revision>2168</cp:revision>
  <dcterms:created xsi:type="dcterms:W3CDTF">2008-07-22T21:28:26Z</dcterms:created>
  <dcterms:modified xsi:type="dcterms:W3CDTF">2008-07-22T22:41:25Z</dcterms:modified>
</cp:coreProperties>
</file>