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73" r:id="rId6"/>
    <p:sldId id="272" r:id="rId7"/>
    <p:sldId id="260" r:id="rId8"/>
    <p:sldId id="265" r:id="rId9"/>
    <p:sldId id="266" r:id="rId10"/>
    <p:sldId id="262" r:id="rId11"/>
    <p:sldId id="268" r:id="rId12"/>
    <p:sldId id="274" r:id="rId13"/>
    <p:sldId id="275" r:id="rId14"/>
    <p:sldId id="263" r:id="rId15"/>
    <p:sldId id="270" r:id="rId16"/>
    <p:sldId id="276" r:id="rId17"/>
    <p:sldId id="277" r:id="rId18"/>
    <p:sldId id="271" r:id="rId19"/>
    <p:sldId id="279" r:id="rId20"/>
    <p:sldId id="280"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mko" initials="G" lastIdx="4" clrIdx="0">
    <p:extLst>
      <p:ext uri="{19B8F6BF-5375-455C-9EA6-DF929625EA0E}">
        <p15:presenceInfo xmlns:p15="http://schemas.microsoft.com/office/powerpoint/2012/main" userId="Gemk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8488" autoAdjust="0"/>
  </p:normalViewPr>
  <p:slideViewPr>
    <p:cSldViewPr snapToGrid="0">
      <p:cViewPr varScale="1">
        <p:scale>
          <a:sx n="79" d="100"/>
          <a:sy n="79" d="100"/>
        </p:scale>
        <p:origin x="10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6F35A-E439-4DC6-A26E-3CA40B506727}" type="datetimeFigureOut">
              <a:rPr lang="sk-SK" smtClean="0"/>
              <a:t>18. 6. 2019</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EFC6A-ECC5-42D3-AA1D-BF4C749D23DE}" type="slidenum">
              <a:rPr lang="sk-SK" smtClean="0"/>
              <a:t>‹#›</a:t>
            </a:fld>
            <a:endParaRPr lang="sk-SK"/>
          </a:p>
        </p:txBody>
      </p:sp>
    </p:spTree>
    <p:extLst>
      <p:ext uri="{BB962C8B-B14F-4D97-AF65-F5344CB8AC3E}">
        <p14:creationId xmlns:p14="http://schemas.microsoft.com/office/powerpoint/2010/main" val="330838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Dobrý</a:t>
            </a:r>
            <a:r>
              <a:rPr lang="sk-SK" baseline="0" dirty="0" smtClean="0"/>
              <a:t> deň. Moje meno je Juraj </a:t>
            </a:r>
            <a:r>
              <a:rPr lang="sk-SK" baseline="0" dirty="0" err="1" smtClean="0"/>
              <a:t>Gemeľa</a:t>
            </a:r>
            <a:r>
              <a:rPr lang="sk-SK" baseline="0" dirty="0" smtClean="0"/>
              <a:t> a spolu s Miroslavom </a:t>
            </a:r>
            <a:r>
              <a:rPr lang="sk-SK" baseline="0" dirty="0" err="1" smtClean="0"/>
              <a:t>Blštákom</a:t>
            </a:r>
            <a:r>
              <a:rPr lang="sk-SK" baseline="0" dirty="0" smtClean="0"/>
              <a:t> som sa zaoberal témou Budovanie slovníkov pomocou hier.</a:t>
            </a:r>
            <a:endParaRPr lang="sk-SK"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sk-SK" dirty="0" smtClean="0"/>
          </a:p>
          <a:p>
            <a:r>
              <a:rPr lang="sk-SK" dirty="0" smtClean="0"/>
              <a:t>10s</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a:t>
            </a:fld>
            <a:endParaRPr lang="sk-SK"/>
          </a:p>
        </p:txBody>
      </p:sp>
    </p:spTree>
    <p:extLst>
      <p:ext uri="{BB962C8B-B14F-4D97-AF65-F5344CB8AC3E}">
        <p14:creationId xmlns:p14="http://schemas.microsoft.com/office/powerpoint/2010/main" val="134716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dirty="0" smtClean="0"/>
              <a:t>Získavanie dát prebiehalo v rámci 2 experimentov.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sk-SK" dirty="0" smtClean="0"/>
              <a:t>Prvý experiment bol v rámci konferencie IITSRC kde sme našu prácu prezentovali.</a:t>
            </a:r>
            <a:r>
              <a:rPr lang="sk-SK" baseline="0" dirty="0" smtClean="0"/>
              <a:t> Okrem ohodnotení od hráčov sme získali aj poznatky a nápady z hráčskej strany. Po zapracovaní týchto poznatkov sme na web nasadili aktualizovanú verziu.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Druhý experiment prebiehal prostredníctvom webovej stránky kde bola hra nasadená. Túto stránku sme uverejnili pomocou ročníkovej skupiny, kde sa nachádzajú študenti tretieho ročníka fakulty FIIT STU.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Po</a:t>
            </a:r>
            <a:r>
              <a:rPr lang="sk-SK" sz="1200" kern="1200" dirty="0" smtClean="0">
                <a:solidFill>
                  <a:schemeClr val="tx1"/>
                </a:solidFill>
                <a:effectLst/>
                <a:latin typeface="+mn-lt"/>
                <a:ea typeface="+mn-ea"/>
                <a:cs typeface="+mn-cs"/>
              </a:rPr>
              <a:t>čas trvania experimentu sme našli chybu v implementácií, ktorá zapríčiňovala chybné stavy hry. Táto chyba ovplyvnila zber ohodnotení v troch slovách, ktoré sme sa rozhodli vylúčiť z hlavnej vzorky, a tak sme jej počet záznamov znížili na štyridsaťsedem.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V tabuľke vidíme štatistiky získaných dát z oboch experimentov pre hlavnú vzorku. Do nášho experimentu sa zapojilo 61 hráčov ktorí odohrali 865 hier a poskytli až 4580 ohodnotení. Dôležitým údajom je že každé slovo z hlavnej vzorky získalo minimálne 80 hodnotení.</a:t>
            </a:r>
            <a:endParaRPr lang="sk-SK"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baseline="0" dirty="0" smtClean="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10</a:t>
            </a:fld>
            <a:endParaRPr lang="sk-SK"/>
          </a:p>
        </p:txBody>
      </p:sp>
    </p:spTree>
    <p:extLst>
      <p:ext uri="{BB962C8B-B14F-4D97-AF65-F5344CB8AC3E}">
        <p14:creationId xmlns:p14="http://schemas.microsoft.com/office/powerpoint/2010/main" val="235872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dirty="0" smtClean="0"/>
              <a:t>Cieľom našej práce bolo vytvoriť slovník. Pre jeho vytvorenie </a:t>
            </a:r>
            <a:r>
              <a:rPr lang="sk-SK" baseline="0" dirty="0" smtClean="0"/>
              <a:t>sme potrebovali vyčísliť hodnotu medzi jednotlivými slovami a zároveň určiť hranicu od ktorej budeme spojenie považovať za synonymické. </a:t>
            </a:r>
          </a:p>
          <a:p>
            <a:pPr marL="628650" lvl="1" indent="-171450">
              <a:buFontTx/>
              <a:buChar char="-"/>
            </a:pPr>
            <a:r>
              <a:rPr lang="sk-SK" baseline="0" dirty="0" smtClean="0"/>
              <a:t>Hodnotu medzi jednotlivými slovami sme vypočítali podľa aritmetického priemeru získaných vzdialeností pre danú dvojicu. </a:t>
            </a:r>
          </a:p>
          <a:p>
            <a:pPr marL="628650" lvl="1" indent="-171450">
              <a:buFontTx/>
              <a:buChar char="-"/>
            </a:pPr>
            <a:r>
              <a:rPr lang="sk-SK" baseline="0" dirty="0" smtClean="0"/>
              <a:t>Hranicu kedy považujeme spojenie za synonymické sme chceli určiť na základe vychýlených hodnôt no tie sa v našom </a:t>
            </a:r>
            <a:r>
              <a:rPr lang="sk-SK" baseline="0" dirty="0" err="1" smtClean="0"/>
              <a:t>datasete</a:t>
            </a:r>
            <a:r>
              <a:rPr lang="sk-SK" baseline="0" dirty="0" smtClean="0"/>
              <a:t> k žiadnemu slovu nenachádzali. Druhým spôsob bol vybrať určitý počet najlepších. Po analýze hodnôt vzťahov sme určili hranicu najlepších štyroch keďže minimum tohto umiestnenia sa stále nachádzalo nad hranicou najnižšieho hodnotenia za výber čo nám zaručovalo že tieto vzťahy boli hráčmi preferované.</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k-SK"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sz="1200" kern="1200" dirty="0" smtClean="0">
              <a:solidFill>
                <a:schemeClr val="tx1"/>
              </a:solidFill>
              <a:effectLst/>
              <a:latin typeface="+mn-lt"/>
              <a:ea typeface="+mn-ea"/>
              <a:cs typeface="+mn-cs"/>
            </a:endParaRPr>
          </a:p>
          <a:p>
            <a:pPr marL="171450" indent="-171450">
              <a:buFontTx/>
              <a:buChar char="-"/>
            </a:pPr>
            <a:endParaRPr lang="sk-SK" baseline="0" dirty="0" smtClean="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11</a:t>
            </a:fld>
            <a:endParaRPr lang="sk-SK"/>
          </a:p>
        </p:txBody>
      </p:sp>
    </p:spTree>
    <p:extLst>
      <p:ext uri="{BB962C8B-B14F-4D97-AF65-F5344CB8AC3E}">
        <p14:creationId xmlns:p14="http://schemas.microsoft.com/office/powerpoint/2010/main" val="291016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Pri vyhodnocovaní dát sme sa zamerali na efektivitu a kvalitu získaných dát.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sk-SK" sz="1200" kern="1200" dirty="0" smtClean="0">
                <a:solidFill>
                  <a:schemeClr val="tx1"/>
                </a:solidFill>
                <a:effectLst/>
                <a:latin typeface="+mn-lt"/>
                <a:ea typeface="+mn-ea"/>
                <a:cs typeface="+mn-cs"/>
              </a:rPr>
              <a:t>Pod efektivitou pri tvorbe slovníka si predstavujeme vytvorenie z hľadiska ceny a času.</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sk-SK" sz="1200" kern="1200" dirty="0" smtClean="0">
                <a:solidFill>
                  <a:schemeClr val="tx1"/>
                </a:solidFill>
                <a:effectLst/>
                <a:latin typeface="+mn-lt"/>
                <a:ea typeface="+mn-ea"/>
                <a:cs typeface="+mn-cs"/>
              </a:rPr>
              <a:t>Práca expertov je drahá. Naproti tomu hry s účelom dokážu získavať veľké množstvá dát s nulovými výdavkami. Ďalšou výhodou hier s účelom je že dokáže</a:t>
            </a:r>
            <a:r>
              <a:rPr lang="sk-SK" sz="1200" kern="1200" baseline="0" dirty="0" smtClean="0">
                <a:solidFill>
                  <a:schemeClr val="tx1"/>
                </a:solidFill>
                <a:effectLst/>
                <a:latin typeface="+mn-lt"/>
                <a:ea typeface="+mn-ea"/>
                <a:cs typeface="+mn-cs"/>
              </a:rPr>
              <a:t> zapojiť veľké množstvo ľudí pričom experti dokážu pracovať paralelne len v obmedzenom počte.</a:t>
            </a:r>
            <a:r>
              <a:rPr lang="sk-SK" sz="1200" kern="120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Pomocou tabuľky sme sa pokúsili vyčísliť a porovnať časovú náročnosť vytvorenia usporiadanej synonymickej množiny prostredníctvom našej hry oproti expertom. Pri odhadovanom čase experta 5 minút na slovo sme dosiahli vyšší čas ako prostredníctvom našej hry. Cena experta je zároveň oveľa drahšia a tým pádom by výsledná suma bola </a:t>
            </a:r>
            <a:r>
              <a:rPr lang="sk-SK" baseline="0" dirty="0" smtClean="0"/>
              <a:t>v </a:t>
            </a:r>
            <a:r>
              <a:rPr lang="sk-SK" baseline="0" dirty="0" smtClean="0"/>
              <a:t>prospech našej hry.</a:t>
            </a:r>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12</a:t>
            </a:fld>
            <a:endParaRPr lang="sk-SK"/>
          </a:p>
        </p:txBody>
      </p:sp>
    </p:spTree>
    <p:extLst>
      <p:ext uri="{BB962C8B-B14F-4D97-AF65-F5344CB8AC3E}">
        <p14:creationId xmlns:p14="http://schemas.microsoft.com/office/powerpoint/2010/main" val="112777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sz="1200" kern="1200" dirty="0" smtClean="0">
                <a:solidFill>
                  <a:schemeClr val="tx1"/>
                </a:solidFill>
                <a:effectLst/>
                <a:latin typeface="+mn-lt"/>
                <a:ea typeface="+mn-ea"/>
                <a:cs typeface="+mn-cs"/>
              </a:rPr>
              <a:t>Kvalitu získaných dát sme vyhodnotili na základe porovnania</a:t>
            </a:r>
            <a:r>
              <a:rPr lang="sk-SK" sz="1200" kern="1200" baseline="0" dirty="0" smtClean="0">
                <a:solidFill>
                  <a:schemeClr val="tx1"/>
                </a:solidFill>
                <a:effectLst/>
                <a:latin typeface="+mn-lt"/>
                <a:ea typeface="+mn-ea"/>
                <a:cs typeface="+mn-cs"/>
              </a:rPr>
              <a:t> s výsledkami modelu word2vec natrénovanom na slovenskom jazyku. </a:t>
            </a:r>
            <a:endParaRPr lang="sk-SK" sz="120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sz="1200" kern="1200" dirty="0" smtClean="0">
                <a:solidFill>
                  <a:schemeClr val="tx1"/>
                </a:solidFill>
                <a:effectLst/>
                <a:latin typeface="+mn-lt"/>
                <a:ea typeface="+mn-ea"/>
                <a:cs typeface="+mn-cs"/>
              </a:rPr>
              <a:t>Keďže </a:t>
            </a:r>
            <a:r>
              <a:rPr lang="sk-SK" sz="1200" kern="1200" dirty="0" smtClean="0">
                <a:solidFill>
                  <a:schemeClr val="tx1"/>
                </a:solidFill>
                <a:effectLst/>
                <a:latin typeface="+mn-lt"/>
                <a:ea typeface="+mn-ea"/>
                <a:cs typeface="+mn-cs"/>
              </a:rPr>
              <a:t>word2vec má reprezentáciu hodnôt na škále od nula po jedna, bolo potrebné vykonať normalizáciu našich výsledkov na rovnaký interval.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sz="1200" kern="1200" dirty="0" smtClean="0">
                <a:solidFill>
                  <a:schemeClr val="tx1"/>
                </a:solidFill>
                <a:effectLst/>
                <a:latin typeface="+mn-lt"/>
                <a:ea typeface="+mn-ea"/>
                <a:cs typeface="+mn-cs"/>
              </a:rPr>
              <a:t>Ukážku</a:t>
            </a:r>
            <a:r>
              <a:rPr lang="sk-SK" sz="1200" kern="1200" baseline="0" dirty="0" smtClean="0">
                <a:solidFill>
                  <a:schemeClr val="tx1"/>
                </a:solidFill>
                <a:effectLst/>
                <a:latin typeface="+mn-lt"/>
                <a:ea typeface="+mn-ea"/>
                <a:cs typeface="+mn-cs"/>
              </a:rPr>
              <a:t> porovnania máme zobrazenú prostredníctvom tabuľky. Vidíme že p</a:t>
            </a:r>
            <a:r>
              <a:rPr lang="sk-SK" sz="1200" kern="1200" dirty="0" smtClean="0">
                <a:solidFill>
                  <a:schemeClr val="tx1"/>
                </a:solidFill>
                <a:effectLst/>
                <a:latin typeface="+mn-lt"/>
                <a:ea typeface="+mn-ea"/>
                <a:cs typeface="+mn-cs"/>
              </a:rPr>
              <a:t>ri najsilnejších spojeniach</a:t>
            </a:r>
            <a:r>
              <a:rPr lang="sk-SK" sz="1200" kern="1200" baseline="0" dirty="0" smtClean="0">
                <a:solidFill>
                  <a:schemeClr val="tx1"/>
                </a:solidFill>
                <a:effectLst/>
                <a:latin typeface="+mn-lt"/>
                <a:ea typeface="+mn-ea"/>
                <a:cs typeface="+mn-cs"/>
              </a:rPr>
              <a:t> sa modely zhodli. Najvzdialenejšie však náš model určil antonymum neaktuálny, pričom model word2vec slovo horúci, ktoré má vzdialený synonymický vzťah k slovu aktuálny.</a:t>
            </a:r>
            <a:r>
              <a:rPr lang="sk-SK" sz="1200" kern="1200" dirty="0" smtClean="0">
                <a:solidFill>
                  <a:schemeClr val="tx1"/>
                </a:solidFill>
                <a:effectLst/>
                <a:latin typeface="+mn-lt"/>
                <a:ea typeface="+mn-ea"/>
                <a:cs typeface="+mn-cs"/>
              </a:rPr>
              <a:t> </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13</a:t>
            </a:fld>
            <a:endParaRPr lang="sk-SK"/>
          </a:p>
        </p:txBody>
      </p:sp>
    </p:spTree>
    <p:extLst>
      <p:ext uri="{BB962C8B-B14F-4D97-AF65-F5344CB8AC3E}">
        <p14:creationId xmlns:p14="http://schemas.microsoft.com/office/powerpoint/2010/main" val="126822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dirty="0" smtClean="0"/>
              <a:t>Pre zhotovenie tejto práce bolo potrebné vykonať dôkladnú analýzu existujúcich</a:t>
            </a:r>
            <a:r>
              <a:rPr lang="sk-SK" baseline="0" dirty="0" smtClean="0"/>
              <a:t> hier s účelom na ktorú nadväzoval podrobný návrh hernej logiky a rozmanitých herných prvkov spolu s vytvorením vysokoúrovňového prototypu. </a:t>
            </a:r>
          </a:p>
          <a:p>
            <a:pPr marL="171450" indent="-171450">
              <a:buFontTx/>
              <a:buChar char="-"/>
            </a:pPr>
            <a:r>
              <a:rPr lang="sk-SK" baseline="0" dirty="0" smtClean="0"/>
              <a:t>Po vytvorení návrhu sme hru implementovali a nasadili na verejne prístupnú adresu.</a:t>
            </a:r>
          </a:p>
          <a:p>
            <a:pPr marL="171450" indent="-171450">
              <a:buFontTx/>
              <a:buChar char="-"/>
            </a:pPr>
            <a:r>
              <a:rPr lang="sk-SK" baseline="0" dirty="0" smtClean="0"/>
              <a:t>Zúčastnili sme sa konferencie IITSRC kde sme našu prácu prezentovali a po vyzbieraní dát sme vytvorili synonymický slovník.</a:t>
            </a:r>
          </a:p>
          <a:p>
            <a:pPr marL="171450" indent="-171450">
              <a:buFontTx/>
              <a:buChar char="-"/>
            </a:pPr>
            <a:r>
              <a:rPr lang="sk-SK" baseline="0" dirty="0" smtClean="0"/>
              <a:t>Následne sme vyhodnotili získané dáta z pohľadu efektivity a kvality.</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14</a:t>
            </a:fld>
            <a:endParaRPr lang="sk-SK"/>
          </a:p>
        </p:txBody>
      </p:sp>
    </p:spTree>
    <p:extLst>
      <p:ext uri="{BB962C8B-B14F-4D97-AF65-F5344CB8AC3E}">
        <p14:creationId xmlns:p14="http://schemas.microsoft.com/office/powerpoint/2010/main" val="286273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Porovnanie so synonymickým slovníkom</a:t>
            </a:r>
          </a:p>
          <a:p>
            <a:endParaRPr lang="sk-SK" dirty="0" smtClean="0"/>
          </a:p>
          <a:p>
            <a:r>
              <a:rPr lang="sk-SK" dirty="0" err="1" smtClean="0"/>
              <a:t>Juls</a:t>
            </a:r>
            <a:r>
              <a:rPr lang="sk-SK" dirty="0" smtClean="0"/>
              <a:t>, slovnik.sk</a:t>
            </a:r>
          </a:p>
          <a:p>
            <a:endParaRPr lang="sk-SK" dirty="0" smtClean="0"/>
          </a:p>
          <a:p>
            <a:r>
              <a:rPr lang="sk-SK" dirty="0" err="1" smtClean="0"/>
              <a:t>Webslovnik</a:t>
            </a:r>
            <a:endParaRPr lang="sk-SK" dirty="0" smtClean="0"/>
          </a:p>
          <a:p>
            <a:endParaRPr lang="sk-SK" dirty="0" smtClean="0"/>
          </a:p>
          <a:p>
            <a:endParaRPr lang="sk-SK" dirty="0" smtClean="0"/>
          </a:p>
          <a:p>
            <a:r>
              <a:rPr lang="sk-SK" dirty="0" smtClean="0"/>
              <a:t>Bol o to pokus ale keďže v niektorých</a:t>
            </a:r>
            <a:r>
              <a:rPr lang="sk-SK" baseline="0" dirty="0" smtClean="0"/>
              <a:t> slovníkoch sa nenachádzalo ani jedno synonymum s ktorým pracoval náš model a zase v druhom všetky slová. Tak sa nedalo </a:t>
            </a:r>
            <a:r>
              <a:rPr lang="sk-SK" baseline="0" dirty="0" err="1" smtClean="0"/>
              <a:t>natom</a:t>
            </a:r>
            <a:r>
              <a:rPr lang="sk-SK" baseline="0" dirty="0" smtClean="0"/>
              <a:t> vyhodnotiť či je úspešný.</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15</a:t>
            </a:fld>
            <a:endParaRPr lang="sk-SK"/>
          </a:p>
        </p:txBody>
      </p:sp>
    </p:spTree>
    <p:extLst>
      <p:ext uri="{BB962C8B-B14F-4D97-AF65-F5344CB8AC3E}">
        <p14:creationId xmlns:p14="http://schemas.microsoft.com/office/powerpoint/2010/main" val="61981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Porovnanie druhého slova s word2vec</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16</a:t>
            </a:fld>
            <a:endParaRPr lang="sk-SK"/>
          </a:p>
        </p:txBody>
      </p:sp>
    </p:spTree>
    <p:extLst>
      <p:ext uri="{BB962C8B-B14F-4D97-AF65-F5344CB8AC3E}">
        <p14:creationId xmlns:p14="http://schemas.microsoft.com/office/powerpoint/2010/main" val="3298222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Výsledky modelu word2vec pre slovo kolosálny</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17</a:t>
            </a:fld>
            <a:endParaRPr lang="sk-SK"/>
          </a:p>
        </p:txBody>
      </p:sp>
    </p:spTree>
    <p:extLst>
      <p:ext uri="{BB962C8B-B14F-4D97-AF65-F5344CB8AC3E}">
        <p14:creationId xmlns:p14="http://schemas.microsoft.com/office/powerpoint/2010/main" val="196315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err="1" smtClean="0"/>
              <a:t>uspesnosti</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18</a:t>
            </a:fld>
            <a:endParaRPr lang="sk-SK"/>
          </a:p>
        </p:txBody>
      </p:sp>
    </p:spTree>
    <p:extLst>
      <p:ext uri="{BB962C8B-B14F-4D97-AF65-F5344CB8AC3E}">
        <p14:creationId xmlns:p14="http://schemas.microsoft.com/office/powerpoint/2010/main" val="237856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Ukážka ďalšia ak by náhodou</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19</a:t>
            </a:fld>
            <a:endParaRPr lang="sk-SK"/>
          </a:p>
        </p:txBody>
      </p:sp>
    </p:spTree>
    <p:extLst>
      <p:ext uri="{BB962C8B-B14F-4D97-AF65-F5344CB8AC3E}">
        <p14:creationId xmlns:p14="http://schemas.microsoft.com/office/powerpoint/2010/main" val="78765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sz="1200" b="0" i="0" u="none" strike="noStrike" kern="1200" baseline="0" dirty="0" smtClean="0">
                <a:solidFill>
                  <a:schemeClr val="tx1"/>
                </a:solidFill>
                <a:latin typeface="+mn-lt"/>
                <a:ea typeface="+mn-ea"/>
                <a:cs typeface="+mn-cs"/>
              </a:rPr>
              <a:t>V súčasnej dobe existuje množstvo úloh, ktoré zatiaľ počítač nedokáže vyriešiť sám no pre bežného človeka sú tieto úlohy triviálne. S touto myšlienkou prichádzajú hry s účelom, ktoré spájajú príjemné s užitočným a sú navrhnuté tak aby hráč zábavným spôsobom riešil tieto úlohy v rámci hry. </a:t>
            </a:r>
          </a:p>
          <a:p>
            <a:pPr marL="171450" indent="-171450">
              <a:buFontTx/>
              <a:buChar char="-"/>
            </a:pPr>
            <a:r>
              <a:rPr lang="sk-SK" sz="1200" b="0" i="0" u="none" strike="noStrike" kern="1200" baseline="0" dirty="0" smtClean="0">
                <a:solidFill>
                  <a:schemeClr val="tx1"/>
                </a:solidFill>
                <a:latin typeface="+mn-lt"/>
                <a:ea typeface="+mn-ea"/>
                <a:cs typeface="+mn-cs"/>
              </a:rPr>
              <a:t>Dôležitým aspektom aby sa z riešenia úlohy stala zábavná hra je pridanie herných prvkov do systému kde sa rieši úloha.</a:t>
            </a:r>
          </a:p>
          <a:p>
            <a:pPr marL="171450" indent="-171450">
              <a:buFontTx/>
              <a:buChar char="-"/>
            </a:pPr>
            <a:r>
              <a:rPr lang="sk-SK" sz="1200" b="0" i="0" u="none" strike="noStrike" kern="1200" baseline="0" dirty="0" smtClean="0">
                <a:solidFill>
                  <a:schemeClr val="tx1"/>
                </a:solidFill>
                <a:latin typeface="+mn-lt"/>
                <a:ea typeface="+mn-ea"/>
                <a:cs typeface="+mn-cs"/>
              </a:rPr>
              <a:t>Pomocou hier s účelom sa dá získavať dáta od ľudí a to v</a:t>
            </a:r>
            <a:r>
              <a:rPr lang="sk-SK" dirty="0" smtClean="0"/>
              <a:t>yužitím tzv. sily davu a zapojenia tak aj bežných ľudí.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dirty="0" smtClean="0"/>
              <a:t>Špeciálnou kategóriou dát sú slovníky, ktorých budovanie je časovo náročné,</a:t>
            </a:r>
            <a:r>
              <a:rPr lang="sk-SK" baseline="0" dirty="0" smtClean="0"/>
              <a:t> vyžaduje prácu expertov a</a:t>
            </a:r>
            <a:r>
              <a:rPr lang="sk-SK" dirty="0" smtClean="0"/>
              <a:t> pre slovenský jazyk je ich málo.</a:t>
            </a:r>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2</a:t>
            </a:fld>
            <a:endParaRPr lang="sk-SK"/>
          </a:p>
        </p:txBody>
      </p:sp>
    </p:spTree>
    <p:extLst>
      <p:ext uri="{BB962C8B-B14F-4D97-AF65-F5344CB8AC3E}">
        <p14:creationId xmlns:p14="http://schemas.microsoft.com/office/powerpoint/2010/main" val="113258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20</a:t>
            </a:fld>
            <a:endParaRPr lang="sk-SK"/>
          </a:p>
        </p:txBody>
      </p:sp>
    </p:spTree>
    <p:extLst>
      <p:ext uri="{BB962C8B-B14F-4D97-AF65-F5344CB8AC3E}">
        <p14:creationId xmlns:p14="http://schemas.microsoft.com/office/powerpoint/2010/main" val="2263584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21</a:t>
            </a:fld>
            <a:endParaRPr lang="sk-SK"/>
          </a:p>
        </p:txBody>
      </p:sp>
    </p:spTree>
    <p:extLst>
      <p:ext uri="{BB962C8B-B14F-4D97-AF65-F5344CB8AC3E}">
        <p14:creationId xmlns:p14="http://schemas.microsoft.com/office/powerpoint/2010/main" val="306492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 V analýze sme zistili že </a:t>
            </a:r>
            <a:r>
              <a:rPr lang="sk-SK" baseline="0" dirty="0" smtClean="0"/>
              <a:t>existuje veľké množstvo hier s účelom zameraných na riešenie rôznorodých úloh. </a:t>
            </a:r>
          </a:p>
          <a:p>
            <a:r>
              <a:rPr lang="sk-SK" baseline="0" dirty="0" smtClean="0"/>
              <a:t>- Keďže sme nenašli hru s účelom, ktorá by sa zaoberala tvorbou synonymického slovníka, analýzu zamerali na hry súvisiace s textom, ktoré by nám mohli pomôcť predísť chybám v návrhu. </a:t>
            </a:r>
          </a:p>
          <a:p>
            <a:pPr marL="0" marR="0" lvl="0" indent="0" algn="l" defTabSz="914400" rtl="0" eaLnBrk="1" fontAlgn="auto" latinLnBrk="0" hangingPunct="1">
              <a:lnSpc>
                <a:spcPct val="100000"/>
              </a:lnSpc>
              <a:spcBef>
                <a:spcPts val="0"/>
              </a:spcBef>
              <a:spcAft>
                <a:spcPts val="0"/>
              </a:spcAft>
              <a:buClrTx/>
              <a:buSzTx/>
              <a:buFontTx/>
              <a:buNone/>
              <a:tabLst/>
              <a:defRPr/>
            </a:pPr>
            <a:r>
              <a:rPr lang="sk-SK" baseline="0" dirty="0" smtClean="0"/>
              <a:t>- Pre dôkladnú analýzu sme si vybrali 14 hier s rôznym zameraním. Jednotlivé hry sme porovnali a popísali ich pozitívne a negatívne vlastnosti.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sk-SK"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Líšili sa prevažne v hráčskej interakcií, herných prvkoch pre motiváciu hráča či ohodnocovaní správnych odpovedí. Z týchto poznatkov sme začali navrhovať našu hru s účelom.</a:t>
            </a:r>
            <a:endParaRPr lang="en-US" baseline="0" dirty="0" smtClean="0"/>
          </a:p>
          <a:p>
            <a:pPr marL="171450" indent="-171450">
              <a:buFontTx/>
              <a:buChar char="-"/>
            </a:pPr>
            <a:endParaRPr lang="en-US" baseline="0" dirty="0" smtClean="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3</a:t>
            </a:fld>
            <a:endParaRPr lang="sk-SK"/>
          </a:p>
        </p:txBody>
      </p:sp>
    </p:spTree>
    <p:extLst>
      <p:ext uri="{BB962C8B-B14F-4D97-AF65-F5344CB8AC3E}">
        <p14:creationId xmlns:p14="http://schemas.microsoft.com/office/powerpoint/2010/main" val="45413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sz="1200" b="0" i="0" u="none" strike="noStrike" kern="1200" baseline="0" dirty="0" smtClean="0">
                <a:solidFill>
                  <a:schemeClr val="tx1"/>
                </a:solidFill>
                <a:latin typeface="+mn-lt"/>
                <a:ea typeface="+mn-ea"/>
                <a:cs typeface="+mn-cs"/>
              </a:rPr>
              <a:t>Cieľ práce sme si určili vytvoriť synonymický slovník zoradený podľa sily synonymických vzťahov medzi slovami.</a:t>
            </a:r>
          </a:p>
          <a:p>
            <a:pPr marL="171450" indent="-171450">
              <a:buFontTx/>
              <a:buChar char="-"/>
            </a:pPr>
            <a:r>
              <a:rPr lang="sk-SK" sz="1200" b="0" i="0" u="none" strike="noStrike" kern="1200" baseline="0" dirty="0" smtClean="0">
                <a:solidFill>
                  <a:schemeClr val="tx1"/>
                </a:solidFill>
                <a:latin typeface="+mn-lt"/>
                <a:ea typeface="+mn-ea"/>
                <a:cs typeface="+mn-cs"/>
              </a:rPr>
              <a:t>Pre realizáciu tohto cieľa sme sa rozhodli vytvoriť hlasovaciu webovú hru, v ktorej by hráči </a:t>
            </a:r>
            <a:r>
              <a:rPr lang="sk-SK" sz="1200" b="0" i="0" u="none" strike="noStrike" kern="1200" baseline="0" dirty="0" err="1" smtClean="0">
                <a:solidFill>
                  <a:schemeClr val="tx1"/>
                </a:solidFill>
                <a:latin typeface="+mn-lt"/>
                <a:ea typeface="+mn-ea"/>
                <a:cs typeface="+mn-cs"/>
              </a:rPr>
              <a:t>anotovali</a:t>
            </a:r>
            <a:r>
              <a:rPr lang="sk-SK" sz="1200" b="0" i="0" u="none" strike="noStrike" kern="1200" baseline="0" dirty="0" smtClean="0">
                <a:solidFill>
                  <a:schemeClr val="tx1"/>
                </a:solidFill>
                <a:latin typeface="+mn-lt"/>
                <a:ea typeface="+mn-ea"/>
                <a:cs typeface="+mn-cs"/>
              </a:rPr>
              <a:t> silu synonymických vzťahov medzi slovami.</a:t>
            </a:r>
          </a:p>
          <a:p>
            <a:pPr marL="171450" indent="-171450">
              <a:buFontTx/>
              <a:buChar char="-"/>
            </a:pPr>
            <a:r>
              <a:rPr lang="sk-SK" sz="1200" b="0" i="0" u="none" strike="noStrike" kern="1200" baseline="0" dirty="0" smtClean="0">
                <a:solidFill>
                  <a:schemeClr val="tx1"/>
                </a:solidFill>
                <a:latin typeface="+mn-lt"/>
                <a:ea typeface="+mn-ea"/>
                <a:cs typeface="+mn-cs"/>
              </a:rPr>
              <a:t>Našim zámerom bolo zo vstupných synonymických množín, vytvoriť usporiadané množiny synonymických vzťahov len prostredníctvom hráčskej interakcie. </a:t>
            </a:r>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4</a:t>
            </a:fld>
            <a:endParaRPr lang="sk-SK"/>
          </a:p>
        </p:txBody>
      </p:sp>
    </p:spTree>
    <p:extLst>
      <p:ext uri="{BB962C8B-B14F-4D97-AF65-F5344CB8AC3E}">
        <p14:creationId xmlns:p14="http://schemas.microsoft.com/office/powerpoint/2010/main" val="109138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sz="1200" b="0" i="0" u="none" strike="noStrike" kern="1200" baseline="0" dirty="0" smtClean="0">
                <a:solidFill>
                  <a:schemeClr val="tx1"/>
                </a:solidFill>
                <a:latin typeface="+mn-lt"/>
                <a:ea typeface="+mn-ea"/>
                <a:cs typeface="+mn-cs"/>
              </a:rPr>
              <a:t>Interakciu hráča sme postavili na výber z možností, keďže sme v analýze zistili že z pohľadu hráča je to veľmi </a:t>
            </a:r>
            <a:r>
              <a:rPr lang="sk-SK" sz="1200" b="0" i="0" u="none" strike="noStrike" kern="1200" baseline="0" dirty="0" err="1" smtClean="0">
                <a:solidFill>
                  <a:schemeClr val="tx1"/>
                </a:solidFill>
                <a:latin typeface="+mn-lt"/>
                <a:ea typeface="+mn-ea"/>
                <a:cs typeface="+mn-cs"/>
              </a:rPr>
              <a:t>príjmená</a:t>
            </a:r>
            <a:r>
              <a:rPr lang="sk-SK" sz="1200" b="0" i="0" u="none" strike="noStrike" kern="1200" baseline="0" dirty="0" smtClean="0">
                <a:solidFill>
                  <a:schemeClr val="tx1"/>
                </a:solidFill>
                <a:latin typeface="+mn-lt"/>
                <a:ea typeface="+mn-ea"/>
                <a:cs typeface="+mn-cs"/>
              </a:rPr>
              <a:t> voľba.</a:t>
            </a:r>
            <a:endParaRPr lang="sk-SK" sz="1200" b="0" i="0" u="none" strike="noStrike" kern="1200" baseline="0" dirty="0" smtClean="0">
              <a:solidFill>
                <a:schemeClr val="tx1"/>
              </a:solidFill>
              <a:latin typeface="+mn-lt"/>
              <a:ea typeface="+mn-ea"/>
              <a:cs typeface="+mn-cs"/>
            </a:endParaRPr>
          </a:p>
          <a:p>
            <a:pPr marL="171450" indent="-171450">
              <a:buFontTx/>
              <a:buChar char="-"/>
            </a:pPr>
            <a:r>
              <a:rPr lang="sk-SK" sz="1200" b="0" i="0" u="none" strike="noStrike" kern="1200" baseline="0" dirty="0" smtClean="0">
                <a:solidFill>
                  <a:schemeClr val="tx1"/>
                </a:solidFill>
                <a:latin typeface="+mn-lt"/>
                <a:ea typeface="+mn-ea"/>
                <a:cs typeface="+mn-cs"/>
              </a:rPr>
              <a:t>Ako ďalší krok sme sa zamerali na pridanie herných prvkov. </a:t>
            </a:r>
          </a:p>
          <a:p>
            <a:pPr marL="628650" lvl="1" indent="-171450">
              <a:buFontTx/>
              <a:buChar char="-"/>
            </a:pPr>
            <a:r>
              <a:rPr lang="sk-SK" sz="1200" b="0" i="0" u="none" strike="noStrike" kern="1200" baseline="0" dirty="0" smtClean="0">
                <a:solidFill>
                  <a:schemeClr val="tx1"/>
                </a:solidFill>
                <a:latin typeface="+mn-lt"/>
                <a:ea typeface="+mn-ea"/>
                <a:cs typeface="+mn-cs"/>
              </a:rPr>
              <a:t>Hráč bude pre dostatočnú motiváciu odmeňovaný za každé označené slovo skúsenosťami vďaka ktorým si bude zlepšovať svoju osobnú úroveň. </a:t>
            </a:r>
          </a:p>
          <a:p>
            <a:pPr marL="628650" lvl="1" indent="-171450">
              <a:buFontTx/>
              <a:buChar char="-"/>
            </a:pPr>
            <a:r>
              <a:rPr lang="sk-SK" sz="1200" b="0" i="0" u="none" strike="noStrike" kern="1200" baseline="0" dirty="0" smtClean="0">
                <a:solidFill>
                  <a:schemeClr val="tx1"/>
                </a:solidFill>
                <a:latin typeface="+mn-lt"/>
                <a:ea typeface="+mn-ea"/>
                <a:cs typeface="+mn-cs"/>
              </a:rPr>
              <a:t>Pomocou tejto úrovne sa bude následne porovnávať prostredníctvom rebríčka hráčov. </a:t>
            </a:r>
          </a:p>
          <a:p>
            <a:pPr marL="628650" lvl="1" indent="-171450">
              <a:buFontTx/>
              <a:buChar char="-"/>
            </a:pPr>
            <a:r>
              <a:rPr lang="sk-SK" sz="1200" b="0" i="0" u="none" strike="noStrike" kern="1200" baseline="0" dirty="0" smtClean="0">
                <a:solidFill>
                  <a:schemeClr val="tx1"/>
                </a:solidFill>
                <a:latin typeface="+mn-lt"/>
                <a:ea typeface="+mn-ea"/>
                <a:cs typeface="+mn-cs"/>
              </a:rPr>
              <a:t>Zároveň si každých päť stupňov úrovne bude môcť vylepšiť jednu zo štyroch zručností, ktoré mu budú prinášať rôzne bonusy a tak zabezpečovať zisk väčšieho množstva bodov. </a:t>
            </a:r>
          </a:p>
          <a:p>
            <a:pPr marL="628650" lvl="1" indent="-171450">
              <a:buFontTx/>
              <a:buChar char="-"/>
            </a:pPr>
            <a:r>
              <a:rPr lang="sk-SK" sz="1200" b="0" i="0" u="none" strike="noStrike" kern="1200" baseline="0" dirty="0" smtClean="0">
                <a:solidFill>
                  <a:schemeClr val="tx1"/>
                </a:solidFill>
                <a:latin typeface="+mn-lt"/>
                <a:ea typeface="+mn-ea"/>
                <a:cs typeface="+mn-cs"/>
              </a:rPr>
              <a:t>Hráč bude môcť v hre dosiahnuť rôzne </a:t>
            </a:r>
            <a:r>
              <a:rPr lang="sk-SK" sz="1200" b="0" i="0" u="none" strike="noStrike" kern="1200" baseline="0" dirty="0" err="1" smtClean="0">
                <a:solidFill>
                  <a:schemeClr val="tx1"/>
                </a:solidFill>
                <a:latin typeface="+mn-lt"/>
                <a:ea typeface="+mn-ea"/>
                <a:cs typeface="+mn-cs"/>
              </a:rPr>
              <a:t>miľníky</a:t>
            </a:r>
            <a:r>
              <a:rPr lang="sk-SK" sz="1200" b="0" i="0" u="none" strike="noStrike" kern="1200" baseline="0" dirty="0" smtClean="0">
                <a:solidFill>
                  <a:schemeClr val="tx1"/>
                </a:solidFill>
                <a:latin typeface="+mn-lt"/>
                <a:ea typeface="+mn-ea"/>
                <a:cs typeface="+mn-cs"/>
              </a:rPr>
              <a:t>, za ktoré získa ocenenia v zbierke úspechov. </a:t>
            </a:r>
          </a:p>
          <a:p>
            <a:pPr marL="171450" indent="-171450">
              <a:buFontTx/>
              <a:buChar char="-"/>
            </a:pPr>
            <a:r>
              <a:rPr lang="sk-SK" dirty="0" smtClean="0"/>
              <a:t>Posledným krokom návrhu bolo navrhnúť</a:t>
            </a:r>
            <a:r>
              <a:rPr lang="sk-SK" baseline="0" dirty="0" smtClean="0"/>
              <a:t> používateľské rozhranie a dátový model. Pre predstavu ako bude vyzerať používateľské rozhranie sme si vytvorili vysokoúrovňový prototyp pomocou nástroju </a:t>
            </a:r>
            <a:r>
              <a:rPr lang="sk-SK" baseline="0" dirty="0" err="1" smtClean="0"/>
              <a:t>Axure</a:t>
            </a:r>
            <a:r>
              <a:rPr lang="sk-SK" baseline="0" dirty="0" smtClean="0"/>
              <a:t>. Tento návrh vyzeral takto. </a:t>
            </a:r>
            <a:endParaRPr lang="sk-SK" sz="1200" b="0" i="0" u="none" strike="noStrike" kern="1200" baseline="0" dirty="0" smtClean="0">
              <a:solidFill>
                <a:schemeClr val="tx1"/>
              </a:solidFill>
              <a:latin typeface="+mn-lt"/>
              <a:ea typeface="+mn-ea"/>
              <a:cs typeface="+mn-cs"/>
            </a:endParaRPr>
          </a:p>
          <a:p>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5</a:t>
            </a:fld>
            <a:endParaRPr lang="sk-SK"/>
          </a:p>
        </p:txBody>
      </p:sp>
    </p:spTree>
    <p:extLst>
      <p:ext uri="{BB962C8B-B14F-4D97-AF65-F5344CB8AC3E}">
        <p14:creationId xmlns:p14="http://schemas.microsoft.com/office/powerpoint/2010/main" val="412160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1200" b="0" i="0" u="none" strike="noStrike" kern="1200" baseline="0" dirty="0" smtClean="0">
                <a:solidFill>
                  <a:schemeClr val="tx1"/>
                </a:solidFill>
                <a:latin typeface="+mn-lt"/>
                <a:ea typeface="+mn-ea"/>
                <a:cs typeface="+mn-cs"/>
              </a:rPr>
              <a:t>Našim cieľom bolo vytvoriť jednoduchý dizajn v ktorom hráč bude potrebovať čo najmenší počet klikov aby vykonal akúkoľvek interakciu. Z tohto dôvodu sme navrhli tri hlavné okná medzi ktorými sa bude hráč pohybovať.  Konkrétne na tomto obrázku je aj zobrazená navrhnutá herná časť hry, ktorej priebeh si vysvetlíme už na implementovanej hre. </a:t>
            </a:r>
          </a:p>
          <a:p>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6</a:t>
            </a:fld>
            <a:endParaRPr lang="sk-SK"/>
          </a:p>
        </p:txBody>
      </p:sp>
    </p:spTree>
    <p:extLst>
      <p:ext uri="{BB962C8B-B14F-4D97-AF65-F5344CB8AC3E}">
        <p14:creationId xmlns:p14="http://schemas.microsoft.com/office/powerpoint/2010/main" val="253629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dirty="0" smtClean="0"/>
              <a:t>Prvou</a:t>
            </a:r>
            <a:r>
              <a:rPr lang="sk-SK" baseline="0" dirty="0" smtClean="0"/>
              <a:t> časťou implementácie bolo pripravenie vstupného dátového modelu. Prostredníctvom slovníku </a:t>
            </a:r>
            <a:r>
              <a:rPr lang="sk-SK" baseline="0" dirty="0" err="1" smtClean="0"/>
              <a:t>Wordnet</a:t>
            </a:r>
            <a:r>
              <a:rPr lang="sk-SK" baseline="0" dirty="0" smtClean="0"/>
              <a:t> od jazykovedného ústavu Slovenskej Akadémie vied sme získali neusporiadané synonymické množiny. </a:t>
            </a:r>
          </a:p>
          <a:p>
            <a:pPr marL="628650" lvl="1" indent="-171450">
              <a:buFontTx/>
              <a:buChar char="-"/>
            </a:pPr>
            <a:r>
              <a:rPr lang="sk-SK" baseline="0" dirty="0" smtClean="0"/>
              <a:t>V tomto </a:t>
            </a:r>
            <a:r>
              <a:rPr lang="sk-SK" baseline="0" dirty="0" err="1" smtClean="0"/>
              <a:t>datasete</a:t>
            </a:r>
            <a:r>
              <a:rPr lang="sk-SK" baseline="0" dirty="0" smtClean="0"/>
              <a:t> sa nachádzalo okolo 19500 synonymických množín. Pre veľkosť </a:t>
            </a:r>
            <a:r>
              <a:rPr lang="sk-SK" baseline="0" dirty="0" err="1" smtClean="0"/>
              <a:t>datasetu</a:t>
            </a:r>
            <a:r>
              <a:rPr lang="sk-SK" baseline="0" dirty="0" smtClean="0"/>
              <a:t> sme sa rozhodli zamerať sa len na prídavné mená a s odhadovaným počtom hráčov sme sa rozhodli vybrať 50 záznamov ako hlavnú vzorku a zároveň 40 pre doplňujúcu vzorku ktorá by sa sprístupnila hráčom až po určitom levely aby bola zaručená rozmanitosť slov pre vytrvalých hráčov. Cieľom však bolo ohodnotiť hlavnú vzorku </a:t>
            </a:r>
            <a:r>
              <a:rPr lang="sk-SK" baseline="0" dirty="0" err="1" smtClean="0"/>
              <a:t>datasetu</a:t>
            </a:r>
            <a:r>
              <a:rPr lang="sk-SK" baseline="0" dirty="0" smtClean="0"/>
              <a:t>.</a:t>
            </a:r>
          </a:p>
          <a:p>
            <a:pPr marL="171450" indent="-171450">
              <a:buFontTx/>
              <a:buChar char="-"/>
            </a:pPr>
            <a:r>
              <a:rPr lang="sk-SK" baseline="0" dirty="0" smtClean="0"/>
              <a:t>Po vytvorení dátového modelu sme začali s vytváraním samotnej hry. Pre implementovanie sme si vybrali jazyk C</a:t>
            </a:r>
            <a:r>
              <a:rPr lang="en-US" baseline="0" dirty="0" smtClean="0"/>
              <a:t># </a:t>
            </a:r>
            <a:r>
              <a:rPr lang="sk-SK" baseline="0" dirty="0" smtClean="0"/>
              <a:t>a jeho platformu ASP .NET ktorá je súčasťou .NET </a:t>
            </a:r>
            <a:r>
              <a:rPr lang="sk-SK" baseline="0" dirty="0" err="1" smtClean="0"/>
              <a:t>frameworku</a:t>
            </a:r>
            <a:r>
              <a:rPr lang="sk-SK" baseline="0" dirty="0" smtClean="0"/>
              <a:t>. </a:t>
            </a:r>
          </a:p>
          <a:p>
            <a:pPr marL="171450" indent="-171450">
              <a:buFontTx/>
              <a:buChar char="-"/>
            </a:pPr>
            <a:r>
              <a:rPr lang="sk-SK" baseline="0" dirty="0" smtClean="0"/>
              <a:t>Následne sme finálnu aplikáciu nasadili na web prostredníctvom </a:t>
            </a:r>
            <a:r>
              <a:rPr lang="sk-SK" baseline="0" dirty="0" err="1" smtClean="0"/>
              <a:t>Azure</a:t>
            </a:r>
            <a:r>
              <a:rPr lang="sk-SK" baseline="0" dirty="0" smtClean="0"/>
              <a:t>. V tejto službe sme využili študentskú licenciu na nasadenie našej aplikácie. </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7</a:t>
            </a:fld>
            <a:endParaRPr lang="sk-SK"/>
          </a:p>
        </p:txBody>
      </p:sp>
    </p:spTree>
    <p:extLst>
      <p:ext uri="{BB962C8B-B14F-4D97-AF65-F5344CB8AC3E}">
        <p14:creationId xmlns:p14="http://schemas.microsoft.com/office/powerpoint/2010/main" val="241853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dirty="0" smtClean="0"/>
              <a:t>Prejdime </a:t>
            </a:r>
            <a:r>
              <a:rPr lang="sk-SK" baseline="0" dirty="0" smtClean="0"/>
              <a:t>na ukážky </a:t>
            </a:r>
            <a:r>
              <a:rPr lang="sk-SK" baseline="0" dirty="0" smtClean="0"/>
              <a:t>nami vytvorenej </a:t>
            </a:r>
            <a:r>
              <a:rPr lang="sk-SK" baseline="0" dirty="0" smtClean="0"/>
              <a:t>hry Majster Streľby. T</a:t>
            </a:r>
            <a:r>
              <a:rPr lang="sk-SK" dirty="0" smtClean="0"/>
              <a:t>ento</a:t>
            </a:r>
            <a:r>
              <a:rPr lang="sk-SK" baseline="0" dirty="0" smtClean="0"/>
              <a:t> náhľad zobrazuje samotnú hernú časť hry. </a:t>
            </a:r>
          </a:p>
          <a:p>
            <a:pPr marL="171450" indent="-171450">
              <a:buFontTx/>
              <a:buChar char="-"/>
            </a:pPr>
            <a:r>
              <a:rPr lang="sk-SK" baseline="0" dirty="0" smtClean="0"/>
              <a:t>Po potvrdení inštrukcii sa nám zobrazí herné kolo.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V hornej časti sa nachádza slovo pre dané kolo ku ktorému hráči hľadajú najsilnejšie synonymické vzťahy – v tomto prípade kľúčový.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Pod ním sa nachádza časomiera pre dané kolo a zároveň počet šípov čo zobrazuje počet možností výberu.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V hlavnej časti vidíme animované zvieratká, ktoré držia ceduľky so slovami. Úlohou hráča je vystreliť šípy na ceduľky v poradí od najväčšieho synonymického vzťahu. Nemusí vyčerpať všetky možnosti ak nepovažuje už ďalšie slová za synonymá a môže potvrdzovacím tlačidlom odoslať odpovede.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sk-SK" baseline="0" dirty="0" smtClean="0"/>
              <a:t>Zároveň v hornej časti sa nachádza hlavné ovládanie a autentifikácia.</a:t>
            </a:r>
            <a:endParaRPr lang="sk-SK" dirty="0" smtClean="0"/>
          </a:p>
          <a:p>
            <a:pPr marL="0" indent="0">
              <a:buFontTx/>
              <a:buNone/>
            </a:pPr>
            <a:endParaRPr lang="sk-SK" baseline="0" dirty="0" smtClean="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8</a:t>
            </a:fld>
            <a:endParaRPr lang="sk-SK"/>
          </a:p>
        </p:txBody>
      </p:sp>
    </p:spTree>
    <p:extLst>
      <p:ext uri="{BB962C8B-B14F-4D97-AF65-F5344CB8AC3E}">
        <p14:creationId xmlns:p14="http://schemas.microsoft.com/office/powerpoint/2010/main" val="112487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171450" indent="-171450">
              <a:buFontTx/>
              <a:buChar char="-"/>
            </a:pPr>
            <a:r>
              <a:rPr lang="sk-SK" dirty="0" smtClean="0"/>
              <a:t>V ďalšej ukážke</a:t>
            </a:r>
            <a:r>
              <a:rPr lang="sk-SK" baseline="0" dirty="0" smtClean="0"/>
              <a:t> vidíme herné zobrazenie kde má hráč vylepšené všetky zručnosti o jeden level. </a:t>
            </a:r>
          </a:p>
          <a:p>
            <a:pPr marL="171450" indent="-171450">
              <a:buFontTx/>
              <a:buChar char="-"/>
            </a:pPr>
            <a:r>
              <a:rPr lang="sk-SK" baseline="0" dirty="0" smtClean="0"/>
              <a:t>Vďaka sile má o jeden šíp naviac a tak 4 možné. </a:t>
            </a:r>
          </a:p>
          <a:p>
            <a:pPr marL="171450" indent="-171450">
              <a:buFontTx/>
              <a:buChar char="-"/>
            </a:pPr>
            <a:r>
              <a:rPr lang="sk-SK" baseline="0" dirty="0" smtClean="0"/>
              <a:t>Zručnosť rozhľad mu umožňuje vidieť viaceré možnosti v podobe postavičiek. </a:t>
            </a:r>
          </a:p>
          <a:p>
            <a:pPr marL="171450" indent="-171450">
              <a:buFontTx/>
              <a:buChar char="-"/>
            </a:pPr>
            <a:r>
              <a:rPr lang="sk-SK" baseline="0" dirty="0" smtClean="0"/>
              <a:t>Vďaka výdrží má čas navyše pre zahratie kola. </a:t>
            </a:r>
          </a:p>
          <a:p>
            <a:pPr marL="171450" indent="-171450">
              <a:buFontTx/>
              <a:buChar char="-"/>
            </a:pPr>
            <a:r>
              <a:rPr lang="sk-SK" baseline="0" dirty="0" smtClean="0"/>
              <a:t>Posledná zručnosť bystrosť nie je viditeľná no po označení možností mu pridáva ku každému výberu bonusové body.</a:t>
            </a:r>
            <a:endParaRPr lang="sk-SK" dirty="0"/>
          </a:p>
        </p:txBody>
      </p:sp>
      <p:sp>
        <p:nvSpPr>
          <p:cNvPr id="4" name="Zástupný objekt pre číslo snímky 3"/>
          <p:cNvSpPr>
            <a:spLocks noGrp="1"/>
          </p:cNvSpPr>
          <p:nvPr>
            <p:ph type="sldNum" sz="quarter" idx="10"/>
          </p:nvPr>
        </p:nvSpPr>
        <p:spPr/>
        <p:txBody>
          <a:bodyPr/>
          <a:lstStyle/>
          <a:p>
            <a:fld id="{033EFC6A-ECC5-42D3-AA1D-BF4C749D23DE}" type="slidenum">
              <a:rPr lang="sk-SK" smtClean="0"/>
              <a:t>9</a:t>
            </a:fld>
            <a:endParaRPr lang="sk-SK"/>
          </a:p>
        </p:txBody>
      </p:sp>
    </p:spTree>
    <p:extLst>
      <p:ext uri="{BB962C8B-B14F-4D97-AF65-F5344CB8AC3E}">
        <p14:creationId xmlns:p14="http://schemas.microsoft.com/office/powerpoint/2010/main" val="254277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BD38CDA-5961-4656-ADCF-59A3D738B23D}" type="datetime1">
              <a:rPr lang="sk-SK" smtClean="0"/>
              <a:t>18. 6. 2019</a:t>
            </a:fld>
            <a:endParaRPr lang="sk-SK"/>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k-SK"/>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C1596DD-CA35-4B79-BA99-2A92A56C0ABF}" type="slidenum">
              <a:rPr lang="sk-SK" smtClean="0"/>
              <a:t>‹#›</a:t>
            </a:fld>
            <a:endParaRPr lang="sk-SK"/>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0616762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56EBE63F-DFD5-4254-ABDF-64E9CAE4AE7C}" type="datetime1">
              <a:rPr lang="sk-SK" smtClean="0"/>
              <a:t>18. 6. 2019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412178429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A498966-8DC9-4E13-AE51-18DDE4E80A7B}" type="datetime1">
              <a:rPr lang="sk-SK" smtClean="0"/>
              <a:t>18. 6. 2019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207885348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BF2CB24-2B97-467B-9960-55CD2750CA62}" type="datetime1">
              <a:rPr lang="sk-SK" smtClean="0"/>
              <a:t>18. 6. 2019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84239418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k-SK" smtClean="0"/>
              <a:t>Upravte štýly predlohy textu</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413DCC-6EBA-47C4-877F-5099BCDC1853}" type="datetime1">
              <a:rPr lang="sk-SK" smtClean="0"/>
              <a:t>18. 6. 2019</a:t>
            </a:fld>
            <a:endParaRPr lang="sk-SK"/>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k-SK"/>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C1596DD-CA35-4B79-BA99-2A92A56C0ABF}" type="slidenum">
              <a:rPr lang="sk-SK" smtClean="0"/>
              <a:t>‹#›</a:t>
            </a:fld>
            <a:endParaRPr lang="sk-SK"/>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06671206"/>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k-SK" smtClean="0"/>
              <a:t>Upravte štýly predlohy textu</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2E181979-41DB-47FF-B351-EF428E1654E1}" type="datetime1">
              <a:rPr lang="sk-SK" smtClean="0"/>
              <a:t>18. 6. 2019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27679274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k-SK" smtClean="0"/>
              <a:t>Upravte štýly predlohy textu</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E04EBE28-A447-487C-9750-C95BFD7C9DE3}" type="datetime1">
              <a:rPr lang="sk-SK" smtClean="0"/>
              <a:t>18. 6. 2019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360601945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C535D49B-FFC4-4F52-8A08-D64F90F9782B}" type="datetime1">
              <a:rPr lang="sk-SK" smtClean="0"/>
              <a:t>18. 6. 2019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25569997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0DE5B-6CB6-4AA0-B942-F52E5D9272FF}" type="datetime1">
              <a:rPr lang="sk-SK" smtClean="0"/>
              <a:t>18. 6. 2019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AC1596DD-CA35-4B79-BA99-2A92A56C0ABF}" type="slidenum">
              <a:rPr lang="sk-SK" smtClean="0"/>
              <a:t>‹#›</a:t>
            </a:fld>
            <a:endParaRPr lang="sk-SK"/>
          </a:p>
        </p:txBody>
      </p:sp>
    </p:spTree>
    <p:extLst>
      <p:ext uri="{BB962C8B-B14F-4D97-AF65-F5344CB8AC3E}">
        <p14:creationId xmlns:p14="http://schemas.microsoft.com/office/powerpoint/2010/main" val="4904404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k-SK" smtClean="0"/>
              <a:t>Upravte štýly predlohy textu</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989D067-DF7A-43EF-A26D-701994716648}" type="datetime1">
              <a:rPr lang="sk-SK" smtClean="0"/>
              <a:t>18. 6. 2019</a:t>
            </a:fld>
            <a:endParaRPr lang="sk-S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k-S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1596DD-CA35-4B79-BA99-2A92A56C0ABF}" type="slidenum">
              <a:rPr lang="sk-SK" smtClean="0"/>
              <a:t>‹#›</a:t>
            </a:fld>
            <a:endParaRPr lang="sk-S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096332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AB3579B-F24D-4979-AF92-A24ACBE34FE2}" type="datetime1">
              <a:rPr lang="sk-SK" smtClean="0"/>
              <a:t>18. 6. 2019</a:t>
            </a:fld>
            <a:endParaRPr lang="sk-S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k-S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1596DD-CA35-4B79-BA99-2A92A56C0ABF}" type="slidenum">
              <a:rPr lang="sk-SK" smtClean="0"/>
              <a:t>‹#›</a:t>
            </a:fld>
            <a:endParaRPr lang="sk-S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21982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695CED-8862-4EB7-AD36-E223201E4503}" type="datetime1">
              <a:rPr lang="sk-SK" smtClean="0"/>
              <a:t>18. 6. 2019</a:t>
            </a:fld>
            <a:endParaRPr lang="sk-SK"/>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k-SK"/>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C1596DD-CA35-4B79-BA99-2A92A56C0ABF}" type="slidenum">
              <a:rPr lang="sk-SK" smtClean="0"/>
              <a:t>‹#›</a:t>
            </a:fld>
            <a:endParaRPr lang="sk-SK"/>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5270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jsterstrelby.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sz="6000" dirty="0" smtClean="0"/>
              <a:t>Budovanie slovníkov pomocou hier</a:t>
            </a:r>
            <a:endParaRPr lang="sk-SK" sz="6000" dirty="0"/>
          </a:p>
        </p:txBody>
      </p:sp>
      <p:sp>
        <p:nvSpPr>
          <p:cNvPr id="3" name="Podnadpis 2"/>
          <p:cNvSpPr>
            <a:spLocks noGrp="1"/>
          </p:cNvSpPr>
          <p:nvPr>
            <p:ph type="subTitle" idx="1"/>
          </p:nvPr>
        </p:nvSpPr>
        <p:spPr/>
        <p:txBody>
          <a:bodyPr/>
          <a:lstStyle/>
          <a:p>
            <a:r>
              <a:rPr lang="sk-SK" dirty="0" smtClean="0"/>
              <a:t>Juraj </a:t>
            </a:r>
            <a:r>
              <a:rPr lang="sk-SK" dirty="0" err="1" smtClean="0"/>
              <a:t>Gemeľa</a:t>
            </a:r>
            <a:endParaRPr lang="sk-SK" dirty="0"/>
          </a:p>
        </p:txBody>
      </p:sp>
    </p:spTree>
    <p:extLst>
      <p:ext uri="{BB962C8B-B14F-4D97-AF65-F5344CB8AC3E}">
        <p14:creationId xmlns:p14="http://schemas.microsoft.com/office/powerpoint/2010/main" val="51054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Zber dát</a:t>
            </a:r>
            <a:endParaRPr lang="sk-SK" dirty="0"/>
          </a:p>
        </p:txBody>
      </p:sp>
      <p:sp>
        <p:nvSpPr>
          <p:cNvPr id="3" name="Zástupný objekt pre obsah 2"/>
          <p:cNvSpPr>
            <a:spLocks noGrp="1"/>
          </p:cNvSpPr>
          <p:nvPr>
            <p:ph idx="1"/>
          </p:nvPr>
        </p:nvSpPr>
        <p:spPr/>
        <p:txBody>
          <a:bodyPr/>
          <a:lstStyle/>
          <a:p>
            <a:r>
              <a:rPr lang="sk-SK" sz="2400" dirty="0" smtClean="0"/>
              <a:t>Získavanie dát v rámci 2 experimentov</a:t>
            </a:r>
          </a:p>
          <a:p>
            <a:pPr lvl="1"/>
            <a:r>
              <a:rPr lang="sk-SK" dirty="0" smtClean="0"/>
              <a:t>Konferencia IITSRC na FIIT STU</a:t>
            </a:r>
          </a:p>
          <a:p>
            <a:pPr lvl="1"/>
            <a:r>
              <a:rPr lang="sk-SK" dirty="0" smtClean="0"/>
              <a:t>Prostredníctvom webovej stránky</a:t>
            </a:r>
            <a:endParaRPr lang="sk-SK" dirty="0" smtClean="0"/>
          </a:p>
          <a:p>
            <a:r>
              <a:rPr lang="sk-SK" sz="2400" dirty="0" smtClean="0"/>
              <a:t>Zmenšenie hlavnej vzorky</a:t>
            </a:r>
          </a:p>
          <a:p>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10</a:t>
            </a:fld>
            <a:r>
              <a:rPr lang="sk-SK" dirty="0" smtClean="0"/>
              <a:t>/14</a:t>
            </a:r>
            <a:endParaRPr lang="sk-SK" dirty="0"/>
          </a:p>
        </p:txBody>
      </p:sp>
      <p:pic>
        <p:nvPicPr>
          <p:cNvPr id="5" name="Obrázok 4"/>
          <p:cNvPicPr>
            <a:picLocks noChangeAspect="1"/>
          </p:cNvPicPr>
          <p:nvPr/>
        </p:nvPicPr>
        <p:blipFill>
          <a:blip r:embed="rId3"/>
          <a:stretch>
            <a:fillRect/>
          </a:stretch>
        </p:blipFill>
        <p:spPr>
          <a:xfrm>
            <a:off x="6172200" y="3094575"/>
            <a:ext cx="5101936" cy="2618693"/>
          </a:xfrm>
          <a:prstGeom prst="rect">
            <a:avLst/>
          </a:prstGeom>
          <a:ln>
            <a:noFill/>
          </a:ln>
          <a:effectLst>
            <a:outerShdw blurRad="292100" dist="139700" dir="2700000" algn="tl" rotWithShape="0">
              <a:srgbClr val="333333">
                <a:alpha val="65000"/>
              </a:srgbClr>
            </a:outerShdw>
          </a:effectLst>
        </p:spPr>
      </p:pic>
      <p:pic>
        <p:nvPicPr>
          <p:cNvPr id="6" name="Obrázok 5"/>
          <p:cNvPicPr>
            <a:picLocks noChangeAspect="1"/>
          </p:cNvPicPr>
          <p:nvPr/>
        </p:nvPicPr>
        <p:blipFill>
          <a:blip r:embed="rId4"/>
          <a:stretch>
            <a:fillRect/>
          </a:stretch>
        </p:blipFill>
        <p:spPr>
          <a:xfrm>
            <a:off x="5994860" y="3094575"/>
            <a:ext cx="5977683" cy="3206938"/>
          </a:xfrm>
          <a:prstGeom prst="rect">
            <a:avLst/>
          </a:prstGeom>
        </p:spPr>
      </p:pic>
    </p:spTree>
    <p:extLst>
      <p:ext uri="{BB962C8B-B14F-4D97-AF65-F5344CB8AC3E}">
        <p14:creationId xmlns:p14="http://schemas.microsoft.com/office/powerpoint/2010/main" val="36736935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Splnenie cieľa</a:t>
            </a:r>
            <a:endParaRPr lang="sk-SK" dirty="0"/>
          </a:p>
        </p:txBody>
      </p:sp>
      <p:sp>
        <p:nvSpPr>
          <p:cNvPr id="3" name="Zástupný objekt pre obsah 2"/>
          <p:cNvSpPr>
            <a:spLocks noGrp="1"/>
          </p:cNvSpPr>
          <p:nvPr>
            <p:ph idx="1"/>
          </p:nvPr>
        </p:nvSpPr>
        <p:spPr/>
        <p:txBody>
          <a:bodyPr/>
          <a:lstStyle/>
          <a:p>
            <a:r>
              <a:rPr lang="sk-SK" sz="2400" dirty="0" smtClean="0"/>
              <a:t>Vytvorenie slovníka</a:t>
            </a:r>
          </a:p>
          <a:p>
            <a:pPr lvl="1"/>
            <a:r>
              <a:rPr lang="sk-SK" dirty="0" smtClean="0"/>
              <a:t>Vyčísliť hodnotu vzťahu medzi dvojicami</a:t>
            </a:r>
          </a:p>
          <a:p>
            <a:pPr lvl="1"/>
            <a:r>
              <a:rPr lang="sk-SK" dirty="0" smtClean="0"/>
              <a:t>Určiť hranicu kedy považujeme </a:t>
            </a:r>
            <a:r>
              <a:rPr lang="sk-SK" dirty="0" smtClean="0"/>
              <a:t>spojenie za synonymické</a:t>
            </a:r>
            <a:endParaRPr lang="sk-SK" dirty="0" smtClean="0"/>
          </a:p>
          <a:p>
            <a:pPr marL="0" indent="0">
              <a:buNone/>
            </a:pPr>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11</a:t>
            </a:fld>
            <a:r>
              <a:rPr lang="sk-SK" dirty="0" smtClean="0"/>
              <a:t>/14</a:t>
            </a:r>
            <a:endParaRPr lang="sk-SK" dirty="0"/>
          </a:p>
        </p:txBody>
      </p:sp>
      <p:graphicFrame>
        <p:nvGraphicFramePr>
          <p:cNvPr id="5" name="Objekt 4"/>
          <p:cNvGraphicFramePr>
            <a:graphicFrameLocks noChangeAspect="1"/>
          </p:cNvGraphicFramePr>
          <p:nvPr>
            <p:extLst>
              <p:ext uri="{D42A27DB-BD31-4B8C-83A1-F6EECF244321}">
                <p14:modId xmlns:p14="http://schemas.microsoft.com/office/powerpoint/2010/main" val="3848006361"/>
              </p:ext>
            </p:extLst>
          </p:nvPr>
        </p:nvGraphicFramePr>
        <p:xfrm>
          <a:off x="2637547" y="3675575"/>
          <a:ext cx="7633335" cy="2777811"/>
        </p:xfrm>
        <a:graphic>
          <a:graphicData uri="http://schemas.openxmlformats.org/presentationml/2006/ole">
            <mc:AlternateContent xmlns:mc="http://schemas.openxmlformats.org/markup-compatibility/2006">
              <mc:Choice xmlns:v="urn:schemas-microsoft-com:vml" Requires="v">
                <p:oleObj spid="_x0000_s1038" name="Bitová mapa" r:id="rId4" imgW="9658440" imgH="3514680" progId="Paint.Picture">
                  <p:embed/>
                </p:oleObj>
              </mc:Choice>
              <mc:Fallback>
                <p:oleObj name="Bitová mapa" r:id="rId4" imgW="9658440" imgH="3514680" progId="Paint.Picture">
                  <p:embed/>
                  <p:pic>
                    <p:nvPicPr>
                      <p:cNvPr id="0" name=""/>
                      <p:cNvPicPr/>
                      <p:nvPr/>
                    </p:nvPicPr>
                    <p:blipFill>
                      <a:blip r:embed="rId5"/>
                      <a:stretch>
                        <a:fillRect/>
                      </a:stretch>
                    </p:blipFill>
                    <p:spPr>
                      <a:xfrm>
                        <a:off x="2637547" y="3675575"/>
                        <a:ext cx="7633335" cy="2777811"/>
                      </a:xfrm>
                      <a:prstGeom prst="rect">
                        <a:avLst/>
                      </a:prstGeom>
                    </p:spPr>
                  </p:pic>
                </p:oleObj>
              </mc:Fallback>
            </mc:AlternateContent>
          </a:graphicData>
        </a:graphic>
      </p:graphicFrame>
      <p:pic>
        <p:nvPicPr>
          <p:cNvPr id="6" name="Obrázok 5"/>
          <p:cNvPicPr>
            <a:picLocks noChangeAspect="1"/>
          </p:cNvPicPr>
          <p:nvPr/>
        </p:nvPicPr>
        <p:blipFill>
          <a:blip r:embed="rId6"/>
          <a:stretch>
            <a:fillRect/>
          </a:stretch>
        </p:blipFill>
        <p:spPr>
          <a:xfrm>
            <a:off x="2637547" y="3647258"/>
            <a:ext cx="7633335" cy="2806128"/>
          </a:xfrm>
          <a:prstGeom prst="rect">
            <a:avLst/>
          </a:prstGeom>
        </p:spPr>
      </p:pic>
    </p:spTree>
    <p:extLst>
      <p:ext uri="{BB962C8B-B14F-4D97-AF65-F5344CB8AC3E}">
        <p14:creationId xmlns:p14="http://schemas.microsoft.com/office/powerpoint/2010/main" val="26150545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Vyhodnotenie dát - efektivita</a:t>
            </a:r>
            <a:endParaRPr lang="sk-SK" dirty="0"/>
          </a:p>
        </p:txBody>
      </p:sp>
      <p:sp>
        <p:nvSpPr>
          <p:cNvPr id="3" name="Zástupný objekt pre obsah 2"/>
          <p:cNvSpPr>
            <a:spLocks noGrp="1"/>
          </p:cNvSpPr>
          <p:nvPr>
            <p:ph idx="1"/>
          </p:nvPr>
        </p:nvSpPr>
        <p:spPr/>
        <p:txBody>
          <a:bodyPr/>
          <a:lstStyle/>
          <a:p>
            <a:r>
              <a:rPr lang="sk-SK" sz="2400" dirty="0"/>
              <a:t>Efektivita získaných </a:t>
            </a:r>
            <a:r>
              <a:rPr lang="sk-SK" sz="2400" dirty="0" smtClean="0"/>
              <a:t>dát</a:t>
            </a:r>
          </a:p>
          <a:p>
            <a:pPr lvl="1"/>
            <a:r>
              <a:rPr lang="sk-SK" dirty="0" smtClean="0"/>
              <a:t>Vytvorenie z hľadiska </a:t>
            </a:r>
            <a:r>
              <a:rPr lang="sk-SK" b="1" dirty="0" smtClean="0"/>
              <a:t>ceny </a:t>
            </a:r>
            <a:r>
              <a:rPr lang="sk-SK" dirty="0" smtClean="0"/>
              <a:t>a</a:t>
            </a:r>
            <a:r>
              <a:rPr lang="sk-SK" b="1" dirty="0" smtClean="0"/>
              <a:t> času</a:t>
            </a:r>
            <a:endParaRPr lang="sk-SK" b="1" dirty="0"/>
          </a:p>
          <a:p>
            <a:pPr lvl="1"/>
            <a:r>
              <a:rPr lang="sk-SK" dirty="0"/>
              <a:t>Porovnanie s tvorbou slovníkov </a:t>
            </a:r>
            <a:r>
              <a:rPr lang="sk-SK" dirty="0" smtClean="0"/>
              <a:t>expertmi</a:t>
            </a:r>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12</a:t>
            </a:fld>
            <a:r>
              <a:rPr lang="sk-SK" dirty="0" smtClean="0"/>
              <a:t>/14</a:t>
            </a:r>
            <a:endParaRPr lang="sk-SK" dirty="0"/>
          </a:p>
        </p:txBody>
      </p:sp>
      <p:pic>
        <p:nvPicPr>
          <p:cNvPr id="7" name="Obrázok 6"/>
          <p:cNvPicPr>
            <a:picLocks noChangeAspect="1"/>
          </p:cNvPicPr>
          <p:nvPr/>
        </p:nvPicPr>
        <p:blipFill>
          <a:blip r:embed="rId3"/>
          <a:stretch>
            <a:fillRect/>
          </a:stretch>
        </p:blipFill>
        <p:spPr>
          <a:xfrm>
            <a:off x="6595301" y="3422532"/>
            <a:ext cx="5035868" cy="2919216"/>
          </a:xfrm>
          <a:prstGeom prst="rect">
            <a:avLst/>
          </a:prstGeom>
        </p:spPr>
      </p:pic>
    </p:spTree>
    <p:extLst>
      <p:ext uri="{BB962C8B-B14F-4D97-AF65-F5344CB8AC3E}">
        <p14:creationId xmlns:p14="http://schemas.microsoft.com/office/powerpoint/2010/main" val="169193874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Vyhodnotenie dát - kvalita</a:t>
            </a:r>
            <a:endParaRPr lang="sk-SK" dirty="0"/>
          </a:p>
        </p:txBody>
      </p:sp>
      <p:sp>
        <p:nvSpPr>
          <p:cNvPr id="3" name="Zástupný objekt pre obsah 2"/>
          <p:cNvSpPr>
            <a:spLocks noGrp="1"/>
          </p:cNvSpPr>
          <p:nvPr>
            <p:ph idx="1"/>
          </p:nvPr>
        </p:nvSpPr>
        <p:spPr/>
        <p:txBody>
          <a:bodyPr/>
          <a:lstStyle/>
          <a:p>
            <a:r>
              <a:rPr lang="sk-SK" sz="2400" dirty="0"/>
              <a:t>Kvalita získaných dát</a:t>
            </a:r>
          </a:p>
          <a:p>
            <a:pPr lvl="1"/>
            <a:r>
              <a:rPr lang="sk-SK" dirty="0"/>
              <a:t>Porovnanie s modelom </a:t>
            </a:r>
            <a:r>
              <a:rPr lang="sk-SK" dirty="0" smtClean="0"/>
              <a:t>word2vec</a:t>
            </a:r>
            <a:endParaRPr lang="sk-SK" dirty="0" smtClean="0"/>
          </a:p>
          <a:p>
            <a:pPr lvl="1"/>
            <a:r>
              <a:rPr lang="sk-SK" dirty="0" smtClean="0"/>
              <a:t>Normalizácia výsledkov</a:t>
            </a:r>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13</a:t>
            </a:fld>
            <a:r>
              <a:rPr lang="sk-SK" dirty="0" smtClean="0"/>
              <a:t>/14</a:t>
            </a:r>
            <a:endParaRPr lang="sk-SK" dirty="0"/>
          </a:p>
        </p:txBody>
      </p:sp>
      <p:pic>
        <p:nvPicPr>
          <p:cNvPr id="5" name="Obrázok 4"/>
          <p:cNvPicPr>
            <a:picLocks noChangeAspect="1"/>
          </p:cNvPicPr>
          <p:nvPr/>
        </p:nvPicPr>
        <p:blipFill>
          <a:blip r:embed="rId3"/>
          <a:stretch>
            <a:fillRect/>
          </a:stretch>
        </p:blipFill>
        <p:spPr>
          <a:xfrm>
            <a:off x="5999145" y="1870680"/>
            <a:ext cx="6095319" cy="4582706"/>
          </a:xfrm>
          <a:prstGeom prst="rect">
            <a:avLst/>
          </a:prstGeom>
        </p:spPr>
      </p:pic>
    </p:spTree>
    <p:extLst>
      <p:ext uri="{BB962C8B-B14F-4D97-AF65-F5344CB8AC3E}">
        <p14:creationId xmlns:p14="http://schemas.microsoft.com/office/powerpoint/2010/main" val="423094037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Zhodnotenie</a:t>
            </a:r>
            <a:endParaRPr lang="sk-SK" dirty="0"/>
          </a:p>
        </p:txBody>
      </p:sp>
      <p:sp>
        <p:nvSpPr>
          <p:cNvPr id="3" name="Zástupný objekt pre obsah 2"/>
          <p:cNvSpPr>
            <a:spLocks noGrp="1"/>
          </p:cNvSpPr>
          <p:nvPr>
            <p:ph idx="1"/>
          </p:nvPr>
        </p:nvSpPr>
        <p:spPr/>
        <p:txBody>
          <a:bodyPr>
            <a:noAutofit/>
          </a:bodyPr>
          <a:lstStyle/>
          <a:p>
            <a:r>
              <a:rPr lang="sk-SK" sz="2200" dirty="0" smtClean="0"/>
              <a:t>Dôkladná analýza existujúcich hier s účelom</a:t>
            </a:r>
          </a:p>
          <a:p>
            <a:r>
              <a:rPr lang="sk-SK" sz="2200" dirty="0" smtClean="0"/>
              <a:t>Podrobný návrh hernej logiky a rozmanitých herných prvkov</a:t>
            </a:r>
          </a:p>
          <a:p>
            <a:r>
              <a:rPr lang="sk-SK" sz="2200" dirty="0" smtClean="0"/>
              <a:t>Vytvorený vysokoúrovňový prototyp pomocou prostredia </a:t>
            </a:r>
            <a:r>
              <a:rPr lang="sk-SK" sz="2200" dirty="0" err="1" smtClean="0"/>
              <a:t>Axure</a:t>
            </a:r>
            <a:endParaRPr lang="sk-SK" sz="2200" dirty="0" smtClean="0"/>
          </a:p>
          <a:p>
            <a:r>
              <a:rPr lang="sk-SK" sz="2200" dirty="0" smtClean="0"/>
              <a:t>Implementovanie webovej hry</a:t>
            </a:r>
          </a:p>
          <a:p>
            <a:r>
              <a:rPr lang="sk-SK" sz="2200" dirty="0" smtClean="0"/>
              <a:t>Nasadenie hry na verejne prístupnú adresu</a:t>
            </a:r>
          </a:p>
          <a:p>
            <a:r>
              <a:rPr lang="sk-SK" sz="2200" dirty="0" smtClean="0"/>
              <a:t>Účasť na konferencii IITSRC</a:t>
            </a:r>
          </a:p>
          <a:p>
            <a:r>
              <a:rPr lang="sk-SK" sz="2200" dirty="0" smtClean="0"/>
              <a:t>Vytvorenie slovníka</a:t>
            </a:r>
          </a:p>
          <a:p>
            <a:r>
              <a:rPr lang="sk-SK" sz="2200" dirty="0" smtClean="0"/>
              <a:t>Vyhodnotenie dát z pohľadu efektivity a kvality</a:t>
            </a:r>
            <a:endParaRPr lang="sk-SK" sz="2200"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t>14</a:t>
            </a:fld>
            <a:r>
              <a:rPr lang="sk-SK" dirty="0" smtClean="0"/>
              <a:t>/14</a:t>
            </a:r>
            <a:endParaRPr lang="sk-SK" dirty="0"/>
          </a:p>
        </p:txBody>
      </p:sp>
    </p:spTree>
    <p:extLst>
      <p:ext uri="{BB962C8B-B14F-4D97-AF65-F5344CB8AC3E}">
        <p14:creationId xmlns:p14="http://schemas.microsoft.com/office/powerpoint/2010/main" val="329438765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6" name="Obrázok 5"/>
          <p:cNvPicPr>
            <a:picLocks noChangeAspect="1"/>
          </p:cNvPicPr>
          <p:nvPr/>
        </p:nvPicPr>
        <p:blipFill>
          <a:blip r:embed="rId4"/>
          <a:stretch>
            <a:fillRect/>
          </a:stretch>
        </p:blipFill>
        <p:spPr>
          <a:xfrm>
            <a:off x="1589315" y="2368921"/>
            <a:ext cx="5551398" cy="4173764"/>
          </a:xfrm>
          <a:prstGeom prst="rect">
            <a:avLst/>
          </a:prstGeom>
        </p:spPr>
      </p:pic>
      <p:pic>
        <p:nvPicPr>
          <p:cNvPr id="8" name="Obrázok 7"/>
          <p:cNvPicPr>
            <a:picLocks noChangeAspect="1"/>
          </p:cNvPicPr>
          <p:nvPr/>
        </p:nvPicPr>
        <p:blipFill>
          <a:blip r:embed="rId5"/>
          <a:stretch>
            <a:fillRect/>
          </a:stretch>
        </p:blipFill>
        <p:spPr>
          <a:xfrm>
            <a:off x="4211924" y="571500"/>
            <a:ext cx="6921783" cy="1471380"/>
          </a:xfrm>
          <a:prstGeom prst="rect">
            <a:avLst/>
          </a:prstGeom>
        </p:spPr>
      </p:pic>
      <p:graphicFrame>
        <p:nvGraphicFramePr>
          <p:cNvPr id="9" name="Objekt 8"/>
          <p:cNvGraphicFramePr>
            <a:graphicFrameLocks noChangeAspect="1"/>
          </p:cNvGraphicFramePr>
          <p:nvPr>
            <p:extLst>
              <p:ext uri="{D42A27DB-BD31-4B8C-83A1-F6EECF244321}">
                <p14:modId xmlns:p14="http://schemas.microsoft.com/office/powerpoint/2010/main" val="403947964"/>
              </p:ext>
            </p:extLst>
          </p:nvPr>
        </p:nvGraphicFramePr>
        <p:xfrm>
          <a:off x="8301776" y="2286000"/>
          <a:ext cx="1176131" cy="4339606"/>
        </p:xfrm>
        <a:graphic>
          <a:graphicData uri="http://schemas.openxmlformats.org/presentationml/2006/ole">
            <mc:AlternateContent xmlns:mc="http://schemas.openxmlformats.org/markup-compatibility/2006">
              <mc:Choice xmlns:v="urn:schemas-microsoft-com:vml" Requires="v">
                <p:oleObj spid="_x0000_s2058" name="Bitová mapa" r:id="rId6" imgW="2104920" imgH="7763040" progId="Paint.Picture">
                  <p:embed/>
                </p:oleObj>
              </mc:Choice>
              <mc:Fallback>
                <p:oleObj name="Bitová mapa" r:id="rId6" imgW="2104920" imgH="7763040" progId="Paint.Picture">
                  <p:embed/>
                  <p:pic>
                    <p:nvPicPr>
                      <p:cNvPr id="0" name=""/>
                      <p:cNvPicPr/>
                      <p:nvPr/>
                    </p:nvPicPr>
                    <p:blipFill>
                      <a:blip r:embed="rId7"/>
                      <a:stretch>
                        <a:fillRect/>
                      </a:stretch>
                    </p:blipFill>
                    <p:spPr>
                      <a:xfrm>
                        <a:off x="8301776" y="2286000"/>
                        <a:ext cx="1176131" cy="4339606"/>
                      </a:xfrm>
                      <a:prstGeom prst="rect">
                        <a:avLst/>
                      </a:prstGeom>
                    </p:spPr>
                  </p:pic>
                </p:oleObj>
              </mc:Fallback>
            </mc:AlternateContent>
          </a:graphicData>
        </a:graphic>
      </p:graphicFrame>
    </p:spTree>
    <p:extLst>
      <p:ext uri="{BB962C8B-B14F-4D97-AF65-F5344CB8AC3E}">
        <p14:creationId xmlns:p14="http://schemas.microsoft.com/office/powerpoint/2010/main" val="173233630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5" name="Obrázok 4"/>
          <p:cNvPicPr>
            <a:picLocks noChangeAspect="1"/>
          </p:cNvPicPr>
          <p:nvPr/>
        </p:nvPicPr>
        <p:blipFill>
          <a:blip r:embed="rId3"/>
          <a:stretch>
            <a:fillRect/>
          </a:stretch>
        </p:blipFill>
        <p:spPr>
          <a:xfrm>
            <a:off x="2446337" y="458604"/>
            <a:ext cx="7451725" cy="5860553"/>
          </a:xfrm>
          <a:prstGeom prst="rect">
            <a:avLst/>
          </a:prstGeom>
        </p:spPr>
      </p:pic>
    </p:spTree>
    <p:extLst>
      <p:ext uri="{BB962C8B-B14F-4D97-AF65-F5344CB8AC3E}">
        <p14:creationId xmlns:p14="http://schemas.microsoft.com/office/powerpoint/2010/main" val="422067131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5" name="Obrázok 4"/>
          <p:cNvPicPr>
            <a:picLocks noChangeAspect="1"/>
          </p:cNvPicPr>
          <p:nvPr/>
        </p:nvPicPr>
        <p:blipFill>
          <a:blip r:embed="rId3"/>
          <a:stretch>
            <a:fillRect/>
          </a:stretch>
        </p:blipFill>
        <p:spPr>
          <a:xfrm>
            <a:off x="2574698" y="566737"/>
            <a:ext cx="7419975" cy="5724525"/>
          </a:xfrm>
          <a:prstGeom prst="rect">
            <a:avLst/>
          </a:prstGeom>
        </p:spPr>
      </p:pic>
    </p:spTree>
    <p:extLst>
      <p:ext uri="{BB962C8B-B14F-4D97-AF65-F5344CB8AC3E}">
        <p14:creationId xmlns:p14="http://schemas.microsoft.com/office/powerpoint/2010/main" val="42506460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5" name="Obrázok 4"/>
          <p:cNvPicPr>
            <a:picLocks noChangeAspect="1"/>
          </p:cNvPicPr>
          <p:nvPr/>
        </p:nvPicPr>
        <p:blipFill>
          <a:blip r:embed="rId3"/>
          <a:stretch>
            <a:fillRect/>
          </a:stretch>
        </p:blipFill>
        <p:spPr>
          <a:xfrm>
            <a:off x="2459816" y="223330"/>
            <a:ext cx="7424768" cy="6358445"/>
          </a:xfrm>
          <a:prstGeom prst="rect">
            <a:avLst/>
          </a:prstGeom>
        </p:spPr>
      </p:pic>
    </p:spTree>
    <p:extLst>
      <p:ext uri="{BB962C8B-B14F-4D97-AF65-F5344CB8AC3E}">
        <p14:creationId xmlns:p14="http://schemas.microsoft.com/office/powerpoint/2010/main" val="261519572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5" name="Obrázok 4"/>
          <p:cNvPicPr>
            <a:picLocks noChangeAspect="1"/>
          </p:cNvPicPr>
          <p:nvPr/>
        </p:nvPicPr>
        <p:blipFill>
          <a:blip r:embed="rId3"/>
          <a:stretch>
            <a:fillRect/>
          </a:stretch>
        </p:blipFill>
        <p:spPr>
          <a:xfrm>
            <a:off x="937165" y="685800"/>
            <a:ext cx="11095178" cy="5599652"/>
          </a:xfrm>
          <a:prstGeom prst="rect">
            <a:avLst/>
          </a:prstGeom>
        </p:spPr>
      </p:pic>
    </p:spTree>
    <p:extLst>
      <p:ext uri="{BB962C8B-B14F-4D97-AF65-F5344CB8AC3E}">
        <p14:creationId xmlns:p14="http://schemas.microsoft.com/office/powerpoint/2010/main" val="25021211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Úvod do problematiky</a:t>
            </a:r>
            <a:endParaRPr lang="sk-SK" dirty="0"/>
          </a:p>
        </p:txBody>
      </p:sp>
      <p:sp>
        <p:nvSpPr>
          <p:cNvPr id="3" name="Zástupný objekt pre obsah 2"/>
          <p:cNvSpPr>
            <a:spLocks noGrp="1"/>
          </p:cNvSpPr>
          <p:nvPr>
            <p:ph idx="1"/>
          </p:nvPr>
        </p:nvSpPr>
        <p:spPr/>
        <p:txBody>
          <a:bodyPr>
            <a:normAutofit/>
          </a:bodyPr>
          <a:lstStyle/>
          <a:p>
            <a:r>
              <a:rPr lang="sk-SK" sz="2800" dirty="0" smtClean="0"/>
              <a:t>Hry s účelom</a:t>
            </a:r>
            <a:endParaRPr lang="sk-SK" sz="2800" dirty="0" smtClean="0">
              <a:solidFill>
                <a:schemeClr val="tx1"/>
              </a:solidFill>
            </a:endParaRPr>
          </a:p>
          <a:p>
            <a:r>
              <a:rPr lang="sk-SK" sz="2800" dirty="0" smtClean="0"/>
              <a:t>Herné prvky</a:t>
            </a:r>
          </a:p>
          <a:p>
            <a:r>
              <a:rPr lang="sk-SK" sz="2800" dirty="0" smtClean="0"/>
              <a:t>Sila davu</a:t>
            </a:r>
          </a:p>
          <a:p>
            <a:r>
              <a:rPr lang="sk-SK" sz="2800" dirty="0" smtClean="0"/>
              <a:t>Budovanie slovníkov</a:t>
            </a:r>
            <a:endParaRPr lang="sk-SK" sz="2800"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2</a:t>
            </a:fld>
            <a:r>
              <a:rPr lang="sk-SK" dirty="0" smtClean="0"/>
              <a:t>/14</a:t>
            </a:r>
            <a:endParaRPr lang="sk-SK" dirty="0"/>
          </a:p>
        </p:txBody>
      </p:sp>
    </p:spTree>
    <p:extLst>
      <p:ext uri="{BB962C8B-B14F-4D97-AF65-F5344CB8AC3E}">
        <p14:creationId xmlns:p14="http://schemas.microsoft.com/office/powerpoint/2010/main" val="299843169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pic>
        <p:nvPicPr>
          <p:cNvPr id="5" name="Obrázok 4"/>
          <p:cNvPicPr>
            <a:picLocks noChangeAspect="1"/>
          </p:cNvPicPr>
          <p:nvPr/>
        </p:nvPicPr>
        <p:blipFill>
          <a:blip r:embed="rId3"/>
          <a:stretch>
            <a:fillRect/>
          </a:stretch>
        </p:blipFill>
        <p:spPr>
          <a:xfrm>
            <a:off x="959929" y="596851"/>
            <a:ext cx="11057900" cy="5563542"/>
          </a:xfrm>
          <a:prstGeom prst="rect">
            <a:avLst/>
          </a:prstGeom>
        </p:spPr>
      </p:pic>
    </p:spTree>
    <p:extLst>
      <p:ext uri="{BB962C8B-B14F-4D97-AF65-F5344CB8AC3E}">
        <p14:creationId xmlns:p14="http://schemas.microsoft.com/office/powerpoint/2010/main" val="21303208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4" name="Zástupný objekt pre číslo snímky 3"/>
          <p:cNvSpPr>
            <a:spLocks noGrp="1"/>
          </p:cNvSpPr>
          <p:nvPr>
            <p:ph type="sldNum" sz="quarter" idx="12"/>
          </p:nvPr>
        </p:nvSpPr>
        <p:spPr/>
        <p:txBody>
          <a:bodyPr/>
          <a:lstStyle/>
          <a:p>
            <a:endParaRPr lang="sk-SK" dirty="0"/>
          </a:p>
        </p:txBody>
      </p:sp>
      <p:sp>
        <p:nvSpPr>
          <p:cNvPr id="7" name="Zástupný objekt pre obsah 6"/>
          <p:cNvSpPr>
            <a:spLocks noGrp="1"/>
          </p:cNvSpPr>
          <p:nvPr>
            <p:ph idx="1"/>
          </p:nvPr>
        </p:nvSpPr>
        <p:spPr/>
        <p:txBody>
          <a:bodyPr/>
          <a:lstStyle/>
          <a:p>
            <a:endParaRPr lang="sk-SK"/>
          </a:p>
        </p:txBody>
      </p:sp>
      <p:pic>
        <p:nvPicPr>
          <p:cNvPr id="8" name="Obrázok 7"/>
          <p:cNvPicPr>
            <a:picLocks noChangeAspect="1"/>
          </p:cNvPicPr>
          <p:nvPr/>
        </p:nvPicPr>
        <p:blipFill>
          <a:blip r:embed="rId3"/>
          <a:stretch>
            <a:fillRect/>
          </a:stretch>
        </p:blipFill>
        <p:spPr>
          <a:xfrm>
            <a:off x="826139" y="685800"/>
            <a:ext cx="11235234" cy="5673353"/>
          </a:xfrm>
          <a:prstGeom prst="rect">
            <a:avLst/>
          </a:prstGeom>
        </p:spPr>
      </p:pic>
    </p:spTree>
    <p:extLst>
      <p:ext uri="{BB962C8B-B14F-4D97-AF65-F5344CB8AC3E}">
        <p14:creationId xmlns:p14="http://schemas.microsoft.com/office/powerpoint/2010/main" val="271400329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Analýza hier s účelom</a:t>
            </a:r>
            <a:endParaRPr lang="sk-SK" dirty="0"/>
          </a:p>
        </p:txBody>
      </p:sp>
      <p:sp>
        <p:nvSpPr>
          <p:cNvPr id="3" name="Zástupný objekt pre obsah 2"/>
          <p:cNvSpPr>
            <a:spLocks noGrp="1"/>
          </p:cNvSpPr>
          <p:nvPr>
            <p:ph idx="1"/>
          </p:nvPr>
        </p:nvSpPr>
        <p:spPr/>
        <p:txBody>
          <a:bodyPr>
            <a:normAutofit/>
          </a:bodyPr>
          <a:lstStyle/>
          <a:p>
            <a:r>
              <a:rPr lang="sk-SK" sz="2800" dirty="0" smtClean="0"/>
              <a:t>Množstvo hier zameraných na rôznorodé úlohy</a:t>
            </a:r>
          </a:p>
          <a:p>
            <a:r>
              <a:rPr lang="sk-SK" sz="2800" dirty="0" smtClean="0"/>
              <a:t>Nenašli sme hru zameranú na tvorbu synonymického slovníka</a:t>
            </a:r>
          </a:p>
          <a:p>
            <a:r>
              <a:rPr lang="sk-SK" sz="2800" dirty="0" smtClean="0"/>
              <a:t>Podrobne sme analyzovali 14 hier</a:t>
            </a:r>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3</a:t>
            </a:fld>
            <a:r>
              <a:rPr lang="sk-SK" dirty="0" smtClean="0"/>
              <a:t>/14</a:t>
            </a:r>
            <a:endParaRPr lang="sk-SK" dirty="0"/>
          </a:p>
        </p:txBody>
      </p:sp>
    </p:spTree>
    <p:extLst>
      <p:ext uri="{BB962C8B-B14F-4D97-AF65-F5344CB8AC3E}">
        <p14:creationId xmlns:p14="http://schemas.microsoft.com/office/powerpoint/2010/main" val="34561417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Špecifikácia</a:t>
            </a:r>
            <a:endParaRPr lang="sk-SK" dirty="0"/>
          </a:p>
        </p:txBody>
      </p:sp>
      <p:sp>
        <p:nvSpPr>
          <p:cNvPr id="3" name="Zástupný objekt pre obsah 2"/>
          <p:cNvSpPr>
            <a:spLocks noGrp="1"/>
          </p:cNvSpPr>
          <p:nvPr>
            <p:ph idx="1"/>
          </p:nvPr>
        </p:nvSpPr>
        <p:spPr>
          <a:xfrm>
            <a:off x="1371599" y="2286000"/>
            <a:ext cx="9840097" cy="3581400"/>
          </a:xfrm>
        </p:spPr>
        <p:txBody>
          <a:bodyPr>
            <a:normAutofit/>
          </a:bodyPr>
          <a:lstStyle/>
          <a:p>
            <a:r>
              <a:rPr lang="sk-SK" sz="2800" b="1" dirty="0" smtClean="0">
                <a:solidFill>
                  <a:schemeClr val="tx1"/>
                </a:solidFill>
              </a:rPr>
              <a:t>Cieľ:</a:t>
            </a:r>
            <a:r>
              <a:rPr lang="sk-SK" sz="2800" dirty="0" smtClean="0">
                <a:solidFill>
                  <a:schemeClr val="tx1"/>
                </a:solidFill>
              </a:rPr>
              <a:t> Vytvoriť </a:t>
            </a:r>
            <a:r>
              <a:rPr lang="sk-SK" sz="2800" dirty="0">
                <a:solidFill>
                  <a:schemeClr val="tx1"/>
                </a:solidFill>
              </a:rPr>
              <a:t>synonymický slovník zoradený podľa sily synonymických vzťahov medzi </a:t>
            </a:r>
            <a:r>
              <a:rPr lang="sk-SK" sz="2800" dirty="0" smtClean="0">
                <a:solidFill>
                  <a:schemeClr val="tx1"/>
                </a:solidFill>
              </a:rPr>
              <a:t>slovami</a:t>
            </a:r>
          </a:p>
          <a:p>
            <a:r>
              <a:rPr lang="sk-SK" sz="2800" dirty="0"/>
              <a:t>P</a:t>
            </a:r>
            <a:r>
              <a:rPr lang="sk-SK" sz="2800" dirty="0" smtClean="0"/>
              <a:t>rostredníctvom hlasovacej webovej hry</a:t>
            </a:r>
          </a:p>
          <a:p>
            <a:r>
              <a:rPr lang="sk-SK" sz="2800" dirty="0" smtClean="0"/>
              <a:t>Vstup: slová s </a:t>
            </a:r>
            <a:r>
              <a:rPr lang="sk-SK" sz="2800" b="1" dirty="0" smtClean="0"/>
              <a:t>neusporiadanou</a:t>
            </a:r>
            <a:r>
              <a:rPr lang="sk-SK" sz="2800" dirty="0" smtClean="0"/>
              <a:t> synonymickou množinou</a:t>
            </a:r>
          </a:p>
          <a:p>
            <a:r>
              <a:rPr lang="sk-SK" sz="2800" dirty="0" smtClean="0"/>
              <a:t>Výstup: </a:t>
            </a:r>
            <a:r>
              <a:rPr lang="sk-SK" sz="2800" b="1" dirty="0" smtClean="0"/>
              <a:t>usporiadané</a:t>
            </a:r>
            <a:r>
              <a:rPr lang="sk-SK" sz="2800" dirty="0" smtClean="0"/>
              <a:t> synonymické množiny</a:t>
            </a:r>
          </a:p>
          <a:p>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4</a:t>
            </a:fld>
            <a:r>
              <a:rPr lang="sk-SK" dirty="0" smtClean="0"/>
              <a:t>/14</a:t>
            </a:r>
            <a:endParaRPr lang="sk-SK" dirty="0"/>
          </a:p>
        </p:txBody>
      </p:sp>
    </p:spTree>
    <p:extLst>
      <p:ext uri="{BB962C8B-B14F-4D97-AF65-F5344CB8AC3E}">
        <p14:creationId xmlns:p14="http://schemas.microsoft.com/office/powerpoint/2010/main" val="60468600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Návrh riešenia</a:t>
            </a:r>
            <a:endParaRPr lang="sk-SK" dirty="0"/>
          </a:p>
        </p:txBody>
      </p:sp>
      <p:sp>
        <p:nvSpPr>
          <p:cNvPr id="3" name="Zástupný objekt pre obsah 2"/>
          <p:cNvSpPr>
            <a:spLocks noGrp="1"/>
          </p:cNvSpPr>
          <p:nvPr>
            <p:ph idx="1"/>
          </p:nvPr>
        </p:nvSpPr>
        <p:spPr/>
        <p:txBody>
          <a:bodyPr/>
          <a:lstStyle/>
          <a:p>
            <a:r>
              <a:rPr lang="sk-SK" sz="2400" dirty="0" smtClean="0"/>
              <a:t>Interakcia hráča – výber z možností</a:t>
            </a:r>
            <a:endParaRPr lang="sk-SK" sz="2400" dirty="0"/>
          </a:p>
          <a:p>
            <a:r>
              <a:rPr lang="sk-SK" sz="2400" dirty="0"/>
              <a:t>Herné prvky </a:t>
            </a:r>
          </a:p>
          <a:p>
            <a:pPr lvl="1"/>
            <a:r>
              <a:rPr lang="sk-SK" dirty="0"/>
              <a:t>Odmeňovanie hráčov</a:t>
            </a:r>
          </a:p>
          <a:p>
            <a:pPr lvl="1"/>
            <a:r>
              <a:rPr lang="sk-SK" dirty="0"/>
              <a:t>Rebríček hráčov</a:t>
            </a:r>
          </a:p>
          <a:p>
            <a:pPr lvl="1"/>
            <a:r>
              <a:rPr lang="sk-SK" dirty="0"/>
              <a:t>Strom zručností</a:t>
            </a:r>
          </a:p>
          <a:p>
            <a:pPr lvl="1"/>
            <a:r>
              <a:rPr lang="sk-SK" dirty="0"/>
              <a:t>Zbierka úspechov</a:t>
            </a:r>
          </a:p>
          <a:p>
            <a:r>
              <a:rPr lang="sk-SK" sz="2400" dirty="0"/>
              <a:t>Návrh používateľského rozhrania a dátového modelu</a:t>
            </a:r>
          </a:p>
          <a:p>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5</a:t>
            </a:fld>
            <a:r>
              <a:rPr lang="sk-SK" dirty="0" smtClean="0"/>
              <a:t>/14</a:t>
            </a:r>
            <a:endParaRPr lang="sk-SK" dirty="0"/>
          </a:p>
        </p:txBody>
      </p:sp>
    </p:spTree>
    <p:extLst>
      <p:ext uri="{BB962C8B-B14F-4D97-AF65-F5344CB8AC3E}">
        <p14:creationId xmlns:p14="http://schemas.microsoft.com/office/powerpoint/2010/main" val="415538685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Vytvorený vysokoúrovňový prototyp</a:t>
            </a:r>
            <a:endParaRPr lang="sk-SK" dirty="0"/>
          </a:p>
        </p:txBody>
      </p:sp>
      <p:sp>
        <p:nvSpPr>
          <p:cNvPr id="3" name="Zástupný objekt pre obsah 2"/>
          <p:cNvSpPr>
            <a:spLocks noGrp="1"/>
          </p:cNvSpPr>
          <p:nvPr>
            <p:ph idx="1"/>
          </p:nvPr>
        </p:nvSpPr>
        <p:spPr/>
        <p:txBody>
          <a:bodyPr/>
          <a:lstStyle/>
          <a:p>
            <a:endParaRPr lang="sk-SK"/>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6</a:t>
            </a:fld>
            <a:r>
              <a:rPr lang="sk-SK" dirty="0" smtClean="0"/>
              <a:t>/14</a:t>
            </a:r>
            <a:endParaRPr lang="sk-SK" dirty="0"/>
          </a:p>
        </p:txBody>
      </p:sp>
      <p:pic>
        <p:nvPicPr>
          <p:cNvPr id="5" name="Obrázok 4"/>
          <p:cNvPicPr>
            <a:picLocks noChangeAspect="1"/>
          </p:cNvPicPr>
          <p:nvPr/>
        </p:nvPicPr>
        <p:blipFill>
          <a:blip r:embed="rId3"/>
          <a:stretch>
            <a:fillRect/>
          </a:stretch>
        </p:blipFill>
        <p:spPr>
          <a:xfrm>
            <a:off x="1525514" y="1607280"/>
            <a:ext cx="8972354" cy="5622576"/>
          </a:xfrm>
          <a:prstGeom prst="rect">
            <a:avLst/>
          </a:prstGeom>
        </p:spPr>
      </p:pic>
    </p:spTree>
    <p:extLst>
      <p:ext uri="{BB962C8B-B14F-4D97-AF65-F5344CB8AC3E}">
        <p14:creationId xmlns:p14="http://schemas.microsoft.com/office/powerpoint/2010/main" val="1281729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Implementácia</a:t>
            </a:r>
            <a:endParaRPr lang="sk-SK" dirty="0"/>
          </a:p>
        </p:txBody>
      </p:sp>
      <p:sp>
        <p:nvSpPr>
          <p:cNvPr id="3" name="Zástupný objekt pre obsah 2"/>
          <p:cNvSpPr>
            <a:spLocks noGrp="1"/>
          </p:cNvSpPr>
          <p:nvPr>
            <p:ph idx="1"/>
          </p:nvPr>
        </p:nvSpPr>
        <p:spPr/>
        <p:txBody>
          <a:bodyPr/>
          <a:lstStyle/>
          <a:p>
            <a:r>
              <a:rPr lang="sk-SK" sz="2400" dirty="0" smtClean="0"/>
              <a:t>Vstupný dátový model</a:t>
            </a:r>
          </a:p>
          <a:p>
            <a:pPr lvl="1"/>
            <a:r>
              <a:rPr lang="sk-SK" dirty="0" smtClean="0"/>
              <a:t>Pôvodných 19500 záznamov</a:t>
            </a:r>
          </a:p>
          <a:p>
            <a:pPr lvl="1"/>
            <a:r>
              <a:rPr lang="sk-SK" dirty="0" smtClean="0"/>
              <a:t>Vybrali sme 50 záznamov pre hlavnú vzorku</a:t>
            </a:r>
          </a:p>
          <a:p>
            <a:r>
              <a:rPr lang="sk-SK" sz="2400" dirty="0" smtClean="0"/>
              <a:t>Aplikácia pomocou ASP .NET</a:t>
            </a:r>
          </a:p>
          <a:p>
            <a:r>
              <a:rPr lang="sk-SK" sz="2400" dirty="0" smtClean="0"/>
              <a:t>Nasadenie na web - </a:t>
            </a:r>
            <a:r>
              <a:rPr lang="sk-SK" sz="2400" dirty="0">
                <a:hlinkClick r:id="rId3"/>
              </a:rPr>
              <a:t>https://majsterstrelby.azurewebsites.net/</a:t>
            </a:r>
            <a:endParaRPr lang="sk-SK" sz="2400"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7</a:t>
            </a:fld>
            <a:r>
              <a:rPr lang="sk-SK" dirty="0" smtClean="0"/>
              <a:t>/14</a:t>
            </a:r>
            <a:endParaRPr lang="sk-SK" dirty="0"/>
          </a:p>
        </p:txBody>
      </p:sp>
    </p:spTree>
    <p:extLst>
      <p:ext uri="{BB962C8B-B14F-4D97-AF65-F5344CB8AC3E}">
        <p14:creationId xmlns:p14="http://schemas.microsoft.com/office/powerpoint/2010/main" val="241775901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Ukážka </a:t>
            </a:r>
            <a:r>
              <a:rPr lang="sk-SK" dirty="0" smtClean="0"/>
              <a:t>našej hry</a:t>
            </a:r>
            <a:r>
              <a:rPr lang="sk-SK" dirty="0" smtClean="0"/>
              <a:t> </a:t>
            </a:r>
            <a:r>
              <a:rPr lang="sk-SK" dirty="0" smtClean="0"/>
              <a:t>1</a:t>
            </a:r>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8</a:t>
            </a:fld>
            <a:r>
              <a:rPr lang="sk-SK" dirty="0" smtClean="0"/>
              <a:t>/14</a:t>
            </a:r>
            <a:endParaRPr lang="sk-SK" dirty="0"/>
          </a:p>
        </p:txBody>
      </p:sp>
      <p:pic>
        <p:nvPicPr>
          <p:cNvPr id="10" name="Obrázok 9"/>
          <p:cNvPicPr>
            <a:picLocks noChangeAspect="1"/>
          </p:cNvPicPr>
          <p:nvPr/>
        </p:nvPicPr>
        <p:blipFill>
          <a:blip r:embed="rId3"/>
          <a:stretch>
            <a:fillRect/>
          </a:stretch>
        </p:blipFill>
        <p:spPr>
          <a:xfrm>
            <a:off x="1371601" y="1388000"/>
            <a:ext cx="10050150" cy="5077529"/>
          </a:xfrm>
          <a:prstGeom prst="rect">
            <a:avLst/>
          </a:prstGeom>
        </p:spPr>
      </p:pic>
      <p:pic>
        <p:nvPicPr>
          <p:cNvPr id="11" name="Obrázok 10"/>
          <p:cNvPicPr>
            <a:picLocks noChangeAspect="1"/>
          </p:cNvPicPr>
          <p:nvPr/>
        </p:nvPicPr>
        <p:blipFill>
          <a:blip r:embed="rId4"/>
          <a:stretch>
            <a:fillRect/>
          </a:stretch>
        </p:blipFill>
        <p:spPr>
          <a:xfrm>
            <a:off x="3714089" y="3052678"/>
            <a:ext cx="4904483" cy="1333712"/>
          </a:xfrm>
          <a:prstGeom prst="rect">
            <a:avLst/>
          </a:prstGeom>
        </p:spPr>
      </p:pic>
      <p:sp>
        <p:nvSpPr>
          <p:cNvPr id="3" name="Ovál 2"/>
          <p:cNvSpPr/>
          <p:nvPr/>
        </p:nvSpPr>
        <p:spPr>
          <a:xfrm>
            <a:off x="5903913" y="1722094"/>
            <a:ext cx="929414" cy="387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Ovál 4"/>
          <p:cNvSpPr/>
          <p:nvPr/>
        </p:nvSpPr>
        <p:spPr>
          <a:xfrm>
            <a:off x="5933853" y="2000503"/>
            <a:ext cx="929414" cy="8109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 name="Obdĺžnik 5"/>
          <p:cNvSpPr/>
          <p:nvPr/>
        </p:nvSpPr>
        <p:spPr>
          <a:xfrm>
            <a:off x="2002971" y="3089851"/>
            <a:ext cx="8853715" cy="3194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827805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Ukážka </a:t>
            </a:r>
            <a:r>
              <a:rPr lang="sk-SK" dirty="0" smtClean="0"/>
              <a:t>našej hry 2</a:t>
            </a:r>
            <a:endParaRPr lang="sk-SK" dirty="0"/>
          </a:p>
        </p:txBody>
      </p:sp>
      <p:sp>
        <p:nvSpPr>
          <p:cNvPr id="4" name="Zástupný objekt pre číslo snímky 3"/>
          <p:cNvSpPr>
            <a:spLocks noGrp="1"/>
          </p:cNvSpPr>
          <p:nvPr>
            <p:ph type="sldNum" sz="quarter" idx="12"/>
          </p:nvPr>
        </p:nvSpPr>
        <p:spPr/>
        <p:txBody>
          <a:bodyPr/>
          <a:lstStyle/>
          <a:p>
            <a:fld id="{AC1596DD-CA35-4B79-BA99-2A92A56C0ABF}" type="slidenum">
              <a:rPr lang="sk-SK" smtClean="0"/>
              <a:pPr/>
              <a:t>9</a:t>
            </a:fld>
            <a:r>
              <a:rPr lang="sk-SK" dirty="0" smtClean="0"/>
              <a:t>/14</a:t>
            </a:r>
            <a:endParaRPr lang="sk-SK" dirty="0"/>
          </a:p>
        </p:txBody>
      </p:sp>
      <p:sp>
        <p:nvSpPr>
          <p:cNvPr id="6" name="Zástupný objekt pre obsah 5"/>
          <p:cNvSpPr>
            <a:spLocks noGrp="1"/>
          </p:cNvSpPr>
          <p:nvPr>
            <p:ph idx="1"/>
          </p:nvPr>
        </p:nvSpPr>
        <p:spPr/>
        <p:txBody>
          <a:bodyPr/>
          <a:lstStyle/>
          <a:p>
            <a:endParaRPr lang="sk-SK"/>
          </a:p>
        </p:txBody>
      </p:sp>
      <p:pic>
        <p:nvPicPr>
          <p:cNvPr id="3" name="Obrázok 2"/>
          <p:cNvPicPr>
            <a:picLocks noChangeAspect="1"/>
          </p:cNvPicPr>
          <p:nvPr/>
        </p:nvPicPr>
        <p:blipFill rotWithShape="1">
          <a:blip r:embed="rId3"/>
          <a:srcRect l="-182" t="6767" b="4777"/>
          <a:stretch/>
        </p:blipFill>
        <p:spPr>
          <a:xfrm>
            <a:off x="927746" y="1358468"/>
            <a:ext cx="11069182" cy="4932604"/>
          </a:xfrm>
          <a:prstGeom prst="rect">
            <a:avLst/>
          </a:prstGeom>
        </p:spPr>
      </p:pic>
    </p:spTree>
    <p:extLst>
      <p:ext uri="{BB962C8B-B14F-4D97-AF65-F5344CB8AC3E}">
        <p14:creationId xmlns:p14="http://schemas.microsoft.com/office/powerpoint/2010/main" val="7734993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Orezanie</Template>
  <TotalTime>4617</TotalTime>
  <Words>1535</Words>
  <Application>Microsoft Office PowerPoint</Application>
  <PresentationFormat>Širokouhlá</PresentationFormat>
  <Paragraphs>168</Paragraphs>
  <Slides>21</Slides>
  <Notes>21</Notes>
  <HiddenSlides>0</HiddenSlides>
  <MMClips>0</MMClips>
  <ScaleCrop>false</ScaleCrop>
  <HeadingPairs>
    <vt:vector size="8" baseType="variant">
      <vt:variant>
        <vt:lpstr>Použité písma</vt:lpstr>
      </vt:variant>
      <vt:variant>
        <vt:i4>2</vt:i4>
      </vt:variant>
      <vt:variant>
        <vt:lpstr>Motív</vt:lpstr>
      </vt:variant>
      <vt:variant>
        <vt:i4>1</vt:i4>
      </vt:variant>
      <vt:variant>
        <vt:lpstr>Vložené servery OLE</vt:lpstr>
      </vt:variant>
      <vt:variant>
        <vt:i4>1</vt:i4>
      </vt:variant>
      <vt:variant>
        <vt:lpstr>Nadpisy snímok</vt:lpstr>
      </vt:variant>
      <vt:variant>
        <vt:i4>21</vt:i4>
      </vt:variant>
    </vt:vector>
  </HeadingPairs>
  <TitlesOfParts>
    <vt:vector size="25" baseType="lpstr">
      <vt:lpstr>Calibri</vt:lpstr>
      <vt:lpstr>Franklin Gothic Book</vt:lpstr>
      <vt:lpstr>Crop</vt:lpstr>
      <vt:lpstr>Bitová mapa</vt:lpstr>
      <vt:lpstr>Budovanie slovníkov pomocou hier</vt:lpstr>
      <vt:lpstr>Úvod do problematiky</vt:lpstr>
      <vt:lpstr>Analýza hier s účelom</vt:lpstr>
      <vt:lpstr>Špecifikácia</vt:lpstr>
      <vt:lpstr>Návrh riešenia</vt:lpstr>
      <vt:lpstr>Vytvorený vysokoúrovňový prototyp</vt:lpstr>
      <vt:lpstr>Implementácia</vt:lpstr>
      <vt:lpstr>Ukážka našej hry 1</vt:lpstr>
      <vt:lpstr>Ukážka našej hry 2</vt:lpstr>
      <vt:lpstr>Zber dát</vt:lpstr>
      <vt:lpstr>Splnenie cieľa</vt:lpstr>
      <vt:lpstr>Vyhodnotenie dát - efektivita</vt:lpstr>
      <vt:lpstr>Vyhodnotenie dát - kvalita</vt:lpstr>
      <vt:lpstr>Zhodnotenie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Budovanie slovníkov pomocou hier</dc:title>
  <dc:creator>Gemko</dc:creator>
  <cp:lastModifiedBy>Gemko</cp:lastModifiedBy>
  <cp:revision>113</cp:revision>
  <dcterms:created xsi:type="dcterms:W3CDTF">2019-06-06T16:17:13Z</dcterms:created>
  <dcterms:modified xsi:type="dcterms:W3CDTF">2019-06-18T16:07:34Z</dcterms:modified>
</cp:coreProperties>
</file>