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711" r:id="rId3"/>
    <p:sldId id="712" r:id="rId4"/>
    <p:sldId id="829" r:id="rId5"/>
    <p:sldId id="794" r:id="rId6"/>
    <p:sldId id="795" r:id="rId7"/>
    <p:sldId id="796" r:id="rId8"/>
    <p:sldId id="797" r:id="rId9"/>
    <p:sldId id="830" r:id="rId10"/>
    <p:sldId id="801" r:id="rId11"/>
    <p:sldId id="828" r:id="rId12"/>
    <p:sldId id="827" r:id="rId13"/>
    <p:sldId id="800" r:id="rId14"/>
    <p:sldId id="802" r:id="rId15"/>
    <p:sldId id="804" r:id="rId16"/>
    <p:sldId id="805" r:id="rId17"/>
    <p:sldId id="806" r:id="rId18"/>
    <p:sldId id="807" r:id="rId19"/>
    <p:sldId id="812" r:id="rId20"/>
    <p:sldId id="813" r:id="rId21"/>
    <p:sldId id="831" r:id="rId22"/>
    <p:sldId id="811" r:id="rId23"/>
    <p:sldId id="818" r:id="rId24"/>
    <p:sldId id="814" r:id="rId25"/>
    <p:sldId id="816" r:id="rId26"/>
    <p:sldId id="817" r:id="rId27"/>
    <p:sldId id="819" r:id="rId28"/>
    <p:sldId id="820" r:id="rId29"/>
    <p:sldId id="832" r:id="rId30"/>
    <p:sldId id="822" r:id="rId31"/>
    <p:sldId id="823" r:id="rId32"/>
    <p:sldId id="833" r:id="rId33"/>
    <p:sldId id="825" r:id="rId34"/>
    <p:sldId id="826" r:id="rId35"/>
  </p:sldIdLst>
  <p:sldSz cx="9906000" cy="6858000" type="A4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1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2CCC"/>
    <a:srgbClr val="4791CB"/>
    <a:srgbClr val="003298"/>
    <a:srgbClr val="0000CC"/>
    <a:srgbClr val="DBEEEF"/>
    <a:srgbClr val="800D00"/>
    <a:srgbClr val="871114"/>
    <a:srgbClr val="CC99FF"/>
    <a:srgbClr val="FFCC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1" autoAdjust="0"/>
    <p:restoredTop sz="87341" autoAdjust="0"/>
  </p:normalViewPr>
  <p:slideViewPr>
    <p:cSldViewPr>
      <p:cViewPr varScale="1">
        <p:scale>
          <a:sx n="94" d="100"/>
          <a:sy n="94" d="100"/>
        </p:scale>
        <p:origin x="1272" y="184"/>
      </p:cViewPr>
      <p:guideLst>
        <p:guide orient="horz" pos="958"/>
        <p:guide pos="149"/>
      </p:guideLst>
    </p:cSldViewPr>
  </p:slideViewPr>
  <p:outlineViewPr>
    <p:cViewPr>
      <p:scale>
        <a:sx n="33" d="100"/>
        <a:sy n="33" d="100"/>
      </p:scale>
      <p:origin x="60" y="20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3ECEE-0D21-4F07-BB2D-93D9E09592DF}" type="datetimeFigureOut">
              <a:rPr lang="zh-CN" altLang="en-US" smtClean="0"/>
              <a:pPr/>
              <a:t>16/8/10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B24B0-ABFA-48A2-B98F-612E1EF5F5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05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2E79F43-6908-4B1A-A9AD-43D028E4ED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934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B4426-93D2-4533-889B-6D1E6D9184EC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83A6FD5C-3E3C-47D2-AE81-223DA9895A76}" type="slidenum">
              <a:rPr kumimoji="0" lang="en-US" altLang="zh-CN" sz="1200"/>
              <a:pPr algn="r"/>
              <a:t>1</a:t>
            </a:fld>
            <a:endParaRPr kumimoji="0" lang="en-US" altLang="zh-CN" sz="1200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1" tIns="45716" rIns="91431" bIns="45716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536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B4426-93D2-4533-889B-6D1E6D9184EC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83A6FD5C-3E3C-47D2-AE81-223DA9895A76}" type="slidenum">
              <a:rPr kumimoji="0" lang="en-US" altLang="zh-CN" sz="1200"/>
              <a:pPr algn="r"/>
              <a:t>34</a:t>
            </a:fld>
            <a:endParaRPr kumimoji="0" lang="en-US" altLang="zh-CN" sz="1200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1" tIns="45716" rIns="91431" bIns="45716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273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emf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 descr="Picture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99227"/>
            <a:ext cx="99060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2"/>
            <a:ext cx="9906000" cy="36036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6" name="Picture 27" descr="Picture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00026" y="6453188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E9A7D18B-0430-4727-A675-243742E22EAE}" type="slidenum">
              <a:rPr kumimoji="1" lang="en-US" altLang="ja-JP" sz="16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rPr>
              <a:pPr defTabSz="762000">
                <a:defRPr/>
              </a:pPr>
              <a:t>‹#›</a:t>
            </a:fld>
            <a:endParaRPr kumimoji="1" lang="en-US" altLang="ja-JP" sz="1600">
              <a:solidFill>
                <a:schemeClr val="bg1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-39687" y="-26988"/>
            <a:ext cx="1443038" cy="995363"/>
            <a:chOff x="0" y="0"/>
            <a:chExt cx="5557" cy="4150"/>
          </a:xfrm>
        </p:grpSpPr>
        <p:pic>
          <p:nvPicPr>
            <p:cNvPr id="9" name="Picture 14" descr="リング_2_092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t="9818"/>
            <a:stretch>
              <a:fillRect/>
            </a:stretch>
          </p:blipFill>
          <p:spPr bwMode="auto">
            <a:xfrm>
              <a:off x="249" y="0"/>
              <a:ext cx="3991" cy="3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5" descr="リング_2_092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32" y="122"/>
              <a:ext cx="1225" cy="1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6" descr="リング_2_092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15576"/>
            <a:stretch>
              <a:fillRect/>
            </a:stretch>
          </p:blipFill>
          <p:spPr bwMode="auto">
            <a:xfrm>
              <a:off x="0" y="1389"/>
              <a:ext cx="2336" cy="2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20"/>
          <p:cNvGrpSpPr>
            <a:grpSpLocks/>
          </p:cNvGrpSpPr>
          <p:nvPr userDrawn="1"/>
        </p:nvGrpSpPr>
        <p:grpSpPr bwMode="auto">
          <a:xfrm>
            <a:off x="-39687" y="-26988"/>
            <a:ext cx="1443038" cy="995363"/>
            <a:chOff x="0" y="0"/>
            <a:chExt cx="5557" cy="4150"/>
          </a:xfrm>
        </p:grpSpPr>
        <p:pic>
          <p:nvPicPr>
            <p:cNvPr id="13" name="Picture 21" descr="リング_2_092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t="9818"/>
            <a:stretch>
              <a:fillRect/>
            </a:stretch>
          </p:blipFill>
          <p:spPr bwMode="auto">
            <a:xfrm>
              <a:off x="249" y="0"/>
              <a:ext cx="3991" cy="3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2" descr="リング_2_092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32" y="122"/>
              <a:ext cx="1225" cy="1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3" descr="リング_2_092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15576"/>
            <a:stretch>
              <a:fillRect/>
            </a:stretch>
          </p:blipFill>
          <p:spPr bwMode="auto">
            <a:xfrm>
              <a:off x="0" y="1389"/>
              <a:ext cx="2336" cy="2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42950" y="2130439"/>
            <a:ext cx="84201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pic>
        <p:nvPicPr>
          <p:cNvPr id="16" name="Picture 8" descr="header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40788" y="188913"/>
            <a:ext cx="93503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5" descr="index_03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24925" y="6494463"/>
            <a:ext cx="99695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94570" y="188913"/>
            <a:ext cx="2339975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1470" y="188913"/>
            <a:ext cx="6870700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69" y="188913"/>
            <a:ext cx="9363075" cy="792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50846" y="1196975"/>
            <a:ext cx="9139237" cy="4929188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4" name="Picture 8" descr="header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0788" y="188913"/>
            <a:ext cx="93503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5" descr="index_0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24925" y="6494463"/>
            <a:ext cx="99695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1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38" y="1196975"/>
            <a:ext cx="4492625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5870" y="1196975"/>
            <a:ext cx="44942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83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83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7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499" y="27306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7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5" descr="Picture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499227"/>
            <a:ext cx="99060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9" y="1196975"/>
            <a:ext cx="9139237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2"/>
            <a:ext cx="9906000" cy="36036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1464" y="188913"/>
            <a:ext cx="93630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00026" y="6453188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C9A52826-F6EE-4BDA-A85D-E434E2BAAF16}" type="slidenum">
              <a:rPr kumimoji="1" lang="en-US" altLang="ja-JP" sz="16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rPr>
              <a:pPr defTabSz="762000">
                <a:defRPr/>
              </a:pPr>
              <a:t>‹#›</a:t>
            </a:fld>
            <a:endParaRPr kumimoji="1" lang="en-US" altLang="ja-JP" sz="1600">
              <a:solidFill>
                <a:schemeClr val="bg1"/>
              </a:solidFill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7" name="Picture 8" descr="header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840788" y="188913"/>
            <a:ext cx="93503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" descr="index_03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924925" y="6494463"/>
            <a:ext cx="99695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miner.org/profili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aminer.org/profil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5423" y="2852936"/>
            <a:ext cx="9455154" cy="147002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zh-CN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Web</a:t>
            </a:r>
            <a:r>
              <a:rPr lang="zh-CN" altLang="en-US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User</a:t>
            </a:r>
            <a:r>
              <a:rPr lang="zh-CN" altLang="en-US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Profiling</a:t>
            </a:r>
            <a:r>
              <a:rPr lang="zh-CN" altLang="en-US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zh-CN" altLang="en-US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altLang="zh-CN" sz="1800" dirty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altLang="zh-CN" sz="180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altLang="en-US" sz="2000" dirty="0" smtClean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http://am</a:t>
            </a:r>
            <a:r>
              <a:rPr lang="en-US" altLang="zh-CN" sz="2000" dirty="0" smtClean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iner.org/profiling</a:t>
            </a:r>
            <a:r>
              <a:rPr lang="en-US" altLang="zh-CN" sz="2000" dirty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altLang="zh-CN" sz="2000" dirty="0">
                <a:latin typeface="Helvetica Neue" charset="0"/>
                <a:ea typeface="Helvetica Neue" charset="0"/>
                <a:cs typeface="Helvetica Neue" charset="0"/>
              </a:rPr>
            </a:br>
            <a:endParaRPr lang="zh-CN" altLang="en-US" sz="2000" dirty="0" smtClean="0">
              <a:solidFill>
                <a:srgbClr val="8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818621" y="4365104"/>
            <a:ext cx="8268758" cy="144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zh-CN" sz="4000" dirty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kumimoji="0" lang="en-US" altLang="zh-CN" sz="400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altLang="zh-CN" sz="2800" dirty="0" err="1" smtClean="0">
                <a:latin typeface="Helvetica Neue" charset="0"/>
                <a:ea typeface="Helvetica Neue" charset="0"/>
                <a:cs typeface="Helvetica Neue" charset="0"/>
              </a:rPr>
              <a:t>Xiaotao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err="1" smtClean="0">
                <a:latin typeface="Helvetica Neue" charset="0"/>
                <a:ea typeface="Helvetica Neue" charset="0"/>
                <a:cs typeface="Helvetica Neue" charset="0"/>
              </a:rPr>
              <a:t>Gu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Hong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Yang,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err="1" smtClean="0">
                <a:latin typeface="Helvetica Neue" charset="0"/>
                <a:ea typeface="Helvetica Neue" charset="0"/>
                <a:cs typeface="Helvetica Neue" charset="0"/>
              </a:rPr>
              <a:t>Jie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Tang,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Jing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Zhang</a:t>
            </a:r>
            <a:endParaRPr lang="zh-CN" altLang="en-US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endParaRPr lang="en-US" altLang="zh-CN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kumimoji="0"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Tsinghua University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476672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Basic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Idea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80478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U</a:t>
            </a:r>
            <a:r>
              <a:rPr lang="en-US" altLang="zh-CN" sz="2400" dirty="0" smtClean="0">
                <a:solidFill>
                  <a:srgbClr val="FF0000"/>
                </a:solidFill>
              </a:rPr>
              <a:t>niform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Framework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ts val="4800"/>
              </a:lnSpc>
              <a:buFont typeface="Wingdings" charset="2"/>
              <a:buChar char="ü"/>
            </a:pP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step,</a:t>
            </a:r>
            <a:r>
              <a:rPr lang="zh-CN" altLang="en-US" dirty="0" smtClean="0"/>
              <a:t> </a:t>
            </a:r>
            <a:r>
              <a:rPr lang="en-US" altLang="zh-CN" dirty="0" smtClean="0"/>
              <a:t>avoiding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propagation</a:t>
            </a:r>
            <a:endParaRPr lang="zh-CN" altLang="en-US" dirty="0" smtClean="0"/>
          </a:p>
          <a:p>
            <a:pPr marL="800100" lvl="1" indent="-342900">
              <a:lnSpc>
                <a:spcPts val="4800"/>
              </a:lnSpc>
              <a:buFont typeface="Wingdings" charset="2"/>
              <a:buChar char="ü"/>
            </a:pPr>
            <a:r>
              <a:rPr lang="en-US" altLang="zh-CN" dirty="0" smtClean="0"/>
              <a:t>Incorporate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Homepage,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Scholar,</a:t>
            </a:r>
            <a:r>
              <a:rPr lang="zh-CN" altLang="en-US" dirty="0" smtClean="0"/>
              <a:t> </a:t>
            </a:r>
            <a:r>
              <a:rPr lang="en-US" altLang="zh-CN" dirty="0" smtClean="0"/>
              <a:t>Twitter,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Linkedin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Facebook,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74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476672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Basic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Idea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7003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U</a:t>
            </a:r>
            <a:r>
              <a:rPr lang="en-US" altLang="zh-CN" sz="2400" dirty="0" smtClean="0"/>
              <a:t>niform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Framework</a:t>
            </a:r>
            <a:endParaRPr lang="zh-CN" altLang="en-US" dirty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Search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Engine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as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the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data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source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60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476672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Basic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Idea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5671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Search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Engine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as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Data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Source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1666" y="1376772"/>
            <a:ext cx="8429806" cy="4932548"/>
            <a:chOff x="57874" y="728700"/>
            <a:chExt cx="9285175" cy="57528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4" y="728700"/>
              <a:ext cx="4642565" cy="543608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0439" y="728700"/>
              <a:ext cx="4642610" cy="575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9424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476672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Basic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Idea</a:t>
            </a:r>
            <a:endParaRPr lang="zh-CN" altLang="en-US" sz="3600" b="1" dirty="0" smtClean="0">
              <a:latin typeface="+mj-lt"/>
            </a:endParaRP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-</a:t>
            </a:r>
            <a:r>
              <a:rPr lang="zh-CN" altLang="en-US" sz="3600" dirty="0" smtClean="0">
                <a:solidFill>
                  <a:srgbClr val="FF0000"/>
                </a:solidFill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Search</a:t>
            </a:r>
            <a:r>
              <a:rPr lang="zh-CN" altLang="en-US" sz="3600" dirty="0" smtClean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Engine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as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Data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Source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7618" y="2642375"/>
            <a:ext cx="8191826" cy="3636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Efficient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Different from traditional methods that crawled each of the relevant pages, </a:t>
            </a:r>
            <a:r>
              <a:rPr lang="en-US" sz="1600" dirty="0" smtClean="0">
                <a:solidFill>
                  <a:schemeClr val="tx1"/>
                </a:solidFill>
              </a:rPr>
              <a:t>It </a:t>
            </a:r>
            <a:r>
              <a:rPr lang="en-US" sz="1600" dirty="0">
                <a:solidFill>
                  <a:schemeClr val="tx1"/>
                </a:solidFill>
              </a:rPr>
              <a:t>is much faster and more stable, as different servers that host the relevant pages may have very different network speed. 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lvl="1"/>
            <a:endParaRPr lang="zh-CN" altLang="en-US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Effective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we found with the constructed “smart” queries, more than 90% of the profile attributes are already contained in the snippets returned by the search engine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Economical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One additional advantage is that we do not need to maintain a large database to record all the relevant pages for all the query persons. This is very important, as, for example, in </a:t>
            </a:r>
            <a:r>
              <a:rPr lang="en-US" sz="1600" dirty="0" err="1">
                <a:solidFill>
                  <a:schemeClr val="tx1"/>
                </a:solidFill>
              </a:rPr>
              <a:t>AMiner</a:t>
            </a:r>
            <a:r>
              <a:rPr lang="en-US" sz="1600" dirty="0">
                <a:solidFill>
                  <a:schemeClr val="tx1"/>
                </a:solidFill>
              </a:rPr>
              <a:t>, we have more than 130,000,000 researchers— maintaining such a big database for all researchers itself is a challenging task. 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462" y="1916832"/>
            <a:ext cx="2568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 smtClean="0">
                <a:latin typeface="Times New Roman" charset="0"/>
                <a:ea typeface="Times New Roman" charset="0"/>
                <a:cs typeface="Times New Roman" charset="0"/>
              </a:rPr>
              <a:t>Why</a:t>
            </a:r>
            <a:r>
              <a:rPr lang="zh-CN" altLang="en-US" sz="32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i="1" dirty="0" smtClean="0">
                <a:latin typeface="Times New Roman" charset="0"/>
                <a:ea typeface="Times New Roman" charset="0"/>
                <a:cs typeface="Times New Roman" charset="0"/>
              </a:rPr>
              <a:t>snippets?</a:t>
            </a:r>
            <a:endParaRPr lang="en-US" sz="32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53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uble Brace 9"/>
          <p:cNvSpPr/>
          <p:nvPr/>
        </p:nvSpPr>
        <p:spPr>
          <a:xfrm>
            <a:off x="3405967" y="4133690"/>
            <a:ext cx="1692188" cy="1620180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7618" y="728700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Basic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Idea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5671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Uniform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Framework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Search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Engine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Source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Smart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Query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Construction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52900" y="3681028"/>
            <a:ext cx="5796644" cy="260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45419" y="3974284"/>
            <a:ext cx="53824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92CCC"/>
                </a:solidFill>
              </a:rPr>
              <a:t>Categorical</a:t>
            </a:r>
            <a:r>
              <a:rPr lang="zh-CN" altLang="en-US" dirty="0" smtClean="0">
                <a:solidFill>
                  <a:srgbClr val="992CCC"/>
                </a:solidFill>
              </a:rPr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Gender,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Country</a:t>
            </a:r>
            <a:r>
              <a:rPr lang="is-IS" altLang="zh-CN" dirty="0" smtClean="0"/>
              <a:t>…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r>
              <a:rPr lang="en-US" altLang="zh-CN" dirty="0">
                <a:solidFill>
                  <a:srgbClr val="992CCC"/>
                </a:solidFill>
              </a:rPr>
              <a:t>Non-Categorical</a:t>
            </a:r>
            <a:r>
              <a:rPr lang="zh-CN" altLang="en-US" dirty="0">
                <a:solidFill>
                  <a:srgbClr val="992CCC"/>
                </a:solidFill>
              </a:rPr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Email,</a:t>
            </a:r>
            <a:r>
              <a:rPr lang="zh-CN" altLang="en-US" dirty="0"/>
              <a:t> </a:t>
            </a:r>
            <a:r>
              <a:rPr lang="en-US" altLang="zh-CN" dirty="0"/>
              <a:t>Affiliation,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is-IS" altLang="zh-CN" dirty="0" smtClean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5857" y="4712947"/>
            <a:ext cx="2426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Profile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Attributes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521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6476" y="238481"/>
            <a:ext cx="3057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Query</a:t>
            </a:r>
            <a:r>
              <a:rPr lang="zh-CN" altLang="en-US" sz="3600" b="1" dirty="0" smtClean="0">
                <a:latin typeface="+mj-lt"/>
              </a:rPr>
              <a:t> </a:t>
            </a:r>
          </a:p>
          <a:p>
            <a:r>
              <a:rPr lang="en-US" altLang="zh-CN" sz="3600" b="1" dirty="0" smtClean="0">
                <a:latin typeface="+mj-lt"/>
              </a:rPr>
              <a:t>Construction</a:t>
            </a:r>
            <a:endParaRPr lang="zh-CN" altLang="en-US" sz="36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32" y="80628"/>
            <a:ext cx="5472608" cy="64080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6576" y="1873054"/>
            <a:ext cx="26282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Non-Categorical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476" y="3339603"/>
            <a:ext cx="44284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Person_Name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Attribute_Name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476" y="4806152"/>
            <a:ext cx="44284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Query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“Phillip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S.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Yu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email”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2275202" y="2675145"/>
            <a:ext cx="351039" cy="59041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2275202" y="4152747"/>
            <a:ext cx="351039" cy="59041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6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6476" y="238481"/>
            <a:ext cx="3057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Query</a:t>
            </a:r>
            <a:r>
              <a:rPr lang="zh-CN" altLang="en-US" sz="3600" b="1" dirty="0" smtClean="0">
                <a:latin typeface="+mj-lt"/>
              </a:rPr>
              <a:t> </a:t>
            </a:r>
          </a:p>
          <a:p>
            <a:r>
              <a:rPr lang="en-US" altLang="zh-CN" sz="3600" b="1" dirty="0" smtClean="0">
                <a:latin typeface="+mj-lt"/>
              </a:rPr>
              <a:t>Construction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6576" y="1873054"/>
            <a:ext cx="26282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Categorical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476" y="3339603"/>
            <a:ext cx="44284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Person_Name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Representative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Words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476" y="4806152"/>
            <a:ext cx="44284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Query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“Phillip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S.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Yu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his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her”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2275202" y="2675145"/>
            <a:ext cx="351039" cy="59041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2275202" y="4152747"/>
            <a:ext cx="351039" cy="59041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61012" y="80628"/>
            <a:ext cx="4748827" cy="6129300"/>
            <a:chOff x="5061012" y="80628"/>
            <a:chExt cx="4748827" cy="61293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1012" y="80628"/>
              <a:ext cx="4748827" cy="6129300"/>
            </a:xfrm>
            <a:prstGeom prst="rect">
              <a:avLst/>
            </a:prstGeom>
          </p:spPr>
        </p:pic>
        <p:sp>
          <p:nvSpPr>
            <p:cNvPr id="12" name="Frame 11"/>
            <p:cNvSpPr/>
            <p:nvPr/>
          </p:nvSpPr>
          <p:spPr>
            <a:xfrm>
              <a:off x="8769996" y="1628228"/>
              <a:ext cx="396044" cy="208250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ame 13"/>
            <p:cNvSpPr/>
            <p:nvPr/>
          </p:nvSpPr>
          <p:spPr>
            <a:xfrm>
              <a:off x="7149244" y="2299180"/>
              <a:ext cx="396044" cy="208250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ame 14"/>
            <p:cNvSpPr/>
            <p:nvPr/>
          </p:nvSpPr>
          <p:spPr>
            <a:xfrm>
              <a:off x="6573180" y="2970351"/>
              <a:ext cx="396044" cy="208250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ame 15"/>
            <p:cNvSpPr/>
            <p:nvPr/>
          </p:nvSpPr>
          <p:spPr>
            <a:xfrm>
              <a:off x="6654684" y="3801452"/>
              <a:ext cx="396044" cy="208250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ame 18"/>
            <p:cNvSpPr/>
            <p:nvPr/>
          </p:nvSpPr>
          <p:spPr>
            <a:xfrm>
              <a:off x="5767716" y="5291924"/>
              <a:ext cx="396044" cy="208250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ame 19"/>
            <p:cNvSpPr/>
            <p:nvPr/>
          </p:nvSpPr>
          <p:spPr>
            <a:xfrm>
              <a:off x="7258188" y="5986868"/>
              <a:ext cx="396044" cy="208250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82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6476" y="238481"/>
            <a:ext cx="5049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Representative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Words</a:t>
            </a:r>
            <a:endParaRPr lang="zh-CN" altLang="en-US" sz="3600" b="1" dirty="0" smtClean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0"/>
          <a:stretch/>
        </p:blipFill>
        <p:spPr>
          <a:xfrm>
            <a:off x="0" y="1244795"/>
            <a:ext cx="9906000" cy="140105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533432" y="3170481"/>
            <a:ext cx="1915176" cy="397180"/>
            <a:chOff x="1422092" y="1627664"/>
            <a:chExt cx="1915176" cy="397180"/>
          </a:xfrm>
        </p:grpSpPr>
        <p:sp>
          <p:nvSpPr>
            <p:cNvPr id="2" name="Folded Corner 1"/>
            <p:cNvSpPr/>
            <p:nvPr/>
          </p:nvSpPr>
          <p:spPr>
            <a:xfrm>
              <a:off x="1422092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olded Corner 20"/>
            <p:cNvSpPr/>
            <p:nvPr/>
          </p:nvSpPr>
          <p:spPr>
            <a:xfrm>
              <a:off x="1828878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3049236" y="1627664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2235664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olded Corner 23"/>
            <p:cNvSpPr/>
            <p:nvPr/>
          </p:nvSpPr>
          <p:spPr>
            <a:xfrm>
              <a:off x="2642450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9729" y="318184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“his”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13945" y="263042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Male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88429" y="3708747"/>
            <a:ext cx="1945307" cy="410336"/>
            <a:chOff x="689729" y="3270692"/>
            <a:chExt cx="1945307" cy="410336"/>
          </a:xfrm>
        </p:grpSpPr>
        <p:grpSp>
          <p:nvGrpSpPr>
            <p:cNvPr id="35" name="Group 34"/>
            <p:cNvGrpSpPr/>
            <p:nvPr/>
          </p:nvGrpSpPr>
          <p:grpSpPr>
            <a:xfrm>
              <a:off x="1533432" y="3270692"/>
              <a:ext cx="1101604" cy="396044"/>
              <a:chOff x="1422092" y="1628800"/>
              <a:chExt cx="1101604" cy="396044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1422092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olded Corner 37"/>
              <p:cNvSpPr/>
              <p:nvPr/>
            </p:nvSpPr>
            <p:spPr>
              <a:xfrm>
                <a:off x="1828878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olded Corner 39"/>
              <p:cNvSpPr/>
              <p:nvPr/>
            </p:nvSpPr>
            <p:spPr>
              <a:xfrm>
                <a:off x="2235664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89729" y="3280918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“he”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93387" y="4274317"/>
            <a:ext cx="1538521" cy="410336"/>
            <a:chOff x="689729" y="3270692"/>
            <a:chExt cx="1538521" cy="410336"/>
          </a:xfrm>
        </p:grpSpPr>
        <p:grpSp>
          <p:nvGrpSpPr>
            <p:cNvPr id="43" name="Group 42"/>
            <p:cNvGrpSpPr/>
            <p:nvPr/>
          </p:nvGrpSpPr>
          <p:grpSpPr>
            <a:xfrm>
              <a:off x="1533432" y="3270692"/>
              <a:ext cx="694818" cy="396044"/>
              <a:chOff x="1422092" y="1628800"/>
              <a:chExt cx="694818" cy="396044"/>
            </a:xfrm>
          </p:grpSpPr>
          <p:sp>
            <p:nvSpPr>
              <p:cNvPr id="45" name="Folded Corner 44"/>
              <p:cNvSpPr/>
              <p:nvPr/>
            </p:nvSpPr>
            <p:spPr>
              <a:xfrm>
                <a:off x="1422092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olded Corner 45"/>
              <p:cNvSpPr/>
              <p:nvPr/>
            </p:nvSpPr>
            <p:spPr>
              <a:xfrm>
                <a:off x="1828878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89729" y="3280918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“</a:t>
              </a:r>
              <a:r>
                <a:rPr lang="is-IS" altLang="zh-CN" dirty="0" smtClean="0"/>
                <a:t>…</a:t>
              </a:r>
              <a:r>
                <a:rPr lang="en-US" altLang="zh-CN" dirty="0" smtClean="0"/>
                <a:t>”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314832" y="2635043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Female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6042411" y="3171037"/>
            <a:ext cx="1915176" cy="397180"/>
            <a:chOff x="1422092" y="1627664"/>
            <a:chExt cx="1915176" cy="397180"/>
          </a:xfrm>
        </p:grpSpPr>
        <p:sp>
          <p:nvSpPr>
            <p:cNvPr id="53" name="Folded Corner 52"/>
            <p:cNvSpPr/>
            <p:nvPr/>
          </p:nvSpPr>
          <p:spPr>
            <a:xfrm>
              <a:off x="1422092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olded Corner 53"/>
            <p:cNvSpPr/>
            <p:nvPr/>
          </p:nvSpPr>
          <p:spPr>
            <a:xfrm>
              <a:off x="1828878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olded Corner 54"/>
            <p:cNvSpPr/>
            <p:nvPr/>
          </p:nvSpPr>
          <p:spPr>
            <a:xfrm>
              <a:off x="3049236" y="1627664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olded Corner 55"/>
            <p:cNvSpPr/>
            <p:nvPr/>
          </p:nvSpPr>
          <p:spPr>
            <a:xfrm>
              <a:off x="2235664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olded Corner 56"/>
            <p:cNvSpPr/>
            <p:nvPr/>
          </p:nvSpPr>
          <p:spPr>
            <a:xfrm>
              <a:off x="2642450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076341" y="3171037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“her”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6041111" y="3693875"/>
            <a:ext cx="2651876" cy="411472"/>
            <a:chOff x="1533432" y="3255264"/>
            <a:chExt cx="2651876" cy="411472"/>
          </a:xfrm>
        </p:grpSpPr>
        <p:grpSp>
          <p:nvGrpSpPr>
            <p:cNvPr id="59" name="Group 58"/>
            <p:cNvGrpSpPr/>
            <p:nvPr/>
          </p:nvGrpSpPr>
          <p:grpSpPr>
            <a:xfrm>
              <a:off x="1533432" y="3270692"/>
              <a:ext cx="1101604" cy="396044"/>
              <a:chOff x="1422092" y="1628800"/>
              <a:chExt cx="1101604" cy="396044"/>
            </a:xfrm>
          </p:grpSpPr>
          <p:sp>
            <p:nvSpPr>
              <p:cNvPr id="61" name="Folded Corner 60"/>
              <p:cNvSpPr/>
              <p:nvPr/>
            </p:nvSpPr>
            <p:spPr>
              <a:xfrm>
                <a:off x="1422092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olded Corner 61"/>
              <p:cNvSpPr/>
              <p:nvPr/>
            </p:nvSpPr>
            <p:spPr>
              <a:xfrm>
                <a:off x="1828878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olded Corner 62"/>
              <p:cNvSpPr/>
              <p:nvPr/>
            </p:nvSpPr>
            <p:spPr>
              <a:xfrm>
                <a:off x="2235664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45389" y="3255264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“he”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046069" y="4239643"/>
            <a:ext cx="2635940" cy="431274"/>
            <a:chOff x="1533432" y="3235462"/>
            <a:chExt cx="2635940" cy="431274"/>
          </a:xfrm>
        </p:grpSpPr>
        <p:grpSp>
          <p:nvGrpSpPr>
            <p:cNvPr id="65" name="Group 64"/>
            <p:cNvGrpSpPr/>
            <p:nvPr/>
          </p:nvGrpSpPr>
          <p:grpSpPr>
            <a:xfrm>
              <a:off x="1533432" y="3270692"/>
              <a:ext cx="694818" cy="396044"/>
              <a:chOff x="1422092" y="1628800"/>
              <a:chExt cx="694818" cy="396044"/>
            </a:xfrm>
          </p:grpSpPr>
          <p:sp>
            <p:nvSpPr>
              <p:cNvPr id="67" name="Folded Corner 66"/>
              <p:cNvSpPr/>
              <p:nvPr/>
            </p:nvSpPr>
            <p:spPr>
              <a:xfrm>
                <a:off x="1422092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olded Corner 67"/>
              <p:cNvSpPr/>
              <p:nvPr/>
            </p:nvSpPr>
            <p:spPr>
              <a:xfrm>
                <a:off x="1828878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558307" y="3235462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“</a:t>
              </a:r>
              <a:r>
                <a:rPr lang="is-IS" altLang="zh-CN" dirty="0" smtClean="0"/>
                <a:t>…</a:t>
              </a:r>
              <a:r>
                <a:rPr lang="en-US" altLang="zh-CN" dirty="0" smtClean="0"/>
                <a:t>”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25136" y="1581102"/>
            <a:ext cx="1579152" cy="2012213"/>
            <a:chOff x="725136" y="1680177"/>
            <a:chExt cx="1579152" cy="2012213"/>
          </a:xfrm>
        </p:grpSpPr>
        <p:sp>
          <p:nvSpPr>
            <p:cNvPr id="69" name="Frame 68"/>
            <p:cNvSpPr/>
            <p:nvPr/>
          </p:nvSpPr>
          <p:spPr>
            <a:xfrm>
              <a:off x="1884912" y="1680177"/>
              <a:ext cx="419376" cy="340648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Frame 69"/>
            <p:cNvSpPr/>
            <p:nvPr/>
          </p:nvSpPr>
          <p:spPr>
            <a:xfrm>
              <a:off x="725136" y="3145034"/>
              <a:ext cx="594068" cy="547356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/>
            <p:cNvCxnSpPr>
              <a:stCxn id="69" idx="2"/>
              <a:endCxn id="70" idx="0"/>
            </p:cNvCxnSpPr>
            <p:nvPr/>
          </p:nvCxnSpPr>
          <p:spPr>
            <a:xfrm flipH="1">
              <a:off x="1022170" y="2020825"/>
              <a:ext cx="1072430" cy="11242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968450" y="1581102"/>
            <a:ext cx="1073372" cy="1420989"/>
            <a:chOff x="1484055" y="1680176"/>
            <a:chExt cx="1073372" cy="1420989"/>
          </a:xfrm>
        </p:grpSpPr>
        <p:sp>
          <p:nvSpPr>
            <p:cNvPr id="75" name="Frame 74"/>
            <p:cNvSpPr/>
            <p:nvPr/>
          </p:nvSpPr>
          <p:spPr>
            <a:xfrm>
              <a:off x="1884912" y="1680176"/>
              <a:ext cx="392181" cy="340647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Frame 75"/>
            <p:cNvSpPr/>
            <p:nvPr/>
          </p:nvSpPr>
          <p:spPr>
            <a:xfrm>
              <a:off x="1484055" y="2689133"/>
              <a:ext cx="1073372" cy="412032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/>
            <p:cNvCxnSpPr>
              <a:stCxn id="75" idx="2"/>
              <a:endCxn id="11" idx="0"/>
            </p:cNvCxnSpPr>
            <p:nvPr/>
          </p:nvCxnSpPr>
          <p:spPr>
            <a:xfrm flipH="1">
              <a:off x="2000004" y="2020823"/>
              <a:ext cx="80999" cy="6726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437958" y="1451024"/>
            <a:ext cx="4883194" cy="2189797"/>
            <a:chOff x="1484055" y="1058346"/>
            <a:chExt cx="4883194" cy="2189797"/>
          </a:xfrm>
        </p:grpSpPr>
        <p:sp>
          <p:nvSpPr>
            <p:cNvPr id="82" name="Frame 81"/>
            <p:cNvSpPr/>
            <p:nvPr/>
          </p:nvSpPr>
          <p:spPr>
            <a:xfrm>
              <a:off x="4803006" y="1058346"/>
              <a:ext cx="1564243" cy="618761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Frame 82"/>
            <p:cNvSpPr/>
            <p:nvPr/>
          </p:nvSpPr>
          <p:spPr>
            <a:xfrm>
              <a:off x="1484055" y="2689133"/>
              <a:ext cx="2119058" cy="559010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/>
            <p:cNvCxnSpPr>
              <a:stCxn id="82" idx="2"/>
              <a:endCxn id="83" idx="3"/>
            </p:cNvCxnSpPr>
            <p:nvPr/>
          </p:nvCxnSpPr>
          <p:spPr>
            <a:xfrm flipH="1">
              <a:off x="3603113" y="1677107"/>
              <a:ext cx="1982015" cy="12915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1428083" y="1795101"/>
            <a:ext cx="8373096" cy="2373664"/>
            <a:chOff x="1484055" y="934704"/>
            <a:chExt cx="1540501" cy="2184600"/>
          </a:xfrm>
        </p:grpSpPr>
        <p:sp>
          <p:nvSpPr>
            <p:cNvPr id="90" name="Frame 89"/>
            <p:cNvSpPr/>
            <p:nvPr/>
          </p:nvSpPr>
          <p:spPr>
            <a:xfrm>
              <a:off x="2632375" y="934704"/>
              <a:ext cx="392181" cy="484758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Frame 90"/>
            <p:cNvSpPr/>
            <p:nvPr/>
          </p:nvSpPr>
          <p:spPr>
            <a:xfrm>
              <a:off x="1484055" y="2646639"/>
              <a:ext cx="1148320" cy="472665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Arrow Connector 91"/>
            <p:cNvCxnSpPr>
              <a:endCxn id="91" idx="0"/>
            </p:cNvCxnSpPr>
            <p:nvPr/>
          </p:nvCxnSpPr>
          <p:spPr>
            <a:xfrm flipH="1">
              <a:off x="2058215" y="1419462"/>
              <a:ext cx="782366" cy="12271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364757" y="1160748"/>
            <a:ext cx="7584687" cy="3720451"/>
            <a:chOff x="1484054" y="842594"/>
            <a:chExt cx="7584687" cy="3720451"/>
          </a:xfrm>
        </p:grpSpPr>
        <p:sp>
          <p:nvSpPr>
            <p:cNvPr id="100" name="Frame 99"/>
            <p:cNvSpPr/>
            <p:nvPr/>
          </p:nvSpPr>
          <p:spPr>
            <a:xfrm>
              <a:off x="8446325" y="842594"/>
              <a:ext cx="622416" cy="580244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Frame 100"/>
            <p:cNvSpPr/>
            <p:nvPr/>
          </p:nvSpPr>
          <p:spPr>
            <a:xfrm>
              <a:off x="1484054" y="2689133"/>
              <a:ext cx="6706185" cy="1873912"/>
            </a:xfrm>
            <a:prstGeom prst="frame">
              <a:avLst>
                <a:gd name="adj1" fmla="val 706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Arrow Connector 101"/>
            <p:cNvCxnSpPr>
              <a:endCxn id="101" idx="0"/>
            </p:cNvCxnSpPr>
            <p:nvPr/>
          </p:nvCxnSpPr>
          <p:spPr>
            <a:xfrm flipH="1">
              <a:off x="4837147" y="1132716"/>
              <a:ext cx="3609179" cy="155641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/>
        </p:nvSpPr>
        <p:spPr>
          <a:xfrm>
            <a:off x="2329524" y="5409220"/>
            <a:ext cx="44284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Query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“Phillip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S.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Yu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his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her”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223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Basic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Idea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56715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Uniform</a:t>
            </a:r>
            <a:r>
              <a:rPr lang="zh-CN" altLang="en-US" sz="2400" dirty="0"/>
              <a:t> </a:t>
            </a:r>
            <a:r>
              <a:rPr lang="en-US" altLang="zh-CN" sz="2400" dirty="0"/>
              <a:t>Framework</a:t>
            </a:r>
            <a:endParaRPr lang="zh-CN" altLang="en-US" sz="2400" dirty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/>
              <a:t>Search</a:t>
            </a:r>
            <a:r>
              <a:rPr lang="zh-CN" altLang="en-US" sz="2400" dirty="0"/>
              <a:t> </a:t>
            </a:r>
            <a:r>
              <a:rPr lang="en-US" altLang="zh-CN" sz="2400" dirty="0"/>
              <a:t>Engine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Source</a:t>
            </a:r>
            <a:endParaRPr lang="zh-CN" altLang="en-US" sz="2400" dirty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/>
              <a:t>Smart</a:t>
            </a:r>
            <a:r>
              <a:rPr lang="zh-CN" altLang="en-US" sz="2400" dirty="0"/>
              <a:t> </a:t>
            </a:r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r>
              <a:rPr lang="en-US" altLang="zh-CN" sz="2400" dirty="0"/>
              <a:t>Construction</a:t>
            </a:r>
            <a:endParaRPr lang="zh-CN" altLang="en-US" sz="2400" dirty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Basic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Classification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78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77878" y="69269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Feature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Definition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618" y="1844824"/>
            <a:ext cx="34032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US" altLang="zh-CN" sz="2400" dirty="0" smtClean="0"/>
              <a:t>Email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First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prefix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Last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prefix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Initials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prefix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is-IS" altLang="zh-CN" sz="2400" dirty="0" smtClean="0"/>
              <a:t>…</a:t>
            </a:r>
            <a:endParaRPr lang="zh-CN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85048" y="1844823"/>
            <a:ext cx="34032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US" altLang="zh-CN" sz="2400" dirty="0" smtClean="0"/>
              <a:t>Gender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many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“his”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many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“her”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is-IS" altLang="zh-CN" sz="2400" dirty="0" smtClean="0"/>
              <a:t>…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05322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104" y="1124744"/>
            <a:ext cx="4763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+mj-lt"/>
              </a:rPr>
              <a:t>Web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User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Profiling</a:t>
            </a:r>
            <a:endParaRPr lang="zh-CN" altLang="en-US" sz="40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5104" y="2348880"/>
            <a:ext cx="49799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Introduction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Traditional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Way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Basic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Idea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err="1" smtClean="0"/>
              <a:t>MagicFG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Experiments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5419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10444" y="620688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Basic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Classification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32706" y="1633360"/>
            <a:ext cx="1027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US" altLang="zh-CN" sz="2400" dirty="0" smtClean="0"/>
              <a:t>Email</a:t>
            </a:r>
            <a:endParaRPr lang="zh-CN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947085" y="1628800"/>
            <a:ext cx="1332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US" altLang="zh-CN" sz="2400" smtClean="0"/>
              <a:t>Gender</a:t>
            </a:r>
            <a:endParaRPr lang="zh-CN" alt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7" y="2497456"/>
            <a:ext cx="4303728" cy="18709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901" y="2497456"/>
            <a:ext cx="4162599" cy="18360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0572" y="4905164"/>
            <a:ext cx="7992888" cy="108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Uniformly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outperform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the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baselines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(CTRF,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FGNL)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436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104" y="1124744"/>
            <a:ext cx="4763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+mj-lt"/>
              </a:rPr>
              <a:t>Web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User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Profiling</a:t>
            </a:r>
            <a:endParaRPr lang="zh-CN" altLang="en-US" sz="40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5104" y="2348880"/>
            <a:ext cx="49799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Introduction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Traditional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Way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Basic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Idea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MagicFG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Experiments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3269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6468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latin typeface="+mj-lt"/>
              </a:rPr>
              <a:t>MagicFG</a:t>
            </a:r>
            <a:r>
              <a:rPr lang="zh-CN" altLang="en-US" sz="3600" b="1" dirty="0" smtClean="0">
                <a:latin typeface="+mj-lt"/>
              </a:rPr>
              <a:t> </a:t>
            </a:r>
            <a:endParaRPr lang="zh-CN" altLang="en-US" sz="3600" b="1" dirty="0">
              <a:latin typeface="+mj-lt"/>
            </a:endParaRPr>
          </a:p>
          <a:p>
            <a:r>
              <a:rPr lang="en-US" altLang="zh-CN" sz="3600" b="1" dirty="0" smtClean="0">
                <a:latin typeface="+mj-lt"/>
              </a:rPr>
              <a:t>-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+mj-lt"/>
              </a:rPr>
              <a:t>Ma</a:t>
            </a:r>
            <a:r>
              <a:rPr lang="en-US" altLang="zh-CN" sz="3600" b="1" dirty="0" smtClean="0">
                <a:latin typeface="+mj-lt"/>
              </a:rPr>
              <a:t>rkov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Lo</a:t>
            </a:r>
            <a:r>
              <a:rPr lang="en-US" altLang="zh-CN" sz="3600" b="1" dirty="0" smtClean="0">
                <a:solidFill>
                  <a:srgbClr val="FF0000"/>
                </a:solidFill>
                <a:latin typeface="+mj-lt"/>
              </a:rPr>
              <a:t>gic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+mj-lt"/>
              </a:rPr>
              <a:t>F</a:t>
            </a:r>
            <a:r>
              <a:rPr lang="en-US" altLang="zh-CN" sz="3600" b="1" dirty="0" smtClean="0">
                <a:latin typeface="+mj-lt"/>
              </a:rPr>
              <a:t>actor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+mj-lt"/>
              </a:rPr>
              <a:t>G</a:t>
            </a:r>
            <a:r>
              <a:rPr lang="en-US" altLang="zh-CN" sz="3600" b="1" dirty="0" smtClean="0">
                <a:latin typeface="+mj-lt"/>
              </a:rPr>
              <a:t>raph</a:t>
            </a:r>
            <a:endParaRPr lang="zh-CN" altLang="en-US" sz="3600" b="1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7"/>
          <a:stretch/>
        </p:blipFill>
        <p:spPr>
          <a:xfrm>
            <a:off x="5673080" y="2136523"/>
            <a:ext cx="4151032" cy="40324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0652" y="2456892"/>
            <a:ext cx="26282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Redundancy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0552" y="3923441"/>
            <a:ext cx="44284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Logic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Factors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0552" y="5389990"/>
            <a:ext cx="44284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More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Accurate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Classification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959278" y="3258983"/>
            <a:ext cx="351039" cy="59041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959278" y="4736585"/>
            <a:ext cx="351039" cy="59041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9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7283" y="647982"/>
            <a:ext cx="431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Why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logic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factors?</a:t>
            </a:r>
            <a:endParaRPr lang="zh-CN" altLang="en-US" sz="3600" b="1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64" y="2671438"/>
            <a:ext cx="7332233" cy="41865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2603" y="1448780"/>
            <a:ext cx="78616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en-US" altLang="zh-CN" sz="1600" dirty="0">
                <a:solidFill>
                  <a:srgbClr val="FF0000"/>
                </a:solidFill>
              </a:rPr>
              <a:t>Depict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and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utilize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correlations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between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possible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candidates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from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redundant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data.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en-US" altLang="zh-CN" sz="1600" dirty="0">
                <a:solidFill>
                  <a:srgbClr val="FF0000"/>
                </a:solidFill>
              </a:rPr>
              <a:t>Incorporate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human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knowledge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to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guide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and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amend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the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classification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model</a:t>
            </a:r>
            <a:r>
              <a:rPr lang="en-US" altLang="zh-CN" sz="1600" dirty="0" smtClean="0">
                <a:solidFill>
                  <a:srgbClr val="FF0000"/>
                </a:solidFill>
              </a:rPr>
              <a:t>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82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Logic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Factors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618" y="1484784"/>
            <a:ext cx="3717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Complete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Consistency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7470" y="2128500"/>
            <a:ext cx="585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vertices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must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label.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0512" y="3032956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psyu@cs.uic.edu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85148" y="3032956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psyu@cs.uic.edu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84848" y="3410998"/>
            <a:ext cx="248427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31387" y="3933056"/>
            <a:ext cx="70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56023" y="3933056"/>
            <a:ext cx="70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True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75380" y="433316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55208" y="5017241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psyu@cs.uic.edu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9844" y="5017241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psyu@cs.uic.edu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79544" y="5395283"/>
            <a:ext cx="248427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26083" y="591734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False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50719" y="591734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False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55" y="1378198"/>
            <a:ext cx="4227128" cy="6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84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Logic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Factors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618" y="1484784"/>
            <a:ext cx="3717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Partial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Consistency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7470" y="2128500"/>
            <a:ext cx="77239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vertices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/>
              <a:t> </a:t>
            </a:r>
            <a:r>
              <a:rPr lang="en-US" altLang="zh-CN" dirty="0" smtClean="0"/>
              <a:t>(preferred)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label.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e.g.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Emails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probably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credible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user.</a:t>
            </a:r>
            <a:endParaRPr lang="en-US" dirty="0"/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68524" y="4109010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psyu@cs.uic.edu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93160" y="4109010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psyu@uic.edu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692860" y="4487052"/>
            <a:ext cx="248427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39399" y="5009110"/>
            <a:ext cx="70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64035" y="5009110"/>
            <a:ext cx="70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50543" y="401582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latin typeface="Times New Roman" charset="0"/>
                <a:ea typeface="Times New Roman" charset="0"/>
                <a:cs typeface="Times New Roman" charset="0"/>
              </a:rPr>
              <a:t>probably</a:t>
            </a:r>
            <a:endParaRPr lang="en-US" i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16" y="1262454"/>
            <a:ext cx="5498031" cy="7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9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Logic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Factors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618" y="1484784"/>
            <a:ext cx="3717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Prior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Knowledge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7470" y="2128500"/>
            <a:ext cx="7651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Some</a:t>
            </a:r>
            <a:r>
              <a:rPr lang="zh-CN" altLang="en-US" dirty="0"/>
              <a:t> </a:t>
            </a:r>
            <a:r>
              <a:rPr lang="en-US" altLang="zh-CN" dirty="0" smtClean="0"/>
              <a:t>prior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knowledge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converted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logic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factors.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e.g.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modified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(blocked)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reason,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credible.</a:t>
            </a:r>
            <a:r>
              <a:rPr lang="zh-CN" altLang="en-US" dirty="0" smtClean="0"/>
              <a:t> </a:t>
            </a:r>
            <a:r>
              <a:rPr lang="en-US" altLang="zh-CN" dirty="0" smtClean="0"/>
              <a:t>Emails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probably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valid.</a:t>
            </a:r>
            <a:endParaRPr lang="en-US" dirty="0"/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68524" y="4433046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email@cs.uic.edu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93160" y="4433046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psyu@uic.edu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39399" y="5333146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Blocked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64035" y="5333146"/>
            <a:ext cx="70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50543" y="4339856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latin typeface="Times New Roman" charset="0"/>
                <a:ea typeface="Times New Roman" charset="0"/>
                <a:cs typeface="Times New Roman" charset="0"/>
              </a:rPr>
              <a:t>probably</a:t>
            </a:r>
            <a:endParaRPr lang="en-US" i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64" y="1239535"/>
            <a:ext cx="4241800" cy="812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00872" y="4869160"/>
            <a:ext cx="22682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92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Markov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Logic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Factor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Graph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618" y="1966355"/>
            <a:ext cx="316304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Attribute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factor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function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zh-CN" altLang="en-US" dirty="0" smtClean="0"/>
          </a:p>
          <a:p>
            <a:pPr marL="342900" indent="-342900">
              <a:buFont typeface="Arial" charset="0"/>
              <a:buChar char="•"/>
            </a:pPr>
            <a:endParaRPr lang="zh-CN" altLang="en-US" dirty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Logic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actor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function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zh-CN" altLang="en-US" dirty="0"/>
          </a:p>
          <a:p>
            <a:pPr marL="342900" indent="-342900">
              <a:buFont typeface="Arial" charset="0"/>
              <a:buChar char="•"/>
            </a:pPr>
            <a:endParaRPr lang="zh-CN" alt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Log-likelihood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function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zh-CN" altLang="en-US" dirty="0"/>
          </a:p>
          <a:p>
            <a:pPr marL="342900" indent="-342900">
              <a:buFont typeface="Arial" charset="0"/>
              <a:buChar char="•"/>
            </a:pPr>
            <a:endParaRPr lang="zh-CN" altLang="en-US" dirty="0" smtClean="0"/>
          </a:p>
          <a:p>
            <a:endParaRPr lang="zh-CN" altLang="en-US" dirty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Target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parameter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268" y="1880828"/>
            <a:ext cx="4341800" cy="754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652" y="2821879"/>
            <a:ext cx="3986076" cy="6515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44" y="3689473"/>
            <a:ext cx="4083112" cy="11694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268" y="5021621"/>
            <a:ext cx="2837556" cy="5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11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Markov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Logic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Factor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Graph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618" y="1966355"/>
            <a:ext cx="341356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Training: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Gradient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Ascent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zh-CN" altLang="en-US" dirty="0" smtClean="0"/>
          </a:p>
          <a:p>
            <a:pPr marL="342900" indent="-342900">
              <a:buFont typeface="Arial" charset="0"/>
              <a:buChar char="•"/>
            </a:pPr>
            <a:endParaRPr lang="zh-CN" alt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altLang="zh-CN" dirty="0" smtClean="0"/>
              <a:t>Gradient:</a:t>
            </a:r>
            <a:endParaRPr lang="zh-CN" altLang="en-US" dirty="0" smtClean="0"/>
          </a:p>
          <a:p>
            <a:pPr marL="800100" lvl="1" indent="-342900">
              <a:buFont typeface="Arial" charset="0"/>
              <a:buChar char="•"/>
            </a:pPr>
            <a:endParaRPr lang="zh-CN" altLang="en-US" dirty="0" smtClean="0"/>
          </a:p>
          <a:p>
            <a:pPr marL="800100" lvl="1" indent="-342900">
              <a:buFont typeface="Arial" charset="0"/>
              <a:buChar char="•"/>
            </a:pPr>
            <a:endParaRPr lang="zh-CN" alt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altLang="zh-CN" dirty="0" smtClean="0"/>
              <a:t>Learning:</a:t>
            </a:r>
            <a:endParaRPr lang="zh-CN" altLang="en-US" dirty="0" smtClean="0"/>
          </a:p>
          <a:p>
            <a:pPr marL="800100" lvl="1" indent="-342900">
              <a:buFont typeface="Arial" charset="0"/>
              <a:buChar char="•"/>
            </a:pPr>
            <a:endParaRPr lang="zh-CN" altLang="en-US" dirty="0"/>
          </a:p>
          <a:p>
            <a:pPr marL="800100" lvl="1" indent="-342900">
              <a:buFont typeface="Arial" charset="0"/>
              <a:buChar char="•"/>
            </a:pPr>
            <a:endParaRPr lang="zh-CN" alt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Classification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endParaRPr lang="zh-CN" altLang="en-US" dirty="0" smtClean="0"/>
          </a:p>
          <a:p>
            <a:pPr marL="342900" indent="-342900">
              <a:buFont typeface="Arial" charset="0"/>
              <a:buChar char="•"/>
            </a:pPr>
            <a:endParaRPr lang="zh-CN" altLang="en-US" dirty="0"/>
          </a:p>
          <a:p>
            <a:pPr marL="342900" indent="-342900">
              <a:buFont typeface="Arial" charset="0"/>
              <a:buChar char="•"/>
            </a:pP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88" y="2750377"/>
            <a:ext cx="4479528" cy="8010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11" y="3726176"/>
            <a:ext cx="2885493" cy="694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33" y="5441405"/>
            <a:ext cx="3623292" cy="61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54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104" y="1124744"/>
            <a:ext cx="4763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+mj-lt"/>
              </a:rPr>
              <a:t>Web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User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Profiling</a:t>
            </a:r>
            <a:endParaRPr lang="zh-CN" altLang="en-US" sz="40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5104" y="2348880"/>
            <a:ext cx="49799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Introduction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Traditional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Way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Basic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Idea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err="1" smtClean="0"/>
              <a:t>MagicFG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Experiments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047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464" y="911767"/>
            <a:ext cx="5717534" cy="4974125"/>
            <a:chOff x="128464" y="911767"/>
            <a:chExt cx="5717534" cy="497412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850"/>
            <a:stretch/>
          </p:blipFill>
          <p:spPr>
            <a:xfrm>
              <a:off x="128464" y="911767"/>
              <a:ext cx="5717534" cy="220486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450"/>
            <a:stretch/>
          </p:blipFill>
          <p:spPr>
            <a:xfrm>
              <a:off x="128464" y="3104964"/>
              <a:ext cx="5717534" cy="2780928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1712640" y="1592796"/>
            <a:ext cx="1908212" cy="2681230"/>
            <a:chOff x="1712640" y="1592796"/>
            <a:chExt cx="1908212" cy="2681230"/>
          </a:xfrm>
        </p:grpSpPr>
        <p:sp>
          <p:nvSpPr>
            <p:cNvPr id="24" name="Frame 23"/>
            <p:cNvSpPr/>
            <p:nvPr/>
          </p:nvSpPr>
          <p:spPr>
            <a:xfrm>
              <a:off x="1712640" y="1592796"/>
              <a:ext cx="756084" cy="216024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ame 25"/>
            <p:cNvSpPr/>
            <p:nvPr/>
          </p:nvSpPr>
          <p:spPr>
            <a:xfrm>
              <a:off x="1712640" y="4058002"/>
              <a:ext cx="1908212" cy="216024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712640" y="1833352"/>
            <a:ext cx="1404156" cy="2898357"/>
            <a:chOff x="1712640" y="1833352"/>
            <a:chExt cx="1404156" cy="2898357"/>
          </a:xfrm>
        </p:grpSpPr>
        <p:sp>
          <p:nvSpPr>
            <p:cNvPr id="29" name="Frame 28"/>
            <p:cNvSpPr/>
            <p:nvPr/>
          </p:nvSpPr>
          <p:spPr>
            <a:xfrm>
              <a:off x="1712640" y="1833352"/>
              <a:ext cx="936104" cy="216024"/>
            </a:xfrm>
            <a:prstGeom prst="fram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ame 29"/>
            <p:cNvSpPr/>
            <p:nvPr/>
          </p:nvSpPr>
          <p:spPr>
            <a:xfrm>
              <a:off x="1712640" y="4304762"/>
              <a:ext cx="1404156" cy="426947"/>
            </a:xfrm>
            <a:prstGeom prst="fram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98314" y="2065447"/>
            <a:ext cx="1670510" cy="2906500"/>
            <a:chOff x="1698314" y="2065447"/>
            <a:chExt cx="1670510" cy="2906500"/>
          </a:xfrm>
        </p:grpSpPr>
        <p:sp>
          <p:nvSpPr>
            <p:cNvPr id="31" name="Frame 30"/>
            <p:cNvSpPr/>
            <p:nvPr/>
          </p:nvSpPr>
          <p:spPr>
            <a:xfrm>
              <a:off x="1712640" y="2065447"/>
              <a:ext cx="1296144" cy="216024"/>
            </a:xfrm>
            <a:prstGeom prst="frame">
              <a:avLst/>
            </a:prstGeom>
            <a:solidFill>
              <a:srgbClr val="992CC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ame 31"/>
            <p:cNvSpPr/>
            <p:nvPr/>
          </p:nvSpPr>
          <p:spPr>
            <a:xfrm>
              <a:off x="1698314" y="4755923"/>
              <a:ext cx="1670510" cy="216024"/>
            </a:xfrm>
            <a:prstGeom prst="frame">
              <a:avLst/>
            </a:prstGeom>
            <a:solidFill>
              <a:srgbClr val="992CC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Frame 35"/>
          <p:cNvSpPr/>
          <p:nvPr/>
        </p:nvSpPr>
        <p:spPr>
          <a:xfrm>
            <a:off x="1698314" y="2297542"/>
            <a:ext cx="1742518" cy="200125"/>
          </a:xfrm>
          <a:prstGeom prst="frame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ame 36"/>
          <p:cNvSpPr/>
          <p:nvPr/>
        </p:nvSpPr>
        <p:spPr>
          <a:xfrm>
            <a:off x="1706780" y="5635847"/>
            <a:ext cx="2238107" cy="189219"/>
          </a:xfrm>
          <a:prstGeom prst="frame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/>
          <p:cNvSpPr/>
          <p:nvPr/>
        </p:nvSpPr>
        <p:spPr>
          <a:xfrm>
            <a:off x="1698314" y="5013176"/>
            <a:ext cx="3398702" cy="341205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0" name="Frame 39"/>
          <p:cNvSpPr/>
          <p:nvPr/>
        </p:nvSpPr>
        <p:spPr>
          <a:xfrm>
            <a:off x="1706780" y="5395052"/>
            <a:ext cx="3030196" cy="179970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53200" y="911767"/>
            <a:ext cx="2060384" cy="2500806"/>
            <a:chOff x="6861212" y="1196752"/>
            <a:chExt cx="2060384" cy="2500806"/>
          </a:xfrm>
        </p:grpSpPr>
        <p:grpSp>
          <p:nvGrpSpPr>
            <p:cNvPr id="43" name="Group 42"/>
            <p:cNvGrpSpPr/>
            <p:nvPr/>
          </p:nvGrpSpPr>
          <p:grpSpPr>
            <a:xfrm>
              <a:off x="6868947" y="3359004"/>
              <a:ext cx="1650015" cy="338554"/>
              <a:chOff x="6861212" y="1196752"/>
              <a:chExt cx="1650015" cy="33855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861212" y="1276019"/>
                <a:ext cx="684076" cy="18002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653300" y="1196752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Address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861212" y="1639543"/>
              <a:ext cx="2060384" cy="338554"/>
              <a:chOff x="6861212" y="1196752"/>
              <a:chExt cx="2060384" cy="338554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861212" y="1276019"/>
                <a:ext cx="684076" cy="18002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53300" y="1196752"/>
                <a:ext cx="12682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Phone</a:t>
                </a:r>
                <a:r>
                  <a:rPr lang="zh-CN" alt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&amp;</a:t>
                </a:r>
                <a:r>
                  <a:rPr lang="zh-CN" alt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Fax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861212" y="2051146"/>
              <a:ext cx="1468876" cy="338554"/>
              <a:chOff x="6861212" y="1196752"/>
              <a:chExt cx="1468876" cy="338554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861212" y="1276019"/>
                <a:ext cx="684076" cy="180020"/>
              </a:xfrm>
              <a:prstGeom prst="rect">
                <a:avLst/>
              </a:prstGeom>
              <a:solidFill>
                <a:srgbClr val="992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653300" y="1196752"/>
                <a:ext cx="6767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Email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861212" y="2462749"/>
              <a:ext cx="1866421" cy="338554"/>
              <a:chOff x="6861212" y="1196752"/>
              <a:chExt cx="1866421" cy="33855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861212" y="1276019"/>
                <a:ext cx="684076" cy="180020"/>
              </a:xfrm>
              <a:prstGeom prst="rect">
                <a:avLst/>
              </a:prstGeom>
              <a:solidFill>
                <a:srgbClr val="000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653300" y="1196752"/>
                <a:ext cx="10743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Homepage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868947" y="2874352"/>
              <a:ext cx="1843466" cy="338554"/>
              <a:chOff x="6861212" y="1196752"/>
              <a:chExt cx="1843466" cy="338554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861212" y="1276019"/>
                <a:ext cx="684076" cy="1800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653300" y="1196752"/>
                <a:ext cx="10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Affiliation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861212" y="1196752"/>
              <a:ext cx="1651619" cy="338554"/>
              <a:chOff x="6861212" y="1196752"/>
              <a:chExt cx="1651619" cy="338554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861212" y="1276019"/>
                <a:ext cx="684076" cy="1800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653300" y="1196752"/>
                <a:ext cx="8595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Position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740380" y="3665929"/>
            <a:ext cx="2709596" cy="2219963"/>
            <a:chOff x="6740380" y="3665929"/>
            <a:chExt cx="2709596" cy="2219963"/>
          </a:xfrm>
        </p:grpSpPr>
        <p:sp>
          <p:nvSpPr>
            <p:cNvPr id="4" name="Rectangle 3"/>
            <p:cNvSpPr/>
            <p:nvPr/>
          </p:nvSpPr>
          <p:spPr>
            <a:xfrm>
              <a:off x="6740380" y="3665929"/>
              <a:ext cx="2709596" cy="2219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24638" y="3762213"/>
              <a:ext cx="254108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dirty="0" smtClean="0"/>
                <a:t>Expert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Finding</a:t>
              </a:r>
              <a:endParaRPr lang="zh-CN" altLang="en-US" dirty="0" smtClean="0"/>
            </a:p>
            <a:p>
              <a:pPr marL="342900" indent="-3429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dirty="0" smtClean="0"/>
                <a:t>Recommendation</a:t>
              </a:r>
              <a:endParaRPr lang="zh-CN" altLang="en-US" dirty="0" smtClean="0"/>
            </a:p>
            <a:p>
              <a:pPr marL="342900" indent="-3429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dirty="0" smtClean="0"/>
                <a:t>Getting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in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Touch</a:t>
              </a:r>
              <a:endParaRPr lang="zh-CN" altLang="en-US" dirty="0" smtClean="0"/>
            </a:p>
            <a:p>
              <a:pPr marL="342900" indent="-342900">
                <a:lnSpc>
                  <a:spcPct val="150000"/>
                </a:lnSpc>
                <a:buFont typeface="Arial" charset="0"/>
                <a:buChar char="•"/>
              </a:pPr>
              <a:r>
                <a:rPr lang="is-IS" altLang="zh-CN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9479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12740" y="404664"/>
            <a:ext cx="5211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latin typeface="+mj-lt"/>
              </a:rPr>
              <a:t>Accuracy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Performance</a:t>
            </a:r>
            <a:endParaRPr lang="zh-CN" altLang="en-US" sz="3600" b="1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80" y="2384884"/>
            <a:ext cx="3302000" cy="3644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2384884"/>
            <a:ext cx="3289300" cy="364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2560" y="1484784"/>
            <a:ext cx="7524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dirty="0" smtClean="0"/>
              <a:t>Comparison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MagicFG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state-of-the-art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8724" y="604174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Email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29264" y="6029784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12740" y="404664"/>
            <a:ext cx="5211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latin typeface="+mj-lt"/>
              </a:rPr>
              <a:t>Accuracy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Performance</a:t>
            </a:r>
            <a:endParaRPr lang="zh-CN" altLang="en-US" sz="3600" b="1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40" y="2592706"/>
            <a:ext cx="4227125" cy="3131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2595574"/>
            <a:ext cx="4284476" cy="31736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12740" y="594521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Email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73280" y="5933250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Gender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92268" y="1369201"/>
            <a:ext cx="5652628" cy="76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Logic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factors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do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help!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57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104" y="1124744"/>
            <a:ext cx="4763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+mj-lt"/>
              </a:rPr>
              <a:t>Web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User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Profiling</a:t>
            </a:r>
            <a:endParaRPr lang="zh-CN" altLang="en-US" sz="40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5104" y="2348880"/>
            <a:ext cx="49799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Introduction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Traditional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Way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Basic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Idea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err="1" smtClean="0"/>
              <a:t>MagicFG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Experiments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Conclusion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888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52201" y="512676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mtClean="0">
                <a:latin typeface="+mj-lt"/>
              </a:rPr>
              <a:t>Conclusion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528" y="1592796"/>
            <a:ext cx="78963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b="1" dirty="0" smtClean="0"/>
              <a:t>Motivation</a:t>
            </a:r>
            <a:endParaRPr lang="zh-CN" altLang="en-US" sz="2400" b="1" dirty="0"/>
          </a:p>
          <a:p>
            <a:pPr marL="800100" lvl="1" indent="-342900">
              <a:buFontTx/>
              <a:buChar char="-"/>
            </a:pP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solve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problem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low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recall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error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propagation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traditional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two-step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methods.</a:t>
            </a:r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b="1" dirty="0" smtClean="0"/>
              <a:t>Basic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Idea</a:t>
            </a:r>
            <a:endParaRPr lang="zh-CN" altLang="en-US" sz="2400" b="1" dirty="0"/>
          </a:p>
          <a:p>
            <a:pPr marL="800100" lvl="1" indent="-342900">
              <a:buFontTx/>
              <a:buChar char="-"/>
            </a:pPr>
            <a:r>
              <a:rPr lang="en-US" altLang="zh-CN" sz="2400" dirty="0" smtClean="0">
                <a:solidFill>
                  <a:srgbClr val="FF0000"/>
                </a:solidFill>
              </a:rPr>
              <a:t>Search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engine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source.</a:t>
            </a:r>
            <a:endParaRPr lang="zh-CN" altLang="en-US" sz="2400" dirty="0" smtClean="0"/>
          </a:p>
          <a:p>
            <a:pPr marL="800100" lvl="1" indent="-342900">
              <a:buFontTx/>
              <a:buChar char="-"/>
            </a:pPr>
            <a:endParaRPr lang="zh-CN" alt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b="1" dirty="0" err="1" smtClean="0"/>
              <a:t>MagicFG</a:t>
            </a:r>
            <a:endParaRPr lang="zh-CN" altLang="en-US" sz="2400" b="1" dirty="0" smtClean="0"/>
          </a:p>
          <a:p>
            <a:pPr marL="800100" lvl="1" indent="-342900">
              <a:buFontTx/>
              <a:buChar char="-"/>
            </a:pPr>
            <a:r>
              <a:rPr lang="en-US" altLang="zh-CN" sz="2400" dirty="0" smtClean="0"/>
              <a:t>Utilize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correlations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redundant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data</a:t>
            </a:r>
            <a:r>
              <a:rPr lang="en-US" altLang="zh-CN" sz="2400" dirty="0" smtClean="0"/>
              <a:t>.</a:t>
            </a:r>
            <a:endParaRPr lang="zh-CN" altLang="en-US" sz="2400" dirty="0" smtClean="0"/>
          </a:p>
          <a:p>
            <a:pPr marL="800100" lvl="1" indent="-342900">
              <a:buFontTx/>
              <a:buChar char="-"/>
            </a:pPr>
            <a:r>
              <a:rPr lang="en-US" altLang="zh-CN" sz="2400" dirty="0" smtClean="0"/>
              <a:t>Incorporate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human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knowledge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4544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374" y="2679055"/>
            <a:ext cx="9455154" cy="147002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zh-CN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Thank</a:t>
            </a:r>
            <a:r>
              <a:rPr lang="zh-CN" altLang="en-US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you!</a:t>
            </a:r>
            <a:endParaRPr lang="zh-CN" altLang="en-US" sz="2000" dirty="0" smtClean="0">
              <a:solidFill>
                <a:srgbClr val="8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818621" y="3897052"/>
            <a:ext cx="8268758" cy="212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zh-CN" sz="4000" dirty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kumimoji="0" lang="en-US" altLang="zh-CN" sz="400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Code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&amp;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Data</a:t>
            </a:r>
            <a:endParaRPr lang="zh-CN" altLang="en-US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altLang="zh-CN" sz="2800" dirty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http://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aminer.org/profiling</a:t>
            </a:r>
            <a:endParaRPr lang="zh-CN" altLang="en-US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endParaRPr lang="zh-CN" alt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endParaRPr lang="zh-CN" altLang="en-US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endParaRPr kumimoji="0" lang="en-US" altLang="zh-CN" sz="28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20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104" y="1124744"/>
            <a:ext cx="4763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+mj-lt"/>
              </a:rPr>
              <a:t>Web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User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Profiling</a:t>
            </a:r>
            <a:endParaRPr lang="zh-CN" altLang="en-US" sz="40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5104" y="2348880"/>
            <a:ext cx="49799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Introduction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Traditional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Way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Basic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Idea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err="1" smtClean="0"/>
              <a:t>MagicFG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Experiments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009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105" y="728700"/>
            <a:ext cx="5904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Traditional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Way: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Two-Step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3717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Source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Finding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Extraction</a:t>
            </a:r>
            <a:endParaRPr lang="zh-CN" alt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33" b="42771"/>
          <a:stretch/>
        </p:blipFill>
        <p:spPr>
          <a:xfrm>
            <a:off x="956556" y="3645024"/>
            <a:ext cx="7941332" cy="27363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1504851"/>
            <a:ext cx="3600400" cy="2022514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7" idx="1"/>
          </p:cNvCxnSpPr>
          <p:nvPr/>
        </p:nvCxnSpPr>
        <p:spPr>
          <a:xfrm flipH="1">
            <a:off x="3332820" y="2614595"/>
            <a:ext cx="1788486" cy="1042590"/>
          </a:xfrm>
          <a:prstGeom prst="straightConnector1">
            <a:avLst/>
          </a:prstGeom>
          <a:ln w="44450" cap="flat" cmpd="sng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/>
          <p:cNvSpPr/>
          <p:nvPr/>
        </p:nvSpPr>
        <p:spPr>
          <a:xfrm>
            <a:off x="5121306" y="2345363"/>
            <a:ext cx="3258188" cy="538463"/>
          </a:xfrm>
          <a:prstGeom prst="frame">
            <a:avLst>
              <a:gd name="adj1" fmla="val 4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969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5904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Traditional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Way: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Two-Step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3717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Source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Finding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Extraction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33" b="42771"/>
          <a:stretch/>
        </p:blipFill>
        <p:spPr>
          <a:xfrm>
            <a:off x="956556" y="3645024"/>
            <a:ext cx="7941332" cy="2736304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2288704" y="4257092"/>
            <a:ext cx="3131999" cy="1073152"/>
          </a:xfrm>
          <a:prstGeom prst="frame">
            <a:avLst>
              <a:gd name="adj1" fmla="val 4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5565068" y="4617132"/>
            <a:ext cx="1800200" cy="648072"/>
          </a:xfrm>
          <a:prstGeom prst="frame">
            <a:avLst>
              <a:gd name="adj1" fmla="val 59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80832" y="213775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08724" y="1957737"/>
            <a:ext cx="1064473" cy="1064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ysClr val="windowText" lastClr="000000"/>
                </a:solidFill>
              </a:rPr>
              <a:t>SVM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20703" y="1959804"/>
            <a:ext cx="1064473" cy="1064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CRF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33031" y="1957736"/>
            <a:ext cx="1064473" cy="1064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LR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472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5904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Traditional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Way: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Two-Step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5671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Low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Recall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–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dirty="0" smtClean="0">
                <a:solidFill>
                  <a:srgbClr val="FF0000"/>
                </a:solidFill>
              </a:rPr>
              <a:t>ingle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data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source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Low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Precision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error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propagation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35997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5904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Traditional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Way: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Two-Step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5671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Low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Recall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ingle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source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Low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Precision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–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error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propagation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40590" y="3881380"/>
            <a:ext cx="8306001" cy="1427801"/>
            <a:chOff x="756803" y="3502981"/>
            <a:chExt cx="8306001" cy="1427801"/>
          </a:xfrm>
        </p:grpSpPr>
        <p:grpSp>
          <p:nvGrpSpPr>
            <p:cNvPr id="10" name="Group 9"/>
            <p:cNvGrpSpPr/>
            <p:nvPr/>
          </p:nvGrpSpPr>
          <p:grpSpPr>
            <a:xfrm>
              <a:off x="756803" y="3502981"/>
              <a:ext cx="6008633" cy="826119"/>
              <a:chOff x="1486933" y="3583952"/>
              <a:chExt cx="6008633" cy="82611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86933" y="3617983"/>
                <a:ext cx="2592288" cy="792088"/>
              </a:xfrm>
              <a:prstGeom prst="rect">
                <a:avLst/>
              </a:prstGeom>
              <a:solidFill>
                <a:srgbClr val="4791C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Homepage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Finding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903278" y="3583952"/>
                <a:ext cx="2592288" cy="792088"/>
              </a:xfrm>
              <a:prstGeom prst="rect">
                <a:avLst/>
              </a:prstGeom>
              <a:solidFill>
                <a:srgbClr val="4791C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Profile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Extraction</a:t>
                </a:r>
                <a:endParaRPr lang="en-US" dirty="0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1">
                <a:off x="4170962" y="3972924"/>
                <a:ext cx="640575" cy="7072"/>
              </a:xfrm>
              <a:prstGeom prst="straightConnector1">
                <a:avLst/>
              </a:prstGeom>
              <a:ln w="15875">
                <a:solidFill>
                  <a:srgbClr val="00329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712640" y="440756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90%</a:t>
              </a:r>
              <a:endParaRPr lang="en-US" sz="28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18570" y="440756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90%</a:t>
              </a:r>
              <a:endParaRPr lang="en-US" sz="28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19093" y="4469117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*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19291" y="446911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=</a:t>
              </a:r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82684" y="440756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81%</a:t>
              </a:r>
              <a:endParaRPr lang="en-US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6740964" y="4257092"/>
            <a:ext cx="640575" cy="7072"/>
          </a:xfrm>
          <a:prstGeom prst="straightConnector1">
            <a:avLst/>
          </a:prstGeom>
          <a:ln w="15875">
            <a:solidFill>
              <a:srgbClr val="003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473280" y="3861048"/>
            <a:ext cx="1484234" cy="792088"/>
          </a:xfrm>
          <a:prstGeom prst="rect">
            <a:avLst/>
          </a:prstGeom>
          <a:solidFill>
            <a:srgbClr val="479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82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104" y="1124744"/>
            <a:ext cx="4763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+mj-lt"/>
              </a:rPr>
              <a:t>Web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User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Profiling</a:t>
            </a:r>
            <a:endParaRPr lang="zh-CN" altLang="en-US" sz="40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5104" y="2348880"/>
            <a:ext cx="49799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Introduction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Traditional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Way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Basic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Idea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err="1" smtClean="0"/>
              <a:t>MagicFG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Experiments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7279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34183</TotalTime>
  <Words>737</Words>
  <Application>Microsoft Macintosh PowerPoint</Application>
  <PresentationFormat>A4 Paper (210x297 mm)</PresentationFormat>
  <Paragraphs>240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Helvetica Neue</vt:lpstr>
      <vt:lpstr>MS PGothic</vt:lpstr>
      <vt:lpstr>Times New Roman</vt:lpstr>
      <vt:lpstr>Wingdings</vt:lpstr>
      <vt:lpstr>宋体</vt:lpstr>
      <vt:lpstr>Arial</vt:lpstr>
      <vt:lpstr>Default Design</vt:lpstr>
      <vt:lpstr>Web User Profiling  http://aminer.org/profiling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Tsinghua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 and Information Integration</dc:title>
  <dc:creator>Jie Tang</dc:creator>
  <cp:lastModifiedBy>gradow8658</cp:lastModifiedBy>
  <cp:revision>1957</cp:revision>
  <cp:lastPrinted>2016-02-24T18:49:27Z</cp:lastPrinted>
  <dcterms:created xsi:type="dcterms:W3CDTF">2006-10-23T13:46:31Z</dcterms:created>
  <dcterms:modified xsi:type="dcterms:W3CDTF">2016-08-10T18:39:49Z</dcterms:modified>
</cp:coreProperties>
</file>