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32C9-C1DF-4771-B79B-45EFFDA26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1C1980-5546-4A83-9634-2443D24A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21B55-D117-4325-9B8E-96421F1E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ED381-6CD6-4627-8750-49BFA66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0CB2-DEF1-468C-910E-E2C17A62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1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C6D51-968E-407C-AC18-8D5D69F4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DB369-592F-4E24-BBA6-A12FDF79D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3CC62-EC4D-4ABA-A423-E098D674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36C4B-85BE-47D7-8872-DB4D43A4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C71F8-F06A-4A71-860C-A51BA01B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B045D-41E0-46FB-94B1-F7B524CF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22FCC-DF5F-4B58-8AD4-8CB9AB32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27A06-5ECB-4063-98DC-87D34FFE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513EF-8714-4D51-8F0D-19717614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BFA66-A3F9-4735-AE7F-A9AE8930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7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FB76-3573-4A5B-BC38-3A0F1F1A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6ECD0-7451-475C-845C-E948A29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F1EB7-2956-4642-9B8F-D0A8B8A9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0F38E-CBA0-474F-8D6E-3DB58EE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02D9-F99B-4427-B51B-562FEAB7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7050-682A-4A59-803B-A19FADE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B4C5E-371E-463E-BD9D-1E0E22E8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B2335-8F57-42EE-BE4A-2FF5CF11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E254C-D4D2-43C3-A8C9-4ED7B421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8AB78-4C99-47E7-AD63-CB32C12F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9E67F-E1C5-44A5-A603-76A3ABB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4F23E-ACFA-4A17-81F9-7AC04E788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92E84-C3C5-47B4-BFAB-7F3D56E1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9E831-2B89-4C10-A023-6ED2FE85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2828-25C2-4CFB-AF03-3FA10D17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D997F-2317-4E2F-9F65-0292D43F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8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475C-A506-4826-88D9-232E599E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C8862-F22F-476B-8500-28B52AE0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F8232-8491-45E8-B7CF-FE083868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07F2DB-EF60-4440-A6E6-156D7658A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FC5BC-DB93-40EF-A54E-FE93E7C2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48CA7-640C-47DD-82A0-1CBD0785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5CF93-DB27-4390-B975-0A730ABA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FFFE3-D418-422A-B837-2531A9FD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E35F-49FF-438E-91D8-6C11FA78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C9A251-F009-48A0-A8BD-BE2377D1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07536-5D18-48C3-AEA7-EAFFA2B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3136C-0472-439D-B9B4-A4F4CE10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A6780-80F7-420E-8795-AD946D68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CF765-99D6-4ED6-A0B3-07FE5EC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BB6A7-BB60-4F53-97BC-C6020D9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0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2E64-D50C-4813-8BAE-14A090B8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6468D-860A-4957-BE04-6300BD54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C4C7F-121D-40D9-B40C-36A5A0E4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632A7-EE95-4816-B366-AD232095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1E5F2-3846-4D69-A787-6070D1F3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CC4B5-D956-499D-A20A-5EE5BDB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2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0D989-618E-467F-82AD-1430FAC1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9796AA-CBBB-4A82-A71D-0DE08B03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2EE88-E2D7-4F96-AC7B-E81380AB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AD7EB-C028-4232-86DE-F464F96D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4D102-259B-486C-AB67-5B28ED2C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B1C9D-FC44-4155-9DA9-2D94E71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5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ED179-9C70-42F4-A4AF-272A79C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49941-C61B-4229-94FE-717497BA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2D848-0FD1-4DE9-8D29-45FD21245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7CDA-C068-4AD5-B728-0B9F78FC1E3C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A646D-640A-42F5-92B4-3D02DCAF6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F7D59-6C6F-4DC8-8D41-5DF001D8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B27C-B7D4-4F6F-BE79-BFA603E2A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C2BF0C-6A43-4CF5-B3C4-0DA660D4E95B}"/>
              </a:ext>
            </a:extLst>
          </p:cNvPr>
          <p:cNvSpPr txBox="1"/>
          <p:nvPr/>
        </p:nvSpPr>
        <p:spPr>
          <a:xfrm>
            <a:off x="712381" y="786809"/>
            <a:ext cx="361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一维数据结构：线性数据结构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线性的数据结构强调存储与顺序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746730-1A91-47F8-B8AE-04D56B548119}"/>
              </a:ext>
            </a:extLst>
          </p:cNvPr>
          <p:cNvSpPr/>
          <p:nvPr/>
        </p:nvSpPr>
        <p:spPr>
          <a:xfrm>
            <a:off x="1998921" y="279636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A89DFF-5DB1-4725-9BE9-11B476CE1696}"/>
              </a:ext>
            </a:extLst>
          </p:cNvPr>
          <p:cNvSpPr/>
          <p:nvPr/>
        </p:nvSpPr>
        <p:spPr>
          <a:xfrm>
            <a:off x="2743200" y="279636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68E188-E959-43EC-9030-35859ED32468}"/>
              </a:ext>
            </a:extLst>
          </p:cNvPr>
          <p:cNvSpPr/>
          <p:nvPr/>
        </p:nvSpPr>
        <p:spPr>
          <a:xfrm>
            <a:off x="3487479" y="279636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C79001-BEEA-4BA2-8DD1-9324A655A225}"/>
              </a:ext>
            </a:extLst>
          </p:cNvPr>
          <p:cNvSpPr/>
          <p:nvPr/>
        </p:nvSpPr>
        <p:spPr>
          <a:xfrm>
            <a:off x="4231758" y="279636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3EFDC6-2F8B-4357-B87B-D98CFD68D2B4}"/>
              </a:ext>
            </a:extLst>
          </p:cNvPr>
          <p:cNvSpPr txBox="1"/>
          <p:nvPr/>
        </p:nvSpPr>
        <p:spPr>
          <a:xfrm>
            <a:off x="797442" y="2796362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A6E9FE-1E3F-4B06-826E-9E0A57758855}"/>
              </a:ext>
            </a:extLst>
          </p:cNvPr>
          <p:cNvSpPr txBox="1"/>
          <p:nvPr/>
        </p:nvSpPr>
        <p:spPr>
          <a:xfrm>
            <a:off x="797442" y="4750315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A13DB3-1B5F-4083-BB52-A37863C9F733}"/>
              </a:ext>
            </a:extLst>
          </p:cNvPr>
          <p:cNvSpPr/>
          <p:nvPr/>
        </p:nvSpPr>
        <p:spPr>
          <a:xfrm>
            <a:off x="1903227" y="4750315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2253EFA-80FC-4789-94FC-AA9AE2661E32}"/>
              </a:ext>
            </a:extLst>
          </p:cNvPr>
          <p:cNvSpPr/>
          <p:nvPr/>
        </p:nvSpPr>
        <p:spPr>
          <a:xfrm rot="1650552">
            <a:off x="2710047" y="5356036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6CA732-AAFF-4D8E-855F-9A1EAF64A2C4}"/>
              </a:ext>
            </a:extLst>
          </p:cNvPr>
          <p:cNvSpPr/>
          <p:nvPr/>
        </p:nvSpPr>
        <p:spPr>
          <a:xfrm>
            <a:off x="3370520" y="5619377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2AAB9B9-0A3D-4784-992D-09B03BAAEF81}"/>
              </a:ext>
            </a:extLst>
          </p:cNvPr>
          <p:cNvSpPr/>
          <p:nvPr/>
        </p:nvSpPr>
        <p:spPr>
          <a:xfrm rot="19353478">
            <a:off x="4209074" y="5500248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8B618C-D83F-464F-BCF9-0B2B43EF21AE}"/>
              </a:ext>
            </a:extLst>
          </p:cNvPr>
          <p:cNvSpPr/>
          <p:nvPr/>
        </p:nvSpPr>
        <p:spPr>
          <a:xfrm>
            <a:off x="4792448" y="4934981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96167F8-272C-41BF-A772-0B35C2E92513}"/>
              </a:ext>
            </a:extLst>
          </p:cNvPr>
          <p:cNvSpPr/>
          <p:nvPr/>
        </p:nvSpPr>
        <p:spPr>
          <a:xfrm rot="20756187">
            <a:off x="5672469" y="4942752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C75A4A-0230-435F-A4DB-21137188577A}"/>
              </a:ext>
            </a:extLst>
          </p:cNvPr>
          <p:cNvSpPr/>
          <p:nvPr/>
        </p:nvSpPr>
        <p:spPr>
          <a:xfrm>
            <a:off x="6317227" y="464779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40D17-336F-4CBD-8D03-2AA58FC31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9670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FA2B2A-4898-4754-B93A-686AFA4EF7C6}"/>
              </a:ext>
            </a:extLst>
          </p:cNvPr>
          <p:cNvSpPr/>
          <p:nvPr/>
        </p:nvSpPr>
        <p:spPr>
          <a:xfrm>
            <a:off x="999460" y="10526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63EC5E-74DD-4BE6-B06F-305CCF0B043E}"/>
              </a:ext>
            </a:extLst>
          </p:cNvPr>
          <p:cNvSpPr/>
          <p:nvPr/>
        </p:nvSpPr>
        <p:spPr>
          <a:xfrm>
            <a:off x="1743739" y="10526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47C29C-114C-4787-BC8B-A784562783AF}"/>
              </a:ext>
            </a:extLst>
          </p:cNvPr>
          <p:cNvSpPr/>
          <p:nvPr/>
        </p:nvSpPr>
        <p:spPr>
          <a:xfrm>
            <a:off x="2488018" y="10526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17885E-DCC8-45B8-993C-0508E3CE5357}"/>
              </a:ext>
            </a:extLst>
          </p:cNvPr>
          <p:cNvSpPr/>
          <p:nvPr/>
        </p:nvSpPr>
        <p:spPr>
          <a:xfrm>
            <a:off x="3232297" y="10526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4B497C-CF62-422B-A542-FD5307BEFAFC}"/>
              </a:ext>
            </a:extLst>
          </p:cNvPr>
          <p:cNvSpPr/>
          <p:nvPr/>
        </p:nvSpPr>
        <p:spPr>
          <a:xfrm>
            <a:off x="999460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7F6CD-2843-4ED5-B982-56F490C69F6C}"/>
              </a:ext>
            </a:extLst>
          </p:cNvPr>
          <p:cNvSpPr/>
          <p:nvPr/>
        </p:nvSpPr>
        <p:spPr>
          <a:xfrm>
            <a:off x="1743739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638B81-3B30-4FDE-931D-120E53EF1D1E}"/>
              </a:ext>
            </a:extLst>
          </p:cNvPr>
          <p:cNvSpPr/>
          <p:nvPr/>
        </p:nvSpPr>
        <p:spPr>
          <a:xfrm>
            <a:off x="2488018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B1CCB0-7531-42F7-934F-382DA3205ACE}"/>
              </a:ext>
            </a:extLst>
          </p:cNvPr>
          <p:cNvSpPr/>
          <p:nvPr/>
        </p:nvSpPr>
        <p:spPr>
          <a:xfrm>
            <a:off x="3232297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07D8F4-1014-40E5-BAA4-5E7700C25122}"/>
              </a:ext>
            </a:extLst>
          </p:cNvPr>
          <p:cNvSpPr/>
          <p:nvPr/>
        </p:nvSpPr>
        <p:spPr>
          <a:xfrm>
            <a:off x="3976576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0246F2-D2C8-4D63-B0F7-CC61D87D1578}"/>
              </a:ext>
            </a:extLst>
          </p:cNvPr>
          <p:cNvSpPr/>
          <p:nvPr/>
        </p:nvSpPr>
        <p:spPr>
          <a:xfrm>
            <a:off x="4720855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A8760-C5FA-4564-A963-02FC3B847F9F}"/>
              </a:ext>
            </a:extLst>
          </p:cNvPr>
          <p:cNvSpPr/>
          <p:nvPr/>
        </p:nvSpPr>
        <p:spPr>
          <a:xfrm>
            <a:off x="5465134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036C46-1067-4B86-B05D-95602DC7C4C7}"/>
              </a:ext>
            </a:extLst>
          </p:cNvPr>
          <p:cNvSpPr/>
          <p:nvPr/>
        </p:nvSpPr>
        <p:spPr>
          <a:xfrm>
            <a:off x="6209413" y="3948223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A55362-3F8A-4179-AF19-543B0010FCBD}"/>
              </a:ext>
            </a:extLst>
          </p:cNvPr>
          <p:cNvSpPr txBox="1"/>
          <p:nvPr/>
        </p:nvSpPr>
        <p:spPr>
          <a:xfrm>
            <a:off x="5631713" y="899026"/>
            <a:ext cx="516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 </a:t>
            </a:r>
            <a:r>
              <a:rPr lang="en-US" altLang="zh-CN" dirty="0"/>
              <a:t>a = [1,2,3,4,5]</a:t>
            </a:r>
          </a:p>
          <a:p>
            <a:r>
              <a:rPr lang="en-US" altLang="zh-CN" dirty="0"/>
              <a:t>    a[1]  a[2] a[3]</a:t>
            </a:r>
          </a:p>
          <a:p>
            <a:r>
              <a:rPr lang="en-US" altLang="zh-CN" dirty="0"/>
              <a:t>“[]”</a:t>
            </a:r>
            <a:r>
              <a:rPr lang="zh-CN" altLang="en-US" dirty="0"/>
              <a:t>方括号表示存储地址的偏移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4A51E9-8527-4088-8CA5-9A689E9B3BEC}"/>
              </a:ext>
            </a:extLst>
          </p:cNvPr>
          <p:cNvSpPr txBox="1"/>
          <p:nvPr/>
        </p:nvSpPr>
        <p:spPr>
          <a:xfrm>
            <a:off x="5550197" y="2284802"/>
            <a:ext cx="51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通过偏移查询数据性能最好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89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7C663-5886-4EEB-B085-9D0E0E076B40}"/>
              </a:ext>
            </a:extLst>
          </p:cNvPr>
          <p:cNvSpPr txBox="1"/>
          <p:nvPr/>
        </p:nvSpPr>
        <p:spPr>
          <a:xfrm>
            <a:off x="265812" y="279991"/>
            <a:ext cx="516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数组特性：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存储在物理空间上是连续的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底层的数据长度是不可变的</a:t>
            </a:r>
            <a:endParaRPr lang="en-US" altLang="zh-CN" dirty="0"/>
          </a:p>
          <a:p>
            <a:r>
              <a:rPr lang="en-US" altLang="zh-CN" dirty="0"/>
              <a:t>    3. </a:t>
            </a:r>
            <a:r>
              <a:rPr lang="zh-CN" altLang="en-US" dirty="0"/>
              <a:t>数组的变量，指向数组第一个元素的位置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21BC18-B844-4BE3-8C58-CC7492F4DAFC}"/>
              </a:ext>
            </a:extLst>
          </p:cNvPr>
          <p:cNvSpPr txBox="1"/>
          <p:nvPr/>
        </p:nvSpPr>
        <p:spPr>
          <a:xfrm>
            <a:off x="467830" y="2034594"/>
            <a:ext cx="381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数组优点：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查询性能好</a:t>
            </a:r>
            <a:r>
              <a:rPr lang="en-US" altLang="zh-CN" dirty="0"/>
              <a:t>(</a:t>
            </a:r>
            <a:r>
              <a:rPr lang="zh-CN" altLang="en-US" dirty="0"/>
              <a:t>指定查询某个位置</a:t>
            </a:r>
            <a:r>
              <a:rPr lang="en-US" altLang="zh-CN" dirty="0"/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EF3F6-95CF-4C2B-900F-FB0764008A40}"/>
              </a:ext>
            </a:extLst>
          </p:cNvPr>
          <p:cNvSpPr txBox="1"/>
          <p:nvPr/>
        </p:nvSpPr>
        <p:spPr>
          <a:xfrm>
            <a:off x="467830" y="3347458"/>
            <a:ext cx="327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 </a:t>
            </a:r>
            <a:r>
              <a:rPr lang="en-US" altLang="zh-CN" dirty="0"/>
              <a:t>a = [1,2,3,4,5]</a:t>
            </a:r>
          </a:p>
          <a:p>
            <a:r>
              <a:rPr lang="en-US" altLang="zh-CN" dirty="0"/>
              <a:t>    a[1]  a[2] a[3]</a:t>
            </a:r>
          </a:p>
          <a:p>
            <a:r>
              <a:rPr lang="en-US" altLang="zh-CN" dirty="0"/>
              <a:t>“[]”</a:t>
            </a:r>
            <a:r>
              <a:rPr lang="zh-CN" altLang="en-US" dirty="0"/>
              <a:t>方括号表示存储地址的偏移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FFD137-339B-4376-86EE-BECCF6B402B8}"/>
              </a:ext>
            </a:extLst>
          </p:cNvPr>
          <p:cNvSpPr/>
          <p:nvPr/>
        </p:nvSpPr>
        <p:spPr>
          <a:xfrm>
            <a:off x="467830" y="3308750"/>
            <a:ext cx="3423686" cy="1215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88716D-0C5E-430F-A1BC-24F110EDF7AC}"/>
              </a:ext>
            </a:extLst>
          </p:cNvPr>
          <p:cNvSpPr txBox="1"/>
          <p:nvPr/>
        </p:nvSpPr>
        <p:spPr>
          <a:xfrm>
            <a:off x="5635255" y="587186"/>
            <a:ext cx="51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操作系统知识：通过偏移查询数据性能最好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CD655B-6BDD-41A3-A160-FC1AE6C4F679}"/>
              </a:ext>
            </a:extLst>
          </p:cNvPr>
          <p:cNvSpPr/>
          <p:nvPr/>
        </p:nvSpPr>
        <p:spPr>
          <a:xfrm>
            <a:off x="5635255" y="473773"/>
            <a:ext cx="5443871" cy="5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3E754D-82FA-4CB3-A3A1-BB566F663848}"/>
              </a:ext>
            </a:extLst>
          </p:cNvPr>
          <p:cNvSpPr txBox="1"/>
          <p:nvPr/>
        </p:nvSpPr>
        <p:spPr>
          <a:xfrm>
            <a:off x="5621076" y="1617737"/>
            <a:ext cx="590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数组缺点：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因为空间必须得是连续的，所以如果数组比较大，当系统的空间碎片较多的时候，容易存不下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因为数组长度是固定的，所以数组的内容难以被添加和删除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93A933-4D71-4136-A6FC-6158FCC020B3}"/>
              </a:ext>
            </a:extLst>
          </p:cNvPr>
          <p:cNvSpPr/>
          <p:nvPr/>
        </p:nvSpPr>
        <p:spPr>
          <a:xfrm>
            <a:off x="170119" y="1620200"/>
            <a:ext cx="4455044" cy="337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DCFB2E-2E32-4836-B753-DCDE93C105E3}"/>
              </a:ext>
            </a:extLst>
          </p:cNvPr>
          <p:cNvSpPr/>
          <p:nvPr/>
        </p:nvSpPr>
        <p:spPr>
          <a:xfrm>
            <a:off x="5450955" y="1480320"/>
            <a:ext cx="6074738" cy="337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0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40D17-336F-4CBD-8D03-2AA58FC31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35402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4C57C7-6033-49BC-A055-1E695AEC3DAD}"/>
              </a:ext>
            </a:extLst>
          </p:cNvPr>
          <p:cNvSpPr txBox="1"/>
          <p:nvPr/>
        </p:nvSpPr>
        <p:spPr>
          <a:xfrm>
            <a:off x="361507" y="582352"/>
            <a:ext cx="104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0A0C86-8D32-450F-9573-5DB451F540DF}"/>
              </a:ext>
            </a:extLst>
          </p:cNvPr>
          <p:cNvSpPr/>
          <p:nvPr/>
        </p:nvSpPr>
        <p:spPr>
          <a:xfrm>
            <a:off x="1467292" y="582352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96D739C-C697-4D37-A8BF-401EBB9C0511}"/>
              </a:ext>
            </a:extLst>
          </p:cNvPr>
          <p:cNvSpPr/>
          <p:nvPr/>
        </p:nvSpPr>
        <p:spPr>
          <a:xfrm rot="1650552">
            <a:off x="2274112" y="1188073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EE4302-D7B1-42A1-9741-2F9872852EAF}"/>
              </a:ext>
            </a:extLst>
          </p:cNvPr>
          <p:cNvSpPr/>
          <p:nvPr/>
        </p:nvSpPr>
        <p:spPr>
          <a:xfrm>
            <a:off x="2934585" y="1451414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3A80A98-87AF-4DB3-8088-1754F45CD477}"/>
              </a:ext>
            </a:extLst>
          </p:cNvPr>
          <p:cNvSpPr/>
          <p:nvPr/>
        </p:nvSpPr>
        <p:spPr>
          <a:xfrm rot="19353478">
            <a:off x="3773139" y="1332285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7E5D3A-67A6-41F0-B120-ABB454B7B117}"/>
              </a:ext>
            </a:extLst>
          </p:cNvPr>
          <p:cNvSpPr/>
          <p:nvPr/>
        </p:nvSpPr>
        <p:spPr>
          <a:xfrm>
            <a:off x="4356513" y="767018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7B096DC-5E0A-4BD3-B447-2F29A0DFB420}"/>
              </a:ext>
            </a:extLst>
          </p:cNvPr>
          <p:cNvSpPr/>
          <p:nvPr/>
        </p:nvSpPr>
        <p:spPr>
          <a:xfrm rot="20756187">
            <a:off x="5236534" y="774789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4F309-ECA8-47DB-B1F3-2C9AE75362FF}"/>
              </a:ext>
            </a:extLst>
          </p:cNvPr>
          <p:cNvSpPr/>
          <p:nvPr/>
        </p:nvSpPr>
        <p:spPr>
          <a:xfrm>
            <a:off x="5881292" y="479829"/>
            <a:ext cx="744279" cy="446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8EC76-AFDE-4724-8D9B-65788F1DFDD6}"/>
              </a:ext>
            </a:extLst>
          </p:cNvPr>
          <p:cNvCxnSpPr>
            <a:cxnSpLocks/>
          </p:cNvCxnSpPr>
          <p:nvPr/>
        </p:nvCxnSpPr>
        <p:spPr>
          <a:xfrm flipH="1">
            <a:off x="1190847" y="1161527"/>
            <a:ext cx="542260" cy="21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33D857-DE0A-4DE9-8634-1898EDC3BE90}"/>
              </a:ext>
            </a:extLst>
          </p:cNvPr>
          <p:cNvGrpSpPr/>
          <p:nvPr/>
        </p:nvGrpSpPr>
        <p:grpSpPr>
          <a:xfrm>
            <a:off x="882502" y="3429000"/>
            <a:ext cx="1887375" cy="904365"/>
            <a:chOff x="1663899" y="3552150"/>
            <a:chExt cx="1887375" cy="9043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3DF977A-002C-4CDD-A41D-024684AB9865}"/>
                </a:ext>
              </a:extLst>
            </p:cNvPr>
            <p:cNvSpPr/>
            <p:nvPr/>
          </p:nvSpPr>
          <p:spPr>
            <a:xfrm>
              <a:off x="1733107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62369B-9B56-44B9-92FE-50E69DCC6B47}"/>
                </a:ext>
              </a:extLst>
            </p:cNvPr>
            <p:cNvSpPr/>
            <p:nvPr/>
          </p:nvSpPr>
          <p:spPr>
            <a:xfrm>
              <a:off x="2577140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867449-2848-43E6-9D9E-0A3A9CD48613}"/>
                </a:ext>
              </a:extLst>
            </p:cNvPr>
            <p:cNvSpPr/>
            <p:nvPr/>
          </p:nvSpPr>
          <p:spPr>
            <a:xfrm>
              <a:off x="1663899" y="3552150"/>
              <a:ext cx="1887375" cy="9043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F1A72B-4F97-408C-88B5-A18A9198ED4D}"/>
              </a:ext>
            </a:extLst>
          </p:cNvPr>
          <p:cNvGrpSpPr/>
          <p:nvPr/>
        </p:nvGrpSpPr>
        <p:grpSpPr>
          <a:xfrm>
            <a:off x="3574924" y="3285460"/>
            <a:ext cx="1887375" cy="904365"/>
            <a:chOff x="1663899" y="3552150"/>
            <a:chExt cx="1887375" cy="90436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6A74ED-B66C-45B7-A6EC-EFE2CFD54C2B}"/>
                </a:ext>
              </a:extLst>
            </p:cNvPr>
            <p:cNvSpPr/>
            <p:nvPr/>
          </p:nvSpPr>
          <p:spPr>
            <a:xfrm>
              <a:off x="1733107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B5541DC-5C6E-44CF-9C44-4E0805369AFB}"/>
                </a:ext>
              </a:extLst>
            </p:cNvPr>
            <p:cNvSpPr/>
            <p:nvPr/>
          </p:nvSpPr>
          <p:spPr>
            <a:xfrm>
              <a:off x="2577140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4FEE5A-D992-4E15-BB9D-1F1CA2A019FF}"/>
                </a:ext>
              </a:extLst>
            </p:cNvPr>
            <p:cNvSpPr/>
            <p:nvPr/>
          </p:nvSpPr>
          <p:spPr>
            <a:xfrm>
              <a:off x="1663899" y="3552150"/>
              <a:ext cx="1887375" cy="9043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21565-4CED-4173-BE6D-EDF796FE022E}"/>
              </a:ext>
            </a:extLst>
          </p:cNvPr>
          <p:cNvCxnSpPr>
            <a:cxnSpLocks/>
          </p:cNvCxnSpPr>
          <p:nvPr/>
        </p:nvCxnSpPr>
        <p:spPr>
          <a:xfrm>
            <a:off x="3301557" y="1897982"/>
            <a:ext cx="855773" cy="12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F1819F0-367A-47E4-825A-1220921E2E12}"/>
              </a:ext>
            </a:extLst>
          </p:cNvPr>
          <p:cNvSpPr txBox="1"/>
          <p:nvPr/>
        </p:nvSpPr>
        <p:spPr>
          <a:xfrm>
            <a:off x="1461977" y="3019647"/>
            <a:ext cx="2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8BDFFA-552E-4BF4-8C54-0E0EF02A5FC3}"/>
              </a:ext>
            </a:extLst>
          </p:cNvPr>
          <p:cNvSpPr txBox="1"/>
          <p:nvPr/>
        </p:nvSpPr>
        <p:spPr>
          <a:xfrm>
            <a:off x="3516866" y="2835279"/>
            <a:ext cx="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874E793-DB8A-43A9-B7B4-66EEEC0C1954}"/>
              </a:ext>
            </a:extLst>
          </p:cNvPr>
          <p:cNvSpPr/>
          <p:nvPr/>
        </p:nvSpPr>
        <p:spPr>
          <a:xfrm rot="20756187">
            <a:off x="2862308" y="3709673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FD84500-1C83-4912-952D-F61A2F786968}"/>
              </a:ext>
            </a:extLst>
          </p:cNvPr>
          <p:cNvSpPr/>
          <p:nvPr/>
        </p:nvSpPr>
        <p:spPr>
          <a:xfrm rot="1650552">
            <a:off x="5557992" y="4039083"/>
            <a:ext cx="606056" cy="13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2DEB526-DB8D-43C1-91D1-0EEEEC6F58B9}"/>
              </a:ext>
            </a:extLst>
          </p:cNvPr>
          <p:cNvGrpSpPr/>
          <p:nvPr/>
        </p:nvGrpSpPr>
        <p:grpSpPr>
          <a:xfrm>
            <a:off x="6311936" y="4088178"/>
            <a:ext cx="1887375" cy="904365"/>
            <a:chOff x="1663899" y="3552150"/>
            <a:chExt cx="1887375" cy="9043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029B1C3-13CB-417F-A825-85DD16F6A0B2}"/>
                </a:ext>
              </a:extLst>
            </p:cNvPr>
            <p:cNvSpPr/>
            <p:nvPr/>
          </p:nvSpPr>
          <p:spPr>
            <a:xfrm>
              <a:off x="1733107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9597769-3978-4029-ABF6-CAEEA3466504}"/>
                </a:ext>
              </a:extLst>
            </p:cNvPr>
            <p:cNvSpPr/>
            <p:nvPr/>
          </p:nvSpPr>
          <p:spPr>
            <a:xfrm>
              <a:off x="2577140" y="3781049"/>
              <a:ext cx="744279" cy="4465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引用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97485FC-A586-482F-8771-EBB1ED2E88A3}"/>
                </a:ext>
              </a:extLst>
            </p:cNvPr>
            <p:cNvSpPr/>
            <p:nvPr/>
          </p:nvSpPr>
          <p:spPr>
            <a:xfrm>
              <a:off x="1663899" y="3552150"/>
              <a:ext cx="1887375" cy="9043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251810A7-FD8A-4D24-8C86-4CAA3D7AC839}"/>
              </a:ext>
            </a:extLst>
          </p:cNvPr>
          <p:cNvSpPr txBox="1"/>
          <p:nvPr/>
        </p:nvSpPr>
        <p:spPr>
          <a:xfrm>
            <a:off x="6253878" y="3637997"/>
            <a:ext cx="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5B9974-5BA5-4391-95CF-09428A86A9E8}"/>
              </a:ext>
            </a:extLst>
          </p:cNvPr>
          <p:cNvSpPr txBox="1"/>
          <p:nvPr/>
        </p:nvSpPr>
        <p:spPr>
          <a:xfrm>
            <a:off x="6748142" y="1674698"/>
            <a:ext cx="514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我想传递一个链表，必须传递链表的根节点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每一个节点，都认为自己是根节点。因为每一个节点只知道自己指向谁，而不知道谁指向自己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426067-F4BF-43CE-987E-7801C14EDFE1}"/>
              </a:ext>
            </a:extLst>
          </p:cNvPr>
          <p:cNvSpPr txBox="1"/>
          <p:nvPr/>
        </p:nvSpPr>
        <p:spPr>
          <a:xfrm>
            <a:off x="265812" y="279991"/>
            <a:ext cx="516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链表特性：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空间上不是连续的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每存储一个值，都要多开销一个引用空间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EC98B-BCD5-4504-80B4-A45E45098A0C}"/>
              </a:ext>
            </a:extLst>
          </p:cNvPr>
          <p:cNvSpPr txBox="1"/>
          <p:nvPr/>
        </p:nvSpPr>
        <p:spPr>
          <a:xfrm>
            <a:off x="467830" y="2034594"/>
            <a:ext cx="381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链表优点：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只要内存空间足够大，就能存的下，不用担心空间碎片的问题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链表的添加和删除非常方便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EA389-D65F-4B40-B775-98AC5E194AA6}"/>
              </a:ext>
            </a:extLst>
          </p:cNvPr>
          <p:cNvSpPr/>
          <p:nvPr/>
        </p:nvSpPr>
        <p:spPr>
          <a:xfrm>
            <a:off x="170119" y="1620200"/>
            <a:ext cx="4455044" cy="337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960C30-F169-4B46-9ED5-11633400012B}"/>
              </a:ext>
            </a:extLst>
          </p:cNvPr>
          <p:cNvSpPr txBox="1"/>
          <p:nvPr/>
        </p:nvSpPr>
        <p:spPr>
          <a:xfrm>
            <a:off x="5447411" y="2034594"/>
            <a:ext cx="381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链表缺点：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查询慢（指定查询某个位置）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 链表每一个节点都需要创建一个指向</a:t>
            </a:r>
            <a:r>
              <a:rPr lang="en-US" altLang="zh-CN" dirty="0"/>
              <a:t>next </a:t>
            </a:r>
            <a:r>
              <a:rPr lang="zh-CN" altLang="en-US" dirty="0"/>
              <a:t>的引用，浪费一些空间。当节点内数据越多的时候，这部分开销的内存影响越小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516F-6353-44DF-B4A8-B46DE7961A9D}"/>
              </a:ext>
            </a:extLst>
          </p:cNvPr>
          <p:cNvSpPr/>
          <p:nvPr/>
        </p:nvSpPr>
        <p:spPr>
          <a:xfrm>
            <a:off x="5149700" y="1620200"/>
            <a:ext cx="4455044" cy="337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8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363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数组</vt:lpstr>
      <vt:lpstr>PowerPoint 演示文稿</vt:lpstr>
      <vt:lpstr>PowerPoint 演示文稿</vt:lpstr>
      <vt:lpstr>链表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祖敏</dc:creator>
  <cp:lastModifiedBy>付 祖敏</cp:lastModifiedBy>
  <cp:revision>7</cp:revision>
  <dcterms:created xsi:type="dcterms:W3CDTF">2020-01-15T06:20:45Z</dcterms:created>
  <dcterms:modified xsi:type="dcterms:W3CDTF">2020-01-15T08:22:28Z</dcterms:modified>
</cp:coreProperties>
</file>