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8" r:id="rId7"/>
    <p:sldId id="278" r:id="rId8"/>
    <p:sldId id="279" r:id="rId10"/>
    <p:sldId id="269" r:id="rId11"/>
    <p:sldId id="270" r:id="rId12"/>
    <p:sldId id="271" r:id="rId13"/>
    <p:sldId id="272" r:id="rId14"/>
    <p:sldId id="263" r:id="rId15"/>
    <p:sldId id="261" r:id="rId16"/>
    <p:sldId id="267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微信小程序是2016年微信团队推出的一种基于微信的新型应用号，小程序的运行环境分成渲染层和逻辑层，其中 WXML 模板和 WXSS 样式工作在渲染层，JS 脚本工作在逻辑层。</a:t>
            </a:r>
            <a:endParaRPr lang="zh-CN" altLang="en-US"/>
          </a:p>
          <a:p>
            <a:r>
              <a:rPr lang="zh-CN" altLang="en-US"/>
              <a:t>渲染曾使用WebView对页面进行渲染，逻辑层运用JsCore县城运行JS脚本，微信客户端（Native）作为开发者服务器和微信小程序的中转站，将对应的用户请求发送给第三方服务器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SSM框架是Spring、SpringMVC和MyBatis相结合，是目前主流的Java后端框架，大部分Java开发工程师都会选择SSM进行开发。Spring框架是 Java 平台的一款开源的全栈应用程序框架和控制反转容器实现[15]。MyBatis是一款Java持久化框架，通过XML描述符或注解把对象与存储过程或SQL语句关联起来，对数据进行操作[16]。SpringMVC 框架提供了模型-视图-控制的体系结构和可以用来开发灵活、松散耦合的 web 应用程序的组件[17]。三个框架结合起来，能够快速实现项目的开发和迭代。</a:t>
            </a:r>
            <a:endParaRPr lang="zh-CN" altLang="en-US"/>
          </a:p>
          <a:p>
            <a:r>
              <a:rPr lang="zh-CN" altLang="en-US"/>
              <a:t>（6）React框架</a:t>
            </a:r>
            <a:endParaRPr lang="zh-CN" altLang="en-US"/>
          </a:p>
          <a:p>
            <a:r>
              <a:rPr lang="zh-CN" altLang="en-US"/>
              <a:t>React 是一款全新思路的前端 UI 框架，它完全接管了 UI 开发中最为复杂的局部更新部分，擅长在在复杂场景下保证高性能[18]；同时，引入了基于组件的开发思想，从另一个角度来重新审视 UI 的构成。通过这种方法，不仅能够提高开发效率，而且可以让代码更容易理解，维护和测试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344645" y="501609"/>
            <a:ext cx="5705125" cy="3741343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-13335" y="3494405"/>
            <a:ext cx="12134215" cy="17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/>
          <a:p>
            <a:pPr algn="ctr"/>
            <a:r>
              <a:rPr lang="zh-CN" altLang="en-US" sz="64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成都信息工程大学毕业设计答辩</a:t>
            </a:r>
            <a:endParaRPr lang="zh-CN" altLang="en-US" sz="6400" b="1" spc="225" dirty="0" smtClean="0">
              <a:solidFill>
                <a:schemeClr val="tx1">
                  <a:lumMod val="85000"/>
                  <a:lumOff val="1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8930" y="5650310"/>
            <a:ext cx="548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	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指导老师：杜晓宇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博洋行书 7000" panose="02000600000000000000" pitchFamily="2" charset="-122"/>
            </a:endParaRP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6489983" y="755997"/>
            <a:ext cx="3407537" cy="3074388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26681" y="6110626"/>
            <a:ext cx="441540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     </a:t>
            </a:r>
            <a:r>
              <a:rPr lang="zh-CN" altLang="en-US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袁曦焜 </a:t>
            </a:r>
            <a:r>
              <a:rPr lang="en-US" altLang="zh-CN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2015081147</a:t>
            </a:r>
            <a:endParaRPr lang="en-US" altLang="zh-CN" sz="2135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博洋行书 7000" panose="020006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8818" y="4951193"/>
            <a:ext cx="63949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  <a:sym typeface="+mn-ea"/>
              </a:rPr>
              <a:t>ACM</a:t>
            </a:r>
            <a:r>
              <a:rPr lang="zh-CN" altLang="en-US" sz="24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  <a:sym typeface="+mn-ea"/>
              </a:rPr>
              <a:t>小程序的设计与实现</a:t>
            </a:r>
            <a:endParaRPr lang="zh-CN" altLang="en-US" sz="24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28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功能结构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309110" y="1275080"/>
          <a:ext cx="7118350" cy="45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354570" imgH="4660265" progId="Visio.Drawing.15">
                  <p:embed/>
                </p:oleObj>
              </mc:Choice>
              <mc:Fallback>
                <p:oleObj name="" r:id="rId1" imgW="7354570" imgH="466026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9110" y="1275080"/>
                        <a:ext cx="7118350" cy="450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92875" y="6236335"/>
            <a:ext cx="213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605790" y="1275080"/>
          <a:ext cx="326009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84705" imgH="3716655" progId="Visio.Drawing.15">
                  <p:embed/>
                </p:oleObj>
              </mc:Choice>
              <mc:Fallback>
                <p:oleObj name="" r:id="rId3" imgW="2084705" imgH="37166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790" y="1275080"/>
                        <a:ext cx="3260090" cy="477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46283" y="2531726"/>
            <a:ext cx="4538366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26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功能实现</a:t>
            </a:r>
            <a:endParaRPr lang="zh-CN" altLang="en-US" sz="4265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781" y="2354200"/>
            <a:ext cx="1103727" cy="1103727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07" y="2498180"/>
            <a:ext cx="959870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GB" sz="4265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4</a:t>
            </a:r>
            <a:endParaRPr lang="en-US" altLang="en-GB" sz="4265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336782" y="3189245"/>
            <a:ext cx="4463394" cy="292703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功能实现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1005840"/>
            <a:ext cx="2902585" cy="5180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1029335"/>
            <a:ext cx="2856865" cy="5134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043940"/>
            <a:ext cx="2830195" cy="5144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5" y="1019810"/>
            <a:ext cx="2884170" cy="514413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功能实现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282065"/>
            <a:ext cx="11958955" cy="512191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7885" y="1398270"/>
            <a:ext cx="72059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	</a:t>
            </a:r>
            <a:r>
              <a:rPr lang="zh-CN" altLang="en-US" sz="2400"/>
              <a:t>在本系统的开发过程中，统根据我校 ACM 校队的实际需求设计并实现了 ACM 微信小程序，基本实现了对用户信息、新闻、公告、校赛、用户印象、值日、签到的管理过程。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通过这次毕业设计的实现和论文的编写，使我的代码实现能力和学习能力有了进一步的提升。也让我对一个完整的软件开发流程有了更进一步的认识，使得我具备了独立开发工程项目的能力，增强了我的代码力。在日后的学习中，我也会不断汲取新知识，提升自己的能力。</a:t>
            </a:r>
            <a:endParaRPr lang="zh-CN" altLang="en-US" sz="2400"/>
          </a:p>
        </p:txBody>
      </p:sp>
      <p:pic>
        <p:nvPicPr>
          <p:cNvPr id="3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04702" y="3756935"/>
            <a:ext cx="4463394" cy="2927032"/>
          </a:xfrm>
          <a:prstGeom prst="rect">
            <a:avLst/>
          </a:prstGeom>
          <a:noFill/>
        </p:spPr>
      </p:pic>
      <p:sp>
        <p:nvSpPr>
          <p:cNvPr id="5" name="文本框 1"/>
          <p:cNvSpPr txBox="1"/>
          <p:nvPr/>
        </p:nvSpPr>
        <p:spPr>
          <a:xfrm>
            <a:off x="6180953" y="413366"/>
            <a:ext cx="4538366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265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总结</a:t>
            </a:r>
            <a:endParaRPr lang="zh-CN" altLang="en-US" sz="4265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344645" y="501609"/>
            <a:ext cx="5705125" cy="3741343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-13335" y="3494405"/>
            <a:ext cx="12134215" cy="17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/>
          <a:p>
            <a:pPr algn="ctr"/>
            <a:r>
              <a:rPr lang="zh-CN" altLang="en-US" sz="64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感谢各位老师批评指正</a:t>
            </a:r>
            <a:endParaRPr lang="zh-CN" altLang="en-US" sz="6400" b="1" spc="225" dirty="0" smtClean="0">
              <a:solidFill>
                <a:schemeClr val="tx1">
                  <a:lumMod val="85000"/>
                  <a:lumOff val="1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5410" y="5455365"/>
            <a:ext cx="548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	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指导老师：杜晓宇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博洋行书 7000" panose="02000600000000000000" pitchFamily="2" charset="-122"/>
            </a:endParaRP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6489983" y="755997"/>
            <a:ext cx="3407537" cy="3074388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13321" y="5915681"/>
            <a:ext cx="441540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     </a:t>
            </a:r>
            <a:r>
              <a:rPr lang="zh-CN" altLang="en-US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袁曦焜 </a:t>
            </a:r>
            <a:r>
              <a:rPr lang="en-US" altLang="zh-CN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2015081147</a:t>
            </a:r>
            <a:endParaRPr lang="zh-CN" altLang="en-US" sz="2135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博洋行书 7000" panose="02000600000000000000" pitchFamily="2" charset="-122"/>
            </a:endParaRPr>
          </a:p>
          <a:p>
            <a:pPr algn="ctr"/>
            <a:r>
              <a:rPr lang="en-US" altLang="zh-CN" sz="21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博洋行书 7000" panose="02000600000000000000" pitchFamily="2" charset="-122"/>
              </a:rPr>
              <a:t>	2019.4.19</a:t>
            </a:r>
            <a:endParaRPr lang="en-US" altLang="zh-CN" sz="2135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49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49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28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4789519" y="2041849"/>
            <a:ext cx="1831975" cy="377190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dobe 仿宋 Std R" panose="02020400000000000000" pitchFamily="18" charset="-122"/>
                <a:cs typeface="Arial" panose="02080604020202020204" pitchFamily="34" charset="0"/>
              </a:defRPr>
            </a:lvl1pPr>
          </a:lstStyle>
          <a:p>
            <a:r>
              <a:rPr lang="en-US" altLang="zh-CN" sz="1865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charset="-122"/>
              </a:rPr>
              <a:t>DIRECTORY</a:t>
            </a:r>
            <a:endParaRPr lang="zh-CN" altLang="en-US" sz="1865" spc="22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656196" y="1221512"/>
            <a:ext cx="1967734" cy="992505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586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目录</a:t>
            </a:r>
            <a:endParaRPr lang="en-GB" altLang="zh-CN" sz="5865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170167" y="3194972"/>
            <a:ext cx="841783" cy="85779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264283" y="3377510"/>
            <a:ext cx="769337" cy="459105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24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952500" y="4161155"/>
            <a:ext cx="1283335" cy="39751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11"/>
          <p:cNvSpPr/>
          <p:nvPr/>
        </p:nvSpPr>
        <p:spPr bwMode="auto">
          <a:xfrm rot="10800000">
            <a:off x="3590787" y="3194972"/>
            <a:ext cx="841783" cy="85779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4903" y="3377510"/>
            <a:ext cx="769337" cy="459105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24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3373120" y="4161155"/>
            <a:ext cx="1283335" cy="39751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 rot="10800000">
            <a:off x="6241277" y="3194972"/>
            <a:ext cx="841783" cy="85779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6335393" y="3377510"/>
            <a:ext cx="769337" cy="459105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24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023610" y="4161155"/>
            <a:ext cx="1283335" cy="39751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功能结构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11"/>
          <p:cNvSpPr/>
          <p:nvPr/>
        </p:nvSpPr>
        <p:spPr bwMode="auto">
          <a:xfrm rot="10800000">
            <a:off x="9099412" y="3194972"/>
            <a:ext cx="841783" cy="85779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9193528" y="3377510"/>
            <a:ext cx="769337" cy="459105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sz="24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8881745" y="4161155"/>
            <a:ext cx="1283335" cy="39751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功能实现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3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3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3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8" grpId="1" bldLvl="0" animBg="1"/>
      <p:bldP spid="9" grpId="0" bldLvl="0" animBg="1"/>
      <p:bldP spid="12" grpId="0" bldLvl="0" animBg="1"/>
      <p:bldP spid="4" grpId="0" bldLvl="0" animBg="1"/>
      <p:bldP spid="4" grpId="1" bldLvl="0" animBg="1"/>
      <p:bldP spid="5" grpId="0" bldLvl="0" animBg="1"/>
      <p:bldP spid="17" grpId="0" bldLvl="0" animBg="1"/>
      <p:bldP spid="18" grpId="0" bldLvl="0" animBg="1"/>
      <p:bldP spid="18" grpId="1" bldLvl="0" animBg="1"/>
      <p:bldP spid="19" grpId="0" bldLvl="0" animBg="1"/>
      <p:bldP spid="20" grpId="0" bldLvl="0" animBg="1"/>
      <p:bldP spid="21" grpId="0" bldLvl="0" animBg="1"/>
      <p:bldP spid="21" grpId="1" bldLvl="0" animBg="1"/>
      <p:bldP spid="22" grpId="0" bldLvl="0" animBg="1"/>
      <p:bldP spid="2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46283" y="2531726"/>
            <a:ext cx="4538366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26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选题背景</a:t>
            </a:r>
            <a:endParaRPr lang="zh-CN" altLang="en-US" sz="4265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781" y="2354200"/>
            <a:ext cx="1103727" cy="1103727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07" y="2498180"/>
            <a:ext cx="959870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265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1</a:t>
            </a:r>
            <a:endParaRPr lang="en-GB" altLang="zh-CN" sz="4265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336782" y="3189245"/>
            <a:ext cx="4463394" cy="292703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 flipH="1">
            <a:off x="8495674" y="2425565"/>
            <a:ext cx="1919739" cy="3156387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功能模块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065" y="1891030"/>
            <a:ext cx="68624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我校ACM竞赛不断发展，队员数量不断上升，但是却没有一个较官方的平台为同学们提供实时的信息和了解ACM校队。鉴于上述问题，笔者将设计开发一款ACM微信小程序让同学们通过小程序即能实时的获取ACM校队的信息，能及时参加校队活动和比赛。能够让更多的同学了解到ACM的信息，参与到竞赛中来。</a:t>
            </a:r>
            <a:endParaRPr lang="zh-CN" altLang="en-US" sz="240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46283" y="2531726"/>
            <a:ext cx="4538366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26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系统架构</a:t>
            </a:r>
            <a:endParaRPr lang="zh-CN" altLang="en-US" sz="4265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781" y="2354200"/>
            <a:ext cx="1103727" cy="1103727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07" y="2498180"/>
            <a:ext cx="959870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GB" sz="4265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2</a:t>
            </a:r>
            <a:endParaRPr lang="en-US" altLang="en-GB" sz="4265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336782" y="3189245"/>
            <a:ext cx="4463394" cy="292703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系统架构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525" y="149542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小程序端</a:t>
            </a:r>
            <a:endParaRPr lang="zh-CN" altLang="en-US" sz="2800"/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2651125"/>
            <a:ext cx="9754870" cy="3494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系统架构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350" y="97853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服务端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16610" y="1806575"/>
            <a:ext cx="6862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使用</a:t>
            </a:r>
            <a:r>
              <a:rPr lang="en-US" altLang="zh-CN" sz="2400"/>
              <a:t>Spring+SpringMVC+Mybatis</a:t>
            </a:r>
            <a:r>
              <a:rPr lang="zh-CN" altLang="en-US" sz="2400"/>
              <a:t>框架对前端数据进行逻辑处理和数据库进行操作，以及对前端进行响应。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14350" y="331089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后台页面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16610" y="3982085"/>
            <a:ext cx="6862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使用</a:t>
            </a:r>
            <a:r>
              <a:rPr lang="en-US" altLang="zh-CN" sz="2400"/>
              <a:t>React</a:t>
            </a:r>
            <a:r>
              <a:rPr lang="zh-CN" altLang="en-US" sz="2400"/>
              <a:t>框架以及</a:t>
            </a:r>
            <a:r>
              <a:rPr lang="en-US" altLang="zh-CN" sz="2400"/>
              <a:t>antd</a:t>
            </a:r>
            <a:r>
              <a:rPr lang="zh-CN" altLang="en-US" sz="2400"/>
              <a:t>的组件进行渲染，使用</a:t>
            </a:r>
            <a:r>
              <a:rPr lang="en-US" altLang="zh-CN" sz="2400"/>
              <a:t>HTTP</a:t>
            </a:r>
            <a:r>
              <a:rPr lang="zh-CN" altLang="en-US" sz="2400"/>
              <a:t>协议和</a:t>
            </a:r>
            <a:r>
              <a:rPr lang="en-US" altLang="zh-CN" sz="2400"/>
              <a:t>JSON</a:t>
            </a:r>
            <a:r>
              <a:rPr lang="zh-CN" altLang="en-US" sz="2400"/>
              <a:t>数据格式进行数据请求和接受。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14350" y="506920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数据存储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816610" y="5848350"/>
            <a:ext cx="6862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使用</a:t>
            </a:r>
            <a:r>
              <a:rPr lang="en-US" altLang="zh-CN" sz="2400"/>
              <a:t>MySQL</a:t>
            </a:r>
            <a:r>
              <a:rPr lang="zh-CN" altLang="en-US" sz="2400"/>
              <a:t>进行数据存储。</a:t>
            </a:r>
            <a:endParaRPr lang="zh-CN" altLang="en-US" sz="2400"/>
          </a:p>
          <a:p>
            <a:r>
              <a:rPr lang="en-US" altLang="zh-CN" sz="2400"/>
              <a:t>Redis</a:t>
            </a:r>
            <a:r>
              <a:rPr lang="zh-CN" altLang="en-US" sz="2400"/>
              <a:t>对登录信息进行存储。</a:t>
            </a:r>
            <a:endParaRPr lang="zh-CN" altLang="en-US" sz="240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46283" y="2531726"/>
            <a:ext cx="4538366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26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功能结构</a:t>
            </a:r>
            <a:endParaRPr lang="zh-CN" altLang="en-US" sz="4265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781" y="2354200"/>
            <a:ext cx="1103727" cy="1103727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10" rIns="91418" bIns="4571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07" y="2498180"/>
            <a:ext cx="959870" cy="746760"/>
          </a:xfrm>
          <a:prstGeom prst="rect">
            <a:avLst/>
          </a:prstGeom>
          <a:noFill/>
          <a:effectLst/>
        </p:spPr>
        <p:txBody>
          <a:bodyPr wrap="square" lIns="91418" tIns="45710" rIns="91418" bIns="4571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GB" sz="4265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3</a:t>
            </a:r>
            <a:endParaRPr lang="en-US" altLang="en-GB" sz="4265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336782" y="3189245"/>
            <a:ext cx="4463394" cy="292703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3728" y="242147"/>
            <a:ext cx="4344474" cy="620395"/>
          </a:xfrm>
          <a:prstGeom prst="rect">
            <a:avLst/>
          </a:prstGeom>
          <a:noFill/>
        </p:spPr>
        <p:txBody>
          <a:bodyPr wrap="square" lIns="128546" tIns="64273" rIns="128546" bIns="64273" rtlCol="0">
            <a:spAutoFit/>
          </a:bodyPr>
          <a:lstStyle/>
          <a:p>
            <a:pPr defTabSz="96393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功能结构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71170" y="2127885"/>
          <a:ext cx="11052175" cy="415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93380" imgH="2694305" progId="Visio.Drawing.15">
                  <p:embed/>
                </p:oleObj>
              </mc:Choice>
              <mc:Fallback>
                <p:oleObj name="" r:id="rId1" imgW="7993380" imgH="269430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170" y="2127885"/>
                        <a:ext cx="11052175" cy="415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宽屏</PresentationFormat>
  <Paragraphs>89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造字工房明黑（非商用）常规体</vt:lpstr>
      <vt:lpstr>博洋行书 7000</vt:lpstr>
      <vt:lpstr>Adobe 仿宋 Std R</vt:lpstr>
      <vt:lpstr>Comic Sans MS</vt:lpstr>
      <vt:lpstr>Monospace</vt:lpstr>
      <vt:lpstr>Times New Roman</vt:lpstr>
      <vt:lpstr>宋体</vt:lpstr>
      <vt:lpstr>Caladea</vt:lpstr>
      <vt:lpstr>Noto Sans CJK JP</vt:lpstr>
      <vt:lpstr>Arial Unicode MS</vt:lpstr>
      <vt:lpstr>Noto Serif CJK JP</vt:lpstr>
      <vt:lpstr>Office 主题​​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xg</dc:creator>
  <cp:lastModifiedBy>xg</cp:lastModifiedBy>
  <cp:revision>16</cp:revision>
  <dcterms:created xsi:type="dcterms:W3CDTF">2019-05-30T16:33:36Z</dcterms:created>
  <dcterms:modified xsi:type="dcterms:W3CDTF">2019-05-30T16:33:36Z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