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9" r:id="rId3"/>
    <p:sldId id="263" r:id="rId4"/>
    <p:sldId id="264" r:id="rId5"/>
    <p:sldId id="265" r:id="rId6"/>
    <p:sldId id="257" r:id="rId7"/>
    <p:sldId id="270" r:id="rId8"/>
    <p:sldId id="258" r:id="rId9"/>
    <p:sldId id="260" r:id="rId10"/>
    <p:sldId id="261" r:id="rId11"/>
    <p:sldId id="271" r:id="rId12"/>
    <p:sldId id="262" r:id="rId13"/>
    <p:sldId id="266" r:id="rId14"/>
    <p:sldId id="267" r:id="rId15"/>
    <p:sldId id="268" r:id="rId16"/>
    <p:sldId id="269" r:id="rId17"/>
    <p:sldId id="272" r:id="rId18"/>
    <p:sldId id="273" r:id="rId19"/>
    <p:sldId id="274" r:id="rId20"/>
    <p:sldId id="275" r:id="rId21"/>
    <p:sldId id="276" r:id="rId22"/>
    <p:sldId id="277" r:id="rId23"/>
    <p:sldId id="278" r:id="rId24"/>
    <p:sldId id="280" r:id="rId25"/>
    <p:sldId id="279" r:id="rId26"/>
    <p:sldId id="282" r:id="rId27"/>
    <p:sldId id="28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E18C0AE-05A5-0143-98A2-73C559751DEC}">
          <p14:sldIdLst>
            <p14:sldId id="256"/>
            <p14:sldId id="259"/>
            <p14:sldId id="263"/>
            <p14:sldId id="264"/>
            <p14:sldId id="265"/>
            <p14:sldId id="257"/>
          </p14:sldIdLst>
        </p14:section>
        <p14:section name="a4cli component" id="{7A902C90-44D1-7744-B275-5969C5C0F7F1}">
          <p14:sldIdLst>
            <p14:sldId id="270"/>
            <p14:sldId id="258"/>
            <p14:sldId id="260"/>
            <p14:sldId id="261"/>
          </p14:sldIdLst>
        </p14:section>
        <p14:section name="backend component" id="{E59C46AD-757E-D940-A7BC-E63499FCB0BE}">
          <p14:sldIdLst>
            <p14:sldId id="271"/>
            <p14:sldId id="262"/>
            <p14:sldId id="266"/>
            <p14:sldId id="267"/>
            <p14:sldId id="268"/>
            <p14:sldId id="269"/>
            <p14:sldId id="272"/>
          </p14:sldIdLst>
        </p14:section>
        <p14:section name="frontend component" id="{E78213B4-83B8-604B-BDCA-D39F849DBE40}">
          <p14:sldIdLst>
            <p14:sldId id="273"/>
            <p14:sldId id="274"/>
            <p14:sldId id="275"/>
            <p14:sldId id="276"/>
            <p14:sldId id="277"/>
            <p14:sldId id="278"/>
            <p14:sldId id="280"/>
            <p14:sldId id="279"/>
            <p14:sldId id="282"/>
            <p14:sldId id="28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20" d="100"/>
          <a:sy n="120" d="100"/>
        </p:scale>
        <p:origin x="-1224" y="-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F11381-B3FC-A144-ABCB-4102E8B32BA4}" type="doc">
      <dgm:prSet loTypeId="urn:microsoft.com/office/officeart/2005/8/layout/chevron2" loCatId="" qsTypeId="urn:microsoft.com/office/officeart/2005/8/quickstyle/simple4" qsCatId="simple" csTypeId="urn:microsoft.com/office/officeart/2005/8/colors/colorful1" csCatId="colorful" phldr="1"/>
      <dgm:spPr/>
      <dgm:t>
        <a:bodyPr/>
        <a:lstStyle/>
        <a:p>
          <a:endParaRPr lang="en-US"/>
        </a:p>
      </dgm:t>
    </dgm:pt>
    <dgm:pt modelId="{226CFD69-A1B4-7E4D-9319-4B2B9840834C}">
      <dgm:prSet phldrT="[Texte]"/>
      <dgm:spPr/>
      <dgm:t>
        <a:bodyPr/>
        <a:lstStyle/>
        <a:p>
          <a:r>
            <a:rPr lang="en-US" dirty="0" smtClean="0"/>
            <a:t>Frontend</a:t>
          </a:r>
          <a:endParaRPr lang="en-US" dirty="0"/>
        </a:p>
      </dgm:t>
    </dgm:pt>
    <dgm:pt modelId="{AD751730-F994-EE44-A23A-27263FDB4E17}" type="parTrans" cxnId="{32E943ED-5158-7E46-B7B4-EB189C5A3A40}">
      <dgm:prSet/>
      <dgm:spPr/>
      <dgm:t>
        <a:bodyPr/>
        <a:lstStyle/>
        <a:p>
          <a:endParaRPr lang="en-US"/>
        </a:p>
      </dgm:t>
    </dgm:pt>
    <dgm:pt modelId="{11C231BE-0A49-704E-B86E-7BC92C4097F5}" type="sibTrans" cxnId="{32E943ED-5158-7E46-B7B4-EB189C5A3A40}">
      <dgm:prSet/>
      <dgm:spPr/>
      <dgm:t>
        <a:bodyPr/>
        <a:lstStyle/>
        <a:p>
          <a:endParaRPr lang="en-US"/>
        </a:p>
      </dgm:t>
    </dgm:pt>
    <dgm:pt modelId="{4FE56B68-5A6E-1741-8256-4428C89201C0}">
      <dgm:prSet phldrT="[Texte]"/>
      <dgm:spPr/>
      <dgm:t>
        <a:bodyPr/>
        <a:lstStyle/>
        <a:p>
          <a:r>
            <a:rPr lang="en-US" dirty="0" smtClean="0"/>
            <a:t>Provides the editor</a:t>
          </a:r>
          <a:endParaRPr lang="en-US" dirty="0"/>
        </a:p>
      </dgm:t>
    </dgm:pt>
    <dgm:pt modelId="{E31B190F-4DE5-5A47-A735-9266B86890AE}" type="parTrans" cxnId="{3FF183A6-30A9-EC49-89B9-83CCB247CFCD}">
      <dgm:prSet/>
      <dgm:spPr/>
      <dgm:t>
        <a:bodyPr/>
        <a:lstStyle/>
        <a:p>
          <a:endParaRPr lang="en-US"/>
        </a:p>
      </dgm:t>
    </dgm:pt>
    <dgm:pt modelId="{9331B069-0CB4-F843-A452-481B2ACC4009}" type="sibTrans" cxnId="{3FF183A6-30A9-EC49-89B9-83CCB247CFCD}">
      <dgm:prSet/>
      <dgm:spPr/>
      <dgm:t>
        <a:bodyPr/>
        <a:lstStyle/>
        <a:p>
          <a:endParaRPr lang="en-US"/>
        </a:p>
      </dgm:t>
    </dgm:pt>
    <dgm:pt modelId="{024D6ECA-8252-A141-A60B-F7DD96BC2C13}">
      <dgm:prSet phldrT="[Texte]"/>
      <dgm:spPr/>
      <dgm:t>
        <a:bodyPr/>
        <a:lstStyle/>
        <a:p>
          <a:r>
            <a:rPr lang="en-US" dirty="0" smtClean="0"/>
            <a:t>Backend</a:t>
          </a:r>
          <a:endParaRPr lang="en-US" dirty="0"/>
        </a:p>
      </dgm:t>
    </dgm:pt>
    <dgm:pt modelId="{79C6F8EC-C0CA-E344-9327-BB227DAB0924}" type="parTrans" cxnId="{45F7E450-1CE1-6A47-84D8-F55E46195F10}">
      <dgm:prSet/>
      <dgm:spPr/>
      <dgm:t>
        <a:bodyPr/>
        <a:lstStyle/>
        <a:p>
          <a:endParaRPr lang="en-US"/>
        </a:p>
      </dgm:t>
    </dgm:pt>
    <dgm:pt modelId="{B1B5A5EE-60E7-FD41-A0F6-157C94139A63}" type="sibTrans" cxnId="{45F7E450-1CE1-6A47-84D8-F55E46195F10}">
      <dgm:prSet/>
      <dgm:spPr/>
      <dgm:t>
        <a:bodyPr/>
        <a:lstStyle/>
        <a:p>
          <a:endParaRPr lang="en-US"/>
        </a:p>
      </dgm:t>
    </dgm:pt>
    <dgm:pt modelId="{941FB597-D415-D841-A3D3-4D74358CFD6F}">
      <dgm:prSet phldrT="[Texte]"/>
      <dgm:spPr/>
      <dgm:t>
        <a:bodyPr/>
        <a:lstStyle/>
        <a:p>
          <a:r>
            <a:rPr lang="en-US" dirty="0" smtClean="0"/>
            <a:t>A4cli</a:t>
          </a:r>
          <a:endParaRPr lang="en-US" dirty="0"/>
        </a:p>
      </dgm:t>
    </dgm:pt>
    <dgm:pt modelId="{C4E8DE3A-597F-AB4B-9C63-79C6B0610320}" type="parTrans" cxnId="{1FB634A8-D201-1549-8D1C-98357D8F405F}">
      <dgm:prSet/>
      <dgm:spPr/>
      <dgm:t>
        <a:bodyPr/>
        <a:lstStyle/>
        <a:p>
          <a:endParaRPr lang="en-US"/>
        </a:p>
      </dgm:t>
    </dgm:pt>
    <dgm:pt modelId="{000C6CC6-1A7C-D842-B2E2-6C8B672C1408}" type="sibTrans" cxnId="{1FB634A8-D201-1549-8D1C-98357D8F405F}">
      <dgm:prSet/>
      <dgm:spPr/>
      <dgm:t>
        <a:bodyPr/>
        <a:lstStyle/>
        <a:p>
          <a:endParaRPr lang="en-US"/>
        </a:p>
      </dgm:t>
    </dgm:pt>
    <dgm:pt modelId="{6A3D1B9B-4EE3-0346-BF55-38B0EB3CED49}">
      <dgm:prSet phldrT="[Texte]"/>
      <dgm:spPr/>
      <dgm:t>
        <a:bodyPr/>
        <a:lstStyle/>
        <a:p>
          <a:r>
            <a:rPr lang="en-US" dirty="0" smtClean="0"/>
            <a:t>Reads its parameter from command line</a:t>
          </a:r>
          <a:endParaRPr lang="en-US" dirty="0"/>
        </a:p>
      </dgm:t>
    </dgm:pt>
    <dgm:pt modelId="{58C40E8C-09B0-D348-8120-4B459DEECE01}" type="parTrans" cxnId="{76F15549-8DD1-8C48-88DB-49DDA7E8FF24}">
      <dgm:prSet/>
      <dgm:spPr/>
      <dgm:t>
        <a:bodyPr/>
        <a:lstStyle/>
        <a:p>
          <a:endParaRPr lang="en-US"/>
        </a:p>
      </dgm:t>
    </dgm:pt>
    <dgm:pt modelId="{293C0A55-E734-C44F-9A7A-DDB203203720}" type="sibTrans" cxnId="{76F15549-8DD1-8C48-88DB-49DDA7E8FF24}">
      <dgm:prSet/>
      <dgm:spPr/>
      <dgm:t>
        <a:bodyPr/>
        <a:lstStyle/>
        <a:p>
          <a:endParaRPr lang="en-US"/>
        </a:p>
      </dgm:t>
    </dgm:pt>
    <dgm:pt modelId="{FED15EDE-4FD6-DE4D-82B3-9DCDAA0827DD}">
      <dgm:prSet phldrT="[Texte]"/>
      <dgm:spPr/>
      <dgm:t>
        <a:bodyPr/>
        <a:lstStyle/>
        <a:p>
          <a:r>
            <a:rPr lang="en-US" dirty="0" smtClean="0"/>
            <a:t>Call the necessary Alloy APIs to find an instance</a:t>
          </a:r>
          <a:endParaRPr lang="en-US" dirty="0"/>
        </a:p>
      </dgm:t>
    </dgm:pt>
    <dgm:pt modelId="{F56EEC35-E5E2-3B43-9FFF-8866126048C2}" type="parTrans" cxnId="{FAECB5A5-217F-E94D-BD00-B314B492DA28}">
      <dgm:prSet/>
      <dgm:spPr/>
      <dgm:t>
        <a:bodyPr/>
        <a:lstStyle/>
        <a:p>
          <a:endParaRPr lang="en-US"/>
        </a:p>
      </dgm:t>
    </dgm:pt>
    <dgm:pt modelId="{D6C98CE3-B40A-D442-AA58-10F0DF94CBB1}" type="sibTrans" cxnId="{FAECB5A5-217F-E94D-BD00-B314B492DA28}">
      <dgm:prSet/>
      <dgm:spPr/>
      <dgm:t>
        <a:bodyPr/>
        <a:lstStyle/>
        <a:p>
          <a:endParaRPr lang="en-US"/>
        </a:p>
      </dgm:t>
    </dgm:pt>
    <dgm:pt modelId="{CD3EE61A-3261-DE45-A67E-A282B40BAA49}">
      <dgm:prSet phldrT="[Texte]"/>
      <dgm:spPr/>
      <dgm:t>
        <a:bodyPr/>
        <a:lstStyle/>
        <a:p>
          <a:r>
            <a:rPr lang="en-US" dirty="0" smtClean="0"/>
            <a:t>Provides the visualizer</a:t>
          </a:r>
          <a:endParaRPr lang="en-US" dirty="0"/>
        </a:p>
      </dgm:t>
    </dgm:pt>
    <dgm:pt modelId="{DA14F2F3-20EA-DA4A-8135-F36A71B6800D}" type="parTrans" cxnId="{D8D1771D-0108-A040-9A42-F4B74D32EA4D}">
      <dgm:prSet/>
      <dgm:spPr/>
      <dgm:t>
        <a:bodyPr/>
        <a:lstStyle/>
        <a:p>
          <a:endParaRPr lang="en-US"/>
        </a:p>
      </dgm:t>
    </dgm:pt>
    <dgm:pt modelId="{1CD98BA7-2A5D-C844-AB4B-4EF08020CC54}" type="sibTrans" cxnId="{D8D1771D-0108-A040-9A42-F4B74D32EA4D}">
      <dgm:prSet/>
      <dgm:spPr/>
      <dgm:t>
        <a:bodyPr/>
        <a:lstStyle/>
        <a:p>
          <a:endParaRPr lang="en-US"/>
        </a:p>
      </dgm:t>
    </dgm:pt>
    <dgm:pt modelId="{694BB224-9012-8248-B7E9-D394F1E04B5C}">
      <dgm:prSet phldrT="[Texte]"/>
      <dgm:spPr/>
      <dgm:t>
        <a:bodyPr/>
        <a:lstStyle/>
        <a:p>
          <a:r>
            <a:rPr lang="en-US" dirty="0" smtClean="0"/>
            <a:t>Implemented as an SPA (Single Page Application)</a:t>
          </a:r>
          <a:endParaRPr lang="en-US" dirty="0"/>
        </a:p>
      </dgm:t>
    </dgm:pt>
    <dgm:pt modelId="{A66825CF-16FF-974B-BA22-3FC5195D92F0}" type="parTrans" cxnId="{1B1069C9-8FDD-0942-86BE-868613EE5427}">
      <dgm:prSet/>
      <dgm:spPr/>
      <dgm:t>
        <a:bodyPr/>
        <a:lstStyle/>
        <a:p>
          <a:endParaRPr lang="en-US"/>
        </a:p>
      </dgm:t>
    </dgm:pt>
    <dgm:pt modelId="{AD03ED77-CF39-9F46-B367-8CB39B18E6F9}" type="sibTrans" cxnId="{1B1069C9-8FDD-0942-86BE-868613EE5427}">
      <dgm:prSet/>
      <dgm:spPr/>
      <dgm:t>
        <a:bodyPr/>
        <a:lstStyle/>
        <a:p>
          <a:endParaRPr lang="en-US"/>
        </a:p>
      </dgm:t>
    </dgm:pt>
    <dgm:pt modelId="{143FA331-207A-FB44-95B6-33975FD87FDC}">
      <dgm:prSet phldrT="[Texte]"/>
      <dgm:spPr/>
      <dgm:t>
        <a:bodyPr/>
        <a:lstStyle/>
        <a:p>
          <a:r>
            <a:rPr lang="en-US" dirty="0" smtClean="0"/>
            <a:t>Responsible for all user interaction</a:t>
          </a:r>
          <a:endParaRPr lang="en-US" dirty="0"/>
        </a:p>
      </dgm:t>
    </dgm:pt>
    <dgm:pt modelId="{9FEB79DF-26E6-6F4C-BAB3-7CB6DE265A1F}" type="parTrans" cxnId="{C6B1CC16-4293-5D4F-92A9-4BFF194783B9}">
      <dgm:prSet/>
      <dgm:spPr/>
      <dgm:t>
        <a:bodyPr/>
        <a:lstStyle/>
        <a:p>
          <a:endParaRPr lang="en-US"/>
        </a:p>
      </dgm:t>
    </dgm:pt>
    <dgm:pt modelId="{C8E669D9-063E-3F47-9154-CB61E8373399}" type="sibTrans" cxnId="{C6B1CC16-4293-5D4F-92A9-4BFF194783B9}">
      <dgm:prSet/>
      <dgm:spPr/>
      <dgm:t>
        <a:bodyPr/>
        <a:lstStyle/>
        <a:p>
          <a:endParaRPr lang="en-US"/>
        </a:p>
      </dgm:t>
    </dgm:pt>
    <dgm:pt modelId="{3454FA1B-1351-2244-80FD-1D8568524E12}">
      <dgm:prSet phldrT="[Texte]"/>
      <dgm:spPr/>
      <dgm:t>
        <a:bodyPr/>
        <a:lstStyle/>
        <a:p>
          <a:r>
            <a:rPr lang="en-US" dirty="0" smtClean="0"/>
            <a:t>Serves static resources over HTTP (via </a:t>
          </a:r>
          <a:r>
            <a:rPr lang="en-US" dirty="0" err="1" smtClean="0"/>
            <a:t>Node.js</a:t>
          </a:r>
          <a:r>
            <a:rPr lang="en-US" dirty="0" smtClean="0"/>
            <a:t>)</a:t>
          </a:r>
          <a:endParaRPr lang="en-US" dirty="0"/>
        </a:p>
      </dgm:t>
    </dgm:pt>
    <dgm:pt modelId="{B484C220-BD2D-9544-B96A-61A8384DE947}" type="parTrans" cxnId="{97D34E1F-5066-D041-BE46-0216299020F9}">
      <dgm:prSet/>
      <dgm:spPr/>
      <dgm:t>
        <a:bodyPr/>
        <a:lstStyle/>
        <a:p>
          <a:endParaRPr lang="en-US"/>
        </a:p>
      </dgm:t>
    </dgm:pt>
    <dgm:pt modelId="{2971710F-192F-AA41-950B-62A904AD87BC}" type="sibTrans" cxnId="{97D34E1F-5066-D041-BE46-0216299020F9}">
      <dgm:prSet/>
      <dgm:spPr/>
      <dgm:t>
        <a:bodyPr/>
        <a:lstStyle/>
        <a:p>
          <a:endParaRPr lang="en-US"/>
        </a:p>
      </dgm:t>
    </dgm:pt>
    <dgm:pt modelId="{4F196CFB-70BA-7341-A499-D6F7E784872D}">
      <dgm:prSet phldrT="[Texte]"/>
      <dgm:spPr/>
      <dgm:t>
        <a:bodyPr/>
        <a:lstStyle/>
        <a:p>
          <a:r>
            <a:rPr lang="en-US" dirty="0" smtClean="0"/>
            <a:t>Calls a4cli to find instances of a model sent by the frontend</a:t>
          </a:r>
          <a:endParaRPr lang="en-US" dirty="0"/>
        </a:p>
      </dgm:t>
    </dgm:pt>
    <dgm:pt modelId="{F64BE203-1296-7E4C-9CFB-840B0F594D86}" type="parTrans" cxnId="{5D071C52-9209-EF49-9E72-0D085BB52590}">
      <dgm:prSet/>
      <dgm:spPr/>
      <dgm:t>
        <a:bodyPr/>
        <a:lstStyle/>
        <a:p>
          <a:endParaRPr lang="en-US"/>
        </a:p>
      </dgm:t>
    </dgm:pt>
    <dgm:pt modelId="{B75D0E16-241B-E64A-98CF-0B7A23241445}" type="sibTrans" cxnId="{5D071C52-9209-EF49-9E72-0D085BB52590}">
      <dgm:prSet/>
      <dgm:spPr/>
      <dgm:t>
        <a:bodyPr/>
        <a:lstStyle/>
        <a:p>
          <a:endParaRPr lang="en-US"/>
        </a:p>
      </dgm:t>
    </dgm:pt>
    <dgm:pt modelId="{AEFEEA83-8B56-E040-A17F-F84A72261900}">
      <dgm:prSet phldrT="[Texte]"/>
      <dgm:spPr/>
      <dgm:t>
        <a:bodyPr/>
        <a:lstStyle/>
        <a:p>
          <a:r>
            <a:rPr lang="en-US" dirty="0" smtClean="0"/>
            <a:t>Implemented in Java</a:t>
          </a:r>
          <a:endParaRPr lang="en-US" dirty="0"/>
        </a:p>
      </dgm:t>
    </dgm:pt>
    <dgm:pt modelId="{60706C9F-1C1D-A143-BA2F-805EB5DAE698}" type="parTrans" cxnId="{52CF3C4D-3924-484B-82A5-7FBBB96CAEED}">
      <dgm:prSet/>
      <dgm:spPr/>
      <dgm:t>
        <a:bodyPr/>
        <a:lstStyle/>
        <a:p>
          <a:endParaRPr lang="en-US"/>
        </a:p>
      </dgm:t>
    </dgm:pt>
    <dgm:pt modelId="{724CD489-2952-3E40-9F7D-295911ABDC29}" type="sibTrans" cxnId="{52CF3C4D-3924-484B-82A5-7FBBB96CAEED}">
      <dgm:prSet/>
      <dgm:spPr/>
      <dgm:t>
        <a:bodyPr/>
        <a:lstStyle/>
        <a:p>
          <a:endParaRPr lang="en-US"/>
        </a:p>
      </dgm:t>
    </dgm:pt>
    <dgm:pt modelId="{7DEA2B3A-ADB0-D34C-9C47-8DB124E8165E}">
      <dgm:prSet phldrT="[Texte]"/>
      <dgm:spPr/>
      <dgm:t>
        <a:bodyPr/>
        <a:lstStyle/>
        <a:p>
          <a:r>
            <a:rPr lang="en-US" dirty="0" smtClean="0"/>
            <a:t>Write the result of its analysis on </a:t>
          </a:r>
          <a:r>
            <a:rPr lang="en-US" dirty="0" err="1" smtClean="0"/>
            <a:t>stdout</a:t>
          </a:r>
          <a:endParaRPr lang="en-US" dirty="0"/>
        </a:p>
      </dgm:t>
    </dgm:pt>
    <dgm:pt modelId="{861CBA89-0CEE-EE42-9C35-1883E035DC9F}" type="parTrans" cxnId="{E4AF2966-81D3-DC41-AC5A-2BD67B5142E4}">
      <dgm:prSet/>
      <dgm:spPr/>
      <dgm:t>
        <a:bodyPr/>
        <a:lstStyle/>
        <a:p>
          <a:endParaRPr lang="en-US"/>
        </a:p>
      </dgm:t>
    </dgm:pt>
    <dgm:pt modelId="{2E3676A6-1DD8-FC42-924D-09C81DC08419}" type="sibTrans" cxnId="{E4AF2966-81D3-DC41-AC5A-2BD67B5142E4}">
      <dgm:prSet/>
      <dgm:spPr/>
      <dgm:t>
        <a:bodyPr/>
        <a:lstStyle/>
        <a:p>
          <a:endParaRPr lang="en-US"/>
        </a:p>
      </dgm:t>
    </dgm:pt>
    <dgm:pt modelId="{B3339FDC-AA9E-B14B-AE30-CEA9C6CDCA47}" type="pres">
      <dgm:prSet presAssocID="{E2F11381-B3FC-A144-ABCB-4102E8B32BA4}" presName="linearFlow" presStyleCnt="0">
        <dgm:presLayoutVars>
          <dgm:dir/>
          <dgm:animLvl val="lvl"/>
          <dgm:resizeHandles val="exact"/>
        </dgm:presLayoutVars>
      </dgm:prSet>
      <dgm:spPr/>
      <dgm:t>
        <a:bodyPr/>
        <a:lstStyle/>
        <a:p>
          <a:endParaRPr lang="en-US"/>
        </a:p>
      </dgm:t>
    </dgm:pt>
    <dgm:pt modelId="{A4862EEC-F602-0045-B0C2-A3705159318B}" type="pres">
      <dgm:prSet presAssocID="{226CFD69-A1B4-7E4D-9319-4B2B9840834C}" presName="composite" presStyleCnt="0"/>
      <dgm:spPr/>
    </dgm:pt>
    <dgm:pt modelId="{C65D6A9D-3FC1-2E47-A44E-3473A315A62B}" type="pres">
      <dgm:prSet presAssocID="{226CFD69-A1B4-7E4D-9319-4B2B9840834C}" presName="parentText" presStyleLbl="alignNode1" presStyleIdx="0" presStyleCnt="3">
        <dgm:presLayoutVars>
          <dgm:chMax val="1"/>
          <dgm:bulletEnabled val="1"/>
        </dgm:presLayoutVars>
      </dgm:prSet>
      <dgm:spPr/>
      <dgm:t>
        <a:bodyPr/>
        <a:lstStyle/>
        <a:p>
          <a:endParaRPr lang="en-US"/>
        </a:p>
      </dgm:t>
    </dgm:pt>
    <dgm:pt modelId="{5B8A5EAC-F374-8749-ABFB-442563EAAA49}" type="pres">
      <dgm:prSet presAssocID="{226CFD69-A1B4-7E4D-9319-4B2B9840834C}" presName="descendantText" presStyleLbl="alignAcc1" presStyleIdx="0" presStyleCnt="3">
        <dgm:presLayoutVars>
          <dgm:bulletEnabled val="1"/>
        </dgm:presLayoutVars>
      </dgm:prSet>
      <dgm:spPr/>
      <dgm:t>
        <a:bodyPr/>
        <a:lstStyle/>
        <a:p>
          <a:endParaRPr lang="en-US"/>
        </a:p>
      </dgm:t>
    </dgm:pt>
    <dgm:pt modelId="{696E5B5C-CB9E-8B46-A5DC-B9F3E8E4BC61}" type="pres">
      <dgm:prSet presAssocID="{11C231BE-0A49-704E-B86E-7BC92C4097F5}" presName="sp" presStyleCnt="0"/>
      <dgm:spPr/>
    </dgm:pt>
    <dgm:pt modelId="{64B7C521-5EE2-2C40-BD0E-3069BA6C2891}" type="pres">
      <dgm:prSet presAssocID="{024D6ECA-8252-A141-A60B-F7DD96BC2C13}" presName="composite" presStyleCnt="0"/>
      <dgm:spPr/>
    </dgm:pt>
    <dgm:pt modelId="{CB179610-4A89-D542-91BC-913C17562D3C}" type="pres">
      <dgm:prSet presAssocID="{024D6ECA-8252-A141-A60B-F7DD96BC2C13}" presName="parentText" presStyleLbl="alignNode1" presStyleIdx="1" presStyleCnt="3">
        <dgm:presLayoutVars>
          <dgm:chMax val="1"/>
          <dgm:bulletEnabled val="1"/>
        </dgm:presLayoutVars>
      </dgm:prSet>
      <dgm:spPr/>
      <dgm:t>
        <a:bodyPr/>
        <a:lstStyle/>
        <a:p>
          <a:endParaRPr lang="en-US"/>
        </a:p>
      </dgm:t>
    </dgm:pt>
    <dgm:pt modelId="{B65F8B5F-B0C6-6844-9F2E-16D5C3D21999}" type="pres">
      <dgm:prSet presAssocID="{024D6ECA-8252-A141-A60B-F7DD96BC2C13}" presName="descendantText" presStyleLbl="alignAcc1" presStyleIdx="1" presStyleCnt="3">
        <dgm:presLayoutVars>
          <dgm:bulletEnabled val="1"/>
        </dgm:presLayoutVars>
      </dgm:prSet>
      <dgm:spPr/>
      <dgm:t>
        <a:bodyPr/>
        <a:lstStyle/>
        <a:p>
          <a:endParaRPr lang="en-US"/>
        </a:p>
      </dgm:t>
    </dgm:pt>
    <dgm:pt modelId="{E1DE7F12-9381-144A-AF10-914734F45330}" type="pres">
      <dgm:prSet presAssocID="{B1B5A5EE-60E7-FD41-A0F6-157C94139A63}" presName="sp" presStyleCnt="0"/>
      <dgm:spPr/>
    </dgm:pt>
    <dgm:pt modelId="{9F0717AB-9B27-5546-92C4-73D148E8732E}" type="pres">
      <dgm:prSet presAssocID="{941FB597-D415-D841-A3D3-4D74358CFD6F}" presName="composite" presStyleCnt="0"/>
      <dgm:spPr/>
    </dgm:pt>
    <dgm:pt modelId="{DE821443-E1FD-AE44-98C7-5BBF398C7942}" type="pres">
      <dgm:prSet presAssocID="{941FB597-D415-D841-A3D3-4D74358CFD6F}" presName="parentText" presStyleLbl="alignNode1" presStyleIdx="2" presStyleCnt="3">
        <dgm:presLayoutVars>
          <dgm:chMax val="1"/>
          <dgm:bulletEnabled val="1"/>
        </dgm:presLayoutVars>
      </dgm:prSet>
      <dgm:spPr/>
      <dgm:t>
        <a:bodyPr/>
        <a:lstStyle/>
        <a:p>
          <a:endParaRPr lang="en-US"/>
        </a:p>
      </dgm:t>
    </dgm:pt>
    <dgm:pt modelId="{9E6A5364-8321-5349-BF23-21D46AD7929D}" type="pres">
      <dgm:prSet presAssocID="{941FB597-D415-D841-A3D3-4D74358CFD6F}" presName="descendantText" presStyleLbl="alignAcc1" presStyleIdx="2" presStyleCnt="3">
        <dgm:presLayoutVars>
          <dgm:bulletEnabled val="1"/>
        </dgm:presLayoutVars>
      </dgm:prSet>
      <dgm:spPr/>
      <dgm:t>
        <a:bodyPr/>
        <a:lstStyle/>
        <a:p>
          <a:endParaRPr lang="en-US"/>
        </a:p>
      </dgm:t>
    </dgm:pt>
  </dgm:ptLst>
  <dgm:cxnLst>
    <dgm:cxn modelId="{52CF3C4D-3924-484B-82A5-7FBBB96CAEED}" srcId="{941FB597-D415-D841-A3D3-4D74358CFD6F}" destId="{AEFEEA83-8B56-E040-A17F-F84A72261900}" srcOrd="0" destOrd="0" parTransId="{60706C9F-1C1D-A143-BA2F-805EB5DAE698}" sibTransId="{724CD489-2952-3E40-9F7D-295911ABDC29}"/>
    <dgm:cxn modelId="{175FCA50-D5EB-2546-AD64-D1E389A90B19}" type="presOf" srcId="{024D6ECA-8252-A141-A60B-F7DD96BC2C13}" destId="{CB179610-4A89-D542-91BC-913C17562D3C}" srcOrd="0" destOrd="0" presId="urn:microsoft.com/office/officeart/2005/8/layout/chevron2"/>
    <dgm:cxn modelId="{5F86DD19-F8E9-664D-B06F-121C1FECEA37}" type="presOf" srcId="{694BB224-9012-8248-B7E9-D394F1E04B5C}" destId="{5B8A5EAC-F374-8749-ABFB-442563EAAA49}" srcOrd="0" destOrd="0" presId="urn:microsoft.com/office/officeart/2005/8/layout/chevron2"/>
    <dgm:cxn modelId="{FE381964-5314-0E4A-8F6E-7E824322774D}" type="presOf" srcId="{FED15EDE-4FD6-DE4D-82B3-9DCDAA0827DD}" destId="{9E6A5364-8321-5349-BF23-21D46AD7929D}" srcOrd="0" destOrd="2" presId="urn:microsoft.com/office/officeart/2005/8/layout/chevron2"/>
    <dgm:cxn modelId="{2F08B23D-7B08-3D45-8111-9746DE2A80C9}" type="presOf" srcId="{6A3D1B9B-4EE3-0346-BF55-38B0EB3CED49}" destId="{9E6A5364-8321-5349-BF23-21D46AD7929D}" srcOrd="0" destOrd="1" presId="urn:microsoft.com/office/officeart/2005/8/layout/chevron2"/>
    <dgm:cxn modelId="{76F15549-8DD1-8C48-88DB-49DDA7E8FF24}" srcId="{941FB597-D415-D841-A3D3-4D74358CFD6F}" destId="{6A3D1B9B-4EE3-0346-BF55-38B0EB3CED49}" srcOrd="1" destOrd="0" parTransId="{58C40E8C-09B0-D348-8120-4B459DEECE01}" sibTransId="{293C0A55-E734-C44F-9A7A-DDB203203720}"/>
    <dgm:cxn modelId="{5683073B-F139-2447-BF1E-E5C49F5BB15A}" type="presOf" srcId="{3454FA1B-1351-2244-80FD-1D8568524E12}" destId="{B65F8B5F-B0C6-6844-9F2E-16D5C3D21999}" srcOrd="0" destOrd="0" presId="urn:microsoft.com/office/officeart/2005/8/layout/chevron2"/>
    <dgm:cxn modelId="{1B1069C9-8FDD-0942-86BE-868613EE5427}" srcId="{226CFD69-A1B4-7E4D-9319-4B2B9840834C}" destId="{694BB224-9012-8248-B7E9-D394F1E04B5C}" srcOrd="0" destOrd="0" parTransId="{A66825CF-16FF-974B-BA22-3FC5195D92F0}" sibTransId="{AD03ED77-CF39-9F46-B367-8CB39B18E6F9}"/>
    <dgm:cxn modelId="{E4AF2966-81D3-DC41-AC5A-2BD67B5142E4}" srcId="{941FB597-D415-D841-A3D3-4D74358CFD6F}" destId="{7DEA2B3A-ADB0-D34C-9C47-8DB124E8165E}" srcOrd="3" destOrd="0" parTransId="{861CBA89-0CEE-EE42-9C35-1883E035DC9F}" sibTransId="{2E3676A6-1DD8-FC42-924D-09C81DC08419}"/>
    <dgm:cxn modelId="{D8D1771D-0108-A040-9A42-F4B74D32EA4D}" srcId="{143FA331-207A-FB44-95B6-33975FD87FDC}" destId="{CD3EE61A-3261-DE45-A67E-A282B40BAA49}" srcOrd="1" destOrd="0" parTransId="{DA14F2F3-20EA-DA4A-8135-F36A71B6800D}" sibTransId="{1CD98BA7-2A5D-C844-AB4B-4EF08020CC54}"/>
    <dgm:cxn modelId="{45F7E450-1CE1-6A47-84D8-F55E46195F10}" srcId="{E2F11381-B3FC-A144-ABCB-4102E8B32BA4}" destId="{024D6ECA-8252-A141-A60B-F7DD96BC2C13}" srcOrd="1" destOrd="0" parTransId="{79C6F8EC-C0CA-E344-9327-BB227DAB0924}" sibTransId="{B1B5A5EE-60E7-FD41-A0F6-157C94139A63}"/>
    <dgm:cxn modelId="{F48C4FEC-CCBE-E348-9834-407589229103}" type="presOf" srcId="{226CFD69-A1B4-7E4D-9319-4B2B9840834C}" destId="{C65D6A9D-3FC1-2E47-A44E-3473A315A62B}" srcOrd="0" destOrd="0" presId="urn:microsoft.com/office/officeart/2005/8/layout/chevron2"/>
    <dgm:cxn modelId="{3FF183A6-30A9-EC49-89B9-83CCB247CFCD}" srcId="{143FA331-207A-FB44-95B6-33975FD87FDC}" destId="{4FE56B68-5A6E-1741-8256-4428C89201C0}" srcOrd="0" destOrd="0" parTransId="{E31B190F-4DE5-5A47-A735-9266B86890AE}" sibTransId="{9331B069-0CB4-F843-A452-481B2ACC4009}"/>
    <dgm:cxn modelId="{286E8DB6-F861-7F4E-AFAC-F03FCCB0A0D3}" type="presOf" srcId="{143FA331-207A-FB44-95B6-33975FD87FDC}" destId="{5B8A5EAC-F374-8749-ABFB-442563EAAA49}" srcOrd="0" destOrd="1" presId="urn:microsoft.com/office/officeart/2005/8/layout/chevron2"/>
    <dgm:cxn modelId="{11C55362-2A44-EB4D-BE07-59EBAB4A64B7}" type="presOf" srcId="{4F196CFB-70BA-7341-A499-D6F7E784872D}" destId="{B65F8B5F-B0C6-6844-9F2E-16D5C3D21999}" srcOrd="0" destOrd="1" presId="urn:microsoft.com/office/officeart/2005/8/layout/chevron2"/>
    <dgm:cxn modelId="{779AD7BF-EE01-CE43-B1BE-F021FD2D2BC8}" type="presOf" srcId="{E2F11381-B3FC-A144-ABCB-4102E8B32BA4}" destId="{B3339FDC-AA9E-B14B-AE30-CEA9C6CDCA47}" srcOrd="0" destOrd="0" presId="urn:microsoft.com/office/officeart/2005/8/layout/chevron2"/>
    <dgm:cxn modelId="{97D34E1F-5066-D041-BE46-0216299020F9}" srcId="{024D6ECA-8252-A141-A60B-F7DD96BC2C13}" destId="{3454FA1B-1351-2244-80FD-1D8568524E12}" srcOrd="0" destOrd="0" parTransId="{B484C220-BD2D-9544-B96A-61A8384DE947}" sibTransId="{2971710F-192F-AA41-950B-62A904AD87BC}"/>
    <dgm:cxn modelId="{1FB634A8-D201-1549-8D1C-98357D8F405F}" srcId="{E2F11381-B3FC-A144-ABCB-4102E8B32BA4}" destId="{941FB597-D415-D841-A3D3-4D74358CFD6F}" srcOrd="2" destOrd="0" parTransId="{C4E8DE3A-597F-AB4B-9C63-79C6B0610320}" sibTransId="{000C6CC6-1A7C-D842-B2E2-6C8B672C1408}"/>
    <dgm:cxn modelId="{C6B1CC16-4293-5D4F-92A9-4BFF194783B9}" srcId="{226CFD69-A1B4-7E4D-9319-4B2B9840834C}" destId="{143FA331-207A-FB44-95B6-33975FD87FDC}" srcOrd="1" destOrd="0" parTransId="{9FEB79DF-26E6-6F4C-BAB3-7CB6DE265A1F}" sibTransId="{C8E669D9-063E-3F47-9154-CB61E8373399}"/>
    <dgm:cxn modelId="{A74A3EA1-9571-0B4C-831D-DDA9275F3EAD}" type="presOf" srcId="{941FB597-D415-D841-A3D3-4D74358CFD6F}" destId="{DE821443-E1FD-AE44-98C7-5BBF398C7942}" srcOrd="0" destOrd="0" presId="urn:microsoft.com/office/officeart/2005/8/layout/chevron2"/>
    <dgm:cxn modelId="{249CAB7C-8B78-CA4A-BF80-19FC5138DC81}" type="presOf" srcId="{AEFEEA83-8B56-E040-A17F-F84A72261900}" destId="{9E6A5364-8321-5349-BF23-21D46AD7929D}" srcOrd="0" destOrd="0" presId="urn:microsoft.com/office/officeart/2005/8/layout/chevron2"/>
    <dgm:cxn modelId="{32E943ED-5158-7E46-B7B4-EB189C5A3A40}" srcId="{E2F11381-B3FC-A144-ABCB-4102E8B32BA4}" destId="{226CFD69-A1B4-7E4D-9319-4B2B9840834C}" srcOrd="0" destOrd="0" parTransId="{AD751730-F994-EE44-A23A-27263FDB4E17}" sibTransId="{11C231BE-0A49-704E-B86E-7BC92C4097F5}"/>
    <dgm:cxn modelId="{B04ACE61-0782-F340-ACEE-AA660951C2C5}" type="presOf" srcId="{CD3EE61A-3261-DE45-A67E-A282B40BAA49}" destId="{5B8A5EAC-F374-8749-ABFB-442563EAAA49}" srcOrd="0" destOrd="3" presId="urn:microsoft.com/office/officeart/2005/8/layout/chevron2"/>
    <dgm:cxn modelId="{FAECB5A5-217F-E94D-BD00-B314B492DA28}" srcId="{941FB597-D415-D841-A3D3-4D74358CFD6F}" destId="{FED15EDE-4FD6-DE4D-82B3-9DCDAA0827DD}" srcOrd="2" destOrd="0" parTransId="{F56EEC35-E5E2-3B43-9FFF-8866126048C2}" sibTransId="{D6C98CE3-B40A-D442-AA58-10F0DF94CBB1}"/>
    <dgm:cxn modelId="{E6A046DA-B32F-FC44-8AA2-A78CD5D78E93}" type="presOf" srcId="{4FE56B68-5A6E-1741-8256-4428C89201C0}" destId="{5B8A5EAC-F374-8749-ABFB-442563EAAA49}" srcOrd="0" destOrd="2" presId="urn:microsoft.com/office/officeart/2005/8/layout/chevron2"/>
    <dgm:cxn modelId="{6F3AD6DE-8768-994A-B7ED-7173CEF476C7}" type="presOf" srcId="{7DEA2B3A-ADB0-D34C-9C47-8DB124E8165E}" destId="{9E6A5364-8321-5349-BF23-21D46AD7929D}" srcOrd="0" destOrd="3" presId="urn:microsoft.com/office/officeart/2005/8/layout/chevron2"/>
    <dgm:cxn modelId="{5D071C52-9209-EF49-9E72-0D085BB52590}" srcId="{024D6ECA-8252-A141-A60B-F7DD96BC2C13}" destId="{4F196CFB-70BA-7341-A499-D6F7E784872D}" srcOrd="1" destOrd="0" parTransId="{F64BE203-1296-7E4C-9CFB-840B0F594D86}" sibTransId="{B75D0E16-241B-E64A-98CF-0B7A23241445}"/>
    <dgm:cxn modelId="{997E1434-9344-3A4E-9683-4DEC9EBE7337}" type="presParOf" srcId="{B3339FDC-AA9E-B14B-AE30-CEA9C6CDCA47}" destId="{A4862EEC-F602-0045-B0C2-A3705159318B}" srcOrd="0" destOrd="0" presId="urn:microsoft.com/office/officeart/2005/8/layout/chevron2"/>
    <dgm:cxn modelId="{C9F9C2F8-D952-CE40-A4C5-5D85F4F808CA}" type="presParOf" srcId="{A4862EEC-F602-0045-B0C2-A3705159318B}" destId="{C65D6A9D-3FC1-2E47-A44E-3473A315A62B}" srcOrd="0" destOrd="0" presId="urn:microsoft.com/office/officeart/2005/8/layout/chevron2"/>
    <dgm:cxn modelId="{514B2517-FA3F-894D-9019-4C432B64F950}" type="presParOf" srcId="{A4862EEC-F602-0045-B0C2-A3705159318B}" destId="{5B8A5EAC-F374-8749-ABFB-442563EAAA49}" srcOrd="1" destOrd="0" presId="urn:microsoft.com/office/officeart/2005/8/layout/chevron2"/>
    <dgm:cxn modelId="{45A4D1E1-A784-364C-B508-84F16AA6F70A}" type="presParOf" srcId="{B3339FDC-AA9E-B14B-AE30-CEA9C6CDCA47}" destId="{696E5B5C-CB9E-8B46-A5DC-B9F3E8E4BC61}" srcOrd="1" destOrd="0" presId="urn:microsoft.com/office/officeart/2005/8/layout/chevron2"/>
    <dgm:cxn modelId="{1F5FCF77-A27C-704D-B03D-B4023874FB6D}" type="presParOf" srcId="{B3339FDC-AA9E-B14B-AE30-CEA9C6CDCA47}" destId="{64B7C521-5EE2-2C40-BD0E-3069BA6C2891}" srcOrd="2" destOrd="0" presId="urn:microsoft.com/office/officeart/2005/8/layout/chevron2"/>
    <dgm:cxn modelId="{D7D3CE7B-7486-C047-85A6-76797E251605}" type="presParOf" srcId="{64B7C521-5EE2-2C40-BD0E-3069BA6C2891}" destId="{CB179610-4A89-D542-91BC-913C17562D3C}" srcOrd="0" destOrd="0" presId="urn:microsoft.com/office/officeart/2005/8/layout/chevron2"/>
    <dgm:cxn modelId="{EDBEE7CE-85A2-5341-AF1F-62C27D0741CA}" type="presParOf" srcId="{64B7C521-5EE2-2C40-BD0E-3069BA6C2891}" destId="{B65F8B5F-B0C6-6844-9F2E-16D5C3D21999}" srcOrd="1" destOrd="0" presId="urn:microsoft.com/office/officeart/2005/8/layout/chevron2"/>
    <dgm:cxn modelId="{D424D394-F9B1-4241-AA82-6F76805087F9}" type="presParOf" srcId="{B3339FDC-AA9E-B14B-AE30-CEA9C6CDCA47}" destId="{E1DE7F12-9381-144A-AF10-914734F45330}" srcOrd="3" destOrd="0" presId="urn:microsoft.com/office/officeart/2005/8/layout/chevron2"/>
    <dgm:cxn modelId="{A4B2636B-D088-654E-B2D8-B6E6B24CBDA7}" type="presParOf" srcId="{B3339FDC-AA9E-B14B-AE30-CEA9C6CDCA47}" destId="{9F0717AB-9B27-5546-92C4-73D148E8732E}" srcOrd="4" destOrd="0" presId="urn:microsoft.com/office/officeart/2005/8/layout/chevron2"/>
    <dgm:cxn modelId="{346C3567-E5A1-7142-9E90-36E9E0C47E35}" type="presParOf" srcId="{9F0717AB-9B27-5546-92C4-73D148E8732E}" destId="{DE821443-E1FD-AE44-98C7-5BBF398C7942}" srcOrd="0" destOrd="0" presId="urn:microsoft.com/office/officeart/2005/8/layout/chevron2"/>
    <dgm:cxn modelId="{ADA0B4FF-8933-FE4F-9756-B80A8555DC45}" type="presParOf" srcId="{9F0717AB-9B27-5546-92C4-73D148E8732E}" destId="{9E6A5364-8321-5349-BF23-21D46AD7929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5D6A9D-3FC1-2E47-A44E-3473A315A62B}">
      <dsp:nvSpPr>
        <dsp:cNvPr id="0" name=""/>
        <dsp:cNvSpPr/>
      </dsp:nvSpPr>
      <dsp:spPr>
        <a:xfrm rot="5400000">
          <a:off x="-192361" y="193403"/>
          <a:ext cx="1282413" cy="897689"/>
        </a:xfrm>
        <a:prstGeom prst="chevron">
          <a:avLst/>
        </a:prstGeom>
        <a:gradFill rotWithShape="0">
          <a:gsLst>
            <a:gs pos="0">
              <a:schemeClr val="accent2">
                <a:hueOff val="0"/>
                <a:satOff val="0"/>
                <a:lumOff val="0"/>
                <a:alphaOff val="0"/>
                <a:tint val="96000"/>
                <a:satMod val="120000"/>
                <a:lumMod val="120000"/>
              </a:schemeClr>
            </a:gs>
            <a:gs pos="100000">
              <a:schemeClr val="accent2">
                <a:hueOff val="0"/>
                <a:satOff val="0"/>
                <a:lumOff val="0"/>
                <a:alphaOff val="0"/>
                <a:shade val="89000"/>
                <a:lumMod val="90000"/>
              </a:schemeClr>
            </a:gs>
          </a:gsLst>
          <a:lin ang="5400000" scaled="0"/>
        </a:gradFill>
        <a:ln w="9525" cap="flat" cmpd="sng" algn="ctr">
          <a:solidFill>
            <a:schemeClr val="accent2">
              <a:hueOff val="0"/>
              <a:satOff val="0"/>
              <a:lumOff val="0"/>
              <a:alphaOff val="0"/>
            </a:schemeClr>
          </a:solidFill>
          <a:prstDash val="solid"/>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Frontend</a:t>
          </a:r>
          <a:endParaRPr lang="en-US" sz="1700" kern="1200" dirty="0"/>
        </a:p>
      </dsp:txBody>
      <dsp:txXfrm rot="-5400000">
        <a:off x="2" y="449886"/>
        <a:ext cx="897689" cy="384724"/>
      </dsp:txXfrm>
    </dsp:sp>
    <dsp:sp modelId="{5B8A5EAC-F374-8749-ABFB-442563EAAA49}">
      <dsp:nvSpPr>
        <dsp:cNvPr id="0" name=""/>
        <dsp:cNvSpPr/>
      </dsp:nvSpPr>
      <dsp:spPr>
        <a:xfrm rot="5400000">
          <a:off x="3736491" y="-2837760"/>
          <a:ext cx="833568" cy="6511172"/>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Implemented as an SPA (Single Page Application)</a:t>
          </a:r>
          <a:endParaRPr lang="en-US" sz="1100" kern="1200" dirty="0"/>
        </a:p>
        <a:p>
          <a:pPr marL="57150" lvl="1" indent="-57150" algn="l" defTabSz="488950">
            <a:lnSpc>
              <a:spcPct val="90000"/>
            </a:lnSpc>
            <a:spcBef>
              <a:spcPct val="0"/>
            </a:spcBef>
            <a:spcAft>
              <a:spcPct val="15000"/>
            </a:spcAft>
            <a:buChar char="••"/>
          </a:pPr>
          <a:r>
            <a:rPr lang="en-US" sz="1100" kern="1200" dirty="0" smtClean="0"/>
            <a:t>Responsible for all user interaction</a:t>
          </a:r>
          <a:endParaRPr lang="en-US" sz="1100" kern="1200" dirty="0"/>
        </a:p>
        <a:p>
          <a:pPr marL="114300" lvl="2" indent="-57150" algn="l" defTabSz="488950">
            <a:lnSpc>
              <a:spcPct val="90000"/>
            </a:lnSpc>
            <a:spcBef>
              <a:spcPct val="0"/>
            </a:spcBef>
            <a:spcAft>
              <a:spcPct val="15000"/>
            </a:spcAft>
            <a:buChar char="••"/>
          </a:pPr>
          <a:r>
            <a:rPr lang="en-US" sz="1100" kern="1200" dirty="0" smtClean="0"/>
            <a:t>Provides the editor</a:t>
          </a:r>
          <a:endParaRPr lang="en-US" sz="1100" kern="1200" dirty="0"/>
        </a:p>
        <a:p>
          <a:pPr marL="114300" lvl="2" indent="-57150" algn="l" defTabSz="488950">
            <a:lnSpc>
              <a:spcPct val="90000"/>
            </a:lnSpc>
            <a:spcBef>
              <a:spcPct val="0"/>
            </a:spcBef>
            <a:spcAft>
              <a:spcPct val="15000"/>
            </a:spcAft>
            <a:buChar char="••"/>
          </a:pPr>
          <a:r>
            <a:rPr lang="en-US" sz="1100" kern="1200" dirty="0" smtClean="0"/>
            <a:t>Provides the visualizer</a:t>
          </a:r>
          <a:endParaRPr lang="en-US" sz="1100" kern="1200" dirty="0"/>
        </a:p>
      </dsp:txBody>
      <dsp:txXfrm rot="-5400000">
        <a:off x="897690" y="41732"/>
        <a:ext cx="6470481" cy="752186"/>
      </dsp:txXfrm>
    </dsp:sp>
    <dsp:sp modelId="{CB179610-4A89-D542-91BC-913C17562D3C}">
      <dsp:nvSpPr>
        <dsp:cNvPr id="0" name=""/>
        <dsp:cNvSpPr/>
      </dsp:nvSpPr>
      <dsp:spPr>
        <a:xfrm rot="5400000">
          <a:off x="-192361" y="1276767"/>
          <a:ext cx="1282413" cy="897689"/>
        </a:xfrm>
        <a:prstGeom prst="chevron">
          <a:avLst/>
        </a:prstGeom>
        <a:gradFill rotWithShape="0">
          <a:gsLst>
            <a:gs pos="0">
              <a:schemeClr val="accent3">
                <a:hueOff val="0"/>
                <a:satOff val="0"/>
                <a:lumOff val="0"/>
                <a:alphaOff val="0"/>
                <a:tint val="96000"/>
                <a:satMod val="120000"/>
                <a:lumMod val="120000"/>
              </a:schemeClr>
            </a:gs>
            <a:gs pos="100000">
              <a:schemeClr val="accent3">
                <a:hueOff val="0"/>
                <a:satOff val="0"/>
                <a:lumOff val="0"/>
                <a:alphaOff val="0"/>
                <a:shade val="89000"/>
                <a:lumMod val="90000"/>
              </a:schemeClr>
            </a:gs>
          </a:gsLst>
          <a:lin ang="5400000" scaled="0"/>
        </a:gradFill>
        <a:ln w="9525" cap="flat" cmpd="sng" algn="ctr">
          <a:solidFill>
            <a:schemeClr val="accent3">
              <a:hueOff val="0"/>
              <a:satOff val="0"/>
              <a:lumOff val="0"/>
              <a:alphaOff val="0"/>
            </a:schemeClr>
          </a:solidFill>
          <a:prstDash val="solid"/>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Backend</a:t>
          </a:r>
          <a:endParaRPr lang="en-US" sz="1700" kern="1200" dirty="0"/>
        </a:p>
      </dsp:txBody>
      <dsp:txXfrm rot="-5400000">
        <a:off x="2" y="1533250"/>
        <a:ext cx="897689" cy="384724"/>
      </dsp:txXfrm>
    </dsp:sp>
    <dsp:sp modelId="{B65F8B5F-B0C6-6844-9F2E-16D5C3D21999}">
      <dsp:nvSpPr>
        <dsp:cNvPr id="0" name=""/>
        <dsp:cNvSpPr/>
      </dsp:nvSpPr>
      <dsp:spPr>
        <a:xfrm rot="5400000">
          <a:off x="3736491" y="-1754396"/>
          <a:ext cx="833568" cy="6511172"/>
        </a:xfrm>
        <a:prstGeom prst="round2Same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Serves static resources over HTTP (via </a:t>
          </a:r>
          <a:r>
            <a:rPr lang="en-US" sz="1100" kern="1200" dirty="0" err="1" smtClean="0"/>
            <a:t>Node.js</a:t>
          </a:r>
          <a:r>
            <a:rPr lang="en-US" sz="1100" kern="1200" dirty="0" smtClean="0"/>
            <a:t>)</a:t>
          </a:r>
          <a:endParaRPr lang="en-US" sz="1100" kern="1200" dirty="0"/>
        </a:p>
        <a:p>
          <a:pPr marL="57150" lvl="1" indent="-57150" algn="l" defTabSz="488950">
            <a:lnSpc>
              <a:spcPct val="90000"/>
            </a:lnSpc>
            <a:spcBef>
              <a:spcPct val="0"/>
            </a:spcBef>
            <a:spcAft>
              <a:spcPct val="15000"/>
            </a:spcAft>
            <a:buChar char="••"/>
          </a:pPr>
          <a:r>
            <a:rPr lang="en-US" sz="1100" kern="1200" dirty="0" smtClean="0"/>
            <a:t>Calls a4cli to find instances of a model sent by the frontend</a:t>
          </a:r>
          <a:endParaRPr lang="en-US" sz="1100" kern="1200" dirty="0"/>
        </a:p>
      </dsp:txBody>
      <dsp:txXfrm rot="-5400000">
        <a:off x="897690" y="1125096"/>
        <a:ext cx="6470481" cy="752186"/>
      </dsp:txXfrm>
    </dsp:sp>
    <dsp:sp modelId="{DE821443-E1FD-AE44-98C7-5BBF398C7942}">
      <dsp:nvSpPr>
        <dsp:cNvPr id="0" name=""/>
        <dsp:cNvSpPr/>
      </dsp:nvSpPr>
      <dsp:spPr>
        <a:xfrm rot="5400000">
          <a:off x="-192361" y="2360132"/>
          <a:ext cx="1282413" cy="897689"/>
        </a:xfrm>
        <a:prstGeom prst="chevron">
          <a:avLst/>
        </a:prstGeom>
        <a:gradFill rotWithShape="0">
          <a:gsLst>
            <a:gs pos="0">
              <a:schemeClr val="accent4">
                <a:hueOff val="0"/>
                <a:satOff val="0"/>
                <a:lumOff val="0"/>
                <a:alphaOff val="0"/>
                <a:tint val="96000"/>
                <a:satMod val="120000"/>
                <a:lumMod val="120000"/>
              </a:schemeClr>
            </a:gs>
            <a:gs pos="100000">
              <a:schemeClr val="accent4">
                <a:hueOff val="0"/>
                <a:satOff val="0"/>
                <a:lumOff val="0"/>
                <a:alphaOff val="0"/>
                <a:shade val="89000"/>
                <a:lumMod val="90000"/>
              </a:schemeClr>
            </a:gs>
          </a:gsLst>
          <a:lin ang="5400000" scaled="0"/>
        </a:gradFill>
        <a:ln w="9525" cap="flat" cmpd="sng" algn="ctr">
          <a:solidFill>
            <a:schemeClr val="accent4">
              <a:hueOff val="0"/>
              <a:satOff val="0"/>
              <a:lumOff val="0"/>
              <a:alphaOff val="0"/>
            </a:schemeClr>
          </a:solidFill>
          <a:prstDash val="solid"/>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dsp:spPr>
      <dsp:style>
        <a:lnRef idx="1">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A4cli</a:t>
          </a:r>
          <a:endParaRPr lang="en-US" sz="1700" kern="1200" dirty="0"/>
        </a:p>
      </dsp:txBody>
      <dsp:txXfrm rot="-5400000">
        <a:off x="2" y="2616615"/>
        <a:ext cx="897689" cy="384724"/>
      </dsp:txXfrm>
    </dsp:sp>
    <dsp:sp modelId="{9E6A5364-8321-5349-BF23-21D46AD7929D}">
      <dsp:nvSpPr>
        <dsp:cNvPr id="0" name=""/>
        <dsp:cNvSpPr/>
      </dsp:nvSpPr>
      <dsp:spPr>
        <a:xfrm rot="5400000">
          <a:off x="3736491" y="-671032"/>
          <a:ext cx="833568" cy="6511172"/>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Implemented in Java</a:t>
          </a:r>
          <a:endParaRPr lang="en-US" sz="1100" kern="1200" dirty="0"/>
        </a:p>
        <a:p>
          <a:pPr marL="57150" lvl="1" indent="-57150" algn="l" defTabSz="488950">
            <a:lnSpc>
              <a:spcPct val="90000"/>
            </a:lnSpc>
            <a:spcBef>
              <a:spcPct val="0"/>
            </a:spcBef>
            <a:spcAft>
              <a:spcPct val="15000"/>
            </a:spcAft>
            <a:buChar char="••"/>
          </a:pPr>
          <a:r>
            <a:rPr lang="en-US" sz="1100" kern="1200" dirty="0" smtClean="0"/>
            <a:t>Reads its parameter from command line</a:t>
          </a:r>
          <a:endParaRPr lang="en-US" sz="1100" kern="1200" dirty="0"/>
        </a:p>
        <a:p>
          <a:pPr marL="57150" lvl="1" indent="-57150" algn="l" defTabSz="488950">
            <a:lnSpc>
              <a:spcPct val="90000"/>
            </a:lnSpc>
            <a:spcBef>
              <a:spcPct val="0"/>
            </a:spcBef>
            <a:spcAft>
              <a:spcPct val="15000"/>
            </a:spcAft>
            <a:buChar char="••"/>
          </a:pPr>
          <a:r>
            <a:rPr lang="en-US" sz="1100" kern="1200" dirty="0" smtClean="0"/>
            <a:t>Call the necessary Alloy APIs to find an instance</a:t>
          </a:r>
          <a:endParaRPr lang="en-US" sz="1100" kern="1200" dirty="0"/>
        </a:p>
        <a:p>
          <a:pPr marL="57150" lvl="1" indent="-57150" algn="l" defTabSz="488950">
            <a:lnSpc>
              <a:spcPct val="90000"/>
            </a:lnSpc>
            <a:spcBef>
              <a:spcPct val="0"/>
            </a:spcBef>
            <a:spcAft>
              <a:spcPct val="15000"/>
            </a:spcAft>
            <a:buChar char="••"/>
          </a:pPr>
          <a:r>
            <a:rPr lang="en-US" sz="1100" kern="1200" dirty="0" smtClean="0"/>
            <a:t>Write the result of its analysis on </a:t>
          </a:r>
          <a:r>
            <a:rPr lang="en-US" sz="1100" kern="1200" dirty="0" err="1" smtClean="0"/>
            <a:t>stdout</a:t>
          </a:r>
          <a:endParaRPr lang="en-US" sz="1100" kern="1200" dirty="0"/>
        </a:p>
      </dsp:txBody>
      <dsp:txXfrm rot="-5400000">
        <a:off x="897690" y="2208460"/>
        <a:ext cx="6470481" cy="75218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nl-BE" smtClean="0"/>
              <a:t>Cliquez et modifiez le titre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smtClean="0"/>
              <a:t>Cliquez pour modifier le style des sous-titres du masque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20/08/15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Cliquez et modifiez le titre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nl-BE" smtClean="0"/>
              <a:t>Cliquez pour modifier les styles du texte du masque</a:t>
            </a:r>
          </a:p>
          <a:p>
            <a:pPr lvl="1"/>
            <a:r>
              <a:rPr lang="nl-BE" smtClean="0"/>
              <a:t>Deuxième niveau</a:t>
            </a:r>
          </a:p>
          <a:p>
            <a:pPr lvl="2"/>
            <a:r>
              <a:rPr lang="nl-BE" smtClean="0"/>
              <a:t>Troisième niveau</a:t>
            </a:r>
          </a:p>
          <a:p>
            <a:pPr lvl="3"/>
            <a:r>
              <a:rPr lang="nl-BE" smtClean="0"/>
              <a:t>Quatrième niveau</a:t>
            </a:r>
          </a:p>
          <a:p>
            <a:pPr lvl="4"/>
            <a:r>
              <a:rPr lang="nl-BE" smtClean="0"/>
              <a:t>Cinquième niveau</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20/08/15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20/08/15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nl-BE" smtClean="0"/>
              <a:t>Cliquez et modifiez le titre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nl-BE" smtClean="0"/>
              <a:t>Cliquez pour modifier les styles du texte du masque</a:t>
            </a:r>
          </a:p>
          <a:p>
            <a:pPr lvl="1"/>
            <a:r>
              <a:rPr lang="nl-BE" smtClean="0"/>
              <a:t>Deuxième niveau</a:t>
            </a:r>
          </a:p>
          <a:p>
            <a:pPr lvl="2"/>
            <a:r>
              <a:rPr lang="nl-BE" smtClean="0"/>
              <a:t>Troisième niveau</a:t>
            </a:r>
          </a:p>
          <a:p>
            <a:pPr lvl="3"/>
            <a:r>
              <a:rPr lang="nl-BE" smtClean="0"/>
              <a:t>Quatrième niveau</a:t>
            </a:r>
          </a:p>
          <a:p>
            <a:pPr lvl="4"/>
            <a:r>
              <a:rPr lang="nl-BE" smtClean="0"/>
              <a:t>Cinquième niveau</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nl-BE" smtClean="0"/>
              <a:t>Cliquez pour modifier les styles du texte du masque</a:t>
            </a:r>
          </a:p>
          <a:p>
            <a:pPr lvl="1"/>
            <a:r>
              <a:rPr lang="nl-BE" smtClean="0"/>
              <a:t>Deuxième niveau</a:t>
            </a:r>
          </a:p>
          <a:p>
            <a:pPr lvl="2"/>
            <a:r>
              <a:rPr lang="nl-BE" smtClean="0"/>
              <a:t>Troisième niveau</a:t>
            </a:r>
          </a:p>
          <a:p>
            <a:pPr lvl="3"/>
            <a:r>
              <a:rPr lang="nl-BE" smtClean="0"/>
              <a:t>Quatrième niveau</a:t>
            </a:r>
          </a:p>
          <a:p>
            <a:pPr lvl="4"/>
            <a:r>
              <a:rPr lang="nl-BE" smtClean="0"/>
              <a:t>Cinquième niveau</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20/08/15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nl-BE" smtClean="0"/>
              <a:t>Cliquez et modifiez le titre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nl-BE" smtClean="0"/>
              <a:t>Cliquez et modifiez le titre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BE" smtClean="0"/>
              <a:t>Cliquez pour modifier les styles du texte du masque</a:t>
            </a:r>
          </a:p>
        </p:txBody>
      </p:sp>
      <p:sp>
        <p:nvSpPr>
          <p:cNvPr id="4" name="Date Placeholder 3"/>
          <p:cNvSpPr>
            <a:spLocks noGrp="1"/>
          </p:cNvSpPr>
          <p:nvPr>
            <p:ph type="dt" sz="half" idx="10"/>
          </p:nvPr>
        </p:nvSpPr>
        <p:spPr/>
        <p:txBody>
          <a:bodyPr/>
          <a:lstStyle/>
          <a:p>
            <a:fld id="{7B8AEBBE-F8B2-42CF-9895-E86A608384EB}" type="datetime1">
              <a:rPr lang="en-US" smtClean="0"/>
              <a:pPr/>
              <a:t>20/08/15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Cliquez et modifiez le titre</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20/08/15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nl-BE" smtClean="0"/>
              <a:t>Cliquez pour modifier les styles du texte du masque</a:t>
            </a:r>
          </a:p>
          <a:p>
            <a:pPr lvl="1"/>
            <a:r>
              <a:rPr lang="nl-BE" smtClean="0"/>
              <a:t>Deuxième niveau</a:t>
            </a:r>
          </a:p>
          <a:p>
            <a:pPr lvl="2"/>
            <a:r>
              <a:rPr lang="nl-BE" smtClean="0"/>
              <a:t>Troisième niveau</a:t>
            </a:r>
          </a:p>
          <a:p>
            <a:pPr lvl="3"/>
            <a:r>
              <a:rPr lang="nl-BE" smtClean="0"/>
              <a:t>Quatrième niveau</a:t>
            </a:r>
          </a:p>
          <a:p>
            <a:pPr lvl="4"/>
            <a:r>
              <a:rPr lang="nl-BE" smtClean="0"/>
              <a:t>Cinquième niveau</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nl-BE" smtClean="0"/>
              <a:t>Cliquez pour modifier les styles du texte du masque</a:t>
            </a:r>
          </a:p>
          <a:p>
            <a:pPr lvl="1"/>
            <a:r>
              <a:rPr lang="nl-BE" smtClean="0"/>
              <a:t>Deuxième niveau</a:t>
            </a:r>
          </a:p>
          <a:p>
            <a:pPr lvl="2"/>
            <a:r>
              <a:rPr lang="nl-BE" smtClean="0"/>
              <a:t>Troisième niveau</a:t>
            </a:r>
          </a:p>
          <a:p>
            <a:pPr lvl="3"/>
            <a:r>
              <a:rPr lang="nl-BE" smtClean="0"/>
              <a:t>Quatrième niveau</a:t>
            </a:r>
          </a:p>
          <a:p>
            <a:pPr lvl="4"/>
            <a:r>
              <a:rPr lang="nl-BE" smtClean="0"/>
              <a:t>Cinquième niveau</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BE" smtClean="0"/>
              <a:t>Cliquez et modifiez le titre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smtClean="0"/>
              <a:t>Cliquez pour modifier les styles du texte du masque</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nl-BE" smtClean="0"/>
              <a:t>Cliquez pour modifier les styles du texte du masque</a:t>
            </a:r>
          </a:p>
          <a:p>
            <a:pPr lvl="1"/>
            <a:r>
              <a:rPr lang="nl-BE" smtClean="0"/>
              <a:t>Deuxième niveau</a:t>
            </a:r>
          </a:p>
          <a:p>
            <a:pPr lvl="2"/>
            <a:r>
              <a:rPr lang="nl-BE" smtClean="0"/>
              <a:t>Troisième niveau</a:t>
            </a:r>
          </a:p>
          <a:p>
            <a:pPr lvl="3"/>
            <a:r>
              <a:rPr lang="nl-BE" smtClean="0"/>
              <a:t>Quatrième niveau</a:t>
            </a:r>
          </a:p>
          <a:p>
            <a:pPr lvl="4"/>
            <a:r>
              <a:rPr lang="nl-BE" smtClean="0"/>
              <a:t>Cinquième niveau</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smtClean="0"/>
              <a:t>Cliquez pour modifier les styles du texte du masque</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nl-BE" smtClean="0"/>
              <a:t>Cliquez pour modifier les styles du texte du masque</a:t>
            </a:r>
          </a:p>
          <a:p>
            <a:pPr lvl="1"/>
            <a:r>
              <a:rPr lang="nl-BE" smtClean="0"/>
              <a:t>Deuxième niveau</a:t>
            </a:r>
          </a:p>
          <a:p>
            <a:pPr lvl="2"/>
            <a:r>
              <a:rPr lang="nl-BE" smtClean="0"/>
              <a:t>Troisième niveau</a:t>
            </a:r>
          </a:p>
          <a:p>
            <a:pPr lvl="3"/>
            <a:r>
              <a:rPr lang="nl-BE" smtClean="0"/>
              <a:t>Quatrième niveau</a:t>
            </a:r>
          </a:p>
          <a:p>
            <a:pPr lvl="4"/>
            <a:r>
              <a:rPr lang="nl-BE" smtClean="0"/>
              <a:t>Cinquième niveau</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20/08/15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Cliquez et modifiez le titre</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20/08/15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20/08/15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20/08/15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smtClean="0"/>
              <a:t>Cliquez pour modifier les styles du texte du masque</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nl-BE" smtClean="0"/>
              <a:t>Cliquez et modifiez le titre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nl-BE" smtClean="0"/>
              <a:t>Cliquez pour modifier les styles du texte du masque</a:t>
            </a:r>
          </a:p>
          <a:p>
            <a:pPr lvl="1"/>
            <a:r>
              <a:rPr lang="nl-BE" smtClean="0"/>
              <a:t>Deuxième niveau</a:t>
            </a:r>
          </a:p>
          <a:p>
            <a:pPr lvl="2"/>
            <a:r>
              <a:rPr lang="nl-BE" smtClean="0"/>
              <a:t>Troisième niveau</a:t>
            </a:r>
          </a:p>
          <a:p>
            <a:pPr lvl="3"/>
            <a:r>
              <a:rPr lang="nl-BE" smtClean="0"/>
              <a:t>Quatrième niveau</a:t>
            </a:r>
          </a:p>
          <a:p>
            <a:pPr lvl="4"/>
            <a:r>
              <a:rPr lang="nl-BE" smtClean="0"/>
              <a:t>Cinquième niveau</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nl-BE" smtClean="0"/>
              <a:t>Cliquez et modifiez le titre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smtClean="0"/>
              <a:t>Cliquez pour modifier les styles du texte du masque</a:t>
            </a:r>
          </a:p>
        </p:txBody>
      </p:sp>
      <p:sp>
        <p:nvSpPr>
          <p:cNvPr id="5" name="Date Placeholder 4"/>
          <p:cNvSpPr>
            <a:spLocks noGrp="1"/>
          </p:cNvSpPr>
          <p:nvPr>
            <p:ph type="dt" sz="half" idx="10"/>
          </p:nvPr>
        </p:nvSpPr>
        <p:spPr/>
        <p:txBody>
          <a:bodyPr/>
          <a:lstStyle/>
          <a:p>
            <a:fld id="{88856D55-EFBE-4F9B-8A5F-09D42CA22A9B}" type="datetime1">
              <a:rPr lang="en-US" smtClean="0"/>
              <a:pPr/>
              <a:t>20/08/15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BE" smtClean="0"/>
              <a:t>Faire glisser l'image vers l'espace réservé ou cliquer sur l'icône pour l'ajouter</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nl-BE" smtClean="0"/>
              <a:t>Cliquez et modifiez le titre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20/08/15</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nl-BE" smtClean="0"/>
              <a:t>Cliquez pour modifier les styles du texte du masque</a:t>
            </a:r>
          </a:p>
          <a:p>
            <a:pPr lvl="1"/>
            <a:r>
              <a:rPr lang="nl-BE" smtClean="0"/>
              <a:t>Deuxième niveau</a:t>
            </a:r>
          </a:p>
          <a:p>
            <a:pPr lvl="2"/>
            <a:r>
              <a:rPr lang="nl-BE" smtClean="0"/>
              <a:t>Troisième niveau</a:t>
            </a:r>
          </a:p>
          <a:p>
            <a:pPr lvl="3"/>
            <a:r>
              <a:rPr lang="nl-BE" smtClean="0"/>
              <a:t>Quatrième niveau</a:t>
            </a:r>
          </a:p>
          <a:p>
            <a:pPr lvl="4"/>
            <a:r>
              <a:rPr lang="nl-BE" smtClean="0"/>
              <a:t>Cinquième niveau</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harejs.or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inyurl.com/pcs99o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t>Alloy on the web…</a:t>
            </a:r>
            <a:endParaRPr lang="en-US" dirty="0"/>
          </a:p>
        </p:txBody>
      </p:sp>
      <p:sp>
        <p:nvSpPr>
          <p:cNvPr id="3" name="Sous-titre 2"/>
          <p:cNvSpPr>
            <a:spLocks noGrp="1"/>
          </p:cNvSpPr>
          <p:nvPr>
            <p:ph type="subTitle" idx="1"/>
          </p:nvPr>
        </p:nvSpPr>
        <p:spPr/>
        <p:txBody>
          <a:bodyPr/>
          <a:lstStyle/>
          <a:p>
            <a:r>
              <a:rPr lang="en-US" dirty="0" smtClean="0"/>
              <a:t>High level overview</a:t>
            </a:r>
          </a:p>
        </p:txBody>
      </p:sp>
    </p:spTree>
    <p:extLst>
      <p:ext uri="{BB962C8B-B14F-4D97-AF65-F5344CB8AC3E}">
        <p14:creationId xmlns:p14="http://schemas.microsoft.com/office/powerpoint/2010/main" val="19639200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dirty="0" err="1">
                <a:solidFill>
                  <a:srgbClr val="FF0000"/>
                </a:solidFill>
              </a:rPr>
              <a:t>ReporterResult</a:t>
            </a:r>
            <a:r>
              <a:rPr lang="en-US" dirty="0">
                <a:solidFill>
                  <a:srgbClr val="FF0000"/>
                </a:solidFill>
              </a:rPr>
              <a:t> </a:t>
            </a:r>
            <a:r>
              <a:rPr lang="en-US" dirty="0"/>
              <a:t>is </a:t>
            </a:r>
            <a:r>
              <a:rPr lang="en-US" dirty="0" smtClean="0"/>
              <a:t>the </a:t>
            </a:r>
            <a:r>
              <a:rPr lang="en-US" dirty="0"/>
              <a:t>most important class in this module. </a:t>
            </a:r>
            <a:endParaRPr lang="en-US" dirty="0" smtClean="0"/>
          </a:p>
          <a:p>
            <a:r>
              <a:rPr lang="en-US" dirty="0" smtClean="0"/>
              <a:t>It </a:t>
            </a:r>
            <a:r>
              <a:rPr lang="en-US" dirty="0"/>
              <a:t>is probably the </a:t>
            </a:r>
            <a:r>
              <a:rPr lang="en-US" dirty="0" smtClean="0"/>
              <a:t>place you are looking for if you want to change anything in this module.</a:t>
            </a:r>
            <a:endParaRPr lang="en-US" dirty="0"/>
          </a:p>
        </p:txBody>
      </p:sp>
      <p:sp>
        <p:nvSpPr>
          <p:cNvPr id="3" name="Titre 2"/>
          <p:cNvSpPr>
            <a:spLocks noGrp="1"/>
          </p:cNvSpPr>
          <p:nvPr>
            <p:ph type="title"/>
          </p:nvPr>
        </p:nvSpPr>
        <p:spPr/>
        <p:txBody>
          <a:bodyPr/>
          <a:lstStyle/>
          <a:p>
            <a:r>
              <a:rPr lang="en-US" dirty="0" smtClean="0"/>
              <a:t>A4cli : relevant classes</a:t>
            </a:r>
            <a:endParaRPr lang="en-US" dirty="0"/>
          </a:p>
        </p:txBody>
      </p:sp>
    </p:spTree>
    <p:extLst>
      <p:ext uri="{BB962C8B-B14F-4D97-AF65-F5344CB8AC3E}">
        <p14:creationId xmlns:p14="http://schemas.microsoft.com/office/powerpoint/2010/main" val="172350884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The backend module</a:t>
            </a:r>
            <a:endParaRPr lang="en-US" dirty="0"/>
          </a:p>
        </p:txBody>
      </p:sp>
      <p:sp>
        <p:nvSpPr>
          <p:cNvPr id="3" name="Espace réservé du texte 2"/>
          <p:cNvSpPr>
            <a:spLocks noGrp="1"/>
          </p:cNvSpPr>
          <p:nvPr>
            <p:ph type="body" idx="1"/>
          </p:nvPr>
        </p:nvSpPr>
        <p:spPr/>
        <p:txBody>
          <a:bodyPr/>
          <a:lstStyle/>
          <a:p>
            <a:r>
              <a:rPr lang="en-US" dirty="0" smtClean="0"/>
              <a:t>The server’s entry point</a:t>
            </a:r>
            <a:endParaRPr lang="en-US" dirty="0"/>
          </a:p>
        </p:txBody>
      </p:sp>
    </p:spTree>
    <p:extLst>
      <p:ext uri="{BB962C8B-B14F-4D97-AF65-F5344CB8AC3E}">
        <p14:creationId xmlns:p14="http://schemas.microsoft.com/office/powerpoint/2010/main" val="3954542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dirty="0" smtClean="0"/>
              <a:t>This module is implemented as a </a:t>
            </a:r>
            <a:r>
              <a:rPr lang="en-US" dirty="0" err="1" smtClean="0"/>
              <a:t>Node.js</a:t>
            </a:r>
            <a:r>
              <a:rPr lang="en-US" dirty="0" smtClean="0"/>
              <a:t> module</a:t>
            </a:r>
          </a:p>
          <a:p>
            <a:r>
              <a:rPr lang="en-US" dirty="0" smtClean="0"/>
              <a:t>It does very little per-se</a:t>
            </a:r>
          </a:p>
          <a:p>
            <a:pPr lvl="1"/>
            <a:r>
              <a:rPr lang="en-US" dirty="0" smtClean="0"/>
              <a:t>Serve frontend resources over http</a:t>
            </a:r>
          </a:p>
          <a:p>
            <a:pPr lvl="1"/>
            <a:r>
              <a:rPr lang="en-US" dirty="0" smtClean="0"/>
              <a:t>Transmit request/responses between a4cli and frontend </a:t>
            </a:r>
          </a:p>
          <a:p>
            <a:r>
              <a:rPr lang="en-US" dirty="0" smtClean="0"/>
              <a:t>As usual, all dependencies (require(‘xxx’)) are located under </a:t>
            </a:r>
            <a:r>
              <a:rPr lang="en-US" dirty="0" err="1" smtClean="0">
                <a:solidFill>
                  <a:srgbClr val="FF0000"/>
                </a:solidFill>
              </a:rPr>
              <a:t>node_modules</a:t>
            </a:r>
            <a:endParaRPr lang="en-US" dirty="0">
              <a:solidFill>
                <a:srgbClr val="FF0000"/>
              </a:solidFill>
            </a:endParaRPr>
          </a:p>
        </p:txBody>
      </p:sp>
      <p:sp>
        <p:nvSpPr>
          <p:cNvPr id="3" name="Titre 2"/>
          <p:cNvSpPr>
            <a:spLocks noGrp="1"/>
          </p:cNvSpPr>
          <p:nvPr>
            <p:ph type="title"/>
          </p:nvPr>
        </p:nvSpPr>
        <p:spPr/>
        <p:txBody>
          <a:bodyPr/>
          <a:lstStyle/>
          <a:p>
            <a:r>
              <a:rPr lang="en-US" dirty="0" smtClean="0"/>
              <a:t>Component: Backend </a:t>
            </a:r>
            <a:endParaRPr lang="en-US" dirty="0"/>
          </a:p>
        </p:txBody>
      </p:sp>
    </p:spTree>
    <p:extLst>
      <p:ext uri="{BB962C8B-B14F-4D97-AF65-F5344CB8AC3E}">
        <p14:creationId xmlns:p14="http://schemas.microsoft.com/office/powerpoint/2010/main" val="151311278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10000"/>
          </a:bodyPr>
          <a:lstStyle/>
          <a:p>
            <a:r>
              <a:rPr lang="en-US" b="1" dirty="0" err="1" smtClean="0"/>
              <a:t>alloy.js</a:t>
            </a:r>
            <a:endParaRPr lang="en-US" b="1" dirty="0" smtClean="0"/>
          </a:p>
          <a:p>
            <a:pPr lvl="1"/>
            <a:r>
              <a:rPr lang="en-US" dirty="0" smtClean="0"/>
              <a:t>This is the application entry point.</a:t>
            </a:r>
          </a:p>
          <a:p>
            <a:pPr lvl="1"/>
            <a:r>
              <a:rPr lang="en-US" dirty="0" smtClean="0"/>
              <a:t>Loads the necessary modules</a:t>
            </a:r>
          </a:p>
          <a:p>
            <a:pPr lvl="1"/>
            <a:r>
              <a:rPr lang="en-US" dirty="0" smtClean="0">
                <a:solidFill>
                  <a:srgbClr val="FF0000"/>
                </a:solidFill>
              </a:rPr>
              <a:t>Interacts with frontend using </a:t>
            </a:r>
            <a:r>
              <a:rPr lang="en-US" dirty="0" err="1" smtClean="0">
                <a:solidFill>
                  <a:srgbClr val="FF0000"/>
                </a:solidFill>
              </a:rPr>
              <a:t>websockets</a:t>
            </a:r>
            <a:r>
              <a:rPr lang="en-US" dirty="0" smtClean="0">
                <a:solidFill>
                  <a:srgbClr val="FF0000"/>
                </a:solidFill>
              </a:rPr>
              <a:t> (</a:t>
            </a:r>
            <a:r>
              <a:rPr lang="en-US" dirty="0" err="1" smtClean="0">
                <a:solidFill>
                  <a:srgbClr val="FF0000"/>
                </a:solidFill>
              </a:rPr>
              <a:t>socket.io</a:t>
            </a:r>
            <a:r>
              <a:rPr lang="en-US" dirty="0" smtClean="0">
                <a:solidFill>
                  <a:srgbClr val="FF0000"/>
                </a:solidFill>
              </a:rPr>
              <a:t>)</a:t>
            </a:r>
            <a:r>
              <a:rPr lang="en-US" dirty="0" smtClean="0"/>
              <a:t>.</a:t>
            </a:r>
          </a:p>
          <a:p>
            <a:pPr lvl="2"/>
            <a:r>
              <a:rPr lang="en-US" dirty="0" smtClean="0"/>
              <a:t>This is an easy way to maintain context about the client on the server and react appropriately </a:t>
            </a:r>
            <a:r>
              <a:rPr lang="en-US" dirty="0"/>
              <a:t>to an ‘</a:t>
            </a:r>
            <a:r>
              <a:rPr lang="en-US" dirty="0" err="1" smtClean="0"/>
              <a:t>abort_execution</a:t>
            </a:r>
            <a:r>
              <a:rPr lang="en-US" dirty="0" smtClean="0"/>
              <a:t>’</a:t>
            </a:r>
          </a:p>
          <a:p>
            <a:r>
              <a:rPr lang="en-US" b="1" dirty="0" err="1"/>
              <a:t>i</a:t>
            </a:r>
            <a:r>
              <a:rPr lang="en-US" b="1" dirty="0" err="1" smtClean="0"/>
              <a:t>nstance_resolution.js</a:t>
            </a:r>
            <a:endParaRPr lang="en-US" b="1" dirty="0" smtClean="0"/>
          </a:p>
          <a:p>
            <a:pPr lvl="1"/>
            <a:r>
              <a:rPr lang="en-US" dirty="0" smtClean="0"/>
              <a:t>This module seems complex but isn’t in reality.</a:t>
            </a:r>
          </a:p>
          <a:p>
            <a:pPr lvl="1"/>
            <a:r>
              <a:rPr lang="en-US" dirty="0" smtClean="0"/>
              <a:t>Writes all user modules to a temp file 		(</a:t>
            </a:r>
            <a:r>
              <a:rPr lang="en-US" dirty="0" err="1" smtClean="0"/>
              <a:t>async</a:t>
            </a:r>
            <a:r>
              <a:rPr lang="en-US" dirty="0" smtClean="0"/>
              <a:t>)</a:t>
            </a:r>
          </a:p>
          <a:p>
            <a:pPr lvl="1"/>
            <a:r>
              <a:rPr lang="en-US" dirty="0" smtClean="0"/>
              <a:t>Spawns a java process running a4cli and reacts 	(</a:t>
            </a:r>
            <a:r>
              <a:rPr lang="en-US" dirty="0" err="1" smtClean="0"/>
              <a:t>async</a:t>
            </a:r>
            <a:r>
              <a:rPr lang="en-US" dirty="0" smtClean="0"/>
              <a:t>)</a:t>
            </a:r>
          </a:p>
          <a:p>
            <a:pPr lvl="1"/>
            <a:endParaRPr lang="en-US" dirty="0"/>
          </a:p>
        </p:txBody>
      </p:sp>
      <p:sp>
        <p:nvSpPr>
          <p:cNvPr id="3" name="Titre 2"/>
          <p:cNvSpPr>
            <a:spLocks noGrp="1"/>
          </p:cNvSpPr>
          <p:nvPr>
            <p:ph type="title"/>
          </p:nvPr>
        </p:nvSpPr>
        <p:spPr/>
        <p:txBody>
          <a:bodyPr/>
          <a:lstStyle/>
          <a:p>
            <a:r>
              <a:rPr lang="en-US" dirty="0" smtClean="0"/>
              <a:t>Backend : relevant modules</a:t>
            </a:r>
            <a:endParaRPr lang="en-US" dirty="0"/>
          </a:p>
        </p:txBody>
      </p:sp>
    </p:spTree>
    <p:extLst>
      <p:ext uri="{BB962C8B-B14F-4D97-AF65-F5344CB8AC3E}">
        <p14:creationId xmlns:p14="http://schemas.microsoft.com/office/powerpoint/2010/main" val="60282888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marL="0" indent="0">
              <a:buNone/>
            </a:pPr>
            <a:r>
              <a:rPr lang="en-US" dirty="0" err="1" smtClean="0"/>
              <a:t>Node.js</a:t>
            </a:r>
            <a:r>
              <a:rPr lang="en-US" dirty="0" smtClean="0"/>
              <a:t> is awesome, light, fast, easy to get started with </a:t>
            </a:r>
            <a:endParaRPr lang="en-US" dirty="0"/>
          </a:p>
          <a:p>
            <a:pPr marL="0" indent="0">
              <a:buNone/>
            </a:pPr>
            <a:r>
              <a:rPr lang="en-US" dirty="0" smtClean="0"/>
              <a:t>			    </a:t>
            </a:r>
            <a:r>
              <a:rPr lang="en-US" sz="4000" dirty="0" smtClean="0"/>
              <a:t> </a:t>
            </a:r>
            <a:r>
              <a:rPr lang="en-US" sz="4000" dirty="0" smtClean="0">
                <a:solidFill>
                  <a:srgbClr val="FF0000"/>
                </a:solidFill>
              </a:rPr>
              <a:t>BUT </a:t>
            </a:r>
          </a:p>
          <a:p>
            <a:pPr marL="0" indent="0">
              <a:buNone/>
            </a:pPr>
            <a:r>
              <a:rPr lang="en-US" dirty="0" smtClean="0">
                <a:solidFill>
                  <a:srgbClr val="000090"/>
                </a:solidFill>
              </a:rPr>
              <a:t>It runs on a single thread. Thus, you want to pay extra care not to raise any uncontrolled exception and if anything can be run asynchronously, you want to make sure you do it (otherwise, you’d block ALL your users).</a:t>
            </a:r>
          </a:p>
          <a:p>
            <a:pPr marL="0" indent="0">
              <a:buNone/>
            </a:pPr>
            <a:endParaRPr lang="en-US" dirty="0" smtClean="0">
              <a:solidFill>
                <a:srgbClr val="000090"/>
              </a:solidFill>
            </a:endParaRPr>
          </a:p>
        </p:txBody>
      </p:sp>
      <p:sp>
        <p:nvSpPr>
          <p:cNvPr id="3" name="Titre 2"/>
          <p:cNvSpPr>
            <a:spLocks noGrp="1"/>
          </p:cNvSpPr>
          <p:nvPr>
            <p:ph type="title"/>
          </p:nvPr>
        </p:nvSpPr>
        <p:spPr/>
        <p:txBody>
          <a:bodyPr/>
          <a:lstStyle/>
          <a:p>
            <a:r>
              <a:rPr lang="en-US" dirty="0" smtClean="0"/>
              <a:t>Notice about </a:t>
            </a:r>
            <a:r>
              <a:rPr lang="en-US" dirty="0" err="1" smtClean="0"/>
              <a:t>Node.js</a:t>
            </a:r>
            <a:endParaRPr lang="en-US" dirty="0"/>
          </a:p>
        </p:txBody>
      </p:sp>
    </p:spTree>
    <p:extLst>
      <p:ext uri="{BB962C8B-B14F-4D97-AF65-F5344CB8AC3E}">
        <p14:creationId xmlns:p14="http://schemas.microsoft.com/office/powerpoint/2010/main" val="206820622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10000"/>
          </a:bodyPr>
          <a:lstStyle/>
          <a:p>
            <a:r>
              <a:rPr lang="en-US" dirty="0" smtClean="0"/>
              <a:t>In the module </a:t>
            </a:r>
            <a:r>
              <a:rPr lang="en-US" b="1" dirty="0" err="1" smtClean="0">
                <a:solidFill>
                  <a:srgbClr val="FF0000"/>
                </a:solidFill>
              </a:rPr>
              <a:t>alloy.js</a:t>
            </a:r>
            <a:endParaRPr lang="en-US" dirty="0" smtClean="0"/>
          </a:p>
          <a:p>
            <a:pPr lvl="1"/>
            <a:r>
              <a:rPr lang="en-US" dirty="0" smtClean="0"/>
              <a:t>Search for the place where the client socket is acquired</a:t>
            </a:r>
          </a:p>
          <a:p>
            <a:pPr marL="627063" lvl="2" indent="0">
              <a:buNone/>
            </a:pPr>
            <a:r>
              <a:rPr lang="en-US" b="1" dirty="0" err="1">
                <a:solidFill>
                  <a:schemeClr val="accent5">
                    <a:lumMod val="75000"/>
                  </a:schemeClr>
                </a:solidFill>
              </a:rPr>
              <a:t>io.on</a:t>
            </a:r>
            <a:r>
              <a:rPr lang="en-US" b="1" dirty="0">
                <a:solidFill>
                  <a:schemeClr val="accent5">
                    <a:lumMod val="75000"/>
                  </a:schemeClr>
                </a:solidFill>
              </a:rPr>
              <a:t>('connection', function(socket)</a:t>
            </a:r>
            <a:r>
              <a:rPr lang="en-US" b="1" dirty="0" smtClean="0">
                <a:solidFill>
                  <a:schemeClr val="accent5">
                    <a:lumMod val="75000"/>
                  </a:schemeClr>
                </a:solidFill>
              </a:rPr>
              <a:t>{ … }</a:t>
            </a:r>
          </a:p>
          <a:p>
            <a:pPr lvl="1"/>
            <a:r>
              <a:rPr lang="en-US" dirty="0" smtClean="0"/>
              <a:t>Add an event handler for the action you want to take</a:t>
            </a:r>
          </a:p>
          <a:p>
            <a:pPr marL="301943" lvl="1" indent="0">
              <a:buNone/>
            </a:pPr>
            <a:r>
              <a:rPr lang="en-US" dirty="0"/>
              <a:t>	 </a:t>
            </a:r>
            <a:r>
              <a:rPr lang="en-US" dirty="0" smtClean="0"/>
              <a:t>   </a:t>
            </a:r>
            <a:r>
              <a:rPr lang="en-US" sz="2000" b="1" dirty="0" err="1" smtClean="0">
                <a:solidFill>
                  <a:srgbClr val="DC9F0C"/>
                </a:solidFill>
              </a:rPr>
              <a:t>socket.on</a:t>
            </a:r>
            <a:r>
              <a:rPr lang="en-US" sz="2000" b="1" dirty="0">
                <a:solidFill>
                  <a:srgbClr val="DC9F0C"/>
                </a:solidFill>
              </a:rPr>
              <a:t>('</a:t>
            </a:r>
            <a:r>
              <a:rPr lang="en-US" sz="2000" b="1" dirty="0" err="1">
                <a:solidFill>
                  <a:srgbClr val="DC9F0C"/>
                </a:solidFill>
              </a:rPr>
              <a:t>abort_execution</a:t>
            </a:r>
            <a:r>
              <a:rPr lang="en-US" sz="2000" b="1" dirty="0">
                <a:solidFill>
                  <a:srgbClr val="DC9F0C"/>
                </a:solidFill>
              </a:rPr>
              <a:t>', function(){</a:t>
            </a:r>
          </a:p>
          <a:p>
            <a:pPr marL="301943" lvl="1" indent="0">
              <a:buNone/>
            </a:pPr>
            <a:r>
              <a:rPr lang="en-US" sz="2000" b="1" dirty="0">
                <a:solidFill>
                  <a:srgbClr val="DC9F0C"/>
                </a:solidFill>
              </a:rPr>
              <a:t>    </a:t>
            </a:r>
            <a:r>
              <a:rPr lang="en-US" sz="2000" b="1" dirty="0" smtClean="0">
                <a:solidFill>
                  <a:srgbClr val="DC9F0C"/>
                </a:solidFill>
              </a:rPr>
              <a:t>   </a:t>
            </a:r>
            <a:r>
              <a:rPr lang="en-US" sz="2000" b="1" dirty="0" err="1">
                <a:solidFill>
                  <a:srgbClr val="DC9F0C"/>
                </a:solidFill>
              </a:rPr>
              <a:t>resolution.abort</a:t>
            </a:r>
            <a:r>
              <a:rPr lang="en-US" sz="2000" b="1" dirty="0">
                <a:solidFill>
                  <a:srgbClr val="DC9F0C"/>
                </a:solidFill>
              </a:rPr>
              <a:t>(</a:t>
            </a:r>
            <a:r>
              <a:rPr lang="en-US" sz="2000" b="1" dirty="0" err="1">
                <a:solidFill>
                  <a:srgbClr val="DC9F0C"/>
                </a:solidFill>
              </a:rPr>
              <a:t>socket_context</a:t>
            </a:r>
            <a:r>
              <a:rPr lang="en-US" sz="2000" b="1" dirty="0">
                <a:solidFill>
                  <a:srgbClr val="DC9F0C"/>
                </a:solidFill>
              </a:rPr>
              <a:t>);</a:t>
            </a:r>
          </a:p>
          <a:p>
            <a:pPr marL="301943" lvl="1" indent="0">
              <a:buNone/>
            </a:pPr>
            <a:r>
              <a:rPr lang="en-US" sz="2000" b="1" dirty="0" smtClean="0">
                <a:solidFill>
                  <a:srgbClr val="DC9F0C"/>
                </a:solidFill>
              </a:rPr>
              <a:t>    });</a:t>
            </a:r>
          </a:p>
          <a:p>
            <a:pPr lvl="1"/>
            <a:r>
              <a:rPr lang="en-US" sz="2000" dirty="0" smtClean="0">
                <a:solidFill>
                  <a:srgbClr val="000090"/>
                </a:solidFill>
              </a:rPr>
              <a:t>When you emit back to the client, make sure he can determine if he’s the one that initiated the action so that ‘</a:t>
            </a:r>
            <a:r>
              <a:rPr lang="en-US" sz="2000" dirty="0" err="1" smtClean="0">
                <a:solidFill>
                  <a:srgbClr val="000090"/>
                </a:solidFill>
              </a:rPr>
              <a:t>unsollicited</a:t>
            </a:r>
            <a:r>
              <a:rPr lang="en-US" sz="2000" dirty="0" smtClean="0">
                <a:solidFill>
                  <a:srgbClr val="000090"/>
                </a:solidFill>
              </a:rPr>
              <a:t> events’ are filtered out. (</a:t>
            </a:r>
            <a:r>
              <a:rPr lang="en-US" sz="2000" dirty="0" err="1" smtClean="0">
                <a:solidFill>
                  <a:srgbClr val="000090"/>
                </a:solidFill>
              </a:rPr>
              <a:t>socket.io</a:t>
            </a:r>
            <a:r>
              <a:rPr lang="en-US" sz="2000" dirty="0" smtClean="0">
                <a:solidFill>
                  <a:srgbClr val="000090"/>
                </a:solidFill>
              </a:rPr>
              <a:t> doesn’t offer unicast)</a:t>
            </a:r>
          </a:p>
        </p:txBody>
      </p:sp>
      <p:sp>
        <p:nvSpPr>
          <p:cNvPr id="3" name="Titre 2"/>
          <p:cNvSpPr>
            <a:spLocks noGrp="1"/>
          </p:cNvSpPr>
          <p:nvPr>
            <p:ph type="title"/>
          </p:nvPr>
        </p:nvSpPr>
        <p:spPr/>
        <p:txBody>
          <a:bodyPr>
            <a:normAutofit fontScale="90000"/>
          </a:bodyPr>
          <a:lstStyle/>
          <a:p>
            <a:r>
              <a:rPr lang="en-US" dirty="0" smtClean="0"/>
              <a:t>How to handle new server-side actions</a:t>
            </a:r>
            <a:endParaRPr lang="en-US" dirty="0"/>
          </a:p>
        </p:txBody>
      </p:sp>
    </p:spTree>
    <p:extLst>
      <p:ext uri="{BB962C8B-B14F-4D97-AF65-F5344CB8AC3E}">
        <p14:creationId xmlns:p14="http://schemas.microsoft.com/office/powerpoint/2010/main" val="4090572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en-US" dirty="0" smtClean="0"/>
              <a:t>Cross browser session synchronization</a:t>
            </a:r>
          </a:p>
          <a:p>
            <a:pPr marL="759143" lvl="1" indent="-457200">
              <a:buFont typeface="+mj-lt"/>
              <a:buAutoNum type="arabicPeriod"/>
            </a:pPr>
            <a:r>
              <a:rPr lang="en-US" sz="2000" dirty="0" smtClean="0"/>
              <a:t>Client emits an event where he passes its complete </a:t>
            </a:r>
            <a:r>
              <a:rPr lang="en-US" sz="2000" dirty="0" err="1" smtClean="0"/>
              <a:t>ApplicationContext</a:t>
            </a:r>
            <a:r>
              <a:rPr lang="en-US" sz="2000" dirty="0" smtClean="0"/>
              <a:t> (concept defined later)</a:t>
            </a:r>
          </a:p>
          <a:p>
            <a:pPr marL="759143" lvl="1" indent="-457200">
              <a:buFont typeface="+mj-lt"/>
              <a:buAutoNum type="arabicPeriod"/>
            </a:pPr>
            <a:r>
              <a:rPr lang="en-US" sz="2000" dirty="0" smtClean="0"/>
              <a:t>Server attaches the sender id to the app context</a:t>
            </a:r>
          </a:p>
          <a:p>
            <a:pPr marL="759143" lvl="1" indent="-457200">
              <a:buFont typeface="+mj-lt"/>
              <a:buAutoNum type="arabicPeriod"/>
            </a:pPr>
            <a:r>
              <a:rPr lang="en-US" sz="2000" dirty="0" smtClean="0"/>
              <a:t>Server emits an event passing the app context + id as argument</a:t>
            </a:r>
          </a:p>
          <a:p>
            <a:pPr marL="759143" lvl="1" indent="-457200">
              <a:buFont typeface="+mj-lt"/>
              <a:buAutoNum type="arabicPeriod"/>
            </a:pPr>
            <a:r>
              <a:rPr lang="en-US" sz="2000" dirty="0" smtClean="0"/>
              <a:t>Clients discard all events they are not interested in.</a:t>
            </a:r>
          </a:p>
          <a:p>
            <a:r>
              <a:rPr lang="en-US" dirty="0" smtClean="0"/>
              <a:t>Note: you might want to </a:t>
            </a:r>
            <a:r>
              <a:rPr lang="en-US" dirty="0" err="1" smtClean="0"/>
              <a:t>disab</a:t>
            </a:r>
            <a:endParaRPr lang="en-US" dirty="0" smtClean="0"/>
          </a:p>
        </p:txBody>
      </p:sp>
      <p:sp>
        <p:nvSpPr>
          <p:cNvPr id="3" name="Titre 2"/>
          <p:cNvSpPr>
            <a:spLocks noGrp="1"/>
          </p:cNvSpPr>
          <p:nvPr>
            <p:ph type="title"/>
          </p:nvPr>
        </p:nvSpPr>
        <p:spPr/>
        <p:txBody>
          <a:bodyPr>
            <a:normAutofit/>
          </a:bodyPr>
          <a:lstStyle/>
          <a:p>
            <a:r>
              <a:rPr lang="en-US" dirty="0" smtClean="0"/>
              <a:t>Ideas &amp; implementation hints</a:t>
            </a:r>
            <a:endParaRPr lang="en-US" dirty="0"/>
          </a:p>
        </p:txBody>
      </p:sp>
    </p:spTree>
    <p:extLst>
      <p:ext uri="{BB962C8B-B14F-4D97-AF65-F5344CB8AC3E}">
        <p14:creationId xmlns:p14="http://schemas.microsoft.com/office/powerpoint/2010/main" val="128412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dirty="0"/>
              <a:t>Collaborative editing (</a:t>
            </a:r>
            <a:r>
              <a:rPr lang="en-US" dirty="0" err="1"/>
              <a:t>à</a:t>
            </a:r>
            <a:r>
              <a:rPr lang="en-US" dirty="0"/>
              <a:t>-la Google doc</a:t>
            </a:r>
            <a:r>
              <a:rPr lang="en-US" dirty="0" smtClean="0"/>
              <a:t>)</a:t>
            </a:r>
          </a:p>
          <a:p>
            <a:pPr lvl="1"/>
            <a:r>
              <a:rPr lang="en-US" dirty="0" smtClean="0"/>
              <a:t>Give </a:t>
            </a:r>
            <a:r>
              <a:rPr lang="en-US" dirty="0"/>
              <a:t>a look at </a:t>
            </a:r>
            <a:r>
              <a:rPr lang="en-US" dirty="0" err="1"/>
              <a:t>ShareJS</a:t>
            </a:r>
            <a:r>
              <a:rPr lang="en-US" dirty="0"/>
              <a:t> (</a:t>
            </a:r>
            <a:r>
              <a:rPr lang="en-US" dirty="0">
                <a:hlinkClick r:id="rId2"/>
              </a:rPr>
              <a:t>www.sharejs.org</a:t>
            </a:r>
            <a:r>
              <a:rPr lang="en-US" dirty="0" smtClean="0"/>
              <a:t>)</a:t>
            </a:r>
          </a:p>
          <a:p>
            <a:pPr lvl="1"/>
            <a:r>
              <a:rPr lang="en-US" dirty="0" smtClean="0"/>
              <a:t>To understand how it works</a:t>
            </a:r>
          </a:p>
          <a:p>
            <a:pPr lvl="2"/>
            <a:r>
              <a:rPr lang="en-US" sz="1800" dirty="0" smtClean="0"/>
              <a:t>Operational Transformation.</a:t>
            </a:r>
          </a:p>
          <a:p>
            <a:pPr lvl="2"/>
            <a:r>
              <a:rPr lang="en-US" sz="1800" dirty="0" smtClean="0"/>
              <a:t>Differential Synchronization (Seemingly simpler alternative)</a:t>
            </a:r>
            <a:endParaRPr lang="en-US" sz="1800" dirty="0"/>
          </a:p>
        </p:txBody>
      </p:sp>
      <p:sp>
        <p:nvSpPr>
          <p:cNvPr id="3" name="Titre 2"/>
          <p:cNvSpPr>
            <a:spLocks noGrp="1"/>
          </p:cNvSpPr>
          <p:nvPr>
            <p:ph type="title"/>
          </p:nvPr>
        </p:nvSpPr>
        <p:spPr/>
        <p:txBody>
          <a:bodyPr/>
          <a:lstStyle/>
          <a:p>
            <a:r>
              <a:rPr lang="en-US" dirty="0"/>
              <a:t>Ideas &amp; implementation </a:t>
            </a:r>
            <a:r>
              <a:rPr lang="en-US" dirty="0" smtClean="0"/>
              <a:t>hints (2)</a:t>
            </a:r>
            <a:endParaRPr lang="en-US" dirty="0"/>
          </a:p>
        </p:txBody>
      </p:sp>
    </p:spTree>
    <p:extLst>
      <p:ext uri="{BB962C8B-B14F-4D97-AF65-F5344CB8AC3E}">
        <p14:creationId xmlns:p14="http://schemas.microsoft.com/office/powerpoint/2010/main" val="528270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Frontend component</a:t>
            </a:r>
            <a:endParaRPr lang="en-US" dirty="0"/>
          </a:p>
        </p:txBody>
      </p:sp>
      <p:sp>
        <p:nvSpPr>
          <p:cNvPr id="3" name="Espace réservé du texte 2"/>
          <p:cNvSpPr>
            <a:spLocks noGrp="1"/>
          </p:cNvSpPr>
          <p:nvPr>
            <p:ph type="body" idx="1"/>
          </p:nvPr>
        </p:nvSpPr>
        <p:spPr/>
        <p:txBody>
          <a:bodyPr/>
          <a:lstStyle/>
          <a:p>
            <a:r>
              <a:rPr lang="en-US" dirty="0" smtClean="0"/>
              <a:t>What the user sees</a:t>
            </a:r>
            <a:endParaRPr lang="en-US" dirty="0"/>
          </a:p>
        </p:txBody>
      </p:sp>
    </p:spTree>
    <p:extLst>
      <p:ext uri="{BB962C8B-B14F-4D97-AF65-F5344CB8AC3E}">
        <p14:creationId xmlns:p14="http://schemas.microsoft.com/office/powerpoint/2010/main" val="507475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en-US" dirty="0" smtClean="0"/>
              <a:t>Largest (and most complex) of the components</a:t>
            </a:r>
          </a:p>
          <a:p>
            <a:r>
              <a:rPr lang="en-US" dirty="0" smtClean="0"/>
              <a:t>Structured according to MVC design pattern</a:t>
            </a:r>
          </a:p>
          <a:p>
            <a:r>
              <a:rPr lang="en-US" dirty="0" smtClean="0"/>
              <a:t>Maintains the whole client application state</a:t>
            </a:r>
          </a:p>
          <a:p>
            <a:r>
              <a:rPr lang="en-US" dirty="0" smtClean="0"/>
              <a:t>Makes massive use of:</a:t>
            </a:r>
          </a:p>
          <a:p>
            <a:pPr lvl="1"/>
            <a:r>
              <a:rPr lang="en-US" sz="1600" dirty="0" err="1" smtClean="0"/>
              <a:t>Jquery</a:t>
            </a:r>
            <a:r>
              <a:rPr lang="en-US" sz="1600" dirty="0" smtClean="0"/>
              <a:t>: 	</a:t>
            </a:r>
            <a:r>
              <a:rPr lang="en-US" sz="1600" dirty="0" smtClean="0">
                <a:sym typeface="Wingdings"/>
              </a:rPr>
              <a:t></a:t>
            </a:r>
            <a:r>
              <a:rPr lang="en-US" sz="1600" dirty="0" smtClean="0"/>
              <a:t>DOM manipulation, Event trigger and listen</a:t>
            </a:r>
          </a:p>
          <a:p>
            <a:pPr lvl="1"/>
            <a:r>
              <a:rPr lang="en-US" sz="1600" dirty="0" err="1" smtClean="0"/>
              <a:t>Underscore.js</a:t>
            </a:r>
            <a:r>
              <a:rPr lang="en-US" sz="1600" dirty="0"/>
              <a:t>	</a:t>
            </a:r>
            <a:r>
              <a:rPr lang="en-US" sz="1600" dirty="0" smtClean="0">
                <a:sym typeface="Wingdings"/>
              </a:rPr>
              <a:t></a:t>
            </a:r>
            <a:r>
              <a:rPr lang="en-US" sz="1600" dirty="0" smtClean="0"/>
              <a:t>Functional programming utilities (map, reduce,…)</a:t>
            </a:r>
          </a:p>
          <a:p>
            <a:pPr lvl="1"/>
            <a:r>
              <a:rPr lang="en-US" sz="1600" dirty="0" err="1" smtClean="0"/>
              <a:t>Require.js</a:t>
            </a:r>
            <a:r>
              <a:rPr lang="en-US" sz="1600" dirty="0" smtClean="0"/>
              <a:t>	</a:t>
            </a:r>
            <a:r>
              <a:rPr lang="en-US" sz="1600" dirty="0" smtClean="0">
                <a:sym typeface="Wingdings"/>
              </a:rPr>
              <a:t>Used to avoid polluting your global namespace </a:t>
            </a:r>
          </a:p>
          <a:p>
            <a:pPr marL="1554480" lvl="5" indent="0">
              <a:buNone/>
            </a:pPr>
            <a:r>
              <a:rPr lang="en-US" sz="1600" dirty="0" smtClean="0">
                <a:sym typeface="Wingdings"/>
              </a:rPr>
              <a:t>	Explicit dependencies, Asynchronous loading + caching</a:t>
            </a:r>
          </a:p>
          <a:p>
            <a:pPr lvl="1"/>
            <a:r>
              <a:rPr lang="en-US" sz="1600" dirty="0" smtClean="0">
                <a:sym typeface="Wingdings"/>
              </a:rPr>
              <a:t>Bootstrap	Used to style most </a:t>
            </a:r>
            <a:r>
              <a:rPr lang="en-US" sz="1600" dirty="0" err="1" smtClean="0">
                <a:sym typeface="Wingdings"/>
              </a:rPr>
              <a:t>ui</a:t>
            </a:r>
            <a:r>
              <a:rPr lang="en-US" sz="1600" dirty="0" smtClean="0">
                <a:sym typeface="Wingdings"/>
              </a:rPr>
              <a:t> components</a:t>
            </a:r>
          </a:p>
        </p:txBody>
      </p:sp>
      <p:sp>
        <p:nvSpPr>
          <p:cNvPr id="3" name="Titre 2"/>
          <p:cNvSpPr>
            <a:spLocks noGrp="1"/>
          </p:cNvSpPr>
          <p:nvPr>
            <p:ph type="title"/>
          </p:nvPr>
        </p:nvSpPr>
        <p:spPr/>
        <p:txBody>
          <a:bodyPr/>
          <a:lstStyle/>
          <a:p>
            <a:r>
              <a:rPr lang="en-US" dirty="0" smtClean="0"/>
              <a:t>Component: Frontend</a:t>
            </a:r>
            <a:endParaRPr lang="en-US" dirty="0"/>
          </a:p>
        </p:txBody>
      </p:sp>
    </p:spTree>
    <p:extLst>
      <p:ext uri="{BB962C8B-B14F-4D97-AF65-F5344CB8AC3E}">
        <p14:creationId xmlns:p14="http://schemas.microsoft.com/office/powerpoint/2010/main" val="2203230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dirty="0" smtClean="0"/>
              <a:t>A new version of the Alloy Analyzer</a:t>
            </a:r>
          </a:p>
          <a:p>
            <a:pPr lvl="1"/>
            <a:r>
              <a:rPr lang="en-US" dirty="0" smtClean="0"/>
              <a:t>Runs almost entirely in your browser</a:t>
            </a:r>
          </a:p>
          <a:p>
            <a:pPr lvl="1"/>
            <a:r>
              <a:rPr lang="en-US" dirty="0" smtClean="0"/>
              <a:t>Easy to bookmark/resume of your work</a:t>
            </a:r>
          </a:p>
          <a:p>
            <a:pPr lvl="1"/>
            <a:r>
              <a:rPr lang="en-US" dirty="0" smtClean="0"/>
              <a:t>Could be used as a basis to prepare cloud based model analysis experiments</a:t>
            </a:r>
          </a:p>
        </p:txBody>
      </p:sp>
      <p:sp>
        <p:nvSpPr>
          <p:cNvPr id="3" name="Titre 2"/>
          <p:cNvSpPr>
            <a:spLocks noGrp="1"/>
          </p:cNvSpPr>
          <p:nvPr>
            <p:ph type="title"/>
          </p:nvPr>
        </p:nvSpPr>
        <p:spPr/>
        <p:txBody>
          <a:bodyPr/>
          <a:lstStyle/>
          <a:p>
            <a:r>
              <a:rPr lang="en-US" dirty="0" smtClean="0"/>
              <a:t>What is it ?</a:t>
            </a:r>
            <a:endParaRPr lang="en-US" dirty="0"/>
          </a:p>
        </p:txBody>
      </p:sp>
    </p:spTree>
    <p:extLst>
      <p:ext uri="{BB962C8B-B14F-4D97-AF65-F5344CB8AC3E}">
        <p14:creationId xmlns:p14="http://schemas.microsoft.com/office/powerpoint/2010/main" val="102728567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20000"/>
          </a:bodyPr>
          <a:lstStyle/>
          <a:p>
            <a:r>
              <a:rPr lang="en-US" sz="1600" dirty="0" err="1" smtClean="0"/>
              <a:t>Index.html</a:t>
            </a:r>
            <a:r>
              <a:rPr lang="en-US" sz="1600" dirty="0"/>
              <a:t>	</a:t>
            </a:r>
            <a:r>
              <a:rPr lang="en-US" sz="1600" dirty="0" smtClean="0">
                <a:sym typeface="Wingdings"/>
              </a:rPr>
              <a:t>The page that gets loaded on start</a:t>
            </a:r>
            <a:endParaRPr lang="en-US" sz="1600" dirty="0">
              <a:sym typeface="Wingdings"/>
            </a:endParaRPr>
          </a:p>
          <a:p>
            <a:r>
              <a:rPr lang="en-US" sz="1600" dirty="0" smtClean="0">
                <a:sym typeface="Wingdings"/>
              </a:rPr>
              <a:t>Fonts/		The fonts used by bootstrap (provide all used </a:t>
            </a:r>
            <a:r>
              <a:rPr lang="en-US" sz="1600" dirty="0" err="1" smtClean="0">
                <a:sym typeface="Wingdings"/>
              </a:rPr>
              <a:t>glyphicons</a:t>
            </a:r>
            <a:r>
              <a:rPr lang="en-US" sz="1600" dirty="0" smtClean="0">
                <a:sym typeface="Wingdings"/>
              </a:rPr>
              <a:t>)</a:t>
            </a:r>
          </a:p>
          <a:p>
            <a:r>
              <a:rPr lang="en-US" sz="1600" dirty="0" smtClean="0">
                <a:sym typeface="Wingdings"/>
              </a:rPr>
              <a:t>Images/		So far only provides the Alloy logo</a:t>
            </a:r>
          </a:p>
          <a:p>
            <a:r>
              <a:rPr lang="en-US" sz="1600" dirty="0" smtClean="0">
                <a:sym typeface="Wingdings"/>
              </a:rPr>
              <a:t>Style/		Provides the CSS </a:t>
            </a:r>
            <a:r>
              <a:rPr lang="en-US" sz="1600" dirty="0" err="1" smtClean="0">
                <a:sym typeface="Wingdings"/>
              </a:rPr>
              <a:t>stylesheets</a:t>
            </a:r>
            <a:r>
              <a:rPr lang="en-US" sz="1600" dirty="0" smtClean="0">
                <a:sym typeface="Wingdings"/>
              </a:rPr>
              <a:t> associated to the application</a:t>
            </a:r>
          </a:p>
          <a:p>
            <a:r>
              <a:rPr lang="en-US" sz="1600" dirty="0" err="1" smtClean="0">
                <a:sym typeface="Wingdings"/>
              </a:rPr>
              <a:t>Js</a:t>
            </a:r>
            <a:r>
              <a:rPr lang="en-US" sz="1600" dirty="0" smtClean="0">
                <a:sym typeface="Wingdings"/>
              </a:rPr>
              <a:t>/		The real application source code</a:t>
            </a:r>
          </a:p>
          <a:p>
            <a:pPr lvl="1"/>
            <a:r>
              <a:rPr lang="en-US" sz="1600" dirty="0" smtClean="0">
                <a:sym typeface="Wingdings"/>
              </a:rPr>
              <a:t>_libs/	The source code of all frontend libraries in use</a:t>
            </a:r>
          </a:p>
          <a:p>
            <a:pPr lvl="1"/>
            <a:r>
              <a:rPr lang="en-US" sz="1600" dirty="0" err="1" smtClean="0">
                <a:sym typeface="Wingdings"/>
              </a:rPr>
              <a:t>require.js</a:t>
            </a:r>
            <a:r>
              <a:rPr lang="en-US" sz="1600" dirty="0" smtClean="0">
                <a:sym typeface="Wingdings"/>
              </a:rPr>
              <a:t>	The </a:t>
            </a:r>
            <a:r>
              <a:rPr lang="en-US" sz="1600" dirty="0" err="1" smtClean="0">
                <a:sym typeface="Wingdings"/>
              </a:rPr>
              <a:t>RequireJS</a:t>
            </a:r>
            <a:r>
              <a:rPr lang="en-US" sz="1600" dirty="0" smtClean="0">
                <a:sym typeface="Wingdings"/>
              </a:rPr>
              <a:t> AMD</a:t>
            </a:r>
          </a:p>
          <a:p>
            <a:pPr lvl="1"/>
            <a:r>
              <a:rPr lang="en-US" sz="1600" dirty="0" err="1" smtClean="0">
                <a:sym typeface="Wingdings"/>
              </a:rPr>
              <a:t>main.js</a:t>
            </a:r>
            <a:r>
              <a:rPr lang="en-US" sz="1600" dirty="0" smtClean="0">
                <a:sym typeface="Wingdings"/>
              </a:rPr>
              <a:t>	The frontend application entry-point</a:t>
            </a:r>
          </a:p>
          <a:p>
            <a:pPr marL="301943" lvl="1" indent="0">
              <a:buNone/>
            </a:pPr>
            <a:r>
              <a:rPr lang="en-US" sz="1600" dirty="0" smtClean="0">
                <a:sym typeface="Wingdings"/>
              </a:rPr>
              <a:t>			Defines metadata for the libs in </a:t>
            </a:r>
            <a:r>
              <a:rPr lang="en-US" sz="1600" dirty="0" err="1" smtClean="0">
                <a:sym typeface="Wingdings"/>
              </a:rPr>
              <a:t>js</a:t>
            </a:r>
            <a:r>
              <a:rPr lang="en-US" sz="1600" dirty="0" smtClean="0">
                <a:sym typeface="Wingdings"/>
              </a:rPr>
              <a:t>/_libs</a:t>
            </a:r>
          </a:p>
          <a:p>
            <a:pPr marL="301943" lvl="1" indent="0">
              <a:buNone/>
            </a:pPr>
            <a:r>
              <a:rPr lang="en-US" sz="1600" dirty="0">
                <a:sym typeface="Wingdings"/>
              </a:rPr>
              <a:t>	</a:t>
            </a:r>
            <a:r>
              <a:rPr lang="en-US" sz="1600" dirty="0" smtClean="0">
                <a:sym typeface="Wingdings"/>
              </a:rPr>
              <a:t>		Delegate its flow to controllers/</a:t>
            </a:r>
            <a:r>
              <a:rPr lang="en-US" sz="1600" dirty="0" err="1" smtClean="0">
                <a:sym typeface="Wingdings"/>
              </a:rPr>
              <a:t>MainController</a:t>
            </a:r>
            <a:endParaRPr lang="en-US" sz="1600" dirty="0" smtClean="0">
              <a:sym typeface="Wingdings"/>
            </a:endParaRPr>
          </a:p>
          <a:p>
            <a:pPr lvl="1"/>
            <a:r>
              <a:rPr lang="en-US" sz="1600" dirty="0">
                <a:sym typeface="Wingdings"/>
              </a:rPr>
              <a:t>m</a:t>
            </a:r>
            <a:r>
              <a:rPr lang="en-US" sz="1600" dirty="0" smtClean="0">
                <a:sym typeface="Wingdings"/>
              </a:rPr>
              <a:t>odel/	Contains the code of all model classes</a:t>
            </a:r>
          </a:p>
          <a:p>
            <a:pPr lvl="1"/>
            <a:r>
              <a:rPr lang="en-US" sz="1600" dirty="0" smtClean="0">
                <a:sym typeface="Wingdings"/>
              </a:rPr>
              <a:t>view/	Contains the code of all </a:t>
            </a:r>
            <a:r>
              <a:rPr lang="en-US" sz="1600" dirty="0" err="1" smtClean="0">
                <a:sym typeface="Wingdings"/>
              </a:rPr>
              <a:t>ui</a:t>
            </a:r>
            <a:r>
              <a:rPr lang="en-US" sz="1600" dirty="0" smtClean="0">
                <a:sym typeface="Wingdings"/>
              </a:rPr>
              <a:t> classes</a:t>
            </a:r>
          </a:p>
          <a:p>
            <a:pPr lvl="1"/>
            <a:r>
              <a:rPr lang="en-US" sz="1600" dirty="0" smtClean="0">
                <a:sym typeface="Wingdings"/>
              </a:rPr>
              <a:t>controllers/	Contains the code of the classes encapsulating the business logic</a:t>
            </a:r>
          </a:p>
          <a:p>
            <a:pPr lvl="1"/>
            <a:r>
              <a:rPr lang="en-US" sz="1600" dirty="0" err="1">
                <a:sym typeface="Wingdings"/>
              </a:rPr>
              <a:t>u</a:t>
            </a:r>
            <a:r>
              <a:rPr lang="en-US" sz="1600" dirty="0" err="1" smtClean="0">
                <a:sym typeface="Wingdings"/>
              </a:rPr>
              <a:t>til</a:t>
            </a:r>
            <a:r>
              <a:rPr lang="en-US" sz="1600" dirty="0" smtClean="0">
                <a:sym typeface="Wingdings"/>
              </a:rPr>
              <a:t>/		Contains a the definition of helper functions</a:t>
            </a:r>
          </a:p>
          <a:p>
            <a:pPr lvl="1"/>
            <a:endParaRPr lang="en-US" sz="1600" dirty="0" smtClean="0">
              <a:sym typeface="Wingdings"/>
            </a:endParaRPr>
          </a:p>
          <a:p>
            <a:endParaRPr lang="en-US" dirty="0" smtClean="0">
              <a:sym typeface="Wingdings"/>
            </a:endParaRPr>
          </a:p>
          <a:p>
            <a:endParaRPr lang="en-US" dirty="0"/>
          </a:p>
        </p:txBody>
      </p:sp>
      <p:sp>
        <p:nvSpPr>
          <p:cNvPr id="3" name="Titre 2"/>
          <p:cNvSpPr>
            <a:spLocks noGrp="1"/>
          </p:cNvSpPr>
          <p:nvPr>
            <p:ph type="title"/>
          </p:nvPr>
        </p:nvSpPr>
        <p:spPr/>
        <p:txBody>
          <a:bodyPr/>
          <a:lstStyle/>
          <a:p>
            <a:r>
              <a:rPr lang="en-US" dirty="0" smtClean="0"/>
              <a:t>Frontend: Structure</a:t>
            </a:r>
            <a:endParaRPr lang="en-US" dirty="0"/>
          </a:p>
        </p:txBody>
      </p:sp>
    </p:spTree>
    <p:extLst>
      <p:ext uri="{BB962C8B-B14F-4D97-AF65-F5344CB8AC3E}">
        <p14:creationId xmlns:p14="http://schemas.microsoft.com/office/powerpoint/2010/main" val="2635399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a:bodyPr>
          <a:lstStyle/>
          <a:p>
            <a:pPr marL="0" indent="0">
              <a:buNone/>
            </a:pPr>
            <a:r>
              <a:rPr lang="en-US" dirty="0" smtClean="0"/>
              <a:t>Please note that I deviated from the usual MVC pattern in one way: </a:t>
            </a:r>
            <a:r>
              <a:rPr lang="en-US" dirty="0" smtClean="0">
                <a:solidFill>
                  <a:srgbClr val="FF0000"/>
                </a:solidFill>
              </a:rPr>
              <a:t>the model </a:t>
            </a:r>
            <a:r>
              <a:rPr lang="en-US" dirty="0" err="1" smtClean="0">
                <a:solidFill>
                  <a:srgbClr val="FF0000"/>
                </a:solidFill>
              </a:rPr>
              <a:t>doesn</a:t>
            </a:r>
            <a:r>
              <a:rPr lang="fr-FR" dirty="0" smtClean="0">
                <a:solidFill>
                  <a:srgbClr val="FF0000"/>
                </a:solidFill>
              </a:rPr>
              <a:t>’</a:t>
            </a:r>
            <a:r>
              <a:rPr lang="en-US" dirty="0" smtClean="0">
                <a:solidFill>
                  <a:srgbClr val="FF0000"/>
                </a:solidFill>
              </a:rPr>
              <a:t>t trigger its “changed” events itself</a:t>
            </a:r>
            <a:r>
              <a:rPr lang="en-US" dirty="0" smtClean="0"/>
              <a:t>. Instead, the controller that provoked the data change calls </a:t>
            </a:r>
            <a:r>
              <a:rPr lang="en-US" b="1" dirty="0" smtClean="0">
                <a:solidFill>
                  <a:srgbClr val="000090"/>
                </a:solidFill>
              </a:rPr>
              <a:t>$(model).trigger(‘event’, [value]);</a:t>
            </a:r>
          </a:p>
          <a:p>
            <a:pPr marL="0" indent="0">
              <a:buNone/>
            </a:pPr>
            <a:endParaRPr lang="en-US" dirty="0" smtClean="0">
              <a:solidFill>
                <a:srgbClr val="FF0000"/>
              </a:solidFill>
            </a:endParaRPr>
          </a:p>
          <a:p>
            <a:pPr marL="0" indent="0">
              <a:buNone/>
            </a:pPr>
            <a:r>
              <a:rPr lang="en-US" dirty="0" smtClean="0"/>
              <a:t>The rationale behind that choice is that I wanted to avoid an event explosion that would have made the application (almost) impossible to debug. This is especially true since in many cases, the model updates are ‘batched’.</a:t>
            </a:r>
            <a:endParaRPr lang="en-US" dirty="0"/>
          </a:p>
        </p:txBody>
      </p:sp>
      <p:sp>
        <p:nvSpPr>
          <p:cNvPr id="3" name="Titre 2"/>
          <p:cNvSpPr>
            <a:spLocks noGrp="1"/>
          </p:cNvSpPr>
          <p:nvPr>
            <p:ph type="title"/>
          </p:nvPr>
        </p:nvSpPr>
        <p:spPr/>
        <p:txBody>
          <a:bodyPr/>
          <a:lstStyle/>
          <a:p>
            <a:r>
              <a:rPr lang="en-US" dirty="0" smtClean="0"/>
              <a:t>Notice about MVC</a:t>
            </a:r>
            <a:endParaRPr lang="en-US" dirty="0"/>
          </a:p>
        </p:txBody>
      </p:sp>
    </p:spTree>
    <p:extLst>
      <p:ext uri="{BB962C8B-B14F-4D97-AF65-F5344CB8AC3E}">
        <p14:creationId xmlns:p14="http://schemas.microsoft.com/office/powerpoint/2010/main" val="1311744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dirty="0" smtClean="0"/>
              <a:t>TODO</a:t>
            </a:r>
            <a:endParaRPr lang="en-US" dirty="0"/>
          </a:p>
        </p:txBody>
      </p:sp>
      <p:sp>
        <p:nvSpPr>
          <p:cNvPr id="3" name="Titre 2"/>
          <p:cNvSpPr>
            <a:spLocks noGrp="1"/>
          </p:cNvSpPr>
          <p:nvPr>
            <p:ph type="title"/>
          </p:nvPr>
        </p:nvSpPr>
        <p:spPr/>
        <p:txBody>
          <a:bodyPr/>
          <a:lstStyle/>
          <a:p>
            <a:r>
              <a:rPr lang="en-US" dirty="0" smtClean="0"/>
              <a:t>Frontend: Concepts used</a:t>
            </a:r>
            <a:endParaRPr lang="en-US" dirty="0"/>
          </a:p>
        </p:txBody>
      </p:sp>
    </p:spTree>
    <p:extLst>
      <p:ext uri="{BB962C8B-B14F-4D97-AF65-F5344CB8AC3E}">
        <p14:creationId xmlns:p14="http://schemas.microsoft.com/office/powerpoint/2010/main" val="595964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dirty="0" smtClean="0"/>
              <a:t>TODO</a:t>
            </a:r>
            <a:endParaRPr lang="en-US" dirty="0"/>
          </a:p>
        </p:txBody>
      </p:sp>
      <p:sp>
        <p:nvSpPr>
          <p:cNvPr id="3" name="Titre 2"/>
          <p:cNvSpPr>
            <a:spLocks noGrp="1"/>
          </p:cNvSpPr>
          <p:nvPr>
            <p:ph type="title"/>
          </p:nvPr>
        </p:nvSpPr>
        <p:spPr/>
        <p:txBody>
          <a:bodyPr/>
          <a:lstStyle/>
          <a:p>
            <a:r>
              <a:rPr lang="en-US" dirty="0" smtClean="0"/>
              <a:t>Frontend: JS architecture</a:t>
            </a:r>
            <a:endParaRPr lang="en-US" dirty="0"/>
          </a:p>
        </p:txBody>
      </p:sp>
    </p:spTree>
    <p:extLst>
      <p:ext uri="{BB962C8B-B14F-4D97-AF65-F5344CB8AC3E}">
        <p14:creationId xmlns:p14="http://schemas.microsoft.com/office/powerpoint/2010/main" val="309769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dirty="0" smtClean="0"/>
              <a:t>TODO</a:t>
            </a:r>
            <a:endParaRPr lang="en-US" dirty="0"/>
          </a:p>
        </p:txBody>
      </p:sp>
      <p:sp>
        <p:nvSpPr>
          <p:cNvPr id="3" name="Titre 2"/>
          <p:cNvSpPr>
            <a:spLocks noGrp="1"/>
          </p:cNvSpPr>
          <p:nvPr>
            <p:ph type="title"/>
          </p:nvPr>
        </p:nvSpPr>
        <p:spPr/>
        <p:txBody>
          <a:bodyPr/>
          <a:lstStyle/>
          <a:p>
            <a:r>
              <a:rPr lang="en-US" dirty="0" smtClean="0"/>
              <a:t>Frontend: Most important classes</a:t>
            </a:r>
            <a:endParaRPr lang="en-US" dirty="0"/>
          </a:p>
        </p:txBody>
      </p:sp>
    </p:spTree>
    <p:extLst>
      <p:ext uri="{BB962C8B-B14F-4D97-AF65-F5344CB8AC3E}">
        <p14:creationId xmlns:p14="http://schemas.microsoft.com/office/powerpoint/2010/main" val="510587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dirty="0" smtClean="0"/>
              <a:t>TODO</a:t>
            </a:r>
            <a:endParaRPr lang="en-US" dirty="0"/>
          </a:p>
        </p:txBody>
      </p:sp>
      <p:sp>
        <p:nvSpPr>
          <p:cNvPr id="3" name="Titre 2"/>
          <p:cNvSpPr>
            <a:spLocks noGrp="1"/>
          </p:cNvSpPr>
          <p:nvPr>
            <p:ph type="title"/>
          </p:nvPr>
        </p:nvSpPr>
        <p:spPr/>
        <p:txBody>
          <a:bodyPr/>
          <a:lstStyle/>
          <a:p>
            <a:r>
              <a:rPr lang="en-US" dirty="0" smtClean="0"/>
              <a:t>Frontend: Possible improvements</a:t>
            </a:r>
            <a:endParaRPr lang="en-US" dirty="0"/>
          </a:p>
        </p:txBody>
      </p:sp>
    </p:spTree>
    <p:extLst>
      <p:ext uri="{BB962C8B-B14F-4D97-AF65-F5344CB8AC3E}">
        <p14:creationId xmlns:p14="http://schemas.microsoft.com/office/powerpoint/2010/main" val="875038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77500" lnSpcReduction="20000"/>
          </a:bodyPr>
          <a:lstStyle/>
          <a:p>
            <a:r>
              <a:rPr lang="en-US" dirty="0" err="1" smtClean="0"/>
              <a:t>Cytoscape</a:t>
            </a:r>
            <a:endParaRPr lang="en-US" dirty="0" smtClean="0"/>
          </a:p>
          <a:p>
            <a:pPr lvl="1"/>
            <a:r>
              <a:rPr lang="en-US" dirty="0" smtClean="0">
                <a:sym typeface="Wingdings"/>
              </a:rPr>
              <a:t>Rendering was a little blurry (because of canvas)</a:t>
            </a:r>
          </a:p>
          <a:p>
            <a:pPr lvl="1"/>
            <a:r>
              <a:rPr lang="en-US" dirty="0" smtClean="0">
                <a:sym typeface="Wingdings"/>
              </a:rPr>
              <a:t>Insufficient facilities to draw ‘intelligent’ edges layout</a:t>
            </a:r>
          </a:p>
          <a:p>
            <a:r>
              <a:rPr lang="en-US" dirty="0" err="1" smtClean="0"/>
              <a:t>Jquery</a:t>
            </a:r>
            <a:r>
              <a:rPr lang="en-US" dirty="0" smtClean="0"/>
              <a:t> </a:t>
            </a:r>
            <a:r>
              <a:rPr lang="en-US" dirty="0" err="1" smtClean="0"/>
              <a:t>Graphviz</a:t>
            </a:r>
            <a:endParaRPr lang="en-US" dirty="0" smtClean="0"/>
          </a:p>
          <a:p>
            <a:pPr lvl="1"/>
            <a:r>
              <a:rPr lang="en-US" dirty="0" smtClean="0"/>
              <a:t>Works nice (although I did find some incompleteness in the code).</a:t>
            </a:r>
          </a:p>
          <a:p>
            <a:pPr lvl="1"/>
            <a:r>
              <a:rPr lang="en-US" dirty="0" smtClean="0"/>
              <a:t>When nodes are moved, edges do not redraw </a:t>
            </a:r>
            <a:r>
              <a:rPr lang="en-US" dirty="0" smtClean="0"/>
              <a:t>correctly</a:t>
            </a:r>
          </a:p>
          <a:p>
            <a:r>
              <a:rPr lang="en-US" dirty="0" smtClean="0"/>
              <a:t>D3</a:t>
            </a:r>
          </a:p>
          <a:p>
            <a:pPr lvl="1"/>
            <a:r>
              <a:rPr lang="en-US" dirty="0" smtClean="0"/>
              <a:t>Is too low level for that matter, you have to draw </a:t>
            </a:r>
            <a:r>
              <a:rPr lang="en-US" dirty="0" err="1" smtClean="0"/>
              <a:t>svg</a:t>
            </a:r>
            <a:r>
              <a:rPr lang="en-US" dirty="0" smtClean="0"/>
              <a:t> yourself</a:t>
            </a:r>
          </a:p>
          <a:p>
            <a:r>
              <a:rPr lang="en-US" dirty="0" err="1" smtClean="0"/>
              <a:t>Dagre</a:t>
            </a:r>
            <a:endParaRPr lang="en-US" dirty="0" smtClean="0"/>
          </a:p>
          <a:p>
            <a:pPr lvl="1"/>
            <a:r>
              <a:rPr lang="en-US" dirty="0" smtClean="0"/>
              <a:t>Can use D3 or </a:t>
            </a:r>
            <a:r>
              <a:rPr lang="en-US" dirty="0" err="1" smtClean="0"/>
              <a:t>cytoscape</a:t>
            </a:r>
            <a:r>
              <a:rPr lang="en-US" dirty="0" smtClean="0"/>
              <a:t> as renderer but </a:t>
            </a:r>
            <a:r>
              <a:rPr lang="en-US" dirty="0" err="1" smtClean="0"/>
              <a:t>doesn</a:t>
            </a:r>
            <a:r>
              <a:rPr lang="fr-FR" dirty="0" smtClean="0"/>
              <a:t>’</a:t>
            </a:r>
            <a:r>
              <a:rPr lang="en-US" dirty="0" smtClean="0"/>
              <a:t>t look as good as the original </a:t>
            </a:r>
            <a:r>
              <a:rPr lang="en-US" dirty="0" err="1" smtClean="0"/>
              <a:t>Graphviz</a:t>
            </a:r>
            <a:endParaRPr lang="en-US" dirty="0" smtClean="0"/>
          </a:p>
          <a:p>
            <a:pPr lvl="1"/>
            <a:r>
              <a:rPr lang="en-US" dirty="0" smtClean="0"/>
              <a:t>Note, the associated </a:t>
            </a:r>
            <a:r>
              <a:rPr lang="en-US" dirty="0" err="1" smtClean="0"/>
              <a:t>graphlib</a:t>
            </a:r>
            <a:r>
              <a:rPr lang="en-US" dirty="0" smtClean="0"/>
              <a:t> + </a:t>
            </a:r>
            <a:r>
              <a:rPr lang="en-US" dirty="0" err="1" smtClean="0"/>
              <a:t>graphlib</a:t>
            </a:r>
            <a:r>
              <a:rPr lang="en-US" dirty="0" smtClean="0"/>
              <a:t>-dot is handy to use but do not support the full dot language spec.</a:t>
            </a:r>
          </a:p>
          <a:p>
            <a:pPr lvl="1"/>
            <a:endParaRPr lang="en-US" dirty="0"/>
          </a:p>
        </p:txBody>
      </p:sp>
      <p:sp>
        <p:nvSpPr>
          <p:cNvPr id="3" name="Titre 2"/>
          <p:cNvSpPr>
            <a:spLocks noGrp="1"/>
          </p:cNvSpPr>
          <p:nvPr>
            <p:ph type="title"/>
          </p:nvPr>
        </p:nvSpPr>
        <p:spPr/>
        <p:txBody>
          <a:bodyPr>
            <a:normAutofit fontScale="90000"/>
          </a:bodyPr>
          <a:lstStyle/>
          <a:p>
            <a:r>
              <a:rPr lang="en-US" dirty="0" smtClean="0"/>
              <a:t>Visualization alternatives:</a:t>
            </a:r>
            <a:br>
              <a:rPr lang="en-US" dirty="0" smtClean="0"/>
            </a:br>
            <a:r>
              <a:rPr lang="en-US" dirty="0" smtClean="0"/>
              <a:t>What did not work</a:t>
            </a:r>
            <a:endParaRPr lang="en-US" dirty="0"/>
          </a:p>
        </p:txBody>
      </p:sp>
    </p:spTree>
    <p:extLst>
      <p:ext uri="{BB962C8B-B14F-4D97-AF65-F5344CB8AC3E}">
        <p14:creationId xmlns:p14="http://schemas.microsoft.com/office/powerpoint/2010/main" val="1962855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dirty="0" smtClean="0"/>
              <a:t>Instead of using </a:t>
            </a:r>
            <a:r>
              <a:rPr lang="en-US" dirty="0" err="1" smtClean="0"/>
              <a:t>Graphviz</a:t>
            </a:r>
            <a:r>
              <a:rPr lang="en-US" dirty="0" smtClean="0"/>
              <a:t>, one might want to investigate Jung</a:t>
            </a:r>
          </a:p>
          <a:p>
            <a:pPr lvl="1"/>
            <a:r>
              <a:rPr lang="en-US" dirty="0" smtClean="0"/>
              <a:t>For instance using this DSL </a:t>
            </a:r>
            <a:r>
              <a:rPr lang="en-US" dirty="0" smtClean="0"/>
              <a:t>I made</a:t>
            </a:r>
            <a:br>
              <a:rPr lang="en-US" dirty="0" smtClean="0"/>
            </a:br>
            <a:r>
              <a:rPr lang="en-US" dirty="0" smtClean="0"/>
              <a:t>(</a:t>
            </a:r>
            <a:r>
              <a:rPr lang="en-US" dirty="0">
                <a:hlinkClick r:id="rId2"/>
              </a:rPr>
              <a:t>http://tinyurl.com/pcs99o6</a:t>
            </a:r>
            <a:r>
              <a:rPr lang="en-US" dirty="0" smtClean="0"/>
              <a:t>)</a:t>
            </a:r>
          </a:p>
          <a:p>
            <a:pPr lvl="1"/>
            <a:r>
              <a:rPr lang="en-US" dirty="0" smtClean="0"/>
              <a:t>Drawback, this would need to run on the server side</a:t>
            </a:r>
            <a:endParaRPr lang="en-US" dirty="0"/>
          </a:p>
        </p:txBody>
      </p:sp>
      <p:sp>
        <p:nvSpPr>
          <p:cNvPr id="3" name="Titre 2"/>
          <p:cNvSpPr>
            <a:spLocks noGrp="1"/>
          </p:cNvSpPr>
          <p:nvPr>
            <p:ph type="title"/>
          </p:nvPr>
        </p:nvSpPr>
        <p:spPr/>
        <p:txBody>
          <a:bodyPr/>
          <a:lstStyle/>
          <a:p>
            <a:r>
              <a:rPr lang="en-US" dirty="0" smtClean="0"/>
              <a:t>Visualization : Alternatives</a:t>
            </a:r>
            <a:endParaRPr lang="en-US" dirty="0"/>
          </a:p>
        </p:txBody>
      </p:sp>
    </p:spTree>
    <p:extLst>
      <p:ext uri="{BB962C8B-B14F-4D97-AF65-F5344CB8AC3E}">
        <p14:creationId xmlns:p14="http://schemas.microsoft.com/office/powerpoint/2010/main" val="4266206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marL="0" lvl="1" indent="0">
              <a:buNone/>
            </a:pPr>
            <a:endParaRPr lang="en-US" dirty="0" smtClean="0">
              <a:solidFill>
                <a:schemeClr val="accent5">
                  <a:lumMod val="75000"/>
                </a:schemeClr>
              </a:solidFill>
              <a:latin typeface="Andale Mono"/>
              <a:cs typeface="Andale Mono"/>
            </a:endParaRPr>
          </a:p>
          <a:p>
            <a:pPr marL="0" lvl="1" indent="0">
              <a:buNone/>
            </a:pPr>
            <a:endParaRPr lang="en-US" dirty="0">
              <a:solidFill>
                <a:schemeClr val="accent5">
                  <a:lumMod val="75000"/>
                </a:schemeClr>
              </a:solidFill>
              <a:latin typeface="Andale Mono"/>
              <a:cs typeface="Andale Mono"/>
            </a:endParaRPr>
          </a:p>
          <a:p>
            <a:pPr marL="0" lvl="1" indent="0">
              <a:buNone/>
            </a:pPr>
            <a:endParaRPr lang="en-US" dirty="0" smtClean="0">
              <a:solidFill>
                <a:schemeClr val="accent5">
                  <a:lumMod val="75000"/>
                </a:schemeClr>
              </a:solidFill>
              <a:latin typeface="Andale Mono"/>
              <a:cs typeface="Andale Mono"/>
            </a:endParaRPr>
          </a:p>
          <a:p>
            <a:pPr marL="0" lvl="1" indent="0">
              <a:buNone/>
            </a:pPr>
            <a:r>
              <a:rPr lang="en-US" sz="4000" dirty="0" smtClean="0">
                <a:solidFill>
                  <a:schemeClr val="accent5">
                    <a:lumMod val="75000"/>
                  </a:schemeClr>
                </a:solidFill>
                <a:latin typeface="Andale Mono"/>
                <a:cs typeface="Andale Mono"/>
              </a:rPr>
              <a:t>node </a:t>
            </a:r>
            <a:r>
              <a:rPr lang="en-US" sz="4000" dirty="0" err="1" smtClean="0">
                <a:solidFill>
                  <a:schemeClr val="accent5">
                    <a:lumMod val="75000"/>
                  </a:schemeClr>
                </a:solidFill>
                <a:latin typeface="Andale Mono"/>
                <a:cs typeface="Andale Mono"/>
              </a:rPr>
              <a:t>alloy.js</a:t>
            </a:r>
            <a:r>
              <a:rPr lang="en-US" sz="4000" dirty="0" smtClean="0">
                <a:solidFill>
                  <a:schemeClr val="accent5">
                    <a:lumMod val="75000"/>
                  </a:schemeClr>
                </a:solidFill>
                <a:latin typeface="Andale Mono"/>
                <a:cs typeface="Andale Mono"/>
              </a:rPr>
              <a:t> [mode]</a:t>
            </a:r>
            <a:endParaRPr lang="en-US" sz="4000" dirty="0" smtClean="0"/>
          </a:p>
          <a:p>
            <a:pPr marL="553720" lvl="2"/>
            <a:endParaRPr lang="en-US" dirty="0">
              <a:solidFill>
                <a:srgbClr val="FF0000"/>
              </a:solidFill>
            </a:endParaRPr>
          </a:p>
        </p:txBody>
      </p:sp>
      <p:sp>
        <p:nvSpPr>
          <p:cNvPr id="3" name="Titre 2"/>
          <p:cNvSpPr>
            <a:spLocks noGrp="1"/>
          </p:cNvSpPr>
          <p:nvPr>
            <p:ph type="title"/>
          </p:nvPr>
        </p:nvSpPr>
        <p:spPr/>
        <p:txBody>
          <a:bodyPr/>
          <a:lstStyle/>
          <a:p>
            <a:r>
              <a:rPr lang="en-US" dirty="0" smtClean="0"/>
              <a:t>How do I run it</a:t>
            </a:r>
            <a:endParaRPr lang="en-US" dirty="0"/>
          </a:p>
        </p:txBody>
      </p:sp>
    </p:spTree>
    <p:extLst>
      <p:ext uri="{BB962C8B-B14F-4D97-AF65-F5344CB8AC3E}">
        <p14:creationId xmlns:p14="http://schemas.microsoft.com/office/powerpoint/2010/main" val="45967683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marL="274320" lvl="1"/>
            <a:r>
              <a:rPr lang="en-US" dirty="0"/>
              <a:t>Mode is optional and can be : </a:t>
            </a:r>
          </a:p>
          <a:p>
            <a:pPr marL="553720" lvl="2"/>
            <a:r>
              <a:rPr lang="en-US" dirty="0" err="1"/>
              <a:t>dev</a:t>
            </a:r>
            <a:r>
              <a:rPr lang="en-US" dirty="0"/>
              <a:t> </a:t>
            </a:r>
            <a:r>
              <a:rPr lang="en-US" sz="1600" dirty="0"/>
              <a:t>(default)</a:t>
            </a:r>
            <a:r>
              <a:rPr lang="en-US" dirty="0">
                <a:sym typeface="Wingdings"/>
              </a:rPr>
              <a:t>	Your server will listen on </a:t>
            </a:r>
            <a:r>
              <a:rPr lang="en-US" dirty="0" smtClean="0">
                <a:solidFill>
                  <a:srgbClr val="FF0000"/>
                </a:solidFill>
                <a:sym typeface="Wingdings"/>
              </a:rPr>
              <a:t>localhost:5000</a:t>
            </a:r>
          </a:p>
          <a:p>
            <a:pPr marL="553720" lvl="2"/>
            <a:r>
              <a:rPr lang="en-US" dirty="0" smtClean="0"/>
              <a:t>prod</a:t>
            </a:r>
            <a:r>
              <a:rPr lang="en-US" dirty="0">
                <a:sym typeface="Wingdings"/>
              </a:rPr>
              <a:t>	Your server will listen on </a:t>
            </a:r>
            <a:r>
              <a:rPr lang="en-US" dirty="0">
                <a:solidFill>
                  <a:srgbClr val="FF0000"/>
                </a:solidFill>
                <a:sym typeface="Wingdings"/>
              </a:rPr>
              <a:t>localhost:80</a:t>
            </a:r>
            <a:endParaRPr lang="en-US" dirty="0">
              <a:solidFill>
                <a:srgbClr val="FF0000"/>
              </a:solidFill>
            </a:endParaRPr>
          </a:p>
          <a:p>
            <a:r>
              <a:rPr lang="en-US" dirty="0" smtClean="0"/>
              <a:t>Running it in prod mode requires some privileges (depends on your OS)</a:t>
            </a:r>
          </a:p>
          <a:p>
            <a:r>
              <a:rPr lang="en-US" dirty="0" smtClean="0"/>
              <a:t>On some OS (namely Ubuntu), </a:t>
            </a:r>
            <a:r>
              <a:rPr lang="en-US" dirty="0" smtClean="0">
                <a:solidFill>
                  <a:srgbClr val="FF0000"/>
                </a:solidFill>
              </a:rPr>
              <a:t>node</a:t>
            </a:r>
            <a:r>
              <a:rPr lang="en-US" dirty="0" smtClean="0"/>
              <a:t> command was renamed </a:t>
            </a:r>
            <a:r>
              <a:rPr lang="en-US" dirty="0" err="1" smtClean="0">
                <a:solidFill>
                  <a:srgbClr val="FF0000"/>
                </a:solidFill>
              </a:rPr>
              <a:t>nodejs</a:t>
            </a:r>
            <a:r>
              <a:rPr lang="en-US" dirty="0" smtClean="0"/>
              <a:t>. </a:t>
            </a:r>
          </a:p>
          <a:p>
            <a:pPr lvl="1"/>
            <a:r>
              <a:rPr lang="en-US" dirty="0" smtClean="0"/>
              <a:t>Example: </a:t>
            </a:r>
            <a:r>
              <a:rPr lang="en-US" dirty="0" err="1" smtClean="0">
                <a:solidFill>
                  <a:schemeClr val="accent5">
                    <a:lumMod val="75000"/>
                  </a:schemeClr>
                </a:solidFill>
                <a:latin typeface="Andale Mono"/>
                <a:cs typeface="Andale Mono"/>
              </a:rPr>
              <a:t>sudo</a:t>
            </a:r>
            <a:r>
              <a:rPr lang="en-US" dirty="0" smtClean="0">
                <a:solidFill>
                  <a:schemeClr val="accent5">
                    <a:lumMod val="75000"/>
                  </a:schemeClr>
                </a:solidFill>
                <a:latin typeface="Andale Mono"/>
                <a:cs typeface="Andale Mono"/>
              </a:rPr>
              <a:t> </a:t>
            </a:r>
            <a:r>
              <a:rPr lang="en-US" dirty="0" err="1" smtClean="0">
                <a:solidFill>
                  <a:schemeClr val="accent5">
                    <a:lumMod val="75000"/>
                  </a:schemeClr>
                </a:solidFill>
                <a:latin typeface="Andale Mono"/>
                <a:cs typeface="Andale Mono"/>
              </a:rPr>
              <a:t>nodejs</a:t>
            </a:r>
            <a:r>
              <a:rPr lang="en-US" dirty="0" smtClean="0">
                <a:solidFill>
                  <a:schemeClr val="accent5">
                    <a:lumMod val="75000"/>
                  </a:schemeClr>
                </a:solidFill>
                <a:latin typeface="Andale Mono"/>
                <a:cs typeface="Andale Mono"/>
              </a:rPr>
              <a:t> </a:t>
            </a:r>
            <a:r>
              <a:rPr lang="en-US" dirty="0" err="1" smtClean="0">
                <a:solidFill>
                  <a:schemeClr val="accent5">
                    <a:lumMod val="75000"/>
                  </a:schemeClr>
                </a:solidFill>
                <a:latin typeface="Andale Mono"/>
                <a:cs typeface="Andale Mono"/>
              </a:rPr>
              <a:t>alloy.js</a:t>
            </a:r>
            <a:r>
              <a:rPr lang="en-US" dirty="0" smtClean="0">
                <a:solidFill>
                  <a:schemeClr val="accent5">
                    <a:lumMod val="75000"/>
                  </a:schemeClr>
                </a:solidFill>
                <a:latin typeface="Andale Mono"/>
                <a:cs typeface="Andale Mono"/>
              </a:rPr>
              <a:t> prod</a:t>
            </a:r>
            <a:endParaRPr lang="en-US" dirty="0">
              <a:solidFill>
                <a:schemeClr val="accent5">
                  <a:lumMod val="75000"/>
                </a:schemeClr>
              </a:solidFill>
              <a:latin typeface="Andale Mono"/>
              <a:cs typeface="Andale Mono"/>
            </a:endParaRPr>
          </a:p>
        </p:txBody>
      </p:sp>
      <p:sp>
        <p:nvSpPr>
          <p:cNvPr id="3" name="Titre 2"/>
          <p:cNvSpPr>
            <a:spLocks noGrp="1"/>
          </p:cNvSpPr>
          <p:nvPr>
            <p:ph type="title"/>
          </p:nvPr>
        </p:nvSpPr>
        <p:spPr/>
        <p:txBody>
          <a:bodyPr/>
          <a:lstStyle/>
          <a:p>
            <a:r>
              <a:rPr lang="en-US" dirty="0" smtClean="0"/>
              <a:t>How do I run it ? (2)</a:t>
            </a:r>
            <a:endParaRPr lang="en-US" dirty="0"/>
          </a:p>
        </p:txBody>
      </p:sp>
    </p:spTree>
    <p:extLst>
      <p:ext uri="{BB962C8B-B14F-4D97-AF65-F5344CB8AC3E}">
        <p14:creationId xmlns:p14="http://schemas.microsoft.com/office/powerpoint/2010/main" val="55279948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dirty="0" smtClean="0"/>
              <a:t>There’s no real ‘installation’ involved. The application is self contained.</a:t>
            </a:r>
            <a:endParaRPr lang="en-US" dirty="0"/>
          </a:p>
          <a:p>
            <a:r>
              <a:rPr lang="en-US" dirty="0" smtClean="0"/>
              <a:t>There are only 2 requirements applying on your server</a:t>
            </a:r>
          </a:p>
          <a:p>
            <a:pPr lvl="1"/>
            <a:r>
              <a:rPr lang="en-US" dirty="0" smtClean="0"/>
              <a:t>It must have java installed</a:t>
            </a:r>
          </a:p>
          <a:p>
            <a:pPr lvl="1"/>
            <a:r>
              <a:rPr lang="en-US" dirty="0" smtClean="0"/>
              <a:t>It must have </a:t>
            </a:r>
            <a:r>
              <a:rPr lang="en-US" dirty="0" err="1" smtClean="0"/>
              <a:t>node.js</a:t>
            </a:r>
            <a:endParaRPr lang="en-US" dirty="0" smtClean="0"/>
          </a:p>
          <a:p>
            <a:r>
              <a:rPr lang="en-US" dirty="0" smtClean="0"/>
              <a:t>For the frontend, all modern browsers should be OK</a:t>
            </a:r>
          </a:p>
        </p:txBody>
      </p:sp>
      <p:sp>
        <p:nvSpPr>
          <p:cNvPr id="3" name="Titre 2"/>
          <p:cNvSpPr>
            <a:spLocks noGrp="1"/>
          </p:cNvSpPr>
          <p:nvPr>
            <p:ph type="title"/>
          </p:nvPr>
        </p:nvSpPr>
        <p:spPr/>
        <p:txBody>
          <a:bodyPr/>
          <a:lstStyle/>
          <a:p>
            <a:r>
              <a:rPr lang="en-US" dirty="0" smtClean="0"/>
              <a:t>Installation</a:t>
            </a:r>
            <a:endParaRPr lang="en-US" dirty="0"/>
          </a:p>
        </p:txBody>
      </p:sp>
    </p:spTree>
    <p:extLst>
      <p:ext uri="{BB962C8B-B14F-4D97-AF65-F5344CB8AC3E}">
        <p14:creationId xmlns:p14="http://schemas.microsoft.com/office/powerpoint/2010/main" val="365269538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en-US" dirty="0" smtClean="0"/>
              <a:t>Overall structure</a:t>
            </a:r>
            <a:endParaRPr lang="en-US" dirty="0"/>
          </a:p>
        </p:txBody>
      </p:sp>
      <p:graphicFrame>
        <p:nvGraphicFramePr>
          <p:cNvPr id="6" name="Espace réservé du contenu 5"/>
          <p:cNvGraphicFramePr>
            <a:graphicFrameLocks noGrp="1"/>
          </p:cNvGraphicFramePr>
          <p:nvPr>
            <p:ph idx="1"/>
            <p:extLst>
              <p:ext uri="{D42A27DB-BD31-4B8C-83A1-F6EECF244321}">
                <p14:modId xmlns:p14="http://schemas.microsoft.com/office/powerpoint/2010/main" val="1594886980"/>
              </p:ext>
            </p:extLst>
          </p:nvPr>
        </p:nvGraphicFramePr>
        <p:xfrm>
          <a:off x="871538" y="2674938"/>
          <a:ext cx="7408862" cy="3451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707874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The A4CLI component</a:t>
            </a:r>
            <a:endParaRPr lang="en-US" dirty="0"/>
          </a:p>
        </p:txBody>
      </p:sp>
      <p:sp>
        <p:nvSpPr>
          <p:cNvPr id="3" name="Espace réservé du texte 2"/>
          <p:cNvSpPr>
            <a:spLocks noGrp="1"/>
          </p:cNvSpPr>
          <p:nvPr>
            <p:ph type="body" idx="1"/>
          </p:nvPr>
        </p:nvSpPr>
        <p:spPr/>
        <p:txBody>
          <a:bodyPr/>
          <a:lstStyle/>
          <a:p>
            <a:r>
              <a:rPr lang="en-US" dirty="0" smtClean="0"/>
              <a:t>At the very bottom</a:t>
            </a:r>
            <a:endParaRPr lang="en-US" dirty="0"/>
          </a:p>
        </p:txBody>
      </p:sp>
    </p:spTree>
    <p:extLst>
      <p:ext uri="{BB962C8B-B14F-4D97-AF65-F5344CB8AC3E}">
        <p14:creationId xmlns:p14="http://schemas.microsoft.com/office/powerpoint/2010/main" val="2612852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US" dirty="0" smtClean="0"/>
              <a:t>Stands for Alloy 4 Command Line Interface</a:t>
            </a:r>
          </a:p>
          <a:p>
            <a:r>
              <a:rPr lang="en-US" dirty="0" smtClean="0"/>
              <a:t>Written in Java to facilitate the use of Alloy API</a:t>
            </a:r>
          </a:p>
          <a:p>
            <a:r>
              <a:rPr lang="en-US" dirty="0" smtClean="0"/>
              <a:t>Writes the result of an analysis as a </a:t>
            </a:r>
            <a:r>
              <a:rPr lang="en-US" dirty="0" smtClean="0">
                <a:solidFill>
                  <a:srgbClr val="FF0000"/>
                </a:solidFill>
              </a:rPr>
              <a:t>JSON string</a:t>
            </a:r>
          </a:p>
          <a:p>
            <a:r>
              <a:rPr lang="en-US" dirty="0" smtClean="0"/>
              <a:t>Built using ANT</a:t>
            </a:r>
          </a:p>
          <a:p>
            <a:pPr lvl="1"/>
            <a:r>
              <a:rPr lang="en-US" dirty="0" smtClean="0">
                <a:solidFill>
                  <a:schemeClr val="accent5">
                    <a:lumMod val="75000"/>
                  </a:schemeClr>
                </a:solidFill>
                <a:latin typeface="Andale Mono"/>
                <a:cs typeface="Andale Mono"/>
              </a:rPr>
              <a:t>cd $</a:t>
            </a:r>
            <a:r>
              <a:rPr lang="en-US" dirty="0" err="1" smtClean="0">
                <a:solidFill>
                  <a:schemeClr val="accent5">
                    <a:lumMod val="75000"/>
                  </a:schemeClr>
                </a:solidFill>
                <a:latin typeface="Andale Mono"/>
                <a:cs typeface="Andale Mono"/>
              </a:rPr>
              <a:t>alloy_home</a:t>
            </a:r>
            <a:r>
              <a:rPr lang="en-US" dirty="0" smtClean="0">
                <a:solidFill>
                  <a:schemeClr val="accent5">
                    <a:lumMod val="75000"/>
                  </a:schemeClr>
                </a:solidFill>
                <a:latin typeface="Andale Mono"/>
                <a:cs typeface="Andale Mono"/>
              </a:rPr>
              <a:t>/java/a4cli &amp;&amp; ant</a:t>
            </a:r>
          </a:p>
          <a:p>
            <a:pPr lvl="1"/>
            <a:r>
              <a:rPr lang="en-US" dirty="0" smtClean="0">
                <a:sym typeface="Wingdings"/>
              </a:rPr>
              <a:t>Produces $</a:t>
            </a:r>
            <a:r>
              <a:rPr lang="en-US" dirty="0" err="1" smtClean="0">
                <a:sym typeface="Wingdings"/>
              </a:rPr>
              <a:t>alloy_home</a:t>
            </a:r>
            <a:r>
              <a:rPr lang="en-US" dirty="0" smtClean="0">
                <a:sym typeface="Wingdings"/>
              </a:rPr>
              <a:t>/java/a4cli/target/a4cli.jar</a:t>
            </a:r>
          </a:p>
          <a:p>
            <a:r>
              <a:rPr lang="en-US" dirty="0" smtClean="0">
                <a:sym typeface="Wingdings"/>
              </a:rPr>
              <a:t>The version of the jar that is effectively used by the backend module </a:t>
            </a:r>
            <a:r>
              <a:rPr lang="en-US" dirty="0" smtClean="0">
                <a:solidFill>
                  <a:srgbClr val="FF0000"/>
                </a:solidFill>
                <a:sym typeface="Wingdings"/>
              </a:rPr>
              <a:t>MUST be located in $</a:t>
            </a:r>
            <a:r>
              <a:rPr lang="en-US" dirty="0" err="1" smtClean="0">
                <a:solidFill>
                  <a:srgbClr val="FF0000"/>
                </a:solidFill>
                <a:sym typeface="Wingdings"/>
              </a:rPr>
              <a:t>alloy_home</a:t>
            </a:r>
            <a:endParaRPr lang="en-US" dirty="0" smtClean="0">
              <a:solidFill>
                <a:srgbClr val="FF0000"/>
              </a:solidFill>
            </a:endParaRPr>
          </a:p>
          <a:p>
            <a:endParaRPr lang="en-US" dirty="0"/>
          </a:p>
        </p:txBody>
      </p:sp>
      <p:sp>
        <p:nvSpPr>
          <p:cNvPr id="3" name="Titre 2"/>
          <p:cNvSpPr>
            <a:spLocks noGrp="1"/>
          </p:cNvSpPr>
          <p:nvPr>
            <p:ph type="title"/>
          </p:nvPr>
        </p:nvSpPr>
        <p:spPr/>
        <p:txBody>
          <a:bodyPr/>
          <a:lstStyle/>
          <a:p>
            <a:r>
              <a:rPr lang="en-US" dirty="0" smtClean="0"/>
              <a:t>Component: A4cli</a:t>
            </a:r>
            <a:endParaRPr lang="en-US" dirty="0"/>
          </a:p>
        </p:txBody>
      </p:sp>
    </p:spTree>
    <p:extLst>
      <p:ext uri="{BB962C8B-B14F-4D97-AF65-F5344CB8AC3E}">
        <p14:creationId xmlns:p14="http://schemas.microsoft.com/office/powerpoint/2010/main" val="92127364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20000"/>
          </a:bodyPr>
          <a:lstStyle/>
          <a:p>
            <a:r>
              <a:rPr lang="en-US" b="1" dirty="0" smtClean="0"/>
              <a:t>edu.mit.csail.sdg.alloy4web.</a:t>
            </a:r>
            <a:r>
              <a:rPr lang="en-US" b="1" dirty="0" smtClean="0">
                <a:solidFill>
                  <a:srgbClr val="FF0000"/>
                </a:solidFill>
              </a:rPr>
              <a:t>A4CLI</a:t>
            </a:r>
          </a:p>
          <a:p>
            <a:pPr lvl="1"/>
            <a:r>
              <a:rPr lang="en-US" dirty="0" smtClean="0"/>
              <a:t>This is the program main entry point.</a:t>
            </a:r>
          </a:p>
          <a:p>
            <a:pPr lvl="1"/>
            <a:r>
              <a:rPr lang="en-US" dirty="0" smtClean="0"/>
              <a:t>Calls the Alloy API</a:t>
            </a:r>
            <a:endParaRPr lang="en-US" dirty="0"/>
          </a:p>
          <a:p>
            <a:r>
              <a:rPr lang="en-US" b="1" dirty="0" smtClean="0"/>
              <a:t>edu.mit.csail.sdg.alloy4web.</a:t>
            </a:r>
            <a:r>
              <a:rPr lang="en-US" b="1" dirty="0" smtClean="0">
                <a:solidFill>
                  <a:srgbClr val="FF0000"/>
                </a:solidFill>
              </a:rPr>
              <a:t>Config</a:t>
            </a:r>
            <a:endParaRPr lang="en-US" b="1" dirty="0">
              <a:solidFill>
                <a:srgbClr val="FF0000"/>
              </a:solidFill>
            </a:endParaRPr>
          </a:p>
          <a:p>
            <a:pPr lvl="1"/>
            <a:r>
              <a:rPr lang="en-US" dirty="0" smtClean="0"/>
              <a:t>Implements the command lines arguments parsing (using java-</a:t>
            </a:r>
            <a:r>
              <a:rPr lang="en-US" dirty="0" err="1" smtClean="0"/>
              <a:t>getopt</a:t>
            </a:r>
            <a:r>
              <a:rPr lang="en-US" dirty="0" smtClean="0"/>
              <a:t>)</a:t>
            </a:r>
          </a:p>
          <a:p>
            <a:pPr lvl="1"/>
            <a:r>
              <a:rPr lang="en-US" dirty="0" smtClean="0"/>
              <a:t>Translates the command line arguments to values that make sense for the Alloy4 API</a:t>
            </a:r>
          </a:p>
          <a:p>
            <a:r>
              <a:rPr lang="en-US" b="1" dirty="0"/>
              <a:t>edu.mit.csail.sdg.alloy4web.</a:t>
            </a:r>
            <a:r>
              <a:rPr lang="en-US" b="1" dirty="0" smtClean="0">
                <a:solidFill>
                  <a:srgbClr val="FF0000"/>
                </a:solidFill>
              </a:rPr>
              <a:t>ReporterResult</a:t>
            </a:r>
          </a:p>
          <a:p>
            <a:pPr lvl="1"/>
            <a:r>
              <a:rPr lang="en-US" dirty="0" smtClean="0"/>
              <a:t>Collects all information issued by the Alloy API</a:t>
            </a:r>
          </a:p>
          <a:p>
            <a:pPr lvl="1"/>
            <a:r>
              <a:rPr lang="en-US" dirty="0" smtClean="0"/>
              <a:t>Produces the program output (see method </a:t>
            </a:r>
            <a:r>
              <a:rPr lang="en-US" dirty="0" err="1" smtClean="0">
                <a:solidFill>
                  <a:srgbClr val="FF0000"/>
                </a:solidFill>
              </a:rPr>
              <a:t>toString</a:t>
            </a:r>
            <a:r>
              <a:rPr lang="en-US" dirty="0" smtClean="0">
                <a:solidFill>
                  <a:srgbClr val="FF0000"/>
                </a:solidFill>
              </a:rPr>
              <a:t>() </a:t>
            </a:r>
            <a:r>
              <a:rPr lang="en-US" dirty="0" smtClean="0"/>
              <a:t>)</a:t>
            </a:r>
          </a:p>
          <a:p>
            <a:endParaRPr lang="en-US" dirty="0" smtClean="0"/>
          </a:p>
          <a:p>
            <a:pPr lvl="1"/>
            <a:endParaRPr lang="en-US" dirty="0"/>
          </a:p>
        </p:txBody>
      </p:sp>
      <p:sp>
        <p:nvSpPr>
          <p:cNvPr id="3" name="Titre 2"/>
          <p:cNvSpPr>
            <a:spLocks noGrp="1"/>
          </p:cNvSpPr>
          <p:nvPr>
            <p:ph type="title"/>
          </p:nvPr>
        </p:nvSpPr>
        <p:spPr/>
        <p:txBody>
          <a:bodyPr/>
          <a:lstStyle/>
          <a:p>
            <a:r>
              <a:rPr lang="en-US" dirty="0" smtClean="0"/>
              <a:t>A4cli : relevant classes</a:t>
            </a:r>
            <a:endParaRPr lang="en-US" dirty="0"/>
          </a:p>
        </p:txBody>
      </p:sp>
    </p:spTree>
    <p:extLst>
      <p:ext uri="{BB962C8B-B14F-4D97-AF65-F5344CB8AC3E}">
        <p14:creationId xmlns:p14="http://schemas.microsoft.com/office/powerpoint/2010/main" val="370647686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scilloscope">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Oscilloscope.thmx</Template>
  <TotalTime>197</TotalTime>
  <Words>935</Words>
  <Application>Microsoft Macintosh PowerPoint</Application>
  <PresentationFormat>Présentation à l'écran (4:3)</PresentationFormat>
  <Paragraphs>162</Paragraphs>
  <Slides>27</Slides>
  <Notes>0</Notes>
  <HiddenSlides>0</HiddenSlides>
  <MMClips>0</MMClips>
  <ScaleCrop>false</ScaleCrop>
  <HeadingPairs>
    <vt:vector size="4" baseType="variant">
      <vt:variant>
        <vt:lpstr>Thème</vt:lpstr>
      </vt:variant>
      <vt:variant>
        <vt:i4>1</vt:i4>
      </vt:variant>
      <vt:variant>
        <vt:lpstr>Titres des diapositives</vt:lpstr>
      </vt:variant>
      <vt:variant>
        <vt:i4>27</vt:i4>
      </vt:variant>
    </vt:vector>
  </HeadingPairs>
  <TitlesOfParts>
    <vt:vector size="28" baseType="lpstr">
      <vt:lpstr>Oscilloscope</vt:lpstr>
      <vt:lpstr>Alloy on the web…</vt:lpstr>
      <vt:lpstr>What is it ?</vt:lpstr>
      <vt:lpstr>How do I run it</vt:lpstr>
      <vt:lpstr>How do I run it ? (2)</vt:lpstr>
      <vt:lpstr>Installation</vt:lpstr>
      <vt:lpstr>Overall structure</vt:lpstr>
      <vt:lpstr>The A4CLI component</vt:lpstr>
      <vt:lpstr>Component: A4cli</vt:lpstr>
      <vt:lpstr>A4cli : relevant classes</vt:lpstr>
      <vt:lpstr>A4cli : relevant classes</vt:lpstr>
      <vt:lpstr>The backend module</vt:lpstr>
      <vt:lpstr>Component: Backend </vt:lpstr>
      <vt:lpstr>Backend : relevant modules</vt:lpstr>
      <vt:lpstr>Notice about Node.js</vt:lpstr>
      <vt:lpstr>How to handle new server-side actions</vt:lpstr>
      <vt:lpstr>Ideas &amp; implementation hints</vt:lpstr>
      <vt:lpstr>Ideas &amp; implementation hints (2)</vt:lpstr>
      <vt:lpstr>Frontend component</vt:lpstr>
      <vt:lpstr>Component: Frontend</vt:lpstr>
      <vt:lpstr>Frontend: Structure</vt:lpstr>
      <vt:lpstr>Notice about MVC</vt:lpstr>
      <vt:lpstr>Frontend: Concepts used</vt:lpstr>
      <vt:lpstr>Frontend: JS architecture</vt:lpstr>
      <vt:lpstr>Frontend: Most important classes</vt:lpstr>
      <vt:lpstr>Frontend: Possible improvements</vt:lpstr>
      <vt:lpstr>Visualization alternatives: What did not work</vt:lpstr>
      <vt:lpstr>Visualization : Alternatives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Alloy on the web…</dc:title>
  <dc:creator>Xavier GILLARD</dc:creator>
  <cp:lastModifiedBy>Xavier GILLARD</cp:lastModifiedBy>
  <cp:revision>75</cp:revision>
  <dcterms:created xsi:type="dcterms:W3CDTF">2015-08-19T20:08:11Z</dcterms:created>
  <dcterms:modified xsi:type="dcterms:W3CDTF">2015-08-20T20:06:50Z</dcterms:modified>
</cp:coreProperties>
</file>