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sldIdLst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87" d="100"/>
          <a:sy n="87" d="100"/>
        </p:scale>
        <p:origin x="-24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5116-8FD2-4978-B4C9-ADDB7CE1BB72}" type="datetimeFigureOut">
              <a:rPr lang="en-US" smtClean="0"/>
              <a:pPr/>
              <a:t>1/31/2017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1B64-A7E3-432B-A82E-C3E7CD317E2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12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30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7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4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63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5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3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42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217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1B64-A7E3-432B-A82E-C3E7CD317E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36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66393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133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3520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685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5965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65083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2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5750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369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48129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9620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03C4-C8BC-4A13-B05C-28F49FC19825}" type="datetimeFigureOut">
              <a:rPr lang="it-IT" smtClean="0"/>
              <a:pPr/>
              <a:t>31/01/2017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3355-1AA3-4B44-9991-59C535564E4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7595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3bis_metaux_en.mp4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4c_Band%20scheme.mp4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321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628652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Bradley Hand ITC" pitchFamily="66" charset="0"/>
              </a:rPr>
              <a:t>2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485783" y="907247"/>
            <a:ext cx="1565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Lesson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642932" y="2661796"/>
            <a:ext cx="3569028" cy="2292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the Energy Band Model ?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2" name="CasellaDiTesto 8"/>
          <p:cNvSpPr txBox="1"/>
          <p:nvPr/>
        </p:nvSpPr>
        <p:spPr>
          <a:xfrm rot="19653378">
            <a:off x="4910762" y="2200055"/>
            <a:ext cx="3600400" cy="1615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Let’s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start!</a:t>
            </a:r>
            <a:r>
              <a:rPr lang="it-I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  <a:sym typeface="Wingdings" pitchFamily="2" charset="2"/>
              </a:rPr>
              <a:t/>
            </a:r>
            <a:br>
              <a:rPr lang="it-I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  <a:sym typeface="Wingdings" pitchFamily="2" charset="2"/>
              </a:rPr>
            </a:b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6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321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628652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Bradley Hand ITC" pitchFamily="66" charset="0"/>
              </a:rPr>
              <a:t>2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539958" y="881130"/>
            <a:ext cx="148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Lesson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 rot="19248181">
            <a:off x="617009" y="2250437"/>
            <a:ext cx="3799427" cy="2292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Let’s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check</a:t>
            </a:r>
            <a:endParaRPr lang="it-IT" sz="4400" b="1" dirty="0" smtClean="0"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</a:endParaRPr>
          </a:p>
          <a:p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we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learnt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: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</a:endParaRPr>
          </a:p>
        </p:txBody>
      </p:sp>
      <p:sp>
        <p:nvSpPr>
          <p:cNvPr id="2" name="Rettangolo 1"/>
          <p:cNvSpPr/>
          <p:nvPr/>
        </p:nvSpPr>
        <p:spPr>
          <a:xfrm rot="19243682">
            <a:off x="4775134" y="1891879"/>
            <a:ext cx="3914760" cy="226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 Is Energy Band Model?</a:t>
            </a:r>
            <a:endParaRPr lang="it-IT" sz="4400" b="1" dirty="0">
              <a:solidFill>
                <a:schemeClr val="dk1"/>
              </a:solidFill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8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321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3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628652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4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549907" y="915387"/>
            <a:ext cx="14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Lesson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642932" y="2661796"/>
            <a:ext cx="3569028" cy="364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Do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you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remember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Bohr’s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atomic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model ?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644008" y="1190368"/>
            <a:ext cx="3240360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4784" y="1395279"/>
            <a:ext cx="3263063" cy="3511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988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321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5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628652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6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503251" y="892128"/>
            <a:ext cx="1530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Lesson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4834357" y="404664"/>
            <a:ext cx="3266035" cy="624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only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stably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certain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orbits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("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stationary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")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at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certain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discrete set of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distances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from the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nucleus</a:t>
            </a: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orbits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are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associated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with definite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energies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are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also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called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levels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or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shells</a:t>
            </a: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these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orbits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the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do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not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radiate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can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jump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from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allowed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</a:t>
            </a:r>
            <a:r>
              <a:rPr lang="it-IT" altLang="it-IT" sz="1600" b="1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to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another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gaining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or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losing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it-IT" altLang="it-IT" sz="1600" b="1" dirty="0" smtClean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When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 electron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changes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orbit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absorbs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or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emit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electromagnetic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radiation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with a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frequency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ν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determined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by the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difference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of the 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levels</a:t>
            </a:r>
            <a:r>
              <a:rPr lang="it-IT" altLang="it-IT" sz="16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E=</a:t>
            </a:r>
            <a:r>
              <a:rPr lang="it-IT" altLang="it-IT" sz="16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h·</a:t>
            </a:r>
            <a:r>
              <a:rPr lang="it-IT" altLang="it-IT" sz="1600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ν</a:t>
            </a:r>
            <a:endParaRPr lang="it-IT" sz="16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343244" y="563776"/>
            <a:ext cx="2084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inside the 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orbit</a:t>
            </a:r>
            <a:r>
              <a:rPr lang="it-IT" sz="22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>
                <a:latin typeface="MV Boli" panose="02000500030200090000" pitchFamily="2" charset="0"/>
                <a:cs typeface="MV Boli" panose="02000500030200090000" pitchFamily="2" charset="0"/>
              </a:rPr>
              <a:t>around</a:t>
            </a:r>
            <a:r>
              <a:rPr lang="it-IT" sz="2200" b="1" dirty="0">
                <a:latin typeface="MV Boli" panose="02000500030200090000" pitchFamily="2" charset="0"/>
                <a:cs typeface="MV Boli" panose="02000500030200090000" pitchFamily="2" charset="0"/>
              </a:rPr>
              <a:t> the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nucleus</a:t>
            </a:r>
            <a:r>
              <a:rPr lang="it-IT" sz="2200" b="1" dirty="0" smtClean="0">
                <a:latin typeface="Lucida Handwriting" panose="03010101010101010101" pitchFamily="66" charset="0"/>
              </a:rPr>
              <a:t>.</a:t>
            </a:r>
            <a:endParaRPr lang="it-IT" sz="2200" b="1" dirty="0">
              <a:latin typeface="Lucida Handwriting" panose="03010101010101010101" pitchFamily="66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5" cstate="print"/>
          <a:srcRect r="-2838"/>
          <a:stretch/>
        </p:blipFill>
        <p:spPr>
          <a:xfrm>
            <a:off x="499541" y="2659006"/>
            <a:ext cx="3712419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1555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321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7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3966" y="628652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8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630890" y="904336"/>
            <a:ext cx="1602289" cy="83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 single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669891" y="2667684"/>
            <a:ext cx="3686085" cy="3785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4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Each</a:t>
            </a:r>
            <a:r>
              <a:rPr lang="it-IT" sz="4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different</a:t>
            </a:r>
            <a:r>
              <a:rPr lang="it-IT" sz="4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element</a:t>
            </a:r>
            <a:r>
              <a:rPr lang="it-IT" sz="4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has</a:t>
            </a:r>
            <a:r>
              <a:rPr lang="it-IT" sz="4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 </a:t>
            </a:r>
            <a:r>
              <a:rPr lang="it-IT" sz="4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particular</a:t>
            </a:r>
            <a:r>
              <a:rPr lang="it-IT" sz="4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set of </a:t>
            </a:r>
            <a:r>
              <a:rPr lang="it-IT" sz="4000" b="1" dirty="0" err="1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permitted</a:t>
            </a:r>
            <a:r>
              <a:rPr lang="it-IT" sz="4000" b="1" dirty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000" b="1" dirty="0" err="1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electronic</a:t>
            </a:r>
            <a:r>
              <a:rPr lang="it-IT" sz="4000" b="1" dirty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energies</a:t>
            </a:r>
            <a:r>
              <a:rPr lang="it-IT" sz="4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.</a:t>
            </a:r>
            <a:endParaRPr lang="it-IT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814577" y="3930358"/>
            <a:ext cx="3240360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Atoms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of the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same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element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have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exactly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the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same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energy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0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levels</a:t>
            </a:r>
            <a:r>
              <a:rPr lang="it-IT" sz="20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.</a:t>
            </a:r>
            <a:endParaRPr lang="it-IT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0432" y="1124744"/>
            <a:ext cx="3294855" cy="25941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1626" y="5025686"/>
            <a:ext cx="1986261" cy="1355642"/>
          </a:xfrm>
          <a:prstGeom prst="rect">
            <a:avLst/>
          </a:prstGeom>
        </p:spPr>
      </p:pic>
      <p:sp>
        <p:nvSpPr>
          <p:cNvPr id="13" name="TextBox 10"/>
          <p:cNvSpPr txBox="1"/>
          <p:nvPr/>
        </p:nvSpPr>
        <p:spPr>
          <a:xfrm rot="20335272">
            <a:off x="4858681" y="317914"/>
            <a:ext cx="3148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That’s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the </a:t>
            </a:r>
          </a:p>
          <a:p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element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signature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850458">
            <a:off x="2033732" y="935345"/>
            <a:ext cx="2233260" cy="14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195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3214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9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0432" y="6286520"/>
            <a:ext cx="4692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10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690130" y="955876"/>
            <a:ext cx="1382212" cy="86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Two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atoms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467544" y="2996952"/>
            <a:ext cx="3569028" cy="3647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happens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if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two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atoms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approach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each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other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?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644008" y="1190368"/>
            <a:ext cx="3240360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765728" y="405478"/>
            <a:ext cx="33280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If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two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of the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same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element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approach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each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other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the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external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orbits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interact</a:t>
            </a:r>
            <a:endParaRPr lang="it-IT" sz="22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Owing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to the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Pauli’s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exclusion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principle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two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can’t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occupy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the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same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state</a:t>
            </a:r>
          </a:p>
          <a:p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consequence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each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splits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into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two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it-IT" sz="2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5104"/>
            <a:ext cx="2438540" cy="177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814109">
            <a:off x="2082568" y="1936490"/>
            <a:ext cx="2143812" cy="1131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3757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432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11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53818" y="6286520"/>
            <a:ext cx="475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12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440761" y="861381"/>
            <a:ext cx="170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crystal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lattice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323528" y="2331164"/>
            <a:ext cx="4176464" cy="297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happens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if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many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atoms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are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very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close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to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each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other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?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644008" y="1190368"/>
            <a:ext cx="3240360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644008" y="309859"/>
            <a:ext cx="36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 a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crystal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lattice,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where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«n»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are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close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into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tridimentional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pattern,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each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splits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into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«n»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different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ones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very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similiar</a:t>
            </a:r>
            <a:r>
              <a:rPr lang="it-IT" sz="2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it-IT" sz="2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endParaRPr lang="it-IT" sz="2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199463" y="5157192"/>
            <a:ext cx="2972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These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levels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are so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near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to be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considered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 </a:t>
            </a:r>
            <a:r>
              <a:rPr lang="it-IT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continuous</a:t>
            </a:r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</a:t>
            </a:r>
            <a:endParaRPr lang="it-IT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2924944"/>
            <a:ext cx="3240360" cy="200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688" y="4925761"/>
            <a:ext cx="1728192" cy="1671591"/>
          </a:xfrm>
          <a:prstGeom prst="rect">
            <a:avLst/>
          </a:prstGeom>
        </p:spPr>
      </p:pic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7190">
            <a:off x="2548127" y="543740"/>
            <a:ext cx="1674989" cy="14674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22860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467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13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0432" y="6286520"/>
            <a:ext cx="4692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14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533047" y="628264"/>
            <a:ext cx="1617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Video:</a:t>
            </a:r>
          </a:p>
          <a:p>
            <a:pPr algn="ctr"/>
            <a:r>
              <a:rPr lang="it-IT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Conductors</a:t>
            </a:r>
            <a:r>
              <a:rPr lang="it-IT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it-IT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it-IT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vs </a:t>
            </a:r>
          </a:p>
          <a:p>
            <a:pPr algn="ctr"/>
            <a:r>
              <a:rPr lang="it-IT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Insulators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752972" y="2291158"/>
            <a:ext cx="3569028" cy="432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the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difference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between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conductors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and </a:t>
            </a:r>
            <a:r>
              <a:rPr lang="it-IT" sz="44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insulators</a:t>
            </a:r>
            <a:r>
              <a:rPr lang="it-IT" sz="44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?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644008" y="1190368"/>
            <a:ext cx="3240360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pic>
        <p:nvPicPr>
          <p:cNvPr id="1026" name="Picture 2" descr="File:Metals and insulators, quantum difference from band structure.ogv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287546">
            <a:off x="4932400" y="1118087"/>
            <a:ext cx="3177690" cy="1791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3" name="TextBox 10"/>
          <p:cNvSpPr txBox="1"/>
          <p:nvPr/>
        </p:nvSpPr>
        <p:spPr>
          <a:xfrm rot="20274017">
            <a:off x="4339842" y="3350310"/>
            <a:ext cx="4102747" cy="226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We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spoke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about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Conductors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and </a:t>
            </a:r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Insulators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about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2800" b="1" dirty="0" err="1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Semiconductors</a:t>
            </a:r>
            <a:r>
              <a:rPr lang="it-IT" sz="2800" b="1" dirty="0" smtClean="0">
                <a:solidFill>
                  <a:schemeClr val="dk1"/>
                </a:solidFill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06750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85720" y="6215082"/>
            <a:ext cx="467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13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0432" y="6286520"/>
            <a:ext cx="4692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14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384250" y="860348"/>
            <a:ext cx="183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Conductors</a:t>
            </a:r>
            <a:r>
              <a:rPr lang="it-IT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ctr"/>
            <a:r>
              <a:rPr lang="it-IT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Insulators</a:t>
            </a:r>
            <a:endParaRPr lang="it-IT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it-IT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Semiconductors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179512" y="2636912"/>
            <a:ext cx="4391630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600" dirty="0" smtClean="0">
                <a:ea typeface="MS Mincho" pitchFamily="49" charset="-128"/>
                <a:cs typeface="Arial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What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are the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differences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among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</a:p>
          <a:p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conductor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atom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, </a:t>
            </a:r>
          </a:p>
          <a:p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an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insulator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atom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and a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semiconductor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one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?</a:t>
            </a:r>
            <a:endParaRPr lang="it-IT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644008" y="1190368"/>
            <a:ext cx="3240360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9235" y="401459"/>
            <a:ext cx="2681117" cy="113097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7597" y="4628206"/>
            <a:ext cx="2562755" cy="961034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5292080" y="5617734"/>
            <a:ext cx="2855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Semiconductors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can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jump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in a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if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they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gain a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little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44008" y="155679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Conductors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 : 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are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slightly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bound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they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can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easily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be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removed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by the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atom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it-IT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644008" y="3645024"/>
            <a:ext cx="3611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>
                <a:latin typeface="MV Boli" panose="02000500030200090000" pitchFamily="2" charset="0"/>
                <a:cs typeface="MV Boli" panose="02000500030200090000" pitchFamily="2" charset="0"/>
              </a:rPr>
              <a:t>Insulators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are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tightly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bound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and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they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can’t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jump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to 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lang="it-IT" sz="1400" dirty="0" err="1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4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because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they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need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too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much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it-IT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0386" y="2529187"/>
            <a:ext cx="2161934" cy="1115837"/>
          </a:xfrm>
          <a:prstGeom prst="rect">
            <a:avLst/>
          </a:prstGeom>
        </p:spPr>
      </p:pic>
      <p:sp useBgFill="1">
        <p:nvSpPr>
          <p:cNvPr id="21" name="TextBox 10"/>
          <p:cNvSpPr txBox="1"/>
          <p:nvPr/>
        </p:nvSpPr>
        <p:spPr>
          <a:xfrm rot="887345">
            <a:off x="2084689" y="1414048"/>
            <a:ext cx="234230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000" b="1" dirty="0">
                <a:latin typeface="MV Boli" panose="02000500030200090000" pitchFamily="2" charset="0"/>
                <a:cs typeface="MV Boli" panose="02000500030200090000" pitchFamily="2" charset="0"/>
              </a:rPr>
              <a:t>Valence </a:t>
            </a:r>
            <a:r>
              <a:rPr lang="it-IT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r>
              <a:rPr lang="it-IT" sz="2000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</a:p>
          <a:p>
            <a:pPr algn="ctr"/>
            <a:r>
              <a:rPr lang="it-IT" sz="1600" b="1" dirty="0">
                <a:latin typeface="MV Boli" panose="02000500030200090000" pitchFamily="2" charset="0"/>
                <a:cs typeface="MV Boli" panose="02000500030200090000" pitchFamily="2" charset="0"/>
              </a:rPr>
              <a:t>the last </a:t>
            </a:r>
            <a:r>
              <a:rPr lang="it-IT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occupied</a:t>
            </a:r>
            <a:r>
              <a:rPr lang="it-IT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endParaRPr lang="it-IT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it-IT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20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2000" b="1" dirty="0" err="1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r>
              <a:rPr lang="it-IT" sz="2000" b="1" dirty="0">
                <a:latin typeface="MV Boli" panose="02000500030200090000" pitchFamily="2" charset="0"/>
                <a:cs typeface="MV Boli" panose="02000500030200090000" pitchFamily="2" charset="0"/>
              </a:rPr>
              <a:t>:</a:t>
            </a:r>
          </a:p>
          <a:p>
            <a:pPr algn="ctr"/>
            <a:r>
              <a:rPr lang="it-IT" sz="1600" b="1" dirty="0">
                <a:latin typeface="MV Boli" panose="02000500030200090000" pitchFamily="2" charset="0"/>
                <a:cs typeface="MV Boli" panose="02000500030200090000" pitchFamily="2" charset="0"/>
              </a:rPr>
              <a:t> the first </a:t>
            </a:r>
            <a:r>
              <a:rPr lang="it-IT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empty</a:t>
            </a:r>
            <a:r>
              <a:rPr lang="it-IT" sz="16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>
                <a:latin typeface="MV Boli" panose="02000500030200090000" pitchFamily="2" charset="0"/>
                <a:cs typeface="MV Boli" panose="02000500030200090000" pitchFamily="2" charset="0"/>
              </a:rPr>
              <a:t>level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3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Moleskine_ruled_notebook,_inside_view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512" y="-24"/>
            <a:ext cx="9143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26107" y="6211832"/>
            <a:ext cx="467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13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8424" y="6300028"/>
            <a:ext cx="4692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Bradley Hand ITC" pitchFamily="66" charset="0"/>
              </a:rPr>
              <a:t>14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775239">
            <a:off x="687653" y="1210613"/>
            <a:ext cx="180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                  </a:t>
            </a:r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" name="Picture 3" descr="C:\Users\t-giulig\AppData\Local\Microsoft\Windows\Temporary Internet Files\Content.IE5\P3Z0QIQX\MCj0433838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593846">
            <a:off x="125549" y="1295"/>
            <a:ext cx="2230554" cy="223055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 rot="19490358">
            <a:off x="424846" y="859096"/>
            <a:ext cx="1834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Conductors</a:t>
            </a:r>
            <a:r>
              <a:rPr lang="it-IT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ctr"/>
            <a:r>
              <a:rPr lang="it-IT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Insulators</a:t>
            </a:r>
            <a:endParaRPr lang="it-IT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it-IT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Semiconductors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CasellaDiTesto 8"/>
          <p:cNvSpPr txBox="1"/>
          <p:nvPr/>
        </p:nvSpPr>
        <p:spPr>
          <a:xfrm>
            <a:off x="395536" y="2636912"/>
            <a:ext cx="4074201" cy="3970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How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these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differences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affect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the band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structure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of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conductors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,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insulators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 and </a:t>
            </a:r>
            <a:r>
              <a:rPr lang="it-IT" sz="3600" b="1" dirty="0" err="1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semiconductors</a:t>
            </a:r>
            <a:r>
              <a:rPr lang="it-IT" sz="3600" b="1" dirty="0" smtClean="0">
                <a:latin typeface="MV Boli" panose="02000500030200090000" pitchFamily="2" charset="0"/>
                <a:ea typeface="MS Mincho" pitchFamily="49" charset="-128"/>
                <a:cs typeface="MV Boli" panose="02000500030200090000" pitchFamily="2" charset="0"/>
              </a:rPr>
              <a:t>?</a:t>
            </a:r>
            <a:endParaRPr lang="it-IT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V Boli" panose="02000500030200090000" pitchFamily="2" charset="0"/>
              <a:ea typeface="MS Mincho" pitchFamily="49" charset="-128"/>
              <a:cs typeface="MV Boli" panose="02000500030200090000" pitchFamily="2" charset="0"/>
              <a:sym typeface="Wingdings" pitchFamily="2" charset="2"/>
            </a:endParaRPr>
          </a:p>
        </p:txBody>
      </p:sp>
      <p:sp>
        <p:nvSpPr>
          <p:cNvPr id="12" name="CasellaDiTesto 8"/>
          <p:cNvSpPr txBox="1"/>
          <p:nvPr/>
        </p:nvSpPr>
        <p:spPr>
          <a:xfrm>
            <a:off x="4644008" y="1190368"/>
            <a:ext cx="3240360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>
                <a:ea typeface="MS Mincho" pitchFamily="49" charset="-128"/>
                <a:cs typeface="Arial" charset="0"/>
              </a:rPr>
              <a:t> </a:t>
            </a:r>
            <a:endParaRPr lang="it-IT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it-IT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Mincho" pitchFamily="49" charset="-128"/>
              <a:cs typeface="Arial" charset="0"/>
            </a:endParaRPr>
          </a:p>
        </p:txBody>
      </p:sp>
      <p:sp useBgFill="1">
        <p:nvSpPr>
          <p:cNvPr id="17" name="TextBox 10"/>
          <p:cNvSpPr txBox="1"/>
          <p:nvPr/>
        </p:nvSpPr>
        <p:spPr>
          <a:xfrm rot="887345">
            <a:off x="2415791" y="1026882"/>
            <a:ext cx="1835759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Valence band: </a:t>
            </a:r>
          </a:p>
          <a:p>
            <a:pPr algn="ctr"/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it-IT" sz="1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highest</a:t>
            </a:r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occupied</a:t>
            </a:r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pPr algn="ctr"/>
            <a:r>
              <a:rPr lang="it-IT" sz="1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</a:t>
            </a:r>
          </a:p>
          <a:p>
            <a:pPr algn="ctr"/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band:</a:t>
            </a:r>
          </a:p>
          <a:p>
            <a:pPr algn="ctr"/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The first </a:t>
            </a:r>
            <a:r>
              <a:rPr lang="it-IT" sz="1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empty</a:t>
            </a:r>
            <a:endParaRPr lang="it-IT" sz="12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</a:t>
            </a:r>
          </a:p>
          <a:p>
            <a:pPr algn="ctr"/>
            <a:r>
              <a:rPr lang="it-IT" sz="1600" b="1" dirty="0">
                <a:latin typeface="MV Boli" panose="02000500030200090000" pitchFamily="2" charset="0"/>
                <a:cs typeface="MV Boli" panose="02000500030200090000" pitchFamily="2" charset="0"/>
              </a:rPr>
              <a:t>Band Gap:</a:t>
            </a:r>
          </a:p>
          <a:p>
            <a:pPr algn="ctr"/>
            <a:r>
              <a:rPr lang="it-IT" sz="1200" b="1" dirty="0" err="1">
                <a:latin typeface="MV Boli" panose="02000500030200090000" pitchFamily="2" charset="0"/>
                <a:cs typeface="MV Boli" panose="02000500030200090000" pitchFamily="2" charset="0"/>
              </a:rPr>
              <a:t>Forbidden</a:t>
            </a:r>
            <a:r>
              <a:rPr lang="it-IT" sz="12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2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space</a:t>
            </a:r>
            <a:endParaRPr lang="it-IT" sz="1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TextBox 10"/>
          <p:cNvSpPr txBox="1"/>
          <p:nvPr/>
        </p:nvSpPr>
        <p:spPr>
          <a:xfrm>
            <a:off x="6255254" y="4796060"/>
            <a:ext cx="1731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Semiconductors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quite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near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to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it-IT" sz="1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little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sufficient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to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send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electron in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it</a:t>
            </a:r>
            <a:endParaRPr lang="en-US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084168" y="1124744"/>
            <a:ext cx="1949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MV Boli" panose="02000500030200090000" pitchFamily="2" charset="0"/>
                <a:cs typeface="MV Boli" panose="02000500030200090000" pitchFamily="2" charset="0"/>
              </a:rPr>
              <a:t>Conductors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 :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 and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 are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close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sometimes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they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overlap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</a:p>
          <a:p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The electron can easy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jump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from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 to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one</a:t>
            </a:r>
            <a:endParaRPr lang="it-IT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724128" y="3196714"/>
            <a:ext cx="21148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>
                <a:latin typeface="MV Boli" panose="02000500030200090000" pitchFamily="2" charset="0"/>
                <a:cs typeface="MV Boli" panose="02000500030200090000" pitchFamily="2" charset="0"/>
              </a:rPr>
              <a:t>Insulators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: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conduction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very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far from the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valence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 </a:t>
            </a:r>
          </a:p>
          <a:p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Only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 large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amount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of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can </a:t>
            </a:r>
            <a:r>
              <a:rPr lang="it-IT" sz="1400" b="1" dirty="0" err="1">
                <a:latin typeface="MV Boli" panose="02000500030200090000" pitchFamily="2" charset="0"/>
                <a:cs typeface="MV Boli" panose="02000500030200090000" pitchFamily="2" charset="0"/>
              </a:rPr>
              <a:t>send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electrons</a:t>
            </a:r>
            <a:r>
              <a:rPr lang="it-IT" sz="1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400" b="1" dirty="0">
                <a:latin typeface="MV Boli" panose="02000500030200090000" pitchFamily="2" charset="0"/>
                <a:cs typeface="MV Boli" panose="02000500030200090000" pitchFamily="2" charset="0"/>
              </a:rPr>
              <a:t>in </a:t>
            </a:r>
            <a:r>
              <a:rPr lang="it-IT" sz="1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it</a:t>
            </a:r>
            <a:endParaRPr lang="en-US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068960"/>
            <a:ext cx="1083881" cy="1750163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4716016" y="260648"/>
            <a:ext cx="2985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When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we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consider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a bulk of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atoms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,  the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atomic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levels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split in a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continuous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it-IT" sz="16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energy</a:t>
            </a:r>
            <a:r>
              <a:rPr lang="it-IT" sz="1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band</a:t>
            </a:r>
            <a:endParaRPr lang="it-IT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11197"/>
            <a:ext cx="1532183" cy="981699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23730" y="5060831"/>
            <a:ext cx="1031524" cy="1320497"/>
          </a:xfrm>
          <a:prstGeom prst="rect">
            <a:avLst/>
          </a:prstGeom>
        </p:spPr>
      </p:pic>
      <p:pic>
        <p:nvPicPr>
          <p:cNvPr id="1026" name="Picture 2" descr="Risultati immagini per stamp">
            <a:hlinkClick r:id="rId8" action="ppaction://hlinkfile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98" r="18143"/>
          <a:stretch/>
        </p:blipFill>
        <p:spPr bwMode="auto">
          <a:xfrm rot="19825543">
            <a:off x="3293244" y="4404197"/>
            <a:ext cx="936104" cy="8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30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7" grpId="0"/>
      <p:bldP spid="2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322F11-2E60-4EEA-93CD-0B5C207B46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</Template>
  <TotalTime>1021</TotalTime>
  <Words>580</Words>
  <Application>Microsoft Office PowerPoint</Application>
  <PresentationFormat>Presentazione su schermo (4:3)</PresentationFormat>
  <Paragraphs>119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Stefania Fadda</dc:creator>
  <cp:lastModifiedBy>docente</cp:lastModifiedBy>
  <cp:revision>52</cp:revision>
  <dcterms:created xsi:type="dcterms:W3CDTF">2016-12-07T18:24:22Z</dcterms:created>
  <dcterms:modified xsi:type="dcterms:W3CDTF">2017-01-31T12:39:03Z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TC018638429991</vt:lpwstr>
  </property>
</Properties>
</file>