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“Inserisci qui una citazione”.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3.jpeg"/><Relationship Id="rId4" Type="http://schemas.openxmlformats.org/officeDocument/2006/relationships/image" Target="../media/image1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B5C0"/>
            </a:gs>
            <a:gs pos="100000">
              <a:schemeClr val="accent1">
                <a:satOff val="-3355"/>
                <a:lumOff val="26614"/>
              </a:schemeClr>
            </a:gs>
          </a:gsLst>
          <a:lin ang="460449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4202261"/>
            <a:ext cx="10464800" cy="1349078"/>
          </a:xfrm>
          <a:prstGeom prst="rect">
            <a:avLst/>
          </a:prstGeom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Razionalismo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arcelona_chair_2.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7038" y="3848100"/>
            <a:ext cx="3810001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4028354" y="1104900"/>
            <a:ext cx="4087369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Poltrona Barcellona</a:t>
            </a:r>
          </a:p>
        </p:txBody>
      </p:sp>
      <p:sp>
        <p:nvSpPr>
          <p:cNvPr id="165" name="Shape 165"/>
          <p:cNvSpPr/>
          <p:nvPr/>
        </p:nvSpPr>
        <p:spPr>
          <a:xfrm>
            <a:off x="8044688" y="2197100"/>
            <a:ext cx="2935225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Van Der Rohe</a:t>
            </a:r>
          </a:p>
        </p:txBody>
      </p:sp>
      <p:sp>
        <p:nvSpPr>
          <p:cNvPr id="166" name="Shape 166"/>
          <p:cNvSpPr/>
          <p:nvPr/>
        </p:nvSpPr>
        <p:spPr>
          <a:xfrm>
            <a:off x="1348130" y="2197100"/>
            <a:ext cx="202814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York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365465" y="1200150"/>
            <a:ext cx="305318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Poltrona Vasilij</a:t>
            </a:r>
          </a:p>
        </p:txBody>
      </p:sp>
      <p:sp>
        <p:nvSpPr>
          <p:cNvPr id="169" name="Shape 169"/>
          <p:cNvSpPr/>
          <p:nvPr/>
        </p:nvSpPr>
        <p:spPr>
          <a:xfrm>
            <a:off x="8836736" y="2139950"/>
            <a:ext cx="147812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Breuer</a:t>
            </a:r>
          </a:p>
        </p:txBody>
      </p:sp>
      <p:sp>
        <p:nvSpPr>
          <p:cNvPr id="170" name="Shape 170"/>
          <p:cNvSpPr/>
          <p:nvPr/>
        </p:nvSpPr>
        <p:spPr>
          <a:xfrm>
            <a:off x="2135530" y="1936750"/>
            <a:ext cx="202814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York</a:t>
            </a:r>
          </a:p>
        </p:txBody>
      </p:sp>
      <p:pic>
        <p:nvPicPr>
          <p:cNvPr id="171" name="wassil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672" y="3616870"/>
            <a:ext cx="47752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4819218" y="660400"/>
            <a:ext cx="33663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Sede di Dessau</a:t>
            </a:r>
          </a:p>
        </p:txBody>
      </p:sp>
      <p:pic>
        <p:nvPicPr>
          <p:cNvPr id="174" name="Stiftungbauhaus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223" y="1288619"/>
            <a:ext cx="1851834" cy="7176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ede bauhau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2260" y="1655239"/>
            <a:ext cx="5533318" cy="3126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odello sede bauhau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9024" y="5014286"/>
            <a:ext cx="5533318" cy="43858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962779" y="1200150"/>
            <a:ext cx="3079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Officine Fagus</a:t>
            </a:r>
          </a:p>
        </p:txBody>
      </p:sp>
      <p:pic>
        <p:nvPicPr>
          <p:cNvPr id="179" name="fagu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180" y="2994848"/>
            <a:ext cx="9194173" cy="5516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778195" y="1206500"/>
            <a:ext cx="1448410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Storia</a:t>
            </a:r>
          </a:p>
        </p:txBody>
      </p:sp>
      <p:pic>
        <p:nvPicPr>
          <p:cNvPr id="122" name="fine-prima-guerra-mondia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914" y="651023"/>
            <a:ext cx="6575421" cy="3909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706newspape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4653" y="4946451"/>
            <a:ext cx="3810001" cy="234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5695238" y="508000"/>
            <a:ext cx="4636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Deutescher werkbund</a:t>
            </a:r>
          </a:p>
        </p:txBody>
      </p:sp>
      <p:sp>
        <p:nvSpPr>
          <p:cNvPr id="126" name="Shape 126"/>
          <p:cNvSpPr/>
          <p:nvPr/>
        </p:nvSpPr>
        <p:spPr>
          <a:xfrm>
            <a:off x="5473253" y="2557213"/>
            <a:ext cx="653732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"lo scopo... è di nobilitare il lavoro artigiano, collegandolo con l'arte a con l'industria. l'associazione vuole fare una scelta del meglio nell'arte, nell'industria, nell'artigianato a nelle forze attive manuali, vuol metter assieme gli sforzi e le tendenze verso il lavoro di qualità esistenti nel mondo della produzione; forma il punto di raccolta per tutti coloro che sono capaci e desiderosi di operare per un lavoro di qualità".</a:t>
            </a:r>
          </a:p>
        </p:txBody>
      </p:sp>
      <p:pic>
        <p:nvPicPr>
          <p:cNvPr id="127" name="03.01_Ehmke_Fritz_Hellmut,_poster_voor_expo_Deutscher_Werkbund_Keulen_1915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28" y="799486"/>
            <a:ext cx="3127774" cy="450605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223226" y="7213599"/>
            <a:ext cx="301157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1907 </a:t>
            </a:r>
          </a:p>
          <a:p>
            <a:pPr/>
            <a:r>
              <a:t>Fondazione a</a:t>
            </a:r>
          </a:p>
          <a:p>
            <a:pPr/>
            <a:r>
              <a:t>Monaco</a:t>
            </a:r>
          </a:p>
        </p:txBody>
      </p:sp>
      <p:sp>
        <p:nvSpPr>
          <p:cNvPr id="129" name="Shape 129"/>
          <p:cNvSpPr/>
          <p:nvPr/>
        </p:nvSpPr>
        <p:spPr>
          <a:xfrm>
            <a:off x="3172033" y="7105650"/>
            <a:ext cx="434111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1914-1929</a:t>
            </a:r>
          </a:p>
          <a:p>
            <a:pPr/>
            <a:r>
              <a:t>Esposizioni a</a:t>
            </a:r>
          </a:p>
          <a:p>
            <a:pPr/>
            <a:r>
              <a:t>Colonia, Berlino,</a:t>
            </a:r>
          </a:p>
          <a:p>
            <a:pPr/>
            <a:r>
              <a:t>Stoccarda, Breslavia</a:t>
            </a:r>
          </a:p>
        </p:txBody>
      </p:sp>
      <p:sp>
        <p:nvSpPr>
          <p:cNvPr id="130" name="Shape 130"/>
          <p:cNvSpPr/>
          <p:nvPr/>
        </p:nvSpPr>
        <p:spPr>
          <a:xfrm>
            <a:off x="7518567" y="7105650"/>
            <a:ext cx="273954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1934</a:t>
            </a:r>
          </a:p>
          <a:p>
            <a:pPr/>
            <a:r>
              <a:t>Chiusura</a:t>
            </a:r>
          </a:p>
          <a:p>
            <a:pPr/>
            <a:r>
              <a:t>da parte del</a:t>
            </a:r>
          </a:p>
          <a:p>
            <a:pPr/>
            <a:r>
              <a:t>nazismo</a:t>
            </a:r>
          </a:p>
        </p:txBody>
      </p:sp>
      <p:sp>
        <p:nvSpPr>
          <p:cNvPr id="131" name="Shape 131"/>
          <p:cNvSpPr/>
          <p:nvPr/>
        </p:nvSpPr>
        <p:spPr>
          <a:xfrm>
            <a:off x="10530230" y="7486649"/>
            <a:ext cx="225674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1949</a:t>
            </a:r>
          </a:p>
          <a:p>
            <a:pPr/>
            <a:r>
              <a:t>Riapertura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turbinenfrabri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899" y="3727499"/>
            <a:ext cx="63500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4294225" y="1454150"/>
            <a:ext cx="301935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Turbinenfabrik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646" y="2101850"/>
            <a:ext cx="153710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Berlino</a:t>
            </a:r>
          </a:p>
        </p:txBody>
      </p:sp>
      <p:sp>
        <p:nvSpPr>
          <p:cNvPr id="136" name="Shape 136"/>
          <p:cNvSpPr/>
          <p:nvPr/>
        </p:nvSpPr>
        <p:spPr>
          <a:xfrm>
            <a:off x="8950858" y="2101850"/>
            <a:ext cx="180868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Behrens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511338" y="336550"/>
            <a:ext cx="37563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International Style</a:t>
            </a:r>
          </a:p>
        </p:txBody>
      </p:sp>
      <p:sp>
        <p:nvSpPr>
          <p:cNvPr id="139" name="Shape 139"/>
          <p:cNvSpPr/>
          <p:nvPr/>
        </p:nvSpPr>
        <p:spPr>
          <a:xfrm>
            <a:off x="1824837" y="5124450"/>
            <a:ext cx="8524913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/>
            </a:pPr>
            <a:r>
              <a:t>Identifica la stagione razionalista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Prende spunto dalle esperienze anteguerra </a:t>
            </a:r>
          </a:p>
          <a:p>
            <a:pPr>
              <a:defRPr sz="3000"/>
            </a:pPr>
            <a:r>
              <a:t>(Deutscher Werkbund)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Movimento eterogeneo che segue sviluppi differenti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Architettura nuova, accessibile e “democratica”</a:t>
            </a:r>
          </a:p>
        </p:txBody>
      </p:sp>
      <p:pic>
        <p:nvPicPr>
          <p:cNvPr id="140" name="RichardNeutra1or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837" y="759271"/>
            <a:ext cx="31623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5347921" y="1416050"/>
            <a:ext cx="5575190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1	La concezione </a:t>
            </a:r>
            <a:r>
              <a:rPr b="1"/>
              <a:t>dell'architettura come volume</a:t>
            </a:r>
            <a:r>
              <a:t>, ovvero come spazio definito da piani o superfici sottili in contrasto con il senso della massa e della solidità.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2	La composizione basata sulla </a:t>
            </a:r>
            <a:r>
              <a:rPr b="1"/>
              <a:t>regolarità</a:t>
            </a:r>
            <a:r>
              <a:t> piuttosto che sulla simmetria e su altri tipi ovvi di equilibrio</a:t>
            </a: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1800">
                <a:solidFill>
                  <a:srgbClr val="25252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3	Il gusto dei </a:t>
            </a:r>
            <a:r>
              <a:rPr b="1"/>
              <a:t>materiali</a:t>
            </a:r>
            <a:r>
              <a:t>, della </a:t>
            </a:r>
            <a:r>
              <a:rPr b="1"/>
              <a:t>perfezione</a:t>
            </a:r>
            <a:r>
              <a:t> tecnica e delle proporzioni in opposizione alla decorazione applicata.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villa henry int. sty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928" y="5890517"/>
            <a:ext cx="4673601" cy="307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De_La_Warr_Pavilion,_Bexhill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4828" y="3070919"/>
            <a:ext cx="6388532" cy="2621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downloa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364" y="454769"/>
            <a:ext cx="3734686" cy="2797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7092365" y="292100"/>
            <a:ext cx="19188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Bauhaus</a:t>
            </a:r>
          </a:p>
        </p:txBody>
      </p:sp>
      <p:pic>
        <p:nvPicPr>
          <p:cNvPr id="148" name="manifesto_bauhau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23" y="581024"/>
            <a:ext cx="3469434" cy="421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18211" y="6953250"/>
            <a:ext cx="301157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1919 </a:t>
            </a:r>
          </a:p>
          <a:p>
            <a:pPr/>
            <a:r>
              <a:t>Fondazione a</a:t>
            </a:r>
          </a:p>
          <a:p>
            <a:pPr/>
            <a:r>
              <a:t>Weimar</a:t>
            </a:r>
          </a:p>
          <a:p>
            <a:pPr/>
            <a:r>
              <a:t>(Gropius)</a:t>
            </a:r>
          </a:p>
        </p:txBody>
      </p:sp>
      <p:sp>
        <p:nvSpPr>
          <p:cNvPr id="150" name="Shape 150"/>
          <p:cNvSpPr/>
          <p:nvPr/>
        </p:nvSpPr>
        <p:spPr>
          <a:xfrm>
            <a:off x="2922346" y="7226299"/>
            <a:ext cx="337550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1924</a:t>
            </a:r>
          </a:p>
          <a:p>
            <a:pPr/>
            <a:r>
              <a:t>Trasferimento a</a:t>
            </a:r>
          </a:p>
          <a:p>
            <a:pPr/>
            <a:r>
              <a:t>Dessau</a:t>
            </a:r>
          </a:p>
        </p:txBody>
      </p:sp>
      <p:sp>
        <p:nvSpPr>
          <p:cNvPr id="151" name="Shape 151"/>
          <p:cNvSpPr/>
          <p:nvPr/>
        </p:nvSpPr>
        <p:spPr>
          <a:xfrm>
            <a:off x="6212624" y="6953250"/>
            <a:ext cx="192709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1928</a:t>
            </a:r>
          </a:p>
          <a:p>
            <a:pPr/>
            <a:r>
              <a:t>Diventa </a:t>
            </a:r>
          </a:p>
          <a:p>
            <a:pPr/>
            <a:r>
              <a:t>direttore</a:t>
            </a:r>
          </a:p>
          <a:p>
            <a:pPr/>
            <a:r>
              <a:t>Meyer</a:t>
            </a:r>
          </a:p>
        </p:txBody>
      </p:sp>
      <p:sp>
        <p:nvSpPr>
          <p:cNvPr id="152" name="Shape 152"/>
          <p:cNvSpPr/>
          <p:nvPr/>
        </p:nvSpPr>
        <p:spPr>
          <a:xfrm>
            <a:off x="10707446" y="6953250"/>
            <a:ext cx="2299259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1933</a:t>
            </a:r>
          </a:p>
          <a:p>
            <a:pPr/>
            <a:r>
              <a:t>Il nazismo</a:t>
            </a:r>
          </a:p>
          <a:p>
            <a:pPr/>
            <a:r>
              <a:t>chiude la</a:t>
            </a:r>
          </a:p>
          <a:p>
            <a:pPr/>
            <a:r>
              <a:t>scuola</a:t>
            </a:r>
          </a:p>
        </p:txBody>
      </p:sp>
      <p:sp>
        <p:nvSpPr>
          <p:cNvPr id="153" name="Shape 153"/>
          <p:cNvSpPr/>
          <p:nvPr/>
        </p:nvSpPr>
        <p:spPr>
          <a:xfrm>
            <a:off x="8040065" y="6953250"/>
            <a:ext cx="293522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1932</a:t>
            </a:r>
          </a:p>
          <a:p>
            <a:pPr/>
            <a:r>
              <a:t>Direzione a</a:t>
            </a:r>
          </a:p>
          <a:p>
            <a:pPr/>
            <a:r>
              <a:t>Berlino di</a:t>
            </a:r>
          </a:p>
          <a:p>
            <a:pPr/>
            <a:r>
              <a:t>Van Der Rohe</a:t>
            </a:r>
          </a:p>
        </p:txBody>
      </p:sp>
      <p:sp>
        <p:nvSpPr>
          <p:cNvPr id="154" name="Shape 154"/>
          <p:cNvSpPr/>
          <p:nvPr/>
        </p:nvSpPr>
        <p:spPr>
          <a:xfrm>
            <a:off x="4499940" y="1112936"/>
            <a:ext cx="8150875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 questo punto non ci saranno più</a:t>
            </a:r>
          </a:p>
          <a:p>
            <a:pPr/>
            <a:r>
              <a:t>confini tra artigianato, scultura e pittura;</a:t>
            </a:r>
          </a:p>
          <a:p>
            <a:pPr/>
            <a:r>
              <a:t>tutti questi aspetti saranno una cosa sola:</a:t>
            </a:r>
          </a:p>
          <a:p>
            <a:pPr/>
            <a:r>
              <a:t>Architettura</a:t>
            </a:r>
          </a:p>
          <a:p>
            <a:pPr algn="r"/>
            <a:r>
              <a:t>Bruno Taut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095603" y="2717800"/>
            <a:ext cx="10813594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t>Scuola con forte frequenza femminile</a:t>
            </a:r>
          </a:p>
          <a:p>
            <a:pPr>
              <a:defRPr sz="3200"/>
            </a:pPr>
            <a:r>
              <a:t>Nuova, pubblica, democratica</a:t>
            </a:r>
          </a:p>
          <a:p>
            <a:pPr>
              <a:defRPr sz="3200"/>
            </a:pPr>
            <a:r>
              <a:t>Ideali socialisti, soluzioni a tutti i problemi</a:t>
            </a:r>
          </a:p>
          <a:p>
            <a:pPr>
              <a:defRPr sz="3200"/>
            </a:pPr>
            <a:r>
              <a:t>Artista-artigiano (pag 162-163)</a:t>
            </a:r>
          </a:p>
          <a:p>
            <a:pPr>
              <a:defRPr sz="3200"/>
            </a:pPr>
            <a:r>
              <a:t>Allievi e docenti vivono assieme</a:t>
            </a:r>
          </a:p>
          <a:p>
            <a:pPr>
              <a:defRPr sz="3200"/>
            </a:pPr>
            <a:r>
              <a:t>Basata sull’esperienza pratica</a:t>
            </a:r>
          </a:p>
          <a:p>
            <a:pPr>
              <a:defRPr sz="3200"/>
            </a:pPr>
            <a:r>
              <a:t>bellezza consiste nella funzione (funzionalismo)</a:t>
            </a:r>
          </a:p>
          <a:p>
            <a:pPr>
              <a:defRPr sz="3200"/>
            </a:pPr>
            <a:r>
              <a:t>Officina di idee con presenza di tutte le tendenze artistiche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480401" y="3244750"/>
            <a:ext cx="5301298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Si tratta di una cattedrale laica</a:t>
            </a:r>
          </a:p>
          <a:p>
            <a:pPr>
              <a:defRPr sz="2500"/>
            </a:pPr>
            <a:r>
              <a:t>e socialista, una di quelle che un</a:t>
            </a:r>
          </a:p>
          <a:p>
            <a:pPr>
              <a:defRPr sz="2500"/>
            </a:pPr>
            <a:r>
              <a:t>giorno si innalzeranno verso il cielo</a:t>
            </a:r>
          </a:p>
          <a:p>
            <a:pPr>
              <a:defRPr sz="2500"/>
            </a:pPr>
            <a:r>
              <a:t>dalle mani di un milione di lavoratori</a:t>
            </a:r>
          </a:p>
          <a:p>
            <a:pPr>
              <a:defRPr sz="2500"/>
            </a:pPr>
            <a:r>
              <a:t>quali simboli cristallini della </a:t>
            </a:r>
          </a:p>
          <a:p>
            <a:pPr>
              <a:defRPr sz="2500"/>
            </a:pPr>
            <a:r>
              <a:t>nuova fede</a:t>
            </a:r>
          </a:p>
        </p:txBody>
      </p:sp>
      <p:sp>
        <p:nvSpPr>
          <p:cNvPr id="159" name="Shape 159"/>
          <p:cNvSpPr/>
          <p:nvPr/>
        </p:nvSpPr>
        <p:spPr>
          <a:xfrm>
            <a:off x="3737711" y="1016000"/>
            <a:ext cx="335767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Sede di Weimer</a:t>
            </a:r>
          </a:p>
        </p:txBody>
      </p:sp>
      <p:pic>
        <p:nvPicPr>
          <p:cNvPr id="160" name="02_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285" y="2851050"/>
            <a:ext cx="20574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bauha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18352" y="304204"/>
            <a:ext cx="1233092" cy="1233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