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57" r:id="rId4"/>
    <p:sldId id="267" r:id="rId5"/>
    <p:sldId id="262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4E6EA0D-9947-4409-BF2E-5026999F3CC3}">
          <p14:sldIdLst>
            <p14:sldId id="256"/>
            <p14:sldId id="268"/>
            <p14:sldId id="257"/>
            <p14:sldId id="267"/>
            <p14:sldId id="262"/>
          </p14:sldIdLst>
        </p14:section>
        <p14:section name="Раздел без заголовка" id="{35D7C764-DC8B-49DA-8468-9A4C832EC217}">
          <p14:sldIdLst>
            <p14:sldId id="259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D07A6-3DFD-408C-AA14-E64B5FF7BA6A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15B63-59D5-47A2-BBE6-3BD760A54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1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15B63-59D5-47A2-BBE6-3BD760A541A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6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32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93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1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4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13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4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4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2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57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1B8D8-1FEB-4117-8CB6-BD9BCE130D49}" type="datetimeFigureOut">
              <a:rPr lang="ru-RU" smtClean="0"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C790-97F3-423B-9983-B6306EDE83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4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4037" y="2276872"/>
            <a:ext cx="9108504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«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Удивительные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жилища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народов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»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ПЕДАГОГИЧЕСКИЙ </a:t>
            </a:r>
            <a:r>
              <a:rPr lang="ru-RU" sz="2000" dirty="0"/>
              <a:t>ПРОЕКТ  С ДЕТЬМИ СТАРШЕЙ ГРУППЫ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4941168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Автор проекта: Мануйлова Ольга Федоровна</a:t>
            </a:r>
          </a:p>
          <a:p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Воспитатель МБДОУ «Детский сад №11»</a:t>
            </a:r>
          </a:p>
          <a:p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г</a:t>
            </a:r>
            <a:r>
              <a:rPr lang="ru-RU" dirty="0" err="1" smtClean="0">
                <a:solidFill>
                  <a:schemeClr val="tx2">
                    <a:lumMod val="75000"/>
                  </a:schemeClr>
                </a:solidFill>
              </a:rPr>
              <a:t>.Северск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25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Вертикальный свиток 3"/>
          <p:cNvSpPr/>
          <p:nvPr/>
        </p:nvSpPr>
        <p:spPr>
          <a:xfrm>
            <a:off x="683568" y="548680"/>
            <a:ext cx="7992888" cy="5904656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03848" y="620688"/>
            <a:ext cx="45365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РАБОТА С ДЕТЬМИ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07704" y="1556792"/>
            <a:ext cx="54726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-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Просмотр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презентаций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ООД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 познавательному, речевому развитию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Цикл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бесед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Загадывание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загадок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Рассматривание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иллюстраций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Чтение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художественной литературы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Дидактические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игры(ТРИЗ)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Круги </a:t>
            </a:r>
            <a:r>
              <a:rPr lang="ru-RU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Луллия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Продуктивная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деятельность(рисование, лепка, </a:t>
            </a:r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аппликация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конструирование)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Сюжетно ролевые игры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Подвижные игры</a:t>
            </a:r>
            <a:endParaRPr lang="ru-RU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Лента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времени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Морфологическая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таблица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 Пальчиковая </a:t>
            </a:r>
            <a:r>
              <a:rPr lang="ru-RU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гимнастика</a:t>
            </a:r>
          </a:p>
        </p:txBody>
      </p:sp>
    </p:spTree>
    <p:extLst>
      <p:ext uri="{BB962C8B-B14F-4D97-AF65-F5344CB8AC3E}">
        <p14:creationId xmlns:p14="http://schemas.microsoft.com/office/powerpoint/2010/main" val="225034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Вертикальный свиток 5"/>
          <p:cNvSpPr/>
          <p:nvPr/>
        </p:nvSpPr>
        <p:spPr>
          <a:xfrm>
            <a:off x="364411" y="620688"/>
            <a:ext cx="8064896" cy="5400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-972616" y="6206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123728" y="692696"/>
            <a:ext cx="4968552" cy="64807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РАБОТА РОДИТЕЛЕЙ</a:t>
            </a:r>
            <a:endParaRPr lang="ru-RU" sz="2800" b="1" dirty="0">
              <a:solidFill>
                <a:schemeClr val="bg1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403648" y="1412776"/>
            <a:ext cx="6264696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- Создание </a:t>
            </a:r>
            <a:r>
              <a:rPr lang="ru-RU" sz="2400" dirty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макетов домов, атрибутов для игр совместно с детьми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- Подбор </a:t>
            </a:r>
            <a:r>
              <a:rPr lang="ru-RU" sz="2400" dirty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иллюстрационного материала, детской литературы для чтения по теме.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- Организация </a:t>
            </a:r>
            <a:r>
              <a:rPr lang="ru-RU" sz="2400" dirty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семейной экскурсии по городу.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- Составление </a:t>
            </a:r>
            <a:r>
              <a:rPr lang="ru-RU" sz="2400" dirty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и запись составленного совместно с детьми рассказа о жилищах народов мира.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- Создание </a:t>
            </a:r>
            <a:r>
              <a:rPr lang="ru-RU" sz="2400" dirty="0">
                <a:solidFill>
                  <a:schemeClr val="bg1"/>
                </a:solidFill>
                <a:ea typeface="Batang" pitchFamily="18" charset="-127"/>
                <a:cs typeface="Arial" pitchFamily="34" charset="0"/>
              </a:rPr>
              <a:t>сборника «Удивительные жилища мира»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630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  <a:t>ВЫВОДЫ</a:t>
            </a:r>
            <a:br>
              <a:rPr lang="ru-RU" sz="3200" dirty="0">
                <a:solidFill>
                  <a:schemeClr val="tx2"/>
                </a:solidFill>
                <a:latin typeface="Batang" pitchFamily="18" charset="-127"/>
                <a:ea typeface="Batang" pitchFamily="18" charset="-127"/>
              </a:rPr>
            </a:br>
            <a:endParaRPr lang="ru-RU" sz="3200" dirty="0">
              <a:solidFill>
                <a:schemeClr val="tx2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556792"/>
            <a:ext cx="7931224" cy="4133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2"/>
                </a:solidFill>
                <a:ea typeface="Batang" pitchFamily="18" charset="-127"/>
              </a:rPr>
              <a:t>В занимательной форме дети получили  новые для себя знания, уточнили и углубили представления  климатических эонах мира, о многообразии народов, культур и обычаев. Повышен процент включаемости родителей в </a:t>
            </a:r>
            <a:r>
              <a:rPr lang="ru-RU" dirty="0" smtClean="0">
                <a:solidFill>
                  <a:schemeClr val="tx2"/>
                </a:solidFill>
                <a:ea typeface="Batang" pitchFamily="18" charset="-127"/>
              </a:rPr>
              <a:t>образовательный, </a:t>
            </a:r>
            <a:r>
              <a:rPr lang="ru-RU" dirty="0">
                <a:solidFill>
                  <a:schemeClr val="tx2"/>
                </a:solidFill>
                <a:ea typeface="Batang" pitchFamily="18" charset="-127"/>
              </a:rPr>
              <a:t>творческий процесс, в развитие предметно развивающей среды группы.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29" y="0"/>
            <a:ext cx="4668011" cy="32325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3232524"/>
            <a:ext cx="9252520" cy="36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63" y="28066"/>
            <a:ext cx="4342631" cy="38307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5" y="3911765"/>
            <a:ext cx="4801369" cy="28748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50" y="28066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-1"/>
            <a:ext cx="5148064" cy="68640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56043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9566"/>
            <a:ext cx="400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18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Новизна </a:t>
            </a:r>
            <a:r>
              <a:rPr lang="ru-RU" b="1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проекта</a:t>
            </a:r>
            <a:endParaRPr lang="ru-RU" dirty="0">
              <a:solidFill>
                <a:srgbClr val="002060"/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   В </a:t>
            </a:r>
            <a:r>
              <a:rPr lang="ru-RU" dirty="0">
                <a:solidFill>
                  <a:srgbClr val="002060"/>
                </a:solidFill>
              </a:rPr>
              <a:t>ходе организации деятельности создаются условия для развития творческого конструирования и обогащение знаний детей об окружающем мире. В игровой форме дети путешествуют по эпохам, странам мира. Знакомятся с архитектурой домов, культурой и промыслами народов мира.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2060"/>
                </a:solidFill>
              </a:rPr>
              <a:t>  В </a:t>
            </a:r>
            <a:r>
              <a:rPr lang="ru-RU" dirty="0">
                <a:solidFill>
                  <a:srgbClr val="002060"/>
                </a:solidFill>
              </a:rPr>
              <a:t>рамках реализации проекта особое внимание уделяется включению детей непосредственно в творческий процесс через разнообразные формы организации коллективной творческой деятельности, что позволяет сформировать у детей навыки самоорганизации и самореализации.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3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13" y="4005064"/>
            <a:ext cx="5876925" cy="2676525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07505" y="116632"/>
            <a:ext cx="8928992" cy="3744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pPr algn="l"/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Проект «Удивительные жилища народов» - это активная познавательная деятельность детей при совместном участии в ней педагогов и родителей дошкольников. В ходе реализации проекта воспитанники узнают:</a:t>
            </a: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-истории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возникновения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домов;</a:t>
            </a:r>
            <a:endParaRPr lang="ru-RU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-зависимость строения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дома от климатических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условий;</a:t>
            </a:r>
            <a:endParaRPr lang="ru-RU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 algn="l"/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-виды материалов для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строительства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домов.</a:t>
            </a:r>
            <a:endParaRPr lang="ru-RU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4634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3" y="0"/>
            <a:ext cx="9056193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4" y="13248"/>
            <a:ext cx="89925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Актуальность </a:t>
            </a:r>
            <a: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и выбор </a:t>
            </a:r>
            <a:r>
              <a:rPr lang="ru-RU" sz="20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темы:</a:t>
            </a:r>
            <a: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</a:br>
            <a: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Тема человеческого жилища  - интересна детям с раннего возраста. Образ дома появляется  в рисунках малышей в виде  «деревенского домика»: квадратик, треугольная крыша, труба, из которой идет дым. Естественно, такому видению дома детей обучают взрослые и </a:t>
            </a:r>
            <a:r>
              <a:rPr lang="ru-RU" sz="20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дети </a:t>
            </a:r>
            <a: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постарше. То есть образ дома, способ его изображать передается «по наследству». У детей старшего дошкольного возраста начинает формироваться представление о времени, и слова </a:t>
            </a:r>
            <a:r>
              <a:rPr lang="ru-RU" sz="20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«давным-давно» </a:t>
            </a:r>
            <a: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обретают свое место на условной исторической оси. В этот период детям оказывается интересно все, что связано с обычаями, обрядами, этнографией, </a:t>
            </a:r>
            <a:r>
              <a:rPr lang="ru-RU" sz="2000" b="1" dirty="0" smtClean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этнокультурой. </a:t>
            </a:r>
            <a:r>
              <a:rPr lang="ru-RU" sz="20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rPr>
              <a:t>Обычаи и обряды очень похожи на сказочные события. Это то, что принадлежит и прошлому, и настоящему, и формирует представления о географии.</a:t>
            </a:r>
          </a:p>
        </p:txBody>
      </p:sp>
    </p:spTree>
    <p:extLst>
      <p:ext uri="{BB962C8B-B14F-4D97-AF65-F5344CB8AC3E}">
        <p14:creationId xmlns:p14="http://schemas.microsoft.com/office/powerpoint/2010/main" val="229921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/>
          <p:cNvSpPr txBox="1">
            <a:spLocks/>
          </p:cNvSpPr>
          <p:nvPr/>
        </p:nvSpPr>
        <p:spPr>
          <a:xfrm>
            <a:off x="491820" y="476671"/>
            <a:ext cx="8400659" cy="309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cs typeface="Angsana New" pitchFamily="18" charset="-34"/>
              </a:rPr>
              <a:t>Цель</a:t>
            </a:r>
            <a:r>
              <a:rPr lang="ru-RU" sz="36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cs typeface="Angsana New" pitchFamily="18" charset="-34"/>
              </a:rPr>
              <a:t>: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cs typeface="Angsana New" pitchFamily="18" charset="-34"/>
              </a:rPr>
              <a:t>побуждать детей устанавливать </a:t>
            </a:r>
            <a:r>
              <a:rPr lang="ru-RU" sz="3600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cs typeface="Angsana New" pitchFamily="18" charset="-34"/>
              </a:rPr>
              <a:t>причинно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cs typeface="Angsana New" pitchFamily="18" charset="-34"/>
              </a:rPr>
              <a:t> – следственные связи в процессе знакомства с разными видами домов и историей возникновения жилища</a:t>
            </a:r>
            <a:r>
              <a:rPr lang="ru-RU" sz="36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cs typeface="Angsana New" pitchFamily="18" charset="-34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8784976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2915816" y="2823029"/>
            <a:ext cx="3312368" cy="939021"/>
            <a:chOff x="2915816" y="2823029"/>
            <a:chExt cx="3312368" cy="939021"/>
          </a:xfrm>
          <a:solidFill>
            <a:srgbClr val="FFC000"/>
          </a:solidFill>
        </p:grpSpPr>
        <p:sp>
          <p:nvSpPr>
            <p:cNvPr id="2" name="Скругленный прямоугольник 1"/>
            <p:cNvSpPr/>
            <p:nvPr/>
          </p:nvSpPr>
          <p:spPr>
            <a:xfrm>
              <a:off x="2915816" y="2823029"/>
              <a:ext cx="3312368" cy="93610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059832" y="2838720"/>
              <a:ext cx="3096344" cy="92333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5400" b="1" dirty="0" smtClean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  <a:cs typeface="Aharoni" pitchFamily="2" charset="-79"/>
                </a:rPr>
                <a:t>ЗАДАЧИ</a:t>
              </a:r>
              <a:endParaRPr lang="ru-RU" sz="5400" b="1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  <a:cs typeface="Aharoni" pitchFamily="2" charset="-79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35496" y="44624"/>
            <a:ext cx="3006710" cy="1897602"/>
            <a:chOff x="35496" y="44624"/>
            <a:chExt cx="3006710" cy="1897602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" name="Выноска 2 19"/>
            <p:cNvSpPr/>
            <p:nvPr/>
          </p:nvSpPr>
          <p:spPr>
            <a:xfrm flipH="1">
              <a:off x="35496" y="44624"/>
              <a:ext cx="3006710" cy="189760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2673"/>
                <a:gd name="adj6" fmla="val -49793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бъект 2"/>
            <p:cNvSpPr txBox="1">
              <a:spLocks/>
            </p:cNvSpPr>
            <p:nvPr/>
          </p:nvSpPr>
          <p:spPr>
            <a:xfrm>
              <a:off x="71500" y="116632"/>
              <a:ext cx="2934702" cy="175358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dirty="0" smtClean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систематизировать </a:t>
              </a:r>
              <a:r>
                <a:rPr lang="ru-RU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знания воспитанников об истории возникновения </a:t>
              </a:r>
              <a:r>
                <a:rPr lang="ru-RU" dirty="0" smtClean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домов</a:t>
              </a:r>
              <a:endParaRPr lang="ru-RU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endParaRP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6084168" y="44624"/>
            <a:ext cx="3059832" cy="1897602"/>
            <a:chOff x="6084168" y="44624"/>
            <a:chExt cx="3059832" cy="1897602"/>
          </a:xfrm>
          <a:solidFill>
            <a:srgbClr val="0070C0"/>
          </a:solidFill>
        </p:grpSpPr>
        <p:sp>
          <p:nvSpPr>
            <p:cNvPr id="26" name="Выноска 2 25"/>
            <p:cNvSpPr/>
            <p:nvPr/>
          </p:nvSpPr>
          <p:spPr>
            <a:xfrm>
              <a:off x="6084168" y="44624"/>
              <a:ext cx="3006709" cy="1897602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2673"/>
                <a:gd name="adj6" fmla="val -49793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бъект 2"/>
            <p:cNvSpPr txBox="1">
              <a:spLocks/>
            </p:cNvSpPr>
            <p:nvPr/>
          </p:nvSpPr>
          <p:spPr>
            <a:xfrm>
              <a:off x="6084168" y="116632"/>
              <a:ext cx="3059832" cy="1753586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ru-RU" sz="2000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формировать представления о взаимосвязи климата, образа жизни народа с типом и видом жилья</a:t>
              </a:r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0" y="4758209"/>
            <a:ext cx="3420380" cy="1944216"/>
            <a:chOff x="0" y="4758209"/>
            <a:chExt cx="3420380" cy="1944216"/>
          </a:xfrm>
          <a:solidFill>
            <a:srgbClr val="0070C0"/>
          </a:solidFill>
        </p:grpSpPr>
        <p:sp>
          <p:nvSpPr>
            <p:cNvPr id="17" name="Выноска 2 16"/>
            <p:cNvSpPr/>
            <p:nvPr/>
          </p:nvSpPr>
          <p:spPr>
            <a:xfrm rot="10800000">
              <a:off x="56109" y="4758209"/>
              <a:ext cx="3276364" cy="194421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3104"/>
                <a:gd name="adj6" fmla="val -3429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бъект 2"/>
            <p:cNvSpPr txBox="1">
              <a:spLocks/>
            </p:cNvSpPr>
            <p:nvPr/>
          </p:nvSpPr>
          <p:spPr>
            <a:xfrm>
              <a:off x="0" y="4797152"/>
              <a:ext cx="3420380" cy="1753586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1900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развивать умение классифицировать дома в зависимости от самостоятельно выбранного основания, объяснять свои </a:t>
              </a:r>
              <a:r>
                <a:rPr lang="ru-RU" sz="1900" dirty="0" err="1" smtClean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деиствия</a:t>
              </a:r>
              <a:endParaRPr lang="ru-RU" sz="1900" dirty="0">
                <a:solidFill>
                  <a:schemeClr val="bg1"/>
                </a:solidFill>
                <a:latin typeface="Batang" pitchFamily="18" charset="-127"/>
                <a:ea typeface="Batang" pitchFamily="18" charset="-127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5508104" y="4710043"/>
            <a:ext cx="3528392" cy="2031325"/>
            <a:chOff x="5508104" y="4710043"/>
            <a:chExt cx="3528392" cy="2031325"/>
          </a:xfrm>
          <a:solidFill>
            <a:srgbClr val="0070C0"/>
          </a:solidFill>
        </p:grpSpPr>
        <p:sp>
          <p:nvSpPr>
            <p:cNvPr id="30" name="Выноска 2 29"/>
            <p:cNvSpPr/>
            <p:nvPr/>
          </p:nvSpPr>
          <p:spPr>
            <a:xfrm rot="10800000" flipH="1">
              <a:off x="5724128" y="4758209"/>
              <a:ext cx="3276365" cy="194421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3104"/>
                <a:gd name="adj6" fmla="val -3429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5508104" y="4710043"/>
              <a:ext cx="3528392" cy="203132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воспитывать бережное отношение к архитектурным сооружениям, как результату деятельности человека, интерес к строительным профессиям</a:t>
              </a: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6156176" y="2276872"/>
            <a:ext cx="2934701" cy="2308324"/>
            <a:chOff x="6156176" y="2276872"/>
            <a:chExt cx="2934701" cy="2308324"/>
          </a:xfrm>
        </p:grpSpPr>
        <p:sp>
          <p:nvSpPr>
            <p:cNvPr id="34" name="Параллелограмм 33"/>
            <p:cNvSpPr/>
            <p:nvPr/>
          </p:nvSpPr>
          <p:spPr>
            <a:xfrm>
              <a:off x="6156176" y="2420888"/>
              <a:ext cx="2934701" cy="2088232"/>
            </a:xfrm>
            <a:prstGeom prst="parallelogram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6579410" y="2276872"/>
              <a:ext cx="2016224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формировать представления у детей об общих и особенных чертах культуры разных народов</a:t>
              </a:r>
            </a:p>
          </p:txBody>
        </p:sp>
      </p:grpSp>
      <p:grpSp>
        <p:nvGrpSpPr>
          <p:cNvPr id="43" name="Группа 42"/>
          <p:cNvGrpSpPr/>
          <p:nvPr/>
        </p:nvGrpSpPr>
        <p:grpSpPr>
          <a:xfrm>
            <a:off x="44485" y="2407487"/>
            <a:ext cx="2988731" cy="2101633"/>
            <a:chOff x="44485" y="2407487"/>
            <a:chExt cx="2988731" cy="2101633"/>
          </a:xfrm>
        </p:grpSpPr>
        <p:sp>
          <p:nvSpPr>
            <p:cNvPr id="36" name="Параллелограмм 35"/>
            <p:cNvSpPr/>
            <p:nvPr/>
          </p:nvSpPr>
          <p:spPr>
            <a:xfrm flipH="1">
              <a:off x="44485" y="2420888"/>
              <a:ext cx="2988731" cy="2088232"/>
            </a:xfrm>
            <a:prstGeom prst="parallelogram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39552" y="2407487"/>
              <a:ext cx="223224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развивать умения высказывать предположения, </a:t>
              </a:r>
              <a:r>
                <a:rPr lang="ru-RU" dirty="0" smtClean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рассуждать, аргументировать </a:t>
              </a:r>
              <a:r>
                <a:rPr lang="ru-RU" dirty="0">
                  <a:solidFill>
                    <a:schemeClr val="bg1"/>
                  </a:solidFill>
                  <a:latin typeface="Batang" pitchFamily="18" charset="-127"/>
                  <a:ea typeface="Batang" pitchFamily="18" charset="-127"/>
                </a:rPr>
                <a:t>свои ответы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53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Выноска-облако 29"/>
          <p:cNvSpPr/>
          <p:nvPr/>
        </p:nvSpPr>
        <p:spPr>
          <a:xfrm>
            <a:off x="6156176" y="1700808"/>
            <a:ext cx="2451444" cy="2872947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782095 w 2448271"/>
              <a:gd name="connsiteY0" fmla="*/ 4212468 h 3744416"/>
              <a:gd name="connsiteX1" fmla="*/ 714087 w 2448271"/>
              <a:gd name="connsiteY1" fmla="*/ 4280476 h 3744416"/>
              <a:gd name="connsiteX2" fmla="*/ 646079 w 2448271"/>
              <a:gd name="connsiteY2" fmla="*/ 4212468 h 3744416"/>
              <a:gd name="connsiteX3" fmla="*/ 714087 w 2448271"/>
              <a:gd name="connsiteY3" fmla="*/ 4144460 h 3744416"/>
              <a:gd name="connsiteX4" fmla="*/ 782095 w 2448271"/>
              <a:gd name="connsiteY4" fmla="*/ 4212468 h 3744416"/>
              <a:gd name="connsiteX0" fmla="*/ 881430 w 2448271"/>
              <a:gd name="connsiteY0" fmla="*/ 4068725 h 3744416"/>
              <a:gd name="connsiteX1" fmla="*/ 745415 w 2448271"/>
              <a:gd name="connsiteY1" fmla="*/ 4204740 h 3744416"/>
              <a:gd name="connsiteX2" fmla="*/ 609400 w 2448271"/>
              <a:gd name="connsiteY2" fmla="*/ 4068725 h 3744416"/>
              <a:gd name="connsiteX3" fmla="*/ 745415 w 2448271"/>
              <a:gd name="connsiteY3" fmla="*/ 3932710 h 3744416"/>
              <a:gd name="connsiteX4" fmla="*/ 881430 w 2448271"/>
              <a:gd name="connsiteY4" fmla="*/ 4068725 h 3744416"/>
              <a:gd name="connsiteX0" fmla="*/ 1009730 w 2448271"/>
              <a:gd name="connsiteY0" fmla="*/ 3792086 h 3744416"/>
              <a:gd name="connsiteX1" fmla="*/ 805707 w 2448271"/>
              <a:gd name="connsiteY1" fmla="*/ 3996109 h 3744416"/>
              <a:gd name="connsiteX2" fmla="*/ 601684 w 2448271"/>
              <a:gd name="connsiteY2" fmla="*/ 3792086 h 3744416"/>
              <a:gd name="connsiteX3" fmla="*/ 805707 w 2448271"/>
              <a:gd name="connsiteY3" fmla="*/ 3588063 h 3744416"/>
              <a:gd name="connsiteX4" fmla="*/ 1009730 w 2448271"/>
              <a:gd name="connsiteY4" fmla="*/ 3792086 h 3744416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648119 w 2451444"/>
              <a:gd name="connsiteY2" fmla="*/ 4200247 h 4268255"/>
              <a:gd name="connsiteX3" fmla="*/ 716127 w 2451444"/>
              <a:gd name="connsiteY3" fmla="*/ 4132239 h 4268255"/>
              <a:gd name="connsiteX4" fmla="*/ 784135 w 2451444"/>
              <a:gd name="connsiteY4" fmla="*/ 4200247 h 4268255"/>
              <a:gd name="connsiteX0" fmla="*/ 883470 w 2451444"/>
              <a:gd name="connsiteY0" fmla="*/ 4056504 h 4268255"/>
              <a:gd name="connsiteX1" fmla="*/ 747455 w 2451444"/>
              <a:gd name="connsiteY1" fmla="*/ 4192519 h 4268255"/>
              <a:gd name="connsiteX2" fmla="*/ 611440 w 2451444"/>
              <a:gd name="connsiteY2" fmla="*/ 4056504 h 4268255"/>
              <a:gd name="connsiteX3" fmla="*/ 747455 w 2451444"/>
              <a:gd name="connsiteY3" fmla="*/ 3920489 h 4268255"/>
              <a:gd name="connsiteX4" fmla="*/ 883470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603724 w 2451444"/>
              <a:gd name="connsiteY2" fmla="*/ 3779865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648119 w 2451444"/>
              <a:gd name="connsiteY2" fmla="*/ 4200247 h 4268255"/>
              <a:gd name="connsiteX3" fmla="*/ 716127 w 2451444"/>
              <a:gd name="connsiteY3" fmla="*/ 4132239 h 4268255"/>
              <a:gd name="connsiteX4" fmla="*/ 784135 w 2451444"/>
              <a:gd name="connsiteY4" fmla="*/ 4200247 h 4268255"/>
              <a:gd name="connsiteX0" fmla="*/ 883470 w 2451444"/>
              <a:gd name="connsiteY0" fmla="*/ 4056504 h 4268255"/>
              <a:gd name="connsiteX1" fmla="*/ 747455 w 2451444"/>
              <a:gd name="connsiteY1" fmla="*/ 4192519 h 4268255"/>
              <a:gd name="connsiteX2" fmla="*/ 611440 w 2451444"/>
              <a:gd name="connsiteY2" fmla="*/ 4056504 h 4268255"/>
              <a:gd name="connsiteX3" fmla="*/ 747455 w 2451444"/>
              <a:gd name="connsiteY3" fmla="*/ 3920489 h 4268255"/>
              <a:gd name="connsiteX4" fmla="*/ 883470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800277 w 2451444"/>
              <a:gd name="connsiteY2" fmla="*/ 3762774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648119 w 2451444"/>
              <a:gd name="connsiteY2" fmla="*/ 4200247 h 4268255"/>
              <a:gd name="connsiteX3" fmla="*/ 716127 w 2451444"/>
              <a:gd name="connsiteY3" fmla="*/ 4132239 h 4268255"/>
              <a:gd name="connsiteX4" fmla="*/ 784135 w 2451444"/>
              <a:gd name="connsiteY4" fmla="*/ 4200247 h 4268255"/>
              <a:gd name="connsiteX0" fmla="*/ 806558 w 2451444"/>
              <a:gd name="connsiteY0" fmla="*/ 4056504 h 4268255"/>
              <a:gd name="connsiteX1" fmla="*/ 747455 w 2451444"/>
              <a:gd name="connsiteY1" fmla="*/ 4192519 h 4268255"/>
              <a:gd name="connsiteX2" fmla="*/ 611440 w 2451444"/>
              <a:gd name="connsiteY2" fmla="*/ 4056504 h 4268255"/>
              <a:gd name="connsiteX3" fmla="*/ 747455 w 2451444"/>
              <a:gd name="connsiteY3" fmla="*/ 3920489 h 4268255"/>
              <a:gd name="connsiteX4" fmla="*/ 806558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800277 w 2451444"/>
              <a:gd name="connsiteY2" fmla="*/ 3762774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648119 w 2451444"/>
              <a:gd name="connsiteY2" fmla="*/ 4200247 h 4268255"/>
              <a:gd name="connsiteX3" fmla="*/ 716127 w 2451444"/>
              <a:gd name="connsiteY3" fmla="*/ 4132239 h 4268255"/>
              <a:gd name="connsiteX4" fmla="*/ 784135 w 2451444"/>
              <a:gd name="connsiteY4" fmla="*/ 4200247 h 4268255"/>
              <a:gd name="connsiteX0" fmla="*/ 806558 w 2451444"/>
              <a:gd name="connsiteY0" fmla="*/ 4056504 h 4268255"/>
              <a:gd name="connsiteX1" fmla="*/ 747455 w 2451444"/>
              <a:gd name="connsiteY1" fmla="*/ 4192519 h 4268255"/>
              <a:gd name="connsiteX2" fmla="*/ 790902 w 2451444"/>
              <a:gd name="connsiteY2" fmla="*/ 4047959 h 4268255"/>
              <a:gd name="connsiteX3" fmla="*/ 747455 w 2451444"/>
              <a:gd name="connsiteY3" fmla="*/ 3920489 h 4268255"/>
              <a:gd name="connsiteX4" fmla="*/ 806558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800277 w 2451444"/>
              <a:gd name="connsiteY2" fmla="*/ 3762774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767760 w 2451444"/>
              <a:gd name="connsiteY2" fmla="*/ 4200247 h 4268255"/>
              <a:gd name="connsiteX3" fmla="*/ 716127 w 2451444"/>
              <a:gd name="connsiteY3" fmla="*/ 4132239 h 4268255"/>
              <a:gd name="connsiteX4" fmla="*/ 784135 w 2451444"/>
              <a:gd name="connsiteY4" fmla="*/ 4200247 h 4268255"/>
              <a:gd name="connsiteX0" fmla="*/ 806558 w 2451444"/>
              <a:gd name="connsiteY0" fmla="*/ 4056504 h 4268255"/>
              <a:gd name="connsiteX1" fmla="*/ 747455 w 2451444"/>
              <a:gd name="connsiteY1" fmla="*/ 4192519 h 4268255"/>
              <a:gd name="connsiteX2" fmla="*/ 790902 w 2451444"/>
              <a:gd name="connsiteY2" fmla="*/ 4047959 h 4268255"/>
              <a:gd name="connsiteX3" fmla="*/ 747455 w 2451444"/>
              <a:gd name="connsiteY3" fmla="*/ 3920489 h 4268255"/>
              <a:gd name="connsiteX4" fmla="*/ 806558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800277 w 2451444"/>
              <a:gd name="connsiteY2" fmla="*/ 3762774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767760 w 2451444"/>
              <a:gd name="connsiteY2" fmla="*/ 4200247 h 4268255"/>
              <a:gd name="connsiteX3" fmla="*/ 716127 w 2451444"/>
              <a:gd name="connsiteY3" fmla="*/ 4132239 h 4268255"/>
              <a:gd name="connsiteX4" fmla="*/ 784135 w 2451444"/>
              <a:gd name="connsiteY4" fmla="*/ 4200247 h 4268255"/>
              <a:gd name="connsiteX0" fmla="*/ 806558 w 2451444"/>
              <a:gd name="connsiteY0" fmla="*/ 4056504 h 4268255"/>
              <a:gd name="connsiteX1" fmla="*/ 747455 w 2451444"/>
              <a:gd name="connsiteY1" fmla="*/ 4192519 h 4268255"/>
              <a:gd name="connsiteX2" fmla="*/ 790902 w 2451444"/>
              <a:gd name="connsiteY2" fmla="*/ 4047959 h 4268255"/>
              <a:gd name="connsiteX3" fmla="*/ 807275 w 2451444"/>
              <a:gd name="connsiteY3" fmla="*/ 3920489 h 4268255"/>
              <a:gd name="connsiteX4" fmla="*/ 806558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800277 w 2451444"/>
              <a:gd name="connsiteY2" fmla="*/ 3762774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244"/>
              <a:gd name="connsiteX1" fmla="*/ 5659 w 43256"/>
              <a:gd name="connsiteY1" fmla="*/ 6766 h 49244"/>
              <a:gd name="connsiteX2" fmla="*/ 14041 w 43256"/>
              <a:gd name="connsiteY2" fmla="*/ 5061 h 49244"/>
              <a:gd name="connsiteX3" fmla="*/ 22492 w 43256"/>
              <a:gd name="connsiteY3" fmla="*/ 3291 h 49244"/>
              <a:gd name="connsiteX4" fmla="*/ 25785 w 43256"/>
              <a:gd name="connsiteY4" fmla="*/ 59 h 49244"/>
              <a:gd name="connsiteX5" fmla="*/ 29869 w 43256"/>
              <a:gd name="connsiteY5" fmla="*/ 2340 h 49244"/>
              <a:gd name="connsiteX6" fmla="*/ 35499 w 43256"/>
              <a:gd name="connsiteY6" fmla="*/ 549 h 49244"/>
              <a:gd name="connsiteX7" fmla="*/ 38354 w 43256"/>
              <a:gd name="connsiteY7" fmla="*/ 5435 h 49244"/>
              <a:gd name="connsiteX8" fmla="*/ 42018 w 43256"/>
              <a:gd name="connsiteY8" fmla="*/ 10177 h 49244"/>
              <a:gd name="connsiteX9" fmla="*/ 41854 w 43256"/>
              <a:gd name="connsiteY9" fmla="*/ 15319 h 49244"/>
              <a:gd name="connsiteX10" fmla="*/ 43052 w 43256"/>
              <a:gd name="connsiteY10" fmla="*/ 23181 h 49244"/>
              <a:gd name="connsiteX11" fmla="*/ 37440 w 43256"/>
              <a:gd name="connsiteY11" fmla="*/ 30063 h 49244"/>
              <a:gd name="connsiteX12" fmla="*/ 35431 w 43256"/>
              <a:gd name="connsiteY12" fmla="*/ 35960 h 49244"/>
              <a:gd name="connsiteX13" fmla="*/ 28591 w 43256"/>
              <a:gd name="connsiteY13" fmla="*/ 36674 h 49244"/>
              <a:gd name="connsiteX14" fmla="*/ 23703 w 43256"/>
              <a:gd name="connsiteY14" fmla="*/ 42965 h 49244"/>
              <a:gd name="connsiteX15" fmla="*/ 16516 w 43256"/>
              <a:gd name="connsiteY15" fmla="*/ 39125 h 49244"/>
              <a:gd name="connsiteX16" fmla="*/ 5840 w 43256"/>
              <a:gd name="connsiteY16" fmla="*/ 35331 h 49244"/>
              <a:gd name="connsiteX17" fmla="*/ 1146 w 43256"/>
              <a:gd name="connsiteY17" fmla="*/ 31109 h 49244"/>
              <a:gd name="connsiteX18" fmla="*/ 2149 w 43256"/>
              <a:gd name="connsiteY18" fmla="*/ 25410 h 49244"/>
              <a:gd name="connsiteX19" fmla="*/ 31 w 43256"/>
              <a:gd name="connsiteY19" fmla="*/ 19563 h 49244"/>
              <a:gd name="connsiteX20" fmla="*/ 3899 w 43256"/>
              <a:gd name="connsiteY20" fmla="*/ 14366 h 49244"/>
              <a:gd name="connsiteX21" fmla="*/ 3936 w 43256"/>
              <a:gd name="connsiteY21" fmla="*/ 14229 h 49244"/>
              <a:gd name="connsiteX0" fmla="*/ 784135 w 2451444"/>
              <a:gd name="connsiteY0" fmla="*/ 4200247 h 4268255"/>
              <a:gd name="connsiteX1" fmla="*/ 716127 w 2451444"/>
              <a:gd name="connsiteY1" fmla="*/ 4268255 h 4268255"/>
              <a:gd name="connsiteX2" fmla="*/ 767760 w 2451444"/>
              <a:gd name="connsiteY2" fmla="*/ 4200247 h 4268255"/>
              <a:gd name="connsiteX3" fmla="*/ 801585 w 2451444"/>
              <a:gd name="connsiteY3" fmla="*/ 4121462 h 4268255"/>
              <a:gd name="connsiteX4" fmla="*/ 784135 w 2451444"/>
              <a:gd name="connsiteY4" fmla="*/ 4200247 h 4268255"/>
              <a:gd name="connsiteX0" fmla="*/ 806558 w 2451444"/>
              <a:gd name="connsiteY0" fmla="*/ 4056504 h 4268255"/>
              <a:gd name="connsiteX1" fmla="*/ 747455 w 2451444"/>
              <a:gd name="connsiteY1" fmla="*/ 4192519 h 4268255"/>
              <a:gd name="connsiteX2" fmla="*/ 790902 w 2451444"/>
              <a:gd name="connsiteY2" fmla="*/ 4047959 h 4268255"/>
              <a:gd name="connsiteX3" fmla="*/ 807275 w 2451444"/>
              <a:gd name="connsiteY3" fmla="*/ 3920489 h 4268255"/>
              <a:gd name="connsiteX4" fmla="*/ 806558 w 2451444"/>
              <a:gd name="connsiteY4" fmla="*/ 4056504 h 4268255"/>
              <a:gd name="connsiteX0" fmla="*/ 806671 w 2451444"/>
              <a:gd name="connsiteY0" fmla="*/ 3771319 h 4268255"/>
              <a:gd name="connsiteX1" fmla="*/ 807747 w 2451444"/>
              <a:gd name="connsiteY1" fmla="*/ 3983888 h 4268255"/>
              <a:gd name="connsiteX2" fmla="*/ 800277 w 2451444"/>
              <a:gd name="connsiteY2" fmla="*/ 3762774 h 4268255"/>
              <a:gd name="connsiteX3" fmla="*/ 807747 w 2451444"/>
              <a:gd name="connsiteY3" fmla="*/ 3575842 h 4268255"/>
              <a:gd name="connsiteX4" fmla="*/ 806671 w 2451444"/>
              <a:gd name="connsiteY4" fmla="*/ 3771319 h 4268255"/>
              <a:gd name="connsiteX0" fmla="*/ 4729 w 43256"/>
              <a:gd name="connsiteY0" fmla="*/ 26036 h 49244"/>
              <a:gd name="connsiteX1" fmla="*/ 2196 w 43256"/>
              <a:gd name="connsiteY1" fmla="*/ 25239 h 49244"/>
              <a:gd name="connsiteX2" fmla="*/ 6964 w 43256"/>
              <a:gd name="connsiteY2" fmla="*/ 34758 h 49244"/>
              <a:gd name="connsiteX3" fmla="*/ 5856 w 43256"/>
              <a:gd name="connsiteY3" fmla="*/ 35139 h 49244"/>
              <a:gd name="connsiteX4" fmla="*/ 16514 w 43256"/>
              <a:gd name="connsiteY4" fmla="*/ 38949 h 49244"/>
              <a:gd name="connsiteX5" fmla="*/ 15846 w 43256"/>
              <a:gd name="connsiteY5" fmla="*/ 37209 h 49244"/>
              <a:gd name="connsiteX6" fmla="*/ 28863 w 43256"/>
              <a:gd name="connsiteY6" fmla="*/ 34610 h 49244"/>
              <a:gd name="connsiteX7" fmla="*/ 28596 w 43256"/>
              <a:gd name="connsiteY7" fmla="*/ 36519 h 49244"/>
              <a:gd name="connsiteX8" fmla="*/ 34165 w 43256"/>
              <a:gd name="connsiteY8" fmla="*/ 22813 h 49244"/>
              <a:gd name="connsiteX9" fmla="*/ 37416 w 43256"/>
              <a:gd name="connsiteY9" fmla="*/ 29949 h 49244"/>
              <a:gd name="connsiteX10" fmla="*/ 41834 w 43256"/>
              <a:gd name="connsiteY10" fmla="*/ 15213 h 49244"/>
              <a:gd name="connsiteX11" fmla="*/ 40386 w 43256"/>
              <a:gd name="connsiteY11" fmla="*/ 17889 h 49244"/>
              <a:gd name="connsiteX12" fmla="*/ 38360 w 43256"/>
              <a:gd name="connsiteY12" fmla="*/ 5285 h 49244"/>
              <a:gd name="connsiteX13" fmla="*/ 38436 w 43256"/>
              <a:gd name="connsiteY13" fmla="*/ 6549 h 49244"/>
              <a:gd name="connsiteX14" fmla="*/ 29114 w 43256"/>
              <a:gd name="connsiteY14" fmla="*/ 3811 h 49244"/>
              <a:gd name="connsiteX15" fmla="*/ 29856 w 43256"/>
              <a:gd name="connsiteY15" fmla="*/ 2199 h 49244"/>
              <a:gd name="connsiteX16" fmla="*/ 22177 w 43256"/>
              <a:gd name="connsiteY16" fmla="*/ 4579 h 49244"/>
              <a:gd name="connsiteX17" fmla="*/ 22536 w 43256"/>
              <a:gd name="connsiteY17" fmla="*/ 3189 h 49244"/>
              <a:gd name="connsiteX18" fmla="*/ 14036 w 43256"/>
              <a:gd name="connsiteY18" fmla="*/ 5051 h 49244"/>
              <a:gd name="connsiteX19" fmla="*/ 15336 w 43256"/>
              <a:gd name="connsiteY19" fmla="*/ 6399 h 49244"/>
              <a:gd name="connsiteX20" fmla="*/ 4163 w 43256"/>
              <a:gd name="connsiteY20" fmla="*/ 15648 h 49244"/>
              <a:gd name="connsiteX21" fmla="*/ 3936 w 43256"/>
              <a:gd name="connsiteY21" fmla="*/ 14229 h 49244"/>
              <a:gd name="connsiteX0" fmla="*/ 3936 w 43256"/>
              <a:gd name="connsiteY0" fmla="*/ 14229 h 49493"/>
              <a:gd name="connsiteX1" fmla="*/ 5659 w 43256"/>
              <a:gd name="connsiteY1" fmla="*/ 6766 h 49493"/>
              <a:gd name="connsiteX2" fmla="*/ 14041 w 43256"/>
              <a:gd name="connsiteY2" fmla="*/ 5061 h 49493"/>
              <a:gd name="connsiteX3" fmla="*/ 22492 w 43256"/>
              <a:gd name="connsiteY3" fmla="*/ 3291 h 49493"/>
              <a:gd name="connsiteX4" fmla="*/ 25785 w 43256"/>
              <a:gd name="connsiteY4" fmla="*/ 59 h 49493"/>
              <a:gd name="connsiteX5" fmla="*/ 29869 w 43256"/>
              <a:gd name="connsiteY5" fmla="*/ 2340 h 49493"/>
              <a:gd name="connsiteX6" fmla="*/ 35499 w 43256"/>
              <a:gd name="connsiteY6" fmla="*/ 549 h 49493"/>
              <a:gd name="connsiteX7" fmla="*/ 38354 w 43256"/>
              <a:gd name="connsiteY7" fmla="*/ 5435 h 49493"/>
              <a:gd name="connsiteX8" fmla="*/ 42018 w 43256"/>
              <a:gd name="connsiteY8" fmla="*/ 10177 h 49493"/>
              <a:gd name="connsiteX9" fmla="*/ 41854 w 43256"/>
              <a:gd name="connsiteY9" fmla="*/ 15319 h 49493"/>
              <a:gd name="connsiteX10" fmla="*/ 43052 w 43256"/>
              <a:gd name="connsiteY10" fmla="*/ 23181 h 49493"/>
              <a:gd name="connsiteX11" fmla="*/ 37440 w 43256"/>
              <a:gd name="connsiteY11" fmla="*/ 30063 h 49493"/>
              <a:gd name="connsiteX12" fmla="*/ 35431 w 43256"/>
              <a:gd name="connsiteY12" fmla="*/ 35960 h 49493"/>
              <a:gd name="connsiteX13" fmla="*/ 28591 w 43256"/>
              <a:gd name="connsiteY13" fmla="*/ 36674 h 49493"/>
              <a:gd name="connsiteX14" fmla="*/ 23703 w 43256"/>
              <a:gd name="connsiteY14" fmla="*/ 42965 h 49493"/>
              <a:gd name="connsiteX15" fmla="*/ 16516 w 43256"/>
              <a:gd name="connsiteY15" fmla="*/ 39125 h 49493"/>
              <a:gd name="connsiteX16" fmla="*/ 5840 w 43256"/>
              <a:gd name="connsiteY16" fmla="*/ 35331 h 49493"/>
              <a:gd name="connsiteX17" fmla="*/ 1146 w 43256"/>
              <a:gd name="connsiteY17" fmla="*/ 31109 h 49493"/>
              <a:gd name="connsiteX18" fmla="*/ 2149 w 43256"/>
              <a:gd name="connsiteY18" fmla="*/ 25410 h 49493"/>
              <a:gd name="connsiteX19" fmla="*/ 31 w 43256"/>
              <a:gd name="connsiteY19" fmla="*/ 19563 h 49493"/>
              <a:gd name="connsiteX20" fmla="*/ 3899 w 43256"/>
              <a:gd name="connsiteY20" fmla="*/ 14366 h 49493"/>
              <a:gd name="connsiteX21" fmla="*/ 3936 w 43256"/>
              <a:gd name="connsiteY21" fmla="*/ 14229 h 49493"/>
              <a:gd name="connsiteX0" fmla="*/ 784135 w 2451444"/>
              <a:gd name="connsiteY0" fmla="*/ 4200247 h 4289811"/>
              <a:gd name="connsiteX1" fmla="*/ 784493 w 2451444"/>
              <a:gd name="connsiteY1" fmla="*/ 4289811 h 4289811"/>
              <a:gd name="connsiteX2" fmla="*/ 767760 w 2451444"/>
              <a:gd name="connsiteY2" fmla="*/ 4200247 h 4289811"/>
              <a:gd name="connsiteX3" fmla="*/ 801585 w 2451444"/>
              <a:gd name="connsiteY3" fmla="*/ 4121462 h 4289811"/>
              <a:gd name="connsiteX4" fmla="*/ 784135 w 2451444"/>
              <a:gd name="connsiteY4" fmla="*/ 4200247 h 4289811"/>
              <a:gd name="connsiteX0" fmla="*/ 806558 w 2451444"/>
              <a:gd name="connsiteY0" fmla="*/ 4056504 h 4289811"/>
              <a:gd name="connsiteX1" fmla="*/ 747455 w 2451444"/>
              <a:gd name="connsiteY1" fmla="*/ 4192519 h 4289811"/>
              <a:gd name="connsiteX2" fmla="*/ 790902 w 2451444"/>
              <a:gd name="connsiteY2" fmla="*/ 4047959 h 4289811"/>
              <a:gd name="connsiteX3" fmla="*/ 807275 w 2451444"/>
              <a:gd name="connsiteY3" fmla="*/ 3920489 h 4289811"/>
              <a:gd name="connsiteX4" fmla="*/ 806558 w 2451444"/>
              <a:gd name="connsiteY4" fmla="*/ 4056504 h 4289811"/>
              <a:gd name="connsiteX0" fmla="*/ 806671 w 2451444"/>
              <a:gd name="connsiteY0" fmla="*/ 3771319 h 4289811"/>
              <a:gd name="connsiteX1" fmla="*/ 807747 w 2451444"/>
              <a:gd name="connsiteY1" fmla="*/ 3983888 h 4289811"/>
              <a:gd name="connsiteX2" fmla="*/ 800277 w 2451444"/>
              <a:gd name="connsiteY2" fmla="*/ 3762774 h 4289811"/>
              <a:gd name="connsiteX3" fmla="*/ 807747 w 2451444"/>
              <a:gd name="connsiteY3" fmla="*/ 3575842 h 4289811"/>
              <a:gd name="connsiteX4" fmla="*/ 806671 w 2451444"/>
              <a:gd name="connsiteY4" fmla="*/ 3771319 h 4289811"/>
              <a:gd name="connsiteX0" fmla="*/ 4729 w 43256"/>
              <a:gd name="connsiteY0" fmla="*/ 26036 h 49493"/>
              <a:gd name="connsiteX1" fmla="*/ 2196 w 43256"/>
              <a:gd name="connsiteY1" fmla="*/ 25239 h 49493"/>
              <a:gd name="connsiteX2" fmla="*/ 6964 w 43256"/>
              <a:gd name="connsiteY2" fmla="*/ 34758 h 49493"/>
              <a:gd name="connsiteX3" fmla="*/ 5856 w 43256"/>
              <a:gd name="connsiteY3" fmla="*/ 35139 h 49493"/>
              <a:gd name="connsiteX4" fmla="*/ 16514 w 43256"/>
              <a:gd name="connsiteY4" fmla="*/ 38949 h 49493"/>
              <a:gd name="connsiteX5" fmla="*/ 15846 w 43256"/>
              <a:gd name="connsiteY5" fmla="*/ 37209 h 49493"/>
              <a:gd name="connsiteX6" fmla="*/ 28863 w 43256"/>
              <a:gd name="connsiteY6" fmla="*/ 34610 h 49493"/>
              <a:gd name="connsiteX7" fmla="*/ 28596 w 43256"/>
              <a:gd name="connsiteY7" fmla="*/ 36519 h 49493"/>
              <a:gd name="connsiteX8" fmla="*/ 34165 w 43256"/>
              <a:gd name="connsiteY8" fmla="*/ 22813 h 49493"/>
              <a:gd name="connsiteX9" fmla="*/ 37416 w 43256"/>
              <a:gd name="connsiteY9" fmla="*/ 29949 h 49493"/>
              <a:gd name="connsiteX10" fmla="*/ 41834 w 43256"/>
              <a:gd name="connsiteY10" fmla="*/ 15213 h 49493"/>
              <a:gd name="connsiteX11" fmla="*/ 40386 w 43256"/>
              <a:gd name="connsiteY11" fmla="*/ 17889 h 49493"/>
              <a:gd name="connsiteX12" fmla="*/ 38360 w 43256"/>
              <a:gd name="connsiteY12" fmla="*/ 5285 h 49493"/>
              <a:gd name="connsiteX13" fmla="*/ 38436 w 43256"/>
              <a:gd name="connsiteY13" fmla="*/ 6549 h 49493"/>
              <a:gd name="connsiteX14" fmla="*/ 29114 w 43256"/>
              <a:gd name="connsiteY14" fmla="*/ 3811 h 49493"/>
              <a:gd name="connsiteX15" fmla="*/ 29856 w 43256"/>
              <a:gd name="connsiteY15" fmla="*/ 2199 h 49493"/>
              <a:gd name="connsiteX16" fmla="*/ 22177 w 43256"/>
              <a:gd name="connsiteY16" fmla="*/ 4579 h 49493"/>
              <a:gd name="connsiteX17" fmla="*/ 22536 w 43256"/>
              <a:gd name="connsiteY17" fmla="*/ 3189 h 49493"/>
              <a:gd name="connsiteX18" fmla="*/ 14036 w 43256"/>
              <a:gd name="connsiteY18" fmla="*/ 5051 h 49493"/>
              <a:gd name="connsiteX19" fmla="*/ 15336 w 43256"/>
              <a:gd name="connsiteY19" fmla="*/ 6399 h 49493"/>
              <a:gd name="connsiteX20" fmla="*/ 4163 w 43256"/>
              <a:gd name="connsiteY20" fmla="*/ 15648 h 49493"/>
              <a:gd name="connsiteX21" fmla="*/ 3936 w 43256"/>
              <a:gd name="connsiteY21" fmla="*/ 14229 h 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9493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2451444" h="4289811">
                <a:moveTo>
                  <a:pt x="784135" y="4200247"/>
                </a:moveTo>
                <a:cubicBezTo>
                  <a:pt x="781286" y="4228305"/>
                  <a:pt x="787222" y="4289811"/>
                  <a:pt x="784493" y="4289811"/>
                </a:cubicBezTo>
                <a:cubicBezTo>
                  <a:pt x="781764" y="4289811"/>
                  <a:pt x="767760" y="4237807"/>
                  <a:pt x="767760" y="4200247"/>
                </a:cubicBezTo>
                <a:cubicBezTo>
                  <a:pt x="767760" y="4162687"/>
                  <a:pt x="798856" y="4121462"/>
                  <a:pt x="801585" y="4121462"/>
                </a:cubicBezTo>
                <a:cubicBezTo>
                  <a:pt x="804314" y="4121462"/>
                  <a:pt x="786984" y="4172189"/>
                  <a:pt x="784135" y="4200247"/>
                </a:cubicBezTo>
                <a:close/>
              </a:path>
              <a:path w="2451444" h="4289811">
                <a:moveTo>
                  <a:pt x="806558" y="4056504"/>
                </a:moveTo>
                <a:cubicBezTo>
                  <a:pt x="796588" y="4101842"/>
                  <a:pt x="750064" y="4193943"/>
                  <a:pt x="747455" y="4192519"/>
                </a:cubicBezTo>
                <a:cubicBezTo>
                  <a:pt x="744846" y="4191095"/>
                  <a:pt x="790902" y="4123078"/>
                  <a:pt x="790902" y="4047959"/>
                </a:cubicBezTo>
                <a:cubicBezTo>
                  <a:pt x="790902" y="3972840"/>
                  <a:pt x="804666" y="3919065"/>
                  <a:pt x="807275" y="3920489"/>
                </a:cubicBezTo>
                <a:cubicBezTo>
                  <a:pt x="809884" y="3921913"/>
                  <a:pt x="816528" y="4011166"/>
                  <a:pt x="806558" y="4056504"/>
                </a:cubicBezTo>
                <a:close/>
              </a:path>
              <a:path w="2451444" h="4289811">
                <a:moveTo>
                  <a:pt x="806671" y="3771319"/>
                </a:moveTo>
                <a:cubicBezTo>
                  <a:pt x="806671" y="3883998"/>
                  <a:pt x="808813" y="3985312"/>
                  <a:pt x="807747" y="3983888"/>
                </a:cubicBezTo>
                <a:cubicBezTo>
                  <a:pt x="806681" y="3982464"/>
                  <a:pt x="800277" y="3875453"/>
                  <a:pt x="800277" y="3762774"/>
                </a:cubicBezTo>
                <a:cubicBezTo>
                  <a:pt x="800277" y="3650095"/>
                  <a:pt x="806681" y="3574418"/>
                  <a:pt x="807747" y="3575842"/>
                </a:cubicBezTo>
                <a:cubicBezTo>
                  <a:pt x="808813" y="3577266"/>
                  <a:pt x="806671" y="3658640"/>
                  <a:pt x="806671" y="3771319"/>
                </a:cubicBezTo>
                <a:close/>
              </a:path>
              <a:path w="43256" h="49493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331640" y="3717032"/>
            <a:ext cx="3456384" cy="252028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83568" y="1628800"/>
            <a:ext cx="4824536" cy="2088232"/>
          </a:xfrm>
          <a:prstGeom prst="triangl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207636" y="4209523"/>
            <a:ext cx="936104" cy="72846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>
            <a:stCxn id="6" idx="0"/>
            <a:endCxn id="6" idx="2"/>
          </p:cNvCxnSpPr>
          <p:nvPr/>
        </p:nvCxnSpPr>
        <p:spPr>
          <a:xfrm>
            <a:off x="3675688" y="4209523"/>
            <a:ext cx="0" cy="7284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3229830" y="4571343"/>
            <a:ext cx="8917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3851920" y="1556792"/>
            <a:ext cx="0" cy="792088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851920" y="1556792"/>
            <a:ext cx="576064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427984" y="1556792"/>
            <a:ext cx="0" cy="1296144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Выноска-облако 17"/>
          <p:cNvSpPr/>
          <p:nvPr/>
        </p:nvSpPr>
        <p:spPr>
          <a:xfrm>
            <a:off x="2574663" y="44624"/>
            <a:ext cx="5400600" cy="1224136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053494" y="332656"/>
            <a:ext cx="4709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atang" pitchFamily="18" charset="-127"/>
                <a:ea typeface="Batang" pitchFamily="18" charset="-127"/>
              </a:rPr>
              <a:t>Предполагаемые результаты</a:t>
            </a:r>
            <a:endParaRPr lang="ru-RU" sz="24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20" name="Прямоугольник 19"/>
          <p:cNvSpPr/>
          <p:nvPr/>
        </p:nvSpPr>
        <p:spPr>
          <a:xfrm rot="16200000">
            <a:off x="970395" y="4083500"/>
            <a:ext cx="25202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расширение представлений детей об окружающем </a:t>
            </a:r>
            <a:r>
              <a:rPr lang="ru-RU" dirty="0" smtClean="0"/>
              <a:t>мире</a:t>
            </a:r>
            <a:r>
              <a:rPr lang="ru-RU" dirty="0"/>
              <a:t>, образе </a:t>
            </a:r>
            <a:r>
              <a:rPr lang="ru-RU" dirty="0" smtClean="0"/>
              <a:t>жизни , культуре</a:t>
            </a:r>
            <a:r>
              <a:rPr lang="ru-RU" dirty="0"/>
              <a:t>, промыслах </a:t>
            </a:r>
            <a:r>
              <a:rPr lang="ru-RU" dirty="0" smtClean="0"/>
              <a:t>и </a:t>
            </a:r>
            <a:r>
              <a:rPr lang="ru-RU" dirty="0"/>
              <a:t>обычаях народов </a:t>
            </a:r>
            <a:r>
              <a:rPr lang="ru-RU" dirty="0" smtClean="0"/>
              <a:t>мира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809836" y="242088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/>
              <a:t>повышение </a:t>
            </a:r>
            <a:endParaRPr lang="ru-RU" dirty="0" smtClean="0"/>
          </a:p>
          <a:p>
            <a:pPr algn="ctr"/>
            <a:r>
              <a:rPr lang="ru-RU" dirty="0" smtClean="0"/>
              <a:t>познавательного </a:t>
            </a:r>
          </a:p>
          <a:p>
            <a:pPr algn="ctr"/>
            <a:r>
              <a:rPr lang="ru-RU" dirty="0" smtClean="0"/>
              <a:t>интереса </a:t>
            </a:r>
            <a:r>
              <a:rPr lang="ru-RU" dirty="0"/>
              <a:t>к изучению </a:t>
            </a:r>
            <a:endParaRPr lang="ru-RU" dirty="0" smtClean="0"/>
          </a:p>
          <a:p>
            <a:pPr algn="ctr"/>
            <a:r>
              <a:rPr lang="ru-RU" dirty="0" smtClean="0"/>
              <a:t>климатических </a:t>
            </a:r>
            <a:r>
              <a:rPr lang="ru-RU" dirty="0"/>
              <a:t>зон мира</a:t>
            </a:r>
          </a:p>
        </p:txBody>
      </p:sp>
      <p:sp>
        <p:nvSpPr>
          <p:cNvPr id="26" name="Полилиния 25"/>
          <p:cNvSpPr/>
          <p:nvPr/>
        </p:nvSpPr>
        <p:spPr>
          <a:xfrm flipH="1">
            <a:off x="7639647" y="4112206"/>
            <a:ext cx="45719" cy="2629162"/>
          </a:xfrm>
          <a:custGeom>
            <a:avLst/>
            <a:gdLst>
              <a:gd name="connsiteX0" fmla="*/ 51661 w 51661"/>
              <a:gd name="connsiteY0" fmla="*/ 0 h 2025353"/>
              <a:gd name="connsiteX1" fmla="*/ 34569 w 51661"/>
              <a:gd name="connsiteY1" fmla="*/ 957129 h 2025353"/>
              <a:gd name="connsiteX2" fmla="*/ 26023 w 51661"/>
              <a:gd name="connsiteY2" fmla="*/ 1102407 h 2025353"/>
              <a:gd name="connsiteX3" fmla="*/ 17478 w 51661"/>
              <a:gd name="connsiteY3" fmla="*/ 1692067 h 2025353"/>
              <a:gd name="connsiteX4" fmla="*/ 386 w 51661"/>
              <a:gd name="connsiteY4" fmla="*/ 1726250 h 2025353"/>
              <a:gd name="connsiteX5" fmla="*/ 8932 w 51661"/>
              <a:gd name="connsiteY5" fmla="*/ 1897166 h 2025353"/>
              <a:gd name="connsiteX6" fmla="*/ 8932 w 51661"/>
              <a:gd name="connsiteY6" fmla="*/ 2025353 h 202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61" h="2025353">
                <a:moveTo>
                  <a:pt x="51661" y="0"/>
                </a:moveTo>
                <a:cubicBezTo>
                  <a:pt x="333" y="359286"/>
                  <a:pt x="50427" y="-10158"/>
                  <a:pt x="34569" y="957129"/>
                </a:cubicBezTo>
                <a:cubicBezTo>
                  <a:pt x="33774" y="1005632"/>
                  <a:pt x="28872" y="1053981"/>
                  <a:pt x="26023" y="1102407"/>
                </a:cubicBezTo>
                <a:cubicBezTo>
                  <a:pt x="23175" y="1298960"/>
                  <a:pt x="25549" y="1495659"/>
                  <a:pt x="17478" y="1692067"/>
                </a:cubicBezTo>
                <a:cubicBezTo>
                  <a:pt x="16955" y="1704796"/>
                  <a:pt x="916" y="1713522"/>
                  <a:pt x="386" y="1726250"/>
                </a:cubicBezTo>
                <a:cubicBezTo>
                  <a:pt x="-1989" y="1783244"/>
                  <a:pt x="7303" y="1840146"/>
                  <a:pt x="8932" y="1897166"/>
                </a:cubicBezTo>
                <a:cubicBezTo>
                  <a:pt x="10152" y="1939878"/>
                  <a:pt x="8932" y="1982624"/>
                  <a:pt x="8932" y="20253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>
            <a:off x="6902545" y="4453618"/>
            <a:ext cx="45719" cy="2287749"/>
          </a:xfrm>
          <a:custGeom>
            <a:avLst/>
            <a:gdLst>
              <a:gd name="connsiteX0" fmla="*/ 117466 w 117466"/>
              <a:gd name="connsiteY0" fmla="*/ 0 h 1999716"/>
              <a:gd name="connsiteX1" fmla="*/ 100374 w 117466"/>
              <a:gd name="connsiteY1" fmla="*/ 743484 h 1999716"/>
              <a:gd name="connsiteX2" fmla="*/ 91828 w 117466"/>
              <a:gd name="connsiteY2" fmla="*/ 769121 h 1999716"/>
              <a:gd name="connsiteX3" fmla="*/ 83283 w 117466"/>
              <a:gd name="connsiteY3" fmla="*/ 828942 h 1999716"/>
              <a:gd name="connsiteX4" fmla="*/ 57645 w 117466"/>
              <a:gd name="connsiteY4" fmla="*/ 905854 h 1999716"/>
              <a:gd name="connsiteX5" fmla="*/ 23462 w 117466"/>
              <a:gd name="connsiteY5" fmla="*/ 1025495 h 1999716"/>
              <a:gd name="connsiteX6" fmla="*/ 14916 w 117466"/>
              <a:gd name="connsiteY6" fmla="*/ 1871529 h 1999716"/>
              <a:gd name="connsiteX7" fmla="*/ 23462 w 117466"/>
              <a:gd name="connsiteY7" fmla="*/ 1897166 h 1999716"/>
              <a:gd name="connsiteX8" fmla="*/ 32008 w 117466"/>
              <a:gd name="connsiteY8" fmla="*/ 1965532 h 1999716"/>
              <a:gd name="connsiteX9" fmla="*/ 40554 w 117466"/>
              <a:gd name="connsiteY9" fmla="*/ 1999716 h 199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7466" h="1999716">
                <a:moveTo>
                  <a:pt x="117466" y="0"/>
                </a:moveTo>
                <a:cubicBezTo>
                  <a:pt x="116493" y="46720"/>
                  <a:pt x="104391" y="659125"/>
                  <a:pt x="100374" y="743484"/>
                </a:cubicBezTo>
                <a:cubicBezTo>
                  <a:pt x="99946" y="752482"/>
                  <a:pt x="94677" y="760575"/>
                  <a:pt x="91828" y="769121"/>
                </a:cubicBezTo>
                <a:cubicBezTo>
                  <a:pt x="88980" y="789061"/>
                  <a:pt x="88168" y="809401"/>
                  <a:pt x="83283" y="828942"/>
                </a:cubicBezTo>
                <a:cubicBezTo>
                  <a:pt x="76729" y="855159"/>
                  <a:pt x="62945" y="879355"/>
                  <a:pt x="57645" y="905854"/>
                </a:cubicBezTo>
                <a:cubicBezTo>
                  <a:pt x="38056" y="1003804"/>
                  <a:pt x="53546" y="965329"/>
                  <a:pt x="23462" y="1025495"/>
                </a:cubicBezTo>
                <a:cubicBezTo>
                  <a:pt x="-11540" y="1410526"/>
                  <a:pt x="-1239" y="1225305"/>
                  <a:pt x="14916" y="1871529"/>
                </a:cubicBezTo>
                <a:cubicBezTo>
                  <a:pt x="15141" y="1880534"/>
                  <a:pt x="20613" y="1888620"/>
                  <a:pt x="23462" y="1897166"/>
                </a:cubicBezTo>
                <a:cubicBezTo>
                  <a:pt x="26311" y="1919955"/>
                  <a:pt x="27900" y="1942936"/>
                  <a:pt x="32008" y="1965532"/>
                </a:cubicBezTo>
                <a:cubicBezTo>
                  <a:pt x="41455" y="2017488"/>
                  <a:pt x="40554" y="1974694"/>
                  <a:pt x="40554" y="19997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6304413" y="2252771"/>
            <a:ext cx="2154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развитие творческих, конструктивных способностей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323528" y="6237312"/>
            <a:ext cx="5472608" cy="504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251520" y="6165304"/>
            <a:ext cx="5974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повышение процента включаемости родителей в образовательный процесс</a:t>
            </a:r>
          </a:p>
        </p:txBody>
      </p:sp>
      <p:sp>
        <p:nvSpPr>
          <p:cNvPr id="35" name="Прямоугольник 34"/>
          <p:cNvSpPr/>
          <p:nvPr/>
        </p:nvSpPr>
        <p:spPr>
          <a:xfrm rot="16200000">
            <a:off x="5921716" y="5138755"/>
            <a:ext cx="2699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повышение мотивации к коллективной работе</a:t>
            </a:r>
          </a:p>
        </p:txBody>
      </p:sp>
    </p:spTree>
    <p:extLst>
      <p:ext uri="{BB962C8B-B14F-4D97-AF65-F5344CB8AC3E}">
        <p14:creationId xmlns:p14="http://schemas.microsoft.com/office/powerpoint/2010/main" val="16281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" grpId="0" animBg="1"/>
      <p:bldP spid="5" grpId="0" animBg="1"/>
      <p:bldP spid="6" grpId="0" animBg="1"/>
      <p:bldP spid="18" grpId="0" animBg="1"/>
      <p:bldP spid="20" grpId="0"/>
      <p:bldP spid="22" grpId="0"/>
      <p:bldP spid="26" grpId="0" animBg="1"/>
      <p:bldP spid="27" grpId="0" animBg="1"/>
      <p:bldP spid="29" grpId="0"/>
      <p:bldP spid="31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43608" y="836712"/>
            <a:ext cx="71287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Вид </a:t>
            </a:r>
            <a:r>
              <a:rPr lang="ru-RU" sz="3600" b="1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проекта</a:t>
            </a:r>
            <a:r>
              <a:rPr lang="ru-RU" sz="3600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 </a:t>
            </a:r>
          </a:p>
          <a:p>
            <a:pPr algn="ctr"/>
            <a:r>
              <a:rPr lang="ru-RU" sz="3600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творческо-познавательный</a:t>
            </a:r>
          </a:p>
          <a:p>
            <a:pPr algn="ctr"/>
            <a:endParaRPr lang="ru-RU" sz="3600" dirty="0">
              <a:solidFill>
                <a:srgbClr val="002060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ru-RU" sz="3600" b="1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Сроки </a:t>
            </a:r>
            <a:r>
              <a:rPr lang="ru-RU" sz="3600" b="1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реализации</a:t>
            </a:r>
          </a:p>
          <a:p>
            <a:pPr algn="ctr"/>
            <a:r>
              <a:rPr lang="ru-RU" sz="3600" dirty="0" err="1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Среднепродолжительный</a:t>
            </a:r>
            <a:endParaRPr lang="ru-RU" sz="3600" dirty="0" smtClean="0">
              <a:solidFill>
                <a:srgbClr val="002060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endParaRPr lang="ru-RU" sz="3600" dirty="0">
              <a:solidFill>
                <a:srgbClr val="002060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ru-RU" sz="3600" b="1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Участники проекта </a:t>
            </a:r>
            <a:endParaRPr lang="ru-RU" sz="3600" dirty="0" smtClean="0">
              <a:solidFill>
                <a:srgbClr val="002060"/>
              </a:solidFill>
              <a:latin typeface="Batang" pitchFamily="18" charset="-127"/>
              <a:ea typeface="Batang" pitchFamily="18" charset="-127"/>
            </a:endParaRPr>
          </a:p>
          <a:p>
            <a:pPr algn="ctr"/>
            <a:r>
              <a:rPr lang="ru-RU" sz="3600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дети </a:t>
            </a:r>
            <a:r>
              <a:rPr lang="ru-RU" sz="3600" dirty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старшей группы, родители, </a:t>
            </a:r>
            <a:r>
              <a:rPr lang="ru-RU" sz="3600" dirty="0" smtClean="0">
                <a:solidFill>
                  <a:srgbClr val="002060"/>
                </a:solidFill>
                <a:latin typeface="Batang" pitchFamily="18" charset="-127"/>
                <a:ea typeface="Batang" pitchFamily="18" charset="-127"/>
              </a:rPr>
              <a:t>воспитатель</a:t>
            </a:r>
            <a:endParaRPr lang="ru-RU" sz="3600" dirty="0">
              <a:solidFill>
                <a:srgbClr val="002060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92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273468"/>
            <a:ext cx="6421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latin typeface="Batang" pitchFamily="18" charset="-127"/>
                <a:ea typeface="Batang" pitchFamily="18" charset="-127"/>
              </a:rPr>
              <a:t>Этапы реализации проекта</a:t>
            </a:r>
            <a:endParaRPr lang="ru-RU" sz="3600" dirty="0">
              <a:latin typeface="Batang" pitchFamily="18" charset="-127"/>
              <a:ea typeface="Batang" pitchFamily="18" charset="-127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827584" y="1412776"/>
            <a:ext cx="5184576" cy="1826334"/>
            <a:chOff x="827584" y="1412776"/>
            <a:chExt cx="5184576" cy="1826334"/>
          </a:xfrm>
        </p:grpSpPr>
        <p:sp>
          <p:nvSpPr>
            <p:cNvPr id="5" name="Пятиугольник 4"/>
            <p:cNvSpPr/>
            <p:nvPr/>
          </p:nvSpPr>
          <p:spPr>
            <a:xfrm>
              <a:off x="827584" y="1412776"/>
              <a:ext cx="5184576" cy="1826334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64096" y="1484784"/>
              <a:ext cx="4572000" cy="175432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</a:rPr>
                <a:t>1 ЭТАП Целеполагание. </a:t>
              </a:r>
              <a:r>
                <a:rPr lang="ru-RU" dirty="0">
                  <a:solidFill>
                    <a:schemeClr val="bg1"/>
                  </a:solidFill>
                </a:rPr>
                <a:t>Актуализировать знания детей, обсудить проблемные вопросы, в ходе бесед предложить поразмышлять какие дома были раньше, почему при строительстве домов используют разные материалы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763688" y="3537012"/>
            <a:ext cx="5112568" cy="1332148"/>
            <a:chOff x="1763688" y="3537012"/>
            <a:chExt cx="5112568" cy="1332148"/>
          </a:xfrm>
        </p:grpSpPr>
        <p:sp>
          <p:nvSpPr>
            <p:cNvPr id="6" name="Пятиугольник 5"/>
            <p:cNvSpPr/>
            <p:nvPr/>
          </p:nvSpPr>
          <p:spPr>
            <a:xfrm>
              <a:off x="1763688" y="3537012"/>
              <a:ext cx="5112568" cy="1332148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835696" y="3573016"/>
              <a:ext cx="4572000" cy="12003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</a:rPr>
                <a:t>2 ЭТАП Разработка проекта.</a:t>
              </a:r>
              <a:r>
                <a:rPr lang="ru-RU" dirty="0">
                  <a:solidFill>
                    <a:schemeClr val="bg1"/>
                  </a:solidFill>
                </a:rPr>
                <a:t> Стимулировать познавательную активность детей, в процессе выдвижения ими предположений по изучению поставленной цели </a:t>
              </a:r>
              <a:r>
                <a:rPr lang="ru-RU" dirty="0" smtClean="0">
                  <a:solidFill>
                    <a:schemeClr val="bg1"/>
                  </a:solidFill>
                </a:rPr>
                <a:t>проекта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843808" y="5229200"/>
            <a:ext cx="5040560" cy="1368152"/>
            <a:chOff x="2843808" y="5229200"/>
            <a:chExt cx="5040560" cy="1368152"/>
          </a:xfrm>
        </p:grpSpPr>
        <p:sp>
          <p:nvSpPr>
            <p:cNvPr id="7" name="Пятиугольник 6"/>
            <p:cNvSpPr/>
            <p:nvPr/>
          </p:nvSpPr>
          <p:spPr>
            <a:xfrm>
              <a:off x="2843808" y="5229200"/>
              <a:ext cx="5040560" cy="1368152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563888" y="5590110"/>
              <a:ext cx="38164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>
                  <a:solidFill>
                    <a:schemeClr val="bg1"/>
                  </a:solidFill>
                </a:rPr>
                <a:t>3 ЭТАП</a:t>
              </a:r>
              <a:r>
                <a:rPr lang="ru-RU" dirty="0">
                  <a:solidFill>
                    <a:schemeClr val="bg1"/>
                  </a:solidFill>
                </a:rPr>
                <a:t> </a:t>
              </a:r>
              <a:r>
                <a:rPr lang="ru-RU" b="1" dirty="0">
                  <a:solidFill>
                    <a:schemeClr val="bg1"/>
                  </a:solidFill>
                </a:rPr>
                <a:t>Практический. </a:t>
              </a:r>
              <a:r>
                <a:rPr lang="ru-RU" dirty="0">
                  <a:solidFill>
                    <a:schemeClr val="bg1"/>
                  </a:solidFill>
                </a:rPr>
                <a:t>Решение </a:t>
              </a:r>
              <a:endParaRPr lang="ru-RU" dirty="0" smtClean="0">
                <a:solidFill>
                  <a:schemeClr val="bg1"/>
                </a:solidFill>
              </a:endParaRPr>
            </a:p>
            <a:p>
              <a:r>
                <a:rPr lang="ru-RU" dirty="0" smtClean="0">
                  <a:solidFill>
                    <a:schemeClr val="bg1"/>
                  </a:solidFill>
                </a:rPr>
                <a:t>основных </a:t>
              </a:r>
              <a:r>
                <a:rPr lang="ru-RU" dirty="0">
                  <a:solidFill>
                    <a:schemeClr val="bg1"/>
                  </a:solidFill>
                </a:rPr>
                <a:t>задач проекта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18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525</Words>
  <Application>Microsoft Office PowerPoint</Application>
  <PresentationFormat>Экран (4:3)</PresentationFormat>
  <Paragraphs>69</Paragraphs>
  <Slides>17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«Удивительные жилища народов» ПЕДАГОГИЧЕСКИЙ ПРОЕКТ  С ДЕТЬМИ СТАРШЕЙ ГРУППЫ</vt:lpstr>
      <vt:lpstr>Новизна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РАБОТА РОДИТЕЛЕЙ</vt:lpstr>
      <vt:lpstr>ВЫВОДЫ 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МАМАН</dc:creator>
  <cp:lastModifiedBy>МАМАН</cp:lastModifiedBy>
  <cp:revision>35</cp:revision>
  <dcterms:created xsi:type="dcterms:W3CDTF">2019-12-11T13:58:13Z</dcterms:created>
  <dcterms:modified xsi:type="dcterms:W3CDTF">2019-12-14T14:01:19Z</dcterms:modified>
</cp:coreProperties>
</file>