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7" r:id="rId5"/>
    <p:sldId id="278" r:id="rId6"/>
    <p:sldId id="291" r:id="rId7"/>
    <p:sldId id="283" r:id="rId8"/>
    <p:sldId id="284" r:id="rId9"/>
    <p:sldId id="285" r:id="rId10"/>
    <p:sldId id="287" r:id="rId11"/>
    <p:sldId id="286" r:id="rId12"/>
    <p:sldId id="294" r:id="rId13"/>
    <p:sldId id="293" r:id="rId14"/>
    <p:sldId id="288" r:id="rId15"/>
    <p:sldId id="289" r:id="rId16"/>
    <p:sldId id="290" r:id="rId17"/>
    <p:sldId id="292" r:id="rId18"/>
    <p:sldId id="279" r:id="rId19"/>
    <p:sldId id="280" r:id="rId20"/>
    <p:sldId id="281" r:id="rId21"/>
    <p:sldId id="282"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09" d="100"/>
          <a:sy n="109" d="100"/>
        </p:scale>
        <p:origin x="576"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886200" y="4672584"/>
            <a:ext cx="7315200" cy="914400"/>
          </a:xfrm>
          <a:prstGeom prst="rect">
            <a:avLst/>
          </a:prstGeo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Demo title</a:t>
            </a:r>
          </a:p>
        </p:txBody>
      </p:sp>
      <p:sp>
        <p:nvSpPr>
          <p:cNvPr id="4" name="Date Placeholder 3"/>
          <p:cNvSpPr>
            <a:spLocks noGrp="1"/>
          </p:cNvSpPr>
          <p:nvPr>
            <p:ph type="dt" sz="half" idx="10"/>
          </p:nvPr>
        </p:nvSpPr>
        <p:spPr>
          <a:xfrm>
            <a:off x="262465" y="6356350"/>
            <a:ext cx="2743200" cy="365125"/>
          </a:xfrm>
          <a:prstGeom prst="rect">
            <a:avLst/>
          </a:prstGeom>
        </p:spPr>
        <p:txBody>
          <a:bodyPr/>
          <a:lstStyle/>
          <a:p>
            <a:fld id="{C6179893-613C-432E-9537-151564F52AA2}" type="datetimeFigureOut">
              <a:rPr lang="en-US" smtClean="0"/>
              <a:t>10/27/2015</a:t>
            </a:fld>
            <a:endParaRPr lang="en-US"/>
          </a:p>
        </p:txBody>
      </p:sp>
      <p:sp>
        <p:nvSpPr>
          <p:cNvPr id="5" name="Footer Placeholder 4"/>
          <p:cNvSpPr>
            <a:spLocks noGrp="1"/>
          </p:cNvSpPr>
          <p:nvPr>
            <p:ph type="ftr" sz="quarter" idx="11"/>
          </p:nvPr>
        </p:nvSpPr>
        <p:spPr>
          <a:xfrm>
            <a:off x="3869268" y="6356350"/>
            <a:ext cx="591151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34135" y="6356350"/>
            <a:ext cx="1530927" cy="365125"/>
          </a:xfrm>
          <a:prstGeom prst="rect">
            <a:avLst/>
          </a:prstGeom>
        </p:spPr>
        <p:txBody>
          <a:bodyPr/>
          <a:lstStyle/>
          <a:p>
            <a:fld id="{7D25766C-A300-45F7-8B4B-74A5478286D8}" type="slidenum">
              <a:rPr lang="en-US" smtClean="0"/>
              <a:t>‹#›</a:t>
            </a:fld>
            <a:endParaRPr lang="en-US"/>
          </a:p>
        </p:txBody>
      </p:sp>
      <p:sp>
        <p:nvSpPr>
          <p:cNvPr id="7" name="TextBox 6"/>
          <p:cNvSpPr txBox="1"/>
          <p:nvPr/>
        </p:nvSpPr>
        <p:spPr>
          <a:xfrm>
            <a:off x="3886200" y="3566174"/>
            <a:ext cx="7315199" cy="1000274"/>
          </a:xfrm>
          <a:prstGeom prst="rect">
            <a:avLst/>
          </a:prstGeom>
          <a:noFill/>
        </p:spPr>
        <p:txBody>
          <a:bodyPr wrap="square" rtlCol="0">
            <a:spAutoFit/>
          </a:bodyPr>
          <a:lstStyle/>
          <a:p>
            <a:r>
              <a:rPr lang="en-US" sz="5900" dirty="0" smtClean="0">
                <a:solidFill>
                  <a:schemeClr val="tx1">
                    <a:lumMod val="65000"/>
                    <a:lumOff val="35000"/>
                  </a:schemeClr>
                </a:solidFill>
                <a:latin typeface="Corbel (Headings)"/>
              </a:rPr>
              <a:t>Demo</a:t>
            </a:r>
            <a:endParaRPr lang="en-US" sz="5900" dirty="0">
              <a:solidFill>
                <a:schemeClr val="tx1">
                  <a:lumMod val="65000"/>
                  <a:lumOff val="35000"/>
                </a:schemeClr>
              </a:solidFill>
              <a:latin typeface="Corbel (Headings)"/>
            </a:endParaRPr>
          </a:p>
        </p:txBody>
      </p:sp>
    </p:spTree>
    <p:extLst>
      <p:ext uri="{BB962C8B-B14F-4D97-AF65-F5344CB8AC3E}">
        <p14:creationId xmlns:p14="http://schemas.microsoft.com/office/powerpoint/2010/main" val="2885930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Web Workers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jQuery Deferred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1724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Long running operations</a:t>
            </a:r>
            <a:endParaRPr lang="en-US" dirty="0"/>
          </a:p>
        </p:txBody>
      </p:sp>
      <p:sp>
        <p:nvSpPr>
          <p:cNvPr id="4" name="Content Placeholder 3"/>
          <p:cNvSpPr>
            <a:spLocks noGrp="1"/>
          </p:cNvSpPr>
          <p:nvPr>
            <p:ph sz="quarter" idx="10"/>
          </p:nvPr>
        </p:nvSpPr>
        <p:spPr>
          <a:prstGeom prst="rect">
            <a:avLst/>
          </a:prstGeom>
        </p:spPr>
        <p:txBody>
          <a:bodyPr/>
          <a:lstStyle/>
          <a:p>
            <a:r>
              <a:rPr lang="en-US" dirty="0" smtClean="0"/>
              <a:t>You can create your own long running operations and allow other developers to register event handlers</a:t>
            </a:r>
          </a:p>
          <a:p>
            <a:endParaRPr lang="en-US" dirty="0"/>
          </a:p>
          <a:p>
            <a:r>
              <a:rPr lang="en-US" b="1" dirty="0">
                <a:solidFill>
                  <a:schemeClr val="tx1"/>
                </a:solidFill>
                <a:latin typeface="Consolas" panose="020B0609020204030204" pitchFamily="49" charset="0"/>
                <a:cs typeface="Consolas" panose="020B0609020204030204" pitchFamily="49" charset="0"/>
              </a:rPr>
              <a:t>Deferred</a:t>
            </a:r>
            <a:r>
              <a:rPr lang="en-US" dirty="0"/>
              <a:t> object is used to manage long running operations and raise events on completion, failure, etc</a:t>
            </a:r>
            <a:r>
              <a:rPr lang="en-US" dirty="0" smtClean="0"/>
              <a:t>.</a:t>
            </a:r>
            <a:endParaRPr lang="en-US" dirty="0"/>
          </a:p>
        </p:txBody>
      </p:sp>
    </p:spTree>
    <p:extLst>
      <p:ext uri="{BB962C8B-B14F-4D97-AF65-F5344CB8AC3E}">
        <p14:creationId xmlns:p14="http://schemas.microsoft.com/office/powerpoint/2010/main" val="1886384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running operation pattern</a:t>
            </a:r>
            <a:endParaRPr lang="en-US" dirty="0"/>
          </a:p>
        </p:txBody>
      </p:sp>
      <p:sp>
        <p:nvSpPr>
          <p:cNvPr id="5" name="Rounded Rectangle 4"/>
          <p:cNvSpPr/>
          <p:nvPr/>
        </p:nvSpPr>
        <p:spPr>
          <a:xfrm>
            <a:off x="531246" y="1245702"/>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Create a deferred object</a:t>
            </a:r>
          </a:p>
          <a:p>
            <a:pPr algn="ctr"/>
            <a:endParaRPr lang="en-US" dirty="0" smtClean="0"/>
          </a:p>
          <a:p>
            <a:pPr algn="ctr"/>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deferred = $.Deferred();</a:t>
            </a:r>
            <a:endParaRPr lang="en-US" dirty="0">
              <a:latin typeface="Consolas" panose="020B0609020204030204" pitchFamily="49" charset="0"/>
              <a:cs typeface="Consolas" panose="020B0609020204030204" pitchFamily="49" charset="0"/>
            </a:endParaRPr>
          </a:p>
        </p:txBody>
      </p:sp>
      <p:sp>
        <p:nvSpPr>
          <p:cNvPr id="8" name="Rounded Rectangle 7"/>
          <p:cNvSpPr/>
          <p:nvPr/>
        </p:nvSpPr>
        <p:spPr>
          <a:xfrm>
            <a:off x="2226392" y="2492069"/>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Start your </a:t>
            </a:r>
            <a:r>
              <a:rPr lang="en-US" dirty="0" err="1" smtClean="0"/>
              <a:t>async</a:t>
            </a:r>
            <a:r>
              <a:rPr lang="en-US" dirty="0" smtClean="0"/>
              <a:t> operation</a:t>
            </a:r>
            <a:endParaRPr lang="en-US" dirty="0">
              <a:latin typeface="Consolas" panose="020B0609020204030204" pitchFamily="49" charset="0"/>
              <a:cs typeface="Consolas" panose="020B0609020204030204" pitchFamily="49" charset="0"/>
            </a:endParaRPr>
          </a:p>
        </p:txBody>
      </p:sp>
      <p:sp>
        <p:nvSpPr>
          <p:cNvPr id="9" name="Rounded Rectangle 8"/>
          <p:cNvSpPr/>
          <p:nvPr/>
        </p:nvSpPr>
        <p:spPr>
          <a:xfrm>
            <a:off x="6213829" y="5006928"/>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Call resolve for success</a:t>
            </a:r>
          </a:p>
          <a:p>
            <a:pPr algn="ctr"/>
            <a:endParaRPr lang="en-US" dirty="0">
              <a:latin typeface="Consolas" panose="020B0609020204030204" pitchFamily="49" charset="0"/>
              <a:cs typeface="Consolas" panose="020B0609020204030204" pitchFamily="49" charset="0"/>
            </a:endParaRPr>
          </a:p>
          <a:p>
            <a:pPr algn="ctr"/>
            <a:r>
              <a:rPr lang="en-US" dirty="0" err="1" smtClean="0">
                <a:latin typeface="Consolas" panose="020B0609020204030204" pitchFamily="49" charset="0"/>
                <a:cs typeface="Consolas" panose="020B0609020204030204" pitchFamily="49" charset="0"/>
              </a:rPr>
              <a:t>deferred.resolve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11" name="Rounded Rectangle 10"/>
          <p:cNvSpPr/>
          <p:nvPr/>
        </p:nvSpPr>
        <p:spPr>
          <a:xfrm>
            <a:off x="6213829" y="5006928"/>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Call reject for failure</a:t>
            </a:r>
          </a:p>
          <a:p>
            <a:pPr algn="ctr"/>
            <a:endParaRPr lang="en-US" dirty="0">
              <a:latin typeface="Consolas" panose="020B0609020204030204" pitchFamily="49" charset="0"/>
              <a:cs typeface="Consolas" panose="020B0609020204030204" pitchFamily="49" charset="0"/>
            </a:endParaRPr>
          </a:p>
          <a:p>
            <a:pPr algn="ctr"/>
            <a:r>
              <a:rPr lang="en-US" dirty="0" err="1" smtClean="0">
                <a:latin typeface="Consolas" panose="020B0609020204030204" pitchFamily="49" charset="0"/>
                <a:cs typeface="Consolas" panose="020B0609020204030204" pitchFamily="49" charset="0"/>
              </a:rPr>
              <a:t>deferred.reject</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10" name="Rounded Rectangle 9"/>
          <p:cNvSpPr/>
          <p:nvPr/>
        </p:nvSpPr>
        <p:spPr>
          <a:xfrm>
            <a:off x="4547166" y="3749498"/>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Return a promise</a:t>
            </a:r>
          </a:p>
          <a:p>
            <a:pPr algn="ctr"/>
            <a:endParaRPr lang="en-US" dirty="0">
              <a:latin typeface="Consolas" panose="020B0609020204030204" pitchFamily="49" charset="0"/>
              <a:cs typeface="Consolas" panose="020B0609020204030204" pitchFamily="49" charset="0"/>
            </a:endParaRPr>
          </a:p>
          <a:p>
            <a:pPr algn="ctr"/>
            <a:r>
              <a:rPr lang="en-US" dirty="0" smtClean="0">
                <a:latin typeface="Consolas" panose="020B0609020204030204" pitchFamily="49" charset="0"/>
                <a:cs typeface="Consolas" panose="020B0609020204030204" pitchFamily="49" charset="0"/>
              </a:rPr>
              <a:t>return </a:t>
            </a:r>
            <a:r>
              <a:rPr lang="en-US" dirty="0" err="1" smtClean="0">
                <a:latin typeface="Consolas" panose="020B0609020204030204" pitchFamily="49" charset="0"/>
                <a:cs typeface="Consolas" panose="020B0609020204030204" pitchFamily="49" charset="0"/>
              </a:rPr>
              <a:t>deferred.promise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53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deferred </a:t>
            </a:r>
            <a:r>
              <a:rPr lang="en-US" dirty="0" smtClean="0"/>
              <a:t>object</a:t>
            </a:r>
            <a:endParaRPr lang="en-US" dirty="0"/>
          </a:p>
        </p:txBody>
      </p:sp>
    </p:spTree>
    <p:extLst>
      <p:ext uri="{BB962C8B-B14F-4D97-AF65-F5344CB8AC3E}">
        <p14:creationId xmlns:p14="http://schemas.microsoft.com/office/powerpoint/2010/main" val="606120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jQuery Promises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900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Asynchronous programming</a:t>
            </a:r>
            <a:endParaRPr lang="en-US" dirty="0"/>
          </a:p>
        </p:txBody>
      </p:sp>
      <p:sp>
        <p:nvSpPr>
          <p:cNvPr id="5" name="Content Placeholder 4"/>
          <p:cNvSpPr>
            <a:spLocks noGrp="1"/>
          </p:cNvSpPr>
          <p:nvPr>
            <p:ph sz="quarter" idx="10"/>
          </p:nvPr>
        </p:nvSpPr>
        <p:spPr>
          <a:prstGeom prst="rect">
            <a:avLst/>
          </a:prstGeom>
        </p:spPr>
        <p:txBody>
          <a:bodyPr/>
          <a:lstStyle/>
          <a:p>
            <a:r>
              <a:rPr lang="en-US" dirty="0" smtClean="0"/>
              <a:t>Certain operations can take an unknown amount of time</a:t>
            </a:r>
          </a:p>
          <a:p>
            <a:pPr lvl="1"/>
            <a:r>
              <a:rPr lang="en-US" dirty="0" smtClean="0"/>
              <a:t>Making server calls</a:t>
            </a:r>
          </a:p>
          <a:p>
            <a:pPr lvl="1"/>
            <a:r>
              <a:rPr lang="en-US" dirty="0" smtClean="0"/>
              <a:t>Working with graphics</a:t>
            </a:r>
          </a:p>
          <a:p>
            <a:r>
              <a:rPr lang="en-US" dirty="0" smtClean="0"/>
              <a:t>Certain operations perform at unknown times</a:t>
            </a:r>
          </a:p>
          <a:p>
            <a:pPr lvl="1"/>
            <a:r>
              <a:rPr lang="en-US" dirty="0" smtClean="0"/>
              <a:t>Timed events</a:t>
            </a:r>
          </a:p>
          <a:p>
            <a:pPr lvl="1"/>
            <a:r>
              <a:rPr lang="en-US" dirty="0" smtClean="0"/>
              <a:t>Web sockets</a:t>
            </a:r>
          </a:p>
          <a:p>
            <a:endParaRPr lang="en-US" dirty="0"/>
          </a:p>
          <a:p>
            <a:r>
              <a:rPr lang="en-US" dirty="0" smtClean="0"/>
              <a:t>Asynchronous programming allows us to manage those situations</a:t>
            </a:r>
            <a:endParaRPr lang="en-US" dirty="0"/>
          </a:p>
        </p:txBody>
      </p:sp>
    </p:spTree>
    <p:extLst>
      <p:ext uri="{BB962C8B-B14F-4D97-AF65-F5344CB8AC3E}">
        <p14:creationId xmlns:p14="http://schemas.microsoft.com/office/powerpoint/2010/main" val="1291475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jQuery Promise</a:t>
            </a:r>
            <a:br>
              <a:rPr lang="en-US" dirty="0" smtClean="0"/>
            </a:br>
            <a:r>
              <a:rPr lang="en-US" dirty="0" smtClean="0"/>
              <a:t>object</a:t>
            </a:r>
            <a:endParaRPr lang="en-US" dirty="0"/>
          </a:p>
        </p:txBody>
      </p:sp>
      <p:sp>
        <p:nvSpPr>
          <p:cNvPr id="3" name="Content Placeholder 2"/>
          <p:cNvSpPr>
            <a:spLocks noGrp="1"/>
          </p:cNvSpPr>
          <p:nvPr>
            <p:ph sz="quarter" idx="10"/>
          </p:nvPr>
        </p:nvSpPr>
        <p:spPr>
          <a:prstGeom prst="rect">
            <a:avLst/>
          </a:prstGeom>
        </p:spPr>
        <p:txBody>
          <a:bodyPr/>
          <a:lstStyle/>
          <a:p>
            <a:r>
              <a:rPr lang="en-US" dirty="0" smtClean="0"/>
              <a:t>jQuery Promise is an implementation of the promise pattern</a:t>
            </a:r>
          </a:p>
          <a:p>
            <a:endParaRPr lang="en-US" dirty="0"/>
          </a:p>
          <a:p>
            <a:r>
              <a:rPr lang="en-US" dirty="0" smtClean="0"/>
              <a:t>Put simply, the promise pattern allows a developer to register event handlers for various events or states</a:t>
            </a:r>
          </a:p>
          <a:p>
            <a:pPr lvl="1"/>
            <a:r>
              <a:rPr lang="en-US" dirty="0" smtClean="0"/>
              <a:t>Failed</a:t>
            </a:r>
          </a:p>
          <a:p>
            <a:pPr lvl="1"/>
            <a:r>
              <a:rPr lang="en-US" dirty="0" smtClean="0"/>
              <a:t>Succeeded</a:t>
            </a:r>
          </a:p>
          <a:p>
            <a:pPr lvl="1"/>
            <a:r>
              <a:rPr lang="en-US" dirty="0" smtClean="0"/>
              <a:t>In progress</a:t>
            </a:r>
            <a:endParaRPr lang="en-US" dirty="0"/>
          </a:p>
        </p:txBody>
      </p:sp>
    </p:spTree>
    <p:extLst>
      <p:ext uri="{BB962C8B-B14F-4D97-AF65-F5344CB8AC3E}">
        <p14:creationId xmlns:p14="http://schemas.microsoft.com/office/powerpoint/2010/main" val="3741816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common Promise events</a:t>
            </a:r>
            <a:endParaRPr lang="en-US" dirty="0"/>
          </a:p>
        </p:txBody>
      </p:sp>
      <p:sp>
        <p:nvSpPr>
          <p:cNvPr id="3" name="Content Placeholder 2"/>
          <p:cNvSpPr>
            <a:spLocks noGrp="1"/>
          </p:cNvSpPr>
          <p:nvPr>
            <p:ph sz="quarter" idx="10"/>
          </p:nvPr>
        </p:nvSpPr>
        <p:spPr>
          <a:prstGeom prst="rect">
            <a:avLst/>
          </a:prstGeom>
        </p:spPr>
        <p:txBody>
          <a:bodyPr/>
          <a:lstStyle/>
          <a:p>
            <a:r>
              <a:rPr lang="en-US" b="1" dirty="0" smtClean="0">
                <a:latin typeface="Consolas" panose="020B0609020204030204" pitchFamily="49" charset="0"/>
                <a:cs typeface="Consolas" panose="020B0609020204030204" pitchFamily="49" charset="0"/>
              </a:rPr>
              <a:t>done</a:t>
            </a:r>
          </a:p>
          <a:p>
            <a:pPr lvl="1"/>
            <a:r>
              <a:rPr lang="en-US" dirty="0" smtClean="0"/>
              <a:t>Operation has completed successfully</a:t>
            </a:r>
          </a:p>
          <a:p>
            <a:r>
              <a:rPr lang="en-US" b="1" dirty="0">
                <a:latin typeface="Consolas" panose="020B0609020204030204" pitchFamily="49" charset="0"/>
                <a:cs typeface="Consolas" panose="020B0609020204030204" pitchFamily="49" charset="0"/>
              </a:rPr>
              <a:t>fail</a:t>
            </a:r>
          </a:p>
          <a:p>
            <a:pPr lvl="1"/>
            <a:r>
              <a:rPr lang="en-US" dirty="0" smtClean="0"/>
              <a:t>Operation has completed unsuccessfully</a:t>
            </a:r>
          </a:p>
          <a:p>
            <a:r>
              <a:rPr lang="en-US" b="1" dirty="0">
                <a:latin typeface="Consolas" panose="020B0609020204030204" pitchFamily="49" charset="0"/>
                <a:cs typeface="Consolas" panose="020B0609020204030204" pitchFamily="49" charset="0"/>
              </a:rPr>
              <a:t>progress</a:t>
            </a:r>
          </a:p>
          <a:p>
            <a:pPr lvl="1"/>
            <a:r>
              <a:rPr lang="en-US" dirty="0" smtClean="0"/>
              <a:t>Operation has reported a progress update</a:t>
            </a:r>
            <a:endParaRPr lang="en-US" dirty="0"/>
          </a:p>
        </p:txBody>
      </p:sp>
    </p:spTree>
    <p:extLst>
      <p:ext uri="{BB962C8B-B14F-4D97-AF65-F5344CB8AC3E}">
        <p14:creationId xmlns:p14="http://schemas.microsoft.com/office/powerpoint/2010/main" val="1188221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Promises</a:t>
            </a:r>
            <a:endParaRPr lang="en-US" dirty="0"/>
          </a:p>
        </p:txBody>
      </p:sp>
    </p:spTree>
    <p:extLst>
      <p:ext uri="{BB962C8B-B14F-4D97-AF65-F5344CB8AC3E}">
        <p14:creationId xmlns:p14="http://schemas.microsoft.com/office/powerpoint/2010/main" val="3011397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Web workers</a:t>
            </a:r>
          </a:p>
          <a:p>
            <a:r>
              <a:rPr lang="en-GB" dirty="0" smtClean="0"/>
              <a:t>jQuery promises</a:t>
            </a:r>
          </a:p>
          <a:p>
            <a:r>
              <a:rPr lang="en-GB" dirty="0" smtClean="0"/>
              <a:t>jQuery deferred</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Web workers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06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in JavaScript</a:t>
            </a:r>
            <a:endParaRPr lang="en-US" dirty="0"/>
          </a:p>
        </p:txBody>
      </p:sp>
      <p:sp>
        <p:nvSpPr>
          <p:cNvPr id="4" name="Content Placeholder 3"/>
          <p:cNvSpPr>
            <a:spLocks noGrp="1"/>
          </p:cNvSpPr>
          <p:nvPr>
            <p:ph sz="quarter" idx="10"/>
          </p:nvPr>
        </p:nvSpPr>
        <p:spPr>
          <a:prstGeom prst="rect">
            <a:avLst/>
          </a:prstGeom>
        </p:spPr>
        <p:txBody>
          <a:bodyPr/>
          <a:lstStyle/>
          <a:p>
            <a:r>
              <a:rPr lang="en-US" dirty="0" smtClean="0"/>
              <a:t>Put simply, JavaScript doesn't natively support threading</a:t>
            </a:r>
          </a:p>
          <a:p>
            <a:pPr lvl="1"/>
            <a:r>
              <a:rPr lang="en-US" dirty="0" smtClean="0"/>
              <a:t>Performance and security concerns</a:t>
            </a:r>
          </a:p>
          <a:p>
            <a:endParaRPr lang="en-US" dirty="0"/>
          </a:p>
          <a:p>
            <a:r>
              <a:rPr lang="en-US" dirty="0" smtClean="0"/>
              <a:t>How do we handle long running operations?</a:t>
            </a:r>
          </a:p>
          <a:p>
            <a:pPr lvl="1"/>
            <a:r>
              <a:rPr lang="en-US" dirty="0" smtClean="0"/>
              <a:t>HTML5 introduces web workers</a:t>
            </a:r>
            <a:endParaRPr lang="en-US" dirty="0"/>
          </a:p>
        </p:txBody>
      </p:sp>
    </p:spTree>
    <p:extLst>
      <p:ext uri="{BB962C8B-B14F-4D97-AF65-F5344CB8AC3E}">
        <p14:creationId xmlns:p14="http://schemas.microsoft.com/office/powerpoint/2010/main" val="3099981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web workers</a:t>
            </a:r>
            <a:endParaRPr lang="en-US" dirty="0"/>
          </a:p>
        </p:txBody>
      </p:sp>
      <p:sp>
        <p:nvSpPr>
          <p:cNvPr id="3" name="Content Placeholder 2"/>
          <p:cNvSpPr>
            <a:spLocks noGrp="1"/>
          </p:cNvSpPr>
          <p:nvPr>
            <p:ph sz="quarter" idx="10"/>
          </p:nvPr>
        </p:nvSpPr>
        <p:spPr>
          <a:prstGeom prst="rect">
            <a:avLst/>
          </a:prstGeom>
        </p:spPr>
        <p:txBody>
          <a:bodyPr/>
          <a:lstStyle/>
          <a:p>
            <a:r>
              <a:rPr lang="en-US" dirty="0" smtClean="0"/>
              <a:t>A web worker is a process through which you can tell a browser you have a script that's likely to take some time and you'd like it to run asynchronously</a:t>
            </a:r>
          </a:p>
          <a:p>
            <a:endParaRPr lang="en-US" dirty="0"/>
          </a:p>
          <a:p>
            <a:r>
              <a:rPr lang="en-US" dirty="0" smtClean="0"/>
              <a:t>Very simple "threading" implementation</a:t>
            </a:r>
          </a:p>
          <a:p>
            <a:pPr lvl="1"/>
            <a:r>
              <a:rPr lang="en-US" dirty="0" smtClean="0"/>
              <a:t>No control over the thread itself</a:t>
            </a:r>
          </a:p>
          <a:p>
            <a:pPr lvl="1"/>
            <a:r>
              <a:rPr lang="en-US" dirty="0" smtClean="0"/>
              <a:t>Implemented through a messaging system</a:t>
            </a:r>
          </a:p>
          <a:p>
            <a:pPr lvl="2"/>
            <a:r>
              <a:rPr lang="en-US" dirty="0" smtClean="0"/>
              <a:t>You send messages to the worker</a:t>
            </a:r>
          </a:p>
          <a:p>
            <a:pPr lvl="2"/>
            <a:r>
              <a:rPr lang="en-US" dirty="0" smtClean="0"/>
              <a:t>Worker sends messages to "main thread"</a:t>
            </a:r>
          </a:p>
          <a:p>
            <a:pPr lvl="1"/>
            <a:r>
              <a:rPr lang="en-US" dirty="0" smtClean="0"/>
              <a:t>Worker does not have the ability to update the UI</a:t>
            </a:r>
            <a:endParaRPr lang="en-US" dirty="0"/>
          </a:p>
        </p:txBody>
      </p:sp>
    </p:spTree>
    <p:extLst>
      <p:ext uri="{BB962C8B-B14F-4D97-AF65-F5344CB8AC3E}">
        <p14:creationId xmlns:p14="http://schemas.microsoft.com/office/powerpoint/2010/main" val="2914919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 structure</a:t>
            </a:r>
            <a:endParaRPr lang="en-US" dirty="0"/>
          </a:p>
        </p:txBody>
      </p:sp>
      <p:sp>
        <p:nvSpPr>
          <p:cNvPr id="4" name="Rounded Rectangle 3"/>
          <p:cNvSpPr/>
          <p:nvPr/>
        </p:nvSpPr>
        <p:spPr>
          <a:xfrm>
            <a:off x="180288" y="811657"/>
            <a:ext cx="7006975" cy="30616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cs typeface="Consolas" panose="020B0609020204030204" pitchFamily="49" charset="0"/>
              </a:rPr>
              <a:t>Calling script</a:t>
            </a:r>
          </a:p>
          <a:p>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r>
              <a:rPr lang="en-US" dirty="0" err="1" smtClean="0">
                <a:solidFill>
                  <a:srgbClr val="0070C0"/>
                </a:solidFill>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worker = new Worker(</a:t>
            </a:r>
            <a:r>
              <a:rPr lang="en-US" dirty="0" smtClean="0">
                <a:solidFill>
                  <a:schemeClr val="accent6">
                    <a:lumMod val="75000"/>
                  </a:schemeClr>
                </a:solidFill>
                <a:latin typeface="Consolas" panose="020B0609020204030204" pitchFamily="49" charset="0"/>
                <a:cs typeface="Consolas" panose="020B0609020204030204" pitchFamily="49" charset="0"/>
              </a:rPr>
              <a:t>'scriptName.js'</a:t>
            </a:r>
            <a:r>
              <a:rPr lang="en-US" dirty="0" smtClean="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worker.addEventListener</a:t>
            </a:r>
            <a:r>
              <a:rPr lang="en-US" dirty="0" smtClean="0">
                <a:latin typeface="Consolas" panose="020B0609020204030204" pitchFamily="49" charset="0"/>
                <a:cs typeface="Consolas" panose="020B0609020204030204" pitchFamily="49" charset="0"/>
              </a:rPr>
              <a:t>(</a:t>
            </a:r>
            <a:r>
              <a:rPr lang="en-US" dirty="0">
                <a:solidFill>
                  <a:schemeClr val="accent6">
                    <a:lumMod val="75000"/>
                  </a:schemeClr>
                </a:solidFill>
                <a:latin typeface="Consolas" panose="020B0609020204030204" pitchFamily="49" charset="0"/>
                <a:cs typeface="Consolas" panose="020B0609020204030204" pitchFamily="49" charset="0"/>
              </a:rPr>
              <a:t>'message'</a:t>
            </a:r>
            <a:r>
              <a:rPr lang="en-US" dirty="0" smtClean="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function</a:t>
            </a:r>
            <a:r>
              <a:rPr lang="en-US" dirty="0" smtClean="0">
                <a:latin typeface="Consolas" panose="020B0609020204030204" pitchFamily="49" charset="0"/>
                <a:cs typeface="Consolas" panose="020B0609020204030204" pitchFamily="49" charset="0"/>
              </a:rPr>
              <a:t>(e) {</a:t>
            </a:r>
          </a:p>
          <a:p>
            <a:r>
              <a:rPr lang="en-US" dirty="0" smtClean="0">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 receive messages from worker</a:t>
            </a:r>
          </a:p>
          <a:p>
            <a:r>
              <a:rPr lang="en-US" dirty="0" smtClean="0">
                <a:latin typeface="Consolas" panose="020B0609020204030204" pitchFamily="49" charset="0"/>
                <a:cs typeface="Consolas" panose="020B0609020204030204" pitchFamily="49" charset="0"/>
              </a:rPr>
              <a:t>    </a:t>
            </a:r>
            <a:r>
              <a:rPr lang="en-US" dirty="0" err="1" smtClean="0">
                <a:solidFill>
                  <a:srgbClr val="0070C0"/>
                </a:solidFill>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message = </a:t>
            </a:r>
            <a:r>
              <a:rPr lang="en-US" dirty="0" err="1" smtClean="0">
                <a:latin typeface="Consolas" panose="020B0609020204030204" pitchFamily="49" charset="0"/>
                <a:cs typeface="Consolas" panose="020B0609020204030204" pitchFamily="49" charset="0"/>
              </a:rPr>
              <a:t>e.data</a:t>
            </a:r>
            <a:r>
              <a:rPr lang="en-US" dirty="0" smtClean="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alert(message);</a:t>
            </a:r>
            <a:endParaRPr lang="en-US"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p>
          <a:p>
            <a:r>
              <a:rPr lang="en-US" dirty="0" smtClean="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send message to worker</a:t>
            </a:r>
          </a:p>
          <a:p>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worker.postMessage</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'hello, worker!'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5" name="Rounded Rectangle 4"/>
          <p:cNvSpPr/>
          <p:nvPr/>
        </p:nvSpPr>
        <p:spPr>
          <a:xfrm>
            <a:off x="5185025" y="4077825"/>
            <a:ext cx="7006975" cy="27414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cs typeface="Consolas" panose="020B0609020204030204" pitchFamily="49" charset="0"/>
              </a:rPr>
              <a:t>Worker script</a:t>
            </a:r>
          </a:p>
          <a:p>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the script executes immediately on load</a:t>
            </a:r>
          </a:p>
          <a:p>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self.addEventListener</a:t>
            </a:r>
            <a:r>
              <a:rPr lang="en-US" dirty="0" smtClean="0">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'message'</a:t>
            </a:r>
            <a:r>
              <a:rPr lang="en-US" dirty="0" smtClean="0">
                <a:latin typeface="Consolas" panose="020B0609020204030204" pitchFamily="49" charset="0"/>
                <a:cs typeface="Consolas" panose="020B0609020204030204" pitchFamily="49" charset="0"/>
              </a:rPr>
              <a:t>, </a:t>
            </a:r>
            <a:r>
              <a:rPr lang="en-US" dirty="0" smtClean="0">
                <a:solidFill>
                  <a:srgbClr val="0070C0"/>
                </a:solidFill>
                <a:latin typeface="Consolas" panose="020B0609020204030204" pitchFamily="49" charset="0"/>
                <a:cs typeface="Consolas" panose="020B0609020204030204" pitchFamily="49" charset="0"/>
              </a:rPr>
              <a:t>function</a:t>
            </a:r>
            <a:r>
              <a:rPr lang="en-US" dirty="0" smtClean="0">
                <a:latin typeface="Consolas" panose="020B0609020204030204" pitchFamily="49" charset="0"/>
                <a:cs typeface="Consolas" panose="020B0609020204030204" pitchFamily="49" charset="0"/>
              </a:rPr>
              <a:t>(e) {</a:t>
            </a:r>
          </a:p>
          <a:p>
            <a:r>
              <a:rPr lang="en-US" dirty="0" smtClean="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receive messages from page</a:t>
            </a:r>
          </a:p>
          <a:p>
            <a:r>
              <a:rPr lang="en-US" dirty="0" smtClean="0">
                <a:latin typeface="Consolas" panose="020B0609020204030204" pitchFamily="49" charset="0"/>
                <a:cs typeface="Consolas" panose="020B0609020204030204" pitchFamily="49" charset="0"/>
              </a:rPr>
              <a:t>    </a:t>
            </a:r>
            <a:r>
              <a:rPr lang="en-US" dirty="0" err="1" smtClean="0">
                <a:solidFill>
                  <a:srgbClr val="0070C0"/>
                </a:solidFill>
                <a:latin typeface="Consolas" panose="020B0609020204030204" pitchFamily="49" charset="0"/>
                <a:cs typeface="Consolas" panose="020B0609020204030204" pitchFamily="49" charset="0"/>
              </a:rPr>
              <a:t>var</a:t>
            </a:r>
            <a:r>
              <a:rPr lang="en-US" dirty="0" smtClean="0">
                <a:solidFill>
                  <a:srgbClr val="0070C0"/>
                </a:solidFill>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message = </a:t>
            </a:r>
            <a:r>
              <a:rPr lang="en-US" dirty="0" err="1" smtClean="0">
                <a:latin typeface="Consolas" panose="020B0609020204030204" pitchFamily="49" charset="0"/>
                <a:cs typeface="Consolas" panose="020B0609020204030204" pitchFamily="49" charset="0"/>
              </a:rPr>
              <a:t>e.data</a:t>
            </a:r>
            <a:r>
              <a:rPr lang="en-US" dirty="0" smtClean="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send message to page</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self.postMessage</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e.data</a:t>
            </a:r>
            <a:r>
              <a:rPr lang="en-US" dirty="0" smtClean="0">
                <a:latin typeface="Consolas" panose="020B0609020204030204" pitchFamily="49" charset="0"/>
                <a:cs typeface="Consolas" panose="020B0609020204030204" pitchFamily="49" charset="0"/>
              </a:rPr>
              <a:t> + </a:t>
            </a:r>
            <a:r>
              <a:rPr lang="en-US" dirty="0" smtClean="0">
                <a:solidFill>
                  <a:srgbClr val="C00000"/>
                </a:solidFill>
                <a:latin typeface="Consolas" panose="020B0609020204030204" pitchFamily="49" charset="0"/>
                <a:cs typeface="Consolas" panose="020B0609020204030204" pitchFamily="49" charset="0"/>
              </a:rPr>
              <a:t>' - Processed!'</a:t>
            </a:r>
            <a:r>
              <a:rPr lang="en-US" dirty="0" smtClean="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00555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workers</a:t>
            </a:r>
            <a:endParaRPr lang="en-US" dirty="0"/>
          </a:p>
        </p:txBody>
      </p:sp>
    </p:spTree>
    <p:extLst>
      <p:ext uri="{BB962C8B-B14F-4D97-AF65-F5344CB8AC3E}">
        <p14:creationId xmlns:p14="http://schemas.microsoft.com/office/powerpoint/2010/main" val="3775584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notes and design thoughts</a:t>
            </a:r>
            <a:endParaRPr lang="en-US" dirty="0"/>
          </a:p>
        </p:txBody>
      </p:sp>
      <p:sp>
        <p:nvSpPr>
          <p:cNvPr id="3" name="Content Placeholder 2"/>
          <p:cNvSpPr>
            <a:spLocks noGrp="1"/>
          </p:cNvSpPr>
          <p:nvPr>
            <p:ph sz="quarter" idx="10"/>
          </p:nvPr>
        </p:nvSpPr>
        <p:spPr>
          <a:prstGeom prst="rect">
            <a:avLst/>
          </a:prstGeom>
        </p:spPr>
        <p:txBody>
          <a:bodyPr/>
          <a:lstStyle/>
          <a:p>
            <a:r>
              <a:rPr lang="en-US" dirty="0" smtClean="0"/>
              <a:t>Web workers can pass any </a:t>
            </a:r>
            <a:r>
              <a:rPr lang="en-US" dirty="0" smtClean="0"/>
              <a:t>JSON/JavaScript </a:t>
            </a:r>
            <a:r>
              <a:rPr lang="en-US" dirty="0" smtClean="0"/>
              <a:t>object</a:t>
            </a:r>
          </a:p>
          <a:p>
            <a:r>
              <a:rPr lang="en-US" dirty="0" smtClean="0"/>
              <a:t>Workers don't have events for start or end</a:t>
            </a:r>
          </a:p>
          <a:p>
            <a:pPr lvl="1"/>
            <a:r>
              <a:rPr lang="en-US" dirty="0" smtClean="0"/>
              <a:t>Can easily be implemented through basic messaging</a:t>
            </a:r>
          </a:p>
          <a:p>
            <a:r>
              <a:rPr lang="en-US" dirty="0" smtClean="0"/>
              <a:t>Stopping a web worker</a:t>
            </a:r>
          </a:p>
          <a:p>
            <a:pPr lvl="1"/>
            <a:r>
              <a:rPr lang="en-US" dirty="0" smtClean="0"/>
              <a:t>From page</a:t>
            </a:r>
          </a:p>
          <a:p>
            <a:pPr lvl="2"/>
            <a:r>
              <a:rPr lang="en-US" dirty="0" err="1" smtClean="0">
                <a:solidFill>
                  <a:schemeClr val="tx1"/>
                </a:solidFill>
                <a:latin typeface="Consolas" panose="020B0609020204030204" pitchFamily="49" charset="0"/>
                <a:cs typeface="Consolas" panose="020B0609020204030204" pitchFamily="49" charset="0"/>
              </a:rPr>
              <a:t>worker.terminate</a:t>
            </a:r>
            <a:r>
              <a:rPr lang="en-US" dirty="0" smtClean="0">
                <a:solidFill>
                  <a:schemeClr val="tx1"/>
                </a:solidFill>
                <a:latin typeface="Consolas" panose="020B0609020204030204" pitchFamily="49" charset="0"/>
                <a:cs typeface="Consolas" panose="020B0609020204030204" pitchFamily="49" charset="0"/>
              </a:rPr>
              <a:t>();</a:t>
            </a:r>
          </a:p>
          <a:p>
            <a:pPr lvl="1"/>
            <a:r>
              <a:rPr lang="en-US" dirty="0" smtClean="0"/>
              <a:t>From worker</a:t>
            </a:r>
          </a:p>
          <a:p>
            <a:pPr lvl="2"/>
            <a:r>
              <a:rPr lang="en-US" dirty="0" err="1" smtClean="0">
                <a:solidFill>
                  <a:schemeClr val="tx1"/>
                </a:solidFill>
                <a:latin typeface="Consolas" panose="020B0609020204030204" pitchFamily="49" charset="0"/>
                <a:cs typeface="Consolas" panose="020B0609020204030204" pitchFamily="49" charset="0"/>
              </a:rPr>
              <a:t>self.close</a:t>
            </a:r>
            <a:r>
              <a:rPr lang="en-US" dirty="0" smtClean="0">
                <a:solidFill>
                  <a:schemeClr val="tx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14445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 design</a:t>
            </a:r>
            <a:endParaRPr lang="en-US" dirty="0"/>
          </a:p>
        </p:txBody>
      </p:sp>
    </p:spTree>
    <p:extLst>
      <p:ext uri="{BB962C8B-B14F-4D97-AF65-F5344CB8AC3E}">
        <p14:creationId xmlns:p14="http://schemas.microsoft.com/office/powerpoint/2010/main" val="182441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3270</TotalTime>
  <Words>431</Words>
  <Application>Microsoft Office PowerPoint</Application>
  <PresentationFormat>Widescreen</PresentationFormat>
  <Paragraphs>99</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Corbel (Headings)</vt:lpstr>
      <vt:lpstr>Segoe</vt:lpstr>
      <vt:lpstr>Segoe UI</vt:lpstr>
      <vt:lpstr>Segoe UI Light</vt:lpstr>
      <vt:lpstr>1_Office Theme</vt:lpstr>
      <vt:lpstr>PowerPoint Presentation</vt:lpstr>
      <vt:lpstr>Module Overview</vt:lpstr>
      <vt:lpstr>PowerPoint Presentation</vt:lpstr>
      <vt:lpstr>Threading in JavaScript</vt:lpstr>
      <vt:lpstr>Introducing web workers</vt:lpstr>
      <vt:lpstr>Web worker structure</vt:lpstr>
      <vt:lpstr>Web workers</vt:lpstr>
      <vt:lpstr>Some notes and design thoughts</vt:lpstr>
      <vt:lpstr>Web worker design</vt:lpstr>
      <vt:lpstr>PowerPoint Presentation</vt:lpstr>
      <vt:lpstr>Long running operations</vt:lpstr>
      <vt:lpstr>Long running operation pattern</vt:lpstr>
      <vt:lpstr>Using the deferred object</vt:lpstr>
      <vt:lpstr>PowerPoint Presentation</vt:lpstr>
      <vt:lpstr>Asynchronous programming</vt:lpstr>
      <vt:lpstr>jQuery Promise object</vt:lpstr>
      <vt:lpstr>Three common Promise events</vt:lpstr>
      <vt:lpstr>jQuery Promises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63</cp:revision>
  <dcterms:created xsi:type="dcterms:W3CDTF">2013-02-15T23:12:42Z</dcterms:created>
  <dcterms:modified xsi:type="dcterms:W3CDTF">2015-10-27T17:19:20Z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