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30"/>
  </p:notesMasterIdLst>
  <p:handoutMasterIdLst>
    <p:handoutMasterId r:id="rId31"/>
  </p:handoutMasterIdLst>
  <p:sldIdLst>
    <p:sldId id="271" r:id="rId6"/>
    <p:sldId id="274" r:id="rId7"/>
    <p:sldId id="278" r:id="rId8"/>
    <p:sldId id="277" r:id="rId9"/>
    <p:sldId id="322" r:id="rId10"/>
    <p:sldId id="323" r:id="rId11"/>
    <p:sldId id="334" r:id="rId12"/>
    <p:sldId id="335" r:id="rId13"/>
    <p:sldId id="336" r:id="rId14"/>
    <p:sldId id="337" r:id="rId15"/>
    <p:sldId id="338" r:id="rId16"/>
    <p:sldId id="285" r:id="rId17"/>
    <p:sldId id="339" r:id="rId18"/>
    <p:sldId id="340" r:id="rId19"/>
    <p:sldId id="342" r:id="rId20"/>
    <p:sldId id="341" r:id="rId21"/>
    <p:sldId id="343" r:id="rId22"/>
    <p:sldId id="344" r:id="rId23"/>
    <p:sldId id="345" r:id="rId24"/>
    <p:sldId id="346" r:id="rId25"/>
    <p:sldId id="347" r:id="rId26"/>
    <p:sldId id="348" r:id="rId27"/>
    <p:sldId id="286"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Module" id="{F752BF7D-B949-49F5-BAD3-8E9C680033BA}">
          <p14:sldIdLst>
            <p14:sldId id="274"/>
            <p14:sldId id="278"/>
          </p14:sldIdLst>
        </p14:section>
        <p14:section name="jQuery" id="{86685C7F-16EF-46FD-B02D-AFD6166D30DB}">
          <p14:sldIdLst>
            <p14:sldId id="277"/>
            <p14:sldId id="322"/>
            <p14:sldId id="323"/>
            <p14:sldId id="334"/>
            <p14:sldId id="335"/>
            <p14:sldId id="336"/>
            <p14:sldId id="337"/>
            <p14:sldId id="338"/>
          </p14:sldIdLst>
        </p14:section>
        <p14:section name="RequireJS" id="{48582895-8D07-453D-8820-97B9D513CD28}">
          <p14:sldIdLst>
            <p14:sldId id="285"/>
            <p14:sldId id="339"/>
            <p14:sldId id="340"/>
            <p14:sldId id="342"/>
            <p14:sldId id="341"/>
            <p14:sldId id="343"/>
            <p14:sldId id="344"/>
            <p14:sldId id="345"/>
            <p14:sldId id="346"/>
            <p14:sldId id="347"/>
            <p14:sldId id="348"/>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F5FCAE"/>
    <a:srgbClr val="1A8505"/>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67682" autoAdjust="0"/>
  </p:normalViewPr>
  <p:slideViewPr>
    <p:cSldViewPr snapToGrid="0">
      <p:cViewPr varScale="1">
        <p:scale>
          <a:sx n="82" d="100"/>
          <a:sy n="82" d="100"/>
        </p:scale>
        <p:origin x="1422" y="90"/>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After</a:t>
            </a:r>
            <a:r>
              <a:rPr lang="en-GB" baseline="0" dirty="0" smtClean="0">
                <a:solidFill>
                  <a:schemeClr val="tx2"/>
                </a:solidFill>
                <a:latin typeface="Segoe" pitchFamily="34" charset="0"/>
              </a:rPr>
              <a:t> this slide, it’s all demo. </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See the demo script for the majority of the content</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hide function is exactly what it says. It will hide the</a:t>
            </a:r>
            <a:r>
              <a:rPr lang="en-US" baseline="0" dirty="0" smtClean="0"/>
              <a:t> element of choice.</a:t>
            </a:r>
          </a:p>
          <a:p>
            <a:endParaRPr lang="en-US" baseline="0" dirty="0" smtClean="0"/>
          </a:p>
          <a:p>
            <a:r>
              <a:rPr lang="en-US" baseline="0" dirty="0" smtClean="0"/>
              <a:t>The selectors are all based on types of html elements. If you can use it as a CSS selector, most likely you can use it in jQuery. You can get as specific as you want to with selectors.. Down to all the first items in an unordered list</a:t>
            </a:r>
          </a:p>
          <a:p>
            <a:endParaRPr lang="en-US" baseline="0" dirty="0" smtClean="0"/>
          </a:p>
          <a:p>
            <a:endParaRPr lang="en-US" baseline="0" dirty="0" smtClean="0"/>
          </a:p>
          <a:p>
            <a:endParaRPr lang="en-US" baseline="0" dirty="0" smtClean="0"/>
          </a:p>
          <a:p>
            <a:r>
              <a:rPr lang="en-US" baseline="0" dirty="0" smtClean="0"/>
              <a:t>This will be used to hide the current html element</a:t>
            </a:r>
          </a:p>
          <a:p>
            <a:r>
              <a:rPr lang="en-US" baseline="0" dirty="0" smtClean="0"/>
              <a:t>P will hide all elements with the paragraph tag</a:t>
            </a:r>
          </a:p>
          <a:p>
            <a:r>
              <a:rPr lang="en-US" baseline="0" dirty="0" smtClean="0"/>
              <a:t>And .test will hide elements where class=“test”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228808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famous</a:t>
            </a:r>
            <a:r>
              <a:rPr lang="en-US" baseline="0" dirty="0" smtClean="0"/>
              <a:t> events:</a:t>
            </a:r>
          </a:p>
          <a:p>
            <a:r>
              <a:rPr lang="en-US" baseline="0" dirty="0" smtClean="0"/>
              <a:t>Click</a:t>
            </a:r>
          </a:p>
          <a:p>
            <a:r>
              <a:rPr lang="en-US" baseline="0" dirty="0" smtClean="0"/>
              <a:t>Double click</a:t>
            </a:r>
          </a:p>
          <a:p>
            <a:r>
              <a:rPr lang="en-US" baseline="0" dirty="0" smtClean="0"/>
              <a:t>Blur</a:t>
            </a:r>
          </a:p>
          <a:p>
            <a:r>
              <a:rPr lang="en-US" baseline="0" dirty="0" smtClean="0"/>
              <a:t>Hover</a:t>
            </a:r>
          </a:p>
          <a:p>
            <a:endParaRPr lang="en-US" baseline="0" dirty="0" smtClean="0"/>
          </a:p>
          <a:p>
            <a:r>
              <a:rPr lang="en-US" baseline="0" dirty="0" smtClean="0"/>
              <a:t>There are tons of references online that tell you all of the event and effect methods available through jQuery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9604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Modules are to</a:t>
            </a:r>
            <a:r>
              <a:rPr lang="en-US" baseline="0" dirty="0" smtClean="0"/>
              <a:t> JS as classes are to Java, C++, C#</a:t>
            </a:r>
          </a:p>
          <a:p>
            <a:endParaRPr lang="en-US" baseline="0" dirty="0" smtClean="0"/>
          </a:p>
          <a:p>
            <a:r>
              <a:rPr lang="en-US" baseline="0" dirty="0" smtClean="0"/>
              <a:t>Just like Java packages, JS organizes their modules into a hierarchy under one namespace. However JS packages do not enforce access privileges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75015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discussed jQuery and</a:t>
            </a:r>
            <a:r>
              <a:rPr lang="en-US" baseline="0" dirty="0" smtClean="0"/>
              <a:t> briefly discussed Node but Dojo is a new topic</a:t>
            </a:r>
          </a:p>
          <a:p>
            <a:endParaRPr lang="en-US" baseline="0" dirty="0" smtClean="0"/>
          </a:p>
          <a:p>
            <a:r>
              <a:rPr lang="en-US" baseline="0" dirty="0" err="1" smtClean="0"/>
              <a:t>Quickly,Dojo</a:t>
            </a:r>
            <a:r>
              <a:rPr lang="en-US" baseline="0" dirty="0" smtClean="0"/>
              <a:t> is a JS toolkit that is used to create Web Apps. Dojo supplies widgets, utilities and IO abstraction services</a:t>
            </a:r>
          </a:p>
          <a:p>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770723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RequireJS</a:t>
            </a:r>
            <a:r>
              <a:rPr lang="en-US" dirty="0" smtClean="0"/>
              <a:t> all code is wrapped in either one of two functions,</a:t>
            </a:r>
            <a:r>
              <a:rPr lang="en-US" baseline="0" dirty="0" smtClean="0"/>
              <a:t> require() or define()</a:t>
            </a:r>
          </a:p>
          <a:p>
            <a:endParaRPr lang="en-US" baseline="0" dirty="0" smtClean="0"/>
          </a:p>
          <a:p>
            <a:r>
              <a:rPr lang="en-US" baseline="0" dirty="0" smtClean="0"/>
              <a:t>The require() function will mainly be used in one file or so, while the define()function will be used multiple times</a:t>
            </a:r>
          </a:p>
          <a:p>
            <a:endParaRPr lang="en-US" baseline="0" dirty="0" smtClean="0"/>
          </a:p>
          <a:p>
            <a:r>
              <a:rPr lang="en-US" baseline="0" dirty="0" smtClean="0"/>
              <a:t>Lets move on to our example code to show you how this all works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97052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Common Libraries for JS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Functions</a:t>
            </a:r>
            <a:endParaRPr lang="en-US" dirty="0"/>
          </a:p>
        </p:txBody>
      </p:sp>
    </p:spTree>
    <p:extLst>
      <p:ext uri="{BB962C8B-B14F-4D97-AF65-F5344CB8AC3E}">
        <p14:creationId xmlns:p14="http://schemas.microsoft.com/office/powerpoint/2010/main" val="414959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 Types</a:t>
            </a:r>
            <a:endParaRPr lang="en-US" dirty="0"/>
          </a:p>
        </p:txBody>
      </p:sp>
      <p:sp>
        <p:nvSpPr>
          <p:cNvPr id="4" name="Content Placeholder 3"/>
          <p:cNvSpPr>
            <a:spLocks noGrp="1"/>
          </p:cNvSpPr>
          <p:nvPr>
            <p:ph sz="quarter" idx="10"/>
          </p:nvPr>
        </p:nvSpPr>
        <p:spPr/>
        <p:txBody>
          <a:bodyPr/>
          <a:lstStyle/>
          <a:p>
            <a:r>
              <a:rPr lang="en-US" dirty="0" smtClean="0"/>
              <a:t>Event Methods: the actions that can cause the web page to respond. You must pass a function through them in order to see the event occur</a:t>
            </a:r>
          </a:p>
          <a:p>
            <a:pPr lvl="1"/>
            <a:r>
              <a:rPr lang="en-US" dirty="0" smtClean="0"/>
              <a:t>Clicking a button</a:t>
            </a:r>
          </a:p>
          <a:p>
            <a:pPr lvl="1"/>
            <a:r>
              <a:rPr lang="en-US" dirty="0" smtClean="0"/>
              <a:t>Moving over an element</a:t>
            </a:r>
          </a:p>
          <a:p>
            <a:r>
              <a:rPr lang="en-US" dirty="0" smtClean="0"/>
              <a:t>Effect Methods: actions that occur to change elements on the page</a:t>
            </a:r>
          </a:p>
          <a:p>
            <a:pPr lvl="1"/>
            <a:r>
              <a:rPr lang="en-US" dirty="0" smtClean="0"/>
              <a:t>Hide</a:t>
            </a:r>
          </a:p>
          <a:p>
            <a:pPr lvl="1"/>
            <a:r>
              <a:rPr lang="en-US" dirty="0" smtClean="0"/>
              <a:t>Show</a:t>
            </a:r>
          </a:p>
          <a:p>
            <a:pPr lvl="1"/>
            <a:r>
              <a:rPr lang="en-US" dirty="0" smtClean="0"/>
              <a:t>Slide</a:t>
            </a:r>
          </a:p>
          <a:p>
            <a:pPr lvl="1"/>
            <a:r>
              <a:rPr lang="en-US" dirty="0" smtClean="0"/>
              <a:t>Animate</a:t>
            </a:r>
          </a:p>
        </p:txBody>
      </p:sp>
    </p:spTree>
    <p:extLst>
      <p:ext uri="{BB962C8B-B14F-4D97-AF65-F5344CB8AC3E}">
        <p14:creationId xmlns:p14="http://schemas.microsoft.com/office/powerpoint/2010/main" val="996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smtClean="0"/>
              <a:t>RequireJS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	</a:t>
            </a:r>
            <a:endParaRPr lang="en-US" dirty="0"/>
          </a:p>
        </p:txBody>
      </p:sp>
      <p:sp>
        <p:nvSpPr>
          <p:cNvPr id="5" name="Content Placeholder 4"/>
          <p:cNvSpPr>
            <a:spLocks noGrp="1"/>
          </p:cNvSpPr>
          <p:nvPr>
            <p:ph sz="quarter" idx="10"/>
          </p:nvPr>
        </p:nvSpPr>
        <p:spPr/>
        <p:txBody>
          <a:bodyPr/>
          <a:lstStyle/>
          <a:p>
            <a:r>
              <a:rPr lang="en-US" dirty="0" smtClean="0"/>
              <a:t>Modules in JavaScript are small units of reusable code</a:t>
            </a:r>
          </a:p>
          <a:p>
            <a:endParaRPr lang="en-US" dirty="0" smtClean="0"/>
          </a:p>
          <a:p>
            <a:r>
              <a:rPr lang="en-US" dirty="0" smtClean="0"/>
              <a:t>Modules are used to export a value, rather than to define a type</a:t>
            </a:r>
          </a:p>
          <a:p>
            <a:endParaRPr lang="en-US" dirty="0" smtClean="0"/>
          </a:p>
          <a:p>
            <a:r>
              <a:rPr lang="en-US" dirty="0" smtClean="0"/>
              <a:t>Usually export objects, functions or constructors </a:t>
            </a:r>
          </a:p>
          <a:p>
            <a:endParaRPr lang="en-US" dirty="0"/>
          </a:p>
          <a:p>
            <a:r>
              <a:rPr lang="en-US" dirty="0" smtClean="0"/>
              <a:t>Modules usually belong to a package, which is made of many different modules</a:t>
            </a:r>
            <a:endParaRPr lang="en-US" dirty="0"/>
          </a:p>
        </p:txBody>
      </p:sp>
    </p:spTree>
    <p:extLst>
      <p:ext uri="{BB962C8B-B14F-4D97-AF65-F5344CB8AC3E}">
        <p14:creationId xmlns:p14="http://schemas.microsoft.com/office/powerpoint/2010/main" val="194945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endParaRPr lang="en-US" dirty="0"/>
          </a:p>
        </p:txBody>
      </p:sp>
      <p:sp>
        <p:nvSpPr>
          <p:cNvPr id="3" name="Content Placeholder 2"/>
          <p:cNvSpPr>
            <a:spLocks noGrp="1"/>
          </p:cNvSpPr>
          <p:nvPr>
            <p:ph sz="quarter" idx="10"/>
          </p:nvPr>
        </p:nvSpPr>
        <p:spPr/>
        <p:txBody>
          <a:bodyPr/>
          <a:lstStyle/>
          <a:p>
            <a:r>
              <a:rPr lang="en-US" dirty="0" smtClean="0"/>
              <a:t>A framework used to load JavaScript files and modules</a:t>
            </a:r>
          </a:p>
          <a:p>
            <a:endParaRPr lang="en-US" dirty="0"/>
          </a:p>
          <a:p>
            <a:r>
              <a:rPr lang="en-US" dirty="0" smtClean="0"/>
              <a:t>Uses the Asynchronous Module Definition to load files</a:t>
            </a:r>
          </a:p>
          <a:p>
            <a:pPr lvl="1"/>
            <a:r>
              <a:rPr lang="en-US" dirty="0" smtClean="0"/>
              <a:t>Each module starts loading through asynchronous requests in a given order</a:t>
            </a:r>
          </a:p>
          <a:p>
            <a:pPr lvl="1"/>
            <a:endParaRPr lang="en-US" dirty="0"/>
          </a:p>
          <a:p>
            <a:r>
              <a:rPr lang="en-US" dirty="0" smtClean="0"/>
              <a:t>Can be used with jQuery, Node.js and Dojo</a:t>
            </a:r>
            <a:endParaRPr lang="en-US" dirty="0"/>
          </a:p>
        </p:txBody>
      </p:sp>
    </p:spTree>
    <p:extLst>
      <p:ext uri="{BB962C8B-B14F-4D97-AF65-F5344CB8AC3E}">
        <p14:creationId xmlns:p14="http://schemas.microsoft.com/office/powerpoint/2010/main" val="29872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pPr marL="0" indent="0">
              <a:buNone/>
            </a:pPr>
            <a:r>
              <a:rPr lang="en-US" dirty="0" smtClean="0"/>
              <a:t>Require()</a:t>
            </a:r>
          </a:p>
          <a:p>
            <a:pPr marL="0" indent="0">
              <a:buNone/>
            </a:pPr>
            <a:endParaRPr lang="en-US" dirty="0"/>
          </a:p>
          <a:p>
            <a:pPr marL="0" indent="0">
              <a:buNone/>
            </a:pPr>
            <a:r>
              <a:rPr lang="en-US" dirty="0" smtClean="0"/>
              <a:t>Require() is used to run immediate functionalities	</a:t>
            </a:r>
            <a:endParaRPr lang="en-US" dirty="0"/>
          </a:p>
        </p:txBody>
      </p:sp>
      <p:sp>
        <p:nvSpPr>
          <p:cNvPr id="6" name="Content Placeholder 5"/>
          <p:cNvSpPr>
            <a:spLocks noGrp="1"/>
          </p:cNvSpPr>
          <p:nvPr>
            <p:ph sz="quarter" idx="4"/>
          </p:nvPr>
        </p:nvSpPr>
        <p:spPr/>
        <p:txBody>
          <a:bodyPr/>
          <a:lstStyle/>
          <a:p>
            <a:pPr marL="0" indent="0">
              <a:buNone/>
            </a:pPr>
            <a:r>
              <a:rPr lang="en-US" dirty="0" smtClean="0"/>
              <a:t>Define()</a:t>
            </a:r>
          </a:p>
          <a:p>
            <a:pPr marL="0" indent="0">
              <a:buNone/>
            </a:pPr>
            <a:endParaRPr lang="en-US" dirty="0"/>
          </a:p>
          <a:p>
            <a:pPr marL="0" indent="0">
              <a:buNone/>
            </a:pPr>
            <a:r>
              <a:rPr lang="en-US" dirty="0" smtClean="0"/>
              <a:t>Define() is used to define modules for use in multiple locations</a:t>
            </a:r>
            <a:endParaRPr lang="en-US" dirty="0"/>
          </a:p>
        </p:txBody>
      </p:sp>
      <p:sp>
        <p:nvSpPr>
          <p:cNvPr id="4" name="Title 3"/>
          <p:cNvSpPr>
            <a:spLocks noGrp="1"/>
          </p:cNvSpPr>
          <p:nvPr>
            <p:ph type="title"/>
          </p:nvPr>
        </p:nvSpPr>
        <p:spPr/>
        <p:txBody>
          <a:bodyPr>
            <a:normAutofit/>
          </a:bodyPr>
          <a:lstStyle/>
          <a:p>
            <a:r>
              <a:rPr lang="en-US" dirty="0" smtClean="0"/>
              <a:t>Two Important Key functions	</a:t>
            </a:r>
            <a:endParaRPr lang="en-US" dirty="0"/>
          </a:p>
        </p:txBody>
      </p:sp>
    </p:spTree>
    <p:extLst>
      <p:ext uri="{BB962C8B-B14F-4D97-AF65-F5344CB8AC3E}">
        <p14:creationId xmlns:p14="http://schemas.microsoft.com/office/powerpoint/2010/main" val="194234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a:t>
            </a:r>
            <a:r>
              <a:rPr lang="en-US" dirty="0" err="1" smtClean="0"/>
              <a:t>RequireJS</a:t>
            </a:r>
            <a:endParaRPr lang="en-US" dirty="0"/>
          </a:p>
        </p:txBody>
      </p:sp>
    </p:spTree>
    <p:extLst>
      <p:ext uri="{BB962C8B-B14F-4D97-AF65-F5344CB8AC3E}">
        <p14:creationId xmlns:p14="http://schemas.microsoft.com/office/powerpoint/2010/main" val="199275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Other libraries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25688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libraries</a:t>
            </a:r>
            <a:endParaRPr lang="en-US" dirty="0"/>
          </a:p>
        </p:txBody>
      </p:sp>
      <p:sp>
        <p:nvSpPr>
          <p:cNvPr id="5" name="Content Placeholder 4"/>
          <p:cNvSpPr>
            <a:spLocks noGrp="1"/>
          </p:cNvSpPr>
          <p:nvPr>
            <p:ph sz="quarter" idx="10"/>
          </p:nvPr>
        </p:nvSpPr>
        <p:spPr/>
        <p:txBody>
          <a:bodyPr/>
          <a:lstStyle/>
          <a:p>
            <a:r>
              <a:rPr lang="en-US" dirty="0" smtClean="0"/>
              <a:t>“We’re not launching rockets here”</a:t>
            </a:r>
          </a:p>
          <a:p>
            <a:r>
              <a:rPr lang="en-US" dirty="0" smtClean="0"/>
              <a:t>Whatever it is you’re doing, someone else has already done it</a:t>
            </a:r>
          </a:p>
          <a:p>
            <a:pPr lvl="1"/>
            <a:r>
              <a:rPr lang="en-US" dirty="0" smtClean="0"/>
              <a:t>Take advantage of their work!!</a:t>
            </a:r>
            <a:endParaRPr lang="en-US" dirty="0"/>
          </a:p>
        </p:txBody>
      </p:sp>
    </p:spTree>
    <p:extLst>
      <p:ext uri="{BB962C8B-B14F-4D97-AF65-F5344CB8AC3E}">
        <p14:creationId xmlns:p14="http://schemas.microsoft.com/office/powerpoint/2010/main" val="337717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find libraries?</a:t>
            </a:r>
            <a:endParaRPr lang="en-US" dirty="0"/>
          </a:p>
        </p:txBody>
      </p:sp>
      <p:sp>
        <p:nvSpPr>
          <p:cNvPr id="3" name="Content Placeholder 2"/>
          <p:cNvSpPr>
            <a:spLocks noGrp="1"/>
          </p:cNvSpPr>
          <p:nvPr>
            <p:ph sz="quarter" idx="10"/>
          </p:nvPr>
        </p:nvSpPr>
        <p:spPr/>
        <p:txBody>
          <a:bodyPr/>
          <a:lstStyle/>
          <a:p>
            <a:r>
              <a:rPr lang="en-US" dirty="0" err="1" smtClean="0"/>
              <a:t>MicroJS</a:t>
            </a:r>
            <a:r>
              <a:rPr lang="en-US" dirty="0" smtClean="0"/>
              <a:t> is a great starting point</a:t>
            </a:r>
          </a:p>
          <a:p>
            <a:pPr lvl="1"/>
            <a:r>
              <a:rPr lang="en-US" dirty="0" smtClean="0"/>
              <a:t>Simple collection of JavaScript libraries that do little things</a:t>
            </a:r>
            <a:endParaRPr lang="en-US" dirty="0"/>
          </a:p>
        </p:txBody>
      </p:sp>
    </p:spTree>
    <p:extLst>
      <p:ext uri="{BB962C8B-B14F-4D97-AF65-F5344CB8AC3E}">
        <p14:creationId xmlns:p14="http://schemas.microsoft.com/office/powerpoint/2010/main" val="72234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864409207"/>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20000"/>
                    </a:ext>
                  </a:extLst>
                </a:gridCol>
                <a:gridCol w="5762625">
                  <a:extLst>
                    <a:ext uri="{9D8B030D-6E8A-4147-A177-3AD203B41FA5}">
                      <a16:colId xmlns:a16="http://schemas.microsoft.com/office/drawing/2014/main" xmlns=""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Object Oriented Programming </a:t>
                      </a:r>
                      <a:endParaRPr lang="en-US" sz="2400" dirty="0">
                        <a:latin typeface="Segoe UI Light" panose="020B0502040204020203" pitchFamily="34" charset="0"/>
                        <a:cs typeface="Segoe UI Light" panose="020B0502040204020203" pitchFamily="34" charset="0"/>
                      </a:endParaRPr>
                    </a:p>
                  </a:txBody>
                  <a:tcPr anchor="ctr">
                    <a:solidFill>
                      <a:srgbClr val="D0D8E8"/>
                    </a:solidFill>
                  </a:tcP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extLst>
                  <a:ext uri="{0D108BD9-81ED-4DB2-BD59-A6C34878D82A}">
                    <a16:rowId xmlns:a16="http://schemas.microsoft.com/office/drawing/2014/main" xmlns=""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MVVM</a:t>
            </a:r>
            <a:endParaRPr lang="en-US" dirty="0"/>
          </a:p>
        </p:txBody>
      </p:sp>
      <p:sp>
        <p:nvSpPr>
          <p:cNvPr id="3" name="Content Placeholder 2"/>
          <p:cNvSpPr>
            <a:spLocks noGrp="1"/>
          </p:cNvSpPr>
          <p:nvPr>
            <p:ph sz="quarter" idx="10"/>
          </p:nvPr>
        </p:nvSpPr>
        <p:spPr/>
        <p:txBody>
          <a:bodyPr/>
          <a:lstStyle/>
          <a:p>
            <a:r>
              <a:rPr lang="en-US" dirty="0" smtClean="0"/>
              <a:t>Model-View-</a:t>
            </a:r>
            <a:r>
              <a:rPr lang="en-US" dirty="0" err="1" smtClean="0"/>
              <a:t>ViewModel</a:t>
            </a:r>
            <a:endParaRPr lang="en-US" dirty="0" smtClean="0"/>
          </a:p>
          <a:p>
            <a:r>
              <a:rPr lang="en-US" dirty="0" smtClean="0"/>
              <a:t>A framework for automatically updating a UI</a:t>
            </a:r>
          </a:p>
          <a:p>
            <a:r>
              <a:rPr lang="en-US" dirty="0" smtClean="0"/>
              <a:t>Several are available</a:t>
            </a:r>
          </a:p>
          <a:p>
            <a:pPr lvl="1"/>
            <a:r>
              <a:rPr lang="en-US" dirty="0" smtClean="0"/>
              <a:t>Knockout</a:t>
            </a:r>
          </a:p>
          <a:p>
            <a:pPr lvl="1"/>
            <a:r>
              <a:rPr lang="en-US" dirty="0" smtClean="0"/>
              <a:t>Angular</a:t>
            </a:r>
          </a:p>
          <a:p>
            <a:pPr lvl="1"/>
            <a:r>
              <a:rPr lang="en-US" dirty="0" smtClean="0"/>
              <a:t>Ember</a:t>
            </a:r>
          </a:p>
          <a:p>
            <a:pPr lvl="1"/>
            <a:r>
              <a:rPr lang="en-US" dirty="0" smtClean="0"/>
              <a:t>Backbone</a:t>
            </a:r>
            <a:endParaRPr lang="en-US" dirty="0"/>
          </a:p>
        </p:txBody>
      </p:sp>
    </p:spTree>
    <p:extLst>
      <p:ext uri="{BB962C8B-B14F-4D97-AF65-F5344CB8AC3E}">
        <p14:creationId xmlns:p14="http://schemas.microsoft.com/office/powerpoint/2010/main" val="291780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should I learn?</a:t>
            </a:r>
            <a:endParaRPr lang="en-US" dirty="0"/>
          </a:p>
        </p:txBody>
      </p:sp>
      <p:sp>
        <p:nvSpPr>
          <p:cNvPr id="3" name="Content Placeholder 2"/>
          <p:cNvSpPr>
            <a:spLocks noGrp="1"/>
          </p:cNvSpPr>
          <p:nvPr>
            <p:ph sz="quarter" idx="10"/>
          </p:nvPr>
        </p:nvSpPr>
        <p:spPr/>
        <p:txBody>
          <a:bodyPr/>
          <a:lstStyle/>
          <a:p>
            <a:r>
              <a:rPr lang="en-US" dirty="0" smtClean="0"/>
              <a:t>All of them</a:t>
            </a:r>
          </a:p>
          <a:p>
            <a:pPr lvl="1"/>
            <a:r>
              <a:rPr lang="en-US" dirty="0" smtClean="0"/>
              <a:t>Or at least be familiar with several of them</a:t>
            </a:r>
          </a:p>
          <a:p>
            <a:r>
              <a:rPr lang="en-US" dirty="0" smtClean="0"/>
              <a:t>They all have their strengths and weaknesses</a:t>
            </a:r>
          </a:p>
          <a:p>
            <a:r>
              <a:rPr lang="en-US" dirty="0" smtClean="0"/>
              <a:t>Sometimes it comes down to personal preference</a:t>
            </a:r>
          </a:p>
          <a:p>
            <a:r>
              <a:rPr lang="en-US" dirty="0" smtClean="0"/>
              <a:t>Different teams use different solutions</a:t>
            </a:r>
            <a:endParaRPr lang="en-US" dirty="0"/>
          </a:p>
        </p:txBody>
      </p:sp>
    </p:spTree>
    <p:extLst>
      <p:ext uri="{BB962C8B-B14F-4D97-AF65-F5344CB8AC3E}">
        <p14:creationId xmlns:p14="http://schemas.microsoft.com/office/powerpoint/2010/main" val="388489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go from here?</a:t>
            </a:r>
            <a:endParaRPr lang="en-US" dirty="0"/>
          </a:p>
        </p:txBody>
      </p:sp>
      <p:sp>
        <p:nvSpPr>
          <p:cNvPr id="3" name="Content Placeholder 2"/>
          <p:cNvSpPr>
            <a:spLocks noGrp="1"/>
          </p:cNvSpPr>
          <p:nvPr>
            <p:ph sz="quarter" idx="10"/>
          </p:nvPr>
        </p:nvSpPr>
        <p:spPr/>
        <p:txBody>
          <a:bodyPr/>
          <a:lstStyle/>
          <a:p>
            <a:r>
              <a:rPr lang="en-US" dirty="0" smtClean="0"/>
              <a:t>Check out jQuery!</a:t>
            </a:r>
          </a:p>
          <a:p>
            <a:r>
              <a:rPr lang="en-US" dirty="0" smtClean="0"/>
              <a:t>Check out a couple of MVVM frameworks</a:t>
            </a:r>
          </a:p>
          <a:p>
            <a:r>
              <a:rPr lang="en-US" smtClean="0"/>
              <a:t>Keep practicing!</a:t>
            </a:r>
            <a:endParaRPr lang="en-US"/>
          </a:p>
        </p:txBody>
      </p:sp>
    </p:spTree>
    <p:extLst>
      <p:ext uri="{BB962C8B-B14F-4D97-AF65-F5344CB8AC3E}">
        <p14:creationId xmlns:p14="http://schemas.microsoft.com/office/powerpoint/2010/main" val="442194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pPr fontAlgn="ctr"/>
            <a:r>
              <a:rPr lang="en-US" dirty="0"/>
              <a:t>jQuery</a:t>
            </a:r>
          </a:p>
          <a:p>
            <a:pPr fontAlgn="ctr"/>
            <a:r>
              <a:rPr lang="en-US" dirty="0" err="1"/>
              <a:t>RequireJS</a:t>
            </a:r>
            <a:endParaRPr lang="en-US" dirty="0"/>
          </a:p>
          <a:p>
            <a:pPr fontAlgn="ctr"/>
            <a:r>
              <a:rPr lang="en-US" dirty="0" err="1"/>
              <a:t>Microjs</a:t>
            </a:r>
            <a:endParaRPr lang="en-US"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smtClean="0"/>
              <a:t>jQuery</a:t>
            </a:r>
          </a:p>
          <a:p>
            <a:pPr fontAlgn="ctr"/>
            <a:r>
              <a:rPr lang="en-US" dirty="0" err="1" smtClean="0"/>
              <a:t>RequireJS</a:t>
            </a:r>
            <a:endParaRPr lang="en-US" dirty="0"/>
          </a:p>
          <a:p>
            <a:pPr fontAlgn="ctr"/>
            <a:r>
              <a:rPr lang="en-US" dirty="0" smtClean="0"/>
              <a:t>Other libraries</a:t>
            </a:r>
            <a:endParaRPr lang="en-US" dirty="0" smtClean="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jQuery</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a:t>
            </a:r>
            <a:endParaRPr lang="en-US" dirty="0"/>
          </a:p>
        </p:txBody>
      </p:sp>
      <p:sp>
        <p:nvSpPr>
          <p:cNvPr id="3" name="Content Placeholder 2"/>
          <p:cNvSpPr>
            <a:spLocks noGrp="1"/>
          </p:cNvSpPr>
          <p:nvPr>
            <p:ph sz="quarter" idx="10"/>
          </p:nvPr>
        </p:nvSpPr>
        <p:spPr/>
        <p:txBody>
          <a:bodyPr>
            <a:normAutofit/>
          </a:bodyPr>
          <a:lstStyle/>
          <a:p>
            <a:r>
              <a:rPr lang="en-US" sz="4000" dirty="0" smtClean="0"/>
              <a:t>jQuery is a </a:t>
            </a:r>
            <a:r>
              <a:rPr lang="en-US" sz="4000" dirty="0" err="1" smtClean="0"/>
              <a:t>lightweight,fast</a:t>
            </a:r>
            <a:r>
              <a:rPr lang="en-US" sz="4000" dirty="0" smtClean="0"/>
              <a:t> JavaScript library</a:t>
            </a:r>
          </a:p>
          <a:p>
            <a:r>
              <a:rPr lang="en-US" sz="4000" dirty="0" smtClean="0"/>
              <a:t>“write less, do more” is the motto</a:t>
            </a:r>
          </a:p>
          <a:p>
            <a:r>
              <a:rPr lang="en-US" sz="4000" dirty="0" smtClean="0"/>
              <a:t>jQuery is designed to simplify tasks of JavaScript by writing less code:</a:t>
            </a:r>
          </a:p>
          <a:p>
            <a:pPr lvl="1"/>
            <a:r>
              <a:rPr lang="en-US" sz="3600" dirty="0" smtClean="0"/>
              <a:t>Animations</a:t>
            </a:r>
          </a:p>
          <a:p>
            <a:pPr lvl="1"/>
            <a:r>
              <a:rPr lang="en-US" sz="3600" dirty="0" smtClean="0"/>
              <a:t>Event handling</a:t>
            </a:r>
          </a:p>
          <a:p>
            <a:pPr lvl="1"/>
            <a:r>
              <a:rPr lang="en-US" sz="3600" dirty="0" smtClean="0"/>
              <a:t>DOM manipulation</a:t>
            </a:r>
          </a:p>
          <a:p>
            <a:pPr marL="457046" lvl="1" indent="0">
              <a:buNone/>
            </a:pPr>
            <a:endParaRPr lang="en-US" sz="3600" dirty="0" smtClean="0"/>
          </a:p>
          <a:p>
            <a:endParaRPr lang="en-US" sz="4000" dirty="0" smtClean="0"/>
          </a:p>
          <a:p>
            <a:endParaRPr lang="en-US" sz="4000" dirty="0"/>
          </a:p>
          <a:p>
            <a:endParaRPr lang="en-US" sz="4000" dirty="0"/>
          </a:p>
        </p:txBody>
      </p:sp>
    </p:spTree>
    <p:extLst>
      <p:ext uri="{BB962C8B-B14F-4D97-AF65-F5344CB8AC3E}">
        <p14:creationId xmlns:p14="http://schemas.microsoft.com/office/powerpoint/2010/main" val="2239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JavaScript	</a:t>
            </a:r>
            <a:endParaRPr lang="en-US" dirty="0"/>
          </a:p>
        </p:txBody>
      </p:sp>
      <p:sp>
        <p:nvSpPr>
          <p:cNvPr id="3" name="Content Placeholder 2"/>
          <p:cNvSpPr>
            <a:spLocks noGrp="1"/>
          </p:cNvSpPr>
          <p:nvPr>
            <p:ph sz="quarter" idx="10"/>
          </p:nvPr>
        </p:nvSpPr>
        <p:spPr/>
        <p:txBody>
          <a:bodyPr/>
          <a:lstStyle/>
          <a:p>
            <a:r>
              <a:rPr lang="en-US" dirty="0" smtClean="0"/>
              <a:t>JavaScript has several built in objects as is. Some include:</a:t>
            </a:r>
          </a:p>
          <a:p>
            <a:pPr lvl="1"/>
            <a:r>
              <a:rPr lang="en-US" dirty="0" smtClean="0"/>
              <a:t>The Math object</a:t>
            </a:r>
          </a:p>
          <a:p>
            <a:pPr lvl="1"/>
            <a:r>
              <a:rPr lang="en-US" dirty="0" smtClean="0"/>
              <a:t>The Object </a:t>
            </a:r>
            <a:r>
              <a:rPr lang="en-US" dirty="0" err="1" smtClean="0"/>
              <a:t>object</a:t>
            </a:r>
            <a:endParaRPr lang="en-US" dirty="0" smtClean="0"/>
          </a:p>
          <a:p>
            <a:pPr lvl="1"/>
            <a:r>
              <a:rPr lang="en-US" dirty="0" smtClean="0"/>
              <a:t>The String object</a:t>
            </a:r>
          </a:p>
          <a:p>
            <a:pPr lvl="1"/>
            <a:r>
              <a:rPr lang="en-US" dirty="0" smtClean="0"/>
              <a:t>The Array object</a:t>
            </a:r>
          </a:p>
          <a:p>
            <a:r>
              <a:rPr lang="en-US" dirty="0" smtClean="0"/>
              <a:t>Each of these all have their own built </a:t>
            </a:r>
            <a:r>
              <a:rPr lang="en-US" smtClean="0"/>
              <a:t>in methods </a:t>
            </a:r>
            <a:r>
              <a:rPr lang="en-US" dirty="0" smtClean="0"/>
              <a:t>that are available for use at all times</a:t>
            </a:r>
          </a:p>
          <a:p>
            <a:r>
              <a:rPr lang="en-US" dirty="0" smtClean="0"/>
              <a:t>Keep in mind that all objects, built in or custom, are an instance of the object </a:t>
            </a:r>
            <a:r>
              <a:rPr lang="en-US" dirty="0" err="1" smtClean="0"/>
              <a:t>Object</a:t>
            </a:r>
            <a:r>
              <a:rPr lang="en-US" dirty="0" smtClean="0"/>
              <a:t>. They inherit all of its properties and methods</a:t>
            </a:r>
          </a:p>
          <a:p>
            <a:pPr lvl="1"/>
            <a:endParaRPr lang="en-US" dirty="0"/>
          </a:p>
        </p:txBody>
      </p:sp>
    </p:spTree>
    <p:extLst>
      <p:ext uri="{BB962C8B-B14F-4D97-AF65-F5344CB8AC3E}">
        <p14:creationId xmlns:p14="http://schemas.microsoft.com/office/powerpoint/2010/main" val="32217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jQuery</a:t>
            </a:r>
            <a:endParaRPr lang="en-US" dirty="0"/>
          </a:p>
        </p:txBody>
      </p:sp>
      <p:sp>
        <p:nvSpPr>
          <p:cNvPr id="3" name="Content Placeholder 2"/>
          <p:cNvSpPr>
            <a:spLocks noGrp="1"/>
          </p:cNvSpPr>
          <p:nvPr>
            <p:ph sz="quarter" idx="10"/>
          </p:nvPr>
        </p:nvSpPr>
        <p:spPr/>
        <p:txBody>
          <a:bodyPr/>
          <a:lstStyle/>
          <a:p>
            <a:r>
              <a:rPr lang="en-US" dirty="0" smtClean="0"/>
              <a:t>There are two ways get jQuery on to your website </a:t>
            </a:r>
          </a:p>
          <a:p>
            <a:pPr lvl="1"/>
            <a:r>
              <a:rPr lang="en-US" dirty="0" smtClean="0"/>
              <a:t>Download the jQuery library from jQuery.com and then include it in your HTML code</a:t>
            </a:r>
          </a:p>
          <a:p>
            <a:pPr lvl="1"/>
            <a:r>
              <a:rPr lang="en-US" dirty="0" smtClean="0"/>
              <a:t>You can include the jQuery library into your HTML code directly from Content Delivery Network (CDN)</a:t>
            </a:r>
          </a:p>
          <a:p>
            <a:pPr lvl="1"/>
            <a:endParaRPr lang="en-US" dirty="0"/>
          </a:p>
        </p:txBody>
      </p:sp>
    </p:spTree>
    <p:extLst>
      <p:ext uri="{BB962C8B-B14F-4D97-AF65-F5344CB8AC3E}">
        <p14:creationId xmlns:p14="http://schemas.microsoft.com/office/powerpoint/2010/main" val="205941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Installing jQuery</a:t>
            </a:r>
            <a:endParaRPr lang="en-US" dirty="0"/>
          </a:p>
        </p:txBody>
      </p:sp>
    </p:spTree>
    <p:extLst>
      <p:ext uri="{BB962C8B-B14F-4D97-AF65-F5344CB8AC3E}">
        <p14:creationId xmlns:p14="http://schemas.microsoft.com/office/powerpoint/2010/main" val="28563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Syntax: The basis is to select a HTML elements and perform some action on the element</a:t>
            </a:r>
          </a:p>
          <a:p>
            <a:r>
              <a:rPr lang="en-US" dirty="0" smtClean="0"/>
              <a:t>$ sign defines/accesses jQuery</a:t>
            </a:r>
          </a:p>
          <a:p>
            <a:r>
              <a:rPr lang="en-US" dirty="0" smtClean="0"/>
              <a:t>(selector) is used to find the element of choice</a:t>
            </a:r>
          </a:p>
          <a:p>
            <a:r>
              <a:rPr lang="en-US" dirty="0" smtClean="0"/>
              <a:t>.action( ) is performed on the element</a:t>
            </a:r>
            <a:endParaRPr lang="en-US" dirty="0"/>
          </a:p>
        </p:txBody>
      </p:sp>
      <p:sp>
        <p:nvSpPr>
          <p:cNvPr id="6" name="Text Placeholder 5"/>
          <p:cNvSpPr>
            <a:spLocks noGrp="1"/>
          </p:cNvSpPr>
          <p:nvPr>
            <p:ph type="body" sz="quarter" idx="11"/>
          </p:nvPr>
        </p:nvSpPr>
        <p:spPr>
          <a:xfrm>
            <a:off x="215900" y="153988"/>
            <a:ext cx="11753850" cy="3656012"/>
          </a:xfrm>
        </p:spPr>
        <p:txBody>
          <a:bodyPr/>
          <a:lstStyle/>
          <a:p>
            <a:r>
              <a:rPr lang="en-US" dirty="0" smtClean="0"/>
              <a:t>&lt;</a:t>
            </a:r>
            <a:r>
              <a:rPr lang="en-US" dirty="0" smtClean="0">
                <a:solidFill>
                  <a:schemeClr val="accent1"/>
                </a:solidFill>
              </a:rPr>
              <a:t>script</a:t>
            </a:r>
            <a:r>
              <a:rPr lang="en-US" dirty="0" smtClean="0"/>
              <a:t>&gt;</a:t>
            </a:r>
          </a:p>
          <a:p>
            <a:endParaRPr lang="en-US" dirty="0" smtClean="0"/>
          </a:p>
          <a:p>
            <a:r>
              <a:rPr lang="en-US" dirty="0"/>
              <a:t>	</a:t>
            </a:r>
            <a:r>
              <a:rPr lang="en-US" dirty="0" smtClean="0"/>
              <a:t>$(</a:t>
            </a:r>
            <a:r>
              <a:rPr lang="en-US" dirty="0" smtClean="0">
                <a:solidFill>
                  <a:schemeClr val="accent1"/>
                </a:solidFill>
              </a:rPr>
              <a:t>this</a:t>
            </a:r>
            <a:r>
              <a:rPr lang="en-US" dirty="0" smtClean="0"/>
              <a:t>).hide();</a:t>
            </a:r>
          </a:p>
          <a:p>
            <a:r>
              <a:rPr lang="en-US" dirty="0"/>
              <a:t>	</a:t>
            </a:r>
            <a:endParaRPr lang="en-US" dirty="0" smtClean="0"/>
          </a:p>
          <a:p>
            <a:r>
              <a:rPr lang="en-US" dirty="0"/>
              <a:t>	</a:t>
            </a:r>
            <a:r>
              <a:rPr lang="en-US" dirty="0" smtClean="0"/>
              <a:t>$(</a:t>
            </a:r>
            <a:r>
              <a:rPr lang="en-US" dirty="0">
                <a:solidFill>
                  <a:schemeClr val="accent6"/>
                </a:solidFill>
              </a:rPr>
              <a:t>"</a:t>
            </a:r>
            <a:r>
              <a:rPr lang="en-US" dirty="0" smtClean="0">
                <a:solidFill>
                  <a:schemeClr val="accent6"/>
                </a:solidFill>
              </a:rPr>
              <a:t>p</a:t>
            </a:r>
            <a:r>
              <a:rPr lang="en-US" dirty="0">
                <a:solidFill>
                  <a:schemeClr val="accent6"/>
                </a:solidFill>
              </a:rPr>
              <a:t>"</a:t>
            </a:r>
            <a:r>
              <a:rPr lang="en-US" dirty="0" smtClean="0"/>
              <a:t>).hide();</a:t>
            </a:r>
          </a:p>
          <a:p>
            <a:endParaRPr lang="en-US" dirty="0"/>
          </a:p>
          <a:p>
            <a:r>
              <a:rPr lang="en-US" dirty="0" smtClean="0"/>
              <a:t>	$(</a:t>
            </a:r>
            <a:r>
              <a:rPr lang="en-US" dirty="0">
                <a:solidFill>
                  <a:schemeClr val="accent6"/>
                </a:solidFill>
              </a:rPr>
              <a:t>".test"</a:t>
            </a:r>
            <a:r>
              <a:rPr lang="en-US" dirty="0" smtClean="0"/>
              <a:t>).hide();</a:t>
            </a:r>
          </a:p>
          <a:p>
            <a:endParaRPr lang="en-US" dirty="0" smtClean="0"/>
          </a:p>
          <a:p>
            <a:r>
              <a:rPr lang="en-US" dirty="0" smtClean="0"/>
              <a:t>&lt;/</a:t>
            </a:r>
            <a:r>
              <a:rPr lang="en-US" dirty="0" smtClean="0">
                <a:solidFill>
                  <a:schemeClr val="accent1"/>
                </a:solidFill>
              </a:rPr>
              <a:t>script</a:t>
            </a:r>
            <a:r>
              <a:rPr lang="en-US" dirty="0" smtClean="0"/>
              <a:t>&gt;</a:t>
            </a:r>
            <a:endParaRPr lang="en-US" dirty="0"/>
          </a:p>
        </p:txBody>
      </p:sp>
    </p:spTree>
    <p:extLst>
      <p:ext uri="{BB962C8B-B14F-4D97-AF65-F5344CB8AC3E}">
        <p14:creationId xmlns:p14="http://schemas.microsoft.com/office/powerpoint/2010/main" val="39644209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7547</TotalTime>
  <Words>854</Words>
  <Application>Microsoft Office PowerPoint</Application>
  <PresentationFormat>Widescreen</PresentationFormat>
  <Paragraphs>156</Paragraphs>
  <Slides>24</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Consolas</vt:lpstr>
      <vt:lpstr>Segoe</vt:lpstr>
      <vt:lpstr>Segoe UI</vt:lpstr>
      <vt:lpstr>Segoe UI Light</vt:lpstr>
      <vt:lpstr>1_Office Theme</vt:lpstr>
      <vt:lpstr>2_Office Theme</vt:lpstr>
      <vt:lpstr>Common Libraries for JS</vt:lpstr>
      <vt:lpstr>Course Topics</vt:lpstr>
      <vt:lpstr>Module Overview</vt:lpstr>
      <vt:lpstr>PowerPoint Presentation</vt:lpstr>
      <vt:lpstr>jQuery </vt:lpstr>
      <vt:lpstr>Objects In JavaScript </vt:lpstr>
      <vt:lpstr>Installing jQuery</vt:lpstr>
      <vt:lpstr>Installing jQuery</vt:lpstr>
      <vt:lpstr>PowerPoint Presentation</vt:lpstr>
      <vt:lpstr>jQuery Functions</vt:lpstr>
      <vt:lpstr>Method Types</vt:lpstr>
      <vt:lpstr>PowerPoint Presentation</vt:lpstr>
      <vt:lpstr>Modules </vt:lpstr>
      <vt:lpstr>RequireJS</vt:lpstr>
      <vt:lpstr>Two Important Key functions </vt:lpstr>
      <vt:lpstr>Using RequireJS</vt:lpstr>
      <vt:lpstr>PowerPoint Presentation</vt:lpstr>
      <vt:lpstr>Other libraries</vt:lpstr>
      <vt:lpstr>Where do we find libraries?</vt:lpstr>
      <vt:lpstr>What is MVVM</vt:lpstr>
      <vt:lpstr>Which one should I learn?</vt:lpstr>
      <vt:lpstr>Where do we go from here?</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269</cp:revision>
  <dcterms:created xsi:type="dcterms:W3CDTF">2013-02-15T23:12:42Z</dcterms:created>
  <dcterms:modified xsi:type="dcterms:W3CDTF">2015-10-28T15:31:14Z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