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28"/>
  </p:notesMasterIdLst>
  <p:handoutMasterIdLst>
    <p:handoutMasterId r:id="rId29"/>
  </p:handoutMasterIdLst>
  <p:sldIdLst>
    <p:sldId id="271" r:id="rId6"/>
    <p:sldId id="274" r:id="rId7"/>
    <p:sldId id="277" r:id="rId8"/>
    <p:sldId id="278" r:id="rId9"/>
    <p:sldId id="322" r:id="rId10"/>
    <p:sldId id="323" r:id="rId11"/>
    <p:sldId id="285" r:id="rId12"/>
    <p:sldId id="324" r:id="rId13"/>
    <p:sldId id="325" r:id="rId14"/>
    <p:sldId id="328" r:id="rId15"/>
    <p:sldId id="329" r:id="rId16"/>
    <p:sldId id="308" r:id="rId17"/>
    <p:sldId id="330" r:id="rId18"/>
    <p:sldId id="327" r:id="rId19"/>
    <p:sldId id="326" r:id="rId20"/>
    <p:sldId id="309" r:id="rId21"/>
    <p:sldId id="307" r:id="rId22"/>
    <p:sldId id="331" r:id="rId23"/>
    <p:sldId id="332" r:id="rId24"/>
    <p:sldId id="333" r:id="rId25"/>
    <p:sldId id="286"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Lst>
        </p14:section>
        <p14:section name="Introducing Modules" id="{86685C7F-16EF-46FD-B02D-AFD6166D30DB}">
          <p14:sldIdLst>
            <p14:sldId id="277"/>
            <p14:sldId id="278"/>
            <p14:sldId id="322"/>
            <p14:sldId id="323"/>
          </p14:sldIdLst>
        </p14:section>
        <p14:section name="Creating Objects" id="{48582895-8D07-453D-8820-97B9D513CD28}">
          <p14:sldIdLst>
            <p14:sldId id="285"/>
            <p14:sldId id="324"/>
            <p14:sldId id="325"/>
            <p14:sldId id="328"/>
            <p14:sldId id="329"/>
          </p14:sldIdLst>
        </p14:section>
        <p14:section name="Constructor" id="{D39BF002-F324-4584-AF64-5B2D6023460F}">
          <p14:sldIdLst>
            <p14:sldId id="308"/>
            <p14:sldId id="330"/>
            <p14:sldId id="327"/>
            <p14:sldId id="326"/>
          </p14:sldIdLst>
        </p14:section>
        <p14:section name="Inheritance" id="{244333BB-9C2D-46FD-8A71-333F0EBD431F}">
          <p14:sldIdLst>
            <p14:sldId id="309"/>
            <p14:sldId id="307"/>
          </p14:sldIdLst>
        </p14:section>
        <p14:section name="Final Facts" id="{4B9BA9FD-DA4F-4ADD-84B9-6EA79D6E9469}">
          <p14:sldIdLst>
            <p14:sldId id="331"/>
            <p14:sldId id="332"/>
            <p14:sldId id="333"/>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ms xgq" initials="fx" lastIdx="5" clrIdx="0">
    <p:extLst>
      <p:ext uri="{19B8F6BF-5375-455C-9EA6-DF929625EA0E}">
        <p15:presenceInfo xmlns:p15="http://schemas.microsoft.com/office/powerpoint/2012/main" userId="24f6446bd2944f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68" autoAdjust="0"/>
    <p:restoredTop sz="95179" autoAdjust="0"/>
  </p:normalViewPr>
  <p:slideViewPr>
    <p:cSldViewPr snapToGrid="0">
      <p:cViewPr varScale="1">
        <p:scale>
          <a:sx n="64" d="100"/>
          <a:sy n="64" d="100"/>
        </p:scale>
        <p:origin x="72" y="270"/>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09T20:19:40.815" idx="1">
    <p:pos x="1294" y="2587"/>
    <p:text>// How to Create An Object
var myGrades = {};//empty object
//way 1 x = {A : value, B : value,...},same as JSON
var collegeAlgebra = {//初始化_属性 属性: 属性_分隔符 ，
    level: "freshman",
    difficulty: "hard",
    expectedGrade: 98,
    textbook: function () {
        console.log("College Algebra for freshman is the required text!");
    }
}</p:text>
    <p:extLst>
      <p:ext uri="{C676402C-5697-4E1C-873F-D02D1690AC5C}">
        <p15:threadingInfo xmlns:p15="http://schemas.microsoft.com/office/powerpoint/2012/main" timeZoneBias="-480"/>
      </p:ext>
    </p:extLst>
  </p:cm>
  <p:cm authorId="1" dt="2016-07-09T20:20:01.032" idx="2">
    <p:pos x="5051" y="2585"/>
    <p:text>//way 2, x = new Object; x.Attr1 = value,x.Attr2 = value ...
var collegeAlg = new Object;//实例化_对象  .属性 =  属性_分隔符 ，
    collegeAlg.level = "freshman",
    collegeAlg.difficulty = "hard",
    collegeAlg.expectedGrade = 98,
    collegeAlg.textbook = function () {
        console.log("College Algebra for freshman is the required text!");
    },
    collegeAlg["textBook"] = function () {
        console.log("College Algebra  textBook!");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7-09T20:21:20.761" idx="3">
    <p:pos x="3239" y="831"/>
    <p:text>英语句号</p:text>
    <p:extLst>
      <p:ext uri="{C676402C-5697-4E1C-873F-D02D1690AC5C}">
        <p15:threadingInfo xmlns:p15="http://schemas.microsoft.com/office/powerpoint/2012/main" timeZoneBias="-480"/>
      </p:ext>
    </p:extLst>
  </p:cm>
  <p:cm authorId="1" dt="2016-07-09T20:21:44.442" idx="4">
    <p:pos x="3239" y="927"/>
    <p:text>.</p:text>
    <p:extLst>
      <p:ext uri="{C676402C-5697-4E1C-873F-D02D1690AC5C}">
        <p15:threadingInfo xmlns:p15="http://schemas.microsoft.com/office/powerpoint/2012/main" timeZoneBias="-480">
          <p15:parentCm authorId="1" idx="3"/>
        </p15:threadingInfo>
      </p:ext>
    </p:extLst>
  </p:cm>
  <p:cm authorId="1" dt="2016-07-09T20:28:38.318" idx="5">
    <p:pos x="1964" y="2644"/>
    <p:text>["textBook"] : function () {
        console.log("College Algebra  textBook!");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object in</a:t>
            </a:r>
            <a:r>
              <a:rPr lang="en-US" baseline="0" dirty="0" smtClean="0"/>
              <a:t> JS is kind of like a list, with a specific name, made up of different data types. These would be the properties of the object and they are stored in the object as a name and value pair.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511913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head back to the demo I just showed</a:t>
            </a:r>
            <a:r>
              <a:rPr lang="en-US" baseline="0" dirty="0" smtClean="0"/>
              <a:t> you guys and show how the Dot notation can be replaced with bracket notation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80831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Prototyping can be a complex concept to grasp</a:t>
            </a:r>
          </a:p>
          <a:p>
            <a:r>
              <a:rPr lang="en-US" dirty="0" smtClean="0"/>
              <a:t>Remember in the beginning of this module, I discussed</a:t>
            </a:r>
            <a:r>
              <a:rPr lang="en-US" baseline="0" dirty="0" smtClean="0"/>
              <a:t> that JS has built in objects that all inherit from the Object </a:t>
            </a:r>
            <a:r>
              <a:rPr lang="en-US" baseline="0" dirty="0" err="1" smtClean="0"/>
              <a:t>object</a:t>
            </a:r>
            <a:r>
              <a:rPr lang="en-US" baseline="0" smtClean="0"/>
              <a:t>, as do all c. </a:t>
            </a:r>
            <a:r>
              <a:rPr lang="en-US" baseline="0" dirty="0" smtClean="0"/>
              <a:t>This is because Object is their </a:t>
            </a:r>
            <a:r>
              <a:rPr lang="en-US" baseline="0" dirty="0" err="1" smtClean="0"/>
              <a:t>protoype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850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already mentioned</a:t>
            </a:r>
            <a:r>
              <a:rPr lang="en-US" baseline="0" dirty="0" smtClean="0"/>
              <a:t> what inheritance is so I will just jump into a demo and show you how it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56441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toSTring</a:t>
            </a:r>
            <a:r>
              <a:rPr lang="en-US" baseline="0" dirty="0" smtClean="0"/>
              <a:t> was inherited by the Object prototype, it is not unique to the seafood object</a:t>
            </a:r>
          </a:p>
          <a:p>
            <a:endParaRPr lang="en-US" baseline="0" dirty="0" smtClean="0"/>
          </a:p>
          <a:p>
            <a:r>
              <a:rPr lang="en-US" baseline="0" dirty="0" smtClean="0"/>
              <a:t>The for/in loop will print inherited objects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552177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8" Type="http://schemas.openxmlformats.org/officeDocument/2006/relationships/slideLayout" Target="../slideLayouts/slideLayout23.xml"/><Relationship Id="rId3"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Accessing Object Properties</a:t>
            </a:r>
            <a:endParaRPr lang="en-US" dirty="0"/>
          </a:p>
        </p:txBody>
      </p:sp>
      <p:sp>
        <p:nvSpPr>
          <p:cNvPr id="3" name="Text Placeholder 2"/>
          <p:cNvSpPr>
            <a:spLocks noGrp="1"/>
          </p:cNvSpPr>
          <p:nvPr>
            <p:ph sz="quarter" idx="10"/>
          </p:nvPr>
        </p:nvSpPr>
        <p:spPr/>
        <p:txBody>
          <a:bodyPr>
            <a:normAutofit lnSpcReduction="10000"/>
          </a:bodyPr>
          <a:lstStyle/>
          <a:p>
            <a:pPr marL="0" indent="0">
              <a:buNone/>
            </a:pPr>
            <a:r>
              <a:rPr lang="en-US" b="1" dirty="0" smtClean="0">
                <a:solidFill>
                  <a:srgbClr val="00B050"/>
                </a:solidFill>
              </a:rPr>
              <a:t>Dot</a:t>
            </a:r>
            <a:r>
              <a:rPr lang="en-US" b="1" dirty="0" smtClean="0"/>
              <a:t> Notation : Using a </a:t>
            </a:r>
            <a:r>
              <a:rPr lang="en-US" b="1" dirty="0" smtClean="0">
                <a:solidFill>
                  <a:srgbClr val="00B0F0"/>
                </a:solidFill>
              </a:rPr>
              <a:t>period</a:t>
            </a:r>
            <a:r>
              <a:rPr lang="en-US" b="1" dirty="0" smtClean="0"/>
              <a:t> between the object name and property</a:t>
            </a:r>
          </a:p>
          <a:p>
            <a:pPr marL="0" indent="0" algn="ctr">
              <a:buNone/>
            </a:pPr>
            <a:r>
              <a:rPr lang="en-US" b="1" dirty="0" smtClean="0"/>
              <a:t>   Vs.</a:t>
            </a:r>
            <a:endParaRPr lang="en-US" b="1" dirty="0"/>
          </a:p>
          <a:p>
            <a:pPr marL="0" indent="0">
              <a:buNone/>
            </a:pPr>
            <a:r>
              <a:rPr lang="en-US" b="1" dirty="0" smtClean="0">
                <a:solidFill>
                  <a:srgbClr val="00B050"/>
                </a:solidFill>
              </a:rPr>
              <a:t>Bracket</a:t>
            </a:r>
            <a:r>
              <a:rPr lang="en-US" b="1" dirty="0" smtClean="0"/>
              <a:t> Notation : Using a bracket between the object name and property.</a:t>
            </a:r>
          </a:p>
          <a:p>
            <a:pPr marL="0" indent="0">
              <a:buNone/>
            </a:pPr>
            <a:r>
              <a:rPr lang="en-US" b="1" dirty="0"/>
              <a:t>	</a:t>
            </a:r>
            <a:r>
              <a:rPr lang="en-US" b="1" dirty="0" smtClean="0"/>
              <a:t>- Also lets you access a property name through</a:t>
            </a:r>
            <a:r>
              <a:rPr lang="en-US" b="1" dirty="0" smtClean="0">
                <a:solidFill>
                  <a:srgbClr val="00B0F0"/>
                </a:solidFill>
              </a:rPr>
              <a:t> other variable names</a:t>
            </a:r>
          </a:p>
          <a:p>
            <a:pPr marL="0" indent="0">
              <a:buNone/>
            </a:pPr>
            <a:endParaRPr lang="en-US" dirty="0"/>
          </a:p>
          <a:p>
            <a:pPr marL="0" indent="0">
              <a:buNone/>
            </a:pPr>
            <a:r>
              <a:rPr lang="en-US" dirty="0" smtClean="0"/>
              <a:t>You will use these methods to also </a:t>
            </a:r>
            <a:r>
              <a:rPr lang="en-US" b="1" dirty="0" smtClean="0"/>
              <a:t>manipulate</a:t>
            </a:r>
            <a:r>
              <a:rPr lang="en-US" dirty="0" smtClean="0"/>
              <a:t> and change object properties</a:t>
            </a:r>
          </a:p>
        </p:txBody>
      </p:sp>
    </p:spTree>
    <p:extLst>
      <p:ext uri="{BB962C8B-B14F-4D97-AF65-F5344CB8AC3E}">
        <p14:creationId xmlns:p14="http://schemas.microsoft.com/office/powerpoint/2010/main" val="94429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Deleting properties</a:t>
            </a:r>
          </a:p>
          <a:p>
            <a:r>
              <a:rPr lang="en-US" dirty="0" smtClean="0"/>
              <a:t>Deleting a property from an object is something as simple using the </a:t>
            </a:r>
            <a:r>
              <a:rPr lang="en-US" dirty="0" smtClean="0">
                <a:solidFill>
                  <a:srgbClr val="00B050"/>
                </a:solidFill>
              </a:rPr>
              <a:t>delete</a:t>
            </a:r>
            <a:r>
              <a:rPr lang="en-US" dirty="0" smtClean="0"/>
              <a:t> operator.</a:t>
            </a:r>
          </a:p>
          <a:p>
            <a:r>
              <a:rPr lang="en-US" dirty="0" smtClean="0"/>
              <a:t>You </a:t>
            </a:r>
            <a:r>
              <a:rPr lang="en-US" dirty="0" smtClean="0">
                <a:solidFill>
                  <a:srgbClr val="FF0000"/>
                </a:solidFill>
              </a:rPr>
              <a:t>cannot delete properties </a:t>
            </a:r>
            <a:r>
              <a:rPr lang="en-US" dirty="0" smtClean="0"/>
              <a:t>that were </a:t>
            </a:r>
            <a:r>
              <a:rPr lang="en-US" dirty="0" smtClean="0">
                <a:solidFill>
                  <a:srgbClr val="00B0F0"/>
                </a:solidFill>
              </a:rPr>
              <a:t>inherited.</a:t>
            </a:r>
            <a:endParaRPr lang="en-US" dirty="0">
              <a:solidFill>
                <a:srgbClr val="00B0F0"/>
              </a:solidFill>
            </a:endParaRPr>
          </a:p>
        </p:txBody>
      </p:sp>
      <p:sp>
        <p:nvSpPr>
          <p:cNvPr id="5" name="Text Placeholder 4"/>
          <p:cNvSpPr>
            <a:spLocks noGrp="1"/>
          </p:cNvSpPr>
          <p:nvPr>
            <p:ph type="body" sz="quarter" idx="11"/>
          </p:nvPr>
        </p:nvSpPr>
        <p:spPr/>
        <p:txBody>
          <a:bodyPr/>
          <a:lstStyle/>
          <a:p>
            <a:r>
              <a:rPr lang="en-US" dirty="0" err="1">
                <a:solidFill>
                  <a:schemeClr val="accent1"/>
                </a:solidFill>
              </a:rPr>
              <a:t>var</a:t>
            </a:r>
            <a:r>
              <a:rPr lang="en-US" dirty="0"/>
              <a:t> </a:t>
            </a:r>
            <a:r>
              <a:rPr lang="en-US" dirty="0" err="1" smtClean="0"/>
              <a:t>collegeAlg</a:t>
            </a:r>
            <a:r>
              <a:rPr lang="en-US" dirty="0" smtClean="0"/>
              <a:t> </a:t>
            </a:r>
            <a:r>
              <a:rPr lang="en-US" dirty="0"/>
              <a:t>= {</a:t>
            </a:r>
          </a:p>
          <a:p>
            <a:r>
              <a:rPr lang="en-US" dirty="0"/>
              <a:t>	level: </a:t>
            </a:r>
            <a:r>
              <a:rPr lang="en-US" dirty="0">
                <a:solidFill>
                  <a:schemeClr val="accent6"/>
                </a:solidFill>
              </a:rPr>
              <a:t>"</a:t>
            </a:r>
            <a:r>
              <a:rPr lang="en-US" dirty="0" smtClean="0">
                <a:solidFill>
                  <a:schemeClr val="accent6"/>
                </a:solidFill>
              </a:rPr>
              <a:t>freshman"</a:t>
            </a:r>
            <a:r>
              <a:rPr lang="en-US" dirty="0" smtClean="0"/>
              <a:t>,</a:t>
            </a:r>
            <a:endParaRPr lang="en-US" dirty="0"/>
          </a:p>
          <a:p>
            <a:r>
              <a:rPr lang="en-US" dirty="0"/>
              <a:t>	difficulty: </a:t>
            </a:r>
            <a:r>
              <a:rPr lang="en-US" dirty="0">
                <a:solidFill>
                  <a:schemeClr val="accent6"/>
                </a:solidFill>
              </a:rPr>
              <a:t>"</a:t>
            </a:r>
            <a:r>
              <a:rPr lang="en-US" dirty="0" smtClean="0">
                <a:solidFill>
                  <a:schemeClr val="accent6"/>
                </a:solidFill>
              </a:rPr>
              <a:t>hard"</a:t>
            </a:r>
            <a:r>
              <a:rPr lang="en-US" dirty="0" smtClean="0"/>
              <a:t>,</a:t>
            </a:r>
            <a:endParaRPr lang="en-US" dirty="0"/>
          </a:p>
          <a:p>
            <a:r>
              <a:rPr lang="en-US" dirty="0"/>
              <a:t>	</a:t>
            </a:r>
            <a:r>
              <a:rPr lang="en-US" dirty="0" err="1"/>
              <a:t>expectedGrade</a:t>
            </a:r>
            <a:r>
              <a:rPr lang="en-US" dirty="0"/>
              <a:t>: </a:t>
            </a:r>
            <a:r>
              <a:rPr lang="en-US" dirty="0" smtClean="0">
                <a:solidFill>
                  <a:schemeClr val="accent3">
                    <a:lumMod val="60000"/>
                    <a:lumOff val="40000"/>
                  </a:schemeClr>
                </a:solidFill>
              </a:rPr>
              <a:t>98</a:t>
            </a:r>
            <a:r>
              <a:rPr lang="en-US" dirty="0"/>
              <a:t>	</a:t>
            </a:r>
          </a:p>
          <a:p>
            <a:r>
              <a:rPr lang="en-US" dirty="0" smtClean="0"/>
              <a:t>}</a:t>
            </a:r>
            <a:endParaRPr lang="en-US" dirty="0" smtClean="0"/>
          </a:p>
          <a:p>
            <a:r>
              <a:rPr lang="en-US" altLang="zh-CN" dirty="0" err="1" smtClean="0"/>
              <a:t>collegeAlg.level</a:t>
            </a:r>
            <a:r>
              <a:rPr lang="en-US" altLang="zh-CN" dirty="0" smtClean="0"/>
              <a:t> = “</a:t>
            </a:r>
            <a:r>
              <a:rPr lang="en-US" altLang="zh-CN" dirty="0">
                <a:solidFill>
                  <a:schemeClr val="accent6"/>
                </a:solidFill>
              </a:rPr>
              <a:t>master</a:t>
            </a:r>
            <a:r>
              <a:rPr lang="en-US" altLang="zh-CN" dirty="0" smtClean="0"/>
              <a:t>”; //</a:t>
            </a:r>
            <a:r>
              <a:rPr lang="en-US" altLang="zh-CN" dirty="0">
                <a:solidFill>
                  <a:schemeClr val="accent1"/>
                </a:solidFill>
              </a:rPr>
              <a:t> </a:t>
            </a:r>
            <a:r>
              <a:rPr lang="en-US" altLang="zh-CN" dirty="0" smtClean="0">
                <a:solidFill>
                  <a:schemeClr val="accent1"/>
                </a:solidFill>
              </a:rPr>
              <a:t>modify </a:t>
            </a:r>
            <a:r>
              <a:rPr lang="en-US" altLang="zh-CN" dirty="0" smtClean="0"/>
              <a:t>level </a:t>
            </a:r>
            <a:r>
              <a:rPr lang="en-US" altLang="zh-CN" dirty="0"/>
              <a:t>property is </a:t>
            </a:r>
            <a:r>
              <a:rPr lang="en-US" altLang="zh-CN" dirty="0" smtClean="0"/>
              <a:t>deleted</a:t>
            </a:r>
            <a:endParaRPr lang="en-US" dirty="0" smtClean="0"/>
          </a:p>
          <a:p>
            <a:r>
              <a:rPr lang="en-US" dirty="0" smtClean="0">
                <a:solidFill>
                  <a:schemeClr val="accent1"/>
                </a:solidFill>
              </a:rPr>
              <a:t>Console.log</a:t>
            </a:r>
            <a:r>
              <a:rPr lang="en-US" dirty="0" smtClean="0"/>
              <a:t>(</a:t>
            </a:r>
            <a:r>
              <a:rPr lang="en-US" dirty="0" err="1" smtClean="0"/>
              <a:t>collegeAlg</a:t>
            </a:r>
            <a:r>
              <a:rPr lang="en-US" dirty="0" smtClean="0"/>
              <a:t>["</a:t>
            </a:r>
            <a:r>
              <a:rPr lang="en-US" dirty="0" err="1"/>
              <a:t>textBook</a:t>
            </a:r>
            <a:r>
              <a:rPr lang="en-US" dirty="0" smtClean="0"/>
              <a:t>"]());</a:t>
            </a:r>
          </a:p>
          <a:p>
            <a:endParaRPr lang="en-US" dirty="0"/>
          </a:p>
          <a:p>
            <a:r>
              <a:rPr lang="en-US" dirty="0" smtClean="0">
                <a:solidFill>
                  <a:schemeClr val="accent1"/>
                </a:solidFill>
              </a:rPr>
              <a:t>delete</a:t>
            </a:r>
            <a:r>
              <a:rPr lang="en-US" dirty="0" smtClean="0"/>
              <a:t> </a:t>
            </a:r>
            <a:r>
              <a:rPr lang="en-US" dirty="0" err="1" smtClean="0"/>
              <a:t>collegeAlg.level</a:t>
            </a:r>
            <a:r>
              <a:rPr lang="en-US" dirty="0" smtClean="0"/>
              <a:t>; //level property is deleted</a:t>
            </a:r>
            <a:endParaRPr lang="en-US" dirty="0"/>
          </a:p>
        </p:txBody>
      </p:sp>
    </p:spTree>
    <p:extLst>
      <p:ext uri="{BB962C8B-B14F-4D97-AF65-F5344CB8AC3E}">
        <p14:creationId xmlns:p14="http://schemas.microsoft.com/office/powerpoint/2010/main" val="315857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Constructors And The Prototype Object</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00B050"/>
                </a:solidFill>
              </a:rPr>
              <a:t>Constructors</a:t>
            </a:r>
            <a:endParaRPr lang="en-US" b="1" dirty="0">
              <a:solidFill>
                <a:srgbClr val="00B050"/>
              </a:solidFill>
            </a:endParaRPr>
          </a:p>
        </p:txBody>
      </p:sp>
      <p:sp>
        <p:nvSpPr>
          <p:cNvPr id="5" name="Content Placeholder 4"/>
          <p:cNvSpPr>
            <a:spLocks noGrp="1"/>
          </p:cNvSpPr>
          <p:nvPr>
            <p:ph sz="quarter" idx="10"/>
          </p:nvPr>
        </p:nvSpPr>
        <p:spPr/>
        <p:txBody>
          <a:bodyPr/>
          <a:lstStyle/>
          <a:p>
            <a:r>
              <a:rPr lang="en-US" dirty="0" smtClean="0"/>
              <a:t>Just like other OOP languages, constructors are used to set an object’s </a:t>
            </a:r>
            <a:r>
              <a:rPr lang="en-US" b="1" dirty="0" smtClean="0">
                <a:solidFill>
                  <a:schemeClr val="accent1"/>
                </a:solidFill>
              </a:rPr>
              <a:t>properties </a:t>
            </a:r>
            <a:r>
              <a:rPr lang="en-US" b="1" dirty="0" smtClean="0"/>
              <a:t>and </a:t>
            </a:r>
            <a:r>
              <a:rPr lang="en-US" b="1" dirty="0" smtClean="0">
                <a:solidFill>
                  <a:schemeClr val="accent1"/>
                </a:solidFill>
              </a:rPr>
              <a:t>methods</a:t>
            </a:r>
          </a:p>
          <a:p>
            <a:endParaRPr lang="en-US" b="1" dirty="0">
              <a:solidFill>
                <a:schemeClr val="accent1"/>
              </a:solidFill>
            </a:endParaRPr>
          </a:p>
          <a:p>
            <a:r>
              <a:rPr lang="en-US" dirty="0" smtClean="0"/>
              <a:t>Constructors are invoked the moment an object is </a:t>
            </a:r>
            <a:r>
              <a:rPr lang="en-US" b="1" dirty="0" smtClean="0">
                <a:solidFill>
                  <a:srgbClr val="00B0F0"/>
                </a:solidFill>
              </a:rPr>
              <a:t>instantiated</a:t>
            </a:r>
          </a:p>
          <a:p>
            <a:endParaRPr lang="en-US" dirty="0" smtClean="0"/>
          </a:p>
          <a:p>
            <a:r>
              <a:rPr lang="en-US" dirty="0" smtClean="0"/>
              <a:t>In JavaScript, constructors are written in the form of a </a:t>
            </a:r>
            <a:r>
              <a:rPr lang="en-US" b="1" dirty="0" smtClean="0">
                <a:solidFill>
                  <a:srgbClr val="00B0F0"/>
                </a:solidFill>
              </a:rPr>
              <a:t>function</a:t>
            </a:r>
            <a:r>
              <a:rPr lang="en-US" dirty="0" smtClean="0"/>
              <a:t>, using the </a:t>
            </a:r>
            <a:r>
              <a:rPr lang="en-US" b="1" dirty="0" smtClean="0"/>
              <a:t>function keyword</a:t>
            </a:r>
            <a:endParaRPr lang="en-US" b="1" dirty="0"/>
          </a:p>
        </p:txBody>
      </p:sp>
    </p:spTree>
    <p:extLst>
      <p:ext uri="{BB962C8B-B14F-4D97-AF65-F5344CB8AC3E}">
        <p14:creationId xmlns:p14="http://schemas.microsoft.com/office/powerpoint/2010/main" val="225623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t>
            </a:r>
            <a:r>
              <a:rPr lang="en-US" dirty="0" smtClean="0">
                <a:solidFill>
                  <a:srgbClr val="00B0F0"/>
                </a:solidFill>
              </a:rPr>
              <a:t>Constructors</a:t>
            </a:r>
            <a:endParaRPr lang="en-US" dirty="0">
              <a:solidFill>
                <a:srgbClr val="00B0F0"/>
              </a:solidFill>
            </a:endParaRPr>
          </a:p>
        </p:txBody>
      </p:sp>
    </p:spTree>
    <p:extLst>
      <p:ext uri="{BB962C8B-B14F-4D97-AF65-F5344CB8AC3E}">
        <p14:creationId xmlns:p14="http://schemas.microsoft.com/office/powerpoint/2010/main" val="376820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a:t>
            </a:r>
            <a:endParaRPr lang="en-US" dirty="0"/>
          </a:p>
        </p:txBody>
      </p:sp>
      <p:sp>
        <p:nvSpPr>
          <p:cNvPr id="5" name="Content Placeholder 4"/>
          <p:cNvSpPr>
            <a:spLocks noGrp="1"/>
          </p:cNvSpPr>
          <p:nvPr>
            <p:ph sz="quarter" idx="10"/>
          </p:nvPr>
        </p:nvSpPr>
        <p:spPr/>
        <p:txBody>
          <a:bodyPr/>
          <a:lstStyle/>
          <a:p>
            <a:r>
              <a:rPr lang="en-US" dirty="0" smtClean="0"/>
              <a:t>Every object has a </a:t>
            </a:r>
            <a:r>
              <a:rPr lang="en-US" dirty="0" smtClean="0">
                <a:solidFill>
                  <a:srgbClr val="00B0F0"/>
                </a:solidFill>
              </a:rPr>
              <a:t>prototype</a:t>
            </a:r>
            <a:r>
              <a:rPr lang="en-US" dirty="0" smtClean="0"/>
              <a:t> and every prototype is an </a:t>
            </a:r>
            <a:r>
              <a:rPr lang="en-US" dirty="0" smtClean="0">
                <a:solidFill>
                  <a:srgbClr val="00B0F0"/>
                </a:solidFill>
              </a:rPr>
              <a:t>object</a:t>
            </a:r>
          </a:p>
          <a:p>
            <a:endParaRPr lang="en-US" dirty="0" smtClean="0"/>
          </a:p>
          <a:p>
            <a:r>
              <a:rPr lang="en-US" dirty="0" smtClean="0"/>
              <a:t>All objects </a:t>
            </a:r>
            <a:r>
              <a:rPr lang="en-US" dirty="0" smtClean="0">
                <a:solidFill>
                  <a:srgbClr val="00B0F0"/>
                </a:solidFill>
              </a:rPr>
              <a:t>inherit </a:t>
            </a:r>
            <a:r>
              <a:rPr lang="en-US" dirty="0" smtClean="0">
                <a:solidFill>
                  <a:srgbClr val="00B050"/>
                </a:solidFill>
              </a:rPr>
              <a:t>properties</a:t>
            </a:r>
            <a:r>
              <a:rPr lang="en-US" dirty="0" smtClean="0"/>
              <a:t> and </a:t>
            </a:r>
            <a:r>
              <a:rPr lang="en-US" dirty="0" smtClean="0">
                <a:solidFill>
                  <a:srgbClr val="00B050"/>
                </a:solidFill>
              </a:rPr>
              <a:t>methods</a:t>
            </a:r>
            <a:r>
              <a:rPr lang="en-US" dirty="0" smtClean="0"/>
              <a:t> from their prototypes (hence why it is the basis of inheritance)</a:t>
            </a:r>
          </a:p>
          <a:p>
            <a:endParaRPr lang="en-US" dirty="0" smtClean="0"/>
          </a:p>
          <a:p>
            <a:r>
              <a:rPr lang="en-US" dirty="0" smtClean="0"/>
              <a:t>Prototyping is also an easy way to add properties and methods to objects that have already been </a:t>
            </a:r>
            <a:r>
              <a:rPr lang="en-US" b="1" dirty="0" smtClean="0">
                <a:solidFill>
                  <a:srgbClr val="00B0F0"/>
                </a:solidFill>
              </a:rPr>
              <a:t>instantiated</a:t>
            </a:r>
            <a:r>
              <a:rPr lang="en-US" dirty="0" smtClean="0"/>
              <a:t> </a:t>
            </a:r>
            <a:endParaRPr lang="en-US" dirty="0"/>
          </a:p>
        </p:txBody>
      </p:sp>
    </p:spTree>
    <p:extLst>
      <p:ext uri="{BB962C8B-B14F-4D97-AF65-F5344CB8AC3E}">
        <p14:creationId xmlns:p14="http://schemas.microsoft.com/office/powerpoint/2010/main" val="375187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Inheritance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B0F0"/>
                </a:solidFill>
              </a:rPr>
              <a:t>Inheritance</a:t>
            </a:r>
            <a:endParaRPr lang="en-US" dirty="0">
              <a:solidFill>
                <a:srgbClr val="00B0F0"/>
              </a:solidFill>
            </a:endParaRPr>
          </a:p>
        </p:txBody>
      </p:sp>
    </p:spTree>
    <p:extLst>
      <p:ext uri="{BB962C8B-B14F-4D97-AF65-F5344CB8AC3E}">
        <p14:creationId xmlns:p14="http://schemas.microsoft.com/office/powerpoint/2010/main" val="826378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Final Facts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110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	</a:t>
            </a:r>
            <a:endParaRPr lang="en-US" dirty="0"/>
          </a:p>
        </p:txBody>
      </p:sp>
      <p:sp>
        <p:nvSpPr>
          <p:cNvPr id="5" name="Content Placeholder 4"/>
          <p:cNvSpPr>
            <a:spLocks noGrp="1"/>
          </p:cNvSpPr>
          <p:nvPr>
            <p:ph sz="quarter" idx="10"/>
          </p:nvPr>
        </p:nvSpPr>
        <p:spPr/>
        <p:txBody>
          <a:bodyPr/>
          <a:lstStyle/>
          <a:p>
            <a:r>
              <a:rPr lang="en-US" dirty="0" smtClean="0">
                <a:solidFill>
                  <a:srgbClr val="00B0F0"/>
                </a:solidFill>
              </a:rPr>
              <a:t>Encapsulation </a:t>
            </a:r>
            <a:r>
              <a:rPr lang="en-US" dirty="0" smtClean="0"/>
              <a:t>in JavaScript is the same as it is in other OOP languages</a:t>
            </a:r>
          </a:p>
          <a:p>
            <a:r>
              <a:rPr lang="en-US" dirty="0" smtClean="0"/>
              <a:t>Though </a:t>
            </a:r>
            <a:r>
              <a:rPr lang="en-US" dirty="0" smtClean="0">
                <a:solidFill>
                  <a:srgbClr val="00B050"/>
                </a:solidFill>
              </a:rPr>
              <a:t>private and public methods </a:t>
            </a:r>
            <a:r>
              <a:rPr lang="en-US" dirty="0" smtClean="0"/>
              <a:t>are not used in JavaScript to hide </a:t>
            </a:r>
            <a:r>
              <a:rPr lang="en-US" dirty="0" smtClean="0">
                <a:solidFill>
                  <a:srgbClr val="00B0F0"/>
                </a:solidFill>
              </a:rPr>
              <a:t>functionality</a:t>
            </a:r>
            <a:r>
              <a:rPr lang="en-US" dirty="0" smtClean="0"/>
              <a:t>, some methods we have discussed were made to help us with that issue:</a:t>
            </a:r>
          </a:p>
          <a:p>
            <a:pPr lvl="1"/>
            <a:r>
              <a:rPr lang="en-US" dirty="0" smtClean="0">
                <a:solidFill>
                  <a:srgbClr val="00B0F0"/>
                </a:solidFill>
              </a:rPr>
              <a:t>Closures</a:t>
            </a:r>
          </a:p>
          <a:p>
            <a:pPr lvl="1"/>
            <a:r>
              <a:rPr lang="en-US" dirty="0" smtClean="0">
                <a:solidFill>
                  <a:srgbClr val="00B0F0"/>
                </a:solidFill>
              </a:rPr>
              <a:t>Constructors</a:t>
            </a:r>
          </a:p>
          <a:p>
            <a:pPr lvl="1"/>
            <a:r>
              <a:rPr lang="en-US" dirty="0" smtClean="0"/>
              <a:t>And in some cases </a:t>
            </a:r>
            <a:r>
              <a:rPr lang="en-US" dirty="0" smtClean="0">
                <a:solidFill>
                  <a:srgbClr val="00B0F0"/>
                </a:solidFill>
              </a:rPr>
              <a:t>Anonymous Functions</a:t>
            </a:r>
            <a:endParaRPr lang="en-US" dirty="0">
              <a:solidFill>
                <a:srgbClr val="00B0F0"/>
              </a:solidFill>
            </a:endParaRPr>
          </a:p>
        </p:txBody>
      </p:sp>
    </p:spTree>
    <p:extLst>
      <p:ext uri="{BB962C8B-B14F-4D97-AF65-F5344CB8AC3E}">
        <p14:creationId xmlns:p14="http://schemas.microsoft.com/office/powerpoint/2010/main" val="52299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33386925"/>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20000"/>
                    </a:ext>
                  </a:extLst>
                </a:gridCol>
                <a:gridCol w="5762625">
                  <a:extLst>
                    <a:ext uri="{9D8B030D-6E8A-4147-A177-3AD203B41FA5}">
                      <a16:colId xmlns=""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Oriented Programming </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The </a:t>
            </a:r>
            <a:r>
              <a:rPr lang="en-US" dirty="0" smtClean="0">
                <a:solidFill>
                  <a:srgbClr val="00B0F0"/>
                </a:solidFill>
              </a:rPr>
              <a:t>In</a:t>
            </a:r>
            <a:r>
              <a:rPr lang="en-US" dirty="0" smtClean="0"/>
              <a:t> Operator: Will tell </a:t>
            </a:r>
            <a:r>
              <a:rPr lang="en-US" dirty="0" smtClean="0"/>
              <a:t>you </a:t>
            </a:r>
            <a:r>
              <a:rPr lang="en-US" i="1" u="sng" dirty="0" smtClean="0"/>
              <a:t>if a property exists </a:t>
            </a:r>
            <a:r>
              <a:rPr lang="en-US" dirty="0" smtClean="0"/>
              <a:t>in </a:t>
            </a:r>
            <a:r>
              <a:rPr lang="en-US" dirty="0" smtClean="0"/>
              <a:t>an object</a:t>
            </a:r>
          </a:p>
          <a:p>
            <a:r>
              <a:rPr lang="en-US" dirty="0" err="1" smtClean="0">
                <a:solidFill>
                  <a:srgbClr val="00B0F0"/>
                </a:solidFill>
              </a:rPr>
              <a:t>hasOwnProperty</a:t>
            </a:r>
            <a:r>
              <a:rPr lang="en-US" dirty="0" smtClean="0"/>
              <a:t> method: Will </a:t>
            </a:r>
            <a:r>
              <a:rPr lang="en-US" dirty="0" smtClean="0"/>
              <a:t>tell </a:t>
            </a:r>
            <a:r>
              <a:rPr lang="en-US" dirty="0" smtClean="0"/>
              <a:t>you </a:t>
            </a:r>
            <a:r>
              <a:rPr lang="en-US" i="1" u="sng" dirty="0" smtClean="0"/>
              <a:t>if a specific property is unique </a:t>
            </a:r>
            <a:r>
              <a:rPr lang="en-US" dirty="0" smtClean="0"/>
              <a:t>to an object</a:t>
            </a:r>
          </a:p>
          <a:p>
            <a:r>
              <a:rPr lang="en-US" dirty="0" smtClean="0">
                <a:solidFill>
                  <a:srgbClr val="00B0F0"/>
                </a:solidFill>
              </a:rPr>
              <a:t>For/in</a:t>
            </a:r>
            <a:r>
              <a:rPr lang="en-US" dirty="0" smtClean="0"/>
              <a:t> loop: To </a:t>
            </a:r>
            <a:r>
              <a:rPr lang="en-US" i="1" u="sng" dirty="0" smtClean="0"/>
              <a:t>access all the properties </a:t>
            </a:r>
            <a:r>
              <a:rPr lang="en-US" dirty="0" smtClean="0"/>
              <a:t>in an object </a:t>
            </a:r>
          </a:p>
          <a:p>
            <a:endParaRPr lang="en-US" dirty="0"/>
          </a:p>
        </p:txBody>
      </p:sp>
      <p:sp>
        <p:nvSpPr>
          <p:cNvPr id="5" name="Text Placeholder 4"/>
          <p:cNvSpPr>
            <a:spLocks noGrp="1"/>
          </p:cNvSpPr>
          <p:nvPr>
            <p:ph type="body" sz="quarter" idx="11"/>
          </p:nvPr>
        </p:nvSpPr>
        <p:spPr/>
        <p:txBody>
          <a:bodyPr/>
          <a:lstStyle/>
          <a:p>
            <a:r>
              <a:rPr lang="en-US" dirty="0" err="1" smtClean="0">
                <a:solidFill>
                  <a:schemeClr val="accent1"/>
                </a:solidFill>
              </a:rPr>
              <a:t>var</a:t>
            </a:r>
            <a:r>
              <a:rPr lang="en-US" dirty="0" smtClean="0"/>
              <a:t> seafood = {</a:t>
            </a:r>
            <a:r>
              <a:rPr lang="en-US" dirty="0" err="1" smtClean="0"/>
              <a:t>small:</a:t>
            </a:r>
            <a:r>
              <a:rPr lang="en-US" dirty="0" err="1" smtClean="0">
                <a:solidFill>
                  <a:schemeClr val="accent6"/>
                </a:solidFill>
              </a:rPr>
              <a:t>"shrimp</a:t>
            </a:r>
            <a:r>
              <a:rPr lang="en-US" dirty="0" smtClean="0">
                <a:solidFill>
                  <a:schemeClr val="accent6"/>
                </a:solidFill>
              </a:rPr>
              <a:t>"</a:t>
            </a:r>
            <a:r>
              <a:rPr lang="en-US" dirty="0" smtClean="0"/>
              <a:t>, big: </a:t>
            </a:r>
            <a:r>
              <a:rPr lang="en-US" dirty="0" smtClean="0">
                <a:solidFill>
                  <a:schemeClr val="accent6"/>
                </a:solidFill>
              </a:rPr>
              <a:t>"shark" </a:t>
            </a:r>
            <a:r>
              <a:rPr lang="en-US" dirty="0" smtClean="0"/>
              <a:t>};</a:t>
            </a:r>
          </a:p>
          <a:p>
            <a:endParaRPr lang="en-US" dirty="0"/>
          </a:p>
          <a:p>
            <a:r>
              <a:rPr lang="en-US" dirty="0" smtClean="0"/>
              <a:t>console.log( </a:t>
            </a:r>
            <a:r>
              <a:rPr lang="en-US" dirty="0" smtClean="0">
                <a:solidFill>
                  <a:schemeClr val="accent6"/>
                </a:solidFill>
              </a:rPr>
              <a:t>"small" </a:t>
            </a:r>
            <a:r>
              <a:rPr lang="en-US" dirty="0" smtClean="0">
                <a:solidFill>
                  <a:srgbClr val="FFFF00"/>
                </a:solidFill>
              </a:rPr>
              <a:t>in</a:t>
            </a:r>
            <a:r>
              <a:rPr lang="en-US" dirty="0" smtClean="0"/>
              <a:t> seafood); // true</a:t>
            </a:r>
            <a:endParaRPr lang="en-US" dirty="0"/>
          </a:p>
          <a:p>
            <a:endParaRPr lang="en-US" dirty="0" smtClean="0"/>
          </a:p>
          <a:p>
            <a:r>
              <a:rPr lang="en-US" dirty="0" smtClean="0"/>
              <a:t>console.log(</a:t>
            </a:r>
            <a:r>
              <a:rPr lang="en-US" dirty="0" err="1" smtClean="0"/>
              <a:t>seafood.</a:t>
            </a:r>
            <a:r>
              <a:rPr lang="en-US" dirty="0" err="1">
                <a:solidFill>
                  <a:srgbClr val="FFFF00"/>
                </a:solidFill>
              </a:rPr>
              <a:t>hasOwnProperty</a:t>
            </a:r>
            <a:r>
              <a:rPr lang="en-US" dirty="0" smtClean="0"/>
              <a:t>( </a:t>
            </a:r>
            <a:r>
              <a:rPr lang="en-US" dirty="0" smtClean="0">
                <a:solidFill>
                  <a:schemeClr val="accent6"/>
                </a:solidFill>
              </a:rPr>
              <a:t>"</a:t>
            </a:r>
            <a:r>
              <a:rPr lang="en-US" dirty="0" err="1" smtClean="0">
                <a:solidFill>
                  <a:schemeClr val="accent6"/>
                </a:solidFill>
              </a:rPr>
              <a:t>toString</a:t>
            </a:r>
            <a:r>
              <a:rPr lang="en-US" dirty="0" smtClean="0">
                <a:solidFill>
                  <a:schemeClr val="accent6"/>
                </a:solidFill>
              </a:rPr>
              <a:t>" </a:t>
            </a:r>
            <a:r>
              <a:rPr lang="en-US" dirty="0" smtClean="0"/>
              <a:t>)); //false</a:t>
            </a:r>
            <a:endParaRPr lang="en-US" dirty="0"/>
          </a:p>
          <a:p>
            <a:endParaRPr lang="en-US" dirty="0" smtClean="0"/>
          </a:p>
          <a:p>
            <a:r>
              <a:rPr lang="en-US" dirty="0" smtClean="0">
                <a:solidFill>
                  <a:srgbClr val="FFFF00"/>
                </a:solidFill>
              </a:rPr>
              <a:t>for</a:t>
            </a:r>
            <a:r>
              <a:rPr lang="en-US" dirty="0" smtClean="0"/>
              <a:t>(</a:t>
            </a:r>
            <a:r>
              <a:rPr lang="en-US" dirty="0" err="1" smtClean="0">
                <a:solidFill>
                  <a:schemeClr val="accent6"/>
                </a:solidFill>
              </a:rPr>
              <a:t>var</a:t>
            </a:r>
            <a:r>
              <a:rPr lang="en-US" dirty="0" smtClean="0"/>
              <a:t> item </a:t>
            </a:r>
            <a:r>
              <a:rPr lang="en-US" dirty="0" smtClean="0">
                <a:solidFill>
                  <a:srgbClr val="FFFF00"/>
                </a:solidFill>
              </a:rPr>
              <a:t>in</a:t>
            </a:r>
            <a:r>
              <a:rPr lang="en-US" dirty="0" smtClean="0"/>
              <a:t> seafood){</a:t>
            </a:r>
          </a:p>
          <a:p>
            <a:r>
              <a:rPr lang="en-US" dirty="0"/>
              <a:t>	</a:t>
            </a:r>
            <a:r>
              <a:rPr lang="en-US" dirty="0" smtClean="0"/>
              <a:t>console.log(item); //prints the small and big seafood</a:t>
            </a:r>
          </a:p>
          <a:p>
            <a:r>
              <a:rPr lang="en-US" dirty="0"/>
              <a:t>}</a:t>
            </a:r>
          </a:p>
        </p:txBody>
      </p:sp>
    </p:spTree>
    <p:extLst>
      <p:ext uri="{BB962C8B-B14F-4D97-AF65-F5344CB8AC3E}">
        <p14:creationId xmlns:p14="http://schemas.microsoft.com/office/powerpoint/2010/main" val="42647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r>
              <a:rPr lang="en-US" dirty="0"/>
              <a:t>Creating Objects</a:t>
            </a:r>
          </a:p>
          <a:p>
            <a:pPr fontAlgn="ctr"/>
            <a:r>
              <a:rPr lang="en-US" dirty="0"/>
              <a:t>Dot and Bracket Notation</a:t>
            </a:r>
          </a:p>
          <a:p>
            <a:pPr fontAlgn="ctr"/>
            <a:r>
              <a:rPr lang="en-US" dirty="0"/>
              <a:t>Constructors</a:t>
            </a:r>
          </a:p>
          <a:p>
            <a:pPr fontAlgn="ctr"/>
            <a:r>
              <a:rPr lang="en-US" dirty="0"/>
              <a:t>Prototypes</a:t>
            </a:r>
          </a:p>
          <a:p>
            <a:pPr fontAlgn="ctr"/>
            <a:r>
              <a:rPr lang="en-US" dirty="0"/>
              <a:t>Encapsulation</a:t>
            </a:r>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Creating Objects</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smtClean="0"/>
              <a:t>Creating Objects</a:t>
            </a:r>
          </a:p>
          <a:p>
            <a:pPr fontAlgn="ctr"/>
            <a:r>
              <a:rPr lang="en-US" dirty="0" smtClean="0"/>
              <a:t>Dot and Bracket Notation</a:t>
            </a:r>
          </a:p>
          <a:p>
            <a:pPr fontAlgn="ctr"/>
            <a:r>
              <a:rPr lang="en-US" dirty="0" smtClean="0"/>
              <a:t>Constructors</a:t>
            </a:r>
          </a:p>
          <a:p>
            <a:pPr fontAlgn="ctr"/>
            <a:r>
              <a:rPr lang="en-US" dirty="0" smtClean="0"/>
              <a:t>Prototypes</a:t>
            </a:r>
          </a:p>
          <a:p>
            <a:pPr fontAlgn="ctr"/>
            <a:r>
              <a:rPr lang="en-US" dirty="0" smtClean="0"/>
              <a:t>Inheritance </a:t>
            </a:r>
          </a:p>
          <a:p>
            <a:pPr fontAlgn="ctr"/>
            <a:r>
              <a:rPr lang="en-US" dirty="0" smtClean="0"/>
              <a:t>Encapsulation</a:t>
            </a:r>
          </a:p>
          <a:p>
            <a:pPr font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 in JavaScript</a:t>
            </a:r>
            <a:endParaRPr lang="en-US" dirty="0"/>
          </a:p>
        </p:txBody>
      </p:sp>
      <p:sp>
        <p:nvSpPr>
          <p:cNvPr id="3" name="Content Placeholder 2"/>
          <p:cNvSpPr>
            <a:spLocks noGrp="1"/>
          </p:cNvSpPr>
          <p:nvPr>
            <p:ph sz="quarter" idx="10"/>
          </p:nvPr>
        </p:nvSpPr>
        <p:spPr/>
        <p:txBody>
          <a:bodyPr/>
          <a:lstStyle/>
          <a:p>
            <a:pPr marL="0" indent="0">
              <a:buNone/>
            </a:pPr>
            <a:r>
              <a:rPr lang="en-US" dirty="0" smtClean="0"/>
              <a:t>Though many people are unaware, JavaScript is a great </a:t>
            </a:r>
            <a:r>
              <a:rPr lang="en-US" dirty="0" smtClean="0">
                <a:solidFill>
                  <a:srgbClr val="00B0F0"/>
                </a:solidFill>
              </a:rPr>
              <a:t>OOP </a:t>
            </a:r>
            <a:r>
              <a:rPr lang="en-US" dirty="0" smtClean="0"/>
              <a:t>language. Unlike others like C# and Java, JavaScript supports inheritance through </a:t>
            </a:r>
            <a:r>
              <a:rPr lang="en-US" dirty="0" smtClean="0">
                <a:solidFill>
                  <a:srgbClr val="00B0F0"/>
                </a:solidFill>
              </a:rPr>
              <a:t>prototyping.</a:t>
            </a:r>
          </a:p>
          <a:p>
            <a:pPr marL="0" indent="0">
              <a:buNone/>
            </a:pPr>
            <a:endParaRPr lang="en-US" dirty="0"/>
          </a:p>
          <a:p>
            <a:pPr marL="0" indent="0">
              <a:buNone/>
            </a:pPr>
            <a:r>
              <a:rPr lang="en-US" dirty="0" smtClean="0"/>
              <a:t>Prototyping </a:t>
            </a:r>
            <a:r>
              <a:rPr lang="en-US" dirty="0"/>
              <a:t>is simply </a:t>
            </a:r>
            <a:r>
              <a:rPr lang="en-US" dirty="0" smtClean="0"/>
              <a:t>first</a:t>
            </a:r>
            <a:r>
              <a:rPr lang="en-US" dirty="0"/>
              <a:t> </a:t>
            </a:r>
            <a:r>
              <a:rPr lang="en-US" dirty="0" smtClean="0"/>
              <a:t>creating </a:t>
            </a:r>
            <a:r>
              <a:rPr lang="en-US" dirty="0"/>
              <a:t>the behavior of any </a:t>
            </a:r>
            <a:r>
              <a:rPr lang="en-US" dirty="0" smtClean="0"/>
              <a:t>constructor </a:t>
            </a:r>
            <a:r>
              <a:rPr lang="en-US" dirty="0"/>
              <a:t>and then </a:t>
            </a:r>
            <a:r>
              <a:rPr lang="en-US" dirty="0" smtClean="0"/>
              <a:t>reusing it to create other objects. </a:t>
            </a:r>
          </a:p>
          <a:p>
            <a:pPr marL="0" indent="0">
              <a:buNone/>
            </a:pPr>
            <a:endParaRPr lang="en-US" dirty="0"/>
          </a:p>
          <a:p>
            <a:pPr marL="0" indent="0">
              <a:buNone/>
            </a:pPr>
            <a:r>
              <a:rPr lang="en-US" dirty="0" smtClean="0"/>
              <a:t>In JavaScript, there is </a:t>
            </a:r>
            <a:r>
              <a:rPr lang="en-US" dirty="0" smtClean="0">
                <a:solidFill>
                  <a:srgbClr val="FF0000"/>
                </a:solidFill>
              </a:rPr>
              <a:t>no</a:t>
            </a:r>
            <a:r>
              <a:rPr lang="en-US" dirty="0" smtClean="0"/>
              <a:t> real </a:t>
            </a:r>
            <a:r>
              <a:rPr lang="en-US" i="1" dirty="0" smtClean="0">
                <a:solidFill>
                  <a:srgbClr val="FF0000"/>
                </a:solidFill>
              </a:rPr>
              <a:t>class</a:t>
            </a:r>
            <a:r>
              <a:rPr lang="en-US" dirty="0" smtClean="0"/>
              <a:t> statement. </a:t>
            </a:r>
            <a:r>
              <a:rPr lang="en-US" dirty="0" smtClean="0">
                <a:solidFill>
                  <a:srgbClr val="FF0000"/>
                </a:solidFill>
              </a:rPr>
              <a:t>Instead</a:t>
            </a:r>
            <a:r>
              <a:rPr lang="en-US" dirty="0" smtClean="0"/>
              <a:t> a </a:t>
            </a:r>
            <a:r>
              <a:rPr lang="en-US" i="1" dirty="0">
                <a:solidFill>
                  <a:srgbClr val="FF0000"/>
                </a:solidFill>
              </a:rPr>
              <a:t>constructor </a:t>
            </a:r>
            <a:r>
              <a:rPr lang="en-US" dirty="0" smtClean="0"/>
              <a:t>is made as a </a:t>
            </a:r>
            <a:r>
              <a:rPr lang="en-US" b="1" dirty="0" smtClean="0">
                <a:solidFill>
                  <a:srgbClr val="00B050"/>
                </a:solidFill>
              </a:rPr>
              <a:t>function</a:t>
            </a:r>
            <a:r>
              <a:rPr lang="en-US" dirty="0" smtClean="0"/>
              <a:t>.</a:t>
            </a:r>
            <a:endParaRPr lang="en-US"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a:t>
            </a:r>
            <a:r>
              <a:rPr lang="en-US" b="1" dirty="0" smtClean="0">
                <a:solidFill>
                  <a:srgbClr val="00B050"/>
                </a:solidFill>
              </a:rPr>
              <a:t>built in </a:t>
            </a:r>
            <a:r>
              <a:rPr lang="en-US" dirty="0" smtClean="0"/>
              <a:t>objects as is. Some include:</a:t>
            </a:r>
          </a:p>
          <a:p>
            <a:pPr lvl="1"/>
            <a:r>
              <a:rPr lang="en-US" dirty="0" smtClean="0"/>
              <a:t>The </a:t>
            </a:r>
            <a:r>
              <a:rPr lang="en-US" dirty="0" smtClean="0">
                <a:solidFill>
                  <a:srgbClr val="00B0F0"/>
                </a:solidFill>
              </a:rPr>
              <a:t>Math</a:t>
            </a:r>
            <a:r>
              <a:rPr lang="en-US" dirty="0" smtClean="0"/>
              <a:t> object</a:t>
            </a:r>
            <a:endParaRPr lang="en-US" dirty="0" smtClean="0"/>
          </a:p>
          <a:p>
            <a:pPr lvl="1"/>
            <a:r>
              <a:rPr lang="en-US" dirty="0" smtClean="0"/>
              <a:t>The </a:t>
            </a:r>
            <a:r>
              <a:rPr lang="en-US" b="1" dirty="0" smtClean="0">
                <a:solidFill>
                  <a:srgbClr val="00B050"/>
                </a:solidFill>
              </a:rPr>
              <a:t>Object </a:t>
            </a:r>
            <a:r>
              <a:rPr lang="en-US" dirty="0" smtClean="0"/>
              <a:t>object</a:t>
            </a:r>
          </a:p>
          <a:p>
            <a:pPr lvl="1"/>
            <a:r>
              <a:rPr lang="en-US" dirty="0" smtClean="0"/>
              <a:t>The </a:t>
            </a:r>
            <a:r>
              <a:rPr lang="en-US" dirty="0" smtClean="0">
                <a:solidFill>
                  <a:srgbClr val="00B0F0"/>
                </a:solidFill>
              </a:rPr>
              <a:t>String</a:t>
            </a:r>
            <a:r>
              <a:rPr lang="en-US" dirty="0" smtClean="0"/>
              <a:t> object</a:t>
            </a:r>
          </a:p>
          <a:p>
            <a:pPr lvl="1"/>
            <a:r>
              <a:rPr lang="en-US" dirty="0" smtClean="0"/>
              <a:t>The </a:t>
            </a:r>
            <a:r>
              <a:rPr lang="en-US" dirty="0" smtClean="0">
                <a:solidFill>
                  <a:srgbClr val="00B0F0"/>
                </a:solidFill>
              </a:rPr>
              <a:t>Array </a:t>
            </a:r>
            <a:r>
              <a:rPr lang="en-US" dirty="0" smtClean="0"/>
              <a:t>object</a:t>
            </a:r>
          </a:p>
          <a:p>
            <a:r>
              <a:rPr lang="en-US" dirty="0" smtClean="0"/>
              <a:t>Each of these all have their own built in </a:t>
            </a:r>
            <a:r>
              <a:rPr lang="en-US" dirty="0" smtClean="0">
                <a:solidFill>
                  <a:srgbClr val="00B0F0"/>
                </a:solidFill>
              </a:rPr>
              <a:t>methods</a:t>
            </a:r>
            <a:r>
              <a:rPr lang="en-US" dirty="0" smtClean="0"/>
              <a:t> that are available for use </a:t>
            </a:r>
            <a:r>
              <a:rPr lang="en-US" b="1" dirty="0" smtClean="0"/>
              <a:t>at all times</a:t>
            </a:r>
          </a:p>
          <a:p>
            <a:r>
              <a:rPr lang="en-US" dirty="0" smtClean="0"/>
              <a:t>Keep in mind that </a:t>
            </a:r>
            <a:r>
              <a:rPr lang="en-US" b="1" dirty="0" smtClean="0"/>
              <a:t>all objects</a:t>
            </a:r>
            <a:r>
              <a:rPr lang="en-US" dirty="0" smtClean="0"/>
              <a:t>, built in or custom, are an </a:t>
            </a:r>
            <a:r>
              <a:rPr lang="en-US" dirty="0" smtClean="0">
                <a:solidFill>
                  <a:srgbClr val="00B0F0"/>
                </a:solidFill>
              </a:rPr>
              <a:t>instance</a:t>
            </a:r>
            <a:r>
              <a:rPr lang="en-US" dirty="0" smtClean="0"/>
              <a:t> of the object </a:t>
            </a:r>
            <a:r>
              <a:rPr lang="en-US" b="1" dirty="0" err="1" smtClean="0">
                <a:solidFill>
                  <a:srgbClr val="00B050"/>
                </a:solidFill>
              </a:rPr>
              <a:t>Object</a:t>
            </a:r>
            <a:r>
              <a:rPr lang="en-US" dirty="0" smtClean="0"/>
              <a:t>. They inherit all of its </a:t>
            </a:r>
            <a:r>
              <a:rPr lang="en-US" b="1" dirty="0" smtClean="0"/>
              <a:t>properties</a:t>
            </a:r>
            <a:r>
              <a:rPr lang="en-US" dirty="0" smtClean="0"/>
              <a:t> and </a:t>
            </a:r>
            <a:r>
              <a:rPr lang="en-US" b="1" dirty="0" smtClean="0"/>
              <a:t>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objects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buNone/>
            </a:pPr>
            <a:r>
              <a:rPr lang="en-US" dirty="0" smtClean="0"/>
              <a:t>Using Object </a:t>
            </a:r>
            <a:r>
              <a:rPr lang="en-US" dirty="0" smtClean="0">
                <a:solidFill>
                  <a:srgbClr val="00B0F0"/>
                </a:solidFill>
              </a:rPr>
              <a:t>Literals</a:t>
            </a:r>
          </a:p>
          <a:p>
            <a:r>
              <a:rPr lang="en-US" sz="2800" dirty="0" smtClean="0"/>
              <a:t>With this method, you simply </a:t>
            </a:r>
            <a:r>
              <a:rPr lang="en-US" sz="2800" dirty="0" smtClean="0">
                <a:solidFill>
                  <a:srgbClr val="00B0F0"/>
                </a:solidFill>
              </a:rPr>
              <a:t>initialize</a:t>
            </a:r>
            <a:r>
              <a:rPr lang="en-US" sz="2800" dirty="0" smtClean="0"/>
              <a:t> all the properties of the object within </a:t>
            </a:r>
            <a:r>
              <a:rPr lang="en-US" sz="2800" i="1" dirty="0" smtClean="0"/>
              <a:t>brackets.</a:t>
            </a:r>
          </a:p>
          <a:p>
            <a:endParaRPr lang="en-US" sz="2800" dirty="0" smtClean="0"/>
          </a:p>
          <a:p>
            <a:r>
              <a:rPr lang="en-US" sz="2800" dirty="0" smtClean="0"/>
              <a:t>The </a:t>
            </a:r>
            <a:r>
              <a:rPr lang="en-US" sz="2800" dirty="0" smtClean="0">
                <a:solidFill>
                  <a:srgbClr val="00B0F0"/>
                </a:solidFill>
              </a:rPr>
              <a:t>properties</a:t>
            </a:r>
            <a:r>
              <a:rPr lang="en-US" sz="2800" dirty="0" smtClean="0"/>
              <a:t> are separated by </a:t>
            </a:r>
            <a:r>
              <a:rPr lang="en-US" sz="2800" i="1" dirty="0" smtClean="0"/>
              <a:t>commas</a:t>
            </a:r>
            <a:endParaRPr lang="en-US" sz="2800" i="1" dirty="0"/>
          </a:p>
        </p:txBody>
      </p:sp>
      <p:sp>
        <p:nvSpPr>
          <p:cNvPr id="6" name="Content Placeholder 5"/>
          <p:cNvSpPr>
            <a:spLocks noGrp="1"/>
          </p:cNvSpPr>
          <p:nvPr>
            <p:ph sz="quarter" idx="4"/>
          </p:nvPr>
        </p:nvSpPr>
        <p:spPr/>
        <p:txBody>
          <a:bodyPr/>
          <a:lstStyle/>
          <a:p>
            <a:pPr marL="0" indent="0">
              <a:buNone/>
            </a:pPr>
            <a:r>
              <a:rPr lang="en-US" dirty="0" smtClean="0"/>
              <a:t>Using the Object </a:t>
            </a:r>
            <a:r>
              <a:rPr lang="en-US" dirty="0" smtClean="0">
                <a:solidFill>
                  <a:srgbClr val="00B0F0"/>
                </a:solidFill>
              </a:rPr>
              <a:t>Constructor</a:t>
            </a:r>
          </a:p>
          <a:p>
            <a:r>
              <a:rPr lang="en-US" sz="2800" dirty="0" smtClean="0"/>
              <a:t>With this method, you </a:t>
            </a:r>
            <a:r>
              <a:rPr lang="en-US" sz="2800" dirty="0" smtClean="0">
                <a:solidFill>
                  <a:srgbClr val="00B0F0"/>
                </a:solidFill>
              </a:rPr>
              <a:t>instantiate</a:t>
            </a:r>
            <a:r>
              <a:rPr lang="en-US" sz="2800" dirty="0" smtClean="0"/>
              <a:t> the object by calling the </a:t>
            </a:r>
            <a:r>
              <a:rPr lang="en-US" sz="2800" i="1" dirty="0" smtClean="0">
                <a:solidFill>
                  <a:srgbClr val="00B0F0"/>
                </a:solidFill>
              </a:rPr>
              <a:t>Object constructor</a:t>
            </a:r>
          </a:p>
          <a:p>
            <a:endParaRPr lang="en-US" sz="2800" dirty="0"/>
          </a:p>
          <a:p>
            <a:r>
              <a:rPr lang="en-US" sz="2800" dirty="0" smtClean="0"/>
              <a:t>Properties are added using </a:t>
            </a:r>
            <a:r>
              <a:rPr lang="en-US" sz="2800" i="1" dirty="0" smtClean="0">
                <a:solidFill>
                  <a:srgbClr val="00B0F0"/>
                </a:solidFill>
              </a:rPr>
              <a:t>dot notation </a:t>
            </a:r>
            <a:endParaRPr lang="en-US" sz="2800" i="1" dirty="0">
              <a:solidFill>
                <a:srgbClr val="00B0F0"/>
              </a:solidFill>
            </a:endParaRPr>
          </a:p>
        </p:txBody>
      </p:sp>
      <p:sp>
        <p:nvSpPr>
          <p:cNvPr id="4" name="Title 3"/>
          <p:cNvSpPr>
            <a:spLocks noGrp="1"/>
          </p:cNvSpPr>
          <p:nvPr>
            <p:ph type="title"/>
          </p:nvPr>
        </p:nvSpPr>
        <p:spPr/>
        <p:txBody>
          <a:bodyPr/>
          <a:lstStyle/>
          <a:p>
            <a:r>
              <a:rPr lang="en-US" b="1" dirty="0" smtClean="0">
                <a:solidFill>
                  <a:srgbClr val="00B050"/>
                </a:solidFill>
              </a:rPr>
              <a:t>How to Create An Object</a:t>
            </a:r>
            <a:endParaRPr lang="en-US" b="1" dirty="0">
              <a:solidFill>
                <a:srgbClr val="00B050"/>
              </a:solidFill>
            </a:endParaRPr>
          </a:p>
        </p:txBody>
      </p:sp>
    </p:spTree>
    <p:extLst>
      <p:ext uri="{BB962C8B-B14F-4D97-AF65-F5344CB8AC3E}">
        <p14:creationId xmlns:p14="http://schemas.microsoft.com/office/powerpoint/2010/main" val="111063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Object</a:t>
            </a:r>
            <a:endParaRPr lang="en-US" dirty="0"/>
          </a:p>
        </p:txBody>
      </p:sp>
    </p:spTree>
    <p:extLst>
      <p:ext uri="{BB962C8B-B14F-4D97-AF65-F5344CB8AC3E}">
        <p14:creationId xmlns:p14="http://schemas.microsoft.com/office/powerpoint/2010/main" val="118360624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6600</TotalTime>
  <Words>731</Words>
  <Application>Microsoft Office PowerPoint</Application>
  <PresentationFormat>宽屏</PresentationFormat>
  <Paragraphs>126</Paragraphs>
  <Slides>22</Slides>
  <Notes>10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Segoe</vt:lpstr>
      <vt:lpstr>Arial</vt:lpstr>
      <vt:lpstr>Calibri</vt:lpstr>
      <vt:lpstr>Consolas</vt:lpstr>
      <vt:lpstr>Segoe UI</vt:lpstr>
      <vt:lpstr>Segoe UI Light</vt:lpstr>
      <vt:lpstr>1_Office Theme</vt:lpstr>
      <vt:lpstr>2_Office Theme</vt:lpstr>
      <vt:lpstr>JavaScript for Experienced Developers</vt:lpstr>
      <vt:lpstr>Course Topics</vt:lpstr>
      <vt:lpstr>PowerPoint 演示文稿</vt:lpstr>
      <vt:lpstr>Module Overview</vt:lpstr>
      <vt:lpstr>Object Oriented Programming in JavaScript</vt:lpstr>
      <vt:lpstr>Objects In JavaScript </vt:lpstr>
      <vt:lpstr>PowerPoint 演示文稿</vt:lpstr>
      <vt:lpstr>How to Create An Object</vt:lpstr>
      <vt:lpstr>Creating an Object</vt:lpstr>
      <vt:lpstr>Accessing Object Properties</vt:lpstr>
      <vt:lpstr>PowerPoint 演示文稿</vt:lpstr>
      <vt:lpstr>PowerPoint 演示文稿</vt:lpstr>
      <vt:lpstr>Constructors</vt:lpstr>
      <vt:lpstr>Creating Constructors</vt:lpstr>
      <vt:lpstr>The Prototype Object</vt:lpstr>
      <vt:lpstr>PowerPoint 演示文稿</vt:lpstr>
      <vt:lpstr>Inheritance</vt:lpstr>
      <vt:lpstr>PowerPoint 演示文稿</vt:lpstr>
      <vt:lpstr>Encapsulation </vt:lpstr>
      <vt:lpstr>PowerPoint 演示文稿</vt:lpstr>
      <vt:lpstr>Summary</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frms xgq</cp:lastModifiedBy>
  <cp:revision>260</cp:revision>
  <dcterms:created xsi:type="dcterms:W3CDTF">2013-02-15T23:12:42Z</dcterms:created>
  <dcterms:modified xsi:type="dcterms:W3CDTF">2016-07-09T12:49:27Z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